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8"/>
  </p:notesMasterIdLst>
  <p:handoutMasterIdLst>
    <p:handoutMasterId r:id="rId49"/>
  </p:handoutMasterIdLst>
  <p:sldIdLst>
    <p:sldId id="256" r:id="rId2"/>
    <p:sldId id="420" r:id="rId3"/>
    <p:sldId id="435" r:id="rId4"/>
    <p:sldId id="364" r:id="rId5"/>
    <p:sldId id="434" r:id="rId6"/>
    <p:sldId id="424" r:id="rId7"/>
    <p:sldId id="425" r:id="rId8"/>
    <p:sldId id="426" r:id="rId9"/>
    <p:sldId id="433" r:id="rId10"/>
    <p:sldId id="311" r:id="rId11"/>
    <p:sldId id="335" r:id="rId12"/>
    <p:sldId id="366" r:id="rId13"/>
    <p:sldId id="367" r:id="rId14"/>
    <p:sldId id="432" r:id="rId15"/>
    <p:sldId id="431" r:id="rId16"/>
    <p:sldId id="437" r:id="rId17"/>
    <p:sldId id="429" r:id="rId18"/>
    <p:sldId id="407" r:id="rId19"/>
    <p:sldId id="408" r:id="rId20"/>
    <p:sldId id="316" r:id="rId21"/>
    <p:sldId id="421" r:id="rId22"/>
    <p:sldId id="422" r:id="rId23"/>
    <p:sldId id="436" r:id="rId24"/>
    <p:sldId id="275" r:id="rId25"/>
    <p:sldId id="410" r:id="rId26"/>
    <p:sldId id="386" r:id="rId27"/>
    <p:sldId id="387" r:id="rId28"/>
    <p:sldId id="411" r:id="rId29"/>
    <p:sldId id="353" r:id="rId30"/>
    <p:sldId id="412" r:id="rId31"/>
    <p:sldId id="355" r:id="rId32"/>
    <p:sldId id="356" r:id="rId33"/>
    <p:sldId id="389" r:id="rId34"/>
    <p:sldId id="413" r:id="rId35"/>
    <p:sldId id="414" r:id="rId36"/>
    <p:sldId id="391" r:id="rId37"/>
    <p:sldId id="415" r:id="rId38"/>
    <p:sldId id="416" r:id="rId39"/>
    <p:sldId id="417" r:id="rId40"/>
    <p:sldId id="395" r:id="rId41"/>
    <p:sldId id="359" r:id="rId42"/>
    <p:sldId id="418" r:id="rId43"/>
    <p:sldId id="405" r:id="rId44"/>
    <p:sldId id="406" r:id="rId45"/>
    <p:sldId id="361" r:id="rId46"/>
    <p:sldId id="419" r:id="rId47"/>
  </p:sldIdLst>
  <p:sldSz cx="7772400" cy="10058400"/>
  <p:notesSz cx="7010400" cy="9296400"/>
  <p:defaultText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803" autoAdjust="0"/>
  </p:normalViewPr>
  <p:slideViewPr>
    <p:cSldViewPr>
      <p:cViewPr varScale="1">
        <p:scale>
          <a:sx n="66" d="100"/>
          <a:sy n="66" d="100"/>
        </p:scale>
        <p:origin x="1206" y="90"/>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s-419"/>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87594D6C-EF25-4EF4-BBA2-DCF1B3C4F127}" type="datetimeFigureOut">
              <a:rPr lang="es-419" smtClean="0"/>
              <a:t>13/11/2015</a:t>
            </a:fld>
            <a:endParaRPr lang="es-419"/>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s-419"/>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B3F68B21-7A5E-49AA-8D93-478584EF4BC8}" type="slidenum">
              <a:rPr lang="es-419" smtClean="0"/>
              <a:t>‹#›</a:t>
            </a:fld>
            <a:endParaRPr lang="es-419"/>
          </a:p>
        </p:txBody>
      </p:sp>
    </p:spTree>
    <p:extLst>
      <p:ext uri="{BB962C8B-B14F-4D97-AF65-F5344CB8AC3E}">
        <p14:creationId xmlns:p14="http://schemas.microsoft.com/office/powerpoint/2010/main" val="16911441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25812E32-FA1A-4F4E-BBE4-59F7E9A50687}" type="datetimeFigureOut">
              <a:rPr lang="en-US" smtClean="0"/>
              <a:pPr/>
              <a:t>11/13/2015</a:t>
            </a:fld>
            <a:endParaRPr lang="en-US" dirty="0"/>
          </a:p>
        </p:txBody>
      </p:sp>
      <p:sp>
        <p:nvSpPr>
          <p:cNvPr id="4" name="Slide Image Placeholder 3"/>
          <p:cNvSpPr>
            <a:spLocks noGrp="1" noRot="1" noChangeAspect="1"/>
          </p:cNvSpPr>
          <p:nvPr>
            <p:ph type="sldImg" idx="2"/>
          </p:nvPr>
        </p:nvSpPr>
        <p:spPr>
          <a:xfrm>
            <a:off x="2159000" y="696913"/>
            <a:ext cx="26924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3EF0EC3-FE0B-4500-8F04-EC8B20A7C129}" type="slidenum">
              <a:rPr lang="en-US" smtClean="0"/>
              <a:pPr/>
              <a:t>‹#›</a:t>
            </a:fld>
            <a:endParaRPr lang="en-US" dirty="0"/>
          </a:p>
        </p:txBody>
      </p:sp>
    </p:spTree>
    <p:extLst>
      <p:ext uri="{BB962C8B-B14F-4D97-AF65-F5344CB8AC3E}">
        <p14:creationId xmlns:p14="http://schemas.microsoft.com/office/powerpoint/2010/main" val="4131208749"/>
      </p:ext>
    </p:extLst>
  </p:cSld>
  <p:clrMap bg1="lt1" tx1="dk1" bg2="lt2" tx2="dk2" accent1="accent1" accent2="accent2" accent3="accent3" accent4="accent4" accent5="accent5" accent6="accent6" hlink="hlink" folHlink="folHlink"/>
  <p:notesStyle>
    <a:lvl1pPr marL="0" algn="l" defTabSz="1018809" rtl="0" eaLnBrk="1" latinLnBrk="0" hangingPunct="1">
      <a:defRPr sz="1400" kern="1200">
        <a:solidFill>
          <a:schemeClr val="tx1"/>
        </a:solidFill>
        <a:latin typeface="+mn-lt"/>
        <a:ea typeface="+mn-ea"/>
        <a:cs typeface="+mn-cs"/>
      </a:defRPr>
    </a:lvl1pPr>
    <a:lvl2pPr marL="509405" algn="l" defTabSz="1018809" rtl="0" eaLnBrk="1" latinLnBrk="0" hangingPunct="1">
      <a:defRPr sz="1400" kern="1200">
        <a:solidFill>
          <a:schemeClr val="tx1"/>
        </a:solidFill>
        <a:latin typeface="+mn-lt"/>
        <a:ea typeface="+mn-ea"/>
        <a:cs typeface="+mn-cs"/>
      </a:defRPr>
    </a:lvl2pPr>
    <a:lvl3pPr marL="1018809" algn="l" defTabSz="1018809" rtl="0" eaLnBrk="1" latinLnBrk="0" hangingPunct="1">
      <a:defRPr sz="1400" kern="1200">
        <a:solidFill>
          <a:schemeClr val="tx1"/>
        </a:solidFill>
        <a:latin typeface="+mn-lt"/>
        <a:ea typeface="+mn-ea"/>
        <a:cs typeface="+mn-cs"/>
      </a:defRPr>
    </a:lvl3pPr>
    <a:lvl4pPr marL="1528214" algn="l" defTabSz="1018809" rtl="0" eaLnBrk="1" latinLnBrk="0" hangingPunct="1">
      <a:defRPr sz="1400" kern="1200">
        <a:solidFill>
          <a:schemeClr val="tx1"/>
        </a:solidFill>
        <a:latin typeface="+mn-lt"/>
        <a:ea typeface="+mn-ea"/>
        <a:cs typeface="+mn-cs"/>
      </a:defRPr>
    </a:lvl4pPr>
    <a:lvl5pPr marL="2037618" algn="l" defTabSz="1018809" rtl="0" eaLnBrk="1" latinLnBrk="0" hangingPunct="1">
      <a:defRPr sz="1400" kern="1200">
        <a:solidFill>
          <a:schemeClr val="tx1"/>
        </a:solidFill>
        <a:latin typeface="+mn-lt"/>
        <a:ea typeface="+mn-ea"/>
        <a:cs typeface="+mn-cs"/>
      </a:defRPr>
    </a:lvl5pPr>
    <a:lvl6pPr marL="2547024" algn="l" defTabSz="1018809" rtl="0" eaLnBrk="1" latinLnBrk="0" hangingPunct="1">
      <a:defRPr sz="1400" kern="1200">
        <a:solidFill>
          <a:schemeClr val="tx1"/>
        </a:solidFill>
        <a:latin typeface="+mn-lt"/>
        <a:ea typeface="+mn-ea"/>
        <a:cs typeface="+mn-cs"/>
      </a:defRPr>
    </a:lvl6pPr>
    <a:lvl7pPr marL="3056428" algn="l" defTabSz="1018809" rtl="0" eaLnBrk="1" latinLnBrk="0" hangingPunct="1">
      <a:defRPr sz="1400" kern="1200">
        <a:solidFill>
          <a:schemeClr val="tx1"/>
        </a:solidFill>
        <a:latin typeface="+mn-lt"/>
        <a:ea typeface="+mn-ea"/>
        <a:cs typeface="+mn-cs"/>
      </a:defRPr>
    </a:lvl7pPr>
    <a:lvl8pPr marL="3565833" algn="l" defTabSz="1018809" rtl="0" eaLnBrk="1" latinLnBrk="0" hangingPunct="1">
      <a:defRPr sz="1400" kern="1200">
        <a:solidFill>
          <a:schemeClr val="tx1"/>
        </a:solidFill>
        <a:latin typeface="+mn-lt"/>
        <a:ea typeface="+mn-ea"/>
        <a:cs typeface="+mn-cs"/>
      </a:defRPr>
    </a:lvl8pPr>
    <a:lvl9pPr marL="4075237" algn="l" defTabSz="1018809"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a:p>
        </p:txBody>
      </p:sp>
      <p:sp>
        <p:nvSpPr>
          <p:cNvPr id="4" name="Slide Number Placeholder 3"/>
          <p:cNvSpPr>
            <a:spLocks noGrp="1"/>
          </p:cNvSpPr>
          <p:nvPr>
            <p:ph type="sldNum" sz="quarter" idx="10"/>
          </p:nvPr>
        </p:nvSpPr>
        <p:spPr/>
        <p:txBody>
          <a:bodyPr/>
          <a:lstStyle/>
          <a:p>
            <a:fld id="{93EF0EC3-FE0B-4500-8F04-EC8B20A7C129}" type="slidenum">
              <a:rPr lang="en-US" smtClean="0"/>
              <a:pPr/>
              <a:t>2</a:t>
            </a:fld>
            <a:endParaRPr lang="en-US" dirty="0"/>
          </a:p>
        </p:txBody>
      </p:sp>
    </p:spTree>
    <p:extLst>
      <p:ext uri="{BB962C8B-B14F-4D97-AF65-F5344CB8AC3E}">
        <p14:creationId xmlns:p14="http://schemas.microsoft.com/office/powerpoint/2010/main" val="360368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46</a:t>
            </a:fld>
            <a:endParaRPr lang="en-US" dirty="0"/>
          </a:p>
        </p:txBody>
      </p:sp>
    </p:spTree>
    <p:extLst>
      <p:ext uri="{BB962C8B-B14F-4D97-AF65-F5344CB8AC3E}">
        <p14:creationId xmlns:p14="http://schemas.microsoft.com/office/powerpoint/2010/main" val="249333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a:p>
        </p:txBody>
      </p:sp>
      <p:sp>
        <p:nvSpPr>
          <p:cNvPr id="4" name="Slide Number Placeholder 3"/>
          <p:cNvSpPr>
            <a:spLocks noGrp="1"/>
          </p:cNvSpPr>
          <p:nvPr>
            <p:ph type="sldNum" sz="quarter" idx="10"/>
          </p:nvPr>
        </p:nvSpPr>
        <p:spPr/>
        <p:txBody>
          <a:bodyPr/>
          <a:lstStyle/>
          <a:p>
            <a:fld id="{93EF0EC3-FE0B-4500-8F04-EC8B20A7C129}" type="slidenum">
              <a:rPr lang="en-US" smtClean="0"/>
              <a:pPr/>
              <a:t>4</a:t>
            </a:fld>
            <a:endParaRPr lang="en-US" dirty="0"/>
          </a:p>
        </p:txBody>
      </p:sp>
    </p:spTree>
    <p:extLst>
      <p:ext uri="{BB962C8B-B14F-4D97-AF65-F5344CB8AC3E}">
        <p14:creationId xmlns:p14="http://schemas.microsoft.com/office/powerpoint/2010/main" val="1445742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419"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5</a:t>
            </a:fld>
            <a:endParaRPr lang="en-US" dirty="0"/>
          </a:p>
        </p:txBody>
      </p:sp>
    </p:spTree>
    <p:extLst>
      <p:ext uri="{BB962C8B-B14F-4D97-AF65-F5344CB8AC3E}">
        <p14:creationId xmlns:p14="http://schemas.microsoft.com/office/powerpoint/2010/main" val="36254869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701041" y="4415790"/>
            <a:ext cx="5608319" cy="4183380"/>
          </a:xfrm>
          <a:prstGeom prst="rect">
            <a:avLst/>
          </a:prstGeom>
        </p:spPr>
        <p:txBody>
          <a:bodyPr lIns="93160" tIns="93160" rIns="93160" bIns="93160" anchor="ctr" anchorCtr="0">
            <a:noAutofit/>
          </a:bodyPr>
          <a:lstStyle/>
          <a:p>
            <a:endParaRPr/>
          </a:p>
        </p:txBody>
      </p:sp>
      <p:sp>
        <p:nvSpPr>
          <p:cNvPr id="89" name="Shape 89"/>
          <p:cNvSpPr>
            <a:spLocks noGrp="1" noRot="1" noChangeAspect="1"/>
          </p:cNvSpPr>
          <p:nvPr>
            <p:ph type="sldImg" idx="2"/>
          </p:nvPr>
        </p:nvSpPr>
        <p:spPr>
          <a:xfrm>
            <a:off x="2159000" y="698500"/>
            <a:ext cx="2692400" cy="34845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13808745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701041" y="4415790"/>
            <a:ext cx="5608319" cy="4183380"/>
          </a:xfrm>
          <a:prstGeom prst="rect">
            <a:avLst/>
          </a:prstGeom>
        </p:spPr>
        <p:txBody>
          <a:bodyPr lIns="93160" tIns="93160" rIns="93160" bIns="93160" anchor="ctr" anchorCtr="0">
            <a:noAutofit/>
          </a:bodyPr>
          <a:lstStyle/>
          <a:p>
            <a:endParaRPr/>
          </a:p>
        </p:txBody>
      </p:sp>
      <p:sp>
        <p:nvSpPr>
          <p:cNvPr id="94" name="Shape 94"/>
          <p:cNvSpPr>
            <a:spLocks noGrp="1" noRot="1" noChangeAspect="1"/>
          </p:cNvSpPr>
          <p:nvPr>
            <p:ph type="sldImg" idx="2"/>
          </p:nvPr>
        </p:nvSpPr>
        <p:spPr>
          <a:xfrm>
            <a:off x="2159000" y="698500"/>
            <a:ext cx="2692400" cy="34845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2514533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701041" y="4415790"/>
            <a:ext cx="5608319" cy="4183380"/>
          </a:xfrm>
          <a:prstGeom prst="rect">
            <a:avLst/>
          </a:prstGeom>
        </p:spPr>
        <p:txBody>
          <a:bodyPr lIns="93160" tIns="93160" rIns="93160" bIns="93160" anchor="ctr" anchorCtr="0">
            <a:noAutofit/>
          </a:bodyPr>
          <a:lstStyle/>
          <a:p>
            <a:endParaRPr/>
          </a:p>
        </p:txBody>
      </p:sp>
      <p:sp>
        <p:nvSpPr>
          <p:cNvPr id="99" name="Shape 99"/>
          <p:cNvSpPr>
            <a:spLocks noGrp="1" noRot="1" noChangeAspect="1"/>
          </p:cNvSpPr>
          <p:nvPr>
            <p:ph type="sldImg" idx="2"/>
          </p:nvPr>
        </p:nvSpPr>
        <p:spPr>
          <a:xfrm>
            <a:off x="2159000" y="698500"/>
            <a:ext cx="2692400" cy="3484563"/>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Tree>
    <p:extLst>
      <p:ext uri="{BB962C8B-B14F-4D97-AF65-F5344CB8AC3E}">
        <p14:creationId xmlns:p14="http://schemas.microsoft.com/office/powerpoint/2010/main" val="788006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9</a:t>
            </a:fld>
            <a:endParaRPr lang="en-US" dirty="0"/>
          </a:p>
        </p:txBody>
      </p:sp>
    </p:spTree>
    <p:extLst>
      <p:ext uri="{BB962C8B-B14F-4D97-AF65-F5344CB8AC3E}">
        <p14:creationId xmlns:p14="http://schemas.microsoft.com/office/powerpoint/2010/main" val="774616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59000" y="696913"/>
            <a:ext cx="26924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10</a:t>
            </a:fld>
            <a:endParaRPr lang="en-US" dirty="0"/>
          </a:p>
        </p:txBody>
      </p:sp>
    </p:spTree>
    <p:extLst>
      <p:ext uri="{BB962C8B-B14F-4D97-AF65-F5344CB8AC3E}">
        <p14:creationId xmlns:p14="http://schemas.microsoft.com/office/powerpoint/2010/main" val="3093778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fld id="{93EF0EC3-FE0B-4500-8F04-EC8B20A7C129}" type="slidenum">
              <a:rPr lang="en-US" smtClean="0"/>
              <a:pPr/>
              <a:t>32</a:t>
            </a:fld>
            <a:endParaRPr lang="en-US" dirty="0"/>
          </a:p>
        </p:txBody>
      </p:sp>
    </p:spTree>
    <p:extLst>
      <p:ext uri="{BB962C8B-B14F-4D97-AF65-F5344CB8AC3E}">
        <p14:creationId xmlns:p14="http://schemas.microsoft.com/office/powerpoint/2010/main" val="1510847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7"/>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9405" indent="0" algn="ctr">
              <a:buNone/>
              <a:defRPr>
                <a:solidFill>
                  <a:schemeClr val="tx1">
                    <a:tint val="75000"/>
                  </a:schemeClr>
                </a:solidFill>
              </a:defRPr>
            </a:lvl2pPr>
            <a:lvl3pPr marL="1018809" indent="0" algn="ctr">
              <a:buNone/>
              <a:defRPr>
                <a:solidFill>
                  <a:schemeClr val="tx1">
                    <a:tint val="75000"/>
                  </a:schemeClr>
                </a:solidFill>
              </a:defRPr>
            </a:lvl3pPr>
            <a:lvl4pPr marL="1528214" indent="0" algn="ctr">
              <a:buNone/>
              <a:defRPr>
                <a:solidFill>
                  <a:schemeClr val="tx1">
                    <a:tint val="75000"/>
                  </a:schemeClr>
                </a:solidFill>
              </a:defRPr>
            </a:lvl4pPr>
            <a:lvl5pPr marL="2037618" indent="0" algn="ctr">
              <a:buNone/>
              <a:defRPr>
                <a:solidFill>
                  <a:schemeClr val="tx1">
                    <a:tint val="75000"/>
                  </a:schemeClr>
                </a:solidFill>
              </a:defRPr>
            </a:lvl5pPr>
            <a:lvl6pPr marL="2547024" indent="0" algn="ctr">
              <a:buNone/>
              <a:defRPr>
                <a:solidFill>
                  <a:schemeClr val="tx1">
                    <a:tint val="75000"/>
                  </a:schemeClr>
                </a:solidFill>
              </a:defRPr>
            </a:lvl6pPr>
            <a:lvl7pPr marL="3056428" indent="0" algn="ctr">
              <a:buNone/>
              <a:defRPr>
                <a:solidFill>
                  <a:schemeClr val="tx1">
                    <a:tint val="75000"/>
                  </a:schemeClr>
                </a:solidFill>
              </a:defRPr>
            </a:lvl7pPr>
            <a:lvl8pPr marL="3565833" indent="0" algn="ctr">
              <a:buNone/>
              <a:defRPr>
                <a:solidFill>
                  <a:schemeClr val="tx1">
                    <a:tint val="75000"/>
                  </a:schemeClr>
                </a:solidFill>
              </a:defRPr>
            </a:lvl8pPr>
            <a:lvl9pPr marL="407523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23ABC3-F9D5-41E6-920C-361B5D1D5261}" type="datetime1">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53942397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4C7A764-92AC-498C-A948-6B40651C68CD}" type="datetime1">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32023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226242" y="537847"/>
            <a:ext cx="1311594" cy="114414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1465" y="537847"/>
            <a:ext cx="3805239" cy="114414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569223-152C-48B7-829B-A8B733C6AC0A}" type="datetime1">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721848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588088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4751998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4751998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4751998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433531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433531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1655339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574079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3704300" y="9297436"/>
            <a:ext cx="1781175" cy="535517"/>
          </a:xfrm>
        </p:spPr>
        <p:txBody>
          <a:bodyPr/>
          <a:lstStyle/>
          <a:p>
            <a:endParaRPr lang="en-US" dirty="0"/>
          </a:p>
        </p:txBody>
      </p:sp>
      <p:sp>
        <p:nvSpPr>
          <p:cNvPr id="6" name="Slide Number Placeholder 5"/>
          <p:cNvSpPr>
            <a:spLocks noGrp="1"/>
          </p:cNvSpPr>
          <p:nvPr>
            <p:ph type="sldNum" sz="quarter" idx="12"/>
          </p:nvPr>
        </p:nvSpPr>
        <p:spPr>
          <a:xfrm>
            <a:off x="6557963" y="9522884"/>
            <a:ext cx="842010" cy="535517"/>
          </a:xfrm>
        </p:spPr>
        <p:txBody>
          <a:bodyPr/>
          <a:lstStyle>
            <a:lvl1pPr algn="r">
              <a:defRPr/>
            </a:lvl1p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201198331"/>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6F9231-BDEC-4123-85E4-087C88DB3787}" type="datetime1">
              <a:rPr lang="en-US" smtClean="0"/>
              <a:pPr/>
              <a:t>11/13/2015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638925" y="9499600"/>
            <a:ext cx="744855" cy="535517"/>
          </a:xfrm>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9957407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7" y="6463454"/>
            <a:ext cx="6606540" cy="1997710"/>
          </a:xfrm>
        </p:spPr>
        <p:txBody>
          <a:bodyPr anchor="t"/>
          <a:lstStyle>
            <a:lvl1pPr algn="l">
              <a:defRPr sz="4400" b="1" cap="all"/>
            </a:lvl1pPr>
          </a:lstStyle>
          <a:p>
            <a:r>
              <a:rPr lang="en-US" smtClean="0"/>
              <a:t>Click to edit Master title style</a:t>
            </a:r>
            <a:endParaRPr lang="en-US"/>
          </a:p>
        </p:txBody>
      </p:sp>
      <p:sp>
        <p:nvSpPr>
          <p:cNvPr id="3" name="Text Placeholder 2"/>
          <p:cNvSpPr>
            <a:spLocks noGrp="1"/>
          </p:cNvSpPr>
          <p:nvPr>
            <p:ph type="body" idx="1"/>
          </p:nvPr>
        </p:nvSpPr>
        <p:spPr>
          <a:xfrm>
            <a:off x="613967" y="4263182"/>
            <a:ext cx="6606540" cy="2200273"/>
          </a:xfrm>
        </p:spPr>
        <p:txBody>
          <a:bodyPr anchor="b"/>
          <a:lstStyle>
            <a:lvl1pPr marL="0" indent="0">
              <a:buNone/>
              <a:defRPr sz="2200">
                <a:solidFill>
                  <a:schemeClr val="tx1">
                    <a:tint val="75000"/>
                  </a:schemeClr>
                </a:solidFill>
              </a:defRPr>
            </a:lvl1pPr>
            <a:lvl2pPr marL="509405" indent="0">
              <a:buNone/>
              <a:defRPr sz="2000">
                <a:solidFill>
                  <a:schemeClr val="tx1">
                    <a:tint val="75000"/>
                  </a:schemeClr>
                </a:solidFill>
              </a:defRPr>
            </a:lvl2pPr>
            <a:lvl3pPr marL="1018809" indent="0">
              <a:buNone/>
              <a:defRPr sz="1800">
                <a:solidFill>
                  <a:schemeClr val="tx1">
                    <a:tint val="75000"/>
                  </a:schemeClr>
                </a:solidFill>
              </a:defRPr>
            </a:lvl3pPr>
            <a:lvl4pPr marL="1528214" indent="0">
              <a:buNone/>
              <a:defRPr sz="1600">
                <a:solidFill>
                  <a:schemeClr val="tx1">
                    <a:tint val="75000"/>
                  </a:schemeClr>
                </a:solidFill>
              </a:defRPr>
            </a:lvl4pPr>
            <a:lvl5pPr marL="2037618" indent="0">
              <a:buNone/>
              <a:defRPr sz="1600">
                <a:solidFill>
                  <a:schemeClr val="tx1">
                    <a:tint val="75000"/>
                  </a:schemeClr>
                </a:solidFill>
              </a:defRPr>
            </a:lvl5pPr>
            <a:lvl6pPr marL="2547024" indent="0">
              <a:buNone/>
              <a:defRPr sz="1600">
                <a:solidFill>
                  <a:schemeClr val="tx1">
                    <a:tint val="75000"/>
                  </a:schemeClr>
                </a:solidFill>
              </a:defRPr>
            </a:lvl6pPr>
            <a:lvl7pPr marL="3056428" indent="0">
              <a:buNone/>
              <a:defRPr sz="1600">
                <a:solidFill>
                  <a:schemeClr val="tx1">
                    <a:tint val="75000"/>
                  </a:schemeClr>
                </a:solidFill>
              </a:defRPr>
            </a:lvl7pPr>
            <a:lvl8pPr marL="3565833" indent="0">
              <a:buNone/>
              <a:defRPr sz="1600">
                <a:solidFill>
                  <a:schemeClr val="tx1">
                    <a:tint val="75000"/>
                  </a:schemeClr>
                </a:solidFill>
              </a:defRPr>
            </a:lvl8pPr>
            <a:lvl9pPr marL="4075237"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BEE7BD-3C42-46C4-A835-3E3BDF1AE10E}" type="datetime1">
              <a:rPr lang="en-US" smtClean="0"/>
              <a:pPr/>
              <a:t>11/13/2015</a:t>
            </a:fld>
            <a:endParaRPr lang="en-US" dirty="0"/>
          </a:p>
        </p:txBody>
      </p:sp>
      <p:sp>
        <p:nvSpPr>
          <p:cNvPr id="5" name="Footer Placeholder 4"/>
          <p:cNvSpPr>
            <a:spLocks noGrp="1"/>
          </p:cNvSpPr>
          <p:nvPr>
            <p:ph type="ftr" sz="quarter" idx="11"/>
          </p:nvPr>
        </p:nvSpPr>
        <p:spPr>
          <a:xfrm>
            <a:off x="2686607" y="9322648"/>
            <a:ext cx="2461260" cy="535517"/>
          </a:xfrm>
        </p:spPr>
        <p:txBody>
          <a:bodyPr/>
          <a:lstStyle/>
          <a:p>
            <a:endParaRPr lang="en-US" dirty="0"/>
          </a:p>
        </p:txBody>
      </p:sp>
      <p:sp>
        <p:nvSpPr>
          <p:cNvPr id="6" name="Slide Number Placeholder 5"/>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183004466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1466"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979421" y="3129280"/>
            <a:ext cx="2558415" cy="8849997"/>
          </a:xfrm>
        </p:spPr>
        <p:txBody>
          <a:bodyPr/>
          <a:lstStyle>
            <a:lvl1pPr>
              <a:defRPr sz="32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1C9F3C-5175-4E3A-98BB-AD089760102E}" type="datetime1">
              <a:rPr lang="en-US" smtClean="0"/>
              <a:pPr/>
              <a:t>11/13/2015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7988382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1" y="2251499"/>
            <a:ext cx="343415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388621" y="3189817"/>
            <a:ext cx="343415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2" y="2251499"/>
            <a:ext cx="3435509" cy="938318"/>
          </a:xfrm>
        </p:spPr>
        <p:txBody>
          <a:bodyPr anchor="b"/>
          <a:lstStyle>
            <a:lvl1pPr marL="0" indent="0">
              <a:buNone/>
              <a:defRPr sz="2600" b="1"/>
            </a:lvl1pPr>
            <a:lvl2pPr marL="509405" indent="0">
              <a:buNone/>
              <a:defRPr sz="2200" b="1"/>
            </a:lvl2pPr>
            <a:lvl3pPr marL="1018809" indent="0">
              <a:buNone/>
              <a:defRPr sz="2000" b="1"/>
            </a:lvl3pPr>
            <a:lvl4pPr marL="1528214" indent="0">
              <a:buNone/>
              <a:defRPr sz="1800" b="1"/>
            </a:lvl4pPr>
            <a:lvl5pPr marL="2037618" indent="0">
              <a:buNone/>
              <a:defRPr sz="1800" b="1"/>
            </a:lvl5pPr>
            <a:lvl6pPr marL="2547024" indent="0">
              <a:buNone/>
              <a:defRPr sz="1800" b="1"/>
            </a:lvl6pPr>
            <a:lvl7pPr marL="3056428" indent="0">
              <a:buNone/>
              <a:defRPr sz="1800" b="1"/>
            </a:lvl7pPr>
            <a:lvl8pPr marL="3565833" indent="0">
              <a:buNone/>
              <a:defRPr sz="1800" b="1"/>
            </a:lvl8pPr>
            <a:lvl9pPr marL="4075237"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3948272" y="3189817"/>
            <a:ext cx="3435509" cy="5795222"/>
          </a:xfrm>
        </p:spPr>
        <p:txBody>
          <a:bodyPr/>
          <a:lstStyle>
            <a:lvl1pPr>
              <a:defRPr sz="26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C7CBA6-CA2A-4158-A07A-774E5EDEE07A}" type="datetime1">
              <a:rPr lang="en-US" smtClean="0"/>
              <a:pPr/>
              <a:t>11/13/2015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9075181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2DE2B7-079F-4A3E-85C4-519141386CD3}" type="datetime1">
              <a:rPr lang="en-US" smtClean="0"/>
              <a:pPr/>
              <a:t>11/13/2015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300114871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8DBED1-8F41-4E2A-84FA-EC900252CBF6}" type="datetime1">
              <a:rPr lang="en-US" smtClean="0"/>
              <a:pPr/>
              <a:t>11/13/2015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389703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7" cy="170434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038793" y="400475"/>
            <a:ext cx="4344989" cy="8584567"/>
          </a:xfrm>
        </p:spPr>
        <p:txBody>
          <a:bodyPr/>
          <a:lstStyle>
            <a:lvl1pPr>
              <a:defRPr sz="3600"/>
            </a:lvl1pPr>
            <a:lvl2pPr>
              <a:defRPr sz="3200"/>
            </a:lvl2pPr>
            <a:lvl3pPr>
              <a:defRPr sz="26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7" cy="6880227"/>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33E275-2333-457D-B231-ACDEC9BE2BD1}" type="datetime1">
              <a:rPr lang="en-US" smtClean="0"/>
              <a:pPr/>
              <a:t>11/13/2015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28439290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4" y="7040880"/>
            <a:ext cx="4663440" cy="831217"/>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523444" y="898737"/>
            <a:ext cx="4663440" cy="6035040"/>
          </a:xfrm>
        </p:spPr>
        <p:txBody>
          <a:bodyPr/>
          <a:lstStyle>
            <a:lvl1pPr marL="0" indent="0">
              <a:buNone/>
              <a:defRPr sz="3600"/>
            </a:lvl1pPr>
            <a:lvl2pPr marL="509405" indent="0">
              <a:buNone/>
              <a:defRPr sz="3200"/>
            </a:lvl2pPr>
            <a:lvl3pPr marL="1018809" indent="0">
              <a:buNone/>
              <a:defRPr sz="2600"/>
            </a:lvl3pPr>
            <a:lvl4pPr marL="1528214" indent="0">
              <a:buNone/>
              <a:defRPr sz="2200"/>
            </a:lvl4pPr>
            <a:lvl5pPr marL="2037618" indent="0">
              <a:buNone/>
              <a:defRPr sz="2200"/>
            </a:lvl5pPr>
            <a:lvl6pPr marL="2547024" indent="0">
              <a:buNone/>
              <a:defRPr sz="2200"/>
            </a:lvl6pPr>
            <a:lvl7pPr marL="3056428" indent="0">
              <a:buNone/>
              <a:defRPr sz="2200"/>
            </a:lvl7pPr>
            <a:lvl8pPr marL="3565833" indent="0">
              <a:buNone/>
              <a:defRPr sz="2200"/>
            </a:lvl8pPr>
            <a:lvl9pPr marL="4075237" indent="0">
              <a:buNone/>
              <a:defRPr sz="2200"/>
            </a:lvl9pPr>
          </a:lstStyle>
          <a:p>
            <a:endParaRPr lang="en-US" dirty="0"/>
          </a:p>
        </p:txBody>
      </p:sp>
      <p:sp>
        <p:nvSpPr>
          <p:cNvPr id="4" name="Text Placeholder 3"/>
          <p:cNvSpPr>
            <a:spLocks noGrp="1"/>
          </p:cNvSpPr>
          <p:nvPr>
            <p:ph type="body" sz="half" idx="2"/>
          </p:nvPr>
        </p:nvSpPr>
        <p:spPr>
          <a:xfrm>
            <a:off x="1523444" y="7872097"/>
            <a:ext cx="4663440" cy="1180463"/>
          </a:xfrm>
        </p:spPr>
        <p:txBody>
          <a:bodyPr/>
          <a:lstStyle>
            <a:lvl1pPr marL="0" indent="0">
              <a:buNone/>
              <a:defRPr sz="1600"/>
            </a:lvl1pPr>
            <a:lvl2pPr marL="509405" indent="0">
              <a:buNone/>
              <a:defRPr sz="1400"/>
            </a:lvl2pPr>
            <a:lvl3pPr marL="1018809" indent="0">
              <a:buNone/>
              <a:defRPr sz="1200"/>
            </a:lvl3pPr>
            <a:lvl4pPr marL="1528214" indent="0">
              <a:buNone/>
              <a:defRPr sz="1100"/>
            </a:lvl4pPr>
            <a:lvl5pPr marL="2037618" indent="0">
              <a:buNone/>
              <a:defRPr sz="1100"/>
            </a:lvl5pPr>
            <a:lvl6pPr marL="2547024" indent="0">
              <a:buNone/>
              <a:defRPr sz="1100"/>
            </a:lvl6pPr>
            <a:lvl7pPr marL="3056428" indent="0">
              <a:buNone/>
              <a:defRPr sz="1100"/>
            </a:lvl7pPr>
            <a:lvl8pPr marL="3565833" indent="0">
              <a:buNone/>
              <a:defRPr sz="1100"/>
            </a:lvl8pPr>
            <a:lvl9pPr marL="4075237"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E07EFA-7667-4272-80CC-C78D5DB339E5}" type="datetime1">
              <a:rPr lang="en-US" smtClean="0"/>
              <a:pPr/>
              <a:t>11/13/2015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177B04D-AEB5-43ED-B9BA-B3D1EC9C9067}" type="slidenum">
              <a:rPr lang="en-US" smtClean="0"/>
              <a:pPr/>
              <a:t>‹#›</a:t>
            </a:fld>
            <a:endParaRPr lang="en-US" dirty="0"/>
          </a:p>
        </p:txBody>
      </p:sp>
    </p:spTree>
    <p:extLst>
      <p:ext uri="{BB962C8B-B14F-4D97-AF65-F5344CB8AC3E}">
        <p14:creationId xmlns:p14="http://schemas.microsoft.com/office/powerpoint/2010/main" val="41205203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101881" tIns="50941" rIns="101881"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101881" tIns="50941" rIns="101881"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8"/>
            <a:ext cx="1813560" cy="535517"/>
          </a:xfrm>
          <a:prstGeom prst="rect">
            <a:avLst/>
          </a:prstGeom>
        </p:spPr>
        <p:txBody>
          <a:bodyPr vert="horz" lIns="101881" tIns="50941" rIns="101881" bIns="50941" rtlCol="0" anchor="ctr"/>
          <a:lstStyle>
            <a:lvl1pPr algn="l">
              <a:defRPr sz="1400">
                <a:solidFill>
                  <a:schemeClr val="tx1">
                    <a:tint val="75000"/>
                  </a:schemeClr>
                </a:solidFill>
              </a:defRPr>
            </a:lvl1pPr>
          </a:lstStyle>
          <a:p>
            <a:fld id="{3783A756-94F7-43CF-A3C1-1FB444D8776B}" type="datetime1">
              <a:rPr lang="en-US" smtClean="0"/>
              <a:pPr/>
              <a:t>11/13/2015</a:t>
            </a:fld>
            <a:endParaRPr lang="en-US" dirty="0"/>
          </a:p>
        </p:txBody>
      </p:sp>
      <p:sp>
        <p:nvSpPr>
          <p:cNvPr id="5" name="Footer Placeholder 4"/>
          <p:cNvSpPr>
            <a:spLocks noGrp="1"/>
          </p:cNvSpPr>
          <p:nvPr>
            <p:ph type="ftr" sz="quarter" idx="3"/>
          </p:nvPr>
        </p:nvSpPr>
        <p:spPr>
          <a:xfrm>
            <a:off x="2655570" y="9322648"/>
            <a:ext cx="2461260" cy="535517"/>
          </a:xfrm>
          <a:prstGeom prst="rect">
            <a:avLst/>
          </a:prstGeom>
        </p:spPr>
        <p:txBody>
          <a:bodyPr vert="horz" lIns="101881" tIns="50941" rIns="101881" bIns="50941" rtlCol="0" anchor="ctr"/>
          <a:lstStyle>
            <a:lvl1pPr algn="ctr">
              <a:defRPr sz="1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570220" y="9322648"/>
            <a:ext cx="1813560" cy="535517"/>
          </a:xfrm>
          <a:prstGeom prst="rect">
            <a:avLst/>
          </a:prstGeom>
        </p:spPr>
        <p:txBody>
          <a:bodyPr vert="horz" lIns="101881" tIns="50941" rIns="101881" bIns="50941" rtlCol="0" anchor="ctr"/>
          <a:lstStyle>
            <a:lvl1pPr algn="r">
              <a:defRPr sz="1400">
                <a:solidFill>
                  <a:schemeClr val="tx1">
                    <a:tint val="75000"/>
                  </a:schemeClr>
                </a:solidFill>
              </a:defRPr>
            </a:lvl1pPr>
          </a:lstStyle>
          <a:p>
            <a:fld id="{F177B04D-AEB5-43ED-B9BA-B3D1EC9C9067}" type="slidenum">
              <a:rPr lang="en-US" smtClean="0"/>
              <a:pPr/>
              <a:t>‹#›</a:t>
            </a:fld>
            <a:endParaRPr lang="en-US" dirty="0"/>
          </a:p>
        </p:txBody>
      </p:sp>
      <p:sp>
        <p:nvSpPr>
          <p:cNvPr id="7" name="Rectangle 6"/>
          <p:cNvSpPr/>
          <p:nvPr userDrawn="1"/>
        </p:nvSpPr>
        <p:spPr>
          <a:xfrm>
            <a:off x="3481388" y="9816576"/>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11/10/2014</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Tree>
    <p:extLst>
      <p:ext uri="{BB962C8B-B14F-4D97-AF65-F5344CB8AC3E}">
        <p14:creationId xmlns:p14="http://schemas.microsoft.com/office/powerpoint/2010/main" val="13733049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3" r:id="rId13"/>
    <p:sldLayoutId id="2147483666" r:id="rId14"/>
    <p:sldLayoutId id="2147483668" r:id="rId15"/>
    <p:sldLayoutId id="2147483674" r:id="rId16"/>
    <p:sldLayoutId id="2147483676" r:id="rId17"/>
    <p:sldLayoutId id="2147483678" r:id="rId18"/>
    <p:sldLayoutId id="2147483679" r:id="rId19"/>
    <p:sldLayoutId id="2147483680" r:id="rId20"/>
  </p:sldLayoutIdLst>
  <p:hf hdr="0" ftr="0" dt="0"/>
  <p:txStyles>
    <p:titleStyle>
      <a:lvl1pPr algn="ctr" defTabSz="1018809" rtl="0" eaLnBrk="1" latinLnBrk="0" hangingPunct="1">
        <a:spcBef>
          <a:spcPct val="0"/>
        </a:spcBef>
        <a:buNone/>
        <a:defRPr sz="5000" kern="1200">
          <a:solidFill>
            <a:schemeClr val="tx1"/>
          </a:solidFill>
          <a:latin typeface="+mj-lt"/>
          <a:ea typeface="+mj-ea"/>
          <a:cs typeface="+mj-cs"/>
        </a:defRPr>
      </a:lvl1pPr>
    </p:titleStyle>
    <p:bodyStyle>
      <a:lvl1pPr marL="382054" indent="-382054" algn="l" defTabSz="1018809" rtl="0" eaLnBrk="1" latinLnBrk="0" hangingPunct="1">
        <a:spcBef>
          <a:spcPct val="20000"/>
        </a:spcBef>
        <a:buFont typeface="Arial" pitchFamily="34" charset="0"/>
        <a:buChar char="•"/>
        <a:defRPr sz="3600" kern="1200">
          <a:solidFill>
            <a:schemeClr val="tx1"/>
          </a:solidFill>
          <a:latin typeface="+mn-lt"/>
          <a:ea typeface="+mn-ea"/>
          <a:cs typeface="+mn-cs"/>
        </a:defRPr>
      </a:lvl1pPr>
      <a:lvl2pPr marL="827782" indent="-318378" algn="l" defTabSz="1018809" rtl="0" eaLnBrk="1" latinLnBrk="0" hangingPunct="1">
        <a:spcBef>
          <a:spcPct val="20000"/>
        </a:spcBef>
        <a:buFont typeface="Arial" pitchFamily="34" charset="0"/>
        <a:buChar char="–"/>
        <a:defRPr sz="3200" kern="1200">
          <a:solidFill>
            <a:schemeClr val="tx1"/>
          </a:solidFill>
          <a:latin typeface="+mn-lt"/>
          <a:ea typeface="+mn-ea"/>
          <a:cs typeface="+mn-cs"/>
        </a:defRPr>
      </a:lvl2pPr>
      <a:lvl3pPr marL="1273511" indent="-254702" algn="l" defTabSz="1018809"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8291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92321"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801726"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31113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820535"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329940" indent="-254702" algn="l" defTabSz="1018809"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en-US"/>
      </a:defPPr>
      <a:lvl1pPr marL="0" algn="l" defTabSz="1018809" rtl="0" eaLnBrk="1" latinLnBrk="0" hangingPunct="1">
        <a:defRPr sz="2000" kern="1200">
          <a:solidFill>
            <a:schemeClr val="tx1"/>
          </a:solidFill>
          <a:latin typeface="+mn-lt"/>
          <a:ea typeface="+mn-ea"/>
          <a:cs typeface="+mn-cs"/>
        </a:defRPr>
      </a:lvl1pPr>
      <a:lvl2pPr marL="509405" algn="l" defTabSz="1018809" rtl="0" eaLnBrk="1" latinLnBrk="0" hangingPunct="1">
        <a:defRPr sz="2000" kern="1200">
          <a:solidFill>
            <a:schemeClr val="tx1"/>
          </a:solidFill>
          <a:latin typeface="+mn-lt"/>
          <a:ea typeface="+mn-ea"/>
          <a:cs typeface="+mn-cs"/>
        </a:defRPr>
      </a:lvl2pPr>
      <a:lvl3pPr marL="1018809" algn="l" defTabSz="1018809" rtl="0" eaLnBrk="1" latinLnBrk="0" hangingPunct="1">
        <a:defRPr sz="2000" kern="1200">
          <a:solidFill>
            <a:schemeClr val="tx1"/>
          </a:solidFill>
          <a:latin typeface="+mn-lt"/>
          <a:ea typeface="+mn-ea"/>
          <a:cs typeface="+mn-cs"/>
        </a:defRPr>
      </a:lvl3pPr>
      <a:lvl4pPr marL="1528214" algn="l" defTabSz="1018809" rtl="0" eaLnBrk="1" latinLnBrk="0" hangingPunct="1">
        <a:defRPr sz="2000" kern="1200">
          <a:solidFill>
            <a:schemeClr val="tx1"/>
          </a:solidFill>
          <a:latin typeface="+mn-lt"/>
          <a:ea typeface="+mn-ea"/>
          <a:cs typeface="+mn-cs"/>
        </a:defRPr>
      </a:lvl4pPr>
      <a:lvl5pPr marL="2037618" algn="l" defTabSz="1018809" rtl="0" eaLnBrk="1" latinLnBrk="0" hangingPunct="1">
        <a:defRPr sz="2000" kern="1200">
          <a:solidFill>
            <a:schemeClr val="tx1"/>
          </a:solidFill>
          <a:latin typeface="+mn-lt"/>
          <a:ea typeface="+mn-ea"/>
          <a:cs typeface="+mn-cs"/>
        </a:defRPr>
      </a:lvl5pPr>
      <a:lvl6pPr marL="2547024" algn="l" defTabSz="1018809" rtl="0" eaLnBrk="1" latinLnBrk="0" hangingPunct="1">
        <a:defRPr sz="2000" kern="1200">
          <a:solidFill>
            <a:schemeClr val="tx1"/>
          </a:solidFill>
          <a:latin typeface="+mn-lt"/>
          <a:ea typeface="+mn-ea"/>
          <a:cs typeface="+mn-cs"/>
        </a:defRPr>
      </a:lvl6pPr>
      <a:lvl7pPr marL="3056428" algn="l" defTabSz="1018809" rtl="0" eaLnBrk="1" latinLnBrk="0" hangingPunct="1">
        <a:defRPr sz="2000" kern="1200">
          <a:solidFill>
            <a:schemeClr val="tx1"/>
          </a:solidFill>
          <a:latin typeface="+mn-lt"/>
          <a:ea typeface="+mn-ea"/>
          <a:cs typeface="+mn-cs"/>
        </a:defRPr>
      </a:lvl7pPr>
      <a:lvl8pPr marL="3565833" algn="l" defTabSz="1018809" rtl="0" eaLnBrk="1" latinLnBrk="0" hangingPunct="1">
        <a:defRPr sz="2000" kern="1200">
          <a:solidFill>
            <a:schemeClr val="tx1"/>
          </a:solidFill>
          <a:latin typeface="+mn-lt"/>
          <a:ea typeface="+mn-ea"/>
          <a:cs typeface="+mn-cs"/>
        </a:defRPr>
      </a:lvl8pPr>
      <a:lvl9pPr marL="4075237" algn="l" defTabSz="101880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orestandards.org/assets/Appendix_A.pdf"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8.jpeg"/><Relationship Id="rId4" Type="http://schemas.microsoft.com/office/2007/relationships/hdphoto" Target="../media/hdphoto1.wdp"/></Relationships>
</file>

<file path=ppt/slides/_rels/slide2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9.png"/><Relationship Id="rId1" Type="http://schemas.openxmlformats.org/officeDocument/2006/relationships/slideLayout" Target="../slideLayouts/slideLayout2.xml"/><Relationship Id="rId5" Type="http://schemas.microsoft.com/office/2007/relationships/hdphoto" Target="../media/hdphoto3.wdp"/><Relationship Id="rId4" Type="http://schemas.openxmlformats.org/officeDocument/2006/relationships/image" Target="../media/image10.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hyperlink" Target="http://www.buzzle.com/images/geography/caves/limestone-caves/limestone-caves3.jpg" TargetMode="External"/><Relationship Id="rId1" Type="http://schemas.openxmlformats.org/officeDocument/2006/relationships/slideLayout" Target="../slideLayouts/slideLayout1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msnucleus.org/membership/html/k-6/rc/pdf/rc5rock.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pubs.usgs.gov/bul/0760c/report.pdf" TargetMode="External"/><Relationship Id="rId4" Type="http://schemas.openxmlformats.org/officeDocument/2006/relationships/hyperlink" Target="http://www.nps.gov/cave/forteachers/upload/geology_ms_gravel.pdf"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hsd.k12.or.us/Departments/PrintShop/WebSubmissionForms.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livebinders.com/play/play?id=774846"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tubechop.com/watch/6414909"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www.tubechop.com/watch/641491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www.tubechop.com/watch/6414909"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tubechop.com/watch/6414911"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ight Triangle 2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Right Triangle 2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16" name="Group 15"/>
          <p:cNvGrpSpPr/>
          <p:nvPr/>
        </p:nvGrpSpPr>
        <p:grpSpPr>
          <a:xfrm>
            <a:off x="815669" y="961189"/>
            <a:ext cx="5829300" cy="5282776"/>
            <a:chOff x="767688" y="-449835"/>
            <a:chExt cx="5486400" cy="5042649"/>
          </a:xfrm>
        </p:grpSpPr>
        <p:sp>
          <p:nvSpPr>
            <p:cNvPr id="17" name="TextBox 16"/>
            <p:cNvSpPr txBox="1"/>
            <p:nvPr/>
          </p:nvSpPr>
          <p:spPr>
            <a:xfrm>
              <a:off x="767688" y="3001333"/>
              <a:ext cx="5486400" cy="1591481"/>
            </a:xfrm>
            <a:prstGeom prst="rect">
              <a:avLst/>
            </a:prstGeom>
            <a:noFill/>
            <a:ln>
              <a:noFill/>
            </a:ln>
          </p:spPr>
          <p:txBody>
            <a:bodyPr wrap="square" lIns="96661" tIns="48331" rIns="96661" bIns="48331" rtlCol="0">
              <a:spAutoFit/>
            </a:bodyPr>
            <a:lstStyle/>
            <a:p>
              <a:r>
                <a:rPr lang="es-ES" sz="3400" b="1" dirty="0">
                  <a:effectLst>
                    <a:outerShdw blurRad="38100" dist="38100" dir="2700000" algn="tl">
                      <a:srgbClr val="000000">
                        <a:alpha val="43137"/>
                      </a:srgbClr>
                    </a:outerShdw>
                  </a:effectLst>
                </a:rPr>
                <a:t>Instrucciones del maestro</a:t>
              </a:r>
            </a:p>
            <a:p>
              <a:r>
                <a:rPr lang="es-ES" sz="3400" b="1" dirty="0" smtClean="0">
                  <a:effectLst>
                    <a:outerShdw blurRad="38100" dist="38100" dir="2700000" algn="tl">
                      <a:srgbClr val="000000">
                        <a:alpha val="43137"/>
                      </a:srgbClr>
                    </a:outerShdw>
                  </a:effectLst>
                </a:rPr>
                <a:t>Pre-Evaluación </a:t>
              </a:r>
              <a:r>
                <a:rPr lang="es-ES" sz="3400" b="1" dirty="0">
                  <a:effectLst>
                    <a:outerShdw blurRad="38100" dist="38100" dir="2700000" algn="tl">
                      <a:srgbClr val="000000">
                        <a:alpha val="43137"/>
                      </a:srgbClr>
                    </a:outerShdw>
                  </a:effectLst>
                </a:rPr>
                <a:t>Trimestre 2</a:t>
              </a:r>
            </a:p>
            <a:p>
              <a:pPr algn="ctr"/>
              <a:endParaRPr lang="en-US" sz="3400" b="1" dirty="0">
                <a:effectLst>
                  <a:outerShdw blurRad="38100" dist="38100" dir="2700000" algn="tl">
                    <a:srgbClr val="000000">
                      <a:alpha val="43137"/>
                    </a:srgbClr>
                  </a:outerShdw>
                </a:effectLst>
              </a:endParaRPr>
            </a:p>
          </p:txBody>
        </p:sp>
        <p:sp>
          <p:nvSpPr>
            <p:cNvPr id="19" name="Rectangle 18"/>
            <p:cNvSpPr/>
            <p:nvPr/>
          </p:nvSpPr>
          <p:spPr>
            <a:xfrm>
              <a:off x="845437" y="-449835"/>
              <a:ext cx="1874178" cy="837292"/>
            </a:xfrm>
            <a:prstGeom prst="rect">
              <a:avLst/>
            </a:prstGeom>
          </p:spPr>
          <p:txBody>
            <a:bodyPr wrap="none">
              <a:spAutoFit/>
            </a:bodyPr>
            <a:lstStyle/>
            <a:p>
              <a:r>
                <a:rPr lang="es-MX" sz="5100" b="1" dirty="0" smtClean="0">
                  <a:effectLst>
                    <a:outerShdw blurRad="38100" dist="38100" dir="2700000" algn="tl">
                      <a:srgbClr val="000000">
                        <a:alpha val="43137"/>
                      </a:srgbClr>
                    </a:outerShdw>
                  </a:effectLst>
                </a:rPr>
                <a:t>Grado</a:t>
              </a:r>
              <a:r>
                <a:rPr lang="en-US" sz="5100" b="1" dirty="0" smtClean="0">
                  <a:effectLst>
                    <a:outerShdw blurRad="38100" dist="38100" dir="2700000" algn="tl">
                      <a:srgbClr val="000000">
                        <a:alpha val="43137"/>
                      </a:srgbClr>
                    </a:outerShdw>
                  </a:effectLst>
                </a:rPr>
                <a:t> </a:t>
              </a:r>
              <a:endParaRPr lang="en-US" sz="5100" b="1" dirty="0">
                <a:effectLst>
                  <a:outerShdw blurRad="38100" dist="38100" dir="2700000" algn="tl">
                    <a:srgbClr val="000000">
                      <a:alpha val="43137"/>
                    </a:srgbClr>
                  </a:outerShdw>
                </a:effectLst>
              </a:endParaRPr>
            </a:p>
          </p:txBody>
        </p:sp>
      </p:grpSp>
      <p:grpSp>
        <p:nvGrpSpPr>
          <p:cNvPr id="31" name="Group 30"/>
          <p:cNvGrpSpPr/>
          <p:nvPr/>
        </p:nvGrpSpPr>
        <p:grpSpPr>
          <a:xfrm>
            <a:off x="717845" y="1796622"/>
            <a:ext cx="2237991" cy="2400521"/>
            <a:chOff x="4836537" y="228597"/>
            <a:chExt cx="1888849" cy="2201532"/>
          </a:xfrm>
        </p:grpSpPr>
        <p:sp>
          <p:nvSpPr>
            <p:cNvPr id="32" name="Parallelogram 31"/>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33" name="Rectangle 32"/>
            <p:cNvSpPr/>
            <p:nvPr/>
          </p:nvSpPr>
          <p:spPr>
            <a:xfrm>
              <a:off x="5235392" y="228597"/>
              <a:ext cx="1115884" cy="846791"/>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lang="en-US" sz="5400" b="1" kern="0" baseline="3000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latin typeface="Franklin Gothic Book"/>
                </a:rPr>
                <a:t>to</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34" name="Picture 4" descr="C:\Documents and Settings\Owner\Local Settings\Temporary Internet Files\Content.IE5\S7ZGNZXZ\MM900318123[1].gif"/>
            <p:cNvPicPr>
              <a:picLocks noChangeAspect="1" noChangeArrowheads="1" noCrop="1"/>
            </p:cNvPicPr>
            <p:nvPr/>
          </p:nvPicPr>
          <p:blipFill>
            <a:blip r:embed="rId3" cstate="print"/>
            <a:srcRect/>
            <a:stretch>
              <a:fillRect/>
            </a:stretch>
          </p:blipFill>
          <p:spPr bwMode="auto">
            <a:xfrm>
              <a:off x="5504106" y="860668"/>
              <a:ext cx="1132168" cy="765842"/>
            </a:xfrm>
            <a:prstGeom prst="rect">
              <a:avLst/>
            </a:prstGeom>
            <a:noFill/>
          </p:spPr>
        </p:pic>
        <p:pic>
          <p:nvPicPr>
            <p:cNvPr id="35" name="Picture 7" descr="C:\Documents and Settings\Owner\Local Settings\Temporary Internet Files\Content.IE5\LTTF5AU1\MC900432665[1].png"/>
            <p:cNvPicPr>
              <a:picLocks noChangeAspect="1" noChangeArrowheads="1"/>
            </p:cNvPicPr>
            <p:nvPr/>
          </p:nvPicPr>
          <p:blipFill>
            <a:blip r:embed="rId4" cstate="print"/>
            <a:srcRect/>
            <a:stretch>
              <a:fillRect/>
            </a:stretch>
          </p:blipFill>
          <p:spPr bwMode="auto">
            <a:xfrm>
              <a:off x="5257800" y="1070961"/>
              <a:ext cx="1378474" cy="1359168"/>
            </a:xfrm>
            <a:prstGeom prst="rect">
              <a:avLst/>
            </a:prstGeom>
            <a:noFill/>
          </p:spPr>
        </p:pic>
      </p:grpSp>
      <p:sp>
        <p:nvSpPr>
          <p:cNvPr id="18" name="Rectangle 17"/>
          <p:cNvSpPr/>
          <p:nvPr/>
        </p:nvSpPr>
        <p:spPr>
          <a:xfrm>
            <a:off x="934720" y="6548627"/>
            <a:ext cx="4160520" cy="2747773"/>
          </a:xfrm>
          <a:prstGeom prst="rect">
            <a:avLst/>
          </a:prstGeom>
        </p:spPr>
        <p:txBody>
          <a:bodyPr wrap="square" lIns="96378" tIns="48189" rIns="96378" bIns="48189">
            <a:spAutoFit/>
          </a:bodyPr>
          <a:lstStyle/>
          <a:p>
            <a:r>
              <a:rPr lang="es-ES_tradnl" sz="1300" b="1" u="sng" dirty="0">
                <a:effectLst>
                  <a:outerShdw blurRad="38100" dist="38100" dir="2700000" algn="tl">
                    <a:srgbClr val="000000">
                      <a:alpha val="43137"/>
                    </a:srgbClr>
                  </a:outerShdw>
                </a:effectLst>
              </a:rPr>
              <a:t>Lectura</a:t>
            </a:r>
            <a:endParaRPr lang="es-ES_tradnl" sz="1300" b="1" dirty="0">
              <a:effectLst>
                <a:outerShdw blurRad="38100" dist="38100" dir="2700000" algn="tl">
                  <a:srgbClr val="000000">
                    <a:alpha val="43137"/>
                  </a:srgbClr>
                </a:outerShdw>
              </a:effectLst>
            </a:endParaRPr>
          </a:p>
          <a:p>
            <a:r>
              <a:rPr lang="es-ES_tradnl" sz="1300" b="1" dirty="0">
                <a:solidFill>
                  <a:srgbClr val="C00000"/>
                </a:solidFill>
              </a:rPr>
              <a:t>12</a:t>
            </a:r>
            <a:r>
              <a:rPr lang="es-ES_tradnl" sz="1300" b="1" dirty="0"/>
              <a:t> </a:t>
            </a:r>
            <a:r>
              <a:rPr lang="es-ES_tradnl" sz="1400" b="1" dirty="0"/>
              <a:t>Preguntas de selección múltiple</a:t>
            </a:r>
            <a:r>
              <a:rPr lang="es-ES_tradnl" sz="1400" b="1" dirty="0">
                <a:solidFill>
                  <a:srgbClr val="C00000"/>
                </a:solidFill>
              </a:rPr>
              <a:t> </a:t>
            </a:r>
            <a:endParaRPr lang="es-ES_tradnl" sz="1300" b="1" dirty="0">
              <a:solidFill>
                <a:srgbClr val="C00000"/>
              </a:solidFill>
            </a:endParaRPr>
          </a:p>
          <a:p>
            <a:r>
              <a:rPr lang="es-ES_tradnl" sz="1300" b="1" dirty="0">
                <a:solidFill>
                  <a:srgbClr val="C00000"/>
                </a:solidFill>
              </a:rPr>
              <a:t>  1 </a:t>
            </a:r>
            <a:r>
              <a:rPr lang="es-ES_tradnl" sz="1400" b="1" dirty="0" smtClean="0"/>
              <a:t>Respuesta construida</a:t>
            </a:r>
            <a:endParaRPr lang="es-ES_tradnl" sz="1300" b="1" dirty="0"/>
          </a:p>
          <a:p>
            <a:r>
              <a:rPr lang="es-ES_tradnl" sz="1300" b="1" u="sng" dirty="0">
                <a:effectLst>
                  <a:outerShdw blurRad="38100" dist="38100" dir="2700000" algn="tl">
                    <a:srgbClr val="000000">
                      <a:alpha val="43137"/>
                    </a:srgbClr>
                  </a:outerShdw>
                </a:effectLst>
              </a:rPr>
              <a:t>Investigación</a:t>
            </a:r>
          </a:p>
          <a:p>
            <a:r>
              <a:rPr lang="es-ES_tradnl" sz="1300" b="1" dirty="0">
                <a:solidFill>
                  <a:srgbClr val="C00000"/>
                </a:solidFill>
              </a:rPr>
              <a:t>  3</a:t>
            </a:r>
            <a:r>
              <a:rPr lang="es-ES_tradnl" sz="1300" b="1" dirty="0"/>
              <a:t> </a:t>
            </a:r>
            <a:r>
              <a:rPr lang="es-ES_tradnl" sz="1400" b="1" dirty="0"/>
              <a:t>Respuestas </a:t>
            </a:r>
            <a:r>
              <a:rPr lang="es-ES_tradnl" sz="1400" b="1" dirty="0" smtClean="0"/>
              <a:t>construidas </a:t>
            </a:r>
            <a:endParaRPr lang="es-ES_tradnl" sz="1400" b="1" dirty="0"/>
          </a:p>
          <a:p>
            <a:r>
              <a:rPr lang="es-ES_tradnl" sz="1300" b="1" u="sng" dirty="0">
                <a:effectLst>
                  <a:outerShdw blurRad="38100" dist="38100" dir="2700000" algn="tl">
                    <a:srgbClr val="000000">
                      <a:alpha val="43137"/>
                    </a:srgbClr>
                  </a:outerShdw>
                </a:effectLst>
              </a:rPr>
              <a:t>Escritura</a:t>
            </a:r>
          </a:p>
          <a:p>
            <a:r>
              <a:rPr lang="es-ES_tradnl" sz="1300" b="1" dirty="0"/>
              <a:t>  </a:t>
            </a:r>
            <a:r>
              <a:rPr lang="es-ES_tradnl" sz="1300" b="1" dirty="0">
                <a:solidFill>
                  <a:srgbClr val="FF0000"/>
                </a:solidFill>
              </a:rPr>
              <a:t>1</a:t>
            </a:r>
            <a:r>
              <a:rPr lang="es-ES_tradnl" sz="1300" b="1" dirty="0"/>
              <a:t> Composición completa (Tarea de Rendimiento)</a:t>
            </a:r>
          </a:p>
          <a:p>
            <a:r>
              <a:rPr lang="es-ES_tradnl" sz="1300" b="1" dirty="0"/>
              <a:t>  </a:t>
            </a:r>
            <a:r>
              <a:rPr lang="es-ES_tradnl" sz="1300" b="1" dirty="0">
                <a:solidFill>
                  <a:srgbClr val="C00000"/>
                </a:solidFill>
              </a:rPr>
              <a:t>1</a:t>
            </a:r>
            <a:r>
              <a:rPr lang="es-ES_tradnl" sz="1300" b="1" dirty="0"/>
              <a:t> </a:t>
            </a:r>
            <a:r>
              <a:rPr lang="es-ES_tradnl" sz="1300" b="1" dirty="0" smtClean="0"/>
              <a:t>Breve comentario</a:t>
            </a:r>
            <a:endParaRPr lang="es-ES_tradnl" sz="1300" b="1" dirty="0"/>
          </a:p>
          <a:p>
            <a:r>
              <a:rPr lang="es-ES_tradnl" sz="1300" b="1" dirty="0"/>
              <a:t>  </a:t>
            </a:r>
            <a:r>
              <a:rPr lang="es-ES_tradnl" sz="1300" b="1" dirty="0">
                <a:solidFill>
                  <a:srgbClr val="C00000"/>
                </a:solidFill>
              </a:rPr>
              <a:t>1 </a:t>
            </a:r>
            <a:r>
              <a:rPr lang="es-ES_tradnl" sz="1300" b="1" dirty="0"/>
              <a:t>Escribir para revisar </a:t>
            </a:r>
          </a:p>
          <a:p>
            <a:r>
              <a:rPr lang="es-ES_tradnl" sz="1300" b="1" u="sng" dirty="0">
                <a:effectLst>
                  <a:outerShdw blurRad="38100" dist="38100" dir="2700000" algn="tl">
                    <a:srgbClr val="000000">
                      <a:alpha val="43137"/>
                    </a:srgbClr>
                  </a:outerShdw>
                </a:effectLst>
              </a:rPr>
              <a:t>Escritura con lenguaje integrado</a:t>
            </a:r>
          </a:p>
          <a:p>
            <a:r>
              <a:rPr lang="es-ES_tradnl" sz="1300" b="1" dirty="0"/>
              <a:t>  </a:t>
            </a:r>
            <a:r>
              <a:rPr lang="es-ES_tradnl" sz="1300" b="1" dirty="0">
                <a:solidFill>
                  <a:srgbClr val="C00000"/>
                </a:solidFill>
              </a:rPr>
              <a:t>1 </a:t>
            </a:r>
            <a:r>
              <a:rPr lang="es-ES_tradnl" sz="1300" b="1" dirty="0"/>
              <a:t>Lenguaje/Vocabulario</a:t>
            </a:r>
          </a:p>
          <a:p>
            <a:r>
              <a:rPr lang="es-ES_tradnl" sz="1300" b="1" dirty="0"/>
              <a:t>  </a:t>
            </a:r>
            <a:r>
              <a:rPr lang="es-ES_tradnl" sz="1300" b="1" dirty="0">
                <a:solidFill>
                  <a:srgbClr val="FF0000"/>
                </a:solidFill>
              </a:rPr>
              <a:t>1</a:t>
            </a:r>
            <a:r>
              <a:rPr lang="es-ES_tradnl" sz="1300" b="1" dirty="0"/>
              <a:t> Editar/Clarificar</a:t>
            </a:r>
          </a:p>
          <a:p>
            <a:endParaRPr lang="en-US" sz="1300" dirty="0"/>
          </a:p>
        </p:txBody>
      </p:sp>
      <p:sp>
        <p:nvSpPr>
          <p:cNvPr id="20" name="Rectangle 19"/>
          <p:cNvSpPr/>
          <p:nvPr/>
        </p:nvSpPr>
        <p:spPr>
          <a:xfrm>
            <a:off x="4343400" y="8232285"/>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s-ES" b="1" dirty="0">
                <a:solidFill>
                  <a:schemeClr val="tx1"/>
                </a:solidFill>
                <a:effectLst>
                  <a:outerShdw blurRad="38100" dist="38100" dir="2700000" algn="tl">
                    <a:srgbClr val="000000">
                      <a:alpha val="43137"/>
                    </a:srgbClr>
                  </a:outerShdw>
                </a:effectLst>
              </a:rPr>
              <a:t>Tarea de rendimiento al nivel de grado</a:t>
            </a:r>
          </a:p>
        </p:txBody>
      </p:sp>
      <p:sp>
        <p:nvSpPr>
          <p:cNvPr id="21" name="Rectangle 20"/>
          <p:cNvSpPr/>
          <p:nvPr/>
        </p:nvSpPr>
        <p:spPr>
          <a:xfrm>
            <a:off x="4343400" y="6553200"/>
            <a:ext cx="2590800" cy="1244719"/>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s-ES" b="1" dirty="0">
                <a:solidFill>
                  <a:schemeClr val="tx1"/>
                </a:solidFill>
                <a:effectLst>
                  <a:outerShdw blurRad="38100" dist="38100" dir="2700000" algn="tl">
                    <a:srgbClr val="000000">
                      <a:alpha val="43137"/>
                    </a:srgbClr>
                  </a:outerShdw>
                </a:effectLst>
              </a:rPr>
              <a:t>Pasos secuenciales </a:t>
            </a:r>
            <a:r>
              <a:rPr lang="es-ES" b="1" u="sng" dirty="0">
                <a:solidFill>
                  <a:schemeClr val="tx1"/>
                </a:solidFill>
                <a:effectLst>
                  <a:outerShdw blurRad="38100" dist="38100" dir="2700000" algn="tl">
                    <a:srgbClr val="000000">
                      <a:alpha val="43137"/>
                    </a:srgbClr>
                  </a:outerShdw>
                </a:effectLst>
              </a:rPr>
              <a:t>hacia</a:t>
            </a:r>
            <a:r>
              <a:rPr lang="es-ES" b="1" dirty="0">
                <a:solidFill>
                  <a:schemeClr val="tx1"/>
                </a:solidFill>
                <a:effectLst>
                  <a:outerShdw blurRad="38100" dist="38100" dir="2700000" algn="tl">
                    <a:srgbClr val="000000">
                      <a:alpha val="43137"/>
                    </a:srgbClr>
                  </a:outerShdw>
                </a:effectLst>
              </a:rPr>
              <a:t> el dominio </a:t>
            </a:r>
            <a:r>
              <a:rPr lang="es-ES" b="1" dirty="0" smtClean="0">
                <a:solidFill>
                  <a:schemeClr val="tx1"/>
                </a:solidFill>
                <a:effectLst>
                  <a:outerShdw blurRad="38100" dist="38100" dir="2700000" algn="tl">
                    <a:srgbClr val="000000">
                      <a:alpha val="43137"/>
                    </a:srgbClr>
                  </a:outerShdw>
                </a:effectLst>
              </a:rPr>
              <a:t>del Estándar</a:t>
            </a:r>
            <a:endParaRPr lang="en-US"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918030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10</a:t>
            </a:fld>
            <a:endParaRPr lang="en-US" dirty="0"/>
          </a:p>
        </p:txBody>
      </p:sp>
      <p:sp>
        <p:nvSpPr>
          <p:cNvPr id="2" name="Rectangle 1"/>
          <p:cNvSpPr/>
          <p:nvPr/>
        </p:nvSpPr>
        <p:spPr>
          <a:xfrm>
            <a:off x="323850" y="457200"/>
            <a:ext cx="7124700" cy="1143760"/>
          </a:xfrm>
          <a:prstGeom prst="rect">
            <a:avLst/>
          </a:prstGeom>
        </p:spPr>
        <p:txBody>
          <a:bodyPr wrap="square" lIns="96371" tIns="48186" rIns="96371" bIns="48186">
            <a:spAutoFit/>
          </a:bodyPr>
          <a:lstStyle/>
          <a:p>
            <a:r>
              <a:rPr lang="en-US" sz="1700" b="1" dirty="0"/>
              <a:t>Quarter </a:t>
            </a:r>
            <a:r>
              <a:rPr lang="en-US" sz="1700" b="1" dirty="0" smtClean="0"/>
              <a:t>Two </a:t>
            </a:r>
            <a:r>
              <a:rPr lang="en-US" sz="1700" dirty="0"/>
              <a:t>Reading Literature Learning Progressions.  </a:t>
            </a:r>
          </a:p>
          <a:p>
            <a:r>
              <a:rPr lang="en-US" sz="1700" dirty="0"/>
              <a:t>The indicated boxes highlighted </a:t>
            </a:r>
            <a:r>
              <a:rPr lang="en-US" sz="1700" b="1" i="1" dirty="0"/>
              <a:t>before the standard</a:t>
            </a:r>
            <a:r>
              <a:rPr lang="en-US" sz="1700" dirty="0"/>
              <a:t>, are assessed on this pre-assessment. The standard itself is assessed on the Common Formative Assessment (CFA) at the end of each quarter.</a:t>
            </a:r>
          </a:p>
        </p:txBody>
      </p:sp>
      <p:graphicFrame>
        <p:nvGraphicFramePr>
          <p:cNvPr id="3" name="Table 2"/>
          <p:cNvGraphicFramePr>
            <a:graphicFrameLocks noGrp="1"/>
          </p:cNvGraphicFramePr>
          <p:nvPr>
            <p:extLst>
              <p:ext uri="{D42A27DB-BD31-4B8C-83A1-F6EECF244321}">
                <p14:modId xmlns:p14="http://schemas.microsoft.com/office/powerpoint/2010/main" val="2933986345"/>
              </p:ext>
            </p:extLst>
          </p:nvPr>
        </p:nvGraphicFramePr>
        <p:xfrm>
          <a:off x="388938" y="1600200"/>
          <a:ext cx="6994526" cy="2316480"/>
        </p:xfrm>
        <a:graphic>
          <a:graphicData uri="http://schemas.openxmlformats.org/drawingml/2006/table">
            <a:tbl>
              <a:tblPr firstRow="1" firstCol="1" bandRow="1"/>
              <a:tblGrid>
                <a:gridCol w="490270"/>
                <a:gridCol w="653694"/>
                <a:gridCol w="784433"/>
                <a:gridCol w="621009"/>
                <a:gridCol w="588325"/>
                <a:gridCol w="457586"/>
                <a:gridCol w="653694"/>
                <a:gridCol w="653694"/>
                <a:gridCol w="686379"/>
                <a:gridCol w="751748"/>
                <a:gridCol w="653694"/>
              </a:tblGrid>
              <a:tr h="132489">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2894" marR="32894"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2894" marR="328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2894" marR="328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2894" marR="328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h</a:t>
                      </a:r>
                      <a:endParaRPr lang="en-US" sz="800" dirty="0">
                        <a:effectLst/>
                        <a:latin typeface="Calibri"/>
                        <a:ea typeface="Calibri"/>
                        <a:cs typeface="Times New Roman"/>
                      </a:endParaRPr>
                    </a:p>
                  </a:txBody>
                  <a:tcPr marL="32894" marR="328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Cl</a:t>
                      </a:r>
                      <a:endParaRPr lang="en-US" sz="800" dirty="0">
                        <a:effectLst/>
                        <a:latin typeface="Calibri"/>
                        <a:ea typeface="Calibri"/>
                        <a:cs typeface="Times New Roman"/>
                      </a:endParaRPr>
                    </a:p>
                  </a:txBody>
                  <a:tcPr marL="32894" marR="328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APn</a:t>
                      </a:r>
                      <a:endParaRPr lang="en-US" sz="800" dirty="0">
                        <a:effectLst/>
                        <a:latin typeface="Calibri"/>
                        <a:ea typeface="Calibri"/>
                        <a:cs typeface="Times New Roman"/>
                      </a:endParaRPr>
                    </a:p>
                  </a:txBody>
                  <a:tcPr marL="32894" marR="328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AN</a:t>
                      </a:r>
                      <a:r>
                        <a:rPr lang="en-US" sz="800" dirty="0">
                          <a:solidFill>
                            <a:srgbClr val="000000"/>
                          </a:solidFill>
                          <a:effectLst/>
                          <a:latin typeface="Calibri"/>
                          <a:ea typeface="Times New Roman"/>
                          <a:cs typeface="Times New Roman"/>
                        </a:rPr>
                        <a:t>r</a:t>
                      </a:r>
                      <a:endParaRPr lang="en-US" sz="800" dirty="0">
                        <a:effectLst/>
                        <a:latin typeface="Calibri"/>
                        <a:ea typeface="Calibri"/>
                        <a:cs typeface="Times New Roman"/>
                      </a:endParaRPr>
                    </a:p>
                  </a:txBody>
                  <a:tcPr marL="32894" marR="328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23- EVE</a:t>
                      </a:r>
                      <a:endParaRPr lang="en-US" sz="800" dirty="0">
                        <a:effectLst/>
                        <a:latin typeface="Calibri"/>
                        <a:ea typeface="Calibri"/>
                        <a:cs typeface="Times New Roman"/>
                      </a:endParaRPr>
                    </a:p>
                  </a:txBody>
                  <a:tcPr marL="32894" marR="328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SYH</a:t>
                      </a:r>
                      <a:endParaRPr lang="en-US" sz="800" dirty="0">
                        <a:effectLst/>
                        <a:latin typeface="Calibri"/>
                        <a:ea typeface="Calibri"/>
                        <a:cs typeface="Times New Roman"/>
                      </a:endParaRPr>
                    </a:p>
                  </a:txBody>
                  <a:tcPr marL="32894" marR="32894"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2894" marR="32894"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r>
              <a:tr h="840622">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Recall the events in a story, drama or poem (as read and discussed in class).</a:t>
                      </a:r>
                      <a:endParaRPr lang="en-US" sz="800" dirty="0">
                        <a:effectLst/>
                        <a:latin typeface="Calibri"/>
                        <a:ea typeface="Calibri"/>
                        <a:cs typeface="Times New Roman"/>
                      </a:endParaRPr>
                    </a:p>
                  </a:txBody>
                  <a:tcPr marL="32894" marR="32894"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Define and Understand the meaning of the </a:t>
                      </a:r>
                      <a:r>
                        <a:rPr lang="en-US" sz="800" u="sng" dirty="0">
                          <a:solidFill>
                            <a:srgbClr val="000000"/>
                          </a:solidFill>
                          <a:effectLst/>
                          <a:latin typeface="Calibri"/>
                          <a:ea typeface="Times New Roman"/>
                          <a:cs typeface="Times New Roman"/>
                        </a:rPr>
                        <a:t>Standard Academic Language</a:t>
                      </a:r>
                      <a:r>
                        <a:rPr lang="en-US" sz="800" dirty="0">
                          <a:solidFill>
                            <a:srgbClr val="000000"/>
                          </a:solidFill>
                          <a:effectLst/>
                          <a:latin typeface="Calibri"/>
                          <a:ea typeface="Times New Roman"/>
                          <a:cs typeface="Times New Roman"/>
                        </a:rPr>
                        <a:t>: series, chapter, scene, stanza, provides, overall, structure, particular drama and poem.</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Times New Roman"/>
                          <a:cs typeface="Times New Roman"/>
                        </a:rPr>
                        <a:t> </a:t>
                      </a:r>
                      <a:endParaRPr lang="en-US" sz="800" dirty="0">
                        <a:effectLst/>
                        <a:latin typeface="Calibri"/>
                        <a:ea typeface="Calibri"/>
                        <a:cs typeface="Times New Roman"/>
                      </a:endParaRPr>
                    </a:p>
                  </a:txBody>
                  <a:tcPr marL="32894" marR="328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Identify basic literary elements within a story, drama (plot, theme, characters, etc..) poems (rhyme, alliteration,similies, personification, etc...) and story (character, setting, plot, event, etc...).</a:t>
                      </a:r>
                      <a:endParaRPr lang="en-US" sz="800" dirty="0">
                        <a:effectLst/>
                        <a:latin typeface="Calibri"/>
                        <a:ea typeface="Calibri"/>
                        <a:cs typeface="Times New Roman"/>
                      </a:endParaRPr>
                    </a:p>
                  </a:txBody>
                  <a:tcPr marL="32894" marR="328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Answer who, what, when, where or how questions about a story, drama or poem (basic) read but questions not discussed.</a:t>
                      </a:r>
                      <a:endParaRPr lang="en-US" sz="800" dirty="0">
                        <a:effectLst/>
                        <a:latin typeface="Calibri"/>
                        <a:ea typeface="Calibri"/>
                        <a:cs typeface="Times New Roman"/>
                      </a:endParaRPr>
                    </a:p>
                  </a:txBody>
                  <a:tcPr marL="32894" marR="328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Understands how a chapter is part of a story, a scene part of a drama and a stanza part of a poem </a:t>
                      </a:r>
                      <a:endParaRPr lang="en-US" sz="800" dirty="0">
                        <a:effectLst/>
                        <a:latin typeface="Calibri"/>
                        <a:ea typeface="Calibri"/>
                        <a:cs typeface="Times New Roman"/>
                      </a:endParaRPr>
                    </a:p>
                  </a:txBody>
                  <a:tcPr marL="32894" marR="328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Locates information within a particular chapter, scene or stanza in order to answer a question.</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effectLst/>
                          <a:latin typeface="Calibri"/>
                          <a:ea typeface="Calibri"/>
                          <a:cs typeface="Helvetica"/>
                        </a:rPr>
                        <a:t> </a:t>
                      </a:r>
                      <a:endParaRPr lang="en-US" sz="800" dirty="0">
                        <a:effectLst/>
                        <a:latin typeface="Calibri"/>
                        <a:ea typeface="Calibri"/>
                        <a:cs typeface="Times New Roman"/>
                      </a:endParaRPr>
                    </a:p>
                  </a:txBody>
                  <a:tcPr marL="32894" marR="328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Obtain information within a particular scene, chapter or stanza in order to answer specific questions about a text.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2894" marR="328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Explain how a series of chapters, scenes or stanzas fit together to provide the overall text structure and give an example.</a:t>
                      </a:r>
                      <a:endParaRPr lang="en-US" sz="800" dirty="0">
                        <a:effectLst/>
                        <a:latin typeface="Calibri"/>
                        <a:ea typeface="Calibri"/>
                        <a:cs typeface="Times New Roman"/>
                      </a:endParaRPr>
                    </a:p>
                  </a:txBody>
                  <a:tcPr marL="32894" marR="328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9050" marR="0" algn="l">
                        <a:lnSpc>
                          <a:spcPct val="100000"/>
                        </a:lnSpc>
                        <a:spcBef>
                          <a:spcPts val="0"/>
                        </a:spcBef>
                        <a:spcAft>
                          <a:spcPts val="0"/>
                        </a:spcAft>
                      </a:pPr>
                      <a:r>
                        <a:rPr lang="en-US" sz="800" b="1" dirty="0">
                          <a:effectLst/>
                          <a:latin typeface="Calibri"/>
                          <a:ea typeface="Times New Roman"/>
                          <a:cs typeface="Times New Roman"/>
                        </a:rPr>
                        <a:t>Explain how a specific chapter contributes to the structure (event sequence) of a story (continue with scenes and dramas, stanzas and poems</a:t>
                      </a:r>
                      <a:r>
                        <a:rPr lang="en-US" sz="800" b="1" dirty="0" smtClean="0">
                          <a:effectLst/>
                          <a:latin typeface="Calibri"/>
                          <a:ea typeface="Times New Roman"/>
                          <a:cs typeface="Times New Roman"/>
                        </a:rPr>
                        <a:t>).</a:t>
                      </a:r>
                    </a:p>
                    <a:p>
                      <a:pPr marL="19050" marR="0" algn="l">
                        <a:lnSpc>
                          <a:spcPct val="100000"/>
                        </a:lnSpc>
                        <a:spcBef>
                          <a:spcPts val="0"/>
                        </a:spcBef>
                        <a:spcAft>
                          <a:spcPts val="0"/>
                        </a:spcAft>
                      </a:pPr>
                      <a:r>
                        <a:rPr lang="en-US" sz="800" b="1" dirty="0" smtClean="0">
                          <a:solidFill>
                            <a:srgbClr val="C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solidFill>
                          <a:srgbClr val="C00000"/>
                        </a:solidFill>
                        <a:effectLst>
                          <a:outerShdw blurRad="38100" dist="38100" dir="2700000" algn="tl">
                            <a:srgbClr val="000000">
                              <a:alpha val="43137"/>
                            </a:srgbClr>
                          </a:outerShdw>
                        </a:effectLst>
                        <a:latin typeface="Calibri"/>
                        <a:ea typeface="Calibri"/>
                        <a:cs typeface="Times New Roman"/>
                      </a:endParaRPr>
                    </a:p>
                  </a:txBody>
                  <a:tcPr marL="32894" marR="328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Synthesize Information from a stanza, chapter or scene from one source or text to summarize or explain the development of story, drama or poem.  </a:t>
                      </a:r>
                      <a:endParaRPr lang="en-US" sz="800" b="1" dirty="0" smtClean="0">
                        <a:solidFill>
                          <a:srgbClr val="000000"/>
                        </a:solidFill>
                        <a:effectLst/>
                        <a:latin typeface="Calibri"/>
                        <a:ea typeface="Times New Roman"/>
                        <a:cs typeface="Times New Roman"/>
                      </a:endParaRPr>
                    </a:p>
                    <a:p>
                      <a:pPr marL="0" marR="0" algn="l">
                        <a:lnSpc>
                          <a:spcPct val="100000"/>
                        </a:lnSpc>
                        <a:spcBef>
                          <a:spcPts val="0"/>
                        </a:spcBef>
                        <a:spcAft>
                          <a:spcPts val="0"/>
                        </a:spcAft>
                      </a:pPr>
                      <a:r>
                        <a:rPr lang="en-US" sz="800" b="1" dirty="0" smtClean="0">
                          <a:solidFill>
                            <a:srgbClr val="C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solidFill>
                          <a:srgbClr val="C00000"/>
                        </a:solidFill>
                        <a:effectLst>
                          <a:outerShdw blurRad="38100" dist="38100" dir="2700000" algn="tl">
                            <a:srgbClr val="000000">
                              <a:alpha val="43137"/>
                            </a:srgbClr>
                          </a:outerShdw>
                        </a:effectLst>
                        <a:latin typeface="Calibri"/>
                        <a:ea typeface="Calibri"/>
                        <a:cs typeface="Times New Roman"/>
                      </a:endParaRPr>
                    </a:p>
                  </a:txBody>
                  <a:tcPr marL="32894" marR="32894"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RL5.5</a:t>
                      </a:r>
                      <a:r>
                        <a:rPr lang="en-US" sz="800" dirty="0">
                          <a:solidFill>
                            <a:srgbClr val="000000"/>
                          </a:solidFill>
                          <a:effectLst/>
                          <a:latin typeface="Calibri"/>
                          <a:ea typeface="Times New Roman"/>
                          <a:cs typeface="Times New Roman"/>
                        </a:rPr>
                        <a:t> </a:t>
                      </a:r>
                      <a:r>
                        <a:rPr lang="en-US" sz="800" dirty="0">
                          <a:solidFill>
                            <a:srgbClr val="000000"/>
                          </a:solidFill>
                          <a:effectLst/>
                          <a:latin typeface="Calibri"/>
                          <a:ea typeface="Calibri"/>
                          <a:cs typeface="Times New Roman"/>
                        </a:rPr>
                        <a:t>Explain how a series of chapters, scenes, or stanzas fits together to provide the overall structure of a particular story, drama, or poem.</a:t>
                      </a:r>
                      <a:endParaRPr lang="en-US" sz="800" dirty="0">
                        <a:effectLst/>
                        <a:latin typeface="Calibri"/>
                        <a:ea typeface="Calibri"/>
                        <a:cs typeface="Times New Roman"/>
                      </a:endParaRPr>
                    </a:p>
                  </a:txBody>
                  <a:tcPr marL="32894" marR="32894"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D9D9"/>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64046867"/>
              </p:ext>
            </p:extLst>
          </p:nvPr>
        </p:nvGraphicFramePr>
        <p:xfrm>
          <a:off x="388938" y="4114800"/>
          <a:ext cx="6994524" cy="1463040"/>
        </p:xfrm>
        <a:graphic>
          <a:graphicData uri="http://schemas.openxmlformats.org/drawingml/2006/table">
            <a:tbl>
              <a:tblPr firstRow="1" firstCol="1" bandRow="1"/>
              <a:tblGrid>
                <a:gridCol w="591642"/>
                <a:gridCol w="755987"/>
                <a:gridCol w="757083"/>
                <a:gridCol w="554350"/>
                <a:gridCol w="609600"/>
                <a:gridCol w="774225"/>
                <a:gridCol w="665050"/>
                <a:gridCol w="657380"/>
                <a:gridCol w="798945"/>
                <a:gridCol w="343801"/>
                <a:gridCol w="486461"/>
              </a:tblGrid>
              <a:tr h="85458">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3440" marR="33440"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a:t>
                      </a:r>
                      <a:r>
                        <a:rPr lang="en-US" sz="800" dirty="0">
                          <a:solidFill>
                            <a:srgbClr val="000000"/>
                          </a:solidFill>
                          <a:effectLst/>
                          <a:latin typeface="Calibri"/>
                          <a:ea typeface="Times New Roman"/>
                          <a:cs typeface="Times New Roman"/>
                        </a:rPr>
                        <a:t>d</a:t>
                      </a:r>
                      <a:endParaRPr lang="en-US" sz="800" dirty="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a:t>
                      </a:r>
                      <a:r>
                        <a:rPr lang="en-US" sz="800" dirty="0">
                          <a:solidFill>
                            <a:srgbClr val="000000"/>
                          </a:solidFill>
                          <a:effectLst/>
                          <a:latin typeface="Calibri"/>
                          <a:ea typeface="Times New Roman"/>
                          <a:cs typeface="Times New Roman"/>
                        </a:rPr>
                        <a:t>f</a:t>
                      </a:r>
                      <a:endParaRPr lang="en-US" sz="800" dirty="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h</a:t>
                      </a:r>
                      <a:endParaRPr lang="en-US" sz="800" dirty="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C</a:t>
                      </a:r>
                      <a:r>
                        <a:rPr lang="en-US" sz="800" dirty="0">
                          <a:solidFill>
                            <a:srgbClr val="000000"/>
                          </a:solidFill>
                          <a:effectLst/>
                          <a:latin typeface="Calibri"/>
                          <a:ea typeface="Times New Roman"/>
                          <a:cs typeface="Times New Roman"/>
                        </a:rPr>
                        <a:t>u</a:t>
                      </a:r>
                      <a:endParaRPr lang="en-US" sz="800" dirty="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4 - AN</a:t>
                      </a:r>
                      <a:r>
                        <a:rPr lang="en-US" sz="800" dirty="0">
                          <a:solidFill>
                            <a:srgbClr val="000000"/>
                          </a:solidFill>
                          <a:effectLst/>
                          <a:latin typeface="Calibri"/>
                          <a:ea typeface="Times New Roman"/>
                          <a:cs typeface="Times New Roman"/>
                        </a:rPr>
                        <a:t>Q</a:t>
                      </a:r>
                      <a:endParaRPr lang="en-US" sz="800" dirty="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4 - EV</a:t>
                      </a:r>
                      <a:r>
                        <a:rPr lang="en-US" sz="800" dirty="0">
                          <a:solidFill>
                            <a:srgbClr val="000000"/>
                          </a:solidFill>
                          <a:effectLst/>
                          <a:latin typeface="Calibri"/>
                          <a:ea typeface="Times New Roman"/>
                          <a:cs typeface="Times New Roman"/>
                        </a:rPr>
                        <a:t>S</a:t>
                      </a:r>
                      <a:endParaRPr lang="en-US" sz="800" dirty="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4 – SY</a:t>
                      </a:r>
                      <a:r>
                        <a:rPr lang="en-US" sz="800" dirty="0">
                          <a:solidFill>
                            <a:srgbClr val="000000"/>
                          </a:solidFill>
                          <a:effectLst/>
                          <a:latin typeface="Calibri"/>
                          <a:ea typeface="Times New Roman"/>
                          <a:cs typeface="Times New Roman"/>
                        </a:rPr>
                        <a:t>V</a:t>
                      </a:r>
                      <a:endParaRPr lang="en-US" sz="800" dirty="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5B8B7"/>
                    </a:solidFill>
                  </a:tcPr>
                </a:tc>
                <a:tc>
                  <a:txBody>
                    <a:bodyPr/>
                    <a:lstStyle/>
                    <a:p>
                      <a:pPr marL="0" marR="0" algn="ctr">
                        <a:lnSpc>
                          <a:spcPct val="100000"/>
                        </a:lnSpc>
                        <a:spcBef>
                          <a:spcPts val="0"/>
                        </a:spcBef>
                        <a:spcAft>
                          <a:spcPts val="0"/>
                        </a:spcAft>
                      </a:pPr>
                      <a:r>
                        <a:rPr lang="en-US" sz="800"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440" marR="33440"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384560">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Recall basic facts or events from a narration read or discussed in class.</a:t>
                      </a:r>
                      <a:endParaRPr lang="en-US" sz="800" dirty="0">
                        <a:effectLst/>
                        <a:latin typeface="Calibri"/>
                        <a:ea typeface="Calibri"/>
                        <a:cs typeface="Times New Roman"/>
                      </a:endParaRPr>
                    </a:p>
                  </a:txBody>
                  <a:tcPr marL="33440" marR="33440"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Define and Understand the meaning of the </a:t>
                      </a:r>
                      <a:r>
                        <a:rPr lang="en-US" sz="800" u="sng" dirty="0">
                          <a:solidFill>
                            <a:srgbClr val="000000"/>
                          </a:solidFill>
                          <a:effectLst/>
                          <a:latin typeface="Calibri"/>
                          <a:ea typeface="Times New Roman"/>
                          <a:cs typeface="Times New Roman"/>
                        </a:rPr>
                        <a:t>Standard Academic Language</a:t>
                      </a:r>
                      <a:r>
                        <a:rPr lang="en-US" sz="800" dirty="0">
                          <a:solidFill>
                            <a:srgbClr val="000000"/>
                          </a:solidFill>
                          <a:effectLst/>
                          <a:latin typeface="Calibri"/>
                          <a:ea typeface="Times New Roman"/>
                          <a:cs typeface="Times New Roman"/>
                        </a:rPr>
                        <a:t> : speaker, narrator, point of view, influences</a:t>
                      </a:r>
                      <a:endParaRPr lang="en-US" sz="800" dirty="0">
                        <a:effectLst/>
                        <a:latin typeface="Calibri"/>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Identify and describe the characters, setting and sequence of events. Identify characters who are speaking (in a text read and discussed)</a:t>
                      </a:r>
                      <a:endParaRPr lang="en-US" sz="800" dirty="0">
                        <a:effectLst/>
                        <a:latin typeface="Calibri"/>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Answer questions that identify a character’s point of view.</a:t>
                      </a:r>
                      <a:endParaRPr lang="en-US" sz="800" dirty="0">
                        <a:effectLst/>
                        <a:latin typeface="Calibri"/>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Understands that points of view may influence how events are </a:t>
                      </a:r>
                      <a:r>
                        <a:rPr lang="en-US" sz="800" dirty="0">
                          <a:effectLst/>
                          <a:latin typeface="Calibri"/>
                          <a:ea typeface="Times New Roman"/>
                          <a:cs typeface="Times New Roman"/>
                        </a:rPr>
                        <a:t>described.</a:t>
                      </a:r>
                      <a:endParaRPr lang="en-US" sz="800" dirty="0">
                        <a:effectLst/>
                        <a:latin typeface="Calibri"/>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 information to identify which character is speaking in the first person or third person</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C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solidFill>
                          <a:srgbClr val="C00000"/>
                        </a:solidFill>
                        <a:effectLst>
                          <a:outerShdw blurRad="38100" dist="38100" dir="2700000" algn="tl">
                            <a:srgbClr val="000000">
                              <a:alpha val="43137"/>
                            </a:srgbClr>
                          </a:outerShdw>
                        </a:effectLst>
                        <a:latin typeface="Calibri"/>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Use text evidence to explain a character’s point of view</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C00000"/>
                          </a:solidFill>
                          <a:effectLst>
                            <a:outerShdw blurRad="38100" dist="38100" dir="2700000" algn="tl">
                              <a:srgbClr val="000000">
                                <a:alpha val="43137"/>
                              </a:srgbClr>
                            </a:outerShdw>
                          </a:effectLst>
                          <a:latin typeface="Calibri"/>
                          <a:ea typeface="Times New Roman"/>
                          <a:cs typeface="Times New Roman"/>
                        </a:rPr>
                        <a:t>SELECTED RESPONSE </a:t>
                      </a:r>
                      <a:endParaRPr lang="en-US" sz="800" dirty="0">
                        <a:solidFill>
                          <a:srgbClr val="C00000"/>
                        </a:solidFill>
                        <a:effectLst>
                          <a:outerShdw blurRad="38100" dist="38100" dir="2700000" algn="tl">
                            <a:srgbClr val="000000">
                              <a:alpha val="43137"/>
                            </a:srgbClr>
                          </a:outerShdw>
                        </a:effectLst>
                        <a:latin typeface="Calibri"/>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Use speaker’s discourse style to help understand their point of view.</a:t>
                      </a:r>
                      <a:endParaRPr lang="en-US" sz="800" dirty="0">
                        <a:effectLst/>
                        <a:latin typeface="Calibri"/>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Justify reasoning behind speaker’s discourse style and how it influences their point of view</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C00000"/>
                          </a:solidFill>
                          <a:effectLst>
                            <a:outerShdw blurRad="38100" dist="38100" dir="2700000" algn="tl">
                              <a:srgbClr val="000000">
                                <a:alpha val="43137"/>
                              </a:srgbClr>
                            </a:outerShdw>
                          </a:effectLst>
                          <a:latin typeface="Calibri"/>
                          <a:ea typeface="Calibri"/>
                          <a:cs typeface="Times New Roman"/>
                        </a:rPr>
                        <a:t>CONSTRUCTED RESPONSE</a:t>
                      </a:r>
                      <a:endParaRPr lang="en-US" sz="800" dirty="0">
                        <a:solidFill>
                          <a:srgbClr val="C00000"/>
                        </a:solidFill>
                        <a:effectLst>
                          <a:outerShdw blurRad="38100" dist="38100" dir="2700000" algn="tl">
                            <a:srgbClr val="000000">
                              <a:alpha val="43137"/>
                            </a:srgbClr>
                          </a:outerShdw>
                        </a:effectLst>
                        <a:latin typeface="Calibri"/>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gridSpan="2">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RL5.6</a:t>
                      </a:r>
                      <a:r>
                        <a:rPr lang="en-US" sz="800" dirty="0">
                          <a:solidFill>
                            <a:srgbClr val="000000"/>
                          </a:solidFill>
                          <a:effectLst/>
                          <a:latin typeface="Calibri"/>
                          <a:ea typeface="Times New Roman"/>
                          <a:cs typeface="Times New Roman"/>
                        </a:rPr>
                        <a:t> Describe</a:t>
                      </a:r>
                      <a:r>
                        <a:rPr lang="en-US" sz="800" dirty="0">
                          <a:solidFill>
                            <a:srgbClr val="000000"/>
                          </a:solidFill>
                          <a:effectLst/>
                          <a:latin typeface="Calibri"/>
                          <a:ea typeface="Calibri"/>
                          <a:cs typeface="Times New Roman"/>
                        </a:rPr>
                        <a:t> how a narrator’s or speaker’s point of view influences how events are described.</a:t>
                      </a:r>
                      <a:endParaRPr lang="en-US" sz="800" dirty="0">
                        <a:effectLst/>
                        <a:latin typeface="Calibri"/>
                        <a:ea typeface="Calibri"/>
                        <a:cs typeface="Times New Roman"/>
                      </a:endParaRPr>
                    </a:p>
                  </a:txBody>
                  <a:tcPr marL="33440" marR="33440"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c hMerge="1">
                  <a:txBody>
                    <a:bodyPr/>
                    <a:lstStyle/>
                    <a:p>
                      <a:endParaRPr lang="en-US"/>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72287072"/>
              </p:ext>
            </p:extLst>
          </p:nvPr>
        </p:nvGraphicFramePr>
        <p:xfrm>
          <a:off x="388938" y="5867400"/>
          <a:ext cx="6994524" cy="2085319"/>
        </p:xfrm>
        <a:graphic>
          <a:graphicData uri="http://schemas.openxmlformats.org/drawingml/2006/table">
            <a:tbl>
              <a:tblPr firstRow="1" firstCol="1" bandRow="1"/>
              <a:tblGrid>
                <a:gridCol w="588325"/>
                <a:gridCol w="1013226"/>
                <a:gridCol w="621009"/>
                <a:gridCol w="686378"/>
                <a:gridCol w="686378"/>
                <a:gridCol w="719063"/>
                <a:gridCol w="588325"/>
                <a:gridCol w="621009"/>
                <a:gridCol w="792949"/>
                <a:gridCol w="677862"/>
              </a:tblGrid>
              <a:tr h="134599">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a</a:t>
                      </a:r>
                      <a:endParaRPr lang="en-US" sz="800" dirty="0">
                        <a:effectLst/>
                        <a:latin typeface="Calibri"/>
                        <a:ea typeface="Calibri"/>
                        <a:cs typeface="Times New Roman"/>
                      </a:endParaRPr>
                    </a:p>
                  </a:txBody>
                  <a:tcPr marL="33418" marR="3341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K</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h</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AP</a:t>
                      </a:r>
                      <a:r>
                        <a:rPr lang="en-US" sz="800" dirty="0">
                          <a:solidFill>
                            <a:srgbClr val="000000"/>
                          </a:solidFill>
                          <a:effectLst/>
                          <a:latin typeface="Calibri"/>
                          <a:ea typeface="Times New Roman"/>
                          <a:cs typeface="Times New Roman"/>
                        </a:rPr>
                        <a:t>n</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D6E3BC"/>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1 - AN</a:t>
                      </a:r>
                      <a:r>
                        <a:rPr lang="en-US" sz="800" dirty="0">
                          <a:solidFill>
                            <a:srgbClr val="000000"/>
                          </a:solidFill>
                          <a:effectLst/>
                          <a:latin typeface="Calibri"/>
                          <a:ea typeface="Times New Roman"/>
                          <a:cs typeface="Times New Roman"/>
                        </a:rPr>
                        <a:t>o</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2 - AN</a:t>
                      </a:r>
                      <a:r>
                        <a:rPr lang="en-US" sz="800" dirty="0">
                          <a:solidFill>
                            <a:srgbClr val="000000"/>
                          </a:solidFill>
                          <a:effectLst/>
                          <a:latin typeface="Calibri"/>
                          <a:ea typeface="Times New Roman"/>
                          <a:cs typeface="Times New Roman"/>
                        </a:rPr>
                        <a:t>p</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DOK 3 - EV</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c>
                  <a:txBody>
                    <a:bodyPr/>
                    <a:lstStyle/>
                    <a:p>
                      <a:pPr marL="0" marR="0" algn="ctr">
                        <a:lnSpc>
                          <a:spcPct val="100000"/>
                        </a:lnSpc>
                        <a:spcBef>
                          <a:spcPts val="0"/>
                        </a:spcBef>
                        <a:spcAft>
                          <a:spcPts val="0"/>
                        </a:spcAft>
                      </a:pPr>
                      <a:r>
                        <a:rPr lang="en-US" sz="800" b="1" dirty="0">
                          <a:solidFill>
                            <a:srgbClr val="000000"/>
                          </a:solidFill>
                          <a:effectLst/>
                          <a:latin typeface="Calibri"/>
                          <a:ea typeface="Times New Roman"/>
                          <a:cs typeface="Times New Roman"/>
                        </a:rPr>
                        <a:t>Standard</a:t>
                      </a:r>
                      <a:endParaRPr lang="en-US" sz="800" dirty="0">
                        <a:effectLst/>
                        <a:latin typeface="Calibri"/>
                        <a:ea typeface="Calibri"/>
                        <a:cs typeface="Times New Roman"/>
                      </a:endParaRPr>
                    </a:p>
                  </a:txBody>
                  <a:tcPr marL="33418" marR="3341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555106">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Recall basic details or facts about the use of meaning, tone or beauty in a text (read and discussed in class).</a:t>
                      </a:r>
                      <a:endParaRPr lang="en-US" sz="800" dirty="0">
                        <a:effectLst/>
                        <a:latin typeface="Calibri"/>
                        <a:ea typeface="Calibri"/>
                        <a:cs typeface="Times New Roman"/>
                      </a:endParaRPr>
                    </a:p>
                  </a:txBody>
                  <a:tcPr marL="33418" marR="3341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Define and Understand the meaning of the </a:t>
                      </a:r>
                      <a:r>
                        <a:rPr lang="en-US" sz="800" u="sng" dirty="0">
                          <a:solidFill>
                            <a:srgbClr val="000000"/>
                          </a:solidFill>
                          <a:effectLst/>
                          <a:latin typeface="Calibri"/>
                          <a:ea typeface="Times New Roman"/>
                          <a:cs typeface="Times New Roman"/>
                        </a:rPr>
                        <a:t>Standard Academic Language</a:t>
                      </a:r>
                      <a:r>
                        <a:rPr lang="en-US" sz="800" dirty="0">
                          <a:solidFill>
                            <a:srgbClr val="000000"/>
                          </a:solidFill>
                          <a:effectLst/>
                          <a:latin typeface="Calibri"/>
                          <a:ea typeface="Times New Roman"/>
                          <a:cs typeface="Times New Roman"/>
                        </a:rPr>
                        <a:t>: tone, beauty/effectiveness, visual and multimedia features (such as features presented in graphic novels, multimedia presentations of fiction, folktale, myth or poem).</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Answer who, what, when, where or how questions about meaning, tone or beauty in a text (read and discussed in class).</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u="sng" dirty="0">
                          <a:solidFill>
                            <a:srgbClr val="000000"/>
                          </a:solidFill>
                          <a:effectLst/>
                          <a:latin typeface="Calibri"/>
                          <a:ea typeface="Times New Roman"/>
                          <a:cs typeface="Times New Roman"/>
                        </a:rPr>
                        <a:t>Concept Development</a:t>
                      </a:r>
                      <a:endParaRPr lang="en-US" sz="800" dirty="0">
                        <a:effectLst/>
                        <a:latin typeface="Calibri"/>
                        <a:ea typeface="Calibri"/>
                        <a:cs typeface="Times New Roman"/>
                      </a:endParaRPr>
                    </a:p>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Understands that visual/multimedia elements contribute to the meaning and tone of the piece.</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Locate </a:t>
                      </a:r>
                      <a:r>
                        <a:rPr lang="en-US" sz="800" b="1" u="sng" dirty="0">
                          <a:solidFill>
                            <a:srgbClr val="000000"/>
                          </a:solidFill>
                          <a:effectLst/>
                          <a:latin typeface="Calibri"/>
                          <a:ea typeface="Times New Roman"/>
                          <a:cs typeface="Times New Roman"/>
                        </a:rPr>
                        <a:t>examples </a:t>
                      </a:r>
                      <a:r>
                        <a:rPr lang="en-US" sz="800" b="1" dirty="0">
                          <a:solidFill>
                            <a:srgbClr val="000000"/>
                          </a:solidFill>
                          <a:effectLst/>
                          <a:latin typeface="Calibri"/>
                          <a:ea typeface="Times New Roman"/>
                          <a:cs typeface="Times New Roman"/>
                        </a:rPr>
                        <a:t>of visual or multimedia elements that contribute meaning, tone or beauty to a specific text</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C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solidFill>
                          <a:srgbClr val="C00000"/>
                        </a:solidFill>
                        <a:effectLst>
                          <a:outerShdw blurRad="38100" dist="38100" dir="2700000" algn="tl">
                            <a:srgbClr val="000000">
                              <a:alpha val="43137"/>
                            </a:srgbClr>
                          </a:outerShdw>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Obtain information from visual or multimedia features that </a:t>
                      </a:r>
                      <a:r>
                        <a:rPr lang="en-US" sz="800" u="sng" dirty="0">
                          <a:solidFill>
                            <a:srgbClr val="000000"/>
                          </a:solidFill>
                          <a:effectLst/>
                          <a:latin typeface="Calibri"/>
                          <a:ea typeface="Times New Roman"/>
                          <a:cs typeface="Times New Roman"/>
                        </a:rPr>
                        <a:t>specifically lends</a:t>
                      </a:r>
                      <a:r>
                        <a:rPr lang="en-US" sz="800" dirty="0">
                          <a:solidFill>
                            <a:srgbClr val="000000"/>
                          </a:solidFill>
                          <a:effectLst/>
                          <a:latin typeface="Calibri"/>
                          <a:ea typeface="Times New Roman"/>
                          <a:cs typeface="Times New Roman"/>
                        </a:rPr>
                        <a:t> an interpretation to the meaning, tone or beauty of a text.</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Identifies what specific visual or multimedia elements represent (meaning, beauty, tone, etc</a:t>
                      </a:r>
                      <a:r>
                        <a:rPr lang="en-US" sz="800" b="1" dirty="0" smtClean="0">
                          <a:solidFill>
                            <a:srgbClr val="000000"/>
                          </a:solidFill>
                          <a:effectLst/>
                          <a:latin typeface="Calibri"/>
                          <a:ea typeface="Times New Roman"/>
                          <a:cs typeface="Times New Roman"/>
                        </a:rPr>
                        <a:t>...).</a:t>
                      </a:r>
                    </a:p>
                    <a:p>
                      <a:pPr marL="0" marR="0" algn="l">
                        <a:lnSpc>
                          <a:spcPct val="100000"/>
                        </a:lnSpc>
                        <a:spcBef>
                          <a:spcPts val="0"/>
                        </a:spcBef>
                        <a:spcAft>
                          <a:spcPts val="0"/>
                        </a:spcAft>
                      </a:pPr>
                      <a:r>
                        <a:rPr lang="en-US" sz="800" b="1" dirty="0" smtClean="0">
                          <a:solidFill>
                            <a:srgbClr val="C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solidFill>
                          <a:srgbClr val="C00000"/>
                        </a:solidFill>
                        <a:effectLst>
                          <a:outerShdw blurRad="38100" dist="38100" dir="2700000" algn="tl">
                            <a:srgbClr val="000000">
                              <a:alpha val="43137"/>
                            </a:srgbClr>
                          </a:outerShdw>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00000"/>
                        </a:lnSpc>
                        <a:spcBef>
                          <a:spcPts val="0"/>
                        </a:spcBef>
                        <a:spcAft>
                          <a:spcPts val="0"/>
                        </a:spcAft>
                      </a:pPr>
                      <a:r>
                        <a:rPr lang="en-US" sz="800" dirty="0">
                          <a:solidFill>
                            <a:srgbClr val="000000"/>
                          </a:solidFill>
                          <a:effectLst/>
                          <a:latin typeface="Calibri"/>
                          <a:ea typeface="Times New Roman"/>
                          <a:cs typeface="Times New Roman"/>
                        </a:rPr>
                        <a:t>Categorizes the identified visual or multimedia features represented in a novel, presentation, folktale, myth or poem (possible graphic).</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00000"/>
                        </a:lnSpc>
                        <a:spcBef>
                          <a:spcPts val="0"/>
                        </a:spcBef>
                        <a:spcAft>
                          <a:spcPts val="0"/>
                        </a:spcAft>
                      </a:pPr>
                      <a:r>
                        <a:rPr lang="en-US" sz="800" b="1" dirty="0">
                          <a:solidFill>
                            <a:srgbClr val="000000"/>
                          </a:solidFill>
                          <a:effectLst/>
                          <a:latin typeface="Calibri"/>
                          <a:ea typeface="Times New Roman"/>
                          <a:cs typeface="Times New Roman"/>
                        </a:rPr>
                        <a:t>Cite evidence and develop a logical argument for how the categorized visual or multimedia elements add to the meaning, tone, and beauty of a </a:t>
                      </a:r>
                      <a:r>
                        <a:rPr lang="en-US" sz="800" b="1" dirty="0" smtClean="0">
                          <a:solidFill>
                            <a:srgbClr val="000000"/>
                          </a:solidFill>
                          <a:effectLst/>
                          <a:latin typeface="Calibri"/>
                          <a:ea typeface="Times New Roman"/>
                          <a:cs typeface="Times New Roman"/>
                        </a:rPr>
                        <a:t>text</a:t>
                      </a:r>
                    </a:p>
                    <a:p>
                      <a:pPr marL="0" marR="0" algn="l">
                        <a:lnSpc>
                          <a:spcPct val="100000"/>
                        </a:lnSpc>
                        <a:spcBef>
                          <a:spcPts val="0"/>
                        </a:spcBef>
                        <a:spcAft>
                          <a:spcPts val="0"/>
                        </a:spcAft>
                      </a:pPr>
                      <a:r>
                        <a:rPr lang="en-US" sz="800" b="1" dirty="0" smtClean="0">
                          <a:solidFill>
                            <a:srgbClr val="C00000"/>
                          </a:solidFill>
                          <a:effectLst>
                            <a:outerShdw blurRad="38100" dist="38100" dir="2700000" algn="tl">
                              <a:srgbClr val="000000">
                                <a:alpha val="43137"/>
                              </a:srgbClr>
                            </a:outerShdw>
                          </a:effectLst>
                          <a:latin typeface="Calibri"/>
                          <a:ea typeface="Calibri"/>
                          <a:cs typeface="Times New Roman"/>
                        </a:rPr>
                        <a:t>CONSTRUCTED RESPONSE</a:t>
                      </a:r>
                      <a:endParaRPr lang="en-US" sz="800" dirty="0">
                        <a:solidFill>
                          <a:srgbClr val="C00000"/>
                        </a:solidFill>
                        <a:effectLst>
                          <a:outerShdw blurRad="38100" dist="38100" dir="2700000" algn="tl">
                            <a:srgbClr val="000000">
                              <a:alpha val="43137"/>
                            </a:srgbClr>
                          </a:outerShdw>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00000"/>
                        </a:lnSpc>
                        <a:spcBef>
                          <a:spcPts val="0"/>
                        </a:spcBef>
                        <a:spcAft>
                          <a:spcPts val="0"/>
                        </a:spcAft>
                      </a:pPr>
                      <a:r>
                        <a:rPr lang="en-US" sz="800" b="1" u="sng" dirty="0">
                          <a:solidFill>
                            <a:srgbClr val="000000"/>
                          </a:solidFill>
                          <a:effectLst/>
                          <a:latin typeface="Calibri"/>
                          <a:ea typeface="Times New Roman"/>
                          <a:cs typeface="Times New Roman"/>
                        </a:rPr>
                        <a:t>RL5.7</a:t>
                      </a:r>
                      <a:r>
                        <a:rPr lang="en-US" sz="800" dirty="0">
                          <a:solidFill>
                            <a:srgbClr val="000000"/>
                          </a:solidFill>
                          <a:effectLst/>
                          <a:latin typeface="Calibri"/>
                          <a:ea typeface="Times New Roman"/>
                          <a:cs typeface="Times New Roman"/>
                        </a:rPr>
                        <a:t> </a:t>
                      </a:r>
                      <a:r>
                        <a:rPr lang="en-US" sz="800" dirty="0">
                          <a:solidFill>
                            <a:srgbClr val="000000"/>
                          </a:solidFill>
                          <a:effectLst/>
                          <a:latin typeface="Calibri"/>
                          <a:ea typeface="Calibri"/>
                          <a:cs typeface="Times New Roman"/>
                        </a:rPr>
                        <a:t>Analyze how visual and multimedia elements contribute to the meaning, tone, or beauty of a text (e.g., graphic novel, multimedia presentation of fiction, folktale, myth, and poem).</a:t>
                      </a:r>
                      <a:endParaRPr lang="en-US" sz="800" dirty="0">
                        <a:effectLst/>
                        <a:latin typeface="Calibri"/>
                        <a:ea typeface="Calibri"/>
                        <a:cs typeface="Times New Roman"/>
                      </a:endParaRPr>
                    </a:p>
                  </a:txBody>
                  <a:tcPr marL="33418" marR="3341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11" name="Rectangle 10"/>
          <p:cNvSpPr/>
          <p:nvPr/>
        </p:nvSpPr>
        <p:spPr>
          <a:xfrm rot="20591387">
            <a:off x="3765998" y="3410382"/>
            <a:ext cx="949960" cy="167640"/>
          </a:xfrm>
          <a:prstGeom prst="rect">
            <a:avLst/>
          </a:prstGeom>
          <a:solidFill>
            <a:schemeClr val="bg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sz="1000" b="1" dirty="0">
                <a:solidFill>
                  <a:schemeClr val="tx1"/>
                </a:solidFill>
                <a:effectLst>
                  <a:outerShdw blurRad="38100" dist="38100" dir="2700000" algn="tl">
                    <a:srgbClr val="000000">
                      <a:alpha val="43137"/>
                    </a:srgbClr>
                  </a:outerShdw>
                </a:effectLst>
              </a:rPr>
              <a:t>Not Assessed</a:t>
            </a:r>
          </a:p>
        </p:txBody>
      </p:sp>
      <p:sp>
        <p:nvSpPr>
          <p:cNvPr id="12" name="Rectangle 11"/>
          <p:cNvSpPr/>
          <p:nvPr/>
        </p:nvSpPr>
        <p:spPr>
          <a:xfrm rot="20591387">
            <a:off x="2289945" y="5162984"/>
            <a:ext cx="949960" cy="167640"/>
          </a:xfrm>
          <a:prstGeom prst="rect">
            <a:avLst/>
          </a:prstGeom>
          <a:solidFill>
            <a:schemeClr val="bg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sz="1000" b="1" dirty="0">
                <a:solidFill>
                  <a:schemeClr val="tx1"/>
                </a:solidFill>
                <a:effectLst>
                  <a:outerShdw blurRad="38100" dist="38100" dir="2700000" algn="tl">
                    <a:srgbClr val="000000">
                      <a:alpha val="43137"/>
                    </a:srgbClr>
                  </a:outerShdw>
                </a:effectLst>
              </a:rPr>
              <a:t>Not Assessed</a:t>
            </a:r>
          </a:p>
        </p:txBody>
      </p:sp>
    </p:spTree>
    <p:extLst>
      <p:ext uri="{BB962C8B-B14F-4D97-AF65-F5344CB8AC3E}">
        <p14:creationId xmlns:p14="http://schemas.microsoft.com/office/powerpoint/2010/main" val="11531846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11</a:t>
            </a:fld>
            <a:endParaRPr lang="en-US" dirty="0"/>
          </a:p>
        </p:txBody>
      </p:sp>
      <p:sp>
        <p:nvSpPr>
          <p:cNvPr id="11" name="Rectangle 10"/>
          <p:cNvSpPr/>
          <p:nvPr/>
        </p:nvSpPr>
        <p:spPr>
          <a:xfrm>
            <a:off x="323850" y="380240"/>
            <a:ext cx="7124700" cy="1143760"/>
          </a:xfrm>
          <a:prstGeom prst="rect">
            <a:avLst/>
          </a:prstGeom>
        </p:spPr>
        <p:txBody>
          <a:bodyPr wrap="square" lIns="96371" tIns="48186" rIns="96371" bIns="48186">
            <a:spAutoFit/>
          </a:bodyPr>
          <a:lstStyle/>
          <a:p>
            <a:r>
              <a:rPr lang="en-US" sz="1700" b="1" dirty="0"/>
              <a:t>Quarter </a:t>
            </a:r>
            <a:r>
              <a:rPr lang="en-US" sz="1700" b="1" dirty="0" smtClean="0"/>
              <a:t>Two </a:t>
            </a:r>
            <a:r>
              <a:rPr lang="en-US" sz="1700" dirty="0"/>
              <a:t>Reading Informational Learning Progressions.  </a:t>
            </a:r>
          </a:p>
          <a:p>
            <a:r>
              <a:rPr lang="en-US" sz="1700" dirty="0"/>
              <a:t>The indicated boxes highlighted </a:t>
            </a:r>
            <a:r>
              <a:rPr lang="en-US" sz="1700" b="1" i="1" dirty="0"/>
              <a:t>before the standard</a:t>
            </a:r>
            <a:r>
              <a:rPr lang="en-US" sz="1700" dirty="0"/>
              <a:t>, are assessed on this pre-assessment. The standard itself is assessed on the Common Formative Assessment (CFA) at the end of each quarter.</a:t>
            </a:r>
          </a:p>
        </p:txBody>
      </p:sp>
      <p:graphicFrame>
        <p:nvGraphicFramePr>
          <p:cNvPr id="14" name="Table 13"/>
          <p:cNvGraphicFramePr>
            <a:graphicFrameLocks noGrp="1"/>
          </p:cNvGraphicFramePr>
          <p:nvPr>
            <p:extLst>
              <p:ext uri="{D42A27DB-BD31-4B8C-83A1-F6EECF244321}">
                <p14:modId xmlns:p14="http://schemas.microsoft.com/office/powerpoint/2010/main" val="146932772"/>
              </p:ext>
            </p:extLst>
          </p:nvPr>
        </p:nvGraphicFramePr>
        <p:xfrm>
          <a:off x="242887" y="1640694"/>
          <a:ext cx="6843713" cy="1483506"/>
        </p:xfrm>
        <a:graphic>
          <a:graphicData uri="http://schemas.openxmlformats.org/drawingml/2006/table">
            <a:tbl>
              <a:tblPr/>
              <a:tblGrid>
                <a:gridCol w="1128713"/>
                <a:gridCol w="1371600"/>
                <a:gridCol w="990600"/>
                <a:gridCol w="990600"/>
                <a:gridCol w="1143000"/>
                <a:gridCol w="1219200"/>
              </a:tblGrid>
              <a:tr h="183606">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t>
                      </a:r>
                      <a:r>
                        <a:rPr lang="en-US" sz="800" dirty="0">
                          <a:solidFill>
                            <a:srgbClr val="000000"/>
                          </a:solidFill>
                          <a:latin typeface="Calibri"/>
                          <a:ea typeface="Times New Roman"/>
                          <a:cs typeface="Times New Roman"/>
                        </a:rPr>
                        <a:t>a</a:t>
                      </a:r>
                      <a:endParaRPr lang="en-US" sz="800" dirty="0">
                        <a:latin typeface="Calibri"/>
                        <a:ea typeface="Calibri"/>
                        <a:cs typeface="Times New Roman"/>
                      </a:endParaRPr>
                    </a:p>
                  </a:txBody>
                  <a:tcPr marL="25466" marR="254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t>
                      </a:r>
                      <a:r>
                        <a:rPr lang="en-US" sz="800" dirty="0">
                          <a:solidFill>
                            <a:srgbClr val="000000"/>
                          </a:solidFill>
                          <a:latin typeface="Calibri"/>
                          <a:ea typeface="Times New Roman"/>
                          <a:cs typeface="Times New Roman"/>
                        </a:rPr>
                        <a:t>c</a:t>
                      </a:r>
                      <a:endParaRPr lang="en-US" sz="800" dirty="0">
                        <a:latin typeface="Calibri"/>
                        <a:ea typeface="Calibri"/>
                        <a:cs typeface="Times New Roman"/>
                      </a:endParaRPr>
                    </a:p>
                  </a:txBody>
                  <a:tcPr marL="25466" marR="254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a:t>
                      </a:r>
                      <a:r>
                        <a:rPr lang="en-US" sz="800" dirty="0">
                          <a:solidFill>
                            <a:srgbClr val="000000"/>
                          </a:solidFill>
                          <a:latin typeface="Calibri"/>
                          <a:ea typeface="Times New Roman"/>
                          <a:cs typeface="Times New Roman"/>
                        </a:rPr>
                        <a:t>f</a:t>
                      </a:r>
                      <a:endParaRPr lang="en-US" sz="800" dirty="0">
                        <a:latin typeface="Calibri"/>
                        <a:ea typeface="Calibri"/>
                        <a:cs typeface="Times New Roman"/>
                      </a:endParaRPr>
                    </a:p>
                  </a:txBody>
                  <a:tcPr marL="25466" marR="254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a:t>
                      </a:r>
                      <a:r>
                        <a:rPr lang="en-US" sz="800" dirty="0">
                          <a:solidFill>
                            <a:srgbClr val="000000"/>
                          </a:solidFill>
                          <a:latin typeface="Calibri"/>
                          <a:ea typeface="Times New Roman"/>
                          <a:cs typeface="Times New Roman"/>
                        </a:rPr>
                        <a:t>h</a:t>
                      </a:r>
                      <a:endParaRPr lang="en-US" sz="800" dirty="0">
                        <a:latin typeface="Calibri"/>
                        <a:ea typeface="Calibri"/>
                        <a:cs typeface="Times New Roman"/>
                      </a:endParaRPr>
                    </a:p>
                  </a:txBody>
                  <a:tcPr marL="25466" marR="254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a:t>
                      </a:r>
                      <a:r>
                        <a:rPr lang="en-US" sz="800" dirty="0">
                          <a:solidFill>
                            <a:srgbClr val="000000"/>
                          </a:solidFill>
                          <a:latin typeface="Calibri"/>
                          <a:ea typeface="Times New Roman"/>
                          <a:cs typeface="Times New Roman"/>
                        </a:rPr>
                        <a:t>k</a:t>
                      </a:r>
                      <a:endParaRPr lang="en-US" sz="800" dirty="0">
                        <a:latin typeface="Calibri"/>
                        <a:ea typeface="Calibri"/>
                        <a:cs typeface="Times New Roman"/>
                      </a:endParaRPr>
                    </a:p>
                  </a:txBody>
                  <a:tcPr marL="25466" marR="254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APn</a:t>
                      </a:r>
                      <a:endParaRPr lang="en-US" sz="800" dirty="0">
                        <a:latin typeface="Calibri"/>
                        <a:ea typeface="Calibri"/>
                        <a:cs typeface="Times New Roman"/>
                      </a:endParaRPr>
                    </a:p>
                  </a:txBody>
                  <a:tcPr marL="25466" marR="254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3BC"/>
                    </a:solidFill>
                  </a:tcPr>
                </a:tc>
              </a:tr>
              <a:tr h="1299900">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Locates or recalls basic information in multiple texts regarding concepts, events, ideas, and information (read and discussed in class).</a:t>
                      </a:r>
                      <a:endParaRPr lang="en-US" sz="800" dirty="0">
                        <a:latin typeface="Calibri"/>
                        <a:ea typeface="Calibri"/>
                        <a:cs typeface="Times New Roman"/>
                      </a:endParaRPr>
                    </a:p>
                  </a:txBody>
                  <a:tcPr marL="25466" marR="254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Define and Understand the meaning of the </a:t>
                      </a:r>
                      <a:r>
                        <a:rPr lang="en-US" sz="800" u="sng" dirty="0">
                          <a:solidFill>
                            <a:srgbClr val="000000"/>
                          </a:solidFill>
                          <a:latin typeface="Calibri"/>
                          <a:ea typeface="Times New Roman"/>
                          <a:cs typeface="Times New Roman"/>
                        </a:rPr>
                        <a:t>Standard Academic Language</a:t>
                      </a:r>
                      <a:r>
                        <a:rPr lang="en-US" sz="800" dirty="0">
                          <a:solidFill>
                            <a:srgbClr val="000000"/>
                          </a:solidFill>
                          <a:latin typeface="Calibri"/>
                          <a:ea typeface="Times New Roman"/>
                          <a:cs typeface="Times New Roman"/>
                        </a:rPr>
                        <a:t>: text structure (include: compare and contrast, chronology, problem/solution, cause/effect, comparison, etc…), events, ideas and concepts.</a:t>
                      </a:r>
                      <a:endParaRPr lang="en-US" sz="800" dirty="0">
                        <a:latin typeface="Calibri"/>
                        <a:ea typeface="Calibri"/>
                        <a:cs typeface="Times New Roman"/>
                      </a:endParaRPr>
                    </a:p>
                  </a:txBody>
                  <a:tcPr marL="25466" marR="254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latin typeface="Calibri"/>
                          <a:ea typeface="Times New Roman"/>
                          <a:cs typeface="Times New Roman"/>
                        </a:rPr>
                        <a:t>Answer who, what, when, where or how questions about events, ideas, concepts or information in two or more texts (read but not discussed in class).</a:t>
                      </a:r>
                      <a:endParaRPr lang="en-US" sz="800" dirty="0">
                        <a:latin typeface="Calibri"/>
                        <a:ea typeface="Calibri"/>
                        <a:cs typeface="Times New Roman"/>
                      </a:endParaRPr>
                    </a:p>
                  </a:txBody>
                  <a:tcPr marL="25466" marR="254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u="sng" dirty="0">
                          <a:solidFill>
                            <a:srgbClr val="000000"/>
                          </a:solidFill>
                          <a:latin typeface="Calibri"/>
                          <a:ea typeface="Times New Roman"/>
                          <a:cs typeface="Times New Roman"/>
                        </a:rPr>
                        <a:t>Concept Development</a:t>
                      </a:r>
                      <a:endParaRPr lang="en-US" sz="800" dirty="0">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latin typeface="Calibri"/>
                          <a:ea typeface="Times New Roman"/>
                          <a:cs typeface="Times New Roman"/>
                        </a:rPr>
                        <a:t>Understands that different texts can have different text structures and explains why.  </a:t>
                      </a:r>
                      <a:endParaRPr lang="en-US" sz="800" dirty="0">
                        <a:latin typeface="Calibri"/>
                        <a:ea typeface="Calibri"/>
                        <a:cs typeface="Times New Roman"/>
                      </a:endParaRPr>
                    </a:p>
                  </a:txBody>
                  <a:tcPr marL="25466" marR="254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Identify these specific text structures in informational text: chronological order, cause and effect, comparisons,              problem and solution</a:t>
                      </a:r>
                      <a:endParaRPr lang="en-US" sz="800" dirty="0">
                        <a:latin typeface="Calibri"/>
                        <a:ea typeface="Calibri"/>
                        <a:cs typeface="Times New Roman"/>
                      </a:endParaRPr>
                    </a:p>
                  </a:txBody>
                  <a:tcPr marL="25466" marR="254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latin typeface="Calibri"/>
                          <a:ea typeface="Times New Roman"/>
                          <a:cs typeface="Times New Roman"/>
                        </a:rPr>
                        <a:t>Obtain information using text structures to answer informational questions (which text structure uses cause and effect to …? etc…).</a:t>
                      </a:r>
                      <a:endParaRPr lang="en-US" sz="800" dirty="0">
                        <a:latin typeface="Calibri"/>
                        <a:ea typeface="Calibri"/>
                        <a:cs typeface="Times New Roman"/>
                      </a:endParaRPr>
                    </a:p>
                  </a:txBody>
                  <a:tcPr marL="25466" marR="254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984030885"/>
              </p:ext>
            </p:extLst>
          </p:nvPr>
        </p:nvGraphicFramePr>
        <p:xfrm>
          <a:off x="228600" y="3124200"/>
          <a:ext cx="6858000" cy="1762615"/>
        </p:xfrm>
        <a:graphic>
          <a:graphicData uri="http://schemas.openxmlformats.org/drawingml/2006/table">
            <a:tbl>
              <a:tblPr/>
              <a:tblGrid>
                <a:gridCol w="1143000"/>
                <a:gridCol w="1371600"/>
                <a:gridCol w="990600"/>
                <a:gridCol w="990600"/>
                <a:gridCol w="1219200"/>
                <a:gridCol w="1143000"/>
              </a:tblGrid>
              <a:tr h="146885">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ANp</a:t>
                      </a:r>
                      <a:endParaRPr lang="en-US" sz="800" dirty="0">
                        <a:latin typeface="Calibri"/>
                        <a:ea typeface="Calibri"/>
                        <a:cs typeface="Times New Roman"/>
                      </a:endParaRPr>
                    </a:p>
                  </a:txBody>
                  <a:tcPr marL="25259" marR="252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AN</a:t>
                      </a:r>
                      <a:r>
                        <a:rPr lang="en-US" sz="800" dirty="0">
                          <a:solidFill>
                            <a:srgbClr val="000000"/>
                          </a:solidFill>
                          <a:latin typeface="Calibri"/>
                          <a:ea typeface="Times New Roman"/>
                          <a:cs typeface="Times New Roman"/>
                        </a:rPr>
                        <a:t>r</a:t>
                      </a:r>
                      <a:endParaRPr lang="en-US" sz="800" dirty="0">
                        <a:latin typeface="Calibri"/>
                        <a:ea typeface="Calibri"/>
                        <a:cs typeface="Times New Roman"/>
                      </a:endParaRPr>
                    </a:p>
                  </a:txBody>
                  <a:tcPr marL="25259" marR="252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3 - APx</a:t>
                      </a:r>
                      <a:endParaRPr lang="en-US" sz="800" dirty="0">
                        <a:latin typeface="Calibri"/>
                        <a:ea typeface="Calibri"/>
                        <a:cs typeface="Times New Roman"/>
                      </a:endParaRPr>
                    </a:p>
                  </a:txBody>
                  <a:tcPr marL="25259" marR="252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3 - SYh</a:t>
                      </a:r>
                      <a:endParaRPr lang="en-US" sz="800" dirty="0">
                        <a:latin typeface="Calibri"/>
                        <a:ea typeface="Calibri"/>
                        <a:cs typeface="Times New Roman"/>
                      </a:endParaRPr>
                    </a:p>
                  </a:txBody>
                  <a:tcPr marL="25259" marR="252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4 - SY</a:t>
                      </a:r>
                      <a:r>
                        <a:rPr lang="en-US" sz="800" dirty="0">
                          <a:solidFill>
                            <a:srgbClr val="000000"/>
                          </a:solidFill>
                          <a:latin typeface="Calibri"/>
                          <a:ea typeface="Times New Roman"/>
                          <a:cs typeface="Times New Roman"/>
                        </a:rPr>
                        <a:t>U</a:t>
                      </a:r>
                      <a:endParaRPr lang="en-US" sz="800" dirty="0">
                        <a:latin typeface="Calibri"/>
                        <a:ea typeface="Calibri"/>
                        <a:cs typeface="Times New Roman"/>
                      </a:endParaRPr>
                    </a:p>
                  </a:txBody>
                  <a:tcPr marL="25259" marR="252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B8B7"/>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Standard</a:t>
                      </a:r>
                      <a:endParaRPr lang="en-US" sz="800" dirty="0">
                        <a:latin typeface="Calibri"/>
                        <a:ea typeface="Calibri"/>
                        <a:cs typeface="Times New Roman"/>
                      </a:endParaRPr>
                    </a:p>
                  </a:txBody>
                  <a:tcPr marL="25259" marR="252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r h="1615730">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Compare or categorize different text features (i.e., language) seen in:  chronological order, cause and effect, comparisons and problem and solution structures.</a:t>
                      </a:r>
                      <a:endParaRPr lang="en-US" sz="800" dirty="0">
                        <a:latin typeface="Calibri"/>
                        <a:ea typeface="Calibri"/>
                        <a:cs typeface="Times New Roman"/>
                      </a:endParaRPr>
                    </a:p>
                  </a:txBody>
                  <a:tcPr marL="25259" marR="252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Analyze format, organization and internal text structures (signal words, transitions and semantic cues) of different texts.</a:t>
                      </a:r>
                      <a:endParaRPr lang="en-US" sz="800" dirty="0">
                        <a:latin typeface="Calibri"/>
                        <a:ea typeface="Calibri"/>
                        <a:cs typeface="Times New Roman"/>
                      </a:endParaRPr>
                    </a:p>
                  </a:txBody>
                  <a:tcPr marL="25259" marR="252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latin typeface="Calibri"/>
                          <a:ea typeface="Times New Roman"/>
                          <a:cs typeface="Times New Roman"/>
                        </a:rPr>
                        <a:t>Apply the understanding of studied text structures by determining which text was most effective in presenting events, ideas or concepts (not read or discussed in class</a:t>
                      </a:r>
                      <a:r>
                        <a:rPr lang="en-US" sz="800" b="1" dirty="0" smtClean="0">
                          <a:solidFill>
                            <a:srgbClr val="000000"/>
                          </a:solidFill>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C00000"/>
                          </a:solidFill>
                          <a:effectLst>
                            <a:outerShdw blurRad="38100" dist="38100" dir="2700000" algn="tl">
                              <a:srgbClr val="000000">
                                <a:alpha val="43137"/>
                              </a:srgbClr>
                            </a:outerShdw>
                          </a:effectLst>
                          <a:latin typeface="Calibri"/>
                          <a:ea typeface="Calibri"/>
                          <a:cs typeface="Times New Roman"/>
                        </a:rPr>
                        <a:t>SELECTED</a:t>
                      </a:r>
                      <a:r>
                        <a:rPr lang="en-US" sz="800" b="1" baseline="0" dirty="0" smtClean="0">
                          <a:solidFill>
                            <a:srgbClr val="C00000"/>
                          </a:solidFill>
                          <a:effectLst>
                            <a:outerShdw blurRad="38100" dist="38100" dir="2700000" algn="tl">
                              <a:srgbClr val="000000">
                                <a:alpha val="43137"/>
                              </a:srgbClr>
                            </a:outerShdw>
                          </a:effectLst>
                          <a:latin typeface="Calibri"/>
                          <a:ea typeface="Calibri"/>
                          <a:cs typeface="Times New Roman"/>
                        </a:rPr>
                        <a:t> RESPONSE</a:t>
                      </a:r>
                      <a:endParaRPr lang="en-US" sz="800" dirty="0">
                        <a:solidFill>
                          <a:srgbClr val="C00000"/>
                        </a:solidFill>
                        <a:effectLst>
                          <a:outerShdw blurRad="38100" dist="38100" dir="2700000" algn="tl">
                            <a:srgbClr val="000000">
                              <a:alpha val="43137"/>
                            </a:srgbClr>
                          </a:outerShdw>
                        </a:effectLst>
                        <a:latin typeface="Calibri"/>
                        <a:ea typeface="Calibri"/>
                        <a:cs typeface="Times New Roman"/>
                      </a:endParaRPr>
                    </a:p>
                  </a:txBody>
                  <a:tcPr marL="25259" marR="252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Synthesize how an overall structure is used in the explanation of an event, idea or concept in one text.</a:t>
                      </a:r>
                      <a:endParaRPr lang="en-US" sz="800" dirty="0">
                        <a:latin typeface="Calibri"/>
                        <a:ea typeface="Calibri"/>
                        <a:cs typeface="Times New Roman"/>
                      </a:endParaRPr>
                    </a:p>
                  </a:txBody>
                  <a:tcPr marL="25259" marR="252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n-US" sz="800" b="1" dirty="0">
                          <a:solidFill>
                            <a:srgbClr val="000000"/>
                          </a:solidFill>
                          <a:latin typeface="Calibri"/>
                          <a:ea typeface="Times New Roman"/>
                          <a:cs typeface="Times New Roman"/>
                        </a:rPr>
                        <a:t>Synthesize the text structures in multiple texts in order to compare and contrast (use examples from various texts) to support a specific criteria (i.e., an opinion or example</a:t>
                      </a:r>
                      <a:r>
                        <a:rPr lang="en-US" sz="800" b="1" dirty="0" smtClean="0">
                          <a:solidFill>
                            <a:srgbClr val="000000"/>
                          </a:solidFill>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C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solidFill>
                          <a:srgbClr val="C00000"/>
                        </a:solidFill>
                        <a:effectLst>
                          <a:outerShdw blurRad="38100" dist="38100" dir="2700000" algn="tl">
                            <a:srgbClr val="000000">
                              <a:alpha val="43137"/>
                            </a:srgbClr>
                          </a:outerShdw>
                        </a:effectLst>
                        <a:latin typeface="Calibri"/>
                        <a:ea typeface="Calibri"/>
                        <a:cs typeface="Times New Roman"/>
                      </a:endParaRPr>
                    </a:p>
                  </a:txBody>
                  <a:tcPr marL="25259" marR="252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0"/>
                        </a:spcAft>
                      </a:pPr>
                      <a:r>
                        <a:rPr lang="en-US" sz="800" b="1" u="sng" dirty="0">
                          <a:latin typeface="Calibri"/>
                          <a:ea typeface="Times New Roman"/>
                          <a:cs typeface="Times New Roman"/>
                        </a:rPr>
                        <a:t>RI5.5</a:t>
                      </a:r>
                      <a:r>
                        <a:rPr lang="en-US" sz="800" dirty="0">
                          <a:latin typeface="Calibri"/>
                          <a:ea typeface="Times New Roman"/>
                          <a:cs typeface="Times New Roman"/>
                        </a:rPr>
                        <a:t> </a:t>
                      </a:r>
                      <a:r>
                        <a:rPr lang="en-US" sz="800" dirty="0">
                          <a:latin typeface="Calibri"/>
                          <a:ea typeface="Calibri"/>
                          <a:cs typeface="Times New Roman"/>
                        </a:rPr>
                        <a:t>Compare and contrast the overall structure (e.g., </a:t>
                      </a:r>
                      <a:r>
                        <a:rPr lang="en-US" sz="800" u="sng" dirty="0">
                          <a:latin typeface="Calibri"/>
                          <a:ea typeface="Calibri"/>
                          <a:cs typeface="Times New Roman"/>
                        </a:rPr>
                        <a:t>chronolog</a:t>
                      </a:r>
                      <a:r>
                        <a:rPr lang="en-US" sz="800" dirty="0">
                          <a:latin typeface="Calibri"/>
                          <a:ea typeface="Calibri"/>
                          <a:cs typeface="Times New Roman"/>
                        </a:rPr>
                        <a:t>y, </a:t>
                      </a:r>
                      <a:r>
                        <a:rPr lang="en-US" sz="800" u="sng" dirty="0">
                          <a:latin typeface="Calibri"/>
                          <a:ea typeface="Calibri"/>
                          <a:cs typeface="Times New Roman"/>
                        </a:rPr>
                        <a:t>comparison</a:t>
                      </a:r>
                      <a:r>
                        <a:rPr lang="en-US" sz="800" dirty="0">
                          <a:latin typeface="Calibri"/>
                          <a:ea typeface="Calibri"/>
                          <a:cs typeface="Times New Roman"/>
                        </a:rPr>
                        <a:t>, </a:t>
                      </a:r>
                      <a:r>
                        <a:rPr lang="en-US" sz="800" u="sng" dirty="0">
                          <a:latin typeface="Calibri"/>
                          <a:ea typeface="Calibri"/>
                          <a:cs typeface="Times New Roman"/>
                        </a:rPr>
                        <a:t>cause/effec</a:t>
                      </a:r>
                      <a:r>
                        <a:rPr lang="en-US" sz="800" dirty="0">
                          <a:latin typeface="Calibri"/>
                          <a:ea typeface="Calibri"/>
                          <a:cs typeface="Times New Roman"/>
                        </a:rPr>
                        <a:t>t, and </a:t>
                      </a:r>
                      <a:r>
                        <a:rPr lang="en-US" sz="800" u="sng" dirty="0">
                          <a:latin typeface="Calibri"/>
                          <a:ea typeface="Calibri"/>
                          <a:cs typeface="Times New Roman"/>
                        </a:rPr>
                        <a:t>problem/solution</a:t>
                      </a:r>
                      <a:r>
                        <a:rPr lang="en-US" sz="800" dirty="0">
                          <a:latin typeface="Calibri"/>
                          <a:ea typeface="Calibri"/>
                          <a:cs typeface="Times New Roman"/>
                        </a:rPr>
                        <a:t>) of events, ideas, concepts, or information in two or more texts.</a:t>
                      </a:r>
                    </a:p>
                  </a:txBody>
                  <a:tcPr marL="25259" marR="252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671029485"/>
              </p:ext>
            </p:extLst>
          </p:nvPr>
        </p:nvGraphicFramePr>
        <p:xfrm>
          <a:off x="323850" y="5128940"/>
          <a:ext cx="6919912" cy="1888635"/>
        </p:xfrm>
        <a:graphic>
          <a:graphicData uri="http://schemas.openxmlformats.org/drawingml/2006/table">
            <a:tbl>
              <a:tblPr/>
              <a:tblGrid>
                <a:gridCol w="566738"/>
                <a:gridCol w="809625"/>
                <a:gridCol w="793288"/>
                <a:gridCol w="635461"/>
                <a:gridCol w="528638"/>
                <a:gridCol w="633414"/>
                <a:gridCol w="647701"/>
                <a:gridCol w="857247"/>
                <a:gridCol w="762000"/>
                <a:gridCol w="685800"/>
              </a:tblGrid>
              <a:tr h="293769">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t>
                      </a:r>
                      <a:r>
                        <a:rPr lang="en-US" sz="800" dirty="0">
                          <a:solidFill>
                            <a:srgbClr val="000000"/>
                          </a:solidFill>
                          <a:latin typeface="Calibri"/>
                          <a:ea typeface="Times New Roman"/>
                          <a:cs typeface="Times New Roman"/>
                        </a:rPr>
                        <a:t>a</a:t>
                      </a:r>
                      <a:endParaRPr lang="en-US" sz="800" dirty="0">
                        <a:latin typeface="Calibri"/>
                        <a:ea typeface="Calibri"/>
                        <a:cs typeface="Times New Roman"/>
                      </a:endParaRPr>
                    </a:p>
                  </a:txBody>
                  <a:tcPr marL="24561" marR="245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t>
                      </a:r>
                      <a:r>
                        <a:rPr lang="en-US" sz="800" dirty="0">
                          <a:solidFill>
                            <a:srgbClr val="000000"/>
                          </a:solidFill>
                          <a:latin typeface="Calibri"/>
                          <a:ea typeface="Times New Roman"/>
                          <a:cs typeface="Times New Roman"/>
                        </a:rPr>
                        <a:t>c</a:t>
                      </a:r>
                      <a:endParaRPr lang="en-US" sz="800" dirty="0">
                        <a:latin typeface="Calibri"/>
                        <a:ea typeface="Calibri"/>
                        <a:cs typeface="Times New Roman"/>
                      </a:endParaRPr>
                    </a:p>
                  </a:txBody>
                  <a:tcPr marL="24561" marR="245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a:t>
                      </a:r>
                      <a:r>
                        <a:rPr lang="en-US" sz="800" dirty="0">
                          <a:solidFill>
                            <a:srgbClr val="000000"/>
                          </a:solidFill>
                          <a:latin typeface="Calibri"/>
                          <a:ea typeface="Times New Roman"/>
                          <a:cs typeface="Times New Roman"/>
                        </a:rPr>
                        <a:t>f</a:t>
                      </a:r>
                      <a:endParaRPr lang="en-US" sz="800" dirty="0">
                        <a:latin typeface="Calibri"/>
                        <a:ea typeface="Calibri"/>
                        <a:cs typeface="Times New Roman"/>
                      </a:endParaRPr>
                    </a:p>
                  </a:txBody>
                  <a:tcPr marL="24561" marR="245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a:t>
                      </a:r>
                      <a:r>
                        <a:rPr lang="en-US" sz="800" dirty="0">
                          <a:solidFill>
                            <a:srgbClr val="000000"/>
                          </a:solidFill>
                          <a:latin typeface="Calibri"/>
                          <a:ea typeface="Times New Roman"/>
                          <a:cs typeface="Times New Roman"/>
                        </a:rPr>
                        <a:t>h</a:t>
                      </a:r>
                      <a:endParaRPr lang="en-US" sz="800" dirty="0">
                        <a:latin typeface="Calibri"/>
                        <a:ea typeface="Calibri"/>
                        <a:cs typeface="Times New Roman"/>
                      </a:endParaRPr>
                    </a:p>
                  </a:txBody>
                  <a:tcPr marL="24561" marR="245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C</a:t>
                      </a:r>
                      <a:r>
                        <a:rPr lang="en-US" sz="800" dirty="0">
                          <a:solidFill>
                            <a:srgbClr val="000000"/>
                          </a:solidFill>
                          <a:latin typeface="Calibri"/>
                          <a:ea typeface="Times New Roman"/>
                          <a:cs typeface="Times New Roman"/>
                        </a:rPr>
                        <a:t>l</a:t>
                      </a:r>
                      <a:endParaRPr lang="en-US" sz="800" dirty="0">
                        <a:latin typeface="Calibri"/>
                        <a:ea typeface="Calibri"/>
                        <a:cs typeface="Times New Roman"/>
                      </a:endParaRPr>
                    </a:p>
                  </a:txBody>
                  <a:tcPr marL="24561" marR="245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ANp</a:t>
                      </a:r>
                      <a:endParaRPr lang="en-US" sz="800" dirty="0">
                        <a:latin typeface="Calibri"/>
                        <a:ea typeface="Calibri"/>
                        <a:cs typeface="Times New Roman"/>
                      </a:endParaRPr>
                    </a:p>
                  </a:txBody>
                  <a:tcPr marL="24561" marR="245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3 - EVE</a:t>
                      </a:r>
                      <a:endParaRPr lang="en-US" sz="800" dirty="0">
                        <a:latin typeface="Calibri"/>
                        <a:ea typeface="Calibri"/>
                        <a:cs typeface="Times New Roman"/>
                      </a:endParaRPr>
                    </a:p>
                  </a:txBody>
                  <a:tcPr marL="24561" marR="245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4 - AN</a:t>
                      </a:r>
                      <a:r>
                        <a:rPr lang="en-US" sz="800" dirty="0">
                          <a:solidFill>
                            <a:srgbClr val="000000"/>
                          </a:solidFill>
                          <a:latin typeface="Calibri"/>
                          <a:ea typeface="Times New Roman"/>
                          <a:cs typeface="Times New Roman"/>
                        </a:rPr>
                        <a:t>N</a:t>
                      </a:r>
                      <a:endParaRPr lang="en-US" sz="800" dirty="0">
                        <a:latin typeface="Calibri"/>
                        <a:ea typeface="Calibri"/>
                        <a:cs typeface="Times New Roman"/>
                      </a:endParaRPr>
                    </a:p>
                  </a:txBody>
                  <a:tcPr marL="24561" marR="245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BD4B4"/>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4 - SYV</a:t>
                      </a:r>
                      <a:endParaRPr lang="en-US" sz="800" dirty="0">
                        <a:latin typeface="Calibri"/>
                        <a:ea typeface="Calibri"/>
                        <a:cs typeface="Times New Roman"/>
                      </a:endParaRPr>
                    </a:p>
                  </a:txBody>
                  <a:tcPr marL="24561" marR="245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B8B7"/>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Standard</a:t>
                      </a:r>
                      <a:endParaRPr lang="en-US" sz="800" dirty="0">
                        <a:latin typeface="Calibri"/>
                        <a:ea typeface="Calibri"/>
                        <a:cs typeface="Times New Roman"/>
                      </a:endParaRPr>
                    </a:p>
                  </a:txBody>
                  <a:tcPr marL="72866" marR="728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465960">
                <a:tc>
                  <a:txBody>
                    <a:bodyPr/>
                    <a:lstStyle/>
                    <a:p>
                      <a:pPr marL="0" marR="0" algn="l">
                        <a:lnSpc>
                          <a:spcPct val="115000"/>
                        </a:lnSpc>
                        <a:spcBef>
                          <a:spcPts val="0"/>
                        </a:spcBef>
                        <a:spcAft>
                          <a:spcPts val="0"/>
                        </a:spcAft>
                      </a:pPr>
                      <a:r>
                        <a:rPr lang="en-US" sz="700" dirty="0">
                          <a:solidFill>
                            <a:srgbClr val="000000"/>
                          </a:solidFill>
                          <a:latin typeface="Calibri"/>
                          <a:ea typeface="Times New Roman"/>
                          <a:cs typeface="Times New Roman"/>
                        </a:rPr>
                        <a:t>Recall basic facts about a topic or event from multiple accounts (read and discussed in class).</a:t>
                      </a:r>
                      <a:endParaRPr lang="en-US" sz="700" dirty="0">
                        <a:latin typeface="Calibri"/>
                        <a:ea typeface="Calibri"/>
                        <a:cs typeface="Times New Roman"/>
                      </a:endParaRPr>
                    </a:p>
                  </a:txBody>
                  <a:tcPr marL="24561" marR="245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dirty="0">
                          <a:solidFill>
                            <a:srgbClr val="000000"/>
                          </a:solidFill>
                          <a:latin typeface="Calibri"/>
                          <a:ea typeface="Times New Roman"/>
                          <a:cs typeface="Times New Roman"/>
                        </a:rPr>
                        <a:t>Define and Understand the meaning of the </a:t>
                      </a:r>
                      <a:r>
                        <a:rPr lang="en-US" sz="700" u="sng" dirty="0">
                          <a:solidFill>
                            <a:srgbClr val="000000"/>
                          </a:solidFill>
                          <a:latin typeface="Calibri"/>
                          <a:ea typeface="Times New Roman"/>
                          <a:cs typeface="Times New Roman"/>
                        </a:rPr>
                        <a:t>Standard Academic Language</a:t>
                      </a:r>
                      <a:r>
                        <a:rPr lang="en-US" sz="700" dirty="0">
                          <a:solidFill>
                            <a:srgbClr val="000000"/>
                          </a:solidFill>
                          <a:latin typeface="Calibri"/>
                          <a:ea typeface="Times New Roman"/>
                          <a:cs typeface="Times New Roman"/>
                        </a:rPr>
                        <a:t>: point of view, bias, similarities, differences, events, topics, evidence, multiple accounts and represent.</a:t>
                      </a:r>
                      <a:endParaRPr lang="en-US" sz="700" dirty="0">
                        <a:latin typeface="Calibri"/>
                        <a:ea typeface="Calibri"/>
                        <a:cs typeface="Times New Roman"/>
                      </a:endParaRPr>
                    </a:p>
                  </a:txBody>
                  <a:tcPr marL="24561" marR="245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b="1" dirty="0">
                          <a:solidFill>
                            <a:srgbClr val="000000"/>
                          </a:solidFill>
                          <a:latin typeface="Calibri"/>
                          <a:ea typeface="Times New Roman"/>
                          <a:cs typeface="Times New Roman"/>
                        </a:rPr>
                        <a:t>Answer specific who, what, when, where or how questions about the same topic or event from multiple accounts (read but the questions have not been discussed in class).</a:t>
                      </a:r>
                      <a:endParaRPr lang="en-US" sz="700" dirty="0">
                        <a:latin typeface="Calibri"/>
                        <a:ea typeface="Calibri"/>
                        <a:cs typeface="Times New Roman"/>
                      </a:endParaRPr>
                    </a:p>
                  </a:txBody>
                  <a:tcPr marL="24561" marR="245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0"/>
                        </a:spcAft>
                      </a:pPr>
                      <a:r>
                        <a:rPr lang="en-US" sz="700" u="sng" dirty="0">
                          <a:solidFill>
                            <a:srgbClr val="000000"/>
                          </a:solidFill>
                          <a:latin typeface="Calibri"/>
                          <a:ea typeface="Times New Roman"/>
                          <a:cs typeface="Times New Roman"/>
                        </a:rPr>
                        <a:t>Concept Development</a:t>
                      </a:r>
                      <a:endParaRPr lang="en-US" sz="700" dirty="0">
                        <a:latin typeface="Calibri"/>
                        <a:ea typeface="Calibri"/>
                        <a:cs typeface="Times New Roman"/>
                      </a:endParaRPr>
                    </a:p>
                    <a:p>
                      <a:pPr marL="0" marR="0" algn="l">
                        <a:lnSpc>
                          <a:spcPct val="115000"/>
                        </a:lnSpc>
                        <a:spcBef>
                          <a:spcPts val="0"/>
                        </a:spcBef>
                        <a:spcAft>
                          <a:spcPts val="0"/>
                        </a:spcAft>
                      </a:pPr>
                      <a:r>
                        <a:rPr lang="en-US" sz="700" dirty="0">
                          <a:solidFill>
                            <a:srgbClr val="000000"/>
                          </a:solidFill>
                          <a:latin typeface="Calibri"/>
                          <a:ea typeface="Times New Roman"/>
                          <a:cs typeface="Times New Roman"/>
                        </a:rPr>
                        <a:t>Understands and recognizes that multiple accounts may have different points about the same topic </a:t>
                      </a:r>
                      <a:endParaRPr lang="en-US" sz="700" dirty="0">
                        <a:latin typeface="Calibri"/>
                        <a:ea typeface="Calibri"/>
                        <a:cs typeface="Times New Roman"/>
                      </a:endParaRPr>
                    </a:p>
                  </a:txBody>
                  <a:tcPr marL="24561" marR="245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dirty="0">
                          <a:solidFill>
                            <a:srgbClr val="000000"/>
                          </a:solidFill>
                          <a:latin typeface="Calibri"/>
                          <a:ea typeface="Times New Roman"/>
                          <a:cs typeface="Times New Roman"/>
                        </a:rPr>
                        <a:t>Find examples of </a:t>
                      </a:r>
                      <a:r>
                        <a:rPr lang="en-US" sz="700" u="sng" dirty="0">
                          <a:solidFill>
                            <a:srgbClr val="000000"/>
                          </a:solidFill>
                          <a:latin typeface="Calibri"/>
                          <a:ea typeface="Times New Roman"/>
                          <a:cs typeface="Times New Roman"/>
                        </a:rPr>
                        <a:t>specific</a:t>
                      </a:r>
                      <a:r>
                        <a:rPr lang="en-US" sz="700" dirty="0">
                          <a:solidFill>
                            <a:srgbClr val="000000"/>
                          </a:solidFill>
                          <a:latin typeface="Calibri"/>
                          <a:ea typeface="Times New Roman"/>
                          <a:cs typeface="Times New Roman"/>
                        </a:rPr>
                        <a:t> points in multiple accounts.</a:t>
                      </a:r>
                      <a:endParaRPr lang="en-US" sz="700" dirty="0">
                        <a:latin typeface="Calibri"/>
                        <a:ea typeface="Calibri"/>
                        <a:cs typeface="Times New Roman"/>
                      </a:endParaRPr>
                    </a:p>
                  </a:txBody>
                  <a:tcPr marL="24561" marR="245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b="1" dirty="0">
                          <a:solidFill>
                            <a:srgbClr val="000000"/>
                          </a:solidFill>
                          <a:latin typeface="Calibri"/>
                          <a:ea typeface="Times New Roman"/>
                          <a:cs typeface="Times New Roman"/>
                        </a:rPr>
                        <a:t>Categorize specific points from multiple accounts with similar points of view (no contrasting at this point, just comparing</a:t>
                      </a:r>
                      <a:r>
                        <a:rPr lang="en-US" sz="700" b="1" dirty="0" smtClean="0">
                          <a:solidFill>
                            <a:srgbClr val="000000"/>
                          </a:solidFill>
                          <a:latin typeface="Calibri"/>
                          <a:ea typeface="Times New Roman"/>
                          <a:cs typeface="Times New Roman"/>
                        </a:rPr>
                        <a:t>).</a:t>
                      </a:r>
                    </a:p>
                    <a:p>
                      <a:pPr marL="0" marR="0" algn="l">
                        <a:lnSpc>
                          <a:spcPct val="115000"/>
                        </a:lnSpc>
                        <a:spcBef>
                          <a:spcPts val="0"/>
                        </a:spcBef>
                        <a:spcAft>
                          <a:spcPts val="0"/>
                        </a:spcAft>
                      </a:pPr>
                      <a:r>
                        <a:rPr lang="en-US" sz="700" b="1" dirty="0" smtClean="0">
                          <a:solidFill>
                            <a:srgbClr val="C00000"/>
                          </a:solidFill>
                          <a:effectLst>
                            <a:outerShdw blurRad="38100" dist="38100" dir="2700000" algn="tl">
                              <a:srgbClr val="000000">
                                <a:alpha val="43137"/>
                              </a:srgbClr>
                            </a:outerShdw>
                          </a:effectLst>
                          <a:latin typeface="Calibri"/>
                          <a:ea typeface="Calibri"/>
                          <a:cs typeface="Times New Roman"/>
                        </a:rPr>
                        <a:t>SELECTED RESPONSE</a:t>
                      </a:r>
                      <a:endParaRPr lang="en-US" sz="700" dirty="0">
                        <a:solidFill>
                          <a:srgbClr val="C00000"/>
                        </a:solidFill>
                        <a:effectLst>
                          <a:outerShdw blurRad="38100" dist="38100" dir="2700000" algn="tl">
                            <a:srgbClr val="000000">
                              <a:alpha val="43137"/>
                            </a:srgbClr>
                          </a:outerShdw>
                        </a:effectLst>
                        <a:latin typeface="Calibri"/>
                        <a:ea typeface="Calibri"/>
                        <a:cs typeface="Times New Roman"/>
                      </a:endParaRPr>
                    </a:p>
                  </a:txBody>
                  <a:tcPr marL="24561" marR="245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0"/>
                        </a:spcAft>
                      </a:pPr>
                      <a:r>
                        <a:rPr lang="en-US" sz="700" dirty="0">
                          <a:solidFill>
                            <a:srgbClr val="000000"/>
                          </a:solidFill>
                          <a:latin typeface="Calibri"/>
                          <a:ea typeface="Times New Roman"/>
                          <a:cs typeface="Times New Roman"/>
                        </a:rPr>
                        <a:t>Verify the reasonableness of how specific points from multiple texts are presented (are the points valid?).</a:t>
                      </a:r>
                      <a:endParaRPr lang="en-US" sz="700" dirty="0">
                        <a:latin typeface="Calibri"/>
                        <a:ea typeface="Calibri"/>
                        <a:cs typeface="Times New Roman"/>
                      </a:endParaRPr>
                    </a:p>
                  </a:txBody>
                  <a:tcPr marL="24561" marR="245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700" b="1" dirty="0">
                          <a:solidFill>
                            <a:srgbClr val="000000"/>
                          </a:solidFill>
                          <a:latin typeface="Calibri"/>
                          <a:ea typeface="Times New Roman"/>
                          <a:cs typeface="Times New Roman"/>
                        </a:rPr>
                        <a:t>Analyze (compare and contrast) multiple accounts of the same event or topic, noting important similarities and differences in the point of view they represent (venn</a:t>
                      </a:r>
                      <a:r>
                        <a:rPr lang="en-US" sz="700" b="1" dirty="0" smtClean="0">
                          <a:solidFill>
                            <a:srgbClr val="000000"/>
                          </a:solidFill>
                          <a:latin typeface="Calibri"/>
                          <a:ea typeface="Times New Roman"/>
                          <a:cs typeface="Times New Roman"/>
                        </a:rPr>
                        <a:t>).</a:t>
                      </a:r>
                    </a:p>
                    <a:p>
                      <a:pPr marL="0" marR="0" algn="l">
                        <a:lnSpc>
                          <a:spcPct val="115000"/>
                        </a:lnSpc>
                        <a:spcBef>
                          <a:spcPts val="0"/>
                        </a:spcBef>
                        <a:spcAft>
                          <a:spcPts val="0"/>
                        </a:spcAft>
                      </a:pPr>
                      <a:r>
                        <a:rPr lang="en-US" sz="700" b="1" dirty="0" smtClean="0">
                          <a:solidFill>
                            <a:srgbClr val="C00000"/>
                          </a:solidFill>
                          <a:effectLst>
                            <a:outerShdw blurRad="38100" dist="38100" dir="2700000" algn="tl">
                              <a:srgbClr val="000000">
                                <a:alpha val="43137"/>
                              </a:srgbClr>
                            </a:outerShdw>
                          </a:effectLst>
                          <a:latin typeface="Calibri"/>
                          <a:ea typeface="Calibri"/>
                          <a:cs typeface="Times New Roman"/>
                        </a:rPr>
                        <a:t>SELECTED RESPONSE</a:t>
                      </a:r>
                      <a:endParaRPr lang="en-US" sz="700" dirty="0">
                        <a:solidFill>
                          <a:srgbClr val="C00000"/>
                        </a:solidFill>
                        <a:effectLst>
                          <a:outerShdw blurRad="38100" dist="38100" dir="2700000" algn="tl">
                            <a:srgbClr val="000000">
                              <a:alpha val="43137"/>
                            </a:srgbClr>
                          </a:outerShdw>
                        </a:effectLst>
                        <a:latin typeface="Calibri"/>
                        <a:ea typeface="Calibri"/>
                        <a:cs typeface="Times New Roman"/>
                      </a:endParaRPr>
                    </a:p>
                  </a:txBody>
                  <a:tcPr marL="24561" marR="245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0"/>
                        </a:spcAft>
                      </a:pPr>
                      <a:r>
                        <a:rPr lang="en-US" sz="700" b="1" dirty="0">
                          <a:solidFill>
                            <a:srgbClr val="000000"/>
                          </a:solidFill>
                          <a:latin typeface="Calibri"/>
                          <a:ea typeface="Times New Roman"/>
                          <a:cs typeface="Times New Roman"/>
                        </a:rPr>
                        <a:t>Synthesize specific points across multiple texts on the same event or topic to articulate a new </a:t>
                      </a:r>
                      <a:r>
                        <a:rPr lang="en-US" sz="700" b="1" dirty="0" smtClean="0">
                          <a:solidFill>
                            <a:srgbClr val="000000"/>
                          </a:solidFill>
                          <a:latin typeface="Calibri"/>
                          <a:ea typeface="Times New Roman"/>
                          <a:cs typeface="Times New Roman"/>
                        </a:rPr>
                        <a:t>perspective</a:t>
                      </a:r>
                    </a:p>
                    <a:p>
                      <a:pPr marL="0" marR="0" algn="l">
                        <a:lnSpc>
                          <a:spcPct val="115000"/>
                        </a:lnSpc>
                        <a:spcBef>
                          <a:spcPts val="0"/>
                        </a:spcBef>
                        <a:spcAft>
                          <a:spcPts val="0"/>
                        </a:spcAft>
                      </a:pPr>
                      <a:r>
                        <a:rPr lang="en-US" sz="700" b="1" dirty="0" smtClean="0">
                          <a:solidFill>
                            <a:srgbClr val="C00000"/>
                          </a:solidFill>
                          <a:effectLst>
                            <a:outerShdw blurRad="38100" dist="38100" dir="2700000" algn="tl">
                              <a:srgbClr val="000000">
                                <a:alpha val="43137"/>
                              </a:srgbClr>
                            </a:outerShdw>
                          </a:effectLst>
                          <a:latin typeface="Calibri"/>
                          <a:ea typeface="Times New Roman"/>
                          <a:cs typeface="Times New Roman"/>
                        </a:rPr>
                        <a:t>CONSTRUCTED RESPONSE</a:t>
                      </a:r>
                      <a:endParaRPr lang="en-US" sz="700" dirty="0">
                        <a:solidFill>
                          <a:srgbClr val="C00000"/>
                        </a:solidFill>
                        <a:effectLst>
                          <a:outerShdw blurRad="38100" dist="38100" dir="2700000" algn="tl">
                            <a:srgbClr val="000000">
                              <a:alpha val="43137"/>
                            </a:srgbClr>
                          </a:outerShdw>
                        </a:effectLst>
                        <a:latin typeface="Calibri"/>
                        <a:ea typeface="Calibri"/>
                        <a:cs typeface="Times New Roman"/>
                      </a:endParaRPr>
                    </a:p>
                  </a:txBody>
                  <a:tcPr marL="24561" marR="245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1200"/>
                        </a:spcAft>
                      </a:pPr>
                      <a:r>
                        <a:rPr lang="en-US" sz="700" b="1" u="sng" dirty="0">
                          <a:solidFill>
                            <a:srgbClr val="000000"/>
                          </a:solidFill>
                          <a:latin typeface="Calibri"/>
                          <a:ea typeface="Times New Roman"/>
                          <a:cs typeface="Times New Roman"/>
                        </a:rPr>
                        <a:t>RI5.6</a:t>
                      </a:r>
                      <a:r>
                        <a:rPr lang="en-US" sz="700" dirty="0">
                          <a:solidFill>
                            <a:srgbClr val="000000"/>
                          </a:solidFill>
                          <a:latin typeface="Calibri"/>
                          <a:ea typeface="Times New Roman"/>
                          <a:cs typeface="Times New Roman"/>
                        </a:rPr>
                        <a:t> </a:t>
                      </a:r>
                      <a:r>
                        <a:rPr lang="en-US" sz="700" b="1" dirty="0">
                          <a:latin typeface="Calibri"/>
                          <a:ea typeface="Times New Roman"/>
                          <a:cs typeface="Times New Roman"/>
                        </a:rPr>
                        <a:t>Analyze</a:t>
                      </a:r>
                      <a:r>
                        <a:rPr lang="en-US" sz="700" b="1" dirty="0">
                          <a:latin typeface="Calibri"/>
                          <a:ea typeface="Calibri"/>
                          <a:cs typeface="Times New Roman"/>
                        </a:rPr>
                        <a:t> multiple accounts of the same event or topic, noting important similarities and differences in the point of view they represent.</a:t>
                      </a:r>
                    </a:p>
                  </a:txBody>
                  <a:tcPr marL="72866" marR="728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519482606"/>
              </p:ext>
            </p:extLst>
          </p:nvPr>
        </p:nvGraphicFramePr>
        <p:xfrm>
          <a:off x="309563" y="7286235"/>
          <a:ext cx="6929437" cy="1408757"/>
        </p:xfrm>
        <a:graphic>
          <a:graphicData uri="http://schemas.openxmlformats.org/drawingml/2006/table">
            <a:tbl>
              <a:tblPr/>
              <a:tblGrid>
                <a:gridCol w="809625"/>
                <a:gridCol w="1166812"/>
                <a:gridCol w="1011618"/>
                <a:gridCol w="893382"/>
                <a:gridCol w="762000"/>
                <a:gridCol w="990600"/>
                <a:gridCol w="1295400"/>
              </a:tblGrid>
              <a:tr h="146885">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t>
                      </a:r>
                      <a:r>
                        <a:rPr lang="en-US" sz="800" dirty="0">
                          <a:solidFill>
                            <a:srgbClr val="000000"/>
                          </a:solidFill>
                          <a:latin typeface="Calibri"/>
                          <a:ea typeface="Times New Roman"/>
                          <a:cs typeface="Times New Roman"/>
                        </a:rPr>
                        <a:t>a</a:t>
                      </a:r>
                      <a:endParaRPr lang="en-US" sz="800" dirty="0">
                        <a:latin typeface="Calibri"/>
                        <a:ea typeface="Calibri"/>
                        <a:cs typeface="Times New Roman"/>
                      </a:endParaRPr>
                    </a:p>
                  </a:txBody>
                  <a:tcPr marL="25466" marR="254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K</a:t>
                      </a:r>
                      <a:r>
                        <a:rPr lang="en-US" sz="800" dirty="0">
                          <a:solidFill>
                            <a:srgbClr val="000000"/>
                          </a:solidFill>
                          <a:latin typeface="Calibri"/>
                          <a:ea typeface="Times New Roman"/>
                          <a:cs typeface="Times New Roman"/>
                        </a:rPr>
                        <a:t>c</a:t>
                      </a:r>
                      <a:endParaRPr lang="en-US" sz="800" dirty="0">
                        <a:latin typeface="Calibri"/>
                        <a:ea typeface="Calibri"/>
                        <a:cs typeface="Times New Roman"/>
                      </a:endParaRPr>
                    </a:p>
                  </a:txBody>
                  <a:tcPr marL="25466" marR="254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1 - Cf</a:t>
                      </a:r>
                      <a:endParaRPr lang="en-US" sz="800" dirty="0">
                        <a:latin typeface="Calibri"/>
                        <a:ea typeface="Calibri"/>
                        <a:cs typeface="Times New Roman"/>
                      </a:endParaRPr>
                    </a:p>
                  </a:txBody>
                  <a:tcPr marL="25466" marR="254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a:t>
                      </a:r>
                      <a:r>
                        <a:rPr lang="en-US" sz="800" b="1" dirty="0" smtClean="0">
                          <a:solidFill>
                            <a:srgbClr val="000000"/>
                          </a:solidFill>
                          <a:latin typeface="Calibri"/>
                          <a:ea typeface="Times New Roman"/>
                          <a:cs typeface="Times New Roman"/>
                        </a:rPr>
                        <a:t>– </a:t>
                      </a:r>
                      <a:r>
                        <a:rPr lang="en-US" sz="800" b="1" dirty="0">
                          <a:solidFill>
                            <a:srgbClr val="000000"/>
                          </a:solidFill>
                          <a:latin typeface="Calibri"/>
                          <a:ea typeface="Times New Roman"/>
                          <a:cs typeface="Times New Roman"/>
                        </a:rPr>
                        <a:t>Ch</a:t>
                      </a:r>
                      <a:endParaRPr lang="en-US" sz="800" dirty="0">
                        <a:latin typeface="Calibri"/>
                        <a:ea typeface="Calibri"/>
                        <a:cs typeface="Times New Roman"/>
                      </a:endParaRPr>
                    </a:p>
                  </a:txBody>
                  <a:tcPr marL="25466" marR="254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a:t>
                      </a:r>
                      <a:r>
                        <a:rPr lang="en-US" sz="800" b="1" dirty="0" smtClean="0">
                          <a:solidFill>
                            <a:srgbClr val="000000"/>
                          </a:solidFill>
                          <a:latin typeface="Calibri"/>
                          <a:ea typeface="Times New Roman"/>
                          <a:cs typeface="Times New Roman"/>
                        </a:rPr>
                        <a:t>– </a:t>
                      </a:r>
                      <a:r>
                        <a:rPr lang="en-US" sz="800" b="1" dirty="0">
                          <a:solidFill>
                            <a:srgbClr val="000000"/>
                          </a:solidFill>
                          <a:latin typeface="Calibri"/>
                          <a:ea typeface="Times New Roman"/>
                          <a:cs typeface="Times New Roman"/>
                        </a:rPr>
                        <a:t>Cl</a:t>
                      </a:r>
                      <a:endParaRPr lang="en-US" sz="800" dirty="0">
                        <a:latin typeface="Calibri"/>
                        <a:ea typeface="Calibri"/>
                        <a:cs typeface="Times New Roman"/>
                      </a:endParaRPr>
                    </a:p>
                  </a:txBody>
                  <a:tcPr marL="25466" marR="254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DOK 2 - APn</a:t>
                      </a:r>
                      <a:endParaRPr lang="en-US" sz="800" dirty="0">
                        <a:latin typeface="Calibri"/>
                        <a:ea typeface="Calibri"/>
                        <a:cs typeface="Times New Roman"/>
                      </a:endParaRPr>
                    </a:p>
                  </a:txBody>
                  <a:tcPr marL="25466" marR="254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3BC"/>
                    </a:solidFill>
                  </a:tcPr>
                </a:tc>
                <a:tc>
                  <a:txBody>
                    <a:bodyPr/>
                    <a:lstStyle/>
                    <a:p>
                      <a:pPr marL="0" marR="0" algn="ctr">
                        <a:lnSpc>
                          <a:spcPct val="115000"/>
                        </a:lnSpc>
                        <a:spcBef>
                          <a:spcPts val="0"/>
                        </a:spcBef>
                        <a:spcAft>
                          <a:spcPts val="0"/>
                        </a:spcAft>
                      </a:pPr>
                      <a:r>
                        <a:rPr lang="en-US" sz="800" b="1" dirty="0">
                          <a:solidFill>
                            <a:srgbClr val="000000"/>
                          </a:solidFill>
                          <a:latin typeface="Calibri"/>
                          <a:ea typeface="Times New Roman"/>
                          <a:cs typeface="Times New Roman"/>
                        </a:rPr>
                        <a:t>Standard</a:t>
                      </a:r>
                      <a:endParaRPr lang="en-US" sz="800" dirty="0">
                        <a:latin typeface="Calibri"/>
                        <a:ea typeface="Calibri"/>
                        <a:cs typeface="Times New Roman"/>
                      </a:endParaRPr>
                    </a:p>
                  </a:txBody>
                  <a:tcPr marL="25466" marR="254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r h="1148515">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Locate or recall basic facts in multiple print or digital sources (read and discussed in class).</a:t>
                      </a:r>
                      <a:endParaRPr lang="en-US" sz="800" dirty="0">
                        <a:latin typeface="Calibri"/>
                        <a:ea typeface="Calibri"/>
                        <a:cs typeface="Times New Roman"/>
                      </a:endParaRPr>
                    </a:p>
                  </a:txBody>
                  <a:tcPr marL="25466" marR="254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dirty="0">
                          <a:solidFill>
                            <a:srgbClr val="000000"/>
                          </a:solidFill>
                          <a:latin typeface="Calibri"/>
                          <a:ea typeface="Times New Roman"/>
                          <a:cs typeface="Times New Roman"/>
                        </a:rPr>
                        <a:t>Define and Understand the meaning of the </a:t>
                      </a:r>
                      <a:r>
                        <a:rPr lang="en-US" sz="800" u="sng" dirty="0">
                          <a:solidFill>
                            <a:srgbClr val="000000"/>
                          </a:solidFill>
                          <a:latin typeface="Calibri"/>
                          <a:ea typeface="Times New Roman"/>
                          <a:cs typeface="Times New Roman"/>
                        </a:rPr>
                        <a:t>Standard Academic Language</a:t>
                      </a:r>
                      <a:r>
                        <a:rPr lang="en-US" sz="800" dirty="0">
                          <a:solidFill>
                            <a:srgbClr val="000000"/>
                          </a:solidFill>
                          <a:latin typeface="Calibri"/>
                          <a:ea typeface="Times New Roman"/>
                          <a:cs typeface="Times New Roman"/>
                        </a:rPr>
                        <a:t>: digital sources, print sources and their uses for locating information (dictionary, atlas, thesaurus, encyclopedia, etc.).</a:t>
                      </a:r>
                      <a:endParaRPr lang="en-US" sz="800" dirty="0">
                        <a:latin typeface="Calibri"/>
                        <a:ea typeface="Calibri"/>
                        <a:cs typeface="Times New Roman"/>
                      </a:endParaRPr>
                    </a:p>
                  </a:txBody>
                  <a:tcPr marL="25466" marR="254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latin typeface="Calibri"/>
                          <a:ea typeface="Times New Roman"/>
                          <a:cs typeface="Times New Roman"/>
                        </a:rPr>
                        <a:t>Answer specific who, what, when, where or how questions about information found in digital or print sources read but not discussed specifically</a:t>
                      </a:r>
                      <a:r>
                        <a:rPr lang="en-US" sz="800" b="1" dirty="0" smtClean="0">
                          <a:solidFill>
                            <a:srgbClr val="000000"/>
                          </a:solidFill>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C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solidFill>
                          <a:srgbClr val="C00000"/>
                        </a:solidFill>
                        <a:effectLst>
                          <a:outerShdw blurRad="38100" dist="38100" dir="2700000" algn="tl">
                            <a:srgbClr val="000000">
                              <a:alpha val="43137"/>
                            </a:srgbClr>
                          </a:outerShdw>
                        </a:effectLst>
                        <a:latin typeface="Calibri"/>
                        <a:ea typeface="Calibri"/>
                        <a:cs typeface="Times New Roman"/>
                      </a:endParaRPr>
                    </a:p>
                  </a:txBody>
                  <a:tcPr marL="25466" marR="254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0"/>
                        </a:spcAft>
                      </a:pPr>
                      <a:r>
                        <a:rPr lang="en-US" sz="800" u="sng" dirty="0">
                          <a:solidFill>
                            <a:srgbClr val="000000"/>
                          </a:solidFill>
                          <a:latin typeface="Calibri"/>
                          <a:ea typeface="Times New Roman"/>
                          <a:cs typeface="Times New Roman"/>
                        </a:rPr>
                        <a:t>Concept Development</a:t>
                      </a:r>
                      <a:endParaRPr lang="en-US" sz="800" dirty="0">
                        <a:latin typeface="Calibri"/>
                        <a:ea typeface="Calibri"/>
                        <a:cs typeface="Times New Roman"/>
                      </a:endParaRPr>
                    </a:p>
                    <a:p>
                      <a:pPr marL="0" marR="0" algn="l">
                        <a:lnSpc>
                          <a:spcPct val="115000"/>
                        </a:lnSpc>
                        <a:spcBef>
                          <a:spcPts val="0"/>
                        </a:spcBef>
                        <a:spcAft>
                          <a:spcPts val="0"/>
                        </a:spcAft>
                      </a:pPr>
                      <a:r>
                        <a:rPr lang="en-US" sz="800" dirty="0">
                          <a:solidFill>
                            <a:srgbClr val="000000"/>
                          </a:solidFill>
                          <a:latin typeface="Calibri"/>
                          <a:ea typeface="Times New Roman"/>
                          <a:cs typeface="Times New Roman"/>
                        </a:rPr>
                        <a:t>Understands that specific types of information can be found within a print or digital source and gives an example.</a:t>
                      </a:r>
                      <a:endParaRPr lang="en-US" sz="800" dirty="0">
                        <a:latin typeface="Calibri"/>
                        <a:ea typeface="Calibri"/>
                        <a:cs typeface="Times New Roman"/>
                      </a:endParaRPr>
                    </a:p>
                  </a:txBody>
                  <a:tcPr marL="25466" marR="254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l">
                        <a:lnSpc>
                          <a:spcPct val="115000"/>
                        </a:lnSpc>
                        <a:spcBef>
                          <a:spcPts val="0"/>
                        </a:spcBef>
                        <a:spcAft>
                          <a:spcPts val="0"/>
                        </a:spcAft>
                      </a:pPr>
                      <a:r>
                        <a:rPr lang="en-US" sz="800" b="1" dirty="0">
                          <a:solidFill>
                            <a:srgbClr val="000000"/>
                          </a:solidFill>
                          <a:latin typeface="Calibri"/>
                          <a:ea typeface="Times New Roman"/>
                          <a:cs typeface="Times New Roman"/>
                        </a:rPr>
                        <a:t>Locate specific information in </a:t>
                      </a:r>
                      <a:r>
                        <a:rPr lang="en-US" sz="800" b="1" u="sng" dirty="0">
                          <a:solidFill>
                            <a:srgbClr val="000000"/>
                          </a:solidFill>
                          <a:latin typeface="Calibri"/>
                          <a:ea typeface="Times New Roman"/>
                          <a:cs typeface="Times New Roman"/>
                        </a:rPr>
                        <a:t>appropriate</a:t>
                      </a:r>
                      <a:r>
                        <a:rPr lang="en-US" sz="800" b="1" dirty="0">
                          <a:solidFill>
                            <a:srgbClr val="000000"/>
                          </a:solidFill>
                          <a:latin typeface="Calibri"/>
                          <a:ea typeface="Times New Roman"/>
                          <a:cs typeface="Times New Roman"/>
                        </a:rPr>
                        <a:t> multiple print or digital sources</a:t>
                      </a:r>
                      <a:r>
                        <a:rPr lang="en-US" sz="800" b="1" dirty="0" smtClean="0">
                          <a:solidFill>
                            <a:srgbClr val="000000"/>
                          </a:solidFill>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C00000"/>
                          </a:solidFill>
                          <a:effectLst>
                            <a:outerShdw blurRad="38100" dist="38100" dir="2700000" algn="tl">
                              <a:srgbClr val="000000">
                                <a:alpha val="43137"/>
                              </a:srgbClr>
                            </a:outerShdw>
                          </a:effectLst>
                          <a:latin typeface="Calibri"/>
                          <a:ea typeface="Calibri"/>
                          <a:cs typeface="Times New Roman"/>
                        </a:rPr>
                        <a:t>SELECTED RESPONSE</a:t>
                      </a:r>
                      <a:endParaRPr lang="en-US" sz="800" dirty="0">
                        <a:solidFill>
                          <a:srgbClr val="C00000"/>
                        </a:solidFill>
                        <a:effectLst>
                          <a:outerShdw blurRad="38100" dist="38100" dir="2700000" algn="tl">
                            <a:srgbClr val="000000">
                              <a:alpha val="43137"/>
                            </a:srgbClr>
                          </a:outerShdw>
                        </a:effectLst>
                        <a:latin typeface="Calibri"/>
                        <a:ea typeface="Calibri"/>
                        <a:cs typeface="Times New Roman"/>
                      </a:endParaRPr>
                    </a:p>
                  </a:txBody>
                  <a:tcPr marL="25466" marR="254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0"/>
                        </a:spcAft>
                      </a:pPr>
                      <a:r>
                        <a:rPr lang="en-US" sz="800" b="1" dirty="0">
                          <a:solidFill>
                            <a:srgbClr val="000000"/>
                          </a:solidFill>
                          <a:latin typeface="Calibri"/>
                          <a:ea typeface="Times New Roman"/>
                          <a:cs typeface="Times New Roman"/>
                        </a:rPr>
                        <a:t>Using text features efficiently as a guide, obtain and interpret information found in multiple print or digital sources</a:t>
                      </a:r>
                      <a:r>
                        <a:rPr lang="en-US" sz="800" b="1" dirty="0" smtClean="0">
                          <a:solidFill>
                            <a:srgbClr val="000000"/>
                          </a:solidFill>
                          <a:latin typeface="Calibri"/>
                          <a:ea typeface="Times New Roman"/>
                          <a:cs typeface="Times New Roman"/>
                        </a:rPr>
                        <a:t>.</a:t>
                      </a:r>
                    </a:p>
                    <a:p>
                      <a:pPr marL="0" marR="0" algn="l">
                        <a:lnSpc>
                          <a:spcPct val="115000"/>
                        </a:lnSpc>
                        <a:spcBef>
                          <a:spcPts val="0"/>
                        </a:spcBef>
                        <a:spcAft>
                          <a:spcPts val="0"/>
                        </a:spcAft>
                      </a:pPr>
                      <a:r>
                        <a:rPr lang="en-US" sz="800" b="1" dirty="0" smtClean="0">
                          <a:solidFill>
                            <a:srgbClr val="C00000"/>
                          </a:solidFill>
                          <a:effectLst>
                            <a:outerShdw blurRad="38100" dist="38100" dir="2700000" algn="tl">
                              <a:srgbClr val="000000">
                                <a:alpha val="43137"/>
                              </a:srgbClr>
                            </a:outerShdw>
                          </a:effectLst>
                          <a:latin typeface="Calibri"/>
                          <a:ea typeface="Calibri"/>
                          <a:cs typeface="Times New Roman"/>
                        </a:rPr>
                        <a:t>CONSTRUCTED RESPONSE</a:t>
                      </a:r>
                      <a:endParaRPr lang="en-US" sz="800" dirty="0">
                        <a:solidFill>
                          <a:srgbClr val="C00000"/>
                        </a:solidFill>
                        <a:effectLst>
                          <a:outerShdw blurRad="38100" dist="38100" dir="2700000" algn="tl">
                            <a:srgbClr val="000000">
                              <a:alpha val="43137"/>
                            </a:srgbClr>
                          </a:outerShdw>
                        </a:effectLst>
                        <a:latin typeface="Calibri"/>
                        <a:ea typeface="Calibri"/>
                        <a:cs typeface="Times New Roman"/>
                      </a:endParaRPr>
                    </a:p>
                  </a:txBody>
                  <a:tcPr marL="25466" marR="254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marL="0" marR="0" algn="l">
                        <a:lnSpc>
                          <a:spcPct val="115000"/>
                        </a:lnSpc>
                        <a:spcBef>
                          <a:spcPts val="0"/>
                        </a:spcBef>
                        <a:spcAft>
                          <a:spcPts val="0"/>
                        </a:spcAft>
                      </a:pPr>
                      <a:r>
                        <a:rPr lang="en-US" sz="800" b="1" u="sng" dirty="0">
                          <a:latin typeface="Calibri"/>
                          <a:ea typeface="Times New Roman"/>
                          <a:cs typeface="Times New Roman"/>
                        </a:rPr>
                        <a:t>RI5.7</a:t>
                      </a:r>
                      <a:r>
                        <a:rPr lang="en-US" sz="800" dirty="0">
                          <a:latin typeface="Calibri"/>
                          <a:ea typeface="Times New Roman"/>
                          <a:cs typeface="Times New Roman"/>
                        </a:rPr>
                        <a:t> Draw</a:t>
                      </a:r>
                      <a:r>
                        <a:rPr lang="en-US" sz="800" dirty="0">
                          <a:latin typeface="Calibri"/>
                          <a:ea typeface="Calibri"/>
                          <a:cs typeface="Times New Roman"/>
                        </a:rPr>
                        <a:t> on information from multiple print or digital sources, demonstrating the ability to locate an answer to a question quickly or to solve a problem efficiently</a:t>
                      </a:r>
                    </a:p>
                  </a:txBody>
                  <a:tcPr marL="25466" marR="254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18" name="Rectangle 17"/>
          <p:cNvSpPr/>
          <p:nvPr/>
        </p:nvSpPr>
        <p:spPr>
          <a:xfrm rot="20591387">
            <a:off x="6099943" y="2648384"/>
            <a:ext cx="949960" cy="167640"/>
          </a:xfrm>
          <a:prstGeom prst="rect">
            <a:avLst/>
          </a:prstGeom>
          <a:solidFill>
            <a:schemeClr val="bg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sz="1000" b="1" dirty="0">
                <a:solidFill>
                  <a:schemeClr val="tx1"/>
                </a:solidFill>
                <a:effectLst>
                  <a:outerShdw blurRad="38100" dist="38100" dir="2700000" algn="tl">
                    <a:srgbClr val="000000">
                      <a:alpha val="43137"/>
                    </a:srgbClr>
                  </a:outerShdw>
                </a:effectLst>
              </a:rPr>
              <a:t>Not Assessed</a:t>
            </a:r>
          </a:p>
        </p:txBody>
      </p:sp>
      <p:sp>
        <p:nvSpPr>
          <p:cNvPr id="19" name="Rectangle 18"/>
          <p:cNvSpPr/>
          <p:nvPr/>
        </p:nvSpPr>
        <p:spPr>
          <a:xfrm rot="20591387">
            <a:off x="1604145" y="6686984"/>
            <a:ext cx="949960" cy="167640"/>
          </a:xfrm>
          <a:prstGeom prst="rect">
            <a:avLst/>
          </a:prstGeom>
          <a:solidFill>
            <a:schemeClr val="bg2"/>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101882" tIns="50941" rIns="101882" bIns="50941" rtlCol="0" anchor="ctr"/>
          <a:lstStyle/>
          <a:p>
            <a:pPr algn="ctr"/>
            <a:r>
              <a:rPr lang="en-US" sz="1000" b="1" dirty="0">
                <a:solidFill>
                  <a:schemeClr val="tx1"/>
                </a:solidFill>
                <a:effectLst>
                  <a:outerShdw blurRad="38100" dist="38100" dir="2700000" algn="tl">
                    <a:srgbClr val="000000">
                      <a:alpha val="43137"/>
                    </a:srgbClr>
                  </a:outerShdw>
                </a:effectLst>
              </a:rPr>
              <a:t>Not Assessed</a:t>
            </a:r>
          </a:p>
        </p:txBody>
      </p:sp>
    </p:spTree>
    <p:extLst>
      <p:ext uri="{BB962C8B-B14F-4D97-AF65-F5344CB8AC3E}">
        <p14:creationId xmlns:p14="http://schemas.microsoft.com/office/powerpoint/2010/main" val="15103219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 name="Table 30"/>
          <p:cNvGraphicFramePr>
            <a:graphicFrameLocks noGrp="1"/>
          </p:cNvGraphicFramePr>
          <p:nvPr>
            <p:extLst>
              <p:ext uri="{D42A27DB-BD31-4B8C-83A1-F6EECF244321}">
                <p14:modId xmlns:p14="http://schemas.microsoft.com/office/powerpoint/2010/main" val="38847070"/>
              </p:ext>
            </p:extLst>
          </p:nvPr>
        </p:nvGraphicFramePr>
        <p:xfrm>
          <a:off x="2285999" y="162938"/>
          <a:ext cx="5278123" cy="601982"/>
        </p:xfrm>
        <a:graphic>
          <a:graphicData uri="http://schemas.openxmlformats.org/drawingml/2006/table">
            <a:tbl>
              <a:tblPr firstRow="1" bandRow="1">
                <a:tableStyleId>{5940675A-B579-460E-94D1-54222C63F5DA}</a:tableStyleId>
              </a:tblPr>
              <a:tblGrid>
                <a:gridCol w="537020"/>
                <a:gridCol w="920601"/>
                <a:gridCol w="824706"/>
                <a:gridCol w="690453"/>
                <a:gridCol w="786348"/>
                <a:gridCol w="767169"/>
                <a:gridCol w="751826"/>
              </a:tblGrid>
              <a:tr h="242317">
                <a:tc rowSpan="2">
                  <a:txBody>
                    <a:bodyPr/>
                    <a:lstStyle/>
                    <a:p>
                      <a:pPr algn="ctr"/>
                      <a:r>
                        <a:rPr lang="en-US" sz="800" b="1" dirty="0" smtClean="0"/>
                        <a:t>R</a:t>
                      </a:r>
                      <a:r>
                        <a:rPr lang="en-US" sz="800" b="1" baseline="0" dirty="0" smtClean="0"/>
                        <a:t> </a:t>
                      </a:r>
                      <a:r>
                        <a:rPr lang="en-US" sz="800" b="1" dirty="0" smtClean="0"/>
                        <a:t>E-</a:t>
                      </a:r>
                    </a:p>
                    <a:p>
                      <a:pPr algn="ctr"/>
                      <a:r>
                        <a:rPr lang="en-US" sz="800" b="1" i="1" dirty="0" smtClean="0">
                          <a:solidFill>
                            <a:srgbClr val="FF0000"/>
                          </a:solidFill>
                        </a:rPr>
                        <a:t>leer</a:t>
                      </a:r>
                      <a:endParaRPr lang="en-US" sz="8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800" b="1" dirty="0" smtClean="0"/>
                        <a:t>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R</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C</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H</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5">
                <a:tc vMerge="1">
                  <a:txBody>
                    <a:bodyPr/>
                    <a:lstStyle/>
                    <a:p>
                      <a:endParaRPr lang="en-US" sz="1200" b="1"/>
                    </a:p>
                  </a:txBody>
                  <a:tcPr anchor="ctr">
                    <a:solidFill>
                      <a:schemeClr val="bg1"/>
                    </a:solidFill>
                  </a:tcPr>
                </a:tc>
                <a:tc>
                  <a:txBody>
                    <a:bodyPr/>
                    <a:lstStyle/>
                    <a:p>
                      <a:pPr algn="ctr"/>
                      <a:r>
                        <a:rPr lang="en-US" sz="800" b="1" dirty="0" smtClean="0"/>
                        <a:t>ALGO NUEVO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EXPLICA MÁS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lang="en-US" sz="800" b="1" baseline="0" dirty="0" smtClean="0"/>
                        <a:t>UNA Y OTRA VEZ</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pPr algn="ctr"/>
                      <a:r>
                        <a:rPr lang="en-US" sz="800" b="1" dirty="0" smtClean="0"/>
                        <a:t>¿RELEVANT</a:t>
                      </a:r>
                      <a:r>
                        <a:rPr lang="en-US" sz="800" b="1" baseline="0" dirty="0" smtClean="0"/>
                        <a:t>E O NO?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800" b="1" dirty="0" smtClean="0"/>
                        <a:t>CONCLUYE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lgn="ctr"/>
                      <a:r>
                        <a:rPr lang="en-US" sz="800" b="1" dirty="0" smtClean="0"/>
                        <a:t>TIENE EVIDENCIA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27" name="TextBox 26"/>
          <p:cNvSpPr txBox="1"/>
          <p:nvPr/>
        </p:nvSpPr>
        <p:spPr>
          <a:xfrm>
            <a:off x="163321" y="1317527"/>
            <a:ext cx="7426960" cy="8289734"/>
          </a:xfrm>
          <a:prstGeom prst="rect">
            <a:avLst/>
          </a:prstGeom>
          <a:solidFill>
            <a:schemeClr val="bg1"/>
          </a:solidFill>
          <a:ln>
            <a:solidFill>
              <a:schemeClr val="accent1"/>
            </a:solidFill>
          </a:ln>
        </p:spPr>
        <p:txBody>
          <a:bodyPr wrap="square" lIns="101881" tIns="50941" rIns="101881" bIns="50941" rtlCol="0">
            <a:spAutoFit/>
          </a:bodyPr>
          <a:lstStyle/>
          <a:p>
            <a:endParaRPr lang="es-419" sz="1400" b="1" u="sng" dirty="0" smtClean="0"/>
          </a:p>
          <a:p>
            <a:r>
              <a:rPr lang="es-419" sz="1400" dirty="0" smtClean="0"/>
              <a:t>¿Qué problemas o </a:t>
            </a:r>
            <a:r>
              <a:rPr lang="es-419" sz="1400" dirty="0"/>
              <a:t>preguntas </a:t>
            </a:r>
            <a:r>
              <a:rPr lang="es-419" sz="1400" dirty="0" smtClean="0"/>
              <a:t>establece </a:t>
            </a:r>
            <a:r>
              <a:rPr lang="es-419" sz="1400" dirty="0"/>
              <a:t>acerca </a:t>
            </a:r>
            <a:r>
              <a:rPr lang="es-419" sz="1400" dirty="0" smtClean="0"/>
              <a:t>de la </a:t>
            </a:r>
            <a:r>
              <a:rPr lang="es-419" sz="1400" u="sng" dirty="0" smtClean="0"/>
              <a:t>idea principal</a:t>
            </a:r>
            <a:r>
              <a:rPr lang="es-419" sz="1400" b="1" dirty="0" smtClean="0"/>
              <a:t>?</a:t>
            </a:r>
          </a:p>
          <a:p>
            <a:r>
              <a:rPr lang="es-419" sz="1400" dirty="0"/>
              <a:t>el autor </a:t>
            </a:r>
            <a:endParaRPr lang="es-419" sz="1400" b="1" dirty="0" smtClean="0"/>
          </a:p>
          <a:p>
            <a:r>
              <a:rPr lang="es-419" sz="1400" dirty="0" smtClean="0"/>
              <a:t>Escribe </a:t>
            </a:r>
            <a:r>
              <a:rPr lang="es-419" sz="1400" u="sng" dirty="0" smtClean="0"/>
              <a:t>un</a:t>
            </a:r>
            <a:r>
              <a:rPr lang="es-419" sz="1400" dirty="0" smtClean="0"/>
              <a:t> </a:t>
            </a:r>
            <a:r>
              <a:rPr lang="es-419" sz="1400" u="sng" dirty="0" smtClean="0"/>
              <a:t>problema</a:t>
            </a:r>
            <a:r>
              <a:rPr lang="es-419" sz="1400" dirty="0" smtClean="0"/>
              <a:t> o </a:t>
            </a:r>
            <a:r>
              <a:rPr lang="es-419" sz="1400" u="sng" dirty="0" smtClean="0"/>
              <a:t>pregunta</a:t>
            </a:r>
            <a:r>
              <a:rPr lang="es-419" sz="1400" dirty="0" smtClean="0"/>
              <a:t> nueva que el autor trae a la atención del lector acerca de la </a:t>
            </a:r>
            <a:r>
              <a:rPr lang="es-419" sz="1400" u="sng" dirty="0" smtClean="0"/>
              <a:t>idea principal.</a:t>
            </a:r>
          </a:p>
          <a:p>
            <a:r>
              <a:rPr lang="es-419" sz="1400" dirty="0" smtClean="0"/>
              <a:t>_____________________________________________________________________________</a:t>
            </a:r>
          </a:p>
          <a:p>
            <a:r>
              <a:rPr lang="es-419" sz="1400" dirty="0" smtClean="0"/>
              <a:t>_____________________________________________________________________________</a:t>
            </a:r>
          </a:p>
          <a:p>
            <a:endParaRPr lang="es-419" sz="1400" b="1" u="sng" dirty="0" smtClean="0"/>
          </a:p>
          <a:p>
            <a:r>
              <a:rPr lang="es-419" sz="1400" b="1" u="sng" dirty="0" smtClean="0"/>
              <a:t>Detalles clave </a:t>
            </a:r>
          </a:p>
          <a:p>
            <a:endParaRPr lang="es-419" sz="1400" b="1" u="sng" dirty="0" smtClean="0"/>
          </a:p>
          <a:p>
            <a:r>
              <a:rPr lang="es-419" sz="1400" dirty="0" smtClean="0"/>
              <a:t>¿Qué </a:t>
            </a:r>
            <a:r>
              <a:rPr lang="es-419" sz="1400" u="sng" dirty="0" smtClean="0"/>
              <a:t>detalles clave</a:t>
            </a:r>
            <a:r>
              <a:rPr lang="es-419" sz="1400" dirty="0" smtClean="0"/>
              <a:t> de la sección o párrafo </a:t>
            </a:r>
            <a:r>
              <a:rPr lang="es-419" sz="1400" b="1" i="1" dirty="0" smtClean="0"/>
              <a:t>explica más </a:t>
            </a:r>
            <a:r>
              <a:rPr lang="es-419" sz="1400" dirty="0" smtClean="0"/>
              <a:t>acerca del </a:t>
            </a:r>
            <a:r>
              <a:rPr lang="es-419" sz="1400" u="sng" dirty="0" smtClean="0"/>
              <a:t>problema</a:t>
            </a:r>
            <a:r>
              <a:rPr lang="es-419" sz="1400" dirty="0" smtClean="0"/>
              <a:t> o </a:t>
            </a:r>
            <a:r>
              <a:rPr lang="es-419" sz="1400" u="sng" dirty="0" smtClean="0"/>
              <a:t>pregunta</a:t>
            </a:r>
            <a:r>
              <a:rPr lang="es-419" sz="1400" dirty="0" smtClean="0"/>
              <a:t>? </a:t>
            </a:r>
          </a:p>
          <a:p>
            <a:r>
              <a:rPr lang="es-419" sz="1400" dirty="0" smtClean="0"/>
              <a:t>Escribe dos detalles clave que proporcionan una </a:t>
            </a:r>
            <a:r>
              <a:rPr lang="es-419" sz="1400" u="sng" dirty="0" smtClean="0"/>
              <a:t>respuesta</a:t>
            </a:r>
            <a:r>
              <a:rPr lang="es-419" sz="1400" dirty="0" smtClean="0"/>
              <a:t> o </a:t>
            </a:r>
            <a:r>
              <a:rPr lang="es-419" sz="1400" u="sng" dirty="0" smtClean="0"/>
              <a:t>solución</a:t>
            </a:r>
            <a:r>
              <a:rPr lang="es-419" sz="1400" dirty="0" smtClean="0"/>
              <a:t>.  Utiliza </a:t>
            </a:r>
            <a:r>
              <a:rPr lang="es-419" sz="1400" u="sng" dirty="0" smtClean="0"/>
              <a:t>citas </a:t>
            </a:r>
            <a:r>
              <a:rPr lang="es-419" sz="1400" dirty="0" smtClean="0"/>
              <a:t>del texto cuando sea posible.</a:t>
            </a:r>
          </a:p>
          <a:p>
            <a:endParaRPr lang="es-419" sz="1400" dirty="0" smtClean="0"/>
          </a:p>
          <a:p>
            <a:pPr marL="175935" indent="-175935">
              <a:buFont typeface="Arial" panose="020B0604020202020204" pitchFamily="34" charset="0"/>
              <a:buChar char="•"/>
            </a:pPr>
            <a:r>
              <a:rPr lang="es-419" sz="1400" dirty="0" smtClean="0"/>
              <a:t>Detalle clave (tiene una respuesta o solución)</a:t>
            </a:r>
          </a:p>
          <a:p>
            <a:pPr marL="175935" indent="-175935"/>
            <a:r>
              <a:rPr lang="es-419" sz="1400" dirty="0" smtClean="0"/>
              <a:t>      ________________________________________________________________________</a:t>
            </a:r>
          </a:p>
          <a:p>
            <a:pPr marL="175935" indent="-175935"/>
            <a:r>
              <a:rPr lang="es-419" sz="1400" dirty="0" smtClean="0"/>
              <a:t>      ________________________________________________________________________</a:t>
            </a:r>
          </a:p>
          <a:p>
            <a:pPr marL="175935" indent="-175935"/>
            <a:endParaRPr lang="es-419" sz="1400" dirty="0" smtClean="0"/>
          </a:p>
          <a:p>
            <a:pPr marL="175935" indent="-175935">
              <a:buFont typeface="Arial" panose="020B0604020202020204" pitchFamily="34" charset="0"/>
              <a:buChar char="•"/>
            </a:pPr>
            <a:r>
              <a:rPr lang="es-419" sz="1400" dirty="0" smtClean="0"/>
              <a:t>Detalle clave (tiene una respuesta o solución)</a:t>
            </a:r>
          </a:p>
          <a:p>
            <a:pPr marL="175935" indent="-175935"/>
            <a:r>
              <a:rPr lang="es-419" sz="1400" dirty="0" smtClean="0"/>
              <a:t>      _________________________________________________________________________</a:t>
            </a:r>
          </a:p>
          <a:p>
            <a:pPr marL="175935" indent="-175935"/>
            <a:r>
              <a:rPr lang="es-419" sz="1400" dirty="0" smtClean="0"/>
              <a:t>      _________________________________________________________________________</a:t>
            </a:r>
          </a:p>
          <a:p>
            <a:endParaRPr lang="es-419" sz="1400" b="1" u="sng" dirty="0" smtClean="0"/>
          </a:p>
          <a:p>
            <a:r>
              <a:rPr lang="es-419" sz="1400" b="1" u="sng" dirty="0" smtClean="0"/>
              <a:t>Una y otra vez</a:t>
            </a:r>
          </a:p>
          <a:p>
            <a:r>
              <a:rPr lang="es-419" sz="1400" dirty="0" smtClean="0"/>
              <a:t>¿Qué palabras, frases o ideas el autor utiliza una y otra vez? Escríbelas aquí. Piensa por qué el autor las utiliza una y otra vez.</a:t>
            </a:r>
          </a:p>
          <a:p>
            <a:endParaRPr lang="es-419" sz="1400" dirty="0" smtClean="0"/>
          </a:p>
          <a:p>
            <a:endParaRPr lang="es-419" sz="1400" dirty="0" smtClean="0"/>
          </a:p>
          <a:p>
            <a:endParaRPr lang="es-419" sz="1400" b="1" u="sng" dirty="0" smtClean="0"/>
          </a:p>
          <a:p>
            <a:endParaRPr lang="es-419" sz="1400" b="1" u="sng" dirty="0" smtClean="0"/>
          </a:p>
          <a:p>
            <a:endParaRPr lang="es-419" sz="1400" b="1" u="sng" dirty="0" smtClean="0"/>
          </a:p>
          <a:p>
            <a:endParaRPr lang="es-419" sz="1400" b="1" u="sng" dirty="0" smtClean="0"/>
          </a:p>
          <a:p>
            <a:endParaRPr lang="es-419" sz="1400" b="1" u="sng" dirty="0" smtClean="0"/>
          </a:p>
          <a:p>
            <a:endParaRPr lang="es-419" sz="1400" b="1" u="sng" dirty="0" smtClean="0"/>
          </a:p>
          <a:p>
            <a:r>
              <a:rPr lang="es-419" sz="1400" dirty="0" smtClean="0"/>
              <a:t>Escribe </a:t>
            </a:r>
            <a:r>
              <a:rPr lang="es-419" sz="1400" b="1" u="sng" dirty="0" smtClean="0"/>
              <a:t>una oración de conclusión </a:t>
            </a:r>
            <a:r>
              <a:rPr lang="es-419" sz="1400" dirty="0" smtClean="0"/>
              <a:t>que diga más acerca de la nueva </a:t>
            </a:r>
            <a:r>
              <a:rPr lang="es-419" sz="1400" u="sng" dirty="0" smtClean="0"/>
              <a:t>idea clave</a:t>
            </a:r>
            <a:r>
              <a:rPr lang="es-419" sz="1400" dirty="0" smtClean="0"/>
              <a:t> y de los detalles clave de la respuesta y solución.  Utiliza en tu resumen algunas de las palabras o ideas de ‘</a:t>
            </a:r>
            <a:r>
              <a:rPr lang="es-419" sz="1400" i="1" u="sng" dirty="0" smtClean="0"/>
              <a:t>una y otra vez</a:t>
            </a:r>
            <a:r>
              <a:rPr lang="es-419" sz="1400" dirty="0" smtClean="0"/>
              <a:t>’.</a:t>
            </a:r>
          </a:p>
          <a:p>
            <a:r>
              <a:rPr lang="es-419" sz="1400" dirty="0" smtClean="0"/>
              <a:t>____________________________________________________________________________</a:t>
            </a:r>
          </a:p>
          <a:p>
            <a:endParaRPr lang="es-419" sz="1400" dirty="0" smtClean="0"/>
          </a:p>
          <a:p>
            <a:r>
              <a:rPr lang="es-419" sz="1400" dirty="0" smtClean="0"/>
              <a:t>_____________________________________________________________________________</a:t>
            </a:r>
            <a:endParaRPr lang="es-419" sz="1400" dirty="0"/>
          </a:p>
        </p:txBody>
      </p:sp>
      <p:sp>
        <p:nvSpPr>
          <p:cNvPr id="28" name="TextBox 27"/>
          <p:cNvSpPr txBox="1"/>
          <p:nvPr/>
        </p:nvSpPr>
        <p:spPr>
          <a:xfrm>
            <a:off x="187767" y="460178"/>
            <a:ext cx="2098232" cy="564542"/>
          </a:xfrm>
          <a:prstGeom prst="rect">
            <a:avLst/>
          </a:prstGeom>
          <a:solidFill>
            <a:schemeClr val="bg2">
              <a:lumMod val="90000"/>
            </a:schemeClr>
          </a:solidFill>
        </p:spPr>
        <p:txBody>
          <a:bodyPr wrap="square" lIns="101881" tIns="50941" rIns="101881" bIns="50941" rtlCol="0">
            <a:spAutoFit/>
          </a:bodyPr>
          <a:lstStyle/>
          <a:p>
            <a:r>
              <a:rPr lang="es-419" sz="1600" b="1" dirty="0" smtClean="0"/>
              <a:t>Grado 5</a:t>
            </a:r>
          </a:p>
          <a:p>
            <a:r>
              <a:rPr lang="es-419" sz="1400" b="1" dirty="0" smtClean="0"/>
              <a:t>Notas: Guía del maestro</a:t>
            </a:r>
            <a:endParaRPr lang="es-419" sz="1400" b="1" dirty="0"/>
          </a:p>
        </p:txBody>
      </p:sp>
      <p:sp>
        <p:nvSpPr>
          <p:cNvPr id="29" name="TextBox 28"/>
          <p:cNvSpPr txBox="1"/>
          <p:nvPr/>
        </p:nvSpPr>
        <p:spPr>
          <a:xfrm>
            <a:off x="609600" y="6705600"/>
            <a:ext cx="6486966" cy="1641760"/>
          </a:xfrm>
          <a:prstGeom prst="rect">
            <a:avLst/>
          </a:prstGeom>
          <a:noFill/>
          <a:ln>
            <a:solidFill>
              <a:schemeClr val="accent1"/>
            </a:solidFill>
          </a:ln>
        </p:spPr>
        <p:txBody>
          <a:bodyPr wrap="square" lIns="101881" tIns="50941" rIns="101881" bIns="50941" rtlCol="0">
            <a:spAutoFit/>
          </a:bodyPr>
          <a:lstStyle/>
          <a:p>
            <a:endParaRPr lang="es-419" dirty="0" smtClean="0"/>
          </a:p>
          <a:p>
            <a:endParaRPr lang="es-419" dirty="0" smtClean="0"/>
          </a:p>
          <a:p>
            <a:endParaRPr lang="es-419" dirty="0" smtClean="0"/>
          </a:p>
          <a:p>
            <a:endParaRPr lang="es-419" dirty="0" smtClean="0"/>
          </a:p>
          <a:p>
            <a:endParaRPr lang="es-419" dirty="0" smtClean="0"/>
          </a:p>
        </p:txBody>
      </p:sp>
      <p:sp>
        <p:nvSpPr>
          <p:cNvPr id="30" name="TextBox 29"/>
          <p:cNvSpPr txBox="1"/>
          <p:nvPr/>
        </p:nvSpPr>
        <p:spPr>
          <a:xfrm>
            <a:off x="187766" y="1006633"/>
            <a:ext cx="6908800" cy="331078"/>
          </a:xfrm>
          <a:prstGeom prst="rect">
            <a:avLst/>
          </a:prstGeom>
          <a:noFill/>
        </p:spPr>
        <p:txBody>
          <a:bodyPr wrap="square" lIns="99276" tIns="49638" rIns="99276" bIns="49638" rtlCol="0">
            <a:spAutoFit/>
          </a:bodyPr>
          <a:lstStyle/>
          <a:p>
            <a:r>
              <a:rPr lang="es-419" sz="1500" dirty="0" smtClean="0"/>
              <a:t>Nombre_________________     Pasaje _____________ Idea principal ______________</a:t>
            </a:r>
            <a:endParaRPr lang="es-419" sz="1500" dirty="0"/>
          </a:p>
        </p:txBody>
      </p:sp>
      <p:sp>
        <p:nvSpPr>
          <p:cNvPr id="32" name="Slide Number Placeholder 1"/>
          <p:cNvSpPr>
            <a:spLocks noGrp="1"/>
          </p:cNvSpPr>
          <p:nvPr>
            <p:ph type="sldNum" sz="quarter" idx="12"/>
          </p:nvPr>
        </p:nvSpPr>
        <p:spPr>
          <a:xfrm>
            <a:off x="5727526" y="9433936"/>
            <a:ext cx="1813560" cy="535517"/>
          </a:xfrm>
        </p:spPr>
        <p:txBody>
          <a:bodyPr/>
          <a:lstStyle/>
          <a:p>
            <a:r>
              <a:rPr lang="es-419" dirty="0" smtClean="0"/>
              <a:t>13</a:t>
            </a:r>
            <a:endParaRPr lang="es-419" dirty="0"/>
          </a:p>
        </p:txBody>
      </p:sp>
      <p:sp>
        <p:nvSpPr>
          <p:cNvPr id="9" name="TextBox 8"/>
          <p:cNvSpPr txBox="1"/>
          <p:nvPr/>
        </p:nvSpPr>
        <p:spPr>
          <a:xfrm>
            <a:off x="604520" y="7076254"/>
            <a:ext cx="6217920" cy="1641760"/>
          </a:xfrm>
          <a:prstGeom prst="rect">
            <a:avLst/>
          </a:prstGeom>
          <a:noFill/>
          <a:ln>
            <a:solidFill>
              <a:schemeClr val="accent1"/>
            </a:solidFill>
          </a:ln>
        </p:spPr>
        <p:txBody>
          <a:bodyPr wrap="square" lIns="101881" tIns="50941" rIns="101881" bIns="50941" rtlCol="0">
            <a:spAutoFit/>
          </a:bodyPr>
          <a:lstStyle/>
          <a:p>
            <a:endParaRPr lang="es-419" dirty="0" smtClean="0"/>
          </a:p>
          <a:p>
            <a:endParaRPr lang="es-419" dirty="0" smtClean="0"/>
          </a:p>
          <a:p>
            <a:endParaRPr lang="es-419" dirty="0" smtClean="0"/>
          </a:p>
          <a:p>
            <a:endParaRPr lang="es-419" dirty="0" smtClean="0"/>
          </a:p>
          <a:p>
            <a:endParaRPr lang="es-419" dirty="0" smtClean="0"/>
          </a:p>
        </p:txBody>
      </p:sp>
      <p:sp>
        <p:nvSpPr>
          <p:cNvPr id="10" name="Rectangle 9"/>
          <p:cNvSpPr/>
          <p:nvPr/>
        </p:nvSpPr>
        <p:spPr>
          <a:xfrm>
            <a:off x="4231640" y="1476930"/>
            <a:ext cx="3195320" cy="2633905"/>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s-419" sz="1100" b="1" dirty="0" smtClean="0"/>
              <a:t>Instruya a los estudiantes a releer y seleccionar un párrafo o sección del texto con </a:t>
            </a:r>
            <a:r>
              <a:rPr lang="es-419" sz="1100" b="1" u="sng" dirty="0">
                <a:solidFill>
                  <a:srgbClr val="C00000"/>
                </a:solidFill>
                <a:effectLst>
                  <a:outerShdw blurRad="38100" dist="38100" dir="2700000" algn="tl">
                    <a:srgbClr val="000000">
                      <a:alpha val="43137"/>
                    </a:srgbClr>
                  </a:outerShdw>
                </a:effectLst>
              </a:rPr>
              <a:t>problemas o </a:t>
            </a:r>
            <a:r>
              <a:rPr lang="es-419" sz="1100" b="1" u="sng" dirty="0" smtClean="0">
                <a:solidFill>
                  <a:srgbClr val="C00000"/>
                </a:solidFill>
                <a:effectLst>
                  <a:outerShdw blurRad="38100" dist="38100" dir="2700000" algn="tl">
                    <a:srgbClr val="000000">
                      <a:alpha val="43137"/>
                    </a:srgbClr>
                  </a:outerShdw>
                </a:effectLst>
              </a:rPr>
              <a:t>preguntas </a:t>
            </a:r>
            <a:r>
              <a:rPr lang="es-419" sz="1100" b="1" dirty="0" smtClean="0"/>
              <a:t>acerca del tema principal.</a:t>
            </a:r>
          </a:p>
          <a:p>
            <a:endParaRPr lang="es-419" sz="1100" b="1" dirty="0" smtClean="0"/>
          </a:p>
          <a:p>
            <a:r>
              <a:rPr lang="es-419" sz="1100" b="1" dirty="0" smtClean="0"/>
              <a:t>Pregunte:  − ¿La sección o párrafo que escogieron establece una nueva </a:t>
            </a:r>
            <a:r>
              <a:rPr lang="es-419" sz="1100" b="1" u="sng" dirty="0">
                <a:solidFill>
                  <a:srgbClr val="C00000"/>
                </a:solidFill>
                <a:effectLst>
                  <a:outerShdw blurRad="38100" dist="38100" dir="2700000" algn="tl">
                    <a:srgbClr val="000000">
                      <a:alpha val="43137"/>
                    </a:srgbClr>
                  </a:outerShdw>
                </a:effectLst>
              </a:rPr>
              <a:t>pregunta o problema </a:t>
            </a:r>
            <a:r>
              <a:rPr lang="es-419" sz="1100" b="1" dirty="0" smtClean="0"/>
              <a:t>acerca de la </a:t>
            </a:r>
            <a:r>
              <a:rPr lang="es-419" sz="1100" b="1" u="sng" dirty="0">
                <a:solidFill>
                  <a:srgbClr val="C00000"/>
                </a:solidFill>
                <a:effectLst>
                  <a:outerShdw blurRad="38100" dist="38100" dir="2700000" algn="tl">
                    <a:srgbClr val="000000">
                      <a:alpha val="43137"/>
                    </a:srgbClr>
                  </a:outerShdw>
                </a:effectLst>
              </a:rPr>
              <a:t>idea principal</a:t>
            </a:r>
            <a:r>
              <a:rPr lang="es-419" sz="1100" b="1" dirty="0" smtClean="0"/>
              <a:t>?  Esto es un </a:t>
            </a:r>
            <a:r>
              <a:rPr lang="es-419" sz="1100" b="1" u="sng" dirty="0">
                <a:solidFill>
                  <a:srgbClr val="C00000"/>
                </a:solidFill>
                <a:effectLst>
                  <a:outerShdw blurRad="38100" dist="38100" dir="2700000" algn="tl">
                    <a:srgbClr val="000000">
                      <a:alpha val="43137"/>
                    </a:srgbClr>
                  </a:outerShdw>
                </a:effectLst>
              </a:rPr>
              <a:t>detalle </a:t>
            </a:r>
            <a:r>
              <a:rPr lang="es-419" sz="1100" b="1" u="sng" dirty="0" smtClean="0">
                <a:solidFill>
                  <a:srgbClr val="C00000"/>
                </a:solidFill>
                <a:effectLst>
                  <a:outerShdw blurRad="38100" dist="38100" dir="2700000" algn="tl">
                    <a:srgbClr val="000000">
                      <a:alpha val="43137"/>
                    </a:srgbClr>
                  </a:outerShdw>
                </a:effectLst>
              </a:rPr>
              <a:t>clave </a:t>
            </a:r>
            <a:r>
              <a:rPr lang="es-419" sz="1100" b="1" dirty="0" smtClean="0"/>
              <a:t>que puede ayudar a resolver el problema o contestar la pregunta ( asegúrese de que los estudiantes pueden identificar el tema principal).  </a:t>
            </a:r>
          </a:p>
          <a:p>
            <a:endParaRPr lang="es-419" sz="1100" b="1" dirty="0" smtClean="0"/>
          </a:p>
          <a:p>
            <a:r>
              <a:rPr lang="es-419" sz="1100" b="1" dirty="0"/>
              <a:t>Pida a los estudiantes que escriban </a:t>
            </a:r>
            <a:r>
              <a:rPr lang="es-419" sz="1100" b="1" u="sng" dirty="0">
                <a:solidFill>
                  <a:srgbClr val="C00000"/>
                </a:solidFill>
                <a:effectLst>
                  <a:outerShdw blurRad="38100" dist="38100" dir="2700000" algn="tl">
                    <a:srgbClr val="000000">
                      <a:alpha val="43137"/>
                    </a:srgbClr>
                  </a:outerShdw>
                </a:effectLst>
              </a:rPr>
              <a:t>UNA</a:t>
            </a:r>
            <a:r>
              <a:rPr lang="es-419" sz="1100" b="1" dirty="0">
                <a:effectLst>
                  <a:outerShdw blurRad="38100" dist="38100" dir="2700000" algn="tl">
                    <a:srgbClr val="000000">
                      <a:alpha val="43137"/>
                    </a:srgbClr>
                  </a:outerShdw>
                </a:effectLst>
              </a:rPr>
              <a:t> </a:t>
            </a:r>
            <a:r>
              <a:rPr lang="es-419" sz="1100" b="1" dirty="0"/>
              <a:t>oración breve </a:t>
            </a:r>
            <a:r>
              <a:rPr lang="es-419" sz="1100" b="1" dirty="0" smtClean="0"/>
              <a:t>sobre el </a:t>
            </a:r>
            <a:r>
              <a:rPr lang="es-419" sz="1100" b="1" u="sng" dirty="0" smtClean="0">
                <a:solidFill>
                  <a:srgbClr val="C00000"/>
                </a:solidFill>
                <a:effectLst>
                  <a:outerShdw blurRad="38100" dist="38100" dir="2700000" algn="tl">
                    <a:srgbClr val="000000">
                      <a:alpha val="43137"/>
                    </a:srgbClr>
                  </a:outerShdw>
                </a:effectLst>
              </a:rPr>
              <a:t>problema</a:t>
            </a:r>
            <a:r>
              <a:rPr lang="es-419" sz="1100" b="1" dirty="0" smtClean="0"/>
              <a:t> nuevo o la </a:t>
            </a:r>
            <a:r>
              <a:rPr lang="es-419" sz="1100" b="1" u="sng" dirty="0">
                <a:solidFill>
                  <a:srgbClr val="C00000"/>
                </a:solidFill>
                <a:effectLst>
                  <a:outerShdw blurRad="38100" dist="38100" dir="2700000" algn="tl">
                    <a:srgbClr val="000000">
                      <a:alpha val="43137"/>
                    </a:srgbClr>
                  </a:outerShdw>
                </a:effectLst>
              </a:rPr>
              <a:t>pregunta </a:t>
            </a:r>
            <a:r>
              <a:rPr lang="es-419" sz="1100" b="1" dirty="0" smtClean="0"/>
              <a:t>nueva, que el autor trae a al atención del lector  acerca de la </a:t>
            </a:r>
            <a:r>
              <a:rPr lang="es-419" sz="1100" b="1" u="sng" dirty="0">
                <a:solidFill>
                  <a:srgbClr val="C00000"/>
                </a:solidFill>
                <a:effectLst>
                  <a:outerShdw blurRad="38100" dist="38100" dir="2700000" algn="tl">
                    <a:srgbClr val="000000">
                      <a:alpha val="43137"/>
                    </a:srgbClr>
                  </a:outerShdw>
                </a:effectLst>
              </a:rPr>
              <a:t>idea principal</a:t>
            </a:r>
            <a:r>
              <a:rPr lang="es-419" sz="1100" b="1" dirty="0" smtClean="0"/>
              <a:t>.</a:t>
            </a:r>
            <a:endParaRPr lang="es-419" sz="1100" b="1" dirty="0"/>
          </a:p>
        </p:txBody>
      </p:sp>
      <p:sp>
        <p:nvSpPr>
          <p:cNvPr id="11" name="Rectangle 10"/>
          <p:cNvSpPr/>
          <p:nvPr/>
        </p:nvSpPr>
        <p:spPr>
          <a:xfrm>
            <a:off x="7052814" y="2907844"/>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s-419" b="1" dirty="0" smtClean="0">
                <a:effectLst>
                  <a:outerShdw blurRad="38100" dist="38100" dir="2700000" algn="tl">
                    <a:srgbClr val="000000">
                      <a:alpha val="43137"/>
                    </a:srgbClr>
                  </a:outerShdw>
                </a:effectLst>
              </a:rPr>
              <a:t>1</a:t>
            </a:r>
            <a:endParaRPr lang="es-419" b="1" dirty="0">
              <a:effectLst>
                <a:outerShdw blurRad="38100" dist="38100" dir="2700000" algn="tl">
                  <a:srgbClr val="000000">
                    <a:alpha val="43137"/>
                  </a:srgbClr>
                </a:outerShdw>
              </a:effectLst>
            </a:endParaRPr>
          </a:p>
        </p:txBody>
      </p:sp>
      <p:sp>
        <p:nvSpPr>
          <p:cNvPr id="12" name="Rectangle 11"/>
          <p:cNvSpPr/>
          <p:nvPr/>
        </p:nvSpPr>
        <p:spPr>
          <a:xfrm>
            <a:off x="3048000" y="4273508"/>
            <a:ext cx="3108960" cy="1956797"/>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pPr lvl="0"/>
            <a:r>
              <a:rPr lang="es-419" sz="1100" b="1" dirty="0" smtClean="0">
                <a:solidFill>
                  <a:prstClr val="black"/>
                </a:solidFill>
              </a:rPr>
              <a:t>Pida a los estudiantes que busquen </a:t>
            </a:r>
            <a:r>
              <a:rPr lang="es-419" sz="1100" b="1" u="sng" dirty="0" smtClean="0">
                <a:solidFill>
                  <a:srgbClr val="C00000"/>
                </a:solidFill>
                <a:effectLst>
                  <a:outerShdw blurRad="38100" dist="38100" dir="2700000" rotWithShape="0">
                    <a:srgbClr val="000000">
                      <a:alpha val="43137"/>
                    </a:srgbClr>
                  </a:outerShdw>
                </a:effectLst>
              </a:rPr>
              <a:t>detalles clave</a:t>
            </a:r>
            <a:r>
              <a:rPr lang="es-419" sz="1100" b="1" dirty="0" smtClean="0">
                <a:solidFill>
                  <a:prstClr val="black"/>
                </a:solidFill>
              </a:rPr>
              <a:t>  </a:t>
            </a:r>
            <a:r>
              <a:rPr lang="es-419" sz="1100" dirty="0" smtClean="0">
                <a:solidFill>
                  <a:prstClr val="black"/>
                </a:solidFill>
              </a:rPr>
              <a:t>que  expliquen más acerca del problema o la pregunta</a:t>
            </a:r>
            <a:endParaRPr lang="es-419" sz="1100" b="1" dirty="0" smtClean="0"/>
          </a:p>
          <a:p>
            <a:endParaRPr lang="es-419" sz="1100" b="1" dirty="0" smtClean="0"/>
          </a:p>
          <a:p>
            <a:r>
              <a:rPr lang="es-419" sz="1100" dirty="0" smtClean="0"/>
              <a:t>Explique que los </a:t>
            </a:r>
            <a:r>
              <a:rPr lang="es-419" sz="1100" b="1" dirty="0" smtClean="0">
                <a:solidFill>
                  <a:srgbClr val="C00000"/>
                </a:solidFill>
                <a:effectLst>
                  <a:outerShdw blurRad="38100" dist="38100" dir="2700000" algn="tl">
                    <a:srgbClr val="000000">
                      <a:alpha val="43137"/>
                    </a:srgbClr>
                  </a:outerShdw>
                </a:effectLst>
              </a:rPr>
              <a:t>“</a:t>
            </a:r>
            <a:r>
              <a:rPr lang="es-419" sz="1100" b="1" u="sng" dirty="0" smtClean="0">
                <a:solidFill>
                  <a:srgbClr val="C00000"/>
                </a:solidFill>
                <a:effectLst>
                  <a:outerShdw blurRad="38100" dist="38100" dir="2700000" algn="tl">
                    <a:srgbClr val="000000">
                      <a:alpha val="43137"/>
                    </a:srgbClr>
                  </a:outerShdw>
                </a:effectLst>
              </a:rPr>
              <a:t>detalles clave</a:t>
            </a:r>
            <a:r>
              <a:rPr lang="es-419" sz="1100" b="1" dirty="0" smtClean="0">
                <a:solidFill>
                  <a:srgbClr val="C00000"/>
                </a:solidFill>
                <a:effectLst>
                  <a:outerShdw blurRad="38100" dist="38100" dir="2700000" algn="tl">
                    <a:srgbClr val="000000">
                      <a:alpha val="43137"/>
                    </a:srgbClr>
                  </a:outerShdw>
                </a:effectLst>
              </a:rPr>
              <a:t> </a:t>
            </a:r>
            <a:r>
              <a:rPr lang="es-419" sz="1100" b="1" dirty="0" smtClean="0"/>
              <a:t>acerca de la </a:t>
            </a:r>
            <a:r>
              <a:rPr lang="es-419" sz="1100" b="1" u="sng" dirty="0" smtClean="0">
                <a:solidFill>
                  <a:srgbClr val="C00000"/>
                </a:solidFill>
                <a:effectLst>
                  <a:outerShdw blurRad="38100" dist="38100" dir="2700000" algn="tl">
                    <a:srgbClr val="000000">
                      <a:alpha val="43137"/>
                    </a:srgbClr>
                  </a:outerShdw>
                </a:effectLst>
              </a:rPr>
              <a:t>idea principal </a:t>
            </a:r>
            <a:r>
              <a:rPr lang="es-419" sz="1100" b="1" dirty="0" smtClean="0">
                <a:solidFill>
                  <a:srgbClr val="C00000"/>
                </a:solidFill>
                <a:effectLst>
                  <a:outerShdw blurRad="38100" dist="38100" dir="2700000" algn="tl">
                    <a:srgbClr val="000000">
                      <a:alpha val="43137"/>
                    </a:srgbClr>
                  </a:outerShdw>
                </a:effectLst>
              </a:rPr>
              <a:t> </a:t>
            </a:r>
            <a:r>
              <a:rPr lang="es-419" sz="1100" b="1" dirty="0" smtClean="0"/>
              <a:t>nos pueden ayudar a encontrar </a:t>
            </a:r>
            <a:r>
              <a:rPr lang="es-419" sz="1100" b="1" u="sng" dirty="0" smtClean="0">
                <a:solidFill>
                  <a:srgbClr val="C00000"/>
                </a:solidFill>
                <a:effectLst>
                  <a:outerShdw blurRad="38100" dist="38100" dir="2700000" algn="tl">
                    <a:srgbClr val="000000">
                      <a:alpha val="43137"/>
                    </a:srgbClr>
                  </a:outerShdw>
                </a:effectLst>
              </a:rPr>
              <a:t>respuestas </a:t>
            </a:r>
            <a:r>
              <a:rPr lang="es-419" sz="1100" b="1" dirty="0" smtClean="0"/>
              <a:t> a una </a:t>
            </a:r>
            <a:r>
              <a:rPr lang="es-419" sz="1100" b="1" u="sng" dirty="0" smtClean="0">
                <a:solidFill>
                  <a:srgbClr val="C00000"/>
                </a:solidFill>
                <a:effectLst>
                  <a:outerShdw blurRad="38100" dist="38100" dir="2700000" algn="tl">
                    <a:srgbClr val="000000">
                      <a:alpha val="43137"/>
                    </a:srgbClr>
                  </a:outerShdw>
                </a:effectLst>
              </a:rPr>
              <a:t>pregunta</a:t>
            </a:r>
            <a:r>
              <a:rPr lang="es-419" sz="1100" b="1" dirty="0" smtClean="0">
                <a:solidFill>
                  <a:srgbClr val="C00000"/>
                </a:solidFill>
                <a:effectLst>
                  <a:outerShdw blurRad="38100" dist="38100" dir="2700000" algn="tl">
                    <a:srgbClr val="000000">
                      <a:alpha val="43137"/>
                    </a:srgbClr>
                  </a:outerShdw>
                </a:effectLst>
              </a:rPr>
              <a:t> </a:t>
            </a:r>
            <a:r>
              <a:rPr lang="es-419" sz="1100" b="1" dirty="0" smtClean="0"/>
              <a:t>o la  </a:t>
            </a:r>
            <a:r>
              <a:rPr lang="es-419" sz="1100" b="1" u="sng" dirty="0" smtClean="0">
                <a:solidFill>
                  <a:srgbClr val="C00000"/>
                </a:solidFill>
                <a:effectLst>
                  <a:outerShdw blurRad="38100" dist="38100" dir="2700000" algn="tl">
                    <a:srgbClr val="000000">
                      <a:alpha val="43137"/>
                    </a:srgbClr>
                  </a:outerShdw>
                </a:effectLst>
              </a:rPr>
              <a:t>solución</a:t>
            </a:r>
            <a:r>
              <a:rPr lang="es-419" sz="1100" dirty="0" smtClean="0">
                <a:effectLst>
                  <a:outerShdw blurRad="38100" dist="38100" dir="2700000" algn="tl">
                    <a:srgbClr val="000000">
                      <a:alpha val="43137"/>
                    </a:srgbClr>
                  </a:outerShdw>
                </a:effectLst>
              </a:rPr>
              <a:t> </a:t>
            </a:r>
            <a:r>
              <a:rPr lang="es-419" sz="1100" dirty="0" smtClean="0"/>
              <a:t>a un </a:t>
            </a:r>
            <a:r>
              <a:rPr lang="es-419" sz="1100" b="1" u="sng" dirty="0" smtClean="0">
                <a:solidFill>
                  <a:srgbClr val="C00000"/>
                </a:solidFill>
                <a:effectLst>
                  <a:outerShdw blurRad="38100" dist="38100" dir="2700000" algn="tl">
                    <a:srgbClr val="000000">
                      <a:alpha val="43137"/>
                    </a:srgbClr>
                  </a:outerShdw>
                </a:effectLst>
              </a:rPr>
              <a:t>problema</a:t>
            </a:r>
            <a:r>
              <a:rPr lang="es-419" sz="1100" b="1" dirty="0" smtClean="0"/>
              <a:t>.</a:t>
            </a:r>
            <a:r>
              <a:rPr lang="es-419" sz="1100" b="1" dirty="0" smtClean="0">
                <a:solidFill>
                  <a:srgbClr val="C00000"/>
                </a:solidFill>
                <a:effectLst>
                  <a:outerShdw blurRad="38100" dist="38100" dir="2700000" algn="tl">
                    <a:srgbClr val="000000">
                      <a:alpha val="43137"/>
                    </a:srgbClr>
                  </a:outerShdw>
                </a:effectLst>
              </a:rPr>
              <a:t>” </a:t>
            </a:r>
            <a:r>
              <a:rPr lang="es-419" sz="1100" b="1" dirty="0" smtClean="0"/>
              <a:t>Indique a los estudiantes que escriban 3 </a:t>
            </a:r>
            <a:r>
              <a:rPr lang="es-419" sz="1100" b="1" u="sng" dirty="0" smtClean="0">
                <a:solidFill>
                  <a:srgbClr val="C00000"/>
                </a:solidFill>
                <a:effectLst>
                  <a:outerShdw blurRad="38100" dist="38100" dir="2700000" algn="tl">
                    <a:srgbClr val="000000">
                      <a:alpha val="43137"/>
                    </a:srgbClr>
                  </a:outerShdw>
                </a:effectLst>
              </a:rPr>
              <a:t>detalles clave</a:t>
            </a:r>
            <a:r>
              <a:rPr lang="es-419" sz="1100" b="1" dirty="0" smtClean="0"/>
              <a:t> breves que proporcionen una </a:t>
            </a:r>
            <a:r>
              <a:rPr lang="es-419" sz="1100" b="1" u="sng" dirty="0" smtClean="0">
                <a:solidFill>
                  <a:srgbClr val="C00000"/>
                </a:solidFill>
                <a:effectLst>
                  <a:outerShdw blurRad="38100" dist="38100" dir="2700000" algn="tl">
                    <a:srgbClr val="000000">
                      <a:alpha val="43137"/>
                    </a:srgbClr>
                  </a:outerShdw>
                </a:effectLst>
              </a:rPr>
              <a:t>respuesta </a:t>
            </a:r>
            <a:r>
              <a:rPr lang="es-419" sz="1100" b="1" dirty="0" smtClean="0"/>
              <a:t>o </a:t>
            </a:r>
            <a:r>
              <a:rPr lang="es-419" sz="1100" b="1" u="sng" dirty="0" smtClean="0">
                <a:solidFill>
                  <a:srgbClr val="C00000"/>
                </a:solidFill>
                <a:effectLst>
                  <a:outerShdw blurRad="38100" dist="38100" dir="2700000" algn="tl">
                    <a:srgbClr val="000000">
                      <a:alpha val="43137"/>
                    </a:srgbClr>
                  </a:outerShdw>
                </a:effectLst>
              </a:rPr>
              <a:t>solución</a:t>
            </a:r>
            <a:r>
              <a:rPr lang="es-419" sz="1100" b="1" dirty="0" smtClean="0"/>
              <a:t>.</a:t>
            </a:r>
          </a:p>
          <a:p>
            <a:endParaRPr lang="es-419" sz="1100" b="1" dirty="0"/>
          </a:p>
        </p:txBody>
      </p:sp>
      <p:sp>
        <p:nvSpPr>
          <p:cNvPr id="13" name="Rectangle 12"/>
          <p:cNvSpPr/>
          <p:nvPr/>
        </p:nvSpPr>
        <p:spPr>
          <a:xfrm>
            <a:off x="5727526" y="458613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s-419" b="1" dirty="0" smtClean="0">
                <a:effectLst>
                  <a:outerShdw blurRad="38100" dist="38100" dir="2700000" algn="tl">
                    <a:srgbClr val="000000">
                      <a:alpha val="43137"/>
                    </a:srgbClr>
                  </a:outerShdw>
                </a:effectLst>
              </a:rPr>
              <a:t>2</a:t>
            </a:r>
            <a:endParaRPr lang="es-419" b="1" dirty="0">
              <a:effectLst>
                <a:outerShdw blurRad="38100" dist="38100" dir="2700000" algn="tl">
                  <a:srgbClr val="000000">
                    <a:alpha val="43137"/>
                  </a:srgbClr>
                </a:outerShdw>
              </a:effectLst>
            </a:endParaRPr>
          </a:p>
        </p:txBody>
      </p:sp>
      <p:sp>
        <p:nvSpPr>
          <p:cNvPr id="14" name="TextBox 13"/>
          <p:cNvSpPr txBox="1"/>
          <p:nvPr/>
        </p:nvSpPr>
        <p:spPr>
          <a:xfrm>
            <a:off x="249437" y="3712518"/>
            <a:ext cx="2418080" cy="964651"/>
          </a:xfrm>
          <a:prstGeom prst="rect">
            <a:avLst/>
          </a:prstGeom>
          <a:solidFill>
            <a:schemeClr val="bg2"/>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1" tIns="50941" rIns="101881" bIns="50941" rtlCol="0">
            <a:spAutoFit/>
          </a:bodyPr>
          <a:lstStyle/>
          <a:p>
            <a:r>
              <a:rPr lang="es-419" sz="1400" b="1" dirty="0"/>
              <a:t>Recuerde que los estudiantes necesitarán tener una hoja para tomar notas por cada pasaje.</a:t>
            </a:r>
          </a:p>
        </p:txBody>
      </p:sp>
      <p:sp>
        <p:nvSpPr>
          <p:cNvPr id="15" name="Rectangle 14"/>
          <p:cNvSpPr/>
          <p:nvPr/>
        </p:nvSpPr>
        <p:spPr>
          <a:xfrm>
            <a:off x="288767" y="6343408"/>
            <a:ext cx="2893012" cy="1618242"/>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pPr lvl="0"/>
            <a:r>
              <a:rPr lang="es-419" sz="1100" b="1" dirty="0" smtClean="0">
                <a:solidFill>
                  <a:prstClr val="black"/>
                </a:solidFill>
              </a:rPr>
              <a:t>Pida a los estudiantes que relean el párrafo o sección que escribieron, y que escriban en el recuadro las palabras e ideas que ellos ven </a:t>
            </a:r>
            <a:r>
              <a:rPr lang="es-419" sz="1100" b="1" u="sng" dirty="0" smtClean="0">
                <a:solidFill>
                  <a:srgbClr val="C00000"/>
                </a:solidFill>
                <a:effectLst>
                  <a:outerShdw blurRad="38100" dist="38100" dir="2700000" algn="tl">
                    <a:srgbClr val="000000">
                      <a:alpha val="43137"/>
                    </a:srgbClr>
                  </a:outerShdw>
                </a:effectLst>
              </a:rPr>
              <a:t>Una y otra vez</a:t>
            </a:r>
            <a:r>
              <a:rPr lang="es-419" sz="1100" b="1" dirty="0" smtClean="0">
                <a:solidFill>
                  <a:prstClr val="black"/>
                </a:solidFill>
              </a:rPr>
              <a:t>.</a:t>
            </a:r>
          </a:p>
          <a:p>
            <a:pPr lvl="0"/>
            <a:r>
              <a:rPr lang="es-419" sz="1100" b="1" dirty="0" smtClean="0">
                <a:solidFill>
                  <a:prstClr val="black"/>
                </a:solidFill>
              </a:rPr>
              <a:t> </a:t>
            </a:r>
          </a:p>
          <a:p>
            <a:pPr lvl="0"/>
            <a:r>
              <a:rPr lang="es-419" sz="1100" b="1" dirty="0" smtClean="0">
                <a:solidFill>
                  <a:prstClr val="black"/>
                </a:solidFill>
              </a:rPr>
              <a:t>Explique:  − </a:t>
            </a:r>
            <a:r>
              <a:rPr lang="es-419" sz="1100" b="1" i="1" dirty="0" smtClean="0">
                <a:solidFill>
                  <a:prstClr val="black"/>
                </a:solidFill>
              </a:rPr>
              <a:t>Cuando los autores utilizan las mismas palabras, frases o ideas </a:t>
            </a:r>
            <a:r>
              <a:rPr lang="es-419" sz="1100" b="1" i="1" u="sng" dirty="0" smtClean="0">
                <a:solidFill>
                  <a:srgbClr val="C00000"/>
                </a:solidFill>
                <a:effectLst>
                  <a:outerShdw blurRad="38100" dist="38100" dir="2700000" algn="tl">
                    <a:srgbClr val="000000">
                      <a:alpha val="43137"/>
                    </a:srgbClr>
                  </a:outerShdw>
                </a:effectLst>
              </a:rPr>
              <a:t>Una y otra vez</a:t>
            </a:r>
            <a:r>
              <a:rPr lang="es-419" sz="1100" b="1" i="1" dirty="0" smtClean="0">
                <a:solidFill>
                  <a:prstClr val="black"/>
                </a:solidFill>
                <a:effectLst>
                  <a:outerShdw blurRad="38100" dist="38100" dir="2700000" algn="tl">
                    <a:srgbClr val="000000">
                      <a:alpha val="43137"/>
                    </a:srgbClr>
                  </a:outerShdw>
                </a:effectLst>
              </a:rPr>
              <a:t>,</a:t>
            </a:r>
            <a:r>
              <a:rPr lang="es-419" sz="1100" b="1" i="1" u="sng" dirty="0" smtClean="0">
                <a:solidFill>
                  <a:prstClr val="black"/>
                </a:solidFill>
                <a:effectLst>
                  <a:outerShdw blurRad="38100" dist="38100" dir="2700000" algn="tl">
                    <a:srgbClr val="000000">
                      <a:alpha val="43137"/>
                    </a:srgbClr>
                  </a:outerShdw>
                </a:effectLst>
              </a:rPr>
              <a:t> </a:t>
            </a:r>
            <a:r>
              <a:rPr lang="es-419" sz="1100" b="1" i="1" dirty="0" smtClean="0">
                <a:solidFill>
                  <a:prstClr val="black"/>
                </a:solidFill>
              </a:rPr>
              <a:t>pregúntense ustedes mismos “¿por qué?”.  Esto significa que algo es importante.</a:t>
            </a:r>
            <a:endParaRPr lang="es-419" sz="1400" b="1" dirty="0">
              <a:solidFill>
                <a:prstClr val="black"/>
              </a:solidFill>
            </a:endParaRPr>
          </a:p>
        </p:txBody>
      </p:sp>
      <p:sp>
        <p:nvSpPr>
          <p:cNvPr id="16" name="Rectangle 15"/>
          <p:cNvSpPr/>
          <p:nvPr/>
        </p:nvSpPr>
        <p:spPr>
          <a:xfrm>
            <a:off x="2909004" y="6885754"/>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s-419" b="1" dirty="0" smtClean="0">
                <a:effectLst>
                  <a:outerShdw blurRad="38100" dist="38100" dir="2700000" algn="tl">
                    <a:srgbClr val="000000">
                      <a:alpha val="43137"/>
                    </a:srgbClr>
                  </a:outerShdw>
                </a:effectLst>
              </a:rPr>
              <a:t>3</a:t>
            </a:r>
            <a:endParaRPr lang="es-419" b="1" dirty="0">
              <a:effectLst>
                <a:outerShdw blurRad="38100" dist="38100" dir="2700000" algn="tl">
                  <a:srgbClr val="000000">
                    <a:alpha val="43137"/>
                  </a:srgbClr>
                </a:outerShdw>
              </a:effectLst>
            </a:endParaRPr>
          </a:p>
        </p:txBody>
      </p:sp>
      <p:sp>
        <p:nvSpPr>
          <p:cNvPr id="17" name="Rectangle 16"/>
          <p:cNvSpPr/>
          <p:nvPr/>
        </p:nvSpPr>
        <p:spPr>
          <a:xfrm>
            <a:off x="3830044" y="6440604"/>
            <a:ext cx="3530600" cy="2126074"/>
          </a:xfrm>
          <a:prstGeom prst="rect">
            <a:avLst/>
          </a:prstGeom>
          <a:solidFill>
            <a:schemeClr val="bg1">
              <a:lumMod val="95000"/>
            </a:schemeClr>
          </a:solidFill>
          <a:ln>
            <a:solidFill>
              <a:schemeClr val="accent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s-419" sz="1100" b="1" dirty="0"/>
              <a:t>Instruya a los estudiantes  a que observen las palabras o ideas </a:t>
            </a:r>
            <a:r>
              <a:rPr lang="es-419" sz="1100" b="1" i="1" dirty="0"/>
              <a:t>‘una y otra vez</a:t>
            </a:r>
            <a:r>
              <a:rPr lang="es-419" sz="1100" b="1" dirty="0"/>
              <a:t>’, y pregunte: −¿Ven ustedes algunas palabras o ideas ‘una y otra vez’ en </a:t>
            </a:r>
            <a:r>
              <a:rPr lang="es-419" sz="1100" b="1" dirty="0" smtClean="0"/>
              <a:t>las ideas </a:t>
            </a:r>
            <a:r>
              <a:rPr lang="es-419" sz="1100" b="1" dirty="0"/>
              <a:t>clave </a:t>
            </a:r>
            <a:r>
              <a:rPr lang="es-419" sz="1100" b="1" dirty="0" smtClean="0"/>
              <a:t>acerca de los problemas o soluciones?  </a:t>
            </a:r>
            <a:r>
              <a:rPr lang="es-419" sz="1100" b="1" dirty="0"/>
              <a:t>¿Pueden estas palabras ayudarles a escribir </a:t>
            </a:r>
            <a:r>
              <a:rPr lang="es-419" sz="1100" b="1" u="sng" dirty="0">
                <a:solidFill>
                  <a:srgbClr val="C00000"/>
                </a:solidFill>
                <a:effectLst>
                  <a:outerShdw blurRad="38100" dist="38100" dir="2700000" algn="tl">
                    <a:srgbClr val="000000">
                      <a:alpha val="43137"/>
                    </a:srgbClr>
                  </a:outerShdw>
                </a:effectLst>
              </a:rPr>
              <a:t>una oración de conclusión</a:t>
            </a:r>
            <a:r>
              <a:rPr lang="es-419" sz="1100" b="1" dirty="0"/>
              <a:t> que resuma </a:t>
            </a:r>
            <a:r>
              <a:rPr lang="es-419" sz="1100" b="1" u="sng" dirty="0">
                <a:solidFill>
                  <a:srgbClr val="C00000"/>
                </a:solidFill>
                <a:effectLst>
                  <a:outerShdw blurRad="38100" dist="38100" dir="2700000" algn="tl">
                    <a:srgbClr val="000000">
                      <a:alpha val="43137"/>
                    </a:srgbClr>
                  </a:outerShdw>
                </a:effectLst>
              </a:rPr>
              <a:t>el problema y la solución </a:t>
            </a:r>
            <a:r>
              <a:rPr lang="es-419" sz="1100" b="1" dirty="0" smtClean="0"/>
              <a:t>(o </a:t>
            </a:r>
            <a:r>
              <a:rPr lang="es-419" sz="1100" b="1" u="sng" dirty="0">
                <a:solidFill>
                  <a:srgbClr val="C00000"/>
                </a:solidFill>
                <a:effectLst>
                  <a:outerShdw blurRad="38100" dist="38100" dir="2700000" algn="tl">
                    <a:srgbClr val="000000">
                      <a:alpha val="43137"/>
                    </a:srgbClr>
                  </a:outerShdw>
                </a:effectLst>
              </a:rPr>
              <a:t>la pregunta y la respuesta</a:t>
            </a:r>
            <a:r>
              <a:rPr lang="es-419" sz="1100" b="1" dirty="0" smtClean="0"/>
              <a:t>)</a:t>
            </a:r>
            <a:endParaRPr lang="es-419" sz="1100" b="1" dirty="0"/>
          </a:p>
          <a:p>
            <a:endParaRPr lang="es-419" sz="1100" b="1" dirty="0"/>
          </a:p>
          <a:p>
            <a:r>
              <a:rPr lang="es-419" sz="1100" b="1" dirty="0"/>
              <a:t>Resumir es una parte importante de escribir conclusiones.  Es una estrategia </a:t>
            </a:r>
            <a:r>
              <a:rPr lang="es-419" sz="1100" b="1" u="sng" dirty="0"/>
              <a:t>sumamente importante</a:t>
            </a:r>
            <a:r>
              <a:rPr lang="es-419" sz="1100" b="1" dirty="0"/>
              <a:t> que los estudiantes deben aprender para poder utilizar las destrezas de investigación de manera efectiva. </a:t>
            </a:r>
          </a:p>
        </p:txBody>
      </p:sp>
      <p:sp>
        <p:nvSpPr>
          <p:cNvPr id="18" name="Rectangle 17"/>
          <p:cNvSpPr/>
          <p:nvPr/>
        </p:nvSpPr>
        <p:spPr>
          <a:xfrm>
            <a:off x="6933852" y="7526480"/>
            <a:ext cx="404814" cy="38100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93832" tIns="46916" rIns="93832" bIns="46916" rtlCol="0" anchor="ctr"/>
          <a:lstStyle/>
          <a:p>
            <a:pPr algn="ctr"/>
            <a:r>
              <a:rPr lang="es-419" b="1" dirty="0" smtClean="0">
                <a:effectLst>
                  <a:outerShdw blurRad="38100" dist="38100" dir="2700000" algn="tl">
                    <a:srgbClr val="000000">
                      <a:alpha val="43137"/>
                    </a:srgbClr>
                  </a:outerShdw>
                </a:effectLst>
              </a:rPr>
              <a:t>4</a:t>
            </a:r>
            <a:endParaRPr lang="es-419" b="1" dirty="0">
              <a:effectLst>
                <a:outerShdw blurRad="38100" dist="38100" dir="2700000" algn="tl">
                  <a:srgbClr val="000000">
                    <a:alpha val="43137"/>
                  </a:srgbClr>
                </a:outerShdw>
              </a:effectLst>
            </a:endParaRPr>
          </a:p>
        </p:txBody>
      </p:sp>
      <p:sp>
        <p:nvSpPr>
          <p:cNvPr id="19" name="Rectangle 18"/>
          <p:cNvSpPr/>
          <p:nvPr/>
        </p:nvSpPr>
        <p:spPr>
          <a:xfrm>
            <a:off x="1458477" y="8664034"/>
            <a:ext cx="5699760" cy="1187355"/>
          </a:xfrm>
          <a:prstGeom prst="rect">
            <a:avLst/>
          </a:prstGeom>
          <a:solidFill>
            <a:schemeClr val="bg1">
              <a:lumMod val="95000"/>
            </a:schemeClr>
          </a:solidFill>
          <a:ln>
            <a:solidFill>
              <a:srgbClr val="0070C0"/>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3832" tIns="46916" rIns="93832" bIns="46916">
            <a:spAutoFit/>
          </a:bodyPr>
          <a:lstStyle/>
          <a:p>
            <a:r>
              <a:rPr lang="es-419" sz="800" b="1" u="sng" dirty="0">
                <a:solidFill>
                  <a:srgbClr val="002060"/>
                </a:solidFill>
              </a:rPr>
              <a:t>Diferenciación:</a:t>
            </a:r>
          </a:p>
          <a:p>
            <a:r>
              <a:rPr lang="es-419" sz="700" b="1" dirty="0">
                <a:solidFill>
                  <a:srgbClr val="002060"/>
                </a:solidFill>
              </a:rPr>
              <a:t>Estudiantes que necesiten más páginas – imprima cuántas sean necesarias. Estudiantes que se beneficiarían del enriquecimiento  –  pueden seguir adelante con más secciones o párrafos.  Estudiantes que necesitan instrucción más directa  – enseñe cada parte en mini lecciones. Estos conceptos pueden enseñarse por separado: </a:t>
            </a:r>
          </a:p>
          <a:p>
            <a:pPr marL="285750" indent="-111125">
              <a:buFont typeface="Arial" panose="020B0604020202020204" pitchFamily="34" charset="0"/>
              <a:buChar char="•"/>
            </a:pPr>
            <a:r>
              <a:rPr lang="es-419" sz="700" b="1" dirty="0">
                <a:solidFill>
                  <a:srgbClr val="002060"/>
                </a:solidFill>
              </a:rPr>
              <a:t>Idea principal </a:t>
            </a:r>
          </a:p>
          <a:p>
            <a:pPr marL="285750" indent="-111125">
              <a:buFont typeface="Arial" panose="020B0604020202020204" pitchFamily="34" charset="0"/>
              <a:buChar char="•"/>
            </a:pPr>
            <a:r>
              <a:rPr lang="es-419" sz="700" b="1" dirty="0" smtClean="0">
                <a:solidFill>
                  <a:srgbClr val="002060"/>
                </a:solidFill>
              </a:rPr>
              <a:t>Problema/Solución ; Pregunta/Respuesta</a:t>
            </a:r>
            <a:endParaRPr lang="es-419" sz="700" b="1" dirty="0">
              <a:solidFill>
                <a:srgbClr val="002060"/>
              </a:solidFill>
            </a:endParaRPr>
          </a:p>
          <a:p>
            <a:pPr marL="285750" indent="-111125">
              <a:buFont typeface="Arial" panose="020B0604020202020204" pitchFamily="34" charset="0"/>
              <a:buChar char="•"/>
            </a:pPr>
            <a:r>
              <a:rPr lang="es-419" sz="700" b="1" dirty="0">
                <a:solidFill>
                  <a:srgbClr val="002060"/>
                </a:solidFill>
              </a:rPr>
              <a:t>Detalles clave </a:t>
            </a:r>
          </a:p>
          <a:p>
            <a:pPr marL="285750" indent="-111125">
              <a:buFont typeface="Arial" panose="020B0604020202020204" pitchFamily="34" charset="0"/>
              <a:buChar char="•"/>
            </a:pPr>
            <a:r>
              <a:rPr lang="es-419" sz="700" b="1" dirty="0">
                <a:solidFill>
                  <a:srgbClr val="002060"/>
                </a:solidFill>
              </a:rPr>
              <a:t>Una y otra vez</a:t>
            </a:r>
          </a:p>
          <a:p>
            <a:pPr marL="285750" indent="-111125">
              <a:buFont typeface="Arial" panose="020B0604020202020204" pitchFamily="34" charset="0"/>
              <a:buChar char="•"/>
            </a:pPr>
            <a:r>
              <a:rPr lang="es-419" sz="700" b="1" dirty="0">
                <a:solidFill>
                  <a:srgbClr val="002060"/>
                </a:solidFill>
              </a:rPr>
              <a:t>Conclusiones - </a:t>
            </a:r>
            <a:r>
              <a:rPr lang="es-419" sz="700" b="1" dirty="0" smtClean="0">
                <a:solidFill>
                  <a:srgbClr val="002060"/>
                </a:solidFill>
              </a:rPr>
              <a:t>Resume</a:t>
            </a:r>
            <a:endParaRPr lang="es-419" sz="700" b="1" dirty="0">
              <a:solidFill>
                <a:srgbClr val="002060"/>
              </a:solidFill>
            </a:endParaRPr>
          </a:p>
          <a:p>
            <a:r>
              <a:rPr lang="es-419" sz="700" b="1" dirty="0">
                <a:solidFill>
                  <a:srgbClr val="002060"/>
                </a:solidFill>
              </a:rPr>
              <a:t>Los estudiantes ELL pueden necesitar que cada parte sea enseñada usando una estructura del lenguaje (oración) que enfatice palabras de transición. </a:t>
            </a:r>
          </a:p>
        </p:txBody>
      </p:sp>
    </p:spTree>
    <p:extLst>
      <p:ext uri="{BB962C8B-B14F-4D97-AF65-F5344CB8AC3E}">
        <p14:creationId xmlns:p14="http://schemas.microsoft.com/office/powerpoint/2010/main" val="906649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3321" y="1317527"/>
            <a:ext cx="7426960" cy="8289734"/>
          </a:xfrm>
          <a:prstGeom prst="rect">
            <a:avLst/>
          </a:prstGeom>
          <a:solidFill>
            <a:schemeClr val="bg1"/>
          </a:solidFill>
          <a:ln>
            <a:solidFill>
              <a:schemeClr val="accent1"/>
            </a:solidFill>
          </a:ln>
        </p:spPr>
        <p:txBody>
          <a:bodyPr wrap="square" lIns="101881" tIns="50941" rIns="101881" bIns="50941" rtlCol="0">
            <a:spAutoFit/>
          </a:bodyPr>
          <a:lstStyle/>
          <a:p>
            <a:endParaRPr lang="es-419" sz="1400" b="1" u="sng" dirty="0" smtClean="0"/>
          </a:p>
          <a:p>
            <a:r>
              <a:rPr lang="es-419" sz="1400" dirty="0" smtClean="0"/>
              <a:t>¿Qué problemas o preguntas el </a:t>
            </a:r>
            <a:r>
              <a:rPr lang="es-419" sz="1400" dirty="0"/>
              <a:t>autor </a:t>
            </a:r>
            <a:r>
              <a:rPr lang="es-419" sz="1400" dirty="0" smtClean="0"/>
              <a:t>establece acerca de la </a:t>
            </a:r>
            <a:r>
              <a:rPr lang="es-419" sz="1400" u="sng" dirty="0" smtClean="0"/>
              <a:t>idea principal</a:t>
            </a:r>
            <a:r>
              <a:rPr lang="es-419" sz="1400" b="1" dirty="0" smtClean="0"/>
              <a:t>?</a:t>
            </a:r>
          </a:p>
          <a:p>
            <a:endParaRPr lang="es-419" sz="1400" b="1" dirty="0" smtClean="0"/>
          </a:p>
          <a:p>
            <a:r>
              <a:rPr lang="es-419" sz="1400" dirty="0" smtClean="0"/>
              <a:t>Escribe </a:t>
            </a:r>
            <a:r>
              <a:rPr lang="es-419" sz="1400" u="sng" dirty="0" smtClean="0"/>
              <a:t>un</a:t>
            </a:r>
            <a:r>
              <a:rPr lang="es-419" sz="1400" dirty="0" smtClean="0"/>
              <a:t> </a:t>
            </a:r>
            <a:r>
              <a:rPr lang="es-419" sz="1400" u="sng" dirty="0" smtClean="0"/>
              <a:t>problema</a:t>
            </a:r>
            <a:r>
              <a:rPr lang="es-419" sz="1400" dirty="0" smtClean="0"/>
              <a:t> o </a:t>
            </a:r>
            <a:r>
              <a:rPr lang="es-419" sz="1400" u="sng" dirty="0" smtClean="0"/>
              <a:t>pregunta</a:t>
            </a:r>
            <a:r>
              <a:rPr lang="es-419" sz="1400" dirty="0" smtClean="0"/>
              <a:t> nueva que el autor trae a la atención del lector acerca de la </a:t>
            </a:r>
            <a:r>
              <a:rPr lang="es-419" sz="1400" u="sng" dirty="0" smtClean="0"/>
              <a:t>idea principal.</a:t>
            </a:r>
          </a:p>
          <a:p>
            <a:r>
              <a:rPr lang="es-419" sz="1400" dirty="0" smtClean="0"/>
              <a:t>_____________________________________________________________________________</a:t>
            </a:r>
          </a:p>
          <a:p>
            <a:r>
              <a:rPr lang="es-419" sz="1400" dirty="0" smtClean="0"/>
              <a:t>_____________________________________________________________________________</a:t>
            </a:r>
          </a:p>
          <a:p>
            <a:endParaRPr lang="es-419" sz="1400" b="1" u="sng" dirty="0" smtClean="0"/>
          </a:p>
          <a:p>
            <a:r>
              <a:rPr lang="es-419" sz="1400" b="1" u="sng" dirty="0" smtClean="0"/>
              <a:t>Detalles clave </a:t>
            </a:r>
          </a:p>
          <a:p>
            <a:endParaRPr lang="es-419" sz="1400" b="1" u="sng" dirty="0" smtClean="0"/>
          </a:p>
          <a:p>
            <a:r>
              <a:rPr lang="es-419" sz="1400" dirty="0" smtClean="0"/>
              <a:t>¿Qué </a:t>
            </a:r>
            <a:r>
              <a:rPr lang="es-419" sz="1400" u="sng" dirty="0" smtClean="0"/>
              <a:t>detalles clave</a:t>
            </a:r>
            <a:r>
              <a:rPr lang="es-419" sz="1400" dirty="0" smtClean="0"/>
              <a:t> de la sección o párrafo </a:t>
            </a:r>
            <a:r>
              <a:rPr lang="es-419" sz="1400" b="1" i="1" dirty="0" smtClean="0"/>
              <a:t>explica más </a:t>
            </a:r>
            <a:r>
              <a:rPr lang="es-419" sz="1400" dirty="0" smtClean="0"/>
              <a:t>acerca del </a:t>
            </a:r>
            <a:r>
              <a:rPr lang="es-419" sz="1400" u="sng" dirty="0" smtClean="0"/>
              <a:t>problema</a:t>
            </a:r>
            <a:r>
              <a:rPr lang="es-419" sz="1400" dirty="0" smtClean="0"/>
              <a:t> o </a:t>
            </a:r>
            <a:r>
              <a:rPr lang="es-419" sz="1400" u="sng" dirty="0" smtClean="0"/>
              <a:t>pregunta</a:t>
            </a:r>
            <a:r>
              <a:rPr lang="es-419" sz="1400" dirty="0" smtClean="0"/>
              <a:t>? </a:t>
            </a:r>
          </a:p>
          <a:p>
            <a:r>
              <a:rPr lang="es-419" sz="1400" dirty="0" smtClean="0"/>
              <a:t>Escribe dos detalles clave que proporcionan una </a:t>
            </a:r>
            <a:r>
              <a:rPr lang="es-419" sz="1400" u="sng" dirty="0" smtClean="0"/>
              <a:t>respuesta</a:t>
            </a:r>
            <a:r>
              <a:rPr lang="es-419" sz="1400" dirty="0" smtClean="0"/>
              <a:t> o </a:t>
            </a:r>
            <a:r>
              <a:rPr lang="es-419" sz="1400" u="sng" dirty="0" smtClean="0"/>
              <a:t>solución</a:t>
            </a:r>
            <a:r>
              <a:rPr lang="es-419" sz="1400" dirty="0" smtClean="0"/>
              <a:t>.  Utiliza </a:t>
            </a:r>
            <a:r>
              <a:rPr lang="es-419" sz="1400" u="sng" dirty="0" smtClean="0"/>
              <a:t>citas </a:t>
            </a:r>
            <a:r>
              <a:rPr lang="es-419" sz="1400" dirty="0" smtClean="0"/>
              <a:t>del texto cuando sea posible.</a:t>
            </a:r>
          </a:p>
          <a:p>
            <a:endParaRPr lang="es-419" sz="1400" dirty="0" smtClean="0"/>
          </a:p>
          <a:p>
            <a:pPr marL="175935" indent="-175935">
              <a:buFont typeface="Arial" panose="020B0604020202020204" pitchFamily="34" charset="0"/>
              <a:buChar char="•"/>
            </a:pPr>
            <a:r>
              <a:rPr lang="es-419" sz="1400" dirty="0" smtClean="0"/>
              <a:t>Detalle clave (tiene una respuesta o solución)</a:t>
            </a:r>
          </a:p>
          <a:p>
            <a:pPr marL="175935" indent="-175935"/>
            <a:r>
              <a:rPr lang="es-419" sz="1400" dirty="0" smtClean="0"/>
              <a:t>      ________________________________________________________________________</a:t>
            </a:r>
          </a:p>
          <a:p>
            <a:pPr marL="175935" indent="-175935"/>
            <a:r>
              <a:rPr lang="es-419" sz="1400" dirty="0" smtClean="0"/>
              <a:t>      ________________________________________________________________________</a:t>
            </a:r>
          </a:p>
          <a:p>
            <a:pPr marL="175935" indent="-175935"/>
            <a:endParaRPr lang="es-419" sz="1400" dirty="0" smtClean="0"/>
          </a:p>
          <a:p>
            <a:pPr marL="175935" indent="-175935">
              <a:buFont typeface="Arial" panose="020B0604020202020204" pitchFamily="34" charset="0"/>
              <a:buChar char="•"/>
            </a:pPr>
            <a:r>
              <a:rPr lang="es-419" sz="1400" dirty="0" smtClean="0"/>
              <a:t>Detalle clave (tiene una respuesta o solución)</a:t>
            </a:r>
          </a:p>
          <a:p>
            <a:pPr marL="175935" indent="-175935"/>
            <a:r>
              <a:rPr lang="es-419" sz="1400" dirty="0" smtClean="0"/>
              <a:t>      _________________________________________________________________________</a:t>
            </a:r>
          </a:p>
          <a:p>
            <a:pPr marL="175935" indent="-175935"/>
            <a:r>
              <a:rPr lang="es-419" sz="1400" dirty="0" smtClean="0"/>
              <a:t>      _________________________________________________________________________</a:t>
            </a:r>
          </a:p>
          <a:p>
            <a:endParaRPr lang="es-419" sz="1400" b="1" u="sng" dirty="0" smtClean="0"/>
          </a:p>
          <a:p>
            <a:r>
              <a:rPr lang="es-419" sz="1400" b="1" u="sng" dirty="0" smtClean="0"/>
              <a:t>Una y otra vez</a:t>
            </a:r>
          </a:p>
          <a:p>
            <a:r>
              <a:rPr lang="es-419" sz="1400" dirty="0" smtClean="0"/>
              <a:t>¿Qué palabras, frases o ideas el autor utiliza una y otra vez? Escríbelas aquí. Piensa por qué el autor las utiliza una y otra vez.</a:t>
            </a:r>
          </a:p>
          <a:p>
            <a:endParaRPr lang="es-419" sz="1400" dirty="0" smtClean="0"/>
          </a:p>
          <a:p>
            <a:endParaRPr lang="es-419" sz="1400" dirty="0" smtClean="0"/>
          </a:p>
          <a:p>
            <a:endParaRPr lang="es-419" sz="1400" b="1" u="sng" dirty="0" smtClean="0"/>
          </a:p>
          <a:p>
            <a:endParaRPr lang="es-419" sz="1400" b="1" u="sng" dirty="0" smtClean="0"/>
          </a:p>
          <a:p>
            <a:endParaRPr lang="es-419" sz="1400" b="1" u="sng" dirty="0" smtClean="0"/>
          </a:p>
          <a:p>
            <a:endParaRPr lang="es-419" sz="1400" b="1" u="sng" dirty="0" smtClean="0"/>
          </a:p>
          <a:p>
            <a:endParaRPr lang="es-419" sz="1400" b="1" u="sng" dirty="0" smtClean="0"/>
          </a:p>
          <a:p>
            <a:endParaRPr lang="es-419" sz="1400" b="1" u="sng" dirty="0" smtClean="0"/>
          </a:p>
          <a:p>
            <a:r>
              <a:rPr lang="es-419" sz="1400" dirty="0" smtClean="0"/>
              <a:t>Escribe </a:t>
            </a:r>
            <a:r>
              <a:rPr lang="es-419" sz="1400" b="1" u="sng" dirty="0" smtClean="0"/>
              <a:t>una oración de conclusión </a:t>
            </a:r>
            <a:r>
              <a:rPr lang="es-419" sz="1400" dirty="0" smtClean="0"/>
              <a:t>que diga más acerca de la nueva </a:t>
            </a:r>
            <a:r>
              <a:rPr lang="es-419" sz="1400" u="sng" dirty="0" smtClean="0"/>
              <a:t>idea clave</a:t>
            </a:r>
            <a:r>
              <a:rPr lang="es-419" sz="1400" dirty="0" smtClean="0"/>
              <a:t> y de los detalles clave de la respuesta y solución.  Utiliza en tu resumen algunas de las palabras o ideas de ‘</a:t>
            </a:r>
            <a:r>
              <a:rPr lang="es-419" sz="1400" i="1" u="sng" dirty="0" smtClean="0"/>
              <a:t>una y otra vez</a:t>
            </a:r>
            <a:r>
              <a:rPr lang="es-419" sz="1400" dirty="0" smtClean="0"/>
              <a:t>’.</a:t>
            </a:r>
          </a:p>
          <a:p>
            <a:r>
              <a:rPr lang="es-419" sz="1400" dirty="0" smtClean="0"/>
              <a:t>____________________________________________________________________________</a:t>
            </a:r>
          </a:p>
          <a:p>
            <a:endParaRPr lang="es-419" sz="1400" dirty="0" smtClean="0"/>
          </a:p>
          <a:p>
            <a:r>
              <a:rPr lang="es-419" sz="1400" dirty="0" smtClean="0"/>
              <a:t>_____________________________________________________________________________</a:t>
            </a:r>
            <a:endParaRPr lang="es-419" sz="1400" dirty="0"/>
          </a:p>
        </p:txBody>
      </p:sp>
      <p:sp>
        <p:nvSpPr>
          <p:cNvPr id="8" name="TextBox 7"/>
          <p:cNvSpPr txBox="1"/>
          <p:nvPr/>
        </p:nvSpPr>
        <p:spPr>
          <a:xfrm>
            <a:off x="216199" y="290457"/>
            <a:ext cx="1993601" cy="595319"/>
          </a:xfrm>
          <a:prstGeom prst="rect">
            <a:avLst/>
          </a:prstGeom>
          <a:solidFill>
            <a:schemeClr val="bg2">
              <a:lumMod val="90000"/>
            </a:schemeClr>
          </a:solidFill>
        </p:spPr>
        <p:txBody>
          <a:bodyPr wrap="square" lIns="101881" tIns="50941" rIns="101881" bIns="50941" rtlCol="0">
            <a:spAutoFit/>
          </a:bodyPr>
          <a:lstStyle/>
          <a:p>
            <a:r>
              <a:rPr lang="es-419" sz="1600" b="1" dirty="0" smtClean="0"/>
              <a:t>Grado 5</a:t>
            </a:r>
          </a:p>
          <a:p>
            <a:r>
              <a:rPr lang="en-US" sz="1600" b="1" dirty="0" err="1" smtClean="0"/>
              <a:t>Notas</a:t>
            </a:r>
            <a:r>
              <a:rPr lang="en-US" sz="1600" b="1" dirty="0" smtClean="0"/>
              <a:t> </a:t>
            </a:r>
            <a:r>
              <a:rPr lang="en-US" sz="1600" b="1" dirty="0" err="1" smtClean="0"/>
              <a:t>investigativas</a:t>
            </a:r>
            <a:endParaRPr lang="es-419" sz="1600" b="1" dirty="0"/>
          </a:p>
        </p:txBody>
      </p:sp>
      <p:sp>
        <p:nvSpPr>
          <p:cNvPr id="9" name="TextBox 8"/>
          <p:cNvSpPr txBox="1"/>
          <p:nvPr/>
        </p:nvSpPr>
        <p:spPr>
          <a:xfrm>
            <a:off x="609600" y="6705600"/>
            <a:ext cx="6486966" cy="1641760"/>
          </a:xfrm>
          <a:prstGeom prst="rect">
            <a:avLst/>
          </a:prstGeom>
          <a:noFill/>
          <a:ln>
            <a:solidFill>
              <a:schemeClr val="accent1"/>
            </a:solidFill>
          </a:ln>
        </p:spPr>
        <p:txBody>
          <a:bodyPr wrap="square" lIns="101881" tIns="50941" rIns="101881" bIns="50941" rtlCol="0">
            <a:spAutoFit/>
          </a:bodyPr>
          <a:lstStyle/>
          <a:p>
            <a:endParaRPr lang="es-419" dirty="0" smtClean="0"/>
          </a:p>
          <a:p>
            <a:endParaRPr lang="es-419" dirty="0" smtClean="0"/>
          </a:p>
          <a:p>
            <a:endParaRPr lang="es-419" dirty="0" smtClean="0"/>
          </a:p>
          <a:p>
            <a:endParaRPr lang="es-419" dirty="0" smtClean="0"/>
          </a:p>
          <a:p>
            <a:endParaRPr lang="es-419" dirty="0" smtClean="0"/>
          </a:p>
        </p:txBody>
      </p:sp>
      <p:sp>
        <p:nvSpPr>
          <p:cNvPr id="10" name="TextBox 9"/>
          <p:cNvSpPr txBox="1"/>
          <p:nvPr/>
        </p:nvSpPr>
        <p:spPr>
          <a:xfrm>
            <a:off x="187766" y="1006633"/>
            <a:ext cx="6908800" cy="331078"/>
          </a:xfrm>
          <a:prstGeom prst="rect">
            <a:avLst/>
          </a:prstGeom>
          <a:noFill/>
        </p:spPr>
        <p:txBody>
          <a:bodyPr wrap="square" lIns="99276" tIns="49638" rIns="99276" bIns="49638" rtlCol="0">
            <a:spAutoFit/>
          </a:bodyPr>
          <a:lstStyle/>
          <a:p>
            <a:r>
              <a:rPr lang="es-419" sz="1500" dirty="0" smtClean="0"/>
              <a:t>Nombre_________________     </a:t>
            </a:r>
            <a:r>
              <a:rPr lang="es-419" sz="1500" dirty="0" err="1" smtClean="0"/>
              <a:t>Pasaje_____________Idea</a:t>
            </a:r>
            <a:r>
              <a:rPr lang="es-419" sz="1500" dirty="0" smtClean="0"/>
              <a:t> principal ______________</a:t>
            </a:r>
            <a:endParaRPr lang="es-419" sz="1500" dirty="0"/>
          </a:p>
        </p:txBody>
      </p:sp>
      <p:graphicFrame>
        <p:nvGraphicFramePr>
          <p:cNvPr id="11" name="Table 10"/>
          <p:cNvGraphicFramePr>
            <a:graphicFrameLocks noGrp="1"/>
          </p:cNvGraphicFramePr>
          <p:nvPr>
            <p:extLst>
              <p:ext uri="{D42A27DB-BD31-4B8C-83A1-F6EECF244321}">
                <p14:modId xmlns:p14="http://schemas.microsoft.com/office/powerpoint/2010/main" val="2359386572"/>
              </p:ext>
            </p:extLst>
          </p:nvPr>
        </p:nvGraphicFramePr>
        <p:xfrm>
          <a:off x="2209801" y="162938"/>
          <a:ext cx="5354322" cy="601982"/>
        </p:xfrm>
        <a:graphic>
          <a:graphicData uri="http://schemas.openxmlformats.org/drawingml/2006/table">
            <a:tbl>
              <a:tblPr firstRow="1" bandRow="1">
                <a:tableStyleId>{5940675A-B579-460E-94D1-54222C63F5DA}</a:tableStyleId>
              </a:tblPr>
              <a:tblGrid>
                <a:gridCol w="544773"/>
                <a:gridCol w="933892"/>
                <a:gridCol w="836612"/>
                <a:gridCol w="700421"/>
                <a:gridCol w="797700"/>
                <a:gridCol w="778244"/>
                <a:gridCol w="762680"/>
              </a:tblGrid>
              <a:tr h="242317">
                <a:tc rowSpan="2">
                  <a:txBody>
                    <a:bodyPr/>
                    <a:lstStyle/>
                    <a:p>
                      <a:pPr algn="ctr"/>
                      <a:r>
                        <a:rPr lang="en-US" sz="800" b="1" dirty="0" smtClean="0"/>
                        <a:t>R</a:t>
                      </a:r>
                      <a:r>
                        <a:rPr lang="en-US" sz="800" b="1" baseline="0" dirty="0" smtClean="0"/>
                        <a:t> </a:t>
                      </a:r>
                      <a:r>
                        <a:rPr lang="en-US" sz="800" b="1" dirty="0" smtClean="0"/>
                        <a:t>E-</a:t>
                      </a:r>
                    </a:p>
                    <a:p>
                      <a:pPr algn="ctr"/>
                      <a:r>
                        <a:rPr lang="en-US" sz="800" b="1" i="1" dirty="0" smtClean="0">
                          <a:solidFill>
                            <a:srgbClr val="FF0000"/>
                          </a:solidFill>
                        </a:rPr>
                        <a:t>leer</a:t>
                      </a:r>
                      <a:endParaRPr lang="en-US" sz="800" b="1" i="1" dirty="0">
                        <a:solidFill>
                          <a:srgbClr val="FF0000"/>
                        </a:solidFill>
                      </a:endParaRPr>
                    </a:p>
                  </a:txBody>
                  <a:tcPr marL="97155" marR="97155">
                    <a:lnL w="12700" cap="flat" cmpd="sng" algn="ctr">
                      <a:no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US" sz="800" b="1" dirty="0" smtClean="0"/>
                        <a:t>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R</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C</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r>
                        <a:rPr lang="en-US" sz="800" b="1" dirty="0" smtClean="0"/>
                        <a:t>H</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r>
              <a:tr h="359665">
                <a:tc vMerge="1">
                  <a:txBody>
                    <a:bodyPr/>
                    <a:lstStyle/>
                    <a:p>
                      <a:endParaRPr lang="en-US" sz="1200" b="1"/>
                    </a:p>
                  </a:txBody>
                  <a:tcPr anchor="ctr">
                    <a:solidFill>
                      <a:schemeClr val="bg1"/>
                    </a:solidFill>
                  </a:tcPr>
                </a:tc>
                <a:tc>
                  <a:txBody>
                    <a:bodyPr/>
                    <a:lstStyle/>
                    <a:p>
                      <a:pPr algn="ctr"/>
                      <a:r>
                        <a:rPr lang="en-US" sz="800" b="1" dirty="0" smtClean="0"/>
                        <a:t>ALGO NUEVO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2">
                        <a:lumMod val="20000"/>
                        <a:lumOff val="80000"/>
                      </a:schemeClr>
                    </a:solidFill>
                  </a:tcPr>
                </a:tc>
                <a:tc>
                  <a:txBody>
                    <a:bodyPr/>
                    <a:lstStyle/>
                    <a:p>
                      <a:pPr algn="ctr"/>
                      <a:r>
                        <a:rPr lang="en-US" sz="800" b="1" dirty="0" smtClean="0"/>
                        <a:t>EXPLICA MÁS</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6">
                        <a:lumMod val="40000"/>
                        <a:lumOff val="60000"/>
                      </a:schemeClr>
                    </a:solidFill>
                  </a:tcPr>
                </a:tc>
                <a:tc>
                  <a:txBody>
                    <a:bodyPr/>
                    <a:lstStyle/>
                    <a:p>
                      <a:pPr algn="ctr"/>
                      <a:r>
                        <a:rPr lang="en-US" sz="800" b="1" baseline="0" dirty="0" smtClean="0"/>
                        <a:t>UNA Y OTRA VEZ</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rgbClr val="FFFF99"/>
                    </a:solidFill>
                  </a:tcPr>
                </a:tc>
                <a:tc>
                  <a:txBody>
                    <a:bodyPr/>
                    <a:lstStyle/>
                    <a:p>
                      <a:pPr algn="ctr"/>
                      <a:r>
                        <a:rPr lang="en-US" sz="800" b="1" dirty="0" smtClean="0"/>
                        <a:t>¿RELEVANT</a:t>
                      </a:r>
                      <a:r>
                        <a:rPr lang="en-US" sz="800" b="1" baseline="0" dirty="0" smtClean="0"/>
                        <a:t>E O NO?</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3">
                        <a:lumMod val="40000"/>
                        <a:lumOff val="60000"/>
                      </a:schemeClr>
                    </a:solidFill>
                  </a:tcPr>
                </a:tc>
                <a:tc>
                  <a:txBody>
                    <a:bodyPr/>
                    <a:lstStyle/>
                    <a:p>
                      <a:pPr algn="ctr"/>
                      <a:r>
                        <a:rPr lang="en-US" sz="800" b="1" dirty="0" smtClean="0"/>
                        <a:t>CONCLUYE</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5">
                        <a:lumMod val="40000"/>
                        <a:lumOff val="60000"/>
                      </a:schemeClr>
                    </a:solidFill>
                  </a:tcPr>
                </a:tc>
                <a:tc>
                  <a:txBody>
                    <a:bodyPr/>
                    <a:lstStyle/>
                    <a:p>
                      <a:pPr algn="ctr"/>
                      <a:r>
                        <a:rPr lang="en-US" sz="800" b="1" dirty="0" smtClean="0"/>
                        <a:t>TIENE EVIDENCIA</a:t>
                      </a:r>
                      <a:endParaRPr lang="en-US" sz="800" b="1" dirty="0"/>
                    </a:p>
                  </a:txBody>
                  <a:tcPr marL="97155" marR="97155"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accent4">
                        <a:lumMod val="40000"/>
                        <a:lumOff val="60000"/>
                      </a:schemeClr>
                    </a:solidFill>
                  </a:tcPr>
                </a:tc>
              </a:tr>
            </a:tbl>
          </a:graphicData>
        </a:graphic>
      </p:graphicFrame>
      <p:sp>
        <p:nvSpPr>
          <p:cNvPr id="7" name="Slide Number Placeholder 1"/>
          <p:cNvSpPr>
            <a:spLocks noGrp="1"/>
          </p:cNvSpPr>
          <p:nvPr>
            <p:ph type="sldNum" sz="quarter" idx="12"/>
          </p:nvPr>
        </p:nvSpPr>
        <p:spPr>
          <a:xfrm>
            <a:off x="5727526" y="9433936"/>
            <a:ext cx="1813560" cy="535517"/>
          </a:xfrm>
        </p:spPr>
        <p:txBody>
          <a:bodyPr/>
          <a:lstStyle/>
          <a:p>
            <a:r>
              <a:rPr lang="en-US" dirty="0" smtClean="0"/>
              <a:t>13</a:t>
            </a:r>
            <a:endParaRPr lang="en-US" dirty="0"/>
          </a:p>
        </p:txBody>
      </p:sp>
    </p:spTree>
    <p:extLst>
      <p:ext uri="{BB962C8B-B14F-4D97-AF65-F5344CB8AC3E}">
        <p14:creationId xmlns:p14="http://schemas.microsoft.com/office/powerpoint/2010/main" val="2666239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14</a:t>
            </a:fld>
            <a:endParaRPr lang="en-US" dirty="0"/>
          </a:p>
        </p:txBody>
      </p:sp>
      <p:sp>
        <p:nvSpPr>
          <p:cNvPr id="3" name="TextBox 2"/>
          <p:cNvSpPr txBox="1"/>
          <p:nvPr/>
        </p:nvSpPr>
        <p:spPr>
          <a:xfrm>
            <a:off x="354961" y="370968"/>
            <a:ext cx="6979834" cy="8253665"/>
          </a:xfrm>
          <a:prstGeom prst="rect">
            <a:avLst/>
          </a:prstGeom>
          <a:noFill/>
        </p:spPr>
        <p:txBody>
          <a:bodyPr wrap="square" lIns="94546" tIns="47273" rIns="94546" bIns="47273" rtlCol="0">
            <a:spAutoFit/>
          </a:bodyPr>
          <a:lstStyle/>
          <a:p>
            <a:pPr algn="ctr"/>
            <a:r>
              <a:rPr lang="x-none" sz="1484" b="1" dirty="0"/>
              <a:t>Determinando textos a nivel de grado</a:t>
            </a:r>
          </a:p>
          <a:p>
            <a:pPr algn="ctr"/>
            <a:endParaRPr lang="x-none" sz="789" b="1" dirty="0"/>
          </a:p>
          <a:p>
            <a:r>
              <a:rPr lang="x-none" sz="1484" dirty="0"/>
              <a:t>El nivel de grado de un </a:t>
            </a:r>
            <a:r>
              <a:rPr lang="x-none" sz="1484"/>
              <a:t>texto </a:t>
            </a:r>
            <a:r>
              <a:rPr lang="x-none" sz="1484" smtClean="0"/>
              <a:t>se </a:t>
            </a:r>
            <a:r>
              <a:rPr lang="x-none" sz="1484" dirty="0"/>
              <a:t>determina utilizando una combinación tanto de las nuevas escalas cuantitativas como de las medidas cualitativas de los CCSS.</a:t>
            </a:r>
          </a:p>
          <a:p>
            <a:endParaRPr lang="x-none" sz="1484" dirty="0"/>
          </a:p>
          <a:p>
            <a:r>
              <a:rPr lang="x-none" sz="1484" b="1" dirty="0"/>
              <a:t>Ejemplo</a:t>
            </a:r>
            <a:r>
              <a:rPr lang="x-none" sz="1484" dirty="0"/>
              <a:t>:  Si el grado equivalente de un texto es </a:t>
            </a:r>
            <a:r>
              <a:rPr lang="x-none" sz="1763" b="1" dirty="0">
                <a:solidFill>
                  <a:srgbClr val="0070C0"/>
                </a:solidFill>
              </a:rPr>
              <a:t>6.8</a:t>
            </a:r>
            <a:r>
              <a:rPr lang="x-none" sz="1484" dirty="0"/>
              <a:t> y tiene una medida </a:t>
            </a:r>
            <a:r>
              <a:rPr lang="x-none" sz="1484" i="1" dirty="0"/>
              <a:t>lexile</a:t>
            </a:r>
            <a:r>
              <a:rPr lang="x-none" sz="1484" dirty="0"/>
              <a:t> de </a:t>
            </a:r>
            <a:r>
              <a:rPr lang="x-none" sz="1763" b="1" dirty="0">
                <a:solidFill>
                  <a:srgbClr val="0070C0"/>
                </a:solidFill>
              </a:rPr>
              <a:t>970</a:t>
            </a:r>
            <a:r>
              <a:rPr lang="x-none" sz="1484" dirty="0"/>
              <a:t>, los datos cuantitativos muestran que la ubicación </a:t>
            </a:r>
            <a:r>
              <a:rPr lang="x-none" sz="1484"/>
              <a:t>debe </a:t>
            </a:r>
            <a:r>
              <a:rPr lang="x-none" sz="1484" smtClean="0"/>
              <a:t>ser </a:t>
            </a:r>
            <a:r>
              <a:rPr lang="x-none" sz="1484" b="1" dirty="0"/>
              <a:t>entre los grados  4 y 8.</a:t>
            </a:r>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r>
              <a:rPr lang="x-none" sz="1484" b="1" dirty="0"/>
              <a:t>Cuatro medidas cualitativas</a:t>
            </a:r>
            <a:r>
              <a:rPr lang="x-none" sz="1484" dirty="0"/>
              <a:t> </a:t>
            </a:r>
            <a:r>
              <a:rPr lang="x-none" sz="1484"/>
              <a:t>pueden </a:t>
            </a:r>
            <a:r>
              <a:rPr lang="x-none" sz="1484" smtClean="0"/>
              <a:t>examinarse </a:t>
            </a:r>
            <a:r>
              <a:rPr lang="x-none" sz="1484" dirty="0"/>
              <a:t>desde la banda inferior de 4</a:t>
            </a:r>
            <a:r>
              <a:rPr lang="x-none" sz="1484" baseline="30000" dirty="0"/>
              <a:t>to</a:t>
            </a:r>
            <a:r>
              <a:rPr lang="x-none" sz="1484" dirty="0"/>
              <a:t> grado  hasta la banda superior de 8</a:t>
            </a:r>
            <a:r>
              <a:rPr lang="x-none" sz="1484" baseline="30000" dirty="0"/>
              <a:t>vo</a:t>
            </a:r>
            <a:r>
              <a:rPr lang="x-none" sz="1484" dirty="0"/>
              <a:t> grado para determinar la legibilidad a nivel de grado.</a:t>
            </a:r>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endParaRPr lang="x-none" sz="1484" dirty="0"/>
          </a:p>
          <a:p>
            <a:r>
              <a:rPr lang="x-none" sz="1484" dirty="0"/>
              <a:t>La combinación de la escala </a:t>
            </a:r>
            <a:r>
              <a:rPr lang="x-none" sz="1484" b="1" dirty="0"/>
              <a:t>cuantitativa</a:t>
            </a:r>
            <a:r>
              <a:rPr lang="x-none" sz="1484" dirty="0"/>
              <a:t> y las medidas </a:t>
            </a:r>
            <a:r>
              <a:rPr lang="x-none" sz="1484" b="1" dirty="0"/>
              <a:t>cualitativas</a:t>
            </a:r>
            <a:r>
              <a:rPr lang="x-none" sz="1484" dirty="0"/>
              <a:t>, para este texto en particular, muestra que el mejor nivel de legibilidad para este </a:t>
            </a:r>
            <a:r>
              <a:rPr lang="x-none" sz="1484"/>
              <a:t>texto </a:t>
            </a:r>
            <a:r>
              <a:rPr lang="x-none" sz="1484" smtClean="0"/>
              <a:t>sería </a:t>
            </a:r>
            <a:r>
              <a:rPr lang="x-none" sz="1484" dirty="0"/>
              <a:t>6</a:t>
            </a:r>
            <a:r>
              <a:rPr lang="x-none" sz="1484" baseline="30000" dirty="0"/>
              <a:t>to </a:t>
            </a:r>
            <a:r>
              <a:rPr lang="x-none" sz="1484" dirty="0"/>
              <a:t>grado.</a:t>
            </a:r>
          </a:p>
          <a:p>
            <a:endParaRPr lang="x-none" sz="1484" dirty="0"/>
          </a:p>
        </p:txBody>
      </p:sp>
      <p:graphicFrame>
        <p:nvGraphicFramePr>
          <p:cNvPr id="10" name="Table 9"/>
          <p:cNvGraphicFramePr>
            <a:graphicFrameLocks noGrp="1"/>
          </p:cNvGraphicFramePr>
          <p:nvPr>
            <p:extLst/>
          </p:nvPr>
        </p:nvGraphicFramePr>
        <p:xfrm>
          <a:off x="580359" y="1980280"/>
          <a:ext cx="5930479" cy="1883036"/>
        </p:xfrm>
        <a:graphic>
          <a:graphicData uri="http://schemas.openxmlformats.org/drawingml/2006/table">
            <a:tbl>
              <a:tblPr/>
              <a:tblGrid>
                <a:gridCol w="2095035"/>
                <a:gridCol w="1917388"/>
                <a:gridCol w="1918056"/>
              </a:tblGrid>
              <a:tr h="473837">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Common Core </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Band</a:t>
                      </a:r>
                    </a:p>
                    <a:p>
                      <a:pPr marL="0" marR="0" algn="ctr" defTabSz="1018809" rtl="0" eaLnBrk="1" fontAlgn="ctr" latinLnBrk="0" hangingPunct="1">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Bandas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basadas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en</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los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Estándares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Fundamentales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a:t>
                      </a:r>
                      <a:r>
                        <a:rPr lang="en-US" sz="800" b="1" i="0" kern="1200" baseline="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Comunes</a:t>
                      </a:r>
                      <a:r>
                        <a:rPr lang="en-US" sz="800" b="1" i="0" kern="1200" baseline="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b="1" i="0" kern="1200" baseline="0" dirty="0">
                        <a:solidFill>
                          <a:srgbClr val="000000"/>
                        </a:solidFill>
                        <a:effectLst/>
                        <a:latin typeface="Calibri" panose="020F0502020204030204" pitchFamily="34" charset="0"/>
                        <a:ea typeface="Calibri" panose="020F0502020204030204" pitchFamily="34" charset="0"/>
                        <a:cs typeface="Arial" panose="020B0604020202020204" pitchFamily="34"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Flesch-Kincaid</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Prueba</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 de </a:t>
                      </a:r>
                      <a:r>
                        <a:rPr lang="en-US" sz="800" b="1" i="0" kern="1200" dirty="0" err="1"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legibilidad</a:t>
                      </a: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c>
                  <a:txBody>
                    <a:bodyPr/>
                    <a:lstStyle/>
                    <a:p>
                      <a:pPr marL="0" marR="0" algn="ctr" fontAlgn="ctr">
                        <a:lnSpc>
                          <a:spcPct val="107000"/>
                        </a:lnSpc>
                        <a:spcBef>
                          <a:spcPts val="0"/>
                        </a:spcBef>
                        <a:spcAft>
                          <a:spcPts val="0"/>
                        </a:spcAft>
                      </a:pPr>
                      <a:r>
                        <a:rPr lang="en-US" sz="1000" b="1" i="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The Lexile Framework</a:t>
                      </a:r>
                      <a:r>
                        <a:rPr lang="en-US" sz="1000" b="1" i="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a:t>
                      </a:r>
                    </a:p>
                    <a:p>
                      <a:pPr marL="0" marR="0" algn="ctr" fontAlgn="ctr">
                        <a:lnSpc>
                          <a:spcPct val="107000"/>
                        </a:lnSpc>
                        <a:spcBef>
                          <a:spcPts val="0"/>
                        </a:spcBef>
                        <a:spcAft>
                          <a:spcPts val="0"/>
                        </a:spcAft>
                      </a:pPr>
                      <a:r>
                        <a:rPr lang="en-US" sz="800" b="1" i="0" kern="1200" dirty="0" smtClean="0">
                          <a:solidFill>
                            <a:srgbClr val="000000"/>
                          </a:solidFill>
                          <a:effectLst/>
                          <a:latin typeface="Calibri" panose="020F0502020204030204" pitchFamily="34" charset="0"/>
                          <a:ea typeface="Calibri" panose="020F0502020204030204" pitchFamily="34" charset="0"/>
                          <a:cs typeface="Arial" panose="020B0604020202020204" pitchFamily="34" charset="0"/>
                        </a:rPr>
                        <a:t>(Sistema Lexile)</a:t>
                      </a:r>
                      <a:endParaRPr lang="en-US" sz="800" i="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BE97"/>
                    </a:solidFill>
                  </a:tcPr>
                </a:tc>
              </a:tr>
              <a:tr h="297526">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2</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do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3</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ro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1.98 - 5.34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420 - 820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9748">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 5</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4.51 - 7.73</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740 - 1010</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C090"/>
                    </a:solidFill>
                  </a:tcPr>
                </a:tc>
              </a:tr>
              <a:tr h="281970">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to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6.51 - 10.34</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925 - 1185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191">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9</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no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mo</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8.32 - 12.12</a:t>
                      </a:r>
                      <a:endParaRPr lang="en-US" sz="100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10.50 - 1335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764">
                <a:tc>
                  <a:txBody>
                    <a:bodyPr/>
                    <a:lstStyle/>
                    <a:p>
                      <a:pPr marL="0" marR="0" algn="ctr" fontAlgn="ctr">
                        <a:lnSpc>
                          <a:spcPct val="107000"/>
                        </a:lnSpc>
                        <a:spcBef>
                          <a:spcPts val="0"/>
                        </a:spcBef>
                        <a:spcAft>
                          <a:spcPts val="0"/>
                        </a:spcAft>
                      </a:pP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a:t>
                      </a:r>
                      <a:r>
                        <a:rPr lang="en-US" sz="1200" b="1" kern="1200" baseline="300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vo</a:t>
                      </a:r>
                      <a:r>
                        <a:rPr lang="en-US" sz="1200" b="1" kern="1200" dirty="0" smtClean="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a:t>
                      </a: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 CCR</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EECE1"/>
                    </a:solidFill>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10.34 - 14.20</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fontAlgn="ctr">
                        <a:lnSpc>
                          <a:spcPct val="107000"/>
                        </a:lnSpc>
                        <a:spcBef>
                          <a:spcPts val="0"/>
                        </a:spcBef>
                        <a:spcAft>
                          <a:spcPts val="0"/>
                        </a:spcAft>
                      </a:pPr>
                      <a:r>
                        <a:rPr lang="en-US" sz="1200" b="1" kern="1200" dirty="0">
                          <a:solidFill>
                            <a:srgbClr val="000000"/>
                          </a:solidFill>
                          <a:effectLst/>
                          <a:latin typeface="Calibri" panose="020F0502020204030204" pitchFamily="34" charset="0"/>
                          <a:ea typeface="Times New Roman" panose="02020603050405020304" pitchFamily="18" charset="0"/>
                          <a:cs typeface="Arial" panose="020B0604020202020204" pitchFamily="34" charset="0"/>
                        </a:rPr>
                        <a:t>11.85 - 1385</a:t>
                      </a:r>
                      <a:endParaRPr lang="en-US"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7346" marR="7346" marT="713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pSp>
        <p:nvGrpSpPr>
          <p:cNvPr id="11" name="Group 10"/>
          <p:cNvGrpSpPr/>
          <p:nvPr/>
        </p:nvGrpSpPr>
        <p:grpSpPr>
          <a:xfrm>
            <a:off x="3099811" y="2755452"/>
            <a:ext cx="3205665" cy="544492"/>
            <a:chOff x="3088640" y="2723154"/>
            <a:chExt cx="3251200" cy="552226"/>
          </a:xfrm>
        </p:grpSpPr>
        <p:sp>
          <p:nvSpPr>
            <p:cNvPr id="12" name="Rectangle 11"/>
            <p:cNvSpPr/>
            <p:nvPr/>
          </p:nvSpPr>
          <p:spPr>
            <a:xfrm>
              <a:off x="308864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3" name="Rectangle 12"/>
            <p:cNvSpPr/>
            <p:nvPr/>
          </p:nvSpPr>
          <p:spPr>
            <a:xfrm>
              <a:off x="5039360" y="2723154"/>
              <a:ext cx="1300480" cy="552226"/>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grpSp>
      <p:graphicFrame>
        <p:nvGraphicFramePr>
          <p:cNvPr id="14" name="Table 13"/>
          <p:cNvGraphicFramePr>
            <a:graphicFrameLocks noGrp="1"/>
          </p:cNvGraphicFramePr>
          <p:nvPr>
            <p:extLst/>
          </p:nvPr>
        </p:nvGraphicFramePr>
        <p:xfrm>
          <a:off x="304871" y="4591927"/>
          <a:ext cx="6812038" cy="3072453"/>
        </p:xfrm>
        <a:graphic>
          <a:graphicData uri="http://schemas.openxmlformats.org/drawingml/2006/table">
            <a:tbl>
              <a:tblPr firstRow="1" bandRow="1">
                <a:tableStyleId>{5940675A-B579-460E-94D1-54222C63F5DA}</a:tableStyleId>
              </a:tblPr>
              <a:tblGrid>
                <a:gridCol w="1362408"/>
                <a:gridCol w="1430764"/>
                <a:gridCol w="1374193"/>
                <a:gridCol w="1041841"/>
                <a:gridCol w="851505"/>
                <a:gridCol w="751327"/>
              </a:tblGrid>
              <a:tr h="311139">
                <a:tc rowSpan="2">
                  <a:txBody>
                    <a:bodyPr/>
                    <a:lstStyle/>
                    <a:p>
                      <a:pPr algn="ctr"/>
                      <a:endParaRPr lang="x-none" sz="900" noProof="0" dirty="0" smtClean="0">
                        <a:solidFill>
                          <a:srgbClr val="002060"/>
                        </a:solidFill>
                      </a:endParaRPr>
                    </a:p>
                    <a:p>
                      <a:pPr algn="ctr"/>
                      <a:r>
                        <a:rPr lang="x-none" sz="900" b="1" u="sng" noProof="0" dirty="0" smtClean="0">
                          <a:solidFill>
                            <a:srgbClr val="002060"/>
                          </a:solidFill>
                          <a:effectLst>
                            <a:outerShdw blurRad="38100" dist="38100" dir="2700000" algn="tl">
                              <a:srgbClr val="000000">
                                <a:alpha val="43137"/>
                              </a:srgbClr>
                            </a:outerShdw>
                          </a:effectLst>
                        </a:rPr>
                        <a:t>4 factores cualitativos</a:t>
                      </a:r>
                      <a:endParaRPr lang="x-none" sz="900" b="1" u="sng" noProof="0" dirty="0">
                        <a:solidFill>
                          <a:srgbClr val="002060"/>
                        </a:solidFill>
                        <a:effectLst>
                          <a:outerShdw blurRad="38100" dist="38100" dir="2700000" algn="tl">
                            <a:srgbClr val="000000">
                              <a:alpha val="43137"/>
                            </a:srgbClr>
                          </a:outerShdw>
                        </a:effectLst>
                      </a:endParaRPr>
                    </a:p>
                  </a:txBody>
                  <a:tcPr marL="96170" marR="96170" marT="46671" marB="46671" anchor="ctr"/>
                </a:tc>
                <a:tc gridSpan="5">
                  <a:txBody>
                    <a:bodyPr/>
                    <a:lstStyle/>
                    <a:p>
                      <a:pPr algn="ctr"/>
                      <a:r>
                        <a:rPr lang="x-none" sz="1400" b="1" noProof="0" dirty="0" smtClean="0">
                          <a:solidFill>
                            <a:srgbClr val="002060"/>
                          </a:solidFill>
                        </a:rPr>
                        <a:t>Clasifica el texto desde más</a:t>
                      </a:r>
                      <a:r>
                        <a:rPr lang="x-none" sz="1400" b="1" baseline="0" noProof="0" dirty="0" smtClean="0">
                          <a:solidFill>
                            <a:srgbClr val="002060"/>
                          </a:solidFill>
                        </a:rPr>
                        <a:t> fácil hasta más difícil, </a:t>
                      </a:r>
                      <a:r>
                        <a:rPr lang="x-none" sz="1400" b="1" u="sng" baseline="0" noProof="0" dirty="0" smtClean="0">
                          <a:solidFill>
                            <a:srgbClr val="002060"/>
                          </a:solidFill>
                        </a:rPr>
                        <a:t>entre las bandas</a:t>
                      </a:r>
                      <a:r>
                        <a:rPr lang="x-none" sz="1400" b="1" baseline="0" noProof="0" dirty="0" smtClean="0">
                          <a:solidFill>
                            <a:srgbClr val="002060"/>
                          </a:solidFill>
                        </a:rPr>
                        <a:t>.</a:t>
                      </a:r>
                      <a:endParaRPr lang="x-none" sz="1400" b="1"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94404">
                <a:tc vMerge="1">
                  <a:txBody>
                    <a:bodyPr/>
                    <a:lstStyle/>
                    <a:p>
                      <a:endParaRPr lang="en-US" sz="1400" dirty="0"/>
                    </a:p>
                  </a:txBody>
                  <a:tcPr/>
                </a:tc>
                <a:tc>
                  <a:txBody>
                    <a:bodyPr/>
                    <a:lstStyle/>
                    <a:p>
                      <a:pPr algn="ctr"/>
                      <a:r>
                        <a:rPr lang="x-none" sz="900" b="1" noProof="0" dirty="0" smtClean="0">
                          <a:solidFill>
                            <a:srgbClr val="002060"/>
                          </a:solidFill>
                        </a:rPr>
                        <a:t>Principio del grado inferior  (banda)</a:t>
                      </a:r>
                      <a:endParaRPr lang="x-none" sz="900" b="1" noProof="0" dirty="0">
                        <a:solidFill>
                          <a:srgbClr val="002060"/>
                        </a:solidFill>
                      </a:endParaRPr>
                    </a:p>
                  </a:txBody>
                  <a:tcPr marL="96170" marR="96170" marT="46671" marB="46671" anchor="ctr">
                    <a:solidFill>
                      <a:schemeClr val="bg1">
                        <a:lumMod val="95000"/>
                      </a:schemeClr>
                    </a:solidFill>
                  </a:tcPr>
                </a:tc>
                <a:tc>
                  <a:txBody>
                    <a:bodyPr/>
                    <a:lstStyle/>
                    <a:p>
                      <a:pPr algn="ctr"/>
                      <a:r>
                        <a:rPr lang="x-none" sz="900" b="1" noProof="0" dirty="0" smtClean="0">
                          <a:solidFill>
                            <a:srgbClr val="002060"/>
                          </a:solidFill>
                        </a:rPr>
                        <a:t>Fin del grado inferior (banda) </a:t>
                      </a:r>
                      <a:endParaRPr lang="x-none" sz="900" b="1" noProof="0" dirty="0">
                        <a:solidFill>
                          <a:srgbClr val="002060"/>
                        </a:solidFill>
                      </a:endParaRPr>
                    </a:p>
                  </a:txBody>
                  <a:tcPr marL="96170" marR="96170" marT="46671" marB="46671" anchor="ctr">
                    <a:solidFill>
                      <a:schemeClr val="bg1">
                        <a:lumMod val="85000"/>
                      </a:schemeClr>
                    </a:solidFill>
                  </a:tcPr>
                </a:tc>
                <a:tc>
                  <a:txBody>
                    <a:bodyPr/>
                    <a:lstStyle/>
                    <a:p>
                      <a:pPr algn="ctr"/>
                      <a:r>
                        <a:rPr lang="x-none" sz="900" b="1" noProof="0" dirty="0" smtClean="0">
                          <a:solidFill>
                            <a:srgbClr val="002060"/>
                          </a:solidFill>
                        </a:rPr>
                        <a:t>Principio de un grado</a:t>
                      </a:r>
                      <a:r>
                        <a:rPr lang="x-none" sz="900" b="1" baseline="0" noProof="0" dirty="0" smtClean="0">
                          <a:solidFill>
                            <a:srgbClr val="002060"/>
                          </a:solidFill>
                        </a:rPr>
                        <a:t> </a:t>
                      </a:r>
                      <a:r>
                        <a:rPr lang="x-none" sz="900" b="1" noProof="0" dirty="0" smtClean="0">
                          <a:solidFill>
                            <a:srgbClr val="002060"/>
                          </a:solidFill>
                        </a:rPr>
                        <a:t>más alto (banda) hasta la mitad </a:t>
                      </a:r>
                      <a:endParaRPr lang="x-none" sz="900" b="1" noProof="0" dirty="0">
                        <a:solidFill>
                          <a:srgbClr val="002060"/>
                        </a:solidFill>
                      </a:endParaRPr>
                    </a:p>
                  </a:txBody>
                  <a:tcPr marL="96170" marR="96170" marT="46671" marB="46671" anchor="ctr">
                    <a:solidFill>
                      <a:schemeClr val="accent1">
                        <a:lumMod val="20000"/>
                        <a:lumOff val="80000"/>
                      </a:schemeClr>
                    </a:solidFill>
                  </a:tcPr>
                </a:tc>
                <a:tc>
                  <a:txBody>
                    <a:bodyPr/>
                    <a:lstStyle/>
                    <a:p>
                      <a:pPr algn="ctr"/>
                      <a:r>
                        <a:rPr lang="x-none" sz="900" b="1" noProof="0" dirty="0" smtClean="0">
                          <a:solidFill>
                            <a:srgbClr val="002060"/>
                          </a:solidFill>
                        </a:rPr>
                        <a:t>Fin de un   grado (banda) más alto</a:t>
                      </a:r>
                      <a:endParaRPr lang="x-none" sz="900" b="1" noProof="0" dirty="0">
                        <a:solidFill>
                          <a:srgbClr val="002060"/>
                        </a:solidFill>
                      </a:endParaRPr>
                    </a:p>
                  </a:txBody>
                  <a:tcPr marL="96170" marR="96170" marT="46671" marB="46671" anchor="ctr">
                    <a:solidFill>
                      <a:schemeClr val="accent1">
                        <a:lumMod val="40000"/>
                        <a:lumOff val="60000"/>
                      </a:schemeClr>
                    </a:solidFill>
                  </a:tcPr>
                </a:tc>
                <a:tc>
                  <a:txBody>
                    <a:bodyPr/>
                    <a:lstStyle/>
                    <a:p>
                      <a:pPr algn="ctr"/>
                      <a:r>
                        <a:rPr lang="x-none" sz="900" b="1" noProof="0" dirty="0" smtClean="0">
                          <a:solidFill>
                            <a:srgbClr val="002060"/>
                          </a:solidFill>
                        </a:rPr>
                        <a:t>No es adecuado</a:t>
                      </a:r>
                      <a:r>
                        <a:rPr lang="x-none" sz="900" b="1" baseline="0" noProof="0" dirty="0" smtClean="0">
                          <a:solidFill>
                            <a:srgbClr val="002060"/>
                          </a:solidFill>
                        </a:rPr>
                        <a:t> para banda</a:t>
                      </a:r>
                      <a:endParaRPr lang="x-none" sz="900" b="1" noProof="0" dirty="0">
                        <a:solidFill>
                          <a:srgbClr val="002060"/>
                        </a:solidFill>
                      </a:endParaRPr>
                    </a:p>
                  </a:txBody>
                  <a:tcPr marL="96170" marR="96170" marT="46671" marB="46671" anchor="ctr">
                    <a:solidFill>
                      <a:schemeClr val="accent6">
                        <a:lumMod val="20000"/>
                        <a:lumOff val="80000"/>
                      </a:schemeClr>
                    </a:solidFill>
                  </a:tcPr>
                </a:tc>
              </a:tr>
              <a:tr h="412657">
                <a:tc>
                  <a:txBody>
                    <a:bodyPr/>
                    <a:lstStyle/>
                    <a:p>
                      <a:r>
                        <a:rPr lang="x-none" sz="900" noProof="0" dirty="0" smtClean="0">
                          <a:solidFill>
                            <a:srgbClr val="002060"/>
                          </a:solidFill>
                        </a:rPr>
                        <a:t>Propósito/significado</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Estructura</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Claridad del lenguaje</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Lenguaje </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12657">
                <a:tc>
                  <a:txBody>
                    <a:bodyPr/>
                    <a:lstStyle/>
                    <a:p>
                      <a:r>
                        <a:rPr lang="x-none" sz="900" noProof="0" dirty="0" smtClean="0">
                          <a:solidFill>
                            <a:srgbClr val="002060"/>
                          </a:solidFill>
                        </a:rPr>
                        <a:t>Ubicación general</a:t>
                      </a:r>
                      <a:endParaRPr lang="x-none" sz="900" noProof="0" dirty="0">
                        <a:solidFill>
                          <a:srgbClr val="002060"/>
                        </a:solidFill>
                      </a:endParaRPr>
                    </a:p>
                  </a:txBody>
                  <a:tcPr marL="96170" marR="96170" marT="46671" marB="46671"/>
                </a:tc>
                <a:tc gridSpan="5">
                  <a:txBody>
                    <a:bodyPr/>
                    <a:lstStyle/>
                    <a:p>
                      <a:endParaRPr lang="x-none" sz="2100" noProof="0" dirty="0">
                        <a:solidFill>
                          <a:srgbClr val="002060"/>
                        </a:solidFill>
                      </a:endParaRPr>
                    </a:p>
                  </a:txBody>
                  <a:tcPr marL="96170" marR="96170" marT="46671" marB="46671"/>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pSp>
        <p:nvGrpSpPr>
          <p:cNvPr id="15" name="Group 14"/>
          <p:cNvGrpSpPr/>
          <p:nvPr/>
        </p:nvGrpSpPr>
        <p:grpSpPr>
          <a:xfrm>
            <a:off x="1937758" y="5705397"/>
            <a:ext cx="4808497" cy="1792578"/>
            <a:chOff x="1752600" y="5922580"/>
            <a:chExt cx="4572000" cy="1756063"/>
          </a:xfrm>
        </p:grpSpPr>
        <p:grpSp>
          <p:nvGrpSpPr>
            <p:cNvPr id="16" name="Group 15"/>
            <p:cNvGrpSpPr/>
            <p:nvPr/>
          </p:nvGrpSpPr>
          <p:grpSpPr>
            <a:xfrm>
              <a:off x="1752600" y="6019800"/>
              <a:ext cx="4572000" cy="1544543"/>
              <a:chOff x="3657600" y="4426548"/>
              <a:chExt cx="3581400" cy="1544543"/>
            </a:xfrm>
          </p:grpSpPr>
          <p:cxnSp>
            <p:nvCxnSpPr>
              <p:cNvPr id="22" name="Straight Arrow Connector 21"/>
              <p:cNvCxnSpPr/>
              <p:nvPr/>
            </p:nvCxnSpPr>
            <p:spPr>
              <a:xfrm>
                <a:off x="3657600" y="4426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3657600" y="4800600"/>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657600" y="5188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657600" y="5569548"/>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3657600" y="5971091"/>
                <a:ext cx="3581400" cy="0"/>
              </a:xfrm>
              <a:prstGeom prst="straightConnector1">
                <a:avLst/>
              </a:prstGeom>
              <a:ln w="1905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grpSp>
        <p:sp>
          <p:nvSpPr>
            <p:cNvPr id="17" name="Oval 16"/>
            <p:cNvSpPr/>
            <p:nvPr/>
          </p:nvSpPr>
          <p:spPr>
            <a:xfrm>
              <a:off x="4490679" y="625891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8" name="Oval 17"/>
            <p:cNvSpPr/>
            <p:nvPr/>
          </p:nvSpPr>
          <p:spPr>
            <a:xfrm>
              <a:off x="4478248" y="592258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19" name="Oval 18"/>
            <p:cNvSpPr/>
            <p:nvPr/>
          </p:nvSpPr>
          <p:spPr>
            <a:xfrm>
              <a:off x="5524500" y="6667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20" name="Oval 19"/>
            <p:cNvSpPr/>
            <p:nvPr/>
          </p:nvSpPr>
          <p:spPr>
            <a:xfrm>
              <a:off x="4464355" y="7048500"/>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sp>
          <p:nvSpPr>
            <p:cNvPr id="21" name="Oval 20"/>
            <p:cNvSpPr/>
            <p:nvPr/>
          </p:nvSpPr>
          <p:spPr>
            <a:xfrm>
              <a:off x="4464355" y="7450043"/>
              <a:ext cx="381000" cy="2286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63"/>
            </a:p>
          </p:txBody>
        </p:sp>
      </p:grpSp>
      <p:sp>
        <p:nvSpPr>
          <p:cNvPr id="28" name="Rectangle 27"/>
          <p:cNvSpPr/>
          <p:nvPr/>
        </p:nvSpPr>
        <p:spPr>
          <a:xfrm>
            <a:off x="189452" y="8717497"/>
            <a:ext cx="6705600" cy="414857"/>
          </a:xfrm>
          <a:prstGeom prst="rect">
            <a:avLst/>
          </a:prstGeom>
        </p:spPr>
        <p:txBody>
          <a:bodyPr wrap="square">
            <a:spAutoFit/>
          </a:bodyPr>
          <a:lstStyle/>
          <a:p>
            <a:pPr algn="ctr"/>
            <a:r>
              <a:rPr lang="x-none" sz="1048" b="1" dirty="0">
                <a:solidFill>
                  <a:schemeClr val="tx2"/>
                </a:solidFill>
              </a:rPr>
              <a:t>Para ver más detalles sobre cada una de las medidas cualitativas, favor de ir a la diapositiva 6 de:</a:t>
            </a:r>
          </a:p>
          <a:p>
            <a:pPr algn="ctr"/>
            <a:r>
              <a:rPr lang="x-none" sz="1048" dirty="0"/>
              <a:t> </a:t>
            </a:r>
            <a:r>
              <a:rPr lang="x-none" sz="1048" b="1" dirty="0">
                <a:solidFill>
                  <a:srgbClr val="002060"/>
                </a:solidFill>
                <a:hlinkClick r:id="rId2"/>
              </a:rPr>
              <a:t>http</a:t>
            </a:r>
            <a:r>
              <a:rPr lang="x-none" sz="1048" b="1">
                <a:solidFill>
                  <a:srgbClr val="002060"/>
                </a:solidFill>
                <a:hlinkClick r:id="rId2"/>
              </a:rPr>
              <a:t>://</a:t>
            </a:r>
            <a:r>
              <a:rPr lang="x-none" sz="1048" b="1" smtClean="0">
                <a:solidFill>
                  <a:srgbClr val="002060"/>
                </a:solidFill>
                <a:hlinkClick r:id="rId2"/>
              </a:rPr>
              <a:t>www.corestandards.org/assets/Appendix_A.pdf</a:t>
            </a:r>
            <a:endParaRPr lang="x-none" sz="1048" dirty="0"/>
          </a:p>
        </p:txBody>
      </p:sp>
    </p:spTree>
    <p:extLst>
      <p:ext uri="{BB962C8B-B14F-4D97-AF65-F5344CB8AC3E}">
        <p14:creationId xmlns:p14="http://schemas.microsoft.com/office/powerpoint/2010/main" val="12050911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229937" y="313005"/>
          <a:ext cx="7313862" cy="9172623"/>
        </p:xfrm>
        <a:graphic>
          <a:graphicData uri="http://schemas.openxmlformats.org/drawingml/2006/table">
            <a:tbl>
              <a:tblPr/>
              <a:tblGrid>
                <a:gridCol w="769595"/>
                <a:gridCol w="1241446"/>
                <a:gridCol w="1426262"/>
                <a:gridCol w="1501326"/>
                <a:gridCol w="1201061"/>
                <a:gridCol w="1174172"/>
              </a:tblGrid>
              <a:tr h="398282">
                <a:tc rowSpan="2">
                  <a:txBody>
                    <a:bodyPr/>
                    <a:lstStyle/>
                    <a:p>
                      <a:pPr marL="0" marR="0" algn="ctr">
                        <a:lnSpc>
                          <a:spcPct val="115000"/>
                        </a:lnSpc>
                        <a:spcBef>
                          <a:spcPts val="0"/>
                        </a:spcBef>
                        <a:spcAft>
                          <a:spcPts val="0"/>
                        </a:spcAft>
                      </a:pPr>
                      <a:r>
                        <a:rPr lang="es-ES_tradnl" sz="1200" b="1" noProof="0" dirty="0" smtClean="0">
                          <a:solidFill>
                            <a:srgbClr val="000000"/>
                          </a:solidFill>
                          <a:latin typeface="+mn-lt"/>
                          <a:ea typeface="Times New Roman"/>
                          <a:cs typeface="Times New Roman"/>
                        </a:rPr>
                        <a:t>Puntaje</a:t>
                      </a:r>
                      <a:endParaRPr lang="es-ES_tradnl" sz="1200" noProof="0" dirty="0">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A5A5A5"/>
                    </a:solidFill>
                  </a:tcPr>
                </a:tc>
                <a:tc gridSpan="2">
                  <a:txBody>
                    <a:bodyPr/>
                    <a:lstStyle/>
                    <a:p>
                      <a:pPr marL="0" marR="0" algn="ctr">
                        <a:lnSpc>
                          <a:spcPct val="115000"/>
                        </a:lnSpc>
                        <a:spcBef>
                          <a:spcPts val="0"/>
                        </a:spcBef>
                        <a:spcAft>
                          <a:spcPts val="0"/>
                        </a:spcAft>
                      </a:pPr>
                      <a:r>
                        <a:rPr lang="es-VE" sz="11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a:t>
                      </a:r>
                      <a:r>
                        <a:rPr lang="es-VE" sz="11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propósito/enfoque y organización</a:t>
                      </a:r>
                      <a:endParaRPr lang="es-VE" sz="1100" noProof="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tx2">
                        <a:lumMod val="40000"/>
                        <a:lumOff val="60000"/>
                      </a:schemeClr>
                    </a:solidFill>
                  </a:tcPr>
                </a:tc>
                <a:tc hMerge="1">
                  <a:txBody>
                    <a:bodyPr/>
                    <a:lstStyle/>
                    <a:p>
                      <a:endParaRPr lang="en-US"/>
                    </a:p>
                  </a:txBody>
                  <a:tcPr/>
                </a:tc>
                <a:tc gridSpan="2">
                  <a:txBody>
                    <a:bodyPr/>
                    <a:lstStyle/>
                    <a:p>
                      <a:pPr marL="0" marR="0" algn="ctr">
                        <a:lnSpc>
                          <a:spcPct val="115000"/>
                        </a:lnSpc>
                        <a:spcBef>
                          <a:spcPts val="0"/>
                        </a:spcBef>
                        <a:spcAft>
                          <a:spcPts val="0"/>
                        </a:spcAft>
                      </a:pPr>
                      <a:r>
                        <a:rPr lang="es-VE" sz="11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Desarrollo: Lenguaje</a:t>
                      </a:r>
                      <a:r>
                        <a:rPr lang="es-VE" sz="11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y elaboración de evidencia</a:t>
                      </a:r>
                      <a:endParaRPr lang="es-VE" sz="1100" noProof="0" dirty="0">
                        <a:effectLst>
                          <a:outerShdw blurRad="38100" dist="38100" dir="2700000" algn="tl">
                            <a:srgbClr val="000000">
                              <a:alpha val="43137"/>
                            </a:srgbClr>
                          </a:outerShdw>
                        </a:effectLst>
                        <a:latin typeface="+mn-lt"/>
                        <a:ea typeface="Calibri"/>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60000"/>
                        <a:lumOff val="40000"/>
                      </a:schemeClr>
                    </a:solidFill>
                  </a:tcPr>
                </a:tc>
                <a:tc hMerge="1">
                  <a:txBody>
                    <a:bodyPr/>
                    <a:lstStyle/>
                    <a:p>
                      <a:endParaRPr lang="en-US"/>
                    </a:p>
                  </a:txBody>
                  <a:tcPr/>
                </a:tc>
                <a:tc rowSpan="2">
                  <a:txBody>
                    <a:bodyPr/>
                    <a:lstStyle/>
                    <a:p>
                      <a:pPr marL="0" marR="0" algn="ctr">
                        <a:lnSpc>
                          <a:spcPct val="115000"/>
                        </a:lnSpc>
                        <a:spcBef>
                          <a:spcPts val="0"/>
                        </a:spcBef>
                        <a:spcAft>
                          <a:spcPts val="0"/>
                        </a:spcAft>
                      </a:pPr>
                      <a:r>
                        <a:rPr lang="es-VE" sz="13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Convenciones</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6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600" b="1" i="1" u="none" strike="noStrike" kern="1200" cap="none" spc="0" normalizeH="0" baseline="0" noProof="0" dirty="0" smtClean="0">
                          <a:ln>
                            <a:noFill/>
                          </a:ln>
                          <a:solidFill>
                            <a:prstClr val="black"/>
                          </a:solidFill>
                          <a:effectLst/>
                          <a:uLnTx/>
                          <a:uFillTx/>
                          <a:latin typeface="+mn-lt"/>
                          <a:ea typeface="Calibri"/>
                          <a:cs typeface="Calibri"/>
                          <a:sym typeface="Calibri"/>
                        </a:rPr>
                        <a:t>Convenciones:</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3ro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-L.3.2</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4to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-L.4.2, L.4.3b</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5to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-L.5.2</a:t>
                      </a:r>
                    </a:p>
                    <a:p>
                      <a:pPr marL="0" marR="0" algn="ctr">
                        <a:lnSpc>
                          <a:spcPct val="115000"/>
                        </a:lnSpc>
                        <a:spcBef>
                          <a:spcPts val="0"/>
                        </a:spcBef>
                        <a:spcAft>
                          <a:spcPts val="0"/>
                        </a:spcAft>
                      </a:pPr>
                      <a:endParaRPr lang="es-VE" sz="13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rgbClr val="FAC090"/>
                    </a:solidFill>
                  </a:tcPr>
                </a:tc>
              </a:tr>
              <a:tr h="633160">
                <a:tc vMerge="1">
                  <a:txBody>
                    <a:bodyPr/>
                    <a:lstStyle/>
                    <a:p>
                      <a:endParaRPr lang="en-US"/>
                    </a:p>
                  </a:txBody>
                  <a:tcPr/>
                </a:tc>
                <a:tc>
                  <a:txBody>
                    <a:bodyPr/>
                    <a:lstStyle/>
                    <a:p>
                      <a:pPr marL="0" marR="0" algn="ctr">
                        <a:lnSpc>
                          <a:spcPct val="115000"/>
                        </a:lnSpc>
                        <a:spcBef>
                          <a:spcPts val="0"/>
                        </a:spcBef>
                        <a:spcAft>
                          <a:spcPts val="0"/>
                        </a:spcAft>
                      </a:pPr>
                      <a:r>
                        <a:rPr lang="es-VE" sz="11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Declaración de propósito/enfoque</a:t>
                      </a:r>
                    </a:p>
                    <a:p>
                      <a:pPr lvl="0" algn="ctr" rtl="0">
                        <a:lnSpc>
                          <a:spcPct val="115000"/>
                        </a:lnSpc>
                        <a:spcBef>
                          <a:spcPts val="0"/>
                        </a:spcBef>
                        <a:buClr>
                          <a:schemeClr val="dk1"/>
                        </a:buClr>
                        <a:buSzPct val="25000"/>
                        <a:buFont typeface="Arial"/>
                        <a:buNone/>
                      </a:pPr>
                      <a:r>
                        <a:rPr lang="es-419" sz="600" b="1" i="1" u="sng" dirty="0" smtClean="0">
                          <a:solidFill>
                            <a:schemeClr val="dk1"/>
                          </a:solidFill>
                          <a:latin typeface="+mn-lt"/>
                          <a:ea typeface="Calibri"/>
                          <a:cs typeface="Calibri"/>
                          <a:sym typeface="Calibri"/>
                        </a:rPr>
                        <a:t>Alineación de los estándares (CCSS) y el Reporte de calificación</a:t>
                      </a:r>
                    </a:p>
                    <a:p>
                      <a:pPr lvl="0" algn="ctr" rtl="0">
                        <a:lnSpc>
                          <a:spcPct val="115000"/>
                        </a:lnSpc>
                        <a:spcBef>
                          <a:spcPts val="0"/>
                        </a:spcBef>
                        <a:buClr>
                          <a:schemeClr val="dk1"/>
                        </a:buClr>
                        <a:buSzPct val="25000"/>
                        <a:buFont typeface="Arial"/>
                        <a:buNone/>
                      </a:pPr>
                      <a:r>
                        <a:rPr lang="es-419" sz="600" b="1" dirty="0" smtClean="0">
                          <a:solidFill>
                            <a:schemeClr val="dk1"/>
                          </a:solidFill>
                          <a:latin typeface="+mn-lt"/>
                          <a:ea typeface="Calibri"/>
                          <a:cs typeface="Calibri"/>
                          <a:sym typeface="Calibri"/>
                        </a:rPr>
                        <a:t>Tipos de textos y propósitos:</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3ro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-W.3.2a-b</a:t>
                      </a:r>
                    </a:p>
                    <a:p>
                      <a:pPr marL="0" marR="0" lvl="0" indent="0" algn="ctr" defTabSz="1018809" rtl="0" eaLnBrk="1" fontAlgn="auto" latinLnBrk="0" hangingPunct="1">
                        <a:lnSpc>
                          <a:spcPct val="115000"/>
                        </a:lnSpc>
                        <a:spcBef>
                          <a:spcPts val="0"/>
                        </a:spcBef>
                        <a:spcAft>
                          <a:spcPts val="0"/>
                        </a:spcAft>
                        <a:buClrTx/>
                        <a:buSzPct val="25000"/>
                        <a:buFontTx/>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4to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-W.4.2a-b</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5to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-W.5.2a-b</a:t>
                      </a:r>
                    </a:p>
                    <a:p>
                      <a:pPr lvl="0" algn="ctr" rtl="0">
                        <a:lnSpc>
                          <a:spcPct val="115000"/>
                        </a:lnSpc>
                        <a:spcBef>
                          <a:spcPts val="0"/>
                        </a:spcBef>
                        <a:buClr>
                          <a:schemeClr val="dk1"/>
                        </a:buClr>
                        <a:buSzPct val="25000"/>
                        <a:buFont typeface="Arial"/>
                        <a:buNone/>
                      </a:pPr>
                      <a:endParaRPr lang="es-VE" sz="1100" b="1" noProof="0"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algn="ctr"/>
                      <a:r>
                        <a:rPr lang="es-VE" sz="1200" b="1" noProof="0" dirty="0" smtClean="0">
                          <a:effectLst>
                            <a:outerShdw blurRad="38100" dist="38100" dir="2700000" algn="tl">
                              <a:srgbClr val="000000">
                                <a:alpha val="43137"/>
                              </a:srgbClr>
                            </a:outerShdw>
                          </a:effectLst>
                          <a:latin typeface="+mn-lt"/>
                        </a:rPr>
                        <a:t>Organización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6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600" b="1" i="0" u="none" strike="noStrike" kern="1200" cap="none" spc="0" normalizeH="0" baseline="0" noProof="0" dirty="0" smtClean="0">
                          <a:ln>
                            <a:noFill/>
                          </a:ln>
                          <a:solidFill>
                            <a:prstClr val="black"/>
                          </a:solidFill>
                          <a:effectLst/>
                          <a:uLnTx/>
                          <a:uFillTx/>
                          <a:latin typeface="+mn-lt"/>
                          <a:ea typeface="Calibri"/>
                          <a:cs typeface="Calibri"/>
                          <a:sym typeface="Calibri"/>
                        </a:rPr>
                        <a:t>Tipos de textos y propósitos:</a:t>
                      </a:r>
                    </a:p>
                    <a:p>
                      <a:pPr marL="0" marR="0" lvl="0" indent="0" algn="ctr" defTabSz="1018809" rtl="0" eaLnBrk="1" fontAlgn="auto" latinLnBrk="0" hangingPunct="1">
                        <a:lnSpc>
                          <a:spcPct val="100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3ro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-W.3.2c-d</a:t>
                      </a:r>
                    </a:p>
                    <a:p>
                      <a:pPr marL="0" marR="0" lvl="0" indent="0" algn="ctr" defTabSz="1018809" rtl="0" eaLnBrk="1" fontAlgn="auto" latinLnBrk="0" hangingPunct="1">
                        <a:lnSpc>
                          <a:spcPct val="100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4to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-W.4.2c-d</a:t>
                      </a:r>
                    </a:p>
                    <a:p>
                      <a:pPr marL="0" marR="0" lvl="0" indent="0" algn="ctr" defTabSz="1018809" rtl="0" eaLnBrk="1" fontAlgn="auto" latinLnBrk="0" hangingPunct="1">
                        <a:lnSpc>
                          <a:spcPct val="100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5to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-W.5.2c-d</a:t>
                      </a:r>
                    </a:p>
                    <a:p>
                      <a:pPr algn="ctr"/>
                      <a:endParaRPr lang="es-VE" sz="1200" b="1" noProof="0" dirty="0" smtClean="0">
                        <a:effectLst>
                          <a:outerShdw blurRad="38100" dist="38100" dir="2700000" algn="tl">
                            <a:srgbClr val="000000">
                              <a:alpha val="43137"/>
                            </a:srgbClr>
                          </a:outerShdw>
                        </a:effectLst>
                        <a:latin typeface="+mn-lt"/>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1">
                        <a:lumMod val="20000"/>
                        <a:lumOff val="80000"/>
                      </a:schemeClr>
                    </a:solidFill>
                  </a:tcPr>
                </a:tc>
                <a:tc>
                  <a:txBody>
                    <a:bodyPr/>
                    <a:lstStyle/>
                    <a:p>
                      <a:pPr marL="0" marR="0" algn="ctr">
                        <a:lnSpc>
                          <a:spcPct val="115000"/>
                        </a:lnSpc>
                        <a:spcBef>
                          <a:spcPts val="0"/>
                        </a:spcBef>
                        <a:spcAft>
                          <a:spcPts val="0"/>
                        </a:spcAft>
                      </a:pPr>
                      <a:r>
                        <a:rPr lang="es-V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Elaboración</a:t>
                      </a:r>
                      <a:r>
                        <a:rPr lang="es-VE" sz="1200" b="1" baseline="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 de evidencia</a:t>
                      </a:r>
                    </a:p>
                    <a:p>
                      <a:pPr marL="0" marR="0" lvl="0" indent="0" algn="ctr" defTabSz="1018809" rtl="0" eaLnBrk="1" fontAlgn="auto" latinLnBrk="0" hangingPunct="1">
                        <a:lnSpc>
                          <a:spcPct val="115000"/>
                        </a:lnSpc>
                        <a:spcBef>
                          <a:spcPts val="0"/>
                        </a:spcBef>
                        <a:spcAft>
                          <a:spcPts val="0"/>
                        </a:spcAft>
                        <a:buClrTx/>
                        <a:buSzTx/>
                        <a:buFontTx/>
                        <a:buNone/>
                        <a:tabLst/>
                        <a:defRPr/>
                      </a:pPr>
                      <a:r>
                        <a:rPr kumimoji="0" lang="es-419" sz="6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algn="ctr">
                        <a:lnSpc>
                          <a:spcPct val="115000"/>
                        </a:lnSpc>
                        <a:spcBef>
                          <a:spcPts val="0"/>
                        </a:spcBef>
                        <a:spcAft>
                          <a:spcPts val="0"/>
                        </a:spcAft>
                      </a:pPr>
                      <a:r>
                        <a:rPr kumimoji="0" lang="es-VE" sz="600" b="1" i="0" u="none" strike="noStrike" kern="1200" cap="none" spc="0" normalizeH="0" baseline="0" noProof="0" dirty="0" smtClean="0">
                          <a:ln>
                            <a:noFill/>
                          </a:ln>
                          <a:solidFill>
                            <a:prstClr val="black"/>
                          </a:solidFill>
                          <a:effectLst/>
                          <a:uLnTx/>
                          <a:uFillTx/>
                          <a:latin typeface="+mn-lt"/>
                          <a:ea typeface="Calibri"/>
                          <a:cs typeface="Calibri"/>
                        </a:rPr>
                        <a:t>Investigación para desarrollar </a:t>
                      </a:r>
                      <a:r>
                        <a:rPr kumimoji="0" lang="es-VE" sz="600" b="1" i="0" u="none" strike="noStrike" kern="1200" cap="none" spc="0" normalizeH="0" baseline="0" noProof="0" smtClean="0">
                          <a:ln>
                            <a:noFill/>
                          </a:ln>
                          <a:solidFill>
                            <a:prstClr val="black"/>
                          </a:solidFill>
                          <a:effectLst/>
                          <a:uLnTx/>
                          <a:uFillTx/>
                          <a:latin typeface="+mn-lt"/>
                          <a:ea typeface="Calibri"/>
                          <a:cs typeface="Calibri"/>
                        </a:rPr>
                        <a:t>y presentar </a:t>
                      </a:r>
                      <a:r>
                        <a:rPr kumimoji="0" lang="es-VE" sz="600" b="1" i="0" u="none" strike="noStrike" kern="1200" cap="none" spc="0" normalizeH="0" baseline="0" noProof="0" dirty="0" smtClean="0">
                          <a:ln>
                            <a:noFill/>
                          </a:ln>
                          <a:solidFill>
                            <a:prstClr val="black"/>
                          </a:solidFill>
                          <a:effectLst/>
                          <a:uLnTx/>
                          <a:uFillTx/>
                          <a:latin typeface="+mn-lt"/>
                          <a:ea typeface="Calibri"/>
                          <a:cs typeface="Calibri"/>
                        </a:rPr>
                        <a:t>conocimiento:</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3ro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-W.3.7-8</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4to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-W.4.7-9</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5to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-W.5.7-9</a:t>
                      </a:r>
                    </a:p>
                    <a:p>
                      <a:pPr marL="0" marR="0" algn="ctr">
                        <a:lnSpc>
                          <a:spcPct val="115000"/>
                        </a:lnSpc>
                        <a:spcBef>
                          <a:spcPts val="0"/>
                        </a:spcBef>
                        <a:spcAft>
                          <a:spcPts val="0"/>
                        </a:spcAft>
                      </a:pPr>
                      <a:endParaRPr kumimoji="0" lang="es-VE" sz="800" b="1" i="0" u="none" strike="noStrike" kern="1200" cap="none" spc="0" normalizeH="0" baseline="0" noProof="0" dirty="0" smtClean="0">
                        <a:ln>
                          <a:noFill/>
                        </a:ln>
                        <a:solidFill>
                          <a:prstClr val="black"/>
                        </a:solidFill>
                        <a:effectLst/>
                        <a:uLnTx/>
                        <a:uFillTx/>
                        <a:latin typeface="+mn-lt"/>
                        <a:ea typeface="Calibri"/>
                        <a:cs typeface="Calibri"/>
                      </a:endParaRP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40000"/>
                        <a:lumOff val="60000"/>
                      </a:schemeClr>
                    </a:solidFill>
                  </a:tcPr>
                </a:tc>
                <a:tc>
                  <a:txBody>
                    <a:bodyPr/>
                    <a:lstStyle/>
                    <a:p>
                      <a:pPr marL="0" marR="0" algn="ctr">
                        <a:lnSpc>
                          <a:spcPct val="115000"/>
                        </a:lnSpc>
                        <a:spcBef>
                          <a:spcPts val="0"/>
                        </a:spcBef>
                        <a:spcAft>
                          <a:spcPts val="0"/>
                        </a:spcAft>
                      </a:pPr>
                      <a:r>
                        <a:rPr lang="es-VE" sz="12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Lenguaje y vocabulario</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600" b="1" i="1" u="sng" strike="noStrike" kern="1200" cap="none" spc="0" normalizeH="0" baseline="0" noProof="0" dirty="0" smtClean="0">
                          <a:ln>
                            <a:noFill/>
                          </a:ln>
                          <a:solidFill>
                            <a:prstClr val="black"/>
                          </a:solidFill>
                          <a:effectLst/>
                          <a:uLnTx/>
                          <a:uFillTx/>
                          <a:latin typeface="+mn-lt"/>
                          <a:ea typeface="Calibri"/>
                          <a:cs typeface="Calibri"/>
                          <a:sym typeface="Calibri"/>
                        </a:rPr>
                        <a:t>Alineación de los estándares (CCSS) y el Reporte de calificación</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s-419" sz="600" b="1" i="1" u="none" strike="noStrike" kern="1200" cap="none" spc="0" normalizeH="0" baseline="0" noProof="0" dirty="0" smtClean="0">
                          <a:ln>
                            <a:noFill/>
                          </a:ln>
                          <a:solidFill>
                            <a:prstClr val="black"/>
                          </a:solidFill>
                          <a:effectLst/>
                          <a:uLnTx/>
                          <a:uFillTx/>
                          <a:latin typeface="+mn-lt"/>
                          <a:ea typeface="Calibri"/>
                          <a:cs typeface="Calibri"/>
                          <a:sym typeface="Calibri"/>
                        </a:rPr>
                        <a:t>Convenciones y adquisición de vocabulario:</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3ro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-L.3.1b-i, L.3.3a &amp; L.3.6</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4to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-L.4.1, L.4.3a, &amp; L.4.6</a:t>
                      </a:r>
                    </a:p>
                    <a:p>
                      <a:pPr marL="0" marR="0" lvl="0" indent="0" algn="ctr" defTabSz="1018809" rtl="0" eaLnBrk="1" fontAlgn="auto" latinLnBrk="0" hangingPunct="1">
                        <a:lnSpc>
                          <a:spcPct val="115000"/>
                        </a:lnSpc>
                        <a:spcBef>
                          <a:spcPts val="0"/>
                        </a:spcBef>
                        <a:spcAft>
                          <a:spcPts val="0"/>
                        </a:spcAft>
                        <a:buClr>
                          <a:prstClr val="black"/>
                        </a:buClr>
                        <a:buSzPct val="25000"/>
                        <a:buFont typeface="Arial"/>
                        <a:buNone/>
                        <a:tabLst/>
                        <a:defRPr/>
                      </a:pPr>
                      <a:r>
                        <a:rPr kumimoji="0" lang="en-US" sz="600" b="1" i="0" u="sng" strike="noStrike" kern="1200" cap="none" spc="0" normalizeH="0" baseline="0" noProof="0" dirty="0" smtClean="0">
                          <a:ln>
                            <a:noFill/>
                          </a:ln>
                          <a:solidFill>
                            <a:prstClr val="black"/>
                          </a:solidFill>
                          <a:effectLst/>
                          <a:uLnTx/>
                          <a:uFillTx/>
                          <a:latin typeface="+mn-lt"/>
                          <a:ea typeface="Calibri"/>
                          <a:cs typeface="Calibri"/>
                          <a:sym typeface="Calibri"/>
                        </a:rPr>
                        <a:t>5to</a:t>
                      </a:r>
                      <a:r>
                        <a:rPr kumimoji="0" lang="en-US" sz="600" b="1" i="0" u="none" strike="noStrike" kern="1200" cap="none" spc="0" normalizeH="0" baseline="0" noProof="0" dirty="0" smtClean="0">
                          <a:ln>
                            <a:noFill/>
                          </a:ln>
                          <a:solidFill>
                            <a:prstClr val="black"/>
                          </a:solidFill>
                          <a:effectLst/>
                          <a:uLnTx/>
                          <a:uFillTx/>
                          <a:latin typeface="+mn-lt"/>
                          <a:ea typeface="Calibri"/>
                          <a:cs typeface="Calibri"/>
                          <a:sym typeface="Calibri"/>
                        </a:rPr>
                        <a:t>-L.5.1b-e, L.5.3a &amp; L.5.6</a:t>
                      </a:r>
                    </a:p>
                  </a:txBody>
                  <a:tcPr marL="92536" marR="28654"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accent3">
                        <a:lumMod val="40000"/>
                        <a:lumOff val="60000"/>
                      </a:schemeClr>
                    </a:solidFill>
                  </a:tcPr>
                </a:tc>
                <a:tc vMerge="1">
                  <a:txBody>
                    <a:bodyPr/>
                    <a:lstStyle/>
                    <a:p>
                      <a:endParaRPr lang="en-US"/>
                    </a:p>
                  </a:txBody>
                  <a:tcPr/>
                </a:tc>
              </a:tr>
              <a:tr h="1741797">
                <a:tc>
                  <a:txBody>
                    <a:bodyPr/>
                    <a:lstStyle/>
                    <a:p>
                      <a:pPr marL="0" marR="0" algn="ctr">
                        <a:lnSpc>
                          <a:spcPct val="115000"/>
                        </a:lnSpc>
                        <a:spcBef>
                          <a:spcPts val="0"/>
                        </a:spcBef>
                        <a:spcAft>
                          <a:spcPts val="0"/>
                        </a:spcAft>
                      </a:pPr>
                      <a:r>
                        <a:rPr lang="es-ES_tradnl"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4</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Ejemplar</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(E)</a:t>
                      </a:r>
                      <a:endParaRPr lang="es-ES_tradnl" sz="9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está totalmente apoyada, y consistente e intencionalmente enfocada:</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latin typeface="+mn-lt"/>
                          <a:ea typeface="Calibri"/>
                          <a:cs typeface="Times New Roman"/>
                        </a:rPr>
                        <a:t>La idea central o idea principal de un tema está enfocada, claramente establecida y sólidamente mantenida.</a:t>
                      </a:r>
                    </a:p>
                    <a:p>
                      <a:pPr marL="58738" marR="0" indent="-58738" algn="l">
                        <a:spcBef>
                          <a:spcPts val="0"/>
                        </a:spcBef>
                        <a:spcAft>
                          <a:spcPts val="0"/>
                        </a:spcAft>
                        <a:buFont typeface="Arial" pitchFamily="34" charset="0"/>
                        <a:buChar char="•"/>
                      </a:pPr>
                      <a:endParaRPr lang="es-VE" sz="500" noProof="0" dirty="0" smtClean="0">
                        <a:latin typeface="+mn-lt"/>
                        <a:ea typeface="Calibri"/>
                        <a:cs typeface="Times New Roman"/>
                      </a:endParaRPr>
                    </a:p>
                    <a:p>
                      <a:pPr marL="58738" marR="0" indent="-58738" algn="l">
                        <a:spcBef>
                          <a:spcPts val="0"/>
                        </a:spcBef>
                        <a:spcAft>
                          <a:spcPts val="0"/>
                        </a:spcAft>
                        <a:buFont typeface="Arial" pitchFamily="34" charset="0"/>
                        <a:buChar char="•"/>
                      </a:pPr>
                      <a:r>
                        <a:rPr lang="es-VE" sz="800" noProof="0" dirty="0" smtClean="0">
                          <a:latin typeface="+mn-lt"/>
                          <a:ea typeface="Calibri"/>
                          <a:cs typeface="Times New Roman"/>
                        </a:rPr>
                        <a:t>La idea central o idea principal de un tema es introducida </a:t>
                      </a:r>
                      <a:r>
                        <a:rPr lang="es-VE" sz="800" noProof="0" smtClean="0">
                          <a:latin typeface="+mn-lt"/>
                          <a:ea typeface="Calibri"/>
                          <a:cs typeface="Times New Roman"/>
                        </a:rPr>
                        <a:t>y se </a:t>
                      </a:r>
                      <a:r>
                        <a:rPr lang="es-VE" sz="800" noProof="0" dirty="0" smtClean="0">
                          <a:latin typeface="+mn-lt"/>
                          <a:ea typeface="Calibri"/>
                          <a:cs typeface="Times New Roman"/>
                        </a:rPr>
                        <a:t>comunica claramente  dentro del contexto.</a:t>
                      </a:r>
                      <a:endParaRPr lang="es-VE" sz="800" noProof="0" dirty="0">
                        <a:latin typeface="+mn-lt"/>
                        <a:ea typeface="Calibri"/>
                        <a:cs typeface="Times New Roman"/>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tiene una estructura organizativa clara y eficaz,</a:t>
                      </a:r>
                      <a:r>
                        <a:rPr lang="es-VE" sz="800" baseline="0" noProof="0" dirty="0" smtClean="0">
                          <a:solidFill>
                            <a:srgbClr val="000000"/>
                          </a:solidFill>
                          <a:latin typeface="+mn-lt"/>
                          <a:ea typeface="Calibri"/>
                          <a:cs typeface="Franklin Gothic Book"/>
                        </a:rPr>
                        <a:t> </a:t>
                      </a:r>
                      <a:r>
                        <a:rPr lang="es-VE" sz="800" noProof="0" dirty="0" smtClean="0">
                          <a:solidFill>
                            <a:srgbClr val="000000"/>
                          </a:solidFill>
                          <a:latin typeface="+mn-lt"/>
                          <a:ea typeface="Calibri"/>
                          <a:cs typeface="Franklin Gothic Book"/>
                        </a:rPr>
                        <a:t>creando unidad y totalidad: </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Utiliza una variedad de estrategias de transición.</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smtClean="0">
                          <a:solidFill>
                            <a:srgbClr val="000000"/>
                          </a:solidFill>
                          <a:latin typeface="+mn-lt"/>
                          <a:ea typeface="Calibri"/>
                          <a:cs typeface="Franklin Gothic Book"/>
                        </a:rPr>
                        <a:t>Presenta</a:t>
                      </a:r>
                      <a:r>
                        <a:rPr lang="es-VE" sz="800" baseline="0" noProof="0" smtClean="0">
                          <a:solidFill>
                            <a:srgbClr val="000000"/>
                          </a:solidFill>
                          <a:latin typeface="+mn-lt"/>
                          <a:ea typeface="Calibri"/>
                          <a:cs typeface="Franklin Gothic Book"/>
                        </a:rPr>
                        <a:t> </a:t>
                      </a:r>
                      <a:r>
                        <a:rPr lang="es-VE" sz="800" baseline="0" noProof="0" dirty="0" smtClean="0">
                          <a:solidFill>
                            <a:srgbClr val="000000"/>
                          </a:solidFill>
                          <a:latin typeface="+mn-lt"/>
                          <a:ea typeface="Calibri"/>
                          <a:cs typeface="Franklin Gothic Book"/>
                        </a:rPr>
                        <a:t>una </a:t>
                      </a:r>
                      <a:r>
                        <a:rPr lang="es-VE" sz="800" noProof="0" dirty="0" smtClean="0">
                          <a:solidFill>
                            <a:srgbClr val="000000"/>
                          </a:solidFill>
                          <a:latin typeface="+mn-lt"/>
                          <a:ea typeface="Calibri"/>
                          <a:cs typeface="Franklin Gothic Book"/>
                        </a:rPr>
                        <a:t>progresión lógica de ideas de principio a fin. </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 La</a:t>
                      </a:r>
                      <a:r>
                        <a:rPr lang="es-VE" sz="800" baseline="0" noProof="0" dirty="0" smtClean="0">
                          <a:solidFill>
                            <a:srgbClr val="000000"/>
                          </a:solidFill>
                          <a:latin typeface="+mn-lt"/>
                          <a:ea typeface="Calibri"/>
                          <a:cs typeface="Franklin Gothic Book"/>
                        </a:rPr>
                        <a:t> i</a:t>
                      </a:r>
                      <a:r>
                        <a:rPr lang="es-VE" sz="800" noProof="0" dirty="0" smtClean="0">
                          <a:solidFill>
                            <a:srgbClr val="000000"/>
                          </a:solidFill>
                          <a:latin typeface="+mn-lt"/>
                          <a:ea typeface="Calibri"/>
                          <a:cs typeface="Franklin Gothic Book"/>
                        </a:rPr>
                        <a:t>ntroducción y conclusión es efectiva para la audiencia y el propósito.</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proporciona apoyo/evidencia exhaustiva y convincente de la idea central o idea principal, que incluye el uso eficaz de las fuentes, los hechos y los detalles: </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El uso de evidencia tomada</a:t>
                      </a:r>
                      <a:r>
                        <a:rPr lang="es-VE" sz="800" baseline="0" noProof="0" dirty="0" smtClean="0">
                          <a:solidFill>
                            <a:srgbClr val="000000"/>
                          </a:solidFill>
                          <a:latin typeface="+mn-lt"/>
                          <a:ea typeface="Calibri"/>
                          <a:cs typeface="Franklin Gothic Book"/>
                        </a:rPr>
                        <a:t> </a:t>
                      </a:r>
                      <a:r>
                        <a:rPr lang="es-VE" sz="800" noProof="0" dirty="0" smtClean="0">
                          <a:solidFill>
                            <a:srgbClr val="000000"/>
                          </a:solidFill>
                          <a:latin typeface="+mn-lt"/>
                          <a:ea typeface="Calibri"/>
                          <a:cs typeface="Franklin Gothic Book"/>
                        </a:rPr>
                        <a:t>de las </a:t>
                      </a:r>
                      <a:r>
                        <a:rPr lang="es-VE" sz="800" noProof="0" smtClean="0">
                          <a:solidFill>
                            <a:srgbClr val="000000"/>
                          </a:solidFill>
                          <a:latin typeface="+mn-lt"/>
                          <a:ea typeface="Calibri"/>
                          <a:cs typeface="Franklin Gothic Book"/>
                        </a:rPr>
                        <a:t>fuentes se </a:t>
                      </a:r>
                      <a:r>
                        <a:rPr lang="es-VE" sz="800" noProof="0" dirty="0" smtClean="0">
                          <a:solidFill>
                            <a:srgbClr val="000000"/>
                          </a:solidFill>
                          <a:latin typeface="+mn-lt"/>
                          <a:ea typeface="Calibri"/>
                          <a:cs typeface="Franklin Gothic Book"/>
                        </a:rPr>
                        <a:t>integra con fluidez, es amplio y relevante.</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Usa efectivamente una variedad de técnicas de elaboración.</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chemeClr val="tx1"/>
                          </a:solidFill>
                          <a:latin typeface="+mn-lt"/>
                          <a:ea typeface="Calibri"/>
                          <a:cs typeface="Franklin Gothic Book"/>
                        </a:rPr>
                        <a:t>La respuesta expresa clara y eficazmente las ideas, utilizando un lenguaje preciso:</a:t>
                      </a:r>
                    </a:p>
                    <a:p>
                      <a:pPr marL="0" marR="0" algn="l">
                        <a:spcBef>
                          <a:spcPts val="0"/>
                        </a:spcBef>
                        <a:spcAft>
                          <a:spcPts val="0"/>
                        </a:spcAft>
                      </a:pPr>
                      <a:endParaRPr lang="es-VE" sz="5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El uso de vocabulario académico y de dominio específico es claramente apropiado para la audiencia y el propósito.</a:t>
                      </a:r>
                      <a:endParaRPr lang="es-VE" sz="800" noProof="0" dirty="0">
                        <a:solidFill>
                          <a:schemeClr val="tx1"/>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chemeClr val="tx1"/>
                          </a:solidFill>
                          <a:latin typeface="+mn-lt"/>
                          <a:ea typeface="Calibri"/>
                          <a:cs typeface="Franklin Gothic Book"/>
                        </a:rPr>
                        <a:t>La respuesta demuestra un fuerte dominio de las convenciones:</a:t>
                      </a:r>
                    </a:p>
                    <a:p>
                      <a:pPr marL="0" marR="0" algn="l">
                        <a:spcBef>
                          <a:spcPts val="0"/>
                        </a:spcBef>
                        <a:spcAft>
                          <a:spcPts val="0"/>
                        </a:spcAft>
                      </a:pPr>
                      <a:endParaRPr lang="es-VE" sz="500" noProof="0" dirty="0" smtClean="0">
                        <a:solidFill>
                          <a:srgbClr val="92D05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Hay pocos </a:t>
                      </a:r>
                      <a:r>
                        <a:rPr lang="es-VE" sz="800" noProof="0" smtClean="0">
                          <a:solidFill>
                            <a:schemeClr val="tx1"/>
                          </a:solidFill>
                          <a:latin typeface="+mn-lt"/>
                          <a:ea typeface="Calibri"/>
                          <a:cs typeface="Franklin Gothic Book"/>
                        </a:rPr>
                        <a:t>errores presentes</a:t>
                      </a:r>
                      <a:r>
                        <a:rPr lang="es-VE" sz="800" noProof="0" dirty="0" smtClean="0">
                          <a:solidFill>
                            <a:schemeClr val="tx1"/>
                          </a:solidFill>
                          <a:latin typeface="+mn-lt"/>
                          <a:ea typeface="Calibri"/>
                          <a:cs typeface="Franklin Gothic Book"/>
                        </a:rPr>
                        <a:t>, si algunos, en el uso y la formación de la oración.</a:t>
                      </a:r>
                    </a:p>
                    <a:p>
                      <a:pPr marL="58738" marR="0" indent="-58738" algn="l">
                        <a:spcBef>
                          <a:spcPts val="0"/>
                        </a:spcBef>
                        <a:spcAft>
                          <a:spcPts val="0"/>
                        </a:spcAft>
                        <a:buFont typeface="Arial" pitchFamily="34" charset="0"/>
                        <a:buChar char="•"/>
                      </a:pPr>
                      <a:endParaRPr lang="es-VE" sz="500" noProof="0" dirty="0" smtClean="0">
                        <a:solidFill>
                          <a:srgbClr val="92D05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Uso efectivo y consistente de la puntuación, las mayúsculas y la ortografía.</a:t>
                      </a:r>
                      <a:endParaRPr lang="es-VE" sz="800" noProof="0" dirty="0">
                        <a:solidFill>
                          <a:schemeClr val="tx1"/>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980017">
                <a:tc>
                  <a:txBody>
                    <a:bodyPr/>
                    <a:lstStyle/>
                    <a:p>
                      <a:pPr marL="0" marR="0" algn="ctr" defTabSz="1018809" rtl="0" eaLnBrk="1" latinLnBrk="0" hangingPunct="1">
                        <a:lnSpc>
                          <a:spcPct val="115000"/>
                        </a:lnSpc>
                        <a:spcBef>
                          <a:spcPts val="0"/>
                        </a:spcBef>
                        <a:spcAft>
                          <a:spcPts val="0"/>
                        </a:spcAft>
                      </a:pPr>
                      <a:r>
                        <a:rPr lang="es-ES_tradnl" sz="2000" b="1" kern="120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3</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Competente</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(M)</a:t>
                      </a:r>
                      <a:endParaRPr lang="es-ES_tradnl" sz="9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está adecuadamente apoyada, y generalmente enfocada:</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El enfoque es claro y mantenido</a:t>
                      </a:r>
                      <a:r>
                        <a:rPr lang="es-VE" sz="800" baseline="0" noProof="0" dirty="0" smtClean="0">
                          <a:solidFill>
                            <a:srgbClr val="000000"/>
                          </a:solidFill>
                          <a:latin typeface="+mn-lt"/>
                          <a:ea typeface="Calibri"/>
                          <a:cs typeface="Franklin Gothic Book"/>
                        </a:rPr>
                        <a:t> </a:t>
                      </a:r>
                      <a:r>
                        <a:rPr lang="es-VE" sz="800" noProof="0" dirty="0" smtClean="0">
                          <a:solidFill>
                            <a:srgbClr val="000000"/>
                          </a:solidFill>
                          <a:latin typeface="+mn-lt"/>
                          <a:ea typeface="Calibri"/>
                          <a:cs typeface="Franklin Gothic Book"/>
                        </a:rPr>
                        <a:t>en su mayor</a:t>
                      </a:r>
                      <a:r>
                        <a:rPr lang="es-VE" sz="800" baseline="0" noProof="0" dirty="0" smtClean="0">
                          <a:solidFill>
                            <a:srgbClr val="000000"/>
                          </a:solidFill>
                          <a:latin typeface="+mn-lt"/>
                          <a:ea typeface="Calibri"/>
                          <a:cs typeface="Franklin Gothic Book"/>
                        </a:rPr>
                        <a:t> </a:t>
                      </a:r>
                      <a:r>
                        <a:rPr lang="es-VE" sz="800" noProof="0" dirty="0" smtClean="0">
                          <a:solidFill>
                            <a:srgbClr val="000000"/>
                          </a:solidFill>
                          <a:latin typeface="+mn-lt"/>
                          <a:ea typeface="Calibri"/>
                          <a:cs typeface="Franklin Gothic Book"/>
                        </a:rPr>
                        <a:t>parte, </a:t>
                      </a:r>
                      <a:r>
                        <a:rPr lang="es-VE" sz="800" i="1" noProof="0" dirty="0" smtClean="0">
                          <a:solidFill>
                            <a:srgbClr val="000000"/>
                          </a:solidFill>
                          <a:latin typeface="+mn-lt"/>
                          <a:ea typeface="Calibri"/>
                          <a:cs typeface="Franklin Gothic Book"/>
                        </a:rPr>
                        <a:t>aunque algún material vagamente relacionado puede </a:t>
                      </a:r>
                      <a:r>
                        <a:rPr lang="es-VE" sz="800" i="1" noProof="0" smtClean="0">
                          <a:solidFill>
                            <a:srgbClr val="000000"/>
                          </a:solidFill>
                          <a:latin typeface="+mn-lt"/>
                          <a:ea typeface="Calibri"/>
                          <a:cs typeface="Franklin Gothic Book"/>
                        </a:rPr>
                        <a:t>estar presente</a:t>
                      </a:r>
                      <a:r>
                        <a:rPr lang="es-VE" sz="800" i="1" noProof="0" dirty="0" smtClean="0">
                          <a:solidFill>
                            <a:srgbClr val="000000"/>
                          </a:solidFill>
                          <a:latin typeface="+mn-lt"/>
                          <a:ea typeface="Calibri"/>
                          <a:cs typeface="Franklin Gothic Book"/>
                        </a:rPr>
                        <a:t>. </a:t>
                      </a:r>
                    </a:p>
                    <a:p>
                      <a:pPr marL="58738" marR="0" indent="-58738" algn="l">
                        <a:spcBef>
                          <a:spcPts val="0"/>
                        </a:spcBef>
                        <a:spcAft>
                          <a:spcPts val="0"/>
                        </a:spcAft>
                        <a:buFont typeface="Arial" pitchFamily="34" charset="0"/>
                        <a:buChar char="•"/>
                      </a:pPr>
                      <a:endParaRPr lang="es-VE" sz="500" i="1"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Algún contexto de la idea central o idea principal del tema es adecuado.</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tiene una estructura organizativa evidente y </a:t>
                      </a:r>
                      <a:r>
                        <a:rPr lang="es-VE" sz="800" noProof="0" smtClean="0">
                          <a:solidFill>
                            <a:srgbClr val="000000"/>
                          </a:solidFill>
                          <a:latin typeface="+mn-lt"/>
                          <a:ea typeface="Calibri"/>
                          <a:cs typeface="Franklin Gothic Book"/>
                        </a:rPr>
                        <a:t>un sentido </a:t>
                      </a:r>
                      <a:r>
                        <a:rPr lang="es-VE" sz="800" noProof="0" dirty="0" smtClean="0">
                          <a:solidFill>
                            <a:srgbClr val="000000"/>
                          </a:solidFill>
                          <a:latin typeface="+mn-lt"/>
                          <a:ea typeface="Calibri"/>
                          <a:cs typeface="Franklin Gothic Book"/>
                        </a:rPr>
                        <a:t>de totalidad, aunque puede haber errores de menor importancia y algunas ideas pueden estar un poco sueltas: </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Utiliza adecuadamente las estrategias de transición con un poco de variedad</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smtClean="0">
                          <a:solidFill>
                            <a:srgbClr val="000000"/>
                          </a:solidFill>
                          <a:latin typeface="+mn-lt"/>
                          <a:ea typeface="Calibri"/>
                          <a:cs typeface="Franklin Gothic Book"/>
                        </a:rPr>
                        <a:t>Presenta </a:t>
                      </a:r>
                      <a:r>
                        <a:rPr lang="es-VE" sz="800" noProof="0" dirty="0" smtClean="0">
                          <a:solidFill>
                            <a:srgbClr val="000000"/>
                          </a:solidFill>
                          <a:latin typeface="+mn-lt"/>
                          <a:ea typeface="Calibri"/>
                          <a:cs typeface="Franklin Gothic Book"/>
                        </a:rPr>
                        <a:t>una progresión adecuada de ideas de principio a fin.</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La</a:t>
                      </a:r>
                      <a:r>
                        <a:rPr lang="es-VE" sz="800" baseline="0" noProof="0" dirty="0" smtClean="0">
                          <a:solidFill>
                            <a:srgbClr val="000000"/>
                          </a:solidFill>
                          <a:latin typeface="+mn-lt"/>
                          <a:ea typeface="Calibri"/>
                          <a:cs typeface="Franklin Gothic Book"/>
                        </a:rPr>
                        <a:t> i</a:t>
                      </a:r>
                      <a:r>
                        <a:rPr lang="es-VE" sz="800" noProof="0" dirty="0" smtClean="0">
                          <a:solidFill>
                            <a:srgbClr val="000000"/>
                          </a:solidFill>
                          <a:latin typeface="+mn-lt"/>
                          <a:ea typeface="Calibri"/>
                          <a:cs typeface="Franklin Gothic Book"/>
                        </a:rPr>
                        <a:t>ntroducción y conclusión es adecuada.</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proporciona apoyo/evidencia adecuado de la idea central o idea principal que incluye el uso de las fuentes, los hechos y los detalles: </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Integra alguna evidencia de las fuentes, aunque las citas </a:t>
                      </a:r>
                      <a:r>
                        <a:rPr lang="es-VE" sz="800" noProof="0" smtClean="0">
                          <a:solidFill>
                            <a:srgbClr val="000000"/>
                          </a:solidFill>
                          <a:latin typeface="+mn-lt"/>
                          <a:ea typeface="Calibri"/>
                          <a:cs typeface="Franklin Gothic Book"/>
                        </a:rPr>
                        <a:t>pueden ser </a:t>
                      </a:r>
                      <a:r>
                        <a:rPr lang="es-VE" sz="800" noProof="0" dirty="0" smtClean="0">
                          <a:solidFill>
                            <a:srgbClr val="000000"/>
                          </a:solidFill>
                          <a:latin typeface="+mn-lt"/>
                          <a:ea typeface="Calibri"/>
                          <a:cs typeface="Franklin Gothic Book"/>
                        </a:rPr>
                        <a:t>generales o imprecisas.</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Utiliza adecuadamente algunas técnicas de elaboración.</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chemeClr val="tx1"/>
                          </a:solidFill>
                          <a:latin typeface="+mn-lt"/>
                          <a:ea typeface="Calibri"/>
                          <a:cs typeface="Franklin Gothic Book"/>
                        </a:rPr>
                        <a:t>La respuesta expresa las ideas adecuadamente, empleando una mezcla de lenguaje preciso y más general.</a:t>
                      </a:r>
                    </a:p>
                    <a:p>
                      <a:pPr marL="0" marR="0" algn="l">
                        <a:spcBef>
                          <a:spcPts val="0"/>
                        </a:spcBef>
                        <a:spcAft>
                          <a:spcPts val="0"/>
                        </a:spcAft>
                      </a:pPr>
                      <a:endParaRPr lang="es-VE" sz="5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El uso del vocabulario específico de dominio es generalmente apropiado para la audiencia y el propósito.</a:t>
                      </a:r>
                      <a:endParaRPr lang="es-VE" sz="800" noProof="0" dirty="0">
                        <a:solidFill>
                          <a:schemeClr val="tx1"/>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chemeClr val="tx1"/>
                          </a:solidFill>
                          <a:latin typeface="+mn-lt"/>
                          <a:ea typeface="Calibri"/>
                          <a:cs typeface="Franklin Gothic Book"/>
                        </a:rPr>
                        <a:t>La respuesta demuestra un dominio adecuado de las convenciones:</a:t>
                      </a:r>
                    </a:p>
                    <a:p>
                      <a:pPr marL="0" marR="0" algn="l">
                        <a:spcBef>
                          <a:spcPts val="0"/>
                        </a:spcBef>
                        <a:spcAft>
                          <a:spcPts val="0"/>
                        </a:spcAft>
                      </a:pPr>
                      <a:endParaRPr lang="es-VE" sz="5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Pueden haber algunos errores en el uso y la formación de oraciones, pero </a:t>
                      </a:r>
                      <a:r>
                        <a:rPr lang="es-VE" sz="800" noProof="0" smtClean="0">
                          <a:solidFill>
                            <a:schemeClr val="tx1"/>
                          </a:solidFill>
                          <a:latin typeface="+mn-lt"/>
                          <a:ea typeface="Calibri"/>
                          <a:cs typeface="Franklin Gothic Book"/>
                        </a:rPr>
                        <a:t>no se </a:t>
                      </a:r>
                      <a:r>
                        <a:rPr lang="es-VE" sz="800" noProof="0" dirty="0" smtClean="0">
                          <a:solidFill>
                            <a:schemeClr val="tx1"/>
                          </a:solidFill>
                          <a:latin typeface="+mn-lt"/>
                          <a:ea typeface="Calibri"/>
                          <a:cs typeface="Franklin Gothic Book"/>
                        </a:rPr>
                        <a:t>muestra ningún patrón sistemático de errores.</a:t>
                      </a:r>
                    </a:p>
                    <a:p>
                      <a:pPr marL="58738" marR="0" indent="-58738" algn="l">
                        <a:spcBef>
                          <a:spcPts val="0"/>
                        </a:spcBef>
                        <a:spcAft>
                          <a:spcPts val="0"/>
                        </a:spcAft>
                        <a:buFont typeface="Arial" pitchFamily="34" charset="0"/>
                        <a:buChar char="•"/>
                      </a:pPr>
                      <a:endParaRPr lang="es-VE" sz="5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Uso adecuado de la puntuación, las mayúsculas y la ortografía.</a:t>
                      </a:r>
                      <a:endParaRPr lang="es-VE" sz="800" noProof="0" dirty="0">
                        <a:solidFill>
                          <a:schemeClr val="tx1"/>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743813">
                <a:tc>
                  <a:txBody>
                    <a:bodyPr/>
                    <a:lstStyle/>
                    <a:p>
                      <a:pPr marL="0" marR="0" algn="ctr" defTabSz="1018809" rtl="0" eaLnBrk="1" latinLnBrk="0" hangingPunct="1">
                        <a:lnSpc>
                          <a:spcPct val="115000"/>
                        </a:lnSpc>
                        <a:spcBef>
                          <a:spcPts val="0"/>
                        </a:spcBef>
                        <a:spcAft>
                          <a:spcPts val="0"/>
                        </a:spcAft>
                      </a:pPr>
                      <a:r>
                        <a:rPr lang="es-ES_tradnl" sz="2000" b="1" kern="120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2</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En desarrollo</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(NM)</a:t>
                      </a:r>
                      <a:endParaRPr lang="es-ES_tradnl" sz="9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es sostenida de algún modo (un poco)</a:t>
                      </a:r>
                      <a:r>
                        <a:rPr lang="es-VE" sz="800" baseline="0" noProof="0" dirty="0" smtClean="0">
                          <a:solidFill>
                            <a:srgbClr val="000000"/>
                          </a:solidFill>
                          <a:latin typeface="+mn-lt"/>
                          <a:ea typeface="Calibri"/>
                          <a:cs typeface="Franklin Gothic Book"/>
                        </a:rPr>
                        <a:t> y </a:t>
                      </a:r>
                      <a:r>
                        <a:rPr lang="es-VE" sz="800" baseline="0" noProof="0" smtClean="0">
                          <a:solidFill>
                            <a:srgbClr val="000000"/>
                          </a:solidFill>
                          <a:latin typeface="+mn-lt"/>
                          <a:ea typeface="Calibri"/>
                          <a:cs typeface="Franklin Gothic Book"/>
                        </a:rPr>
                        <a:t>puede desviarse </a:t>
                      </a:r>
                      <a:r>
                        <a:rPr lang="es-VE" sz="800" baseline="0" noProof="0" dirty="0" smtClean="0">
                          <a:solidFill>
                            <a:srgbClr val="000000"/>
                          </a:solidFill>
                          <a:latin typeface="+mn-lt"/>
                          <a:ea typeface="Calibri"/>
                          <a:cs typeface="Franklin Gothic Book"/>
                        </a:rPr>
                        <a:t>ligeramente del enfoque</a:t>
                      </a:r>
                      <a:r>
                        <a:rPr lang="es-VE" sz="800" noProof="0" dirty="0" smtClean="0">
                          <a:solidFill>
                            <a:srgbClr val="000000"/>
                          </a:solidFill>
                          <a:latin typeface="+mn-lt"/>
                          <a:ea typeface="Calibri"/>
                          <a:cs typeface="Franklin Gothic Book"/>
                        </a:rPr>
                        <a:t>:</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Puede estar claramente enfocado en la idea central o principal, pero no está suficientemente sustentado.</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La idea central o idea principal </a:t>
                      </a:r>
                      <a:r>
                        <a:rPr lang="es-VE" sz="800" noProof="0" smtClean="0">
                          <a:solidFill>
                            <a:srgbClr val="000000"/>
                          </a:solidFill>
                          <a:latin typeface="+mn-lt"/>
                          <a:ea typeface="Calibri"/>
                          <a:cs typeface="Franklin Gothic Book"/>
                        </a:rPr>
                        <a:t>puede ser </a:t>
                      </a:r>
                      <a:r>
                        <a:rPr lang="es-VE" sz="800" noProof="0" dirty="0" smtClean="0">
                          <a:solidFill>
                            <a:srgbClr val="000000"/>
                          </a:solidFill>
                          <a:latin typeface="+mn-lt"/>
                          <a:ea typeface="Calibri"/>
                          <a:cs typeface="Franklin Gothic Book"/>
                        </a:rPr>
                        <a:t>confusa y un tanto fuera de enfoque.</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tiene una estructura organizativa inconsistente y los errores son evidentes: </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Uso inconsistente de las estrategias de transición, con poca variedad</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La progresión de ideas es inconsistente desde principio a fin.</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La introducción y la conclusión, si existen</a:t>
                      </a:r>
                      <a:r>
                        <a:rPr lang="es-VE" sz="800" baseline="0" noProof="0" dirty="0" smtClean="0">
                          <a:solidFill>
                            <a:srgbClr val="000000"/>
                          </a:solidFill>
                          <a:latin typeface="+mn-lt"/>
                          <a:ea typeface="Calibri"/>
                          <a:cs typeface="Franklin Gothic Book"/>
                        </a:rPr>
                        <a:t>, </a:t>
                      </a:r>
                      <a:r>
                        <a:rPr lang="es-VE" sz="800" noProof="0" dirty="0" smtClean="0">
                          <a:solidFill>
                            <a:srgbClr val="000000"/>
                          </a:solidFill>
                          <a:latin typeface="+mn-lt"/>
                          <a:ea typeface="Calibri"/>
                          <a:cs typeface="Franklin Gothic Book"/>
                        </a:rPr>
                        <a:t>son débiles.</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proporciona un apoyo/evidencia irregular y breve de la idea central o idea principal que incluye el uso parcial o inconsistente de las fuentes, los hechos y los detalles: </a:t>
                      </a:r>
                    </a:p>
                    <a:p>
                      <a:pPr marL="0" marR="0" algn="l">
                        <a:spcBef>
                          <a:spcPts val="0"/>
                        </a:spcBef>
                        <a:spcAft>
                          <a:spcPts val="0"/>
                        </a:spcAft>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La evidencia de las fuentes está débilmente integrada, y las citas, si existen, son irregulares.</a:t>
                      </a:r>
                    </a:p>
                    <a:p>
                      <a:pPr marL="58738" marR="0" indent="-58738" algn="l">
                        <a:spcBef>
                          <a:spcPts val="0"/>
                        </a:spcBef>
                        <a:spcAft>
                          <a:spcPts val="0"/>
                        </a:spcAft>
                        <a:buFont typeface="Arial" pitchFamily="34" charset="0"/>
                        <a:buChar char="•"/>
                      </a:pPr>
                      <a:endParaRPr lang="es-VE" sz="5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Utiliza débil o irregularmente las técnicas de elaboración</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chemeClr val="tx1"/>
                          </a:solidFill>
                          <a:latin typeface="+mn-lt"/>
                          <a:ea typeface="Calibri"/>
                          <a:cs typeface="Franklin Gothic Book"/>
                        </a:rPr>
                        <a:t>La respuesta expresa ideas de forma irregular, con un lenguaje simplista:</a:t>
                      </a:r>
                    </a:p>
                    <a:p>
                      <a:pPr marL="0" marR="0" algn="l">
                        <a:spcBef>
                          <a:spcPts val="0"/>
                        </a:spcBef>
                        <a:spcAft>
                          <a:spcPts val="0"/>
                        </a:spcAft>
                      </a:pPr>
                      <a:endParaRPr lang="es-VE" sz="5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El uso del vocabulario específico de dominio a veces </a:t>
                      </a:r>
                      <a:r>
                        <a:rPr lang="es-VE" sz="800" noProof="0" smtClean="0">
                          <a:solidFill>
                            <a:schemeClr val="tx1"/>
                          </a:solidFill>
                          <a:latin typeface="+mn-lt"/>
                          <a:ea typeface="Calibri"/>
                          <a:cs typeface="Franklin Gothic Book"/>
                        </a:rPr>
                        <a:t>puede ser </a:t>
                      </a:r>
                      <a:r>
                        <a:rPr lang="es-VE" sz="800" noProof="0" dirty="0" smtClean="0">
                          <a:solidFill>
                            <a:schemeClr val="tx1"/>
                          </a:solidFill>
                          <a:latin typeface="+mn-lt"/>
                          <a:ea typeface="Calibri"/>
                          <a:cs typeface="Franklin Gothic Book"/>
                        </a:rPr>
                        <a:t>inapropiado para la audiencia y el propósito.</a:t>
                      </a:r>
                      <a:endParaRPr lang="es-VE" sz="800" noProof="0" dirty="0">
                        <a:solidFill>
                          <a:schemeClr val="tx1"/>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ES" sz="800" noProof="0" dirty="0" smtClean="0">
                          <a:solidFill>
                            <a:schemeClr val="tx1"/>
                          </a:solidFill>
                          <a:latin typeface="+mn-lt"/>
                          <a:ea typeface="Calibri"/>
                          <a:cs typeface="Franklin Gothic Book"/>
                        </a:rPr>
                        <a:t>La respuesta demuestra un dominio parcial de las convenciones:</a:t>
                      </a:r>
                    </a:p>
                    <a:p>
                      <a:pPr marL="0" marR="0" algn="l">
                        <a:spcBef>
                          <a:spcPts val="0"/>
                        </a:spcBef>
                        <a:spcAft>
                          <a:spcPts val="0"/>
                        </a:spcAft>
                      </a:pPr>
                      <a:endParaRPr lang="es-VE" sz="5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ES" sz="800" noProof="0" dirty="0" smtClean="0">
                          <a:solidFill>
                            <a:schemeClr val="tx1"/>
                          </a:solidFill>
                          <a:latin typeface="+mn-lt"/>
                          <a:ea typeface="Calibri"/>
                          <a:cs typeface="Franklin Gothic Book"/>
                        </a:rPr>
                        <a:t>Los errores frecuentes en el uso pueden opacar el significado.</a:t>
                      </a:r>
                    </a:p>
                    <a:p>
                      <a:pPr marL="58738" marR="0" indent="-58738" algn="l">
                        <a:spcBef>
                          <a:spcPts val="0"/>
                        </a:spcBef>
                        <a:spcAft>
                          <a:spcPts val="0"/>
                        </a:spcAft>
                        <a:buFont typeface="Arial" pitchFamily="34" charset="0"/>
                        <a:buChar char="•"/>
                      </a:pPr>
                      <a:endParaRPr lang="es-VE" sz="5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ES" sz="800" noProof="0" dirty="0" smtClean="0">
                          <a:solidFill>
                            <a:schemeClr val="tx1"/>
                          </a:solidFill>
                          <a:latin typeface="+mn-lt"/>
                          <a:ea typeface="Calibri"/>
                          <a:cs typeface="Franklin Gothic Book"/>
                        </a:rPr>
                        <a:t>Uso inconsistente de la puntuación, las mayúsculas y la ortografía.</a:t>
                      </a:r>
                      <a:endParaRPr lang="es-VE" sz="800" noProof="0" dirty="0">
                        <a:solidFill>
                          <a:schemeClr val="tx1"/>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1371600">
                <a:tc>
                  <a:txBody>
                    <a:bodyPr/>
                    <a:lstStyle/>
                    <a:p>
                      <a:pPr marL="0" marR="0" algn="ctr" defTabSz="1018809" rtl="0" eaLnBrk="1" latinLnBrk="0" hangingPunct="1">
                        <a:lnSpc>
                          <a:spcPct val="115000"/>
                        </a:lnSpc>
                        <a:spcBef>
                          <a:spcPts val="0"/>
                        </a:spcBef>
                        <a:spcAft>
                          <a:spcPts val="0"/>
                        </a:spcAft>
                      </a:pPr>
                      <a:r>
                        <a:rPr lang="es-ES_tradnl" sz="2000" b="1" kern="1200"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1</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Emergiendo</a:t>
                      </a:r>
                    </a:p>
                    <a:p>
                      <a:pPr marL="0" marR="0" algn="ctr">
                        <a:lnSpc>
                          <a:spcPct val="115000"/>
                        </a:lnSpc>
                        <a:spcBef>
                          <a:spcPts val="0"/>
                        </a:spcBef>
                        <a:spcAft>
                          <a:spcPts val="0"/>
                        </a:spcAft>
                      </a:pPr>
                      <a:r>
                        <a:rPr lang="es-ES_tradnl" sz="900" b="1" noProof="0" dirty="0" smtClean="0">
                          <a:solidFill>
                            <a:srgbClr val="000000"/>
                          </a:solidFill>
                          <a:effectLst>
                            <a:outerShdw blurRad="38100" dist="38100" dir="2700000" algn="tl">
                              <a:srgbClr val="000000">
                                <a:alpha val="43137"/>
                              </a:srgbClr>
                            </a:outerShdw>
                          </a:effectLst>
                          <a:latin typeface="+mn-lt"/>
                          <a:ea typeface="Calibri"/>
                          <a:cs typeface="Times New Roman"/>
                        </a:rPr>
                        <a:t>(NY)</a:t>
                      </a:r>
                      <a:endParaRPr lang="es-ES_tradnl" sz="9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puede estar relacionada al tema, pero proporciona poco o ningún enfoque:</a:t>
                      </a:r>
                    </a:p>
                    <a:p>
                      <a:pPr marL="0" marR="0" algn="l">
                        <a:spcBef>
                          <a:spcPts val="0"/>
                        </a:spcBef>
                        <a:spcAft>
                          <a:spcPts val="0"/>
                        </a:spcAft>
                      </a:pPr>
                      <a:endParaRPr lang="es-VE" sz="8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smtClean="0">
                          <a:solidFill>
                            <a:srgbClr val="000000"/>
                          </a:solidFill>
                          <a:latin typeface="+mn-lt"/>
                          <a:ea typeface="Calibri"/>
                          <a:cs typeface="Franklin Gothic Book"/>
                        </a:rPr>
                        <a:t>Puede ser </a:t>
                      </a:r>
                      <a:r>
                        <a:rPr lang="es-VE" sz="800" noProof="0" dirty="0" smtClean="0">
                          <a:solidFill>
                            <a:srgbClr val="000000"/>
                          </a:solidFill>
                          <a:latin typeface="+mn-lt"/>
                          <a:ea typeface="Calibri"/>
                          <a:cs typeface="Franklin Gothic Book"/>
                        </a:rPr>
                        <a:t>muy breve, </a:t>
                      </a:r>
                      <a:r>
                        <a:rPr lang="es-VE" sz="800" noProof="0" smtClean="0">
                          <a:solidFill>
                            <a:srgbClr val="000000"/>
                          </a:solidFill>
                          <a:latin typeface="+mn-lt"/>
                          <a:ea typeface="Calibri"/>
                          <a:cs typeface="Franklin Gothic Book"/>
                        </a:rPr>
                        <a:t>puede desviarse </a:t>
                      </a:r>
                      <a:r>
                        <a:rPr lang="es-VE" sz="800" noProof="0" dirty="0" smtClean="0">
                          <a:solidFill>
                            <a:srgbClr val="000000"/>
                          </a:solidFill>
                          <a:latin typeface="+mn-lt"/>
                          <a:ea typeface="Calibri"/>
                          <a:cs typeface="Franklin Gothic Book"/>
                        </a:rPr>
                        <a:t>grandemente del enfoque.</a:t>
                      </a:r>
                    </a:p>
                    <a:p>
                      <a:pPr marL="58738" marR="0" indent="-58738" algn="l">
                        <a:spcBef>
                          <a:spcPts val="0"/>
                        </a:spcBef>
                        <a:spcAft>
                          <a:spcPts val="0"/>
                        </a:spcAft>
                        <a:buFont typeface="Arial" pitchFamily="34" charset="0"/>
                        <a:buChar char="•"/>
                      </a:pPr>
                      <a:endParaRPr lang="es-VE" sz="8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smtClean="0">
                          <a:solidFill>
                            <a:srgbClr val="000000"/>
                          </a:solidFill>
                          <a:latin typeface="+mn-lt"/>
                          <a:ea typeface="Calibri"/>
                          <a:cs typeface="Franklin Gothic Book"/>
                        </a:rPr>
                        <a:t>Puede ser </a:t>
                      </a:r>
                      <a:r>
                        <a:rPr lang="es-VE" sz="800" noProof="0" dirty="0" smtClean="0">
                          <a:solidFill>
                            <a:srgbClr val="000000"/>
                          </a:solidFill>
                          <a:latin typeface="+mn-lt"/>
                          <a:ea typeface="Calibri"/>
                          <a:cs typeface="Franklin Gothic Book"/>
                        </a:rPr>
                        <a:t>confuso o ambiguo.</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tiene poca o ninguna estructura organizativa discernible: </a:t>
                      </a:r>
                    </a:p>
                    <a:p>
                      <a:pPr marL="0" marR="0" algn="l">
                        <a:spcBef>
                          <a:spcPts val="0"/>
                        </a:spcBef>
                        <a:spcAft>
                          <a:spcPts val="0"/>
                        </a:spcAft>
                      </a:pPr>
                      <a:endParaRPr lang="es-VE" sz="8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Pocas o ningunas estrategias de transición son evidentes.</a:t>
                      </a:r>
                    </a:p>
                    <a:p>
                      <a:pPr marL="58738" marR="0" indent="-58738" algn="l">
                        <a:spcBef>
                          <a:spcPts val="0"/>
                        </a:spcBef>
                        <a:spcAft>
                          <a:spcPts val="0"/>
                        </a:spcAft>
                        <a:buFont typeface="Arial" pitchFamily="34" charset="0"/>
                        <a:buChar char="•"/>
                      </a:pPr>
                      <a:endParaRPr lang="es-VE" sz="8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Puede inmiscuir frecuentes  ideas extrañas.</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rgbClr val="000000"/>
                          </a:solidFill>
                          <a:latin typeface="+mn-lt"/>
                          <a:ea typeface="Calibri"/>
                          <a:cs typeface="Franklin Gothic Book"/>
                        </a:rPr>
                        <a:t>La respuesta proporciona un apoyo/evidencia mínimo de la idea central o idea principal que incluye poco o ningún uso de las fuentes, los hechos y los detalles: </a:t>
                      </a:r>
                    </a:p>
                    <a:p>
                      <a:pPr marL="0" marR="0" algn="l">
                        <a:spcBef>
                          <a:spcPts val="0"/>
                        </a:spcBef>
                        <a:spcAft>
                          <a:spcPts val="0"/>
                        </a:spcAft>
                      </a:pPr>
                      <a:endParaRPr lang="es-VE" sz="800" noProof="0" dirty="0" smtClean="0">
                        <a:solidFill>
                          <a:srgbClr val="000000"/>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rgbClr val="000000"/>
                          </a:solidFill>
                          <a:latin typeface="+mn-lt"/>
                          <a:ea typeface="Calibri"/>
                          <a:cs typeface="Franklin Gothic Book"/>
                        </a:rPr>
                        <a:t>El uso de la evidencia de la fuente del material es mínimo</a:t>
                      </a:r>
                      <a:r>
                        <a:rPr lang="es-VE" sz="800" noProof="0" smtClean="0">
                          <a:solidFill>
                            <a:srgbClr val="000000"/>
                          </a:solidFill>
                          <a:latin typeface="+mn-lt"/>
                          <a:ea typeface="Calibri"/>
                          <a:cs typeface="Franklin Gothic Book"/>
                        </a:rPr>
                        <a:t>, ausente</a:t>
                      </a:r>
                      <a:r>
                        <a:rPr lang="es-VE" sz="800" noProof="0" dirty="0" smtClean="0">
                          <a:solidFill>
                            <a:srgbClr val="000000"/>
                          </a:solidFill>
                          <a:latin typeface="+mn-lt"/>
                          <a:ea typeface="Calibri"/>
                          <a:cs typeface="Franklin Gothic Book"/>
                        </a:rPr>
                        <a:t>, con errores, o irrelevante.</a:t>
                      </a:r>
                      <a:endParaRPr lang="es-VE" sz="800" noProof="0" dirty="0">
                        <a:solidFill>
                          <a:srgbClr val="000000"/>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chemeClr val="tx1"/>
                          </a:solidFill>
                          <a:latin typeface="+mn-lt"/>
                          <a:ea typeface="Calibri"/>
                          <a:cs typeface="Franklin Gothic Book"/>
                        </a:rPr>
                        <a:t>La expresión de las ideas en la respuesta es vaga, carece de claridad, o es confusa:</a:t>
                      </a:r>
                    </a:p>
                    <a:p>
                      <a:pPr marL="0" marR="0" algn="l">
                        <a:spcBef>
                          <a:spcPts val="0"/>
                        </a:spcBef>
                        <a:spcAft>
                          <a:spcPts val="0"/>
                        </a:spcAft>
                      </a:pPr>
                      <a:endParaRPr lang="es-VE" sz="8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Utiliza un lenguaje o vocabulario específico de dominio</a:t>
                      </a:r>
                      <a:r>
                        <a:rPr lang="es-VE" sz="800" baseline="0" noProof="0" dirty="0" smtClean="0">
                          <a:solidFill>
                            <a:schemeClr val="tx1"/>
                          </a:solidFill>
                          <a:latin typeface="+mn-lt"/>
                          <a:ea typeface="Calibri"/>
                          <a:cs typeface="Franklin Gothic Book"/>
                        </a:rPr>
                        <a:t> limitado</a:t>
                      </a:r>
                      <a:endParaRPr lang="es-VE" sz="8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endParaRPr lang="es-VE" sz="8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Puede tener </a:t>
                      </a:r>
                      <a:r>
                        <a:rPr lang="es-VE" sz="800" noProof="0" smtClean="0">
                          <a:solidFill>
                            <a:schemeClr val="tx1"/>
                          </a:solidFill>
                          <a:latin typeface="+mn-lt"/>
                          <a:ea typeface="Calibri"/>
                          <a:cs typeface="Franklin Gothic Book"/>
                        </a:rPr>
                        <a:t>poco sentido </a:t>
                      </a:r>
                      <a:r>
                        <a:rPr lang="es-VE" sz="800" noProof="0" dirty="0" smtClean="0">
                          <a:solidFill>
                            <a:schemeClr val="tx1"/>
                          </a:solidFill>
                          <a:latin typeface="+mn-lt"/>
                          <a:ea typeface="Calibri"/>
                          <a:cs typeface="Franklin Gothic Book"/>
                        </a:rPr>
                        <a:t>de la audiencia y el propósito.</a:t>
                      </a:r>
                      <a:endParaRPr lang="es-VE" sz="800" noProof="0" dirty="0">
                        <a:solidFill>
                          <a:schemeClr val="tx1"/>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marL="0" marR="0" algn="l">
                        <a:spcBef>
                          <a:spcPts val="0"/>
                        </a:spcBef>
                        <a:spcAft>
                          <a:spcPts val="0"/>
                        </a:spcAft>
                      </a:pPr>
                      <a:r>
                        <a:rPr lang="es-VE" sz="800" noProof="0" dirty="0" smtClean="0">
                          <a:solidFill>
                            <a:schemeClr val="tx1"/>
                          </a:solidFill>
                          <a:latin typeface="+mn-lt"/>
                          <a:ea typeface="Calibri"/>
                          <a:cs typeface="Franklin Gothic Book"/>
                        </a:rPr>
                        <a:t>La respuesta demuestra una falta de dominio de las convenciones:</a:t>
                      </a:r>
                    </a:p>
                    <a:p>
                      <a:pPr marL="0" marR="0" algn="l">
                        <a:spcBef>
                          <a:spcPts val="0"/>
                        </a:spcBef>
                        <a:spcAft>
                          <a:spcPts val="0"/>
                        </a:spcAft>
                      </a:pPr>
                      <a:endParaRPr lang="es-VE" sz="8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Los errores son frecuentes y graves.</a:t>
                      </a:r>
                    </a:p>
                    <a:p>
                      <a:pPr marL="58738" marR="0" indent="-58738" algn="l">
                        <a:spcBef>
                          <a:spcPts val="0"/>
                        </a:spcBef>
                        <a:spcAft>
                          <a:spcPts val="0"/>
                        </a:spcAft>
                        <a:buFont typeface="Arial" pitchFamily="34" charset="0"/>
                        <a:buChar char="•"/>
                      </a:pPr>
                      <a:endParaRPr lang="es-VE" sz="800" noProof="0" dirty="0" smtClean="0">
                        <a:solidFill>
                          <a:schemeClr val="tx1"/>
                        </a:solidFill>
                        <a:latin typeface="+mn-lt"/>
                        <a:ea typeface="Calibri"/>
                        <a:cs typeface="Franklin Gothic Book"/>
                      </a:endParaRPr>
                    </a:p>
                    <a:p>
                      <a:pPr marL="58738" marR="0" indent="-58738" algn="l">
                        <a:spcBef>
                          <a:spcPts val="0"/>
                        </a:spcBef>
                        <a:spcAft>
                          <a:spcPts val="0"/>
                        </a:spcAft>
                        <a:buFont typeface="Arial" pitchFamily="34" charset="0"/>
                        <a:buChar char="•"/>
                      </a:pPr>
                      <a:r>
                        <a:rPr lang="es-VE" sz="800" noProof="0" dirty="0" smtClean="0">
                          <a:solidFill>
                            <a:schemeClr val="tx1"/>
                          </a:solidFill>
                          <a:latin typeface="+mn-lt"/>
                          <a:ea typeface="Calibri"/>
                          <a:cs typeface="Franklin Gothic Book"/>
                        </a:rPr>
                        <a:t>A menudo</a:t>
                      </a:r>
                      <a:r>
                        <a:rPr lang="es-VE" sz="800" baseline="0" noProof="0" dirty="0" smtClean="0">
                          <a:solidFill>
                            <a:schemeClr val="tx1"/>
                          </a:solidFill>
                          <a:latin typeface="+mn-lt"/>
                          <a:ea typeface="Calibri"/>
                          <a:cs typeface="Franklin Gothic Book"/>
                        </a:rPr>
                        <a:t> e</a:t>
                      </a:r>
                      <a:r>
                        <a:rPr lang="es-VE" sz="800" noProof="0" dirty="0" smtClean="0">
                          <a:solidFill>
                            <a:schemeClr val="tx1"/>
                          </a:solidFill>
                          <a:latin typeface="+mn-lt"/>
                          <a:ea typeface="Calibri"/>
                          <a:cs typeface="Franklin Gothic Book"/>
                        </a:rPr>
                        <a:t>l significado es opaco.</a:t>
                      </a:r>
                      <a:endParaRPr lang="es-VE" sz="800" noProof="0" dirty="0">
                        <a:solidFill>
                          <a:schemeClr val="tx1"/>
                        </a:solidFill>
                        <a:latin typeface="+mn-lt"/>
                        <a:ea typeface="Calibri"/>
                        <a:cs typeface="Franklin Gothic Book"/>
                      </a:endParaRPr>
                    </a:p>
                  </a:txBody>
                  <a:tcPr marL="34290" marR="34290" marT="0" marB="0">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r>
              <a:tr h="362075">
                <a:tc>
                  <a:txBody>
                    <a:bodyPr/>
                    <a:lstStyle/>
                    <a:p>
                      <a:pPr marL="0" marR="0" algn="ctr">
                        <a:lnSpc>
                          <a:spcPct val="115000"/>
                        </a:lnSpc>
                        <a:spcBef>
                          <a:spcPts val="0"/>
                        </a:spcBef>
                        <a:spcAft>
                          <a:spcPts val="0"/>
                        </a:spcAft>
                      </a:pPr>
                      <a:r>
                        <a:rPr lang="es-ES_tradnl" sz="2000" b="1" noProof="0" dirty="0" smtClean="0">
                          <a:solidFill>
                            <a:srgbClr val="000000"/>
                          </a:solidFill>
                          <a:effectLst>
                            <a:outerShdw blurRad="38100" dist="38100" dir="2700000" algn="tl">
                              <a:srgbClr val="000000">
                                <a:alpha val="43137"/>
                              </a:srgbClr>
                            </a:outerShdw>
                          </a:effectLst>
                          <a:latin typeface="+mn-lt"/>
                          <a:ea typeface="Times New Roman"/>
                          <a:cs typeface="Times New Roman"/>
                        </a:rPr>
                        <a:t>0</a:t>
                      </a:r>
                      <a:endParaRPr lang="es-ES_tradnl" sz="2000" noProof="0" dirty="0">
                        <a:effectLst>
                          <a:outerShdw blurRad="38100" dist="38100" dir="2700000" algn="tl">
                            <a:srgbClr val="000000">
                              <a:alpha val="43137"/>
                            </a:srgbClr>
                          </a:outerShdw>
                        </a:effectLst>
                        <a:latin typeface="+mn-lt"/>
                        <a:ea typeface="Calibri"/>
                        <a:cs typeface="Times New Roman"/>
                      </a:endParaRPr>
                    </a:p>
                  </a:txBody>
                  <a:tcPr marL="91240" marR="28252" marT="0"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gridSpan="5">
                  <a:txBody>
                    <a:bodyPr/>
                    <a:lstStyle/>
                    <a:p>
                      <a:pPr algn="l" fontAlgn="t"/>
                      <a:r>
                        <a:rPr lang="es-419" sz="800" b="0" i="0" u="none" strike="noStrike" noProof="0" dirty="0" smtClean="0">
                          <a:solidFill>
                            <a:srgbClr val="000000"/>
                          </a:solidFill>
                          <a:latin typeface="+mn-lt"/>
                        </a:rPr>
                        <a:t>Una respuesta no recibe crédito si no proporciona evidencia de la habilidad para  [completar con el lenguaje clave del </a:t>
                      </a:r>
                      <a:r>
                        <a:rPr lang="es-419" sz="800" b="0" i="0" u="none" strike="noStrike" noProof="0" smtClean="0">
                          <a:solidFill>
                            <a:srgbClr val="000000"/>
                          </a:solidFill>
                          <a:latin typeface="+mn-lt"/>
                        </a:rPr>
                        <a:t>objetivo deseado</a:t>
                      </a:r>
                      <a:r>
                        <a:rPr lang="es-419" sz="800" b="0" i="0" u="none" strike="noStrike" noProof="0" dirty="0" smtClean="0">
                          <a:solidFill>
                            <a:srgbClr val="000000"/>
                          </a:solidFill>
                          <a:latin typeface="+mn-lt"/>
                        </a:rPr>
                        <a:t>].</a:t>
                      </a:r>
                    </a:p>
                  </a:txBody>
                  <a:tcPr marL="92536" marR="10516" marT="9793" marB="0" anchor="ct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4" name="Rectangle 3"/>
          <p:cNvSpPr/>
          <p:nvPr/>
        </p:nvSpPr>
        <p:spPr>
          <a:xfrm>
            <a:off x="184750" y="43699"/>
            <a:ext cx="7248671" cy="346227"/>
          </a:xfrm>
          <a:prstGeom prst="rect">
            <a:avLst/>
          </a:prstGeom>
        </p:spPr>
        <p:txBody>
          <a:bodyPr wrap="square" lIns="96886" tIns="48443" rIns="96886" bIns="48443">
            <a:spAutoFit/>
          </a:bodyPr>
          <a:lstStyle>
            <a:defPPr>
              <a:defRPr lang="en-US"/>
            </a:defPPr>
            <a:lvl1pPr marL="0" algn="l" defTabSz="961309" rtl="0" eaLnBrk="1" latinLnBrk="0" hangingPunct="1">
              <a:defRPr sz="1900" kern="1200">
                <a:solidFill>
                  <a:schemeClr val="tx1"/>
                </a:solidFill>
                <a:latin typeface="+mn-lt"/>
                <a:ea typeface="+mn-ea"/>
                <a:cs typeface="+mn-cs"/>
              </a:defRPr>
            </a:lvl1pPr>
            <a:lvl2pPr marL="480654" algn="l" defTabSz="961309" rtl="0" eaLnBrk="1" latinLnBrk="0" hangingPunct="1">
              <a:defRPr sz="1900" kern="1200">
                <a:solidFill>
                  <a:schemeClr val="tx1"/>
                </a:solidFill>
                <a:latin typeface="+mn-lt"/>
                <a:ea typeface="+mn-ea"/>
                <a:cs typeface="+mn-cs"/>
              </a:defRPr>
            </a:lvl2pPr>
            <a:lvl3pPr marL="961309" algn="l" defTabSz="961309" rtl="0" eaLnBrk="1" latinLnBrk="0" hangingPunct="1">
              <a:defRPr sz="1900" kern="1200">
                <a:solidFill>
                  <a:schemeClr val="tx1"/>
                </a:solidFill>
                <a:latin typeface="+mn-lt"/>
                <a:ea typeface="+mn-ea"/>
                <a:cs typeface="+mn-cs"/>
              </a:defRPr>
            </a:lvl3pPr>
            <a:lvl4pPr marL="1441963" algn="l" defTabSz="961309" rtl="0" eaLnBrk="1" latinLnBrk="0" hangingPunct="1">
              <a:defRPr sz="1900" kern="1200">
                <a:solidFill>
                  <a:schemeClr val="tx1"/>
                </a:solidFill>
                <a:latin typeface="+mn-lt"/>
                <a:ea typeface="+mn-ea"/>
                <a:cs typeface="+mn-cs"/>
              </a:defRPr>
            </a:lvl4pPr>
            <a:lvl5pPr marL="1922617" algn="l" defTabSz="961309" rtl="0" eaLnBrk="1" latinLnBrk="0" hangingPunct="1">
              <a:defRPr sz="1900" kern="1200">
                <a:solidFill>
                  <a:schemeClr val="tx1"/>
                </a:solidFill>
                <a:latin typeface="+mn-lt"/>
                <a:ea typeface="+mn-ea"/>
                <a:cs typeface="+mn-cs"/>
              </a:defRPr>
            </a:lvl5pPr>
            <a:lvl6pPr marL="2403272" algn="l" defTabSz="961309" rtl="0" eaLnBrk="1" latinLnBrk="0" hangingPunct="1">
              <a:defRPr sz="1900" kern="1200">
                <a:solidFill>
                  <a:schemeClr val="tx1"/>
                </a:solidFill>
                <a:latin typeface="+mn-lt"/>
                <a:ea typeface="+mn-ea"/>
                <a:cs typeface="+mn-cs"/>
              </a:defRPr>
            </a:lvl6pPr>
            <a:lvl7pPr marL="2883926" algn="l" defTabSz="961309" rtl="0" eaLnBrk="1" latinLnBrk="0" hangingPunct="1">
              <a:defRPr sz="1900" kern="1200">
                <a:solidFill>
                  <a:schemeClr val="tx1"/>
                </a:solidFill>
                <a:latin typeface="+mn-lt"/>
                <a:ea typeface="+mn-ea"/>
                <a:cs typeface="+mn-cs"/>
              </a:defRPr>
            </a:lvl7pPr>
            <a:lvl8pPr marL="3364581" algn="l" defTabSz="961309" rtl="0" eaLnBrk="1" latinLnBrk="0" hangingPunct="1">
              <a:defRPr sz="1900" kern="1200">
                <a:solidFill>
                  <a:schemeClr val="tx1"/>
                </a:solidFill>
                <a:latin typeface="+mn-lt"/>
                <a:ea typeface="+mn-ea"/>
                <a:cs typeface="+mn-cs"/>
              </a:defRPr>
            </a:lvl8pPr>
            <a:lvl9pPr marL="3845235" algn="l" defTabSz="961309" rtl="0" eaLnBrk="1" latinLnBrk="0" hangingPunct="1">
              <a:defRPr sz="1900" kern="1200">
                <a:solidFill>
                  <a:schemeClr val="tx1"/>
                </a:solidFill>
                <a:latin typeface="+mn-lt"/>
                <a:ea typeface="+mn-ea"/>
                <a:cs typeface="+mn-cs"/>
              </a:defRPr>
            </a:lvl9pPr>
          </a:lstStyle>
          <a:p>
            <a:pPr algn="ctr"/>
            <a:r>
              <a:rPr lang="x-none" sz="1600" b="1" dirty="0">
                <a:effectLst>
                  <a:outerShdw blurRad="38100" dist="38100" dir="2700000" algn="tl">
                    <a:srgbClr val="000000">
                      <a:alpha val="43137"/>
                    </a:srgbClr>
                  </a:outerShdw>
                </a:effectLst>
              </a:rPr>
              <a:t> Grados </a:t>
            </a:r>
            <a:r>
              <a:rPr lang="en-US" sz="1600" b="1" dirty="0" smtClean="0">
                <a:effectLst>
                  <a:outerShdw blurRad="38100" dist="38100" dir="2700000" algn="tl">
                    <a:srgbClr val="000000">
                      <a:alpha val="43137"/>
                    </a:srgbClr>
                  </a:outerShdw>
                </a:effectLst>
              </a:rPr>
              <a:t>3</a:t>
            </a:r>
            <a:r>
              <a:rPr lang="x-none" sz="1600" b="1" dirty="0" smtClean="0">
                <a:effectLst>
                  <a:outerShdw blurRad="38100" dist="38100" dir="2700000" algn="tl">
                    <a:srgbClr val="000000">
                      <a:alpha val="43137"/>
                    </a:srgbClr>
                  </a:outerShdw>
                </a:effectLst>
              </a:rPr>
              <a:t> </a:t>
            </a:r>
            <a:r>
              <a:rPr lang="x-none" sz="1600" b="1" dirty="0">
                <a:effectLst>
                  <a:outerShdw blurRad="38100" dist="38100" dir="2700000" algn="tl">
                    <a:srgbClr val="000000">
                      <a:alpha val="43137"/>
                    </a:srgbClr>
                  </a:outerShdw>
                </a:effectLst>
              </a:rPr>
              <a:t>- </a:t>
            </a:r>
            <a:r>
              <a:rPr lang="en-US" sz="1600" b="1" dirty="0" smtClean="0">
                <a:effectLst>
                  <a:outerShdw blurRad="38100" dist="38100" dir="2700000" algn="tl">
                    <a:srgbClr val="000000">
                      <a:alpha val="43137"/>
                    </a:srgbClr>
                  </a:outerShdw>
                </a:effectLst>
              </a:rPr>
              <a:t>5</a:t>
            </a:r>
            <a:r>
              <a:rPr lang="x-none" sz="1600" b="1" dirty="0" smtClean="0">
                <a:effectLst>
                  <a:outerShdw blurRad="38100" dist="38100" dir="2700000" algn="tl">
                    <a:srgbClr val="000000">
                      <a:alpha val="43137"/>
                    </a:srgbClr>
                  </a:outerShdw>
                </a:effectLst>
              </a:rPr>
              <a:t>: </a:t>
            </a:r>
            <a:r>
              <a:rPr lang="x-none" sz="1600" b="1" dirty="0">
                <a:effectLst>
                  <a:outerShdw blurRad="38100" dist="38100" dir="2700000" algn="tl">
                    <a:srgbClr val="000000">
                      <a:alpha val="43137"/>
                    </a:srgbClr>
                  </a:outerShdw>
                </a:effectLst>
              </a:rPr>
              <a:t>Rúbrica genérica de 4 puntos para un Escrito informativo/explicativo </a:t>
            </a:r>
            <a:endParaRPr lang="x-none" sz="1600" dirty="0">
              <a:effectLst>
                <a:outerShdw blurRad="38100" dist="38100" dir="2700000" algn="tl">
                  <a:srgbClr val="000000">
                    <a:alpha val="43137"/>
                  </a:srgbClr>
                </a:outerShdw>
              </a:effectLst>
            </a:endParaRPr>
          </a:p>
        </p:txBody>
      </p:sp>
      <p:sp>
        <p:nvSpPr>
          <p:cNvPr id="5" name="Rectangle 4"/>
          <p:cNvSpPr/>
          <p:nvPr/>
        </p:nvSpPr>
        <p:spPr>
          <a:xfrm>
            <a:off x="369502" y="9491703"/>
            <a:ext cx="7402898" cy="216391"/>
          </a:xfrm>
          <a:prstGeom prst="rect">
            <a:avLst/>
          </a:prstGeom>
        </p:spPr>
        <p:txBody>
          <a:bodyPr wrap="square" lIns="92381" tIns="46189" rIns="92381" bIns="46189">
            <a:spAutoFit/>
          </a:bodyPr>
          <a:lstStyle/>
          <a:p>
            <a:pPr algn="ctr"/>
            <a:r>
              <a:rPr lang="en-US" sz="800" b="1" dirty="0"/>
              <a:t>Working Drafts of ELA rubrics </a:t>
            </a:r>
            <a:r>
              <a:rPr lang="en-US" sz="800" b="1"/>
              <a:t>for </a:t>
            </a:r>
            <a:r>
              <a:rPr lang="en-US" sz="800" b="1" smtClean="0"/>
              <a:t>assessing </a:t>
            </a:r>
            <a:r>
              <a:rPr lang="en-US" sz="800" b="1" dirty="0"/>
              <a:t>CCSS writing standards --- © (2010) Karin Hess, National Center </a:t>
            </a:r>
            <a:r>
              <a:rPr lang="en-US" sz="800" b="1"/>
              <a:t>for </a:t>
            </a:r>
            <a:r>
              <a:rPr lang="en-US" sz="800" b="1" smtClean="0"/>
              <a:t>Assessment </a:t>
            </a:r>
            <a:r>
              <a:rPr lang="en-US" sz="800" b="1" dirty="0"/>
              <a:t>[khess@nciea.org</a:t>
            </a:r>
            <a:endParaRPr lang="en-US" sz="800" dirty="0"/>
          </a:p>
        </p:txBody>
      </p:sp>
      <p:sp>
        <p:nvSpPr>
          <p:cNvPr id="3" name="Slide Number Placeholder 2"/>
          <p:cNvSpPr>
            <a:spLocks noGrp="1"/>
          </p:cNvSpPr>
          <p:nvPr>
            <p:ph type="sldNum" sz="quarter" idx="12"/>
          </p:nvPr>
        </p:nvSpPr>
        <p:spPr/>
        <p:txBody>
          <a:bodyPr/>
          <a:lstStyle/>
          <a:p>
            <a:fld id="{6E8A0ECE-C9E2-4B32-8A0E-7D248228F9D1}" type="slidenum">
              <a:rPr lang="en-US" smtClean="0"/>
              <a:pPr/>
              <a:t>15</a:t>
            </a:fld>
            <a:endParaRPr lang="en-US"/>
          </a:p>
        </p:txBody>
      </p:sp>
    </p:spTree>
    <p:extLst>
      <p:ext uri="{BB962C8B-B14F-4D97-AF65-F5344CB8AC3E}">
        <p14:creationId xmlns:p14="http://schemas.microsoft.com/office/powerpoint/2010/main" val="9278340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7215" y="8537383"/>
            <a:ext cx="7338594" cy="1115579"/>
          </a:xfrm>
          <a:prstGeom prst="rect">
            <a:avLst/>
          </a:prstGeom>
          <a:noFill/>
        </p:spPr>
        <p:txBody>
          <a:bodyPr wrap="square" lIns="91330" tIns="45665" rIns="91330" bIns="45665">
            <a:spAutoFit/>
          </a:bodyPr>
          <a:lstStyle/>
          <a:p>
            <a:r>
              <a:rPr lang="es-419" sz="950" dirty="0"/>
              <a:t>Esta tarea de </a:t>
            </a:r>
            <a:r>
              <a:rPr lang="es-419" sz="950"/>
              <a:t>rendimiento </a:t>
            </a:r>
            <a:r>
              <a:rPr lang="es-419" sz="950" smtClean="0"/>
              <a:t>se </a:t>
            </a:r>
            <a:r>
              <a:rPr lang="es-419" sz="950" dirty="0"/>
              <a:t>basa en la escritura. Como una opción, </a:t>
            </a:r>
            <a:r>
              <a:rPr lang="es-419" sz="950"/>
              <a:t>si </a:t>
            </a:r>
            <a:r>
              <a:rPr lang="es-419" sz="950" smtClean="0"/>
              <a:t>desea </a:t>
            </a:r>
            <a:r>
              <a:rPr lang="es-419" sz="950"/>
              <a:t>dar </a:t>
            </a:r>
            <a:r>
              <a:rPr lang="es-419" sz="950" smtClean="0"/>
              <a:t>seguimiento </a:t>
            </a:r>
            <a:r>
              <a:rPr lang="es-419" sz="950" dirty="0"/>
              <a:t>al crecimiento ELP como </a:t>
            </a:r>
            <a:r>
              <a:rPr lang="es-419" sz="950"/>
              <a:t>un </a:t>
            </a:r>
            <a:r>
              <a:rPr lang="es-419" sz="950" smtClean="0"/>
              <a:t>segundo </a:t>
            </a:r>
            <a:r>
              <a:rPr lang="es-419" sz="950" dirty="0"/>
              <a:t>objetivo, los maestros pueden optar por evaluar ELP estándar 4 </a:t>
            </a:r>
            <a:r>
              <a:rPr lang="es-419" sz="950"/>
              <a:t>porque </a:t>
            </a:r>
            <a:r>
              <a:rPr lang="es-419" sz="950" smtClean="0"/>
              <a:t>se </a:t>
            </a:r>
            <a:r>
              <a:rPr lang="es-419" sz="950" dirty="0" smtClean="0"/>
              <a:t>alinea </a:t>
            </a:r>
            <a:r>
              <a:rPr lang="es-419" sz="950" dirty="0"/>
              <a:t>con esta tarea de rendimiento específica. La composición completa de su estudiante </a:t>
            </a:r>
            <a:r>
              <a:rPr lang="es-419" sz="950"/>
              <a:t>puede </a:t>
            </a:r>
            <a:r>
              <a:rPr lang="es-419" sz="950" smtClean="0"/>
              <a:t>ser </a:t>
            </a:r>
            <a:r>
              <a:rPr lang="es-419" sz="950" dirty="0"/>
              <a:t>analizada para identificar los niveles de dominio lingüístico en inglés. Es evidente que los estudiantes estarán navegando a través de las modalidades para llegar al producto final. Sin embargo, es importante tener en mente qué es lo que está evaluando la tarea de rendimiento de un escrito de opinión, y cuán profundamente el estudiante entiende el contenido de </a:t>
            </a:r>
            <a:r>
              <a:rPr lang="es-419" sz="950"/>
              <a:t>la </a:t>
            </a:r>
            <a:r>
              <a:rPr lang="es-419" sz="950" smtClean="0"/>
              <a:t>clase </a:t>
            </a:r>
            <a:r>
              <a:rPr lang="es-419" sz="950" dirty="0"/>
              <a:t>y el lenguaje. La meta de crecimiento ELP es proporcionar “</a:t>
            </a:r>
            <a:r>
              <a:rPr lang="es-419" sz="950"/>
              <a:t>la </a:t>
            </a:r>
            <a:r>
              <a:rPr lang="es-419" sz="950" smtClean="0"/>
              <a:t>enseñanza </a:t>
            </a:r>
            <a:r>
              <a:rPr lang="es-419" sz="950" dirty="0"/>
              <a:t>escalonada justa" para que los estudiantes demuestren su comprensión a fin de </a:t>
            </a:r>
            <a:r>
              <a:rPr lang="es-419" sz="950"/>
              <a:t>que </a:t>
            </a:r>
            <a:r>
              <a:rPr lang="es-419" sz="950" smtClean="0"/>
              <a:t>pasen </a:t>
            </a:r>
            <a:r>
              <a:rPr lang="es-419" sz="950" dirty="0"/>
              <a:t>de un nivel de competencia al siguiente.</a:t>
            </a:r>
          </a:p>
        </p:txBody>
      </p:sp>
      <p:graphicFrame>
        <p:nvGraphicFramePr>
          <p:cNvPr id="5" name="Table 4"/>
          <p:cNvGraphicFramePr>
            <a:graphicFrameLocks noGrp="1"/>
          </p:cNvGraphicFramePr>
          <p:nvPr>
            <p:extLst/>
          </p:nvPr>
        </p:nvGraphicFramePr>
        <p:xfrm>
          <a:off x="236593" y="414963"/>
          <a:ext cx="7299217" cy="6007243"/>
        </p:xfrm>
        <a:graphic>
          <a:graphicData uri="http://schemas.openxmlformats.org/drawingml/2006/table">
            <a:tbl>
              <a:tblPr/>
              <a:tblGrid>
                <a:gridCol w="2049407"/>
                <a:gridCol w="706123"/>
                <a:gridCol w="447041"/>
                <a:gridCol w="447041"/>
                <a:gridCol w="383177"/>
                <a:gridCol w="3266428"/>
              </a:tblGrid>
              <a:tr h="649985">
                <a:tc rowSpan="2">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receptivas*:</a:t>
                      </a:r>
                      <a:r>
                        <a:rPr lang="x-none" sz="900" kern="1200" noProof="0" dirty="0" smtClean="0">
                          <a:solidFill>
                            <a:schemeClr val="bg1">
                              <a:lumMod val="50000"/>
                            </a:schemeClr>
                          </a:solidFill>
                          <a:effectLst/>
                          <a:latin typeface="+mn-lt"/>
                          <a:ea typeface="Calibri"/>
                          <a:cs typeface="Times New Roman"/>
                        </a:rPr>
                        <a:t> </a:t>
                      </a:r>
                      <a:br>
                        <a:rPr lang="x-none" sz="900" kern="1200" noProof="0" dirty="0" smtClean="0">
                          <a:solidFill>
                            <a:schemeClr val="bg1">
                              <a:lumMod val="50000"/>
                            </a:schemeClr>
                          </a:solidFill>
                          <a:effectLst/>
                          <a:latin typeface="+mn-lt"/>
                          <a:ea typeface="Calibri"/>
                          <a:cs typeface="Times New Roman"/>
                        </a:rPr>
                      </a:br>
                      <a:r>
                        <a:rPr lang="x-none" sz="900" kern="1200" noProof="0" dirty="0" smtClean="0">
                          <a:solidFill>
                            <a:schemeClr val="bg1">
                              <a:lumMod val="50000"/>
                            </a:schemeClr>
                          </a:solidFill>
                          <a:effectLst/>
                          <a:latin typeface="+mn-lt"/>
                          <a:ea typeface="Calibri"/>
                          <a:cs typeface="Times New Roman"/>
                        </a:rPr>
                        <a:t>M</a:t>
                      </a:r>
                      <a:r>
                        <a:rPr lang="x-none" sz="900" kern="1200" baseline="0" noProof="0" dirty="0" smtClean="0">
                          <a:solidFill>
                            <a:schemeClr val="bg1">
                              <a:lumMod val="50000"/>
                            </a:schemeClr>
                          </a:solidFill>
                          <a:effectLst/>
                          <a:latin typeface="+mn-lt"/>
                          <a:ea typeface="Calibri"/>
                          <a:cs typeface="Times New Roman"/>
                        </a:rPr>
                        <a:t>aneras </a:t>
                      </a:r>
                      <a:r>
                        <a:rPr lang="x-none" sz="900" kern="1200" noProof="0" dirty="0" smtClean="0">
                          <a:solidFill>
                            <a:schemeClr val="bg1">
                              <a:lumMod val="50000"/>
                            </a:schemeClr>
                          </a:solidFill>
                          <a:effectLst/>
                          <a:latin typeface="+mn-lt"/>
                          <a:ea typeface="Calibri"/>
                          <a:cs typeface="Times New Roman"/>
                        </a:rPr>
                        <a:t>en las que los estudiantes reciben las comunicaciones de otros (por ejemplo: escuchar, leer, ver). La instrucción y evaluación de las modalidades </a:t>
                      </a:r>
                      <a:r>
                        <a:rPr lang="x-none" sz="900" kern="1200" noProof="0" smtClean="0">
                          <a:solidFill>
                            <a:schemeClr val="bg1">
                              <a:lumMod val="50000"/>
                            </a:schemeClr>
                          </a:solidFill>
                          <a:effectLst/>
                          <a:latin typeface="+mn-lt"/>
                          <a:ea typeface="Calibri"/>
                          <a:cs typeface="Times New Roman"/>
                        </a:rPr>
                        <a:t>receptivas se </a:t>
                      </a:r>
                      <a:r>
                        <a:rPr lang="x-none" sz="900" kern="1200" noProof="0" dirty="0" smtClean="0">
                          <a:solidFill>
                            <a:schemeClr val="bg1">
                              <a:lumMod val="50000"/>
                            </a:schemeClr>
                          </a:solidFill>
                          <a:effectLst/>
                          <a:latin typeface="+mn-lt"/>
                          <a:ea typeface="Calibri"/>
                          <a:cs typeface="Times New Roman"/>
                        </a:rPr>
                        <a:t>centran en la comunicación de </a:t>
                      </a:r>
                      <a:r>
                        <a:rPr lang="x-none" sz="900" kern="1200" baseline="0" noProof="0" dirty="0" smtClean="0">
                          <a:solidFill>
                            <a:schemeClr val="bg1">
                              <a:lumMod val="50000"/>
                            </a:schemeClr>
                          </a:solidFill>
                          <a:effectLst/>
                          <a:latin typeface="+mn-lt"/>
                          <a:ea typeface="Calibri"/>
                          <a:cs typeface="Times New Roman"/>
                        </a:rPr>
                        <a:t>lo</a:t>
                      </a:r>
                      <a:r>
                        <a:rPr lang="x-none" sz="900" kern="1200" noProof="0" dirty="0" smtClean="0">
                          <a:solidFill>
                            <a:schemeClr val="bg1">
                              <a:lumMod val="50000"/>
                            </a:schemeClr>
                          </a:solidFill>
                          <a:effectLst/>
                          <a:latin typeface="+mn-lt"/>
                          <a:ea typeface="Calibri"/>
                          <a:cs typeface="Times New Roman"/>
                        </a:rPr>
                        <a:t>s</a:t>
                      </a:r>
                      <a:r>
                        <a:rPr lang="x-none" sz="900" kern="1200" baseline="0" noProof="0" dirty="0" smtClean="0">
                          <a:solidFill>
                            <a:schemeClr val="bg1">
                              <a:lumMod val="50000"/>
                            </a:schemeClr>
                          </a:solidFill>
                          <a:effectLst/>
                          <a:latin typeface="+mn-lt"/>
                          <a:ea typeface="Calibri"/>
                          <a:cs typeface="Times New Roman"/>
                        </a:rPr>
                        <a:t> estudiantes de su </a:t>
                      </a:r>
                      <a:r>
                        <a:rPr lang="x-none" sz="900" kern="1200" noProof="0" dirty="0" smtClean="0">
                          <a:solidFill>
                            <a:schemeClr val="bg1">
                              <a:lumMod val="50000"/>
                            </a:schemeClr>
                          </a:solidFill>
                          <a:effectLst/>
                          <a:latin typeface="+mn-lt"/>
                          <a:ea typeface="Calibri"/>
                          <a:cs typeface="Times New Roman"/>
                        </a:rPr>
                        <a:t>comprensión del significado de </a:t>
                      </a:r>
                      <a:r>
                        <a:rPr lang="en-US" sz="900" kern="1200" noProof="0" dirty="0" smtClean="0">
                          <a:solidFill>
                            <a:schemeClr val="bg1">
                              <a:lumMod val="50000"/>
                            </a:schemeClr>
                          </a:solidFill>
                          <a:effectLst/>
                          <a:latin typeface="+mn-lt"/>
                          <a:ea typeface="Calibri"/>
                          <a:cs typeface="Times New Roman"/>
                        </a:rPr>
                        <a:t>la </a:t>
                      </a:r>
                      <a:r>
                        <a:rPr lang="x-none" sz="900" kern="1200" noProof="0" dirty="0" smtClean="0">
                          <a:solidFill>
                            <a:schemeClr val="bg1">
                              <a:lumMod val="50000"/>
                            </a:schemeClr>
                          </a:solidFill>
                          <a:effectLst/>
                          <a:latin typeface="+mn-lt"/>
                          <a:ea typeface="Calibri"/>
                          <a:cs typeface="Times New Roman"/>
                        </a:rPr>
                        <a:t> comunicaci</a:t>
                      </a:r>
                      <a:r>
                        <a:rPr lang="en-US" sz="900" kern="1200" noProof="0" dirty="0" err="1" smtClean="0">
                          <a:solidFill>
                            <a:schemeClr val="bg1">
                              <a:lumMod val="50000"/>
                            </a:schemeClr>
                          </a:solidFill>
                          <a:effectLst/>
                          <a:latin typeface="+mn-lt"/>
                          <a:ea typeface="Calibri"/>
                          <a:cs typeface="Times New Roman"/>
                        </a:rPr>
                        <a:t>ón</a:t>
                      </a:r>
                      <a:r>
                        <a:rPr lang="en-US" sz="900" kern="1200" noProof="0" dirty="0" smtClean="0">
                          <a:solidFill>
                            <a:schemeClr val="bg1">
                              <a:lumMod val="50000"/>
                            </a:schemeClr>
                          </a:solidFill>
                          <a:effectLst/>
                          <a:latin typeface="+mn-lt"/>
                          <a:ea typeface="Calibri"/>
                          <a:cs typeface="Times New Roman"/>
                        </a:rPr>
                        <a:t> de</a:t>
                      </a:r>
                      <a:r>
                        <a:rPr lang="x-none" sz="900" kern="1200" noProof="0" dirty="0" smtClean="0">
                          <a:solidFill>
                            <a:schemeClr val="bg1">
                              <a:lumMod val="50000"/>
                            </a:schemeClr>
                          </a:solidFill>
                          <a:effectLst/>
                          <a:latin typeface="+mn-lt"/>
                          <a:ea typeface="Calibri"/>
                          <a:cs typeface="Times New Roman"/>
                        </a:rPr>
                        <a:t> los demás.</a:t>
                      </a:r>
                      <a:endParaRPr lang="x-none" sz="900" noProof="0" dirty="0">
                        <a:solidFill>
                          <a:schemeClr val="bg1">
                            <a:lumMod val="50000"/>
                          </a:schemeClr>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Escuchar</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y</a:t>
                      </a:r>
                    </a:p>
                    <a:p>
                      <a:pPr marL="0" marR="0" algn="ctr">
                        <a:lnSpc>
                          <a:spcPct val="115000"/>
                        </a:lnSpc>
                        <a:spcBef>
                          <a:spcPts val="0"/>
                        </a:spcBef>
                        <a:spcAft>
                          <a:spcPts val="0"/>
                        </a:spcAft>
                      </a:pPr>
                      <a:r>
                        <a:rPr lang="x-none" sz="900" kern="1200" noProof="0" dirty="0" smtClean="0">
                          <a:solidFill>
                            <a:srgbClr val="7F7F7F"/>
                          </a:solidFill>
                          <a:effectLst/>
                          <a:latin typeface="+mn-lt"/>
                          <a:ea typeface="Calibri"/>
                          <a:cs typeface="Times New Roman"/>
                        </a:rPr>
                        <a:t>Leer</a:t>
                      </a:r>
                      <a:endParaRPr lang="x-none" sz="900" kern="1200" noProof="0" dirty="0">
                        <a:solidFill>
                          <a:srgbClr val="7F7F7F"/>
                        </a:solidFill>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rowSpan="8">
                  <a:txBody>
                    <a:bodyPr/>
                    <a:lstStyle/>
                    <a:p>
                      <a:pPr marL="291465" marR="71755" indent="-219710" algn="ctr">
                        <a:lnSpc>
                          <a:spcPct val="115000"/>
                        </a:lnSpc>
                        <a:spcBef>
                          <a:spcPts val="0"/>
                        </a:spcBef>
                        <a:spcAft>
                          <a:spcPts val="0"/>
                        </a:spcAft>
                      </a:pPr>
                      <a:r>
                        <a:rPr lang="x-none" sz="1400" b="1" kern="1200" noProof="0" dirty="0" smtClean="0">
                          <a:effectLst/>
                          <a:latin typeface="+mn-lt"/>
                          <a:ea typeface="Times New Roman"/>
                          <a:cs typeface="Times New Roman"/>
                        </a:rPr>
                        <a:t>9 - crear</a:t>
                      </a:r>
                      <a:r>
                        <a:rPr lang="x-none" sz="1400" b="0" kern="1200" noProof="0" dirty="0" smtClean="0">
                          <a:effectLst/>
                          <a:latin typeface="+mn-lt"/>
                          <a:ea typeface="Times New Roman"/>
                          <a:cs typeface="Times New Roman"/>
                        </a:rPr>
                        <a:t> un discurso y un texto  </a:t>
                      </a:r>
                      <a:r>
                        <a:rPr lang="x-none" sz="1400" b="1" kern="1200" noProof="0" dirty="0" smtClean="0">
                          <a:effectLst/>
                          <a:latin typeface="+mn-lt"/>
                          <a:ea typeface="Times New Roman"/>
                          <a:cs typeface="Times New Roman"/>
                        </a:rPr>
                        <a:t>claro y coherente apropiado para su grado</a:t>
                      </a:r>
                      <a:endParaRPr lang="x-none" sz="1600" b="1" noProof="0" dirty="0">
                        <a:effectLst/>
                        <a:latin typeface="+mn-lt"/>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rowSpan="8">
                  <a:txBody>
                    <a:bodyPr/>
                    <a:lstStyle/>
                    <a:p>
                      <a:pPr algn="ctr"/>
                      <a:r>
                        <a:rPr lang="x-none" sz="1400" b="1" kern="1200" noProof="0" dirty="0" smtClean="0">
                          <a:solidFill>
                            <a:schemeClr val="tx1"/>
                          </a:solidFill>
                          <a:effectLst/>
                          <a:latin typeface="+mn-lt"/>
                          <a:ea typeface="Times New Roman"/>
                          <a:cs typeface="Times New Roman"/>
                        </a:rPr>
                        <a:t> 10 - </a:t>
                      </a:r>
                      <a:r>
                        <a:rPr lang="x-none" sz="1400" b="1" kern="1200" noProof="0" dirty="0" smtClean="0">
                          <a:solidFill>
                            <a:schemeClr val="tx1"/>
                          </a:solidFill>
                          <a:effectLst/>
                          <a:latin typeface="+mn-lt"/>
                          <a:ea typeface="+mn-ea"/>
                          <a:cs typeface="+mn-cs"/>
                        </a:rPr>
                        <a:t>hacer uso</a:t>
                      </a:r>
                      <a:r>
                        <a:rPr lang="x-none" sz="1400" kern="1200" noProof="0" dirty="0" smtClean="0">
                          <a:solidFill>
                            <a:schemeClr val="tx1"/>
                          </a:solidFill>
                          <a:effectLst/>
                          <a:latin typeface="+mn-lt"/>
                          <a:ea typeface="+mn-ea"/>
                          <a:cs typeface="+mn-cs"/>
                        </a:rPr>
                        <a:t> preciso del inglés</a:t>
                      </a:r>
                      <a:r>
                        <a:rPr lang="x-none" sz="1400" kern="1200" baseline="0" noProof="0" dirty="0" smtClean="0">
                          <a:solidFill>
                            <a:schemeClr val="tx1"/>
                          </a:solidFill>
                          <a:effectLst/>
                          <a:latin typeface="+mn-lt"/>
                          <a:ea typeface="+mn-ea"/>
                          <a:cs typeface="+mn-cs"/>
                        </a:rPr>
                        <a:t> est</a:t>
                      </a:r>
                      <a:r>
                        <a:rPr lang="x-none" sz="1400" kern="1200" noProof="0" dirty="0" smtClean="0">
                          <a:solidFill>
                            <a:schemeClr val="tx1"/>
                          </a:solidFill>
                          <a:effectLst/>
                          <a:latin typeface="+mn-lt"/>
                          <a:ea typeface="+mn-ea"/>
                          <a:cs typeface="+mn-cs"/>
                        </a:rPr>
                        <a:t>ándar </a:t>
                      </a:r>
                      <a:r>
                        <a:rPr lang="en-US" sz="1400" kern="1200" noProof="0" dirty="0" smtClean="0">
                          <a:solidFill>
                            <a:schemeClr val="tx1"/>
                          </a:solidFill>
                          <a:effectLst/>
                          <a:latin typeface="+mn-lt"/>
                          <a:ea typeface="+mn-ea"/>
                          <a:cs typeface="+mn-cs"/>
                        </a:rPr>
                        <a:t>del </a:t>
                      </a:r>
                      <a:r>
                        <a:rPr lang="x-none" sz="1400" kern="1200" noProof="0" dirty="0" smtClean="0">
                          <a:solidFill>
                            <a:schemeClr val="tx1"/>
                          </a:solidFill>
                          <a:effectLst/>
                          <a:latin typeface="+mn-lt"/>
                          <a:ea typeface="+mn-ea"/>
                          <a:cs typeface="+mn-cs"/>
                        </a:rPr>
                        <a:t>nivel de grado para </a:t>
                      </a:r>
                    </a:p>
                    <a:p>
                      <a:pPr algn="ctr"/>
                      <a:r>
                        <a:rPr lang="x-none" sz="1400" kern="1200" noProof="0" smtClean="0">
                          <a:solidFill>
                            <a:schemeClr val="tx1"/>
                          </a:solidFill>
                          <a:effectLst/>
                          <a:latin typeface="+mn-lt"/>
                          <a:ea typeface="+mn-ea"/>
                          <a:cs typeface="+mn-cs"/>
                        </a:rPr>
                        <a:t>                comunicarse </a:t>
                      </a:r>
                      <a:r>
                        <a:rPr lang="x-none" sz="1400" kern="1200" noProof="0" dirty="0" smtClean="0">
                          <a:solidFill>
                            <a:schemeClr val="tx1"/>
                          </a:solidFill>
                          <a:effectLst/>
                          <a:latin typeface="+mn-lt"/>
                          <a:ea typeface="+mn-ea"/>
                          <a:cs typeface="+mn-cs"/>
                        </a:rPr>
                        <a:t>apropiadamente de forma oral y escrita</a:t>
                      </a:r>
                      <a:endParaRPr lang="x-none" sz="1600" noProof="0" dirty="0">
                        <a:effectLst/>
                        <a:latin typeface="Calibri"/>
                        <a:ea typeface="Calibri"/>
                        <a:cs typeface="Times New Roman"/>
                      </a:endParaRPr>
                    </a:p>
                  </a:txBody>
                  <a:tcPr marL="0" marR="0" marT="0" marB="0" vert="vert27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38100" cap="flat" cmpd="sng" algn="ctr">
                      <a:solidFill>
                        <a:srgbClr val="000000"/>
                      </a:solidFill>
                      <a:prstDash val="solid"/>
                      <a:round/>
                      <a:headEnd type="none" w="med" len="med"/>
                      <a:tailEnd type="none" w="med" len="med"/>
                    </a:lnB>
                    <a:solidFill>
                      <a:srgbClr val="EEECE1"/>
                    </a:solidFill>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1</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kumimoji="0" lang="es-419" sz="800" b="1" i="0" u="none" strike="noStrike" kern="1200" cap="none" spc="0" normalizeH="0" baseline="0" noProof="0" dirty="0" smtClean="0">
                          <a:ln>
                            <a:noFill/>
                          </a:ln>
                          <a:solidFill>
                            <a:srgbClr val="7F7F7F"/>
                          </a:solidFill>
                          <a:effectLst/>
                          <a:uLnTx/>
                          <a:uFillTx/>
                          <a:latin typeface="+mn-lt"/>
                          <a:ea typeface="Calibri"/>
                          <a:cs typeface="GillSansMT"/>
                        </a:rPr>
                        <a:t>elaborar/construir significados  </a:t>
                      </a:r>
                      <a:r>
                        <a:rPr kumimoji="0" lang="es-419" sz="800" b="0" i="0" u="none" strike="noStrike" kern="1200" cap="none" spc="0" normalizeH="0" baseline="0" noProof="0" dirty="0" smtClean="0">
                          <a:ln>
                            <a:noFill/>
                          </a:ln>
                          <a:solidFill>
                            <a:srgbClr val="7F7F7F"/>
                          </a:solidFill>
                          <a:effectLst/>
                          <a:uLnTx/>
                          <a:uFillTx/>
                          <a:latin typeface="+mn-lt"/>
                          <a:ea typeface="Calibri"/>
                          <a:cs typeface="GillSansMT"/>
                        </a:rPr>
                        <a:t>a partir </a:t>
                      </a:r>
                      <a:r>
                        <a:rPr kumimoji="0" lang="es-419" sz="800" b="0" i="0" u="none" strike="noStrike" kern="1200" cap="none" spc="0" normalizeH="0" baseline="0" noProof="0" smtClean="0">
                          <a:ln>
                            <a:noFill/>
                          </a:ln>
                          <a:solidFill>
                            <a:srgbClr val="7F7F7F"/>
                          </a:solidFill>
                          <a:effectLst/>
                          <a:uLnTx/>
                          <a:uFillTx/>
                          <a:latin typeface="+mn-lt"/>
                          <a:ea typeface="Calibri"/>
                          <a:cs typeface="GillSansMT"/>
                        </a:rPr>
                        <a:t>de presentaciones </a:t>
                      </a:r>
                      <a:r>
                        <a:rPr kumimoji="0" lang="es-419" sz="800" b="0" i="0" u="none" strike="noStrike" kern="1200" cap="none" spc="0" normalizeH="0" baseline="0" noProof="0" dirty="0" smtClean="0">
                          <a:ln>
                            <a:noFill/>
                          </a:ln>
                          <a:solidFill>
                            <a:srgbClr val="7F7F7F"/>
                          </a:solidFill>
                          <a:effectLst/>
                          <a:uLnTx/>
                          <a:uFillTx/>
                          <a:latin typeface="+mn-lt"/>
                          <a:ea typeface="Calibri"/>
                          <a:cs typeface="GillSansMT"/>
                        </a:rPr>
                        <a:t>orales y de textos literarios e informativos, por medio de las siguientes destrezas  apropiadas para el nivel de grado: escuchar, leer </a:t>
                      </a:r>
                      <a:r>
                        <a:rPr kumimoji="0" lang="es-419" sz="800" b="0" i="0" u="none" strike="noStrike" kern="1200" cap="none" spc="0" normalizeH="0" baseline="0" noProof="0" smtClean="0">
                          <a:ln>
                            <a:noFill/>
                          </a:ln>
                          <a:solidFill>
                            <a:srgbClr val="7F7F7F"/>
                          </a:solidFill>
                          <a:effectLst/>
                          <a:uLnTx/>
                          <a:uFillTx/>
                          <a:latin typeface="+mn-lt"/>
                          <a:ea typeface="Calibri"/>
                          <a:cs typeface="GillSansMT"/>
                        </a:rPr>
                        <a:t>y observar </a:t>
                      </a:r>
                      <a:endParaRPr kumimoji="0" lang="es-419" sz="1400" b="0" i="0" u="none" strike="noStrike" kern="1200" cap="none" spc="0" normalizeH="0" baseline="0" noProof="0" dirty="0">
                        <a:ln>
                          <a:noFill/>
                        </a:ln>
                        <a:solidFill>
                          <a:prstClr val="black"/>
                        </a:solidFill>
                        <a:effectLst/>
                        <a:uLnTx/>
                        <a:uFillTx/>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9378">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Calibri"/>
                          <a:cs typeface="Times New Roman"/>
                        </a:rPr>
                        <a:t>8</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determinar el significado </a:t>
                      </a:r>
                      <a:r>
                        <a:rPr lang="x-none" sz="900" b="0" kern="1200" noProof="0" dirty="0" smtClean="0">
                          <a:solidFill>
                            <a:srgbClr val="7F7F7F"/>
                          </a:solidFill>
                          <a:effectLst/>
                          <a:latin typeface="+mn-lt"/>
                          <a:ea typeface="Calibri"/>
                          <a:cs typeface="GillSansMT"/>
                        </a:rPr>
                        <a:t>de palabras </a:t>
                      </a:r>
                      <a:r>
                        <a:rPr lang="x-none" sz="900" b="0" kern="1200" noProof="0" smtClean="0">
                          <a:solidFill>
                            <a:srgbClr val="7F7F7F"/>
                          </a:solidFill>
                          <a:effectLst/>
                          <a:latin typeface="+mn-lt"/>
                          <a:ea typeface="Calibri"/>
                          <a:cs typeface="GillSansMT"/>
                        </a:rPr>
                        <a:t>y frases en presentaciones </a:t>
                      </a:r>
                      <a:r>
                        <a:rPr lang="x-none" sz="900" b="0" kern="1200" noProof="0" dirty="0" smtClean="0">
                          <a:solidFill>
                            <a:srgbClr val="7F7F7F"/>
                          </a:solidFill>
                          <a:effectLst/>
                          <a:latin typeface="+mn-lt"/>
                          <a:ea typeface="Calibri"/>
                          <a:cs typeface="GillSansMT"/>
                        </a:rPr>
                        <a:t>orales y en textos literarios e informativos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825377">
                <a:tc rowSpan="3">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x-none" sz="2100" b="1" kern="1200" noProof="0" dirty="0" smtClean="0">
                          <a:effectLst/>
                          <a:latin typeface="+mn-lt"/>
                          <a:ea typeface="Calibri"/>
                          <a:cs typeface="Times New Roman"/>
                        </a:rPr>
                        <a:t>Modalidades productivas*:</a:t>
                      </a:r>
                      <a:r>
                        <a:rPr lang="x-none" sz="2100" kern="1200" noProof="0" dirty="0" smtClean="0">
                          <a:effectLst/>
                          <a:latin typeface="+mn-lt"/>
                          <a:ea typeface="Calibri"/>
                          <a:cs typeface="Times New Roman"/>
                        </a:rPr>
                        <a:t> </a:t>
                      </a:r>
                    </a:p>
                    <a:p>
                      <a:pPr marL="0" marR="0">
                        <a:lnSpc>
                          <a:spcPct val="115000"/>
                        </a:lnSpc>
                        <a:spcBef>
                          <a:spcPts val="0"/>
                        </a:spcBef>
                        <a:spcAft>
                          <a:spcPts val="0"/>
                        </a:spcAft>
                      </a:pPr>
                      <a:r>
                        <a:rPr lang="x-none" sz="1300" kern="1200" noProof="0" dirty="0" smtClean="0">
                          <a:effectLst/>
                          <a:latin typeface="+mn-lt"/>
                          <a:ea typeface="Calibri"/>
                          <a:cs typeface="Times New Roman"/>
                        </a:rPr>
                        <a:t>Formas en que los </a:t>
                      </a:r>
                      <a:r>
                        <a:rPr lang="x-none" sz="1300" kern="1200" noProof="0" smtClean="0">
                          <a:effectLst/>
                          <a:latin typeface="+mn-lt"/>
                          <a:ea typeface="Calibri"/>
                          <a:cs typeface="Times New Roman"/>
                        </a:rPr>
                        <a:t>estudiantes se </a:t>
                      </a:r>
                      <a:r>
                        <a:rPr lang="x-none" sz="1300" kern="1200" noProof="0" dirty="0" smtClean="0">
                          <a:effectLst/>
                          <a:latin typeface="+mn-lt"/>
                          <a:ea typeface="Calibri"/>
                          <a:cs typeface="Times New Roman"/>
                        </a:rPr>
                        <a:t>comunican con otros (por ejemplo: hablar, escribir y dibujar). La instrucción y evaluación de las modalidades </a:t>
                      </a:r>
                      <a:r>
                        <a:rPr lang="x-none" sz="1300" kern="1200" noProof="0" smtClean="0">
                          <a:effectLst/>
                          <a:latin typeface="+mn-lt"/>
                          <a:ea typeface="Calibri"/>
                          <a:cs typeface="Times New Roman"/>
                        </a:rPr>
                        <a:t>productivas se </a:t>
                      </a:r>
                      <a:r>
                        <a:rPr lang="x-none" sz="1300" kern="1200" noProof="0" dirty="0" smtClean="0">
                          <a:effectLst/>
                          <a:latin typeface="+mn-lt"/>
                          <a:ea typeface="Calibri"/>
                          <a:cs typeface="Times New Roman"/>
                        </a:rPr>
                        <a:t>centran en la comunicación del estudiante de su propia comprensión o interpretación.</a:t>
                      </a:r>
                      <a:endParaRPr lang="x-none" sz="13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rowSpan="3">
                  <a:txBody>
                    <a:bodyPr/>
                    <a:lstStyle/>
                    <a:p>
                      <a:pPr marL="0" marR="0" algn="ctr">
                        <a:lnSpc>
                          <a:spcPct val="115000"/>
                        </a:lnSpc>
                        <a:spcBef>
                          <a:spcPts val="0"/>
                        </a:spcBef>
                        <a:spcAft>
                          <a:spcPts val="0"/>
                        </a:spcAft>
                      </a:pPr>
                      <a:r>
                        <a:rPr lang="x-none" sz="1300" kern="1200" noProof="0" dirty="0" smtClean="0">
                          <a:effectLst/>
                          <a:latin typeface="+mn-lt"/>
                          <a:ea typeface="Calibri"/>
                          <a:cs typeface="Times New Roman"/>
                        </a:rPr>
                        <a:t>Hablar  </a:t>
                      </a:r>
                      <a:br>
                        <a:rPr lang="x-none" sz="1300" kern="1200" noProof="0" dirty="0" smtClean="0">
                          <a:effectLst/>
                          <a:latin typeface="+mn-lt"/>
                          <a:ea typeface="Calibri"/>
                          <a:cs typeface="Times New Roman"/>
                        </a:rPr>
                      </a:br>
                      <a:r>
                        <a:rPr lang="x-none" sz="1300" kern="1200" noProof="0" dirty="0" smtClean="0">
                          <a:effectLst/>
                          <a:latin typeface="+mn-lt"/>
                          <a:ea typeface="Calibri"/>
                          <a:cs typeface="Times New Roman"/>
                        </a:rPr>
                        <a:t>y</a:t>
                      </a:r>
                    </a:p>
                    <a:p>
                      <a:pPr marL="0" marR="0" algn="ctr">
                        <a:lnSpc>
                          <a:spcPct val="115000"/>
                        </a:lnSpc>
                        <a:spcBef>
                          <a:spcPts val="0"/>
                        </a:spcBef>
                        <a:spcAft>
                          <a:spcPts val="0"/>
                        </a:spcAft>
                      </a:pPr>
                      <a:r>
                        <a:rPr lang="x-none" sz="1300" kern="1200" noProof="0" dirty="0" smtClean="0">
                          <a:effectLst/>
                          <a:latin typeface="+mn-lt"/>
                          <a:ea typeface="Calibri"/>
                          <a:cs typeface="Times New Roman"/>
                        </a:rPr>
                        <a:t>Escribir</a:t>
                      </a:r>
                      <a:endParaRPr lang="x-none" sz="1300" kern="1200" noProof="0" dirty="0">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GillSansMT"/>
                        </a:rPr>
                        <a:t>3</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hablar y escribir sobre textos y temas literarios e informativos complejos, apropiados para el grado</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126067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b="1" kern="1200" noProof="0" dirty="0" smtClean="0">
                          <a:effectLst/>
                          <a:latin typeface="Calibri"/>
                          <a:ea typeface="Times New Roman"/>
                          <a:cs typeface="Times New Roman"/>
                        </a:rPr>
                        <a:t>4</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c>
                  <a:txBody>
                    <a:bodyPr/>
                    <a:lstStyle/>
                    <a:p>
                      <a:pPr marL="0" marR="0">
                        <a:lnSpc>
                          <a:spcPct val="115000"/>
                        </a:lnSpc>
                        <a:spcBef>
                          <a:spcPts val="0"/>
                        </a:spcBef>
                        <a:spcAft>
                          <a:spcPts val="0"/>
                        </a:spcAft>
                      </a:pPr>
                      <a:r>
                        <a:rPr lang="x-none" sz="1800" b="1" kern="1200" noProof="0" dirty="0" smtClean="0">
                          <a:effectLst/>
                          <a:latin typeface="+mn-lt"/>
                          <a:ea typeface="Calibri"/>
                          <a:cs typeface="GillSansMT"/>
                        </a:rPr>
                        <a:t>construir declaraciones orales y escritas apropiadas para su grado, y apoyarlas con razonamiento y evidencia</a:t>
                      </a:r>
                      <a:endParaRPr lang="x-none" sz="160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EEECE1"/>
                    </a:solidFill>
                  </a:tcPr>
                </a:tc>
              </a:tr>
              <a:tr h="801487">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2400" kern="1200" noProof="0" dirty="0" smtClean="0">
                          <a:effectLst/>
                          <a:latin typeface="Calibri"/>
                          <a:ea typeface="Times New Roman"/>
                          <a:cs typeface="Times New Roman"/>
                        </a:rPr>
                        <a:t>7</a:t>
                      </a:r>
                      <a:endParaRPr lang="x-none" sz="16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1400" kern="1200" noProof="0" dirty="0" smtClean="0">
                          <a:effectLst/>
                          <a:latin typeface="+mn-lt"/>
                          <a:ea typeface="Calibri"/>
                          <a:cs typeface="GillSansMT"/>
                        </a:rPr>
                        <a:t>adaptar las opciones del lenguaje a un propósito, una tarea y una audiencia</a:t>
                      </a:r>
                      <a:r>
                        <a:rPr lang="en-US" sz="1400" kern="1200" noProof="0" dirty="0" smtClean="0">
                          <a:effectLst/>
                          <a:latin typeface="+mn-lt"/>
                          <a:ea typeface="Calibri"/>
                          <a:cs typeface="GillSansMT"/>
                        </a:rPr>
                        <a:t>, </a:t>
                      </a:r>
                      <a:r>
                        <a:rPr lang="x-none" sz="1400" kern="1200" noProof="0" dirty="0" smtClean="0">
                          <a:effectLst/>
                          <a:latin typeface="+mn-lt"/>
                          <a:ea typeface="Calibri"/>
                          <a:cs typeface="GillSansMT"/>
                        </a:rPr>
                        <a:t>cuando habla y escribe</a:t>
                      </a:r>
                      <a:endParaRPr lang="x-none" sz="1400" kern="1200" noProof="0" dirty="0">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673137">
                <a:tc rowSpan="3">
                  <a:txBody>
                    <a:bodyPr/>
                    <a:lstStyle/>
                    <a:p>
                      <a:pPr marL="0" marR="0">
                        <a:lnSpc>
                          <a:spcPct val="115000"/>
                        </a:lnSpc>
                        <a:spcBef>
                          <a:spcPts val="0"/>
                        </a:spcBef>
                        <a:spcAft>
                          <a:spcPts val="0"/>
                        </a:spcAft>
                      </a:pPr>
                      <a:r>
                        <a:rPr lang="x-none" sz="900" b="1" kern="1200" noProof="0" dirty="0" smtClean="0">
                          <a:solidFill>
                            <a:schemeClr val="bg1">
                              <a:lumMod val="50000"/>
                            </a:schemeClr>
                          </a:solidFill>
                          <a:effectLst/>
                          <a:latin typeface="+mn-lt"/>
                          <a:ea typeface="Calibri"/>
                          <a:cs typeface="Times New Roman"/>
                        </a:rPr>
                        <a:t>Modalidades interactivas*: </a:t>
                      </a:r>
                    </a:p>
                    <a:p>
                      <a:pPr marL="0" marR="0">
                        <a:lnSpc>
                          <a:spcPct val="115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Uso colaborativo de modalidades receptivas y productivas mientras</a:t>
                      </a:r>
                      <a:r>
                        <a:rPr lang="x-none" sz="900" kern="1200" baseline="0" noProof="0" dirty="0" smtClean="0">
                          <a:solidFill>
                            <a:schemeClr val="bg1">
                              <a:lumMod val="50000"/>
                            </a:schemeClr>
                          </a:solidFill>
                          <a:effectLst/>
                          <a:latin typeface="+mn-lt"/>
                          <a:ea typeface="Calibri"/>
                          <a:cs typeface="Times New Roman"/>
                        </a:rPr>
                        <a:t> “</a:t>
                      </a:r>
                      <a:r>
                        <a:rPr lang="x-none" sz="900" kern="1200" noProof="0" dirty="0" smtClean="0">
                          <a:solidFill>
                            <a:schemeClr val="bg1">
                              <a:lumMod val="50000"/>
                            </a:schemeClr>
                          </a:solidFill>
                          <a:effectLst/>
                          <a:latin typeface="+mn-lt"/>
                          <a:ea typeface="Calibri"/>
                          <a:cs typeface="Times New Roman"/>
                        </a:rPr>
                        <a:t>los estudiantes participan en las conversaciones, proporcionan y obtienen información, </a:t>
                      </a:r>
                      <a:r>
                        <a:rPr lang="x-none" sz="900" kern="1200" noProof="0" smtClean="0">
                          <a:solidFill>
                            <a:schemeClr val="bg1">
                              <a:lumMod val="50000"/>
                            </a:schemeClr>
                          </a:solidFill>
                          <a:effectLst/>
                          <a:latin typeface="+mn-lt"/>
                          <a:ea typeface="Calibri"/>
                          <a:cs typeface="Times New Roman"/>
                        </a:rPr>
                        <a:t>expresan sentimientos </a:t>
                      </a:r>
                      <a:r>
                        <a:rPr lang="x-none" sz="900" kern="1200" noProof="0" dirty="0" smtClean="0">
                          <a:solidFill>
                            <a:schemeClr val="bg1">
                              <a:lumMod val="50000"/>
                            </a:schemeClr>
                          </a:solidFill>
                          <a:effectLst/>
                          <a:latin typeface="+mn-lt"/>
                          <a:ea typeface="Calibri"/>
                          <a:cs typeface="Times New Roman"/>
                        </a:rPr>
                        <a:t>y emociones, e intercambian opiniones" (Phillips, 2008, p. 3). </a:t>
                      </a:r>
                      <a:endParaRPr lang="x-none" sz="1500" noProof="0" dirty="0">
                        <a:solidFill>
                          <a:schemeClr val="bg1">
                            <a:lumMod val="50000"/>
                          </a:schemeClr>
                        </a:solidFill>
                        <a:effectLst/>
                        <a:latin typeface="+mn-lt"/>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0" marR="0" algn="ctr">
                        <a:lnSpc>
                          <a:spcPct val="100000"/>
                        </a:lnSpc>
                        <a:spcBef>
                          <a:spcPts val="0"/>
                        </a:spcBef>
                        <a:spcAft>
                          <a:spcPts val="0"/>
                        </a:spcAft>
                      </a:pPr>
                      <a:endParaRPr lang="x-none" sz="900" kern="120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noProof="0" dirty="0" smtClean="0">
                          <a:solidFill>
                            <a:schemeClr val="bg1">
                              <a:lumMod val="50000"/>
                            </a:schemeClr>
                          </a:solidFill>
                          <a:effectLst/>
                          <a:latin typeface="+mn-lt"/>
                          <a:ea typeface="Calibri"/>
                          <a:cs typeface="Times New Roman"/>
                        </a:rPr>
                        <a:t>Escuchar,</a:t>
                      </a:r>
                      <a:r>
                        <a:rPr lang="x-none" sz="900" kern="1200" baseline="0" noProof="0" dirty="0" smtClean="0">
                          <a:solidFill>
                            <a:schemeClr val="bg1">
                              <a:lumMod val="50000"/>
                            </a:schemeClr>
                          </a:solidFill>
                          <a:effectLst/>
                          <a:latin typeface="+mn-lt"/>
                          <a:ea typeface="Calibri"/>
                          <a:cs typeface="Times New Roman"/>
                        </a:rPr>
                        <a:t>   </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Hablar,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Leer</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y</a:t>
                      </a:r>
                    </a:p>
                    <a:p>
                      <a:pPr marL="0" marR="0" algn="ctr">
                        <a:lnSpc>
                          <a:spcPct val="100000"/>
                        </a:lnSpc>
                        <a:spcBef>
                          <a:spcPts val="0"/>
                        </a:spcBef>
                        <a:spcAft>
                          <a:spcPts val="0"/>
                        </a:spcAft>
                      </a:pPr>
                      <a:endParaRPr lang="x-none" sz="100" kern="1200" baseline="0" noProof="0" dirty="0" smtClean="0">
                        <a:solidFill>
                          <a:schemeClr val="bg1">
                            <a:lumMod val="50000"/>
                          </a:schemeClr>
                        </a:solidFill>
                        <a:effectLst/>
                        <a:latin typeface="+mn-lt"/>
                        <a:ea typeface="Calibri"/>
                        <a:cs typeface="Times New Roman"/>
                      </a:endParaRPr>
                    </a:p>
                    <a:p>
                      <a:pPr marL="0" marR="0" algn="ctr">
                        <a:lnSpc>
                          <a:spcPct val="100000"/>
                        </a:lnSpc>
                        <a:spcBef>
                          <a:spcPts val="0"/>
                        </a:spcBef>
                        <a:spcAft>
                          <a:spcPts val="0"/>
                        </a:spcAft>
                      </a:pPr>
                      <a:r>
                        <a:rPr lang="x-none" sz="900" kern="1200" baseline="0" noProof="0" dirty="0" smtClean="0">
                          <a:solidFill>
                            <a:schemeClr val="bg1">
                              <a:lumMod val="50000"/>
                            </a:schemeClr>
                          </a:solidFill>
                          <a:effectLst/>
                          <a:latin typeface="+mn-lt"/>
                          <a:ea typeface="Calibri"/>
                          <a:cs typeface="Times New Roman"/>
                        </a:rPr>
                        <a:t>Escribir</a:t>
                      </a:r>
                      <a:endParaRPr lang="x-none" sz="1200" noProof="0" dirty="0">
                        <a:solidFill>
                          <a:schemeClr val="bg1">
                            <a:lumMod val="50000"/>
                          </a:schemeClr>
                        </a:solidFill>
                        <a:effectLst/>
                        <a:latin typeface="+mn-lt"/>
                        <a:ea typeface="Calibri"/>
                        <a:cs typeface="Times New Roman"/>
                      </a:endParaRPr>
                    </a:p>
                  </a:txBody>
                  <a:tcPr marL="33808" marR="33808" marT="12157"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GillSansMT"/>
                        </a:rPr>
                        <a:t>2</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participar en intercambios orales y escritos </a:t>
                      </a:r>
                      <a:r>
                        <a:rPr lang="x-none" sz="900" b="0" kern="1200" noProof="0" dirty="0" smtClean="0">
                          <a:solidFill>
                            <a:srgbClr val="7F7F7F"/>
                          </a:solidFill>
                          <a:effectLst/>
                          <a:latin typeface="+mn-lt"/>
                          <a:ea typeface="Calibri"/>
                          <a:cs typeface="GillSansMT"/>
                        </a:rPr>
                        <a:t>de información, ideas y análisis, responder a los compañeros, a la audiencia o a los comentarios de los lectores y sus preguntas, de manera apropiada para el grado</a:t>
                      </a:r>
                      <a:endParaRPr lang="x-none" sz="900" b="0" kern="1200" noProof="0" dirty="0">
                        <a:solidFill>
                          <a:srgbClr val="7F7F7F"/>
                        </a:solidFill>
                        <a:effectLst/>
                        <a:latin typeface="+mn-lt"/>
                        <a:ea typeface="Calibri"/>
                        <a:cs typeface="GillSansMT"/>
                      </a:endParaRPr>
                    </a:p>
                  </a:txBody>
                  <a:tcPr marL="33808" marR="33808" marT="12157" marB="0" anchor="ctr">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05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5</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realizar una investigación, y evaluar y comunicar </a:t>
                      </a:r>
                      <a:r>
                        <a:rPr lang="x-none" sz="900" b="0" kern="1200" noProof="0" dirty="0" smtClean="0">
                          <a:solidFill>
                            <a:srgbClr val="7F7F7F"/>
                          </a:solidFill>
                          <a:effectLst/>
                          <a:latin typeface="+mn-lt"/>
                          <a:ea typeface="Calibri"/>
                          <a:cs typeface="GillSansMT"/>
                        </a:rPr>
                        <a:t>los resultados para responder preguntas o resolver problemas</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340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219710" marR="0" indent="-219710" algn="ctr">
                        <a:lnSpc>
                          <a:spcPct val="115000"/>
                        </a:lnSpc>
                        <a:spcBef>
                          <a:spcPts val="0"/>
                        </a:spcBef>
                        <a:spcAft>
                          <a:spcPts val="0"/>
                        </a:spcAft>
                      </a:pPr>
                      <a:r>
                        <a:rPr lang="x-none" sz="900" b="1" kern="1200" noProof="0" dirty="0" smtClean="0">
                          <a:solidFill>
                            <a:srgbClr val="7F7F7F"/>
                          </a:solidFill>
                          <a:effectLst/>
                          <a:latin typeface="Calibri"/>
                          <a:ea typeface="Times New Roman"/>
                          <a:cs typeface="Times New Roman"/>
                        </a:rPr>
                        <a:t>6</a:t>
                      </a:r>
                      <a:endParaRPr lang="x-none" sz="900" noProof="0" dirty="0">
                        <a:effectLst/>
                        <a:latin typeface="Calibri"/>
                        <a:ea typeface="Calibri"/>
                        <a:cs typeface="Times New Roman"/>
                      </a:endParaRPr>
                    </a:p>
                  </a:txBody>
                  <a:tcPr marL="33808" marR="33808" marT="12157"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x-none" sz="900" b="1" kern="1200" noProof="0" dirty="0" smtClean="0">
                          <a:solidFill>
                            <a:srgbClr val="7F7F7F"/>
                          </a:solidFill>
                          <a:effectLst/>
                          <a:latin typeface="+mn-lt"/>
                          <a:ea typeface="Calibri"/>
                          <a:cs typeface="GillSansMT"/>
                        </a:rPr>
                        <a:t>analizar y criticar </a:t>
                      </a:r>
                      <a:r>
                        <a:rPr lang="x-none" sz="900" b="0" kern="1200" noProof="0" dirty="0" smtClean="0">
                          <a:solidFill>
                            <a:srgbClr val="7F7F7F"/>
                          </a:solidFill>
                          <a:effectLst/>
                          <a:latin typeface="+mn-lt"/>
                          <a:ea typeface="Calibri"/>
                          <a:cs typeface="GillSansMT"/>
                        </a:rPr>
                        <a:t>los argumentos de los demás de forma oral y escrita</a:t>
                      </a:r>
                      <a:endParaRPr lang="x-none" sz="1500" b="0" noProof="0" dirty="0">
                        <a:effectLst/>
                        <a:latin typeface="+mn-lt"/>
                        <a:ea typeface="Calibri"/>
                        <a:cs typeface="Times New Roman"/>
                      </a:endParaRPr>
                    </a:p>
                  </a:txBody>
                  <a:tcPr marL="33808" marR="33808" marT="12157"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582714608"/>
              </p:ext>
            </p:extLst>
          </p:nvPr>
        </p:nvGraphicFramePr>
        <p:xfrm>
          <a:off x="216431" y="6448436"/>
          <a:ext cx="7299215" cy="2072352"/>
        </p:xfrm>
        <a:graphic>
          <a:graphicData uri="http://schemas.openxmlformats.org/drawingml/2006/table">
            <a:tbl>
              <a:tblPr firstRow="1" firstCol="1" bandRow="1"/>
              <a:tblGrid>
                <a:gridCol w="829562"/>
                <a:gridCol w="919209"/>
                <a:gridCol w="625598"/>
                <a:gridCol w="762000"/>
                <a:gridCol w="1143000"/>
                <a:gridCol w="1423145"/>
                <a:gridCol w="1596701"/>
              </a:tblGrid>
              <a:tr h="507631">
                <a:tc>
                  <a:txBody>
                    <a:bodyPr/>
                    <a:lstStyle/>
                    <a:p>
                      <a:pPr marL="0" marR="0" algn="ctr">
                        <a:lnSpc>
                          <a:spcPct val="115000"/>
                        </a:lnSpc>
                        <a:spcBef>
                          <a:spcPts val="0"/>
                        </a:spcBef>
                        <a:spcAft>
                          <a:spcPts val="0"/>
                        </a:spcAft>
                      </a:pPr>
                      <a:r>
                        <a:rPr lang="x-none" sz="1400" b="1" noProof="0" dirty="0" smtClean="0">
                          <a:solidFill>
                            <a:srgbClr val="000000"/>
                          </a:solidFill>
                          <a:effectLst/>
                          <a:latin typeface="+mn-lt"/>
                          <a:ea typeface="Times New Roman"/>
                          <a:cs typeface="Times New Roman"/>
                        </a:rPr>
                        <a:t>Estándar</a:t>
                      </a:r>
                      <a:endParaRPr lang="x-none" sz="14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x-none" sz="1600" b="1" smtClean="0">
                          <a:effectLst/>
                          <a:latin typeface="Calibri"/>
                          <a:ea typeface="Times New Roman"/>
                          <a:cs typeface="Times New Roman"/>
                        </a:rPr>
                        <a:t>Un </a:t>
                      </a:r>
                      <a:r>
                        <a:rPr lang="x-none" sz="1600" b="1" i="1" smtClean="0">
                          <a:effectLst/>
                          <a:latin typeface="Calibri"/>
                          <a:ea typeface="Times New Roman"/>
                          <a:cs typeface="Times New Roman"/>
                        </a:rPr>
                        <a:t>ELL </a:t>
                      </a:r>
                      <a:r>
                        <a:rPr lang="x-none" sz="1600" b="1" smtClean="0">
                          <a:effectLst/>
                          <a:latin typeface="Calibri"/>
                          <a:ea typeface="Times New Roman"/>
                          <a:cs typeface="Times New Roman"/>
                        </a:rPr>
                        <a:t>puede…</a:t>
                      </a:r>
                      <a:endParaRPr lang="x-none" sz="16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0" marR="0" algn="ctr">
                        <a:lnSpc>
                          <a:spcPct val="115000"/>
                        </a:lnSpc>
                        <a:spcBef>
                          <a:spcPts val="0"/>
                        </a:spcBef>
                        <a:spcAft>
                          <a:spcPts val="0"/>
                        </a:spcAft>
                      </a:pPr>
                      <a:r>
                        <a:rPr lang="x-none" sz="1600" b="1" noProof="0" dirty="0" smtClean="0">
                          <a:solidFill>
                            <a:srgbClr val="000000"/>
                          </a:solidFill>
                          <a:effectLst/>
                          <a:latin typeface="+mn-lt"/>
                          <a:ea typeface="Times New Roman"/>
                          <a:cs typeface="Times New Roman"/>
                        </a:rPr>
                        <a:t>Al final de un nivel de dominio del idioma inglés, un estudiante </a:t>
                      </a:r>
                      <a:r>
                        <a:rPr lang="x-none" sz="1600" b="1" i="1" noProof="0" dirty="0" smtClean="0">
                          <a:solidFill>
                            <a:srgbClr val="000000"/>
                          </a:solidFill>
                          <a:effectLst/>
                          <a:latin typeface="+mn-lt"/>
                          <a:ea typeface="Times New Roman"/>
                          <a:cs typeface="Times New Roman"/>
                        </a:rPr>
                        <a:t>ELL</a:t>
                      </a:r>
                      <a:r>
                        <a:rPr lang="x-none" sz="1600" b="1" baseline="0" noProof="0" dirty="0" smtClean="0">
                          <a:solidFill>
                            <a:srgbClr val="000000"/>
                          </a:solidFill>
                          <a:effectLst/>
                          <a:latin typeface="+mn-lt"/>
                          <a:ea typeface="Times New Roman"/>
                          <a:cs typeface="Times New Roman"/>
                        </a:rPr>
                        <a:t> en </a:t>
                      </a:r>
                      <a:r>
                        <a:rPr lang="en-US" sz="1600" b="1" baseline="0" noProof="0" dirty="0" smtClean="0">
                          <a:solidFill>
                            <a:srgbClr val="000000"/>
                          </a:solidFill>
                          <a:effectLst/>
                          <a:latin typeface="+mn-lt"/>
                          <a:ea typeface="Times New Roman"/>
                          <a:cs typeface="Times New Roman"/>
                        </a:rPr>
                        <a:t>4</a:t>
                      </a:r>
                      <a:r>
                        <a:rPr lang="en-US" sz="1600" b="1" baseline="30000" noProof="0" dirty="0" smtClean="0">
                          <a:solidFill>
                            <a:srgbClr val="000000"/>
                          </a:solidFill>
                          <a:effectLst/>
                          <a:latin typeface="+mn-lt"/>
                          <a:ea typeface="Times New Roman"/>
                          <a:cs typeface="Times New Roman"/>
                        </a:rPr>
                        <a:t>t</a:t>
                      </a:r>
                      <a:r>
                        <a:rPr lang="x-none" sz="1600" b="1" baseline="30000" noProof="0" dirty="0" smtClean="0">
                          <a:solidFill>
                            <a:srgbClr val="000000"/>
                          </a:solidFill>
                          <a:effectLst/>
                          <a:latin typeface="+mn-lt"/>
                          <a:ea typeface="Times New Roman"/>
                          <a:cs typeface="Times New Roman"/>
                        </a:rPr>
                        <a:t>o</a:t>
                      </a:r>
                      <a:r>
                        <a:rPr lang="x-none" sz="1600" b="1" baseline="0" noProof="0" dirty="0" smtClean="0">
                          <a:solidFill>
                            <a:srgbClr val="000000"/>
                          </a:solidFill>
                          <a:effectLst/>
                          <a:latin typeface="+mn-lt"/>
                          <a:ea typeface="Times New Roman"/>
                          <a:cs typeface="Times New Roman"/>
                        </a:rPr>
                        <a:t>-</a:t>
                      </a:r>
                      <a:r>
                        <a:rPr lang="en-US" sz="1600" b="1" baseline="0" noProof="0" dirty="0" smtClean="0">
                          <a:solidFill>
                            <a:srgbClr val="000000"/>
                          </a:solidFill>
                          <a:effectLst/>
                          <a:latin typeface="+mn-lt"/>
                          <a:ea typeface="Times New Roman"/>
                          <a:cs typeface="Times New Roman"/>
                        </a:rPr>
                        <a:t> 5</a:t>
                      </a:r>
                      <a:r>
                        <a:rPr lang="en-US" sz="1600" b="1" baseline="30000" noProof="0" dirty="0" smtClean="0">
                          <a:solidFill>
                            <a:srgbClr val="000000"/>
                          </a:solidFill>
                          <a:effectLst/>
                          <a:latin typeface="+mn-lt"/>
                          <a:ea typeface="Times New Roman"/>
                          <a:cs typeface="Times New Roman"/>
                        </a:rPr>
                        <a:t>to</a:t>
                      </a:r>
                      <a:r>
                        <a:rPr lang="x-none" sz="1600" b="1" baseline="30000" noProof="0" dirty="0" smtClean="0">
                          <a:solidFill>
                            <a:srgbClr val="000000"/>
                          </a:solidFill>
                          <a:effectLst/>
                          <a:latin typeface="+mn-lt"/>
                          <a:ea typeface="Times New Roman"/>
                          <a:cs typeface="Times New Roman"/>
                        </a:rPr>
                        <a:t>  </a:t>
                      </a:r>
                      <a:r>
                        <a:rPr lang="x-none" sz="1600" b="1" baseline="0" noProof="0" dirty="0" smtClean="0">
                          <a:solidFill>
                            <a:srgbClr val="000000"/>
                          </a:solidFill>
                          <a:effectLst/>
                          <a:latin typeface="+mn-lt"/>
                          <a:ea typeface="Times New Roman"/>
                          <a:cs typeface="Times New Roman"/>
                        </a:rPr>
                        <a:t>grado </a:t>
                      </a:r>
                      <a:r>
                        <a:rPr lang="x-none" sz="1600" b="1" noProof="0" dirty="0" smtClean="0">
                          <a:solidFill>
                            <a:srgbClr val="000000"/>
                          </a:solidFill>
                          <a:effectLst/>
                          <a:latin typeface="+mn-lt"/>
                          <a:ea typeface="Times New Roman"/>
                          <a:cs typeface="Times New Roman"/>
                        </a:rPr>
                        <a:t>puede . . . </a:t>
                      </a:r>
                      <a:endParaRPr lang="x-none" sz="1600" noProof="0" dirty="0">
                        <a:effectLst/>
                        <a:latin typeface="+mn-lt"/>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12028">
                <a:tc rowSpan="2">
                  <a:txBody>
                    <a:bodyPr/>
                    <a:lstStyle/>
                    <a:p>
                      <a:pPr marL="0" marR="0" algn="ctr">
                        <a:lnSpc>
                          <a:spcPct val="115000"/>
                        </a:lnSpc>
                        <a:spcBef>
                          <a:spcPts val="0"/>
                        </a:spcBef>
                        <a:spcAft>
                          <a:spcPts val="0"/>
                        </a:spcAft>
                      </a:pPr>
                      <a:r>
                        <a:rPr lang="x-none" sz="3100" b="1" dirty="0" smtClean="0">
                          <a:solidFill>
                            <a:srgbClr val="000000"/>
                          </a:solidFill>
                          <a:effectLst/>
                          <a:latin typeface="Calibri"/>
                          <a:ea typeface="Times New Roman"/>
                          <a:cs typeface="Times New Roman"/>
                        </a:rPr>
                        <a:t>4</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Productivo</a:t>
                      </a:r>
                      <a:endParaRPr lang="x-none" sz="1400" dirty="0" smtClean="0">
                        <a:effectLst/>
                        <a:latin typeface="Calibri"/>
                        <a:ea typeface="Calibri"/>
                        <a:cs typeface="Times New Roman"/>
                      </a:endParaRPr>
                    </a:p>
                    <a:p>
                      <a:pPr marL="0" marR="0" algn="ctr">
                        <a:lnSpc>
                          <a:spcPct val="115000"/>
                        </a:lnSpc>
                        <a:spcBef>
                          <a:spcPts val="0"/>
                        </a:spcBef>
                        <a:spcAft>
                          <a:spcPts val="0"/>
                        </a:spcAft>
                      </a:pPr>
                      <a:r>
                        <a:rPr lang="x-none" sz="1300" dirty="0" smtClean="0">
                          <a:solidFill>
                            <a:srgbClr val="000000"/>
                          </a:solidFill>
                          <a:effectLst/>
                          <a:latin typeface="Calibri"/>
                          <a:ea typeface="Times New Roman"/>
                          <a:cs typeface="Times New Roman"/>
                        </a:rPr>
                        <a:t>(S &amp; W)</a:t>
                      </a:r>
                      <a:endParaRPr lang="x-none" sz="14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0" marR="0">
                        <a:lnSpc>
                          <a:spcPct val="115000"/>
                        </a:lnSpc>
                        <a:spcBef>
                          <a:spcPts val="0"/>
                        </a:spcBef>
                        <a:spcAft>
                          <a:spcPts val="0"/>
                        </a:spcAft>
                      </a:pPr>
                      <a:r>
                        <a:rPr lang="x-none" sz="900" b="1" dirty="0" smtClean="0">
                          <a:effectLst/>
                          <a:latin typeface="Calibri"/>
                          <a:ea typeface="Times New Roman"/>
                          <a:cs typeface="Times New Roman"/>
                        </a:rPr>
                        <a:t>…</a:t>
                      </a:r>
                      <a:r>
                        <a:rPr lang="x-none" sz="900" b="1" noProof="0" dirty="0" smtClean="0">
                          <a:effectLst/>
                          <a:latin typeface="+mn-lt"/>
                          <a:ea typeface="Times New Roman"/>
                          <a:cs typeface="Times New Roman"/>
                        </a:rPr>
                        <a:t>…construir declaraciones orales y escritas apropiadas para su grado, y apoyarlas con</a:t>
                      </a:r>
                      <a:r>
                        <a:rPr lang="x-none" sz="900" b="1" baseline="0" noProof="0" dirty="0" smtClean="0">
                          <a:effectLst/>
                          <a:latin typeface="+mn-lt"/>
                          <a:ea typeface="Times New Roman"/>
                          <a:cs typeface="Times New Roman"/>
                        </a:rPr>
                        <a:t>  razonamiento y evidencia. </a:t>
                      </a:r>
                      <a:endParaRPr lang="x-none" sz="900" b="1" noProof="0" dirty="0" smtClean="0">
                        <a:effectLst/>
                        <a:latin typeface="+mn-lt"/>
                        <a:ea typeface="Times New Roman"/>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1</a:t>
                      </a:r>
                      <a:endParaRPr lang="x-none" sz="2100" dirty="0">
                        <a:effectLst/>
                        <a:latin typeface="Calibri"/>
                        <a:ea typeface="Calibri"/>
                        <a:cs typeface="Times New Roman"/>
                      </a:endParaRPr>
                    </a:p>
                  </a:txBody>
                  <a:tcPr marL="49853" marR="49853"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2</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3</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4</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x-none" sz="2100" b="1" dirty="0" smtClean="0">
                          <a:solidFill>
                            <a:srgbClr val="000000"/>
                          </a:solidFill>
                          <a:effectLst/>
                          <a:latin typeface="Calibri"/>
                          <a:ea typeface="Times New Roman"/>
                          <a:cs typeface="Times New Roman"/>
                        </a:rPr>
                        <a:t>5</a:t>
                      </a:r>
                      <a:endParaRPr lang="x-none" sz="2100" dirty="0">
                        <a:effectLst/>
                        <a:latin typeface="Calibri"/>
                        <a:ea typeface="Calibri"/>
                        <a:cs typeface="Times New Roman"/>
                      </a:endParaRPr>
                    </a:p>
                  </a:txBody>
                  <a:tcPr marL="6231" marR="6231" marT="10905" marB="10905"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049616">
                <a:tc vMerge="1">
                  <a:txBody>
                    <a:bodyPr/>
                    <a:lstStyle/>
                    <a:p>
                      <a:endParaRPr lang="en-US"/>
                    </a:p>
                  </a:txBody>
                  <a:tcPr/>
                </a:tc>
                <a:tc vMerge="1">
                  <a:txBody>
                    <a:bodyPr/>
                    <a:lstStyle/>
                    <a:p>
                      <a:endParaRPr lang="en-US"/>
                    </a:p>
                  </a:txBody>
                  <a:tcPr/>
                </a:tc>
                <a:tc>
                  <a:txBody>
                    <a:bodyPr/>
                    <a:lstStyle/>
                    <a:p>
                      <a:pPr marL="0" marR="0" indent="0" algn="l" defTabSz="1018737" rtl="0" eaLnBrk="1" fontAlgn="auto" latinLnBrk="0" hangingPunct="1">
                        <a:lnSpc>
                          <a:spcPct val="115000"/>
                        </a:lnSpc>
                        <a:spcBef>
                          <a:spcPts val="0"/>
                        </a:spcBef>
                        <a:spcAft>
                          <a:spcPts val="0"/>
                        </a:spcAft>
                        <a:buClrTx/>
                        <a:buSzTx/>
                        <a:buFontTx/>
                        <a:buNone/>
                        <a:tabLst/>
                        <a:defRPr/>
                      </a:pPr>
                      <a:r>
                        <a:rPr lang="es-419" sz="800" dirty="0" smtClean="0">
                          <a:solidFill>
                            <a:srgbClr val="000000"/>
                          </a:solidFill>
                          <a:effectLst/>
                          <a:latin typeface="+mn-lt"/>
                          <a:ea typeface="Times New Roman"/>
                          <a:cs typeface="Times New Roman"/>
                        </a:rPr>
                        <a:t> </a:t>
                      </a:r>
                      <a:r>
                        <a:rPr lang="es-419" sz="800" noProof="0" dirty="0" smtClean="0">
                          <a:solidFill>
                            <a:srgbClr val="000000"/>
                          </a:solidFill>
                          <a:effectLst/>
                          <a:latin typeface="+mn-lt"/>
                          <a:ea typeface="Times New Roman"/>
                          <a:cs typeface="Times New Roman"/>
                        </a:rPr>
                        <a:t>…</a:t>
                      </a:r>
                      <a:r>
                        <a:rPr lang="es-419" sz="800" b="0" i="0" u="none" strike="noStrike" noProof="0" dirty="0" smtClean="0">
                          <a:solidFill>
                            <a:srgbClr val="000000"/>
                          </a:solidFill>
                          <a:effectLst/>
                          <a:latin typeface="+mn-lt"/>
                        </a:rPr>
                        <a:t>expresar una opinión sobre  un tema conocido.</a:t>
                      </a:r>
                      <a:endParaRPr lang="es-419" sz="800" noProof="0" dirty="0" smtClean="0">
                        <a:effectLst/>
                        <a:latin typeface="+mn-lt"/>
                        <a:ea typeface="Calibri"/>
                        <a:cs typeface="Times New Roman"/>
                      </a:endParaRPr>
                    </a:p>
                    <a:p>
                      <a:pPr marL="0" marR="0">
                        <a:lnSpc>
                          <a:spcPct val="115000"/>
                        </a:lnSpc>
                        <a:spcBef>
                          <a:spcPts val="0"/>
                        </a:spcBef>
                        <a:spcAft>
                          <a:spcPts val="0"/>
                        </a:spcAft>
                      </a:pP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11430">
                        <a:lnSpc>
                          <a:spcPct val="115000"/>
                        </a:lnSpc>
                        <a:spcBef>
                          <a:spcPts val="0"/>
                        </a:spcBef>
                        <a:spcAft>
                          <a:spcPts val="0"/>
                        </a:spcAft>
                      </a:pPr>
                      <a:r>
                        <a:rPr lang="es-419" sz="800" dirty="0" smtClean="0">
                          <a:solidFill>
                            <a:srgbClr val="000000"/>
                          </a:solidFill>
                          <a:effectLst/>
                          <a:latin typeface="+mn-lt"/>
                          <a:ea typeface="Times New Roman"/>
                          <a:cs typeface="Times New Roman"/>
                        </a:rPr>
                        <a:t>…desarrollar</a:t>
                      </a:r>
                      <a:r>
                        <a:rPr lang="es-419" sz="800" baseline="0" dirty="0" smtClean="0">
                          <a:solidFill>
                            <a:srgbClr val="000000"/>
                          </a:solidFill>
                          <a:effectLst/>
                          <a:latin typeface="+mn-lt"/>
                          <a:ea typeface="Times New Roman"/>
                          <a:cs typeface="Times New Roman"/>
                        </a:rPr>
                        <a:t> </a:t>
                      </a:r>
                      <a:r>
                        <a:rPr lang="es-419" sz="800" dirty="0" smtClean="0">
                          <a:solidFill>
                            <a:srgbClr val="000000"/>
                          </a:solidFill>
                          <a:effectLst/>
                          <a:latin typeface="+mn-lt"/>
                          <a:ea typeface="Times New Roman"/>
                          <a:cs typeface="Times New Roman"/>
                        </a:rPr>
                        <a:t>una declaración simple </a:t>
                      </a:r>
                      <a:r>
                        <a:rPr lang="es-419" sz="800" b="0" i="0" u="none" strike="noStrike" dirty="0" smtClean="0">
                          <a:solidFill>
                            <a:srgbClr val="000000"/>
                          </a:solidFill>
                          <a:effectLst/>
                          <a:latin typeface="+mn-lt"/>
                        </a:rPr>
                        <a:t>sobre un tema conocido, y dar una razón para apoyar la declaración.</a:t>
                      </a:r>
                      <a:endParaRPr lang="es-419" sz="800" noProof="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1800"/>
                        </a:spcAft>
                      </a:pPr>
                      <a:r>
                        <a:rPr lang="es-419" sz="800" dirty="0" smtClean="0">
                          <a:solidFill>
                            <a:srgbClr val="000000"/>
                          </a:solidFill>
                          <a:effectLst/>
                          <a:latin typeface="+mn-lt"/>
                          <a:ea typeface="Times New Roman"/>
                          <a:cs typeface="Times New Roman"/>
                        </a:rPr>
                        <a:t>…desarrollar una declaración  sobre temas conocidos,</a:t>
                      </a:r>
                      <a:r>
                        <a:rPr lang="es-419" sz="800" baseline="0" dirty="0" smtClean="0">
                          <a:solidFill>
                            <a:srgbClr val="000000"/>
                          </a:solidFill>
                          <a:effectLst/>
                          <a:latin typeface="+mn-lt"/>
                          <a:ea typeface="Times New Roman"/>
                          <a:cs typeface="Times New Roman"/>
                        </a:rPr>
                        <a:t> introduciendo el tema y proporcionando algunas razones o hechos para apoyar la declaración</a:t>
                      </a:r>
                      <a:r>
                        <a:rPr lang="es-419" sz="800" b="0" i="0" u="none" strike="noStrike" baseline="0" dirty="0" smtClean="0">
                          <a:solidFill>
                            <a:srgbClr val="000000"/>
                          </a:solidFill>
                          <a:effectLst/>
                          <a:latin typeface="+mn-lt"/>
                        </a:rPr>
                        <a:t>.</a:t>
                      </a: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s-419" sz="800" dirty="0" smtClean="0">
                          <a:solidFill>
                            <a:srgbClr val="000000"/>
                          </a:solidFill>
                          <a:effectLst/>
                          <a:latin typeface="+mn-lt"/>
                          <a:ea typeface="Times New Roman"/>
                          <a:cs typeface="Times New Roman"/>
                        </a:rPr>
                        <a:t>…desarrollar una declaración  sobre una variedad de temas; introducir el tema, proporcionar varias razones o hechos para apoyar la declaración  y proporcionar una declaración de conclusión.</a:t>
                      </a: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1018824" rtl="0" eaLnBrk="1" fontAlgn="auto" latinLnBrk="0" hangingPunct="1">
                        <a:lnSpc>
                          <a:spcPct val="115000"/>
                        </a:lnSpc>
                        <a:spcBef>
                          <a:spcPts val="0"/>
                        </a:spcBef>
                        <a:spcAft>
                          <a:spcPts val="0"/>
                        </a:spcAft>
                        <a:buClrTx/>
                        <a:buSzTx/>
                        <a:buFontTx/>
                        <a:buNone/>
                        <a:tabLst/>
                        <a:defRPr/>
                      </a:pPr>
                      <a:r>
                        <a:rPr lang="es-419" sz="800" dirty="0" smtClean="0">
                          <a:solidFill>
                            <a:srgbClr val="000000"/>
                          </a:solidFill>
                          <a:effectLst/>
                          <a:latin typeface="+mn-lt"/>
                          <a:ea typeface="Times New Roman"/>
                          <a:cs typeface="Times New Roman"/>
                        </a:rPr>
                        <a:t>…desarrollar una declaración  sobre una variedad de temas; introducir el tema, proporcionar  razones o hechos lógicamente</a:t>
                      </a:r>
                      <a:r>
                        <a:rPr lang="es-419" sz="800" baseline="0" dirty="0" smtClean="0">
                          <a:solidFill>
                            <a:srgbClr val="000000"/>
                          </a:solidFill>
                          <a:effectLst/>
                          <a:latin typeface="+mn-lt"/>
                          <a:ea typeface="Times New Roman"/>
                          <a:cs typeface="Times New Roman"/>
                        </a:rPr>
                        <a:t> ordenados </a:t>
                      </a:r>
                      <a:r>
                        <a:rPr lang="es-419" sz="800" dirty="0" smtClean="0">
                          <a:solidFill>
                            <a:srgbClr val="000000"/>
                          </a:solidFill>
                          <a:effectLst/>
                          <a:latin typeface="+mn-lt"/>
                          <a:ea typeface="Times New Roman"/>
                          <a:cs typeface="Times New Roman"/>
                        </a:rPr>
                        <a:t>para apoyar la declaración  y proporcionar una declaración de conclusión.</a:t>
                      </a:r>
                      <a:endParaRPr lang="es-419" sz="800" dirty="0" smtClean="0">
                        <a:effectLst/>
                        <a:latin typeface="+mn-lt"/>
                        <a:ea typeface="Calibri"/>
                        <a:cs typeface="Times New Roman"/>
                      </a:endParaRPr>
                    </a:p>
                    <a:p>
                      <a:pPr marL="0" marR="0">
                        <a:lnSpc>
                          <a:spcPct val="115000"/>
                        </a:lnSpc>
                        <a:spcBef>
                          <a:spcPts val="0"/>
                        </a:spcBef>
                        <a:spcAft>
                          <a:spcPts val="0"/>
                        </a:spcAft>
                      </a:pPr>
                      <a:endParaRPr lang="es-419" sz="800" dirty="0">
                        <a:effectLst/>
                        <a:latin typeface="+mn-lt"/>
                        <a:ea typeface="Calibri"/>
                        <a:cs typeface="Times New Roman"/>
                      </a:endParaRPr>
                    </a:p>
                  </a:txBody>
                  <a:tcPr marL="49853" marR="4985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9" name="Rectangle 8"/>
          <p:cNvSpPr/>
          <p:nvPr/>
        </p:nvSpPr>
        <p:spPr>
          <a:xfrm>
            <a:off x="166735" y="76200"/>
            <a:ext cx="7375248" cy="429969"/>
          </a:xfrm>
          <a:prstGeom prst="rect">
            <a:avLst/>
          </a:prstGeom>
        </p:spPr>
        <p:txBody>
          <a:bodyPr wrap="square" lIns="91330" tIns="45665" rIns="91330" bIns="45665">
            <a:spAutoFit/>
          </a:bodyPr>
          <a:lstStyle/>
          <a:p>
            <a:pPr algn="ctr"/>
            <a:r>
              <a:rPr lang="es-ES" sz="2095" b="1" i="1" dirty="0"/>
              <a:t>Estándares ELP de </a:t>
            </a:r>
            <a:r>
              <a:rPr lang="es-ES" sz="2095" b="1" i="1" dirty="0" smtClean="0"/>
              <a:t>4</a:t>
            </a:r>
            <a:r>
              <a:rPr lang="es-ES" sz="2095" b="1" i="1" baseline="30000" dirty="0"/>
              <a:t>t</a:t>
            </a:r>
            <a:r>
              <a:rPr lang="es-ES" sz="2095" b="1" i="1" baseline="30000" dirty="0" smtClean="0"/>
              <a:t>o</a:t>
            </a:r>
            <a:r>
              <a:rPr lang="es-ES" sz="2095" b="1" i="1" dirty="0" smtClean="0"/>
              <a:t> – 5</a:t>
            </a:r>
            <a:r>
              <a:rPr lang="es-ES" sz="2095" b="1" i="1" baseline="30000" dirty="0"/>
              <a:t>t</a:t>
            </a:r>
            <a:r>
              <a:rPr lang="es-ES" sz="2095" b="1" i="1" baseline="30000" dirty="0" smtClean="0"/>
              <a:t>o</a:t>
            </a:r>
            <a:r>
              <a:rPr lang="es-ES" sz="2095" b="1" i="1" dirty="0" smtClean="0"/>
              <a:t> organizados </a:t>
            </a:r>
            <a:r>
              <a:rPr lang="es-ES" sz="2095" b="1" i="1" dirty="0"/>
              <a:t>por M</a:t>
            </a:r>
            <a:r>
              <a:rPr lang="es-ES" sz="2095" b="1" i="1" dirty="0" smtClean="0"/>
              <a:t>odalidad</a:t>
            </a:r>
            <a:endParaRPr lang="es-ES" sz="2095" b="1" i="1" dirty="0"/>
          </a:p>
        </p:txBody>
      </p:sp>
      <p:sp>
        <p:nvSpPr>
          <p:cNvPr id="6" name="TextBox 5"/>
          <p:cNvSpPr txBox="1"/>
          <p:nvPr/>
        </p:nvSpPr>
        <p:spPr>
          <a:xfrm>
            <a:off x="3541460" y="9471877"/>
            <a:ext cx="3768814" cy="221279"/>
          </a:xfrm>
          <a:prstGeom prst="rect">
            <a:avLst/>
          </a:prstGeom>
          <a:noFill/>
        </p:spPr>
        <p:txBody>
          <a:bodyPr wrap="square" rtlCol="0">
            <a:spAutoFit/>
          </a:bodyPr>
          <a:lstStyle/>
          <a:p>
            <a:r>
              <a:rPr lang="en-US" sz="838" b="1" i="1" dirty="0"/>
              <a:t>Oregon ELP Standards Aligned with Performance Task, 2014; Arcema Tovar</a:t>
            </a:r>
          </a:p>
        </p:txBody>
      </p:sp>
      <p:sp>
        <p:nvSpPr>
          <p:cNvPr id="11" name="Rectangle 10"/>
          <p:cNvSpPr/>
          <p:nvPr/>
        </p:nvSpPr>
        <p:spPr>
          <a:xfrm>
            <a:off x="3842741" y="9685867"/>
            <a:ext cx="3886200" cy="241824"/>
          </a:xfrm>
          <a:prstGeom prst="rect">
            <a:avLst/>
          </a:prstGeom>
        </p:spPr>
        <p:txBody>
          <a:bodyPr lIns="96378" tIns="48189" rIns="96378" bIns="48189">
            <a:spAutoFit/>
          </a:bodyPr>
          <a:lstStyle/>
          <a:p>
            <a:r>
              <a:rPr lang="en-US" sz="900" kern="1200" dirty="0" smtClean="0">
                <a:solidFill>
                  <a:schemeClr val="tx1"/>
                </a:solidFill>
                <a:latin typeface="+mn-lt"/>
                <a:ea typeface="+mn-ea"/>
                <a:cs typeface="+mn-cs"/>
              </a:rPr>
              <a:t>Rev. Control:  </a:t>
            </a:r>
            <a:r>
              <a:rPr lang="en-US" sz="900" dirty="0" smtClean="0"/>
              <a:t>07/01/2015</a:t>
            </a:r>
            <a:r>
              <a:rPr lang="en-US" sz="900" kern="1200" baseline="0" dirty="0" smtClean="0">
                <a:solidFill>
                  <a:schemeClr val="tx1"/>
                </a:solidFill>
                <a:latin typeface="+mn-lt"/>
                <a:ea typeface="+mn-ea"/>
                <a:cs typeface="+mn-cs"/>
              </a:rPr>
              <a:t> </a:t>
            </a:r>
            <a:r>
              <a:rPr lang="en-US" sz="900" kern="1200" dirty="0" smtClean="0">
                <a:solidFill>
                  <a:schemeClr val="tx1"/>
                </a:solidFill>
                <a:latin typeface="+mn-lt"/>
                <a:ea typeface="+mn-ea"/>
                <a:cs typeface="+mn-cs"/>
              </a:rPr>
              <a:t>HSD – OSP and Susan Richmond</a:t>
            </a:r>
            <a:endParaRPr lang="en-US" sz="900" dirty="0"/>
          </a:p>
        </p:txBody>
      </p:sp>
      <p:sp>
        <p:nvSpPr>
          <p:cNvPr id="12" name="Slide Number Placeholder 3"/>
          <p:cNvSpPr>
            <a:spLocks noGrp="1"/>
          </p:cNvSpPr>
          <p:nvPr>
            <p:ph type="sldNum" sz="quarter" idx="12"/>
          </p:nvPr>
        </p:nvSpPr>
        <p:spPr>
          <a:xfrm>
            <a:off x="5730971" y="9429706"/>
            <a:ext cx="1813560" cy="535516"/>
          </a:xfrm>
        </p:spPr>
        <p:txBody>
          <a:bodyPr vert="horz" lIns="93679" tIns="46840" rIns="93679" bIns="46840" rtlCol="0" anchor="ctr"/>
          <a:lstStyle/>
          <a:p>
            <a:r>
              <a:rPr lang="en-US" dirty="0" smtClean="0"/>
              <a:t>19</a:t>
            </a:r>
            <a:endParaRPr lang="en-US" dirty="0"/>
          </a:p>
        </p:txBody>
      </p:sp>
    </p:spTree>
    <p:extLst>
      <p:ext uri="{BB962C8B-B14F-4D97-AF65-F5344CB8AC3E}">
        <p14:creationId xmlns:p14="http://schemas.microsoft.com/office/powerpoint/2010/main" val="1164964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nvPr>
        </p:nvGraphicFramePr>
        <p:xfrm>
          <a:off x="312624" y="159948"/>
          <a:ext cx="7231176" cy="9206461"/>
        </p:xfrm>
        <a:graphic>
          <a:graphicData uri="http://schemas.openxmlformats.org/drawingml/2006/table">
            <a:tbl>
              <a:tblPr/>
              <a:tblGrid>
                <a:gridCol w="380591"/>
                <a:gridCol w="477408"/>
                <a:gridCol w="2763039"/>
                <a:gridCol w="901626"/>
                <a:gridCol w="901626"/>
                <a:gridCol w="818006"/>
                <a:gridCol w="552609"/>
                <a:gridCol w="436271"/>
              </a:tblGrid>
              <a:tr h="236713">
                <a:tc gridSpan="8">
                  <a:txBody>
                    <a:bodyPr/>
                    <a:lstStyle/>
                    <a:p>
                      <a:pPr algn="l" fontAlgn="ctr"/>
                      <a:r>
                        <a:rPr lang="es-419" sz="1400" b="1" i="0" u="none" strike="noStrike" noProof="0" dirty="0" smtClean="0">
                          <a:solidFill>
                            <a:srgbClr val="000000"/>
                          </a:solidFill>
                          <a:latin typeface="Calibri"/>
                        </a:rPr>
                        <a:t>Pre-evaluación</a:t>
                      </a:r>
                      <a:r>
                        <a:rPr lang="es-419" sz="1400" b="1" i="0" u="none" strike="noStrike" baseline="0" noProof="0" dirty="0" smtClean="0">
                          <a:solidFill>
                            <a:srgbClr val="000000"/>
                          </a:solidFill>
                          <a:latin typeface="Calibri"/>
                        </a:rPr>
                        <a:t> de Escrito informativo</a:t>
                      </a:r>
                      <a:endParaRPr lang="es-419" sz="1400" b="1" i="0" u="none" strike="noStrike" noProof="0" dirty="0">
                        <a:solidFill>
                          <a:srgbClr val="000000"/>
                        </a:solidFill>
                        <a:latin typeface="Calibri"/>
                      </a:endParaRPr>
                    </a:p>
                  </a:txBody>
                  <a:tcPr marL="0" marR="0" marT="0" marB="0" anchor="ctr">
                    <a:lnL>
                      <a:noFill/>
                    </a:lnL>
                    <a:lnR>
                      <a:noFill/>
                    </a:lnR>
                    <a:lnT>
                      <a:noFill/>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345962">
                <a:tc gridSpan="3">
                  <a:txBody>
                    <a:bodyPr/>
                    <a:lstStyle/>
                    <a:p>
                      <a:pPr algn="l" fontAlgn="t"/>
                      <a:r>
                        <a:rPr lang="es-419" sz="1200" b="1" i="0" u="none" strike="noStrike" noProof="0" dirty="0" smtClean="0">
                          <a:solidFill>
                            <a:srgbClr val="000000"/>
                          </a:solidFill>
                          <a:latin typeface="Calibri"/>
                        </a:rPr>
                        <a:t>Puntaje</a:t>
                      </a:r>
                      <a:r>
                        <a:rPr lang="es-419" sz="1200" b="1" i="0" u="none" strike="noStrike" baseline="0" noProof="0" dirty="0" smtClean="0">
                          <a:solidFill>
                            <a:srgbClr val="000000"/>
                          </a:solidFill>
                          <a:latin typeface="Calibri"/>
                        </a:rPr>
                        <a:t> del estudiante y </a:t>
                      </a:r>
                      <a:r>
                        <a:rPr lang="es-419" sz="1200" b="1" i="0" u="none" strike="noStrike" baseline="0" noProof="0" smtClean="0">
                          <a:solidFill>
                            <a:srgbClr val="000000"/>
                          </a:solidFill>
                          <a:latin typeface="Calibri"/>
                        </a:rPr>
                        <a:t>la clase</a:t>
                      </a:r>
                      <a:r>
                        <a:rPr lang="es-419" sz="1200" b="1" i="0" u="none" strike="noStrike" noProof="0" smtClean="0">
                          <a:solidFill>
                            <a:srgbClr val="000000"/>
                          </a:solidFill>
                          <a:latin typeface="Calibri"/>
                        </a:rPr>
                        <a:t>:</a:t>
                      </a:r>
                      <a:endParaRPr lang="es-419" sz="1200" b="1" i="0" u="none" strike="noStrike" noProof="0" dirty="0">
                        <a:solidFill>
                          <a:srgbClr val="000000"/>
                        </a:solidFill>
                        <a:latin typeface="Calibri"/>
                      </a:endParaRPr>
                    </a:p>
                  </a:txBody>
                  <a:tcPr marL="0" marR="0" marT="0" marB="0">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Año escolar:</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endParaRPr lang="es-419" sz="900" b="0" i="0" u="none" strike="sng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r" fontAlgn="ctr"/>
                      <a:r>
                        <a:rPr lang="es-419" sz="900" b="1" i="0" u="none" strike="noStrike" noProof="0" dirty="0" smtClean="0">
                          <a:solidFill>
                            <a:srgbClr val="000000"/>
                          </a:solidFill>
                          <a:latin typeface="Calibri"/>
                        </a:rPr>
                        <a:t>Grado:</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00439">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Nombre del maestro:</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282233">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a:p>
                  </a:txBody>
                  <a:tcPr/>
                </a:tc>
                <a:tc>
                  <a:txBody>
                    <a:bodyPr/>
                    <a:lstStyle/>
                    <a:p>
                      <a:pPr algn="r" fontAlgn="ctr"/>
                      <a:r>
                        <a:rPr lang="es-419" sz="900" b="1" i="0" u="none" strike="noStrike" noProof="0" dirty="0" smtClean="0">
                          <a:solidFill>
                            <a:srgbClr val="000000"/>
                          </a:solidFill>
                          <a:latin typeface="Calibri"/>
                        </a:rPr>
                        <a:t>Escuela:</a:t>
                      </a: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4">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55800">
                <a:tc gridSpan="2">
                  <a:txBody>
                    <a:bodyPr/>
                    <a:lstStyle/>
                    <a:p>
                      <a:pPr algn="ctr" fontAlgn="ctr"/>
                      <a:endParaRPr lang="es-419" sz="900" b="0" i="0" u="none" strike="noStrike" noProof="0" dirty="0">
                        <a:solidFill>
                          <a:srgbClr val="000000"/>
                        </a:solidFill>
                        <a:latin typeface="Calibri"/>
                      </a:endParaRPr>
                    </a:p>
                  </a:txBody>
                  <a:tcPr marL="0" marR="0" marT="0" marB="0" anchor="ctr">
                    <a:lnL>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r" fontAlgn="ctr"/>
                      <a:endParaRPr lang="es-419" sz="900" b="1"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12700" cap="flat" cmpd="sng" algn="ctr">
                      <a:solidFill>
                        <a:schemeClr val="bg1"/>
                      </a:solidFill>
                      <a:prstDash val="solid"/>
                      <a:round/>
                      <a:headEnd type="none" w="med" len="med"/>
                      <a:tailEnd type="none" w="med" len="med"/>
                    </a:lnL>
                    <a:lnR>
                      <a:noFill/>
                    </a:lnR>
                    <a:lnT w="12700" cap="flat" cmpd="sng" algn="ctr">
                      <a:solidFill>
                        <a:schemeClr val="bg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64319">
                <a:tc rowSpan="2" gridSpan="3">
                  <a:txBody>
                    <a:bodyPr/>
                    <a:lstStyle/>
                    <a:p>
                      <a:pPr algn="ctr" fontAlgn="ctr"/>
                      <a:r>
                        <a:rPr lang="es-419" sz="900" b="1" i="0" u="none" strike="noStrike" noProof="0" dirty="0" smtClean="0">
                          <a:solidFill>
                            <a:srgbClr val="FFFFFF"/>
                          </a:solidFill>
                          <a:latin typeface="Calibri"/>
                        </a:rPr>
                        <a:t>Nombre del estudiante</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hMerge="1">
                  <a:txBody>
                    <a:bodyPr/>
                    <a:lstStyle/>
                    <a:p>
                      <a:endParaRPr lang="en-US"/>
                    </a:p>
                  </a:txBody>
                  <a:tcPr/>
                </a:tc>
                <a:tc rowSpan="2" hMerge="1">
                  <a:txBody>
                    <a:bodyPr/>
                    <a:lstStyle/>
                    <a:p>
                      <a:endParaRPr lang="en-US"/>
                    </a:p>
                  </a:txBody>
                  <a:tcPr/>
                </a:tc>
                <a:tc>
                  <a:txBody>
                    <a:bodyPr/>
                    <a:lstStyle/>
                    <a:p>
                      <a:pPr algn="ctr" fontAlgn="ctr"/>
                      <a:r>
                        <a:rPr lang="es-419" sz="900" b="1" i="0" u="none" strike="noStrike" noProof="0" dirty="0" smtClean="0">
                          <a:solidFill>
                            <a:srgbClr val="FFFFFF"/>
                          </a:solidFill>
                          <a:latin typeface="Calibri"/>
                        </a:rPr>
                        <a:t>Enfoque y organización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1" i="0" u="none" strike="noStrike" noProof="0" dirty="0" smtClean="0">
                          <a:solidFill>
                            <a:srgbClr val="FFFFFF"/>
                          </a:solidFill>
                          <a:latin typeface="Calibri"/>
                        </a:rPr>
                        <a:t>Elaboración</a:t>
                      </a:r>
                      <a:r>
                        <a:rPr lang="es-419" sz="900" b="1" i="0" u="none" strike="noStrike" baseline="0" noProof="0" dirty="0" smtClean="0">
                          <a:solidFill>
                            <a:srgbClr val="FFFFFF"/>
                          </a:solidFill>
                          <a:latin typeface="Calibri"/>
                        </a:rPr>
                        <a:t> y evidencia</a:t>
                      </a:r>
                      <a:r>
                        <a:rPr lang="es-419" sz="900" b="1" i="0" u="none" strike="noStrike" noProof="0" dirty="0" smtClean="0">
                          <a:solidFill>
                            <a:srgbClr val="FFFFFF"/>
                          </a:solidFill>
                          <a:latin typeface="Calibri"/>
                        </a:rPr>
                        <a:t>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1" i="0" u="none" strike="noStrike" noProof="0" dirty="0" smtClean="0">
                          <a:solidFill>
                            <a:srgbClr val="FFFFFF"/>
                          </a:solidFill>
                          <a:latin typeface="Calibri"/>
                        </a:rPr>
                        <a:t>Convenciones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900" b="1" i="0" u="none" strike="noStrike" noProof="0" dirty="0" smtClean="0">
                          <a:solidFill>
                            <a:srgbClr val="FFFFFF"/>
                          </a:solidFill>
                          <a:latin typeface="Calibri"/>
                        </a:rPr>
                        <a:t>Total</a:t>
                      </a:r>
                      <a:r>
                        <a:rPr lang="es-419" sz="900" b="1" i="0" u="none" strike="noStrike" baseline="0" noProof="0" dirty="0" smtClean="0">
                          <a:solidFill>
                            <a:srgbClr val="FFFFFF"/>
                          </a:solidFill>
                          <a:latin typeface="Calibri"/>
                        </a:rPr>
                        <a:t> del </a:t>
                      </a:r>
                      <a:r>
                        <a:rPr lang="es-419" sz="800" b="1" i="0" u="none" strike="noStrike" baseline="0" noProof="0" dirty="0" smtClean="0">
                          <a:solidFill>
                            <a:srgbClr val="FFFFFF"/>
                          </a:solidFill>
                          <a:latin typeface="Calibri"/>
                        </a:rPr>
                        <a:t>estudiante</a:t>
                      </a:r>
                      <a:r>
                        <a:rPr lang="es-419" sz="900" b="1" i="0" u="none" strike="noStrike" noProof="0" dirty="0" smtClean="0">
                          <a:solidFill>
                            <a:srgbClr val="FFFFFF"/>
                          </a:solidFill>
                          <a:latin typeface="Calibri"/>
                        </a:rPr>
                        <a:t> </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rowSpan="2">
                  <a:txBody>
                    <a:bodyPr/>
                    <a:lstStyle/>
                    <a:p>
                      <a:pPr algn="ctr" fontAlgn="ctr"/>
                      <a:r>
                        <a:rPr lang="es-419" sz="900" b="1" i="0" u="none" strike="noStrike" noProof="0" dirty="0" smtClean="0">
                          <a:solidFill>
                            <a:srgbClr val="FFFFFF"/>
                          </a:solidFill>
                          <a:latin typeface="Calibri"/>
                        </a:rPr>
                        <a:t>Puntaje  ELP</a:t>
                      </a:r>
                      <a:endParaRPr lang="es-419" sz="900" b="1"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r>
              <a:tr h="155800">
                <a:tc gridSpan="3" vMerge="1">
                  <a:txBody>
                    <a:bodyPr/>
                    <a:lstStyle/>
                    <a:p>
                      <a:endParaRPr lang="en-US"/>
                    </a:p>
                  </a:txBody>
                  <a:tcPr/>
                </a:tc>
                <a:tc hMerge="1" vMerge="1">
                  <a:txBody>
                    <a:bodyPr/>
                    <a:lstStyle/>
                    <a:p>
                      <a:endParaRPr lang="en-US"/>
                    </a:p>
                  </a:txBody>
                  <a:tcPr/>
                </a:tc>
                <a:tc hMerge="1" vMerge="1">
                  <a:txBody>
                    <a:bodyPr/>
                    <a:lstStyle/>
                    <a:p>
                      <a:endParaRPr lang="en-US"/>
                    </a:p>
                  </a:txBody>
                  <a:tcPr/>
                </a:tc>
                <a:tc>
                  <a:txBody>
                    <a:bodyPr/>
                    <a:lstStyle/>
                    <a:p>
                      <a:pPr algn="ctr" fontAlgn="ctr"/>
                      <a:r>
                        <a:rPr lang="es-419" sz="900" b="0" i="0" u="none" strike="noStrike" noProof="0" dirty="0" smtClean="0">
                          <a:solidFill>
                            <a:srgbClr val="FFFFFF"/>
                          </a:solidFill>
                          <a:latin typeface="Calibri"/>
                        </a:rPr>
                        <a:t>Puntaje</a:t>
                      </a: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0" i="0" u="none" strike="noStrike" noProof="0" dirty="0" smtClean="0">
                          <a:solidFill>
                            <a:srgbClr val="FFFFFF"/>
                          </a:solidFill>
                          <a:latin typeface="+mn-lt"/>
                        </a:rPr>
                        <a:t>Puntaje</a:t>
                      </a:r>
                      <a:endParaRPr lang="es-419"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a:txBody>
                    <a:bodyPr/>
                    <a:lstStyle/>
                    <a:p>
                      <a:pPr algn="ctr" fontAlgn="ctr"/>
                      <a:r>
                        <a:rPr lang="es-419" sz="900" b="0" i="0" u="none" strike="noStrike" noProof="0" dirty="0" smtClean="0">
                          <a:solidFill>
                            <a:srgbClr val="FFFFFF"/>
                          </a:solidFill>
                          <a:latin typeface="+mn-lt"/>
                        </a:rPr>
                        <a:t>Puntaje</a:t>
                      </a:r>
                      <a:endParaRPr lang="es-419" sz="900" b="0" i="0" u="none" strike="noStrike" noProof="0" dirty="0">
                        <a:solidFill>
                          <a:srgbClr val="FFFFFF"/>
                        </a:solidFill>
                        <a:latin typeface="+mn-lt"/>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7F7F7F"/>
                    </a:solidFill>
                  </a:tcPr>
                </a:tc>
                <a:tc vMerge="1">
                  <a:txBody>
                    <a:bodyPr/>
                    <a:lstStyle/>
                    <a:p>
                      <a:endParaRPr lang="en-US"/>
                    </a:p>
                  </a:txBody>
                  <a:tcPr/>
                </a:tc>
                <a:tc vMerge="1">
                  <a:txBody>
                    <a:bodyPr/>
                    <a:lstStyle/>
                    <a:p>
                      <a:endParaRPr lang="en-US"/>
                    </a:p>
                  </a:txBody>
                  <a:tcPr/>
                </a:tc>
              </a:tr>
              <a:tr h="207577">
                <a:tc>
                  <a:txBody>
                    <a:bodyPr/>
                    <a:lstStyle/>
                    <a:p>
                      <a:pPr algn="ctr" fontAlgn="ctr"/>
                      <a:r>
                        <a:rPr lang="es-419" sz="900" b="0" i="0" u="none" strike="noStrike" noProof="0" dirty="0" smtClean="0">
                          <a:solidFill>
                            <a:srgbClr val="000000"/>
                          </a:solidFill>
                          <a:latin typeface="Calibri"/>
                        </a:rPr>
                        <a:t> 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19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26</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27</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28</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29</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30</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31</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32</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33</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34</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r h="207577">
                <a:tc>
                  <a:txBody>
                    <a:bodyPr/>
                    <a:lstStyle/>
                    <a:p>
                      <a:pPr algn="ctr" fontAlgn="ctr"/>
                      <a:r>
                        <a:rPr lang="es-419" sz="900" b="0" i="0" u="none" strike="noStrike" noProof="0" dirty="0" smtClean="0">
                          <a:solidFill>
                            <a:srgbClr val="000000"/>
                          </a:solidFill>
                          <a:latin typeface="Calibri"/>
                        </a:rPr>
                        <a:t> 35</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marL="57150" indent="0" algn="l"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sz="10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s-419" sz="900" b="0" i="0" u="none" strike="noStrike" noProof="0" dirty="0">
                        <a:solidFill>
                          <a:srgbClr val="FFFFFF"/>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419" sz="900" b="0" i="0" u="none" strike="noStrike" noProof="0" dirty="0" smtClean="0">
                          <a:solidFill>
                            <a:srgbClr val="000000"/>
                          </a:solidFill>
                          <a:latin typeface="Calibri"/>
                        </a:rPr>
                        <a:t> </a:t>
                      </a:r>
                      <a:endParaRPr lang="es-419" sz="900" b="0" i="0" u="none" strike="noStrike" noProof="0"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r>
            </a:tbl>
          </a:graphicData>
        </a:graphic>
      </p:graphicFrame>
      <p:sp>
        <p:nvSpPr>
          <p:cNvPr id="5" name="TextBox 1"/>
          <p:cNvSpPr txBox="1"/>
          <p:nvPr/>
        </p:nvSpPr>
        <p:spPr>
          <a:xfrm>
            <a:off x="481071" y="768867"/>
            <a:ext cx="152062" cy="136489"/>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1</a:t>
            </a:r>
          </a:p>
        </p:txBody>
      </p:sp>
      <p:sp>
        <p:nvSpPr>
          <p:cNvPr id="6" name="TextBox 2"/>
          <p:cNvSpPr txBox="1"/>
          <p:nvPr/>
        </p:nvSpPr>
        <p:spPr>
          <a:xfrm>
            <a:off x="479651" y="932368"/>
            <a:ext cx="162143" cy="137842"/>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2</a:t>
            </a:r>
          </a:p>
        </p:txBody>
      </p:sp>
      <p:sp>
        <p:nvSpPr>
          <p:cNvPr id="7" name="TextBox 3"/>
          <p:cNvSpPr txBox="1"/>
          <p:nvPr/>
        </p:nvSpPr>
        <p:spPr>
          <a:xfrm>
            <a:off x="480627" y="1083296"/>
            <a:ext cx="157385" cy="131238"/>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3</a:t>
            </a:r>
          </a:p>
        </p:txBody>
      </p:sp>
      <p:sp>
        <p:nvSpPr>
          <p:cNvPr id="8" name="TextBox 4"/>
          <p:cNvSpPr txBox="1"/>
          <p:nvPr/>
        </p:nvSpPr>
        <p:spPr>
          <a:xfrm>
            <a:off x="480816" y="1234948"/>
            <a:ext cx="157385" cy="133427"/>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4</a:t>
            </a:r>
          </a:p>
        </p:txBody>
      </p:sp>
      <p:sp>
        <p:nvSpPr>
          <p:cNvPr id="9" name="TextBox 5"/>
          <p:cNvSpPr txBox="1"/>
          <p:nvPr/>
        </p:nvSpPr>
        <p:spPr>
          <a:xfrm>
            <a:off x="657717" y="791639"/>
            <a:ext cx="570588" cy="12840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Emergiendo</a:t>
            </a:r>
            <a:endParaRPr lang="es-419" sz="789" dirty="0">
              <a:solidFill>
                <a:prstClr val="black"/>
              </a:solidFill>
            </a:endParaRPr>
          </a:p>
        </p:txBody>
      </p:sp>
      <p:sp>
        <p:nvSpPr>
          <p:cNvPr id="10" name="TextBox 6"/>
          <p:cNvSpPr txBox="1"/>
          <p:nvPr/>
        </p:nvSpPr>
        <p:spPr>
          <a:xfrm>
            <a:off x="657906" y="943295"/>
            <a:ext cx="713693" cy="13979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En desarrollo</a:t>
            </a:r>
            <a:endParaRPr lang="es-419" sz="789" dirty="0">
              <a:solidFill>
                <a:prstClr val="black"/>
              </a:solidFill>
            </a:endParaRPr>
          </a:p>
        </p:txBody>
      </p:sp>
      <p:sp>
        <p:nvSpPr>
          <p:cNvPr id="11" name="TextBox 7"/>
          <p:cNvSpPr txBox="1"/>
          <p:nvPr/>
        </p:nvSpPr>
        <p:spPr>
          <a:xfrm>
            <a:off x="660170" y="1095465"/>
            <a:ext cx="711429" cy="125147"/>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Competente</a:t>
            </a:r>
            <a:endParaRPr lang="es-419" sz="789" dirty="0">
              <a:solidFill>
                <a:prstClr val="black"/>
              </a:solidFill>
            </a:endParaRPr>
          </a:p>
        </p:txBody>
      </p:sp>
      <p:sp>
        <p:nvSpPr>
          <p:cNvPr id="12" name="TextBox 8"/>
          <p:cNvSpPr txBox="1"/>
          <p:nvPr/>
        </p:nvSpPr>
        <p:spPr>
          <a:xfrm>
            <a:off x="665260" y="1243869"/>
            <a:ext cx="570588" cy="125581"/>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s-419" sz="789" dirty="0" smtClean="0">
                <a:solidFill>
                  <a:prstClr val="black"/>
                </a:solidFill>
              </a:rPr>
              <a:t>= Ejemplar</a:t>
            </a:r>
            <a:endParaRPr lang="es-419" sz="789" dirty="0">
              <a:solidFill>
                <a:prstClr val="black"/>
              </a:solidFill>
            </a:endParaRPr>
          </a:p>
        </p:txBody>
      </p:sp>
      <p:sp>
        <p:nvSpPr>
          <p:cNvPr id="13" name="TextBox 9"/>
          <p:cNvSpPr txBox="1"/>
          <p:nvPr/>
        </p:nvSpPr>
        <p:spPr>
          <a:xfrm>
            <a:off x="325536" y="628872"/>
            <a:ext cx="826869" cy="16276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Clave para el </a:t>
            </a:r>
            <a:r>
              <a:rPr lang="en-US" sz="690" b="1" u="sng" dirty="0" err="1">
                <a:solidFill>
                  <a:prstClr val="black"/>
                </a:solidFill>
              </a:rPr>
              <a:t>puntaje</a:t>
            </a:r>
            <a:r>
              <a:rPr lang="en-US" sz="690" b="1" u="sng" dirty="0">
                <a:solidFill>
                  <a:prstClr val="black"/>
                </a:solidFill>
              </a:rPr>
              <a:t>:</a:t>
            </a:r>
          </a:p>
        </p:txBody>
      </p:sp>
      <p:grpSp>
        <p:nvGrpSpPr>
          <p:cNvPr id="2" name="Group 1"/>
          <p:cNvGrpSpPr/>
          <p:nvPr/>
        </p:nvGrpSpPr>
        <p:grpSpPr>
          <a:xfrm>
            <a:off x="1497498" y="628872"/>
            <a:ext cx="691320" cy="745134"/>
            <a:chOff x="1269580" y="633354"/>
            <a:chExt cx="691320" cy="745134"/>
          </a:xfrm>
        </p:grpSpPr>
        <p:sp>
          <p:nvSpPr>
            <p:cNvPr id="14" name="TextBox 10"/>
            <p:cNvSpPr txBox="1"/>
            <p:nvPr/>
          </p:nvSpPr>
          <p:spPr>
            <a:xfrm>
              <a:off x="1298296" y="774216"/>
              <a:ext cx="322600" cy="135586"/>
            </a:xfrm>
            <a:prstGeom prst="rect">
              <a:avLst/>
            </a:prstGeom>
            <a:solidFill>
              <a:schemeClr val="accent2">
                <a:lumMod val="40000"/>
                <a:lumOff val="60000"/>
              </a:schemeClr>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0 - 4</a:t>
              </a:r>
            </a:p>
          </p:txBody>
        </p:sp>
        <p:sp>
          <p:nvSpPr>
            <p:cNvPr id="15" name="TextBox 11"/>
            <p:cNvSpPr txBox="1"/>
            <p:nvPr/>
          </p:nvSpPr>
          <p:spPr>
            <a:xfrm>
              <a:off x="1291562" y="937814"/>
              <a:ext cx="325889" cy="138096"/>
            </a:xfrm>
            <a:prstGeom prst="rect">
              <a:avLst/>
            </a:prstGeom>
            <a:solidFill>
              <a:srgbClr val="FFFF66"/>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dirty="0">
                  <a:solidFill>
                    <a:prstClr val="black"/>
                  </a:solidFill>
                </a:rPr>
                <a:t>5 - 7</a:t>
              </a:r>
            </a:p>
          </p:txBody>
        </p:sp>
        <p:sp>
          <p:nvSpPr>
            <p:cNvPr id="16" name="TextBox 12"/>
            <p:cNvSpPr txBox="1"/>
            <p:nvPr/>
          </p:nvSpPr>
          <p:spPr>
            <a:xfrm>
              <a:off x="1292537" y="1087573"/>
              <a:ext cx="322702" cy="141159"/>
            </a:xfrm>
            <a:prstGeom prst="rect">
              <a:avLst/>
            </a:prstGeom>
            <a:solidFill>
              <a:srgbClr val="00B050"/>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black"/>
                  </a:solidFill>
                </a:rPr>
                <a:t>8 - 10</a:t>
              </a:r>
            </a:p>
          </p:txBody>
        </p:sp>
        <p:sp>
          <p:nvSpPr>
            <p:cNvPr id="17" name="TextBox 13"/>
            <p:cNvSpPr txBox="1"/>
            <p:nvPr/>
          </p:nvSpPr>
          <p:spPr>
            <a:xfrm>
              <a:off x="1292727" y="1240392"/>
              <a:ext cx="322702" cy="138096"/>
            </a:xfrm>
            <a:prstGeom prst="rect">
              <a:avLst/>
            </a:prstGeom>
            <a:solidFill>
              <a:srgbClr val="0000CC"/>
            </a:solidFill>
            <a:ln w="9525" cmpd="sng">
              <a:solidFill>
                <a:schemeClr val="lt1">
                  <a:shade val="50000"/>
                </a:schemeClr>
              </a:solidFill>
            </a:ln>
          </p:spPr>
          <p:style>
            <a:lnRef idx="0">
              <a:scrgbClr r="0" g="0" b="0"/>
            </a:lnRef>
            <a:fillRef idx="0">
              <a:scrgbClr r="0" g="0" b="0"/>
            </a:fillRef>
            <a:effectRef idx="0">
              <a:scrgbClr r="0" g="0" b="0"/>
            </a:effectRef>
            <a:fontRef idx="minor">
              <a:schemeClr val="dk1"/>
            </a:fontRef>
          </p:style>
          <p:txBody>
            <a:bodyPr wrap="square" lIns="0" tIns="0" rIns="0" bIns="0"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defTabSz="1012623"/>
              <a:r>
                <a:rPr lang="en-US" sz="789">
                  <a:solidFill>
                    <a:prstClr val="white"/>
                  </a:solidFill>
                </a:rPr>
                <a:t>11 - 12</a:t>
              </a:r>
            </a:p>
          </p:txBody>
        </p:sp>
        <p:sp>
          <p:nvSpPr>
            <p:cNvPr id="18" name="TextBox 14"/>
            <p:cNvSpPr txBox="1"/>
            <p:nvPr/>
          </p:nvSpPr>
          <p:spPr>
            <a:xfrm>
              <a:off x="1269580" y="633354"/>
              <a:ext cx="691320" cy="11879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lIns="0" tIns="0" rIns="0" bIns="0"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defTabSz="1012623"/>
              <a:r>
                <a:rPr lang="en-US" sz="690" b="1" u="sng" dirty="0">
                  <a:solidFill>
                    <a:prstClr val="black"/>
                  </a:solidFill>
                </a:rPr>
                <a:t># total </a:t>
              </a:r>
              <a:r>
                <a:rPr lang="en-US" sz="690" b="1" u="sng" dirty="0" err="1">
                  <a:solidFill>
                    <a:prstClr val="black"/>
                  </a:solidFill>
                </a:rPr>
                <a:t>correcto</a:t>
              </a:r>
              <a:endParaRPr lang="en-US" sz="690" b="1" u="sng" dirty="0">
                <a:solidFill>
                  <a:prstClr val="black"/>
                </a:solidFill>
              </a:endParaRPr>
            </a:p>
          </p:txBody>
        </p:sp>
      </p:grpSp>
      <p:sp>
        <p:nvSpPr>
          <p:cNvPr id="19" name="Slide Number Placeholder 2"/>
          <p:cNvSpPr>
            <a:spLocks noGrp="1"/>
          </p:cNvSpPr>
          <p:nvPr>
            <p:ph type="sldNum" sz="quarter" idx="12"/>
          </p:nvPr>
        </p:nvSpPr>
        <p:spPr>
          <a:xfrm>
            <a:off x="6520543" y="9459948"/>
            <a:ext cx="830217" cy="528017"/>
          </a:xfrm>
        </p:spPr>
        <p:txBody>
          <a:bodyPr/>
          <a:lstStyle/>
          <a:p>
            <a:r>
              <a:rPr lang="en-US" dirty="0" smtClean="0">
                <a:solidFill>
                  <a:prstClr val="black">
                    <a:tint val="75000"/>
                  </a:prstClr>
                </a:solidFill>
              </a:rPr>
              <a:t>17</a:t>
            </a:r>
            <a:endParaRPr lang="en-US" dirty="0">
              <a:solidFill>
                <a:prstClr val="black">
                  <a:tint val="75000"/>
                </a:prstClr>
              </a:solidFill>
            </a:endParaRPr>
          </a:p>
        </p:txBody>
      </p:sp>
    </p:spTree>
    <p:extLst>
      <p:ext uri="{BB962C8B-B14F-4D97-AF65-F5344CB8AC3E}">
        <p14:creationId xmlns:p14="http://schemas.microsoft.com/office/powerpoint/2010/main" val="4152314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18</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473376335"/>
              </p:ext>
            </p:extLst>
          </p:nvPr>
        </p:nvGraphicFramePr>
        <p:xfrm>
          <a:off x="425367" y="1217473"/>
          <a:ext cx="6822440" cy="7206996"/>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500" b="1" noProof="0" dirty="0" smtClean="0">
                          <a:effectLst/>
                        </a:rPr>
                        <a:t>Pre-evaluación Trimestre 2: Clave para la </a:t>
                      </a:r>
                      <a:r>
                        <a:rPr lang="es-419" sz="1500" b="1" u="sng" noProof="0" dirty="0" smtClean="0">
                          <a:effectLst/>
                        </a:rPr>
                        <a:t>Respuesta construida de investigación</a:t>
                      </a:r>
                    </a:p>
                  </a:txBody>
                  <a:tcPr marL="103632" marR="103632" marT="50292" marB="50292"/>
                </a:tc>
                <a:tc hMerge="1">
                  <a:txBody>
                    <a:bodyPr/>
                    <a:lstStyle/>
                    <a:p>
                      <a:endParaRPr lang="en-US"/>
                    </a:p>
                  </a:txBody>
                  <a:tcPr/>
                </a:tc>
              </a:tr>
              <a:tr h="519684">
                <a:tc gridSpan="2">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300" b="1" u="sng" noProof="0" dirty="0" smtClean="0"/>
                        <a:t>Rúbricas para la Respuesta construida de investigación - Objetivo 2</a:t>
                      </a:r>
                    </a:p>
                    <a:p>
                      <a:pPr marL="0" marR="0" indent="0" algn="ctr" defTabSz="914318" rtl="0" eaLnBrk="1" fontAlgn="auto" latinLnBrk="0" hangingPunct="1">
                        <a:lnSpc>
                          <a:spcPct val="100000"/>
                        </a:lnSpc>
                        <a:spcBef>
                          <a:spcPts val="0"/>
                        </a:spcBef>
                        <a:spcAft>
                          <a:spcPts val="0"/>
                        </a:spcAft>
                        <a:buClrTx/>
                        <a:buSzTx/>
                        <a:buFontTx/>
                        <a:buNone/>
                        <a:tabLst/>
                        <a:defRPr/>
                      </a:pPr>
                      <a:r>
                        <a:rPr lang="es-419" sz="1200" b="1" noProof="0" dirty="0" smtClean="0"/>
                        <a:t>RL.5.6  Localizar, seleccionar, interpretar e integrar la información.</a:t>
                      </a:r>
                    </a:p>
                  </a:txBody>
                  <a:tcPr marL="103632" marR="103632" marT="50292" marB="50292"/>
                </a:tc>
                <a:tc hMerge="1">
                  <a:txBody>
                    <a:bodyPr/>
                    <a:lstStyle/>
                    <a:p>
                      <a:endParaRPr lang="en-US"/>
                    </a:p>
                  </a:txBody>
                  <a:tcPr/>
                </a:tc>
              </a:tr>
              <a:tr h="493776">
                <a:tc gridSpan="2">
                  <a:txBody>
                    <a:bodyPr/>
                    <a:lstStyle/>
                    <a:p>
                      <a:pPr marL="0" indent="0">
                        <a:buNone/>
                      </a:pPr>
                      <a:r>
                        <a:rPr lang="es-MX" sz="1400" b="1" noProof="0" dirty="0" smtClean="0">
                          <a:solidFill>
                            <a:schemeClr val="tx1"/>
                          </a:solidFill>
                          <a:latin typeface="+mj-lt"/>
                        </a:rPr>
                        <a:t>Pregunta #7:  </a:t>
                      </a:r>
                      <a:r>
                        <a:rPr lang="es-419" sz="1400" b="0" noProof="0" dirty="0" smtClean="0">
                          <a:latin typeface="+mj-lt"/>
                          <a:cs typeface="Helvetica" panose="020B0604020202020204" pitchFamily="34" charset="0"/>
                        </a:rPr>
                        <a:t>¿Cómo la afirmación "Estaba triste por tener que irnos, pero las dos estábamos emocionadas de volver a casa y contarle a nuestros amigos sobre nuestra aventura.", es un ejemplo del punto de vista del hablante (narrador)? Utiliza detalles específicos del texto para apoyar tu explicación.</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600" b="1" dirty="0" smtClean="0"/>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1257300">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ES" sz="1100" b="1" u="sng" noProof="0" dirty="0" smtClean="0"/>
                        <a:t>La respuesta da suficiente</a:t>
                      </a:r>
                      <a:r>
                        <a:rPr lang="es-ES" sz="1100" b="1" u="sng" baseline="0" noProof="0" dirty="0" smtClean="0"/>
                        <a:t> evidencia </a:t>
                      </a:r>
                      <a:r>
                        <a:rPr lang="es-ES" sz="1100" dirty="0" smtClean="0"/>
                        <a:t>de la  habilidad de localizar y seleccionar información que apoya la idea que las descripciones en primera persona ayudan al lector a comprender la </a:t>
                      </a:r>
                      <a:r>
                        <a:rPr lang="es-ES" sz="1100" dirty="0" smtClean="0">
                          <a:solidFill>
                            <a:schemeClr val="tx1"/>
                          </a:solidFill>
                        </a:rPr>
                        <a:t>experiencia del hablante. Tal evidencia podría incluir: (1) las explicaciones del hablante de querer ir a una cueva como sus padres, (2) las descripciones del hablante</a:t>
                      </a:r>
                      <a:r>
                        <a:rPr lang="es-ES" sz="1100" baseline="0" dirty="0" smtClean="0">
                          <a:solidFill>
                            <a:schemeClr val="tx1"/>
                          </a:solidFill>
                        </a:rPr>
                        <a:t> </a:t>
                      </a:r>
                      <a:r>
                        <a:rPr lang="es-ES" sz="1100" dirty="0" smtClean="0">
                          <a:solidFill>
                            <a:schemeClr val="tx1"/>
                          </a:solidFill>
                        </a:rPr>
                        <a:t>sobre el deseo de tener una aventura, (3) las descripciones de los detalles sobre una cueva  (altura del viaje de regreso, características de la cueva),</a:t>
                      </a:r>
                      <a:r>
                        <a:rPr lang="es-ES" sz="1100" baseline="0" dirty="0" smtClean="0">
                          <a:solidFill>
                            <a:schemeClr val="tx1"/>
                          </a:solidFill>
                        </a:rPr>
                        <a:t> </a:t>
                      </a:r>
                      <a:r>
                        <a:rPr lang="es-ES" sz="1100" dirty="0" smtClean="0">
                          <a:solidFill>
                            <a:schemeClr val="tx1"/>
                          </a:solidFill>
                        </a:rPr>
                        <a:t>y (4) detalles acerca de las golondrinas (cómo son anilladas, su migración). Los estudiantes pueden incluir otros ejemplos que ilustran la experiencia del hablante</a:t>
                      </a:r>
                      <a:r>
                        <a:rPr lang="es-ES" sz="1100" dirty="0" smtClean="0"/>
                        <a:t>.</a:t>
                      </a:r>
                    </a:p>
                    <a:p>
                      <a:pPr marL="0" marR="0" indent="0" algn="l" defTabSz="914318" rtl="0" eaLnBrk="1" fontAlgn="auto" latinLnBrk="0" hangingPunct="1">
                        <a:lnSpc>
                          <a:spcPct val="100000"/>
                        </a:lnSpc>
                        <a:spcBef>
                          <a:spcPts val="0"/>
                        </a:spcBef>
                        <a:spcAft>
                          <a:spcPts val="0"/>
                        </a:spcAft>
                        <a:buClrTx/>
                        <a:buSzTx/>
                        <a:buFontTx/>
                        <a:buNone/>
                        <a:tabLst/>
                        <a:defRPr/>
                      </a:pPr>
                      <a:endParaRPr lang="es-MX" sz="900" b="1" i="0" u="sng" baseline="0" noProof="0" dirty="0" smtClean="0"/>
                    </a:p>
                    <a:p>
                      <a:pPr marL="0" marR="0" indent="0" algn="l" defTabSz="914318" rtl="0" eaLnBrk="1" fontAlgn="auto" latinLnBrk="0" hangingPunct="1">
                        <a:lnSpc>
                          <a:spcPct val="100000"/>
                        </a:lnSpc>
                        <a:spcBef>
                          <a:spcPts val="0"/>
                        </a:spcBef>
                        <a:spcAft>
                          <a:spcPts val="0"/>
                        </a:spcAft>
                        <a:buClrTx/>
                        <a:buSzTx/>
                        <a:buFontTx/>
                        <a:buNone/>
                        <a:tabLst/>
                        <a:defRPr/>
                      </a:pPr>
                      <a:r>
                        <a:rPr lang="es-ES" sz="1100" b="1" u="sng" noProof="0" dirty="0" smtClean="0"/>
                        <a:t>La respuesta da suficiente</a:t>
                      </a:r>
                      <a:r>
                        <a:rPr lang="es-ES" sz="1100" b="1" u="sng" baseline="0" noProof="0" dirty="0" smtClean="0"/>
                        <a:t> evidencia </a:t>
                      </a:r>
                      <a:r>
                        <a:rPr lang="es-ES" sz="1100" dirty="0" smtClean="0"/>
                        <a:t>de la habilidad de interpretar e integrar información sobre el deseo del </a:t>
                      </a:r>
                      <a:r>
                        <a:rPr lang="es-ES" sz="1100" dirty="0" smtClean="0">
                          <a:solidFill>
                            <a:schemeClr val="tx1"/>
                          </a:solidFill>
                        </a:rPr>
                        <a:t>hablante  de contarle a sus amigos acerca de su aventura y su propia experiencia en las cuevas. </a:t>
                      </a:r>
                      <a:r>
                        <a:rPr lang="es-MX" sz="1100" dirty="0" smtClean="0">
                          <a:solidFill>
                            <a:schemeClr val="tx1"/>
                          </a:solidFill>
                        </a:rPr>
                        <a:t>Tales detalles podrían incluir: (1) la afirmación del hablante de que ella</a:t>
                      </a:r>
                      <a:r>
                        <a:rPr lang="es-MX" sz="1100" baseline="0" dirty="0" smtClean="0">
                          <a:solidFill>
                            <a:schemeClr val="tx1"/>
                          </a:solidFill>
                        </a:rPr>
                        <a:t> quería</a:t>
                      </a:r>
                      <a:r>
                        <a:rPr lang="es-MX" sz="1100" dirty="0" smtClean="0">
                          <a:solidFill>
                            <a:schemeClr val="tx1"/>
                          </a:solidFill>
                        </a:rPr>
                        <a:t> tener una aventura como sus padres, (2) cualquier detalle de apoyo sobre el entusiasmo del hablante sobre el viaje, (3) la declaración del hablante de que tenía mucha información para compartir con sus amigos, (4) la declaración del hablante </a:t>
                      </a:r>
                      <a:r>
                        <a:rPr lang="es-ES" sz="1100" dirty="0" smtClean="0">
                          <a:solidFill>
                            <a:schemeClr val="tx1"/>
                          </a:solidFill>
                        </a:rPr>
                        <a:t>acerca de sus deseos de regresar a casa</a:t>
                      </a:r>
                      <a:r>
                        <a:rPr lang="es-MX" sz="1100" dirty="0" smtClean="0">
                          <a:solidFill>
                            <a:schemeClr val="tx1"/>
                          </a:solidFill>
                        </a:rPr>
                        <a:t>, (5) cualquier inferencia apoyada sobre el deseo de compartir su aventura con sus amigos.</a:t>
                      </a:r>
                      <a:endParaRPr lang="es-MX" sz="1100" noProof="0" dirty="0" smtClean="0">
                        <a:solidFill>
                          <a:schemeClr val="tx1"/>
                        </a:solidFill>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419" sz="1200" b="1" noProof="0" dirty="0" smtClean="0"/>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s-MX" sz="2000" b="1" noProof="0" dirty="0" smtClean="0"/>
                        <a:t>2</a:t>
                      </a:r>
                      <a:endParaRPr lang="es-MX" sz="2000" b="1" noProof="0" dirty="0"/>
                    </a:p>
                  </a:txBody>
                  <a:tcPr marL="103632" marR="103632" marT="50292" marB="50292" anchor="ctr"/>
                </a:tc>
                <a:tc>
                  <a:txBody>
                    <a:bodyPr/>
                    <a:lstStyle/>
                    <a:p>
                      <a:r>
                        <a:rPr lang="es-MX" sz="1000" i="1" dirty="0" smtClean="0">
                          <a:solidFill>
                            <a:schemeClr val="tx1"/>
                          </a:solidFill>
                        </a:rPr>
                        <a:t>El estudiante busca y selecciona información para apoyar la idea de que el cuento se narra en primera persona para permitirnos experimentar el punto de vista del hablante, mientras ella tiene una aventura.</a:t>
                      </a:r>
                    </a:p>
                    <a:p>
                      <a:r>
                        <a:rPr lang="es-MX" sz="1000" noProof="0" dirty="0" smtClean="0">
                          <a:solidFill>
                            <a:schemeClr val="tx1"/>
                          </a:solidFill>
                        </a:rPr>
                        <a:t>La hija siempre quiso ir a una aventura en una cueva con sus padres que eran espeleólogos. Cuando se enteró de que iban a ir a una cueva, ella y su hermana estaban tan emocionadas que</a:t>
                      </a:r>
                      <a:r>
                        <a:rPr lang="es-MX" sz="1000" baseline="0" noProof="0" dirty="0" smtClean="0">
                          <a:solidFill>
                            <a:schemeClr val="tx1"/>
                          </a:solidFill>
                        </a:rPr>
                        <a:t> </a:t>
                      </a:r>
                      <a:r>
                        <a:rPr lang="es-MX" sz="1000" noProof="0" dirty="0" smtClean="0">
                          <a:solidFill>
                            <a:schemeClr val="tx1"/>
                          </a:solidFill>
                        </a:rPr>
                        <a:t>no pudieron  ni dormir antes de entrar en la cueva. Ya en la cueva,</a:t>
                      </a:r>
                      <a:r>
                        <a:rPr lang="es-MX" sz="1000" baseline="0" noProof="0" dirty="0" smtClean="0">
                          <a:solidFill>
                            <a:schemeClr val="tx1"/>
                          </a:solidFill>
                        </a:rPr>
                        <a:t> se sorprendieron de cuán grande era</a:t>
                      </a:r>
                      <a:r>
                        <a:rPr lang="es-MX" sz="1000" noProof="0" dirty="0" smtClean="0">
                          <a:solidFill>
                            <a:schemeClr val="tx1"/>
                          </a:solidFill>
                        </a:rPr>
                        <a:t>. Ellas</a:t>
                      </a:r>
                      <a:r>
                        <a:rPr lang="es-MX" sz="1000" baseline="0" noProof="0" dirty="0" smtClean="0">
                          <a:solidFill>
                            <a:schemeClr val="tx1"/>
                          </a:solidFill>
                        </a:rPr>
                        <a:t> hasta almorzaron </a:t>
                      </a:r>
                      <a:r>
                        <a:rPr lang="es-MX" sz="1000" noProof="0" dirty="0" smtClean="0">
                          <a:solidFill>
                            <a:schemeClr val="tx1"/>
                          </a:solidFill>
                        </a:rPr>
                        <a:t>dentro de la cueva. Después, ellas pudieron ayudar con las golondrinas y aprendieron cómo anillarlas. Al final, ella estaba triste de dejar su aventura por la cual había esperado un largo tiempo, pero ella quería contarle</a:t>
                      </a:r>
                      <a:r>
                        <a:rPr lang="es-MX" sz="1000" baseline="0" noProof="0" dirty="0" smtClean="0">
                          <a:solidFill>
                            <a:schemeClr val="tx1"/>
                          </a:solidFill>
                        </a:rPr>
                        <a:t> a sus </a:t>
                      </a:r>
                      <a:r>
                        <a:rPr lang="es-MX" sz="1000" noProof="0" dirty="0" smtClean="0">
                          <a:solidFill>
                            <a:schemeClr val="tx1"/>
                          </a:solidFill>
                        </a:rPr>
                        <a:t>amigos todo lo que aprendió. El cuento es narrado desde su punto de vista porque realmente podemos llegar a ver las cuevas y estar emocionados como ella.</a:t>
                      </a:r>
                      <a:endParaRPr lang="es-MX" sz="1100" b="0" i="0" baseline="0" noProof="0" dirty="0" smtClean="0">
                        <a:solidFill>
                          <a:schemeClr val="tx1"/>
                        </a:solidFill>
                      </a:endParaRPr>
                    </a:p>
                  </a:txBody>
                  <a:tcPr marL="103632" marR="103632" marT="50292" marB="50292"/>
                </a:tc>
              </a:tr>
              <a:tr h="652272">
                <a:tc>
                  <a:txBody>
                    <a:bodyPr/>
                    <a:lstStyle/>
                    <a:p>
                      <a:pPr algn="ctr"/>
                      <a:r>
                        <a:rPr lang="es-MX" sz="2000" b="1" noProof="0" dirty="0" smtClean="0"/>
                        <a:t>1</a:t>
                      </a:r>
                      <a:endParaRPr lang="es-MX" sz="2000" b="1" noProof="0" dirty="0"/>
                    </a:p>
                  </a:txBody>
                  <a:tcPr marL="103632" marR="103632" marT="50292" marB="50292" anchor="ctr"/>
                </a:tc>
                <a:tc>
                  <a:txBody>
                    <a:bodyPr/>
                    <a:lstStyle/>
                    <a:p>
                      <a:r>
                        <a:rPr lang="es-ES" sz="1000" i="1" dirty="0" smtClean="0">
                          <a:solidFill>
                            <a:schemeClr val="tx1"/>
                          </a:solidFill>
                        </a:rPr>
                        <a:t>El estudiante localiza y selecciona alguna información apoyando</a:t>
                      </a:r>
                      <a:r>
                        <a:rPr lang="es-ES" sz="1000" i="1" baseline="0" dirty="0" smtClean="0">
                          <a:solidFill>
                            <a:schemeClr val="tx1"/>
                          </a:solidFill>
                        </a:rPr>
                        <a:t> </a:t>
                      </a:r>
                      <a:r>
                        <a:rPr lang="es-ES" sz="1000" i="1" dirty="0" smtClean="0">
                          <a:solidFill>
                            <a:schemeClr val="tx1"/>
                          </a:solidFill>
                        </a:rPr>
                        <a:t>la idea de que el cuento es narrado en primera</a:t>
                      </a:r>
                      <a:r>
                        <a:rPr lang="es-ES" sz="1000" i="1" baseline="0" dirty="0" smtClean="0">
                          <a:solidFill>
                            <a:schemeClr val="tx1"/>
                          </a:solidFill>
                        </a:rPr>
                        <a:t> </a:t>
                      </a:r>
                      <a:r>
                        <a:rPr lang="es-ES" sz="1000" i="1" dirty="0" smtClean="0">
                          <a:solidFill>
                            <a:schemeClr val="tx1"/>
                          </a:solidFill>
                        </a:rPr>
                        <a:t>persona para permitirnos experimentar el punto de vista del hablante,</a:t>
                      </a:r>
                      <a:r>
                        <a:rPr lang="es-ES" sz="1000" i="1" baseline="0" dirty="0" smtClean="0">
                          <a:solidFill>
                            <a:schemeClr val="tx1"/>
                          </a:solidFill>
                        </a:rPr>
                        <a:t> </a:t>
                      </a:r>
                      <a:r>
                        <a:rPr lang="es-MX" sz="1000" i="1" dirty="0" smtClean="0">
                          <a:solidFill>
                            <a:schemeClr val="tx1"/>
                          </a:solidFill>
                        </a:rPr>
                        <a:t>mientras ella tiene una aventura.</a:t>
                      </a:r>
                    </a:p>
                    <a:p>
                      <a:pPr marL="0" marR="0" lvl="0" indent="0" algn="l" defTabSz="1018809" rtl="0" eaLnBrk="1" fontAlgn="auto" latinLnBrk="0" hangingPunct="1">
                        <a:lnSpc>
                          <a:spcPct val="100000"/>
                        </a:lnSpc>
                        <a:spcBef>
                          <a:spcPts val="0"/>
                        </a:spcBef>
                        <a:spcAft>
                          <a:spcPts val="0"/>
                        </a:spcAft>
                        <a:buClrTx/>
                        <a:buSzTx/>
                        <a:buFontTx/>
                        <a:buNone/>
                        <a:tabLst/>
                        <a:defRPr/>
                      </a:pPr>
                      <a:r>
                        <a:rPr lang="es-ES" sz="1000" dirty="0" smtClean="0">
                          <a:solidFill>
                            <a:schemeClr val="tx1"/>
                          </a:solidFill>
                        </a:rPr>
                        <a:t>La niña pudo ir a una cueva como sus padres y ayudar con las aves. Ella se divirtió y quería contarle a sus amigos. Sabemos esto porque ella lo dice.</a:t>
                      </a:r>
                      <a:endParaRPr lang="es-MX" sz="1000" b="0" i="0" baseline="0" noProof="0" dirty="0" smtClean="0">
                        <a:solidFill>
                          <a:schemeClr val="tx1"/>
                        </a:solidFill>
                      </a:endParaRPr>
                    </a:p>
                  </a:txBody>
                  <a:tcPr marL="103632" marR="103632" marT="50292" marB="50292"/>
                </a:tc>
              </a:tr>
              <a:tr h="472440">
                <a:tc>
                  <a:txBody>
                    <a:bodyPr/>
                    <a:lstStyle/>
                    <a:p>
                      <a:pPr algn="ctr"/>
                      <a:r>
                        <a:rPr lang="es-MX" sz="2000" b="1" noProof="0" dirty="0" smtClean="0"/>
                        <a:t>0</a:t>
                      </a:r>
                      <a:endParaRPr lang="es-MX" sz="2000" b="1" noProof="0" dirty="0"/>
                    </a:p>
                  </a:txBody>
                  <a:tcPr marL="103632" marR="103632" marT="50292" marB="50292" anchor="ctr"/>
                </a:tc>
                <a:tc>
                  <a:txBody>
                    <a:bodyPr/>
                    <a:lstStyle/>
                    <a:p>
                      <a:r>
                        <a:rPr lang="es-ES" sz="1000" i="1" dirty="0" smtClean="0"/>
                        <a:t>El estudiante </a:t>
                      </a:r>
                      <a:r>
                        <a:rPr lang="es-ES" sz="1000" b="1" i="1" u="sng" dirty="0" smtClean="0"/>
                        <a:t>no da suficiente evidencia </a:t>
                      </a:r>
                      <a:r>
                        <a:rPr lang="es-ES" sz="1000" i="1" dirty="0" smtClean="0"/>
                        <a:t>de la habilidad</a:t>
                      </a:r>
                      <a:r>
                        <a:rPr lang="es-ES" sz="1000" i="1" baseline="0" dirty="0" smtClean="0"/>
                        <a:t> para</a:t>
                      </a:r>
                      <a:r>
                        <a:rPr lang="es-ES" sz="1000" i="1" dirty="0" smtClean="0"/>
                        <a:t> localizar, seleccionar, interpretar e integrar información.</a:t>
                      </a:r>
                      <a:r>
                        <a:rPr lang="es-ES" sz="1000" dirty="0" smtClean="0"/>
                        <a:t/>
                      </a:r>
                      <a:br>
                        <a:rPr lang="es-ES" sz="1000" dirty="0" smtClean="0"/>
                      </a:br>
                      <a:r>
                        <a:rPr lang="es-ES" sz="1000" dirty="0" smtClean="0"/>
                        <a:t>La niña fue a una cueva y ayudó con las aves. Ella se divirtió. Ella no quería ir.</a:t>
                      </a:r>
                      <a:endParaRPr lang="es-MX" sz="1000" b="0" i="0" baseline="0" noProof="0" dirty="0" smtClean="0"/>
                    </a:p>
                  </a:txBody>
                  <a:tcPr marL="103632" marR="103632" marT="50292" marB="50292"/>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4294719648"/>
              </p:ext>
            </p:extLst>
          </p:nvPr>
        </p:nvGraphicFramePr>
        <p:xfrm>
          <a:off x="5400861" y="8804657"/>
          <a:ext cx="1828800" cy="506480"/>
        </p:xfrm>
        <a:graphic>
          <a:graphicData uri="http://schemas.openxmlformats.org/drawingml/2006/table">
            <a:tbl>
              <a:tblPr firstRow="1" firstCol="1" bandRow="1"/>
              <a:tblGrid>
                <a:gridCol w="1828800"/>
              </a:tblGrid>
              <a:tr h="85458">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RL.5.6  DOK </a:t>
                      </a:r>
                      <a:r>
                        <a:rPr lang="en-US" sz="800" b="1" dirty="0">
                          <a:solidFill>
                            <a:srgbClr val="000000"/>
                          </a:solidFill>
                          <a:effectLst/>
                          <a:latin typeface="Calibri"/>
                          <a:ea typeface="Times New Roman"/>
                          <a:cs typeface="Times New Roman"/>
                        </a:rPr>
                        <a:t>4 - EV</a:t>
                      </a:r>
                      <a:r>
                        <a:rPr lang="en-US" sz="800" dirty="0">
                          <a:solidFill>
                            <a:srgbClr val="000000"/>
                          </a:solidFill>
                          <a:effectLst/>
                          <a:latin typeface="Calibri"/>
                          <a:ea typeface="Times New Roman"/>
                          <a:cs typeface="Times New Roman"/>
                        </a:rPr>
                        <a:t>S</a:t>
                      </a:r>
                      <a:endParaRPr lang="en-US" sz="800" dirty="0">
                        <a:effectLst/>
                        <a:latin typeface="Calibri"/>
                        <a:ea typeface="Calibri"/>
                        <a:cs typeface="Times New Roman"/>
                      </a:endParaRPr>
                    </a:p>
                  </a:txBody>
                  <a:tcPr marL="33440" marR="334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84560">
                <a:tc>
                  <a:txBody>
                    <a:bodyPr/>
                    <a:lstStyle/>
                    <a:p>
                      <a:pPr marL="0" marR="0" algn="l">
                        <a:lnSpc>
                          <a:spcPct val="100000"/>
                        </a:lnSpc>
                        <a:spcBef>
                          <a:spcPts val="0"/>
                        </a:spcBef>
                        <a:spcAft>
                          <a:spcPts val="0"/>
                        </a:spcAft>
                      </a:pPr>
                      <a:r>
                        <a:rPr lang="es-419" sz="800" b="1" dirty="0" smtClean="0">
                          <a:solidFill>
                            <a:srgbClr val="000000"/>
                          </a:solidFill>
                          <a:effectLst/>
                          <a:latin typeface="+mn-lt"/>
                          <a:ea typeface="Times New Roman"/>
                          <a:cs typeface="Times New Roman"/>
                        </a:rPr>
                        <a:t>Justifica el razonamiento detrás del estilo de discurso del hablante, y cómo  este  estilo influye en su punto de vista.</a:t>
                      </a:r>
                      <a:endParaRPr lang="en-US" sz="800" b="1" dirty="0" smtClean="0">
                        <a:solidFill>
                          <a:srgbClr val="000000"/>
                        </a:solidFill>
                        <a:effectLst/>
                        <a:latin typeface="Calibri"/>
                        <a:ea typeface="Times New Roman"/>
                        <a:cs typeface="Times New Roman"/>
                      </a:endParaRPr>
                    </a:p>
                  </a:txBody>
                  <a:tcPr marL="33440" marR="33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bl>
          </a:graphicData>
        </a:graphic>
      </p:graphicFrame>
      <p:sp>
        <p:nvSpPr>
          <p:cNvPr id="5" name="Rectangle 4"/>
          <p:cNvSpPr/>
          <p:nvPr/>
        </p:nvSpPr>
        <p:spPr>
          <a:xfrm>
            <a:off x="450183" y="320342"/>
            <a:ext cx="6814820" cy="861774"/>
          </a:xfrm>
          <a:prstGeom prst="rect">
            <a:avLst/>
          </a:prstGeom>
        </p:spPr>
        <p:txBody>
          <a:bodyPr wrap="square">
            <a:spAutoFit/>
          </a:bodyPr>
          <a:lstStyle/>
          <a:p>
            <a:pPr lvl="0" algn="just" defTabSz="1018809">
              <a:defRPr/>
            </a:pPr>
            <a:r>
              <a:rPr lang="es-ES_tradnl" sz="1000" i="1" dirty="0">
                <a:solidFill>
                  <a:prstClr val="black"/>
                </a:solidFill>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lang="es-419" dirty="0">
              <a:solidFill>
                <a:prstClr val="black"/>
              </a:solidFill>
            </a:endParaRPr>
          </a:p>
        </p:txBody>
      </p:sp>
    </p:spTree>
    <p:extLst>
      <p:ext uri="{BB962C8B-B14F-4D97-AF65-F5344CB8AC3E}">
        <p14:creationId xmlns:p14="http://schemas.microsoft.com/office/powerpoint/2010/main" val="5947528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19</a:t>
            </a:fld>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2744825587"/>
              </p:ext>
            </p:extLst>
          </p:nvPr>
        </p:nvGraphicFramePr>
        <p:xfrm>
          <a:off x="545635" y="1256204"/>
          <a:ext cx="6822440" cy="6510528"/>
        </p:xfrm>
        <a:graphic>
          <a:graphicData uri="http://schemas.openxmlformats.org/drawingml/2006/table">
            <a:tbl>
              <a:tblPr firstRow="1" bandRow="1">
                <a:tableStyleId>{5940675A-B579-460E-94D1-54222C63F5DA}</a:tableStyleId>
              </a:tblPr>
              <a:tblGrid>
                <a:gridCol w="539750"/>
                <a:gridCol w="6282690"/>
              </a:tblGrid>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500" b="1" noProof="0" dirty="0" smtClean="0">
                          <a:effectLst/>
                        </a:rPr>
                        <a:t>Pre-evaluación Trimestre 2: Clave para la </a:t>
                      </a:r>
                      <a:r>
                        <a:rPr lang="es-419" sz="1500" b="1" u="sng" noProof="0" dirty="0" smtClean="0">
                          <a:effectLst/>
                        </a:rPr>
                        <a:t>Respuesta construida de investigación</a:t>
                      </a:r>
                    </a:p>
                  </a:txBody>
                  <a:tcPr marL="103632" marR="103632" marT="50292" marB="50292"/>
                </a:tc>
                <a:tc hMerge="1">
                  <a:txBody>
                    <a:bodyPr/>
                    <a:lstStyle/>
                    <a:p>
                      <a:endParaRPr lang="en-US"/>
                    </a:p>
                  </a:txBody>
                  <a:tcPr/>
                </a:tc>
              </a:tr>
              <a:tr h="426720">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419" sz="1300" b="1" i="0" u="sng" strike="noStrike" kern="1200" cap="none" spc="0" normalizeH="0" baseline="0" noProof="0" dirty="0" smtClean="0">
                          <a:ln>
                            <a:noFill/>
                          </a:ln>
                          <a:solidFill>
                            <a:prstClr val="black"/>
                          </a:solidFill>
                          <a:effectLst/>
                          <a:uLnTx/>
                          <a:uFillTx/>
                          <a:latin typeface="+mn-lt"/>
                          <a:ea typeface="+mn-ea"/>
                          <a:cs typeface="+mn-cs"/>
                        </a:rPr>
                        <a:t>Rúbricas para la Respuesta construida de investigación - Objetivo 3</a:t>
                      </a:r>
                    </a:p>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mn-lt"/>
                          <a:ea typeface="+mn-ea"/>
                          <a:cs typeface="+mn-cs"/>
                        </a:rPr>
                        <a:t>RL.5.7  evidencia de la habilidad para distinguir información </a:t>
                      </a:r>
                      <a:r>
                        <a:rPr kumimoji="0" lang="es-419" sz="1200" b="1" i="0" u="sng" strike="noStrike" kern="1200" cap="none" spc="0" normalizeH="0" baseline="0" noProof="0" dirty="0" smtClean="0">
                          <a:ln>
                            <a:noFill/>
                          </a:ln>
                          <a:solidFill>
                            <a:prstClr val="black"/>
                          </a:solidFill>
                          <a:effectLst/>
                          <a:uLnTx/>
                          <a:uFillTx/>
                          <a:latin typeface="+mn-lt"/>
                          <a:ea typeface="+mn-ea"/>
                          <a:cs typeface="+mn-cs"/>
                        </a:rPr>
                        <a:t>relevante</a:t>
                      </a:r>
                      <a:r>
                        <a:rPr kumimoji="0" lang="es-419" sz="1200" b="1" i="0" u="none" strike="noStrike" kern="1200" cap="none" spc="0" normalizeH="0" baseline="0" noProof="0" dirty="0" smtClean="0">
                          <a:ln>
                            <a:noFill/>
                          </a:ln>
                          <a:solidFill>
                            <a:prstClr val="black"/>
                          </a:solidFill>
                          <a:effectLst/>
                          <a:uLnTx/>
                          <a:uFillTx/>
                          <a:latin typeface="+mn-lt"/>
                          <a:ea typeface="+mn-ea"/>
                          <a:cs typeface="+mn-cs"/>
                        </a:rPr>
                        <a:t> de la información irrelevante, como lo es distinguir un hecho de una opinión</a:t>
                      </a:r>
                    </a:p>
                  </a:txBody>
                  <a:tcPr marL="103632" marR="103632" marT="50292" marB="50292"/>
                </a:tc>
                <a:tc hMerge="1">
                  <a:txBody>
                    <a:bodyPr/>
                    <a:lstStyle/>
                    <a:p>
                      <a:endParaRPr lang="en-US"/>
                    </a:p>
                  </a:txBody>
                  <a:tcPr/>
                </a:tc>
              </a:tr>
              <a:tr h="569976">
                <a:tc gridSpan="2">
                  <a:txBody>
                    <a:bodyPr/>
                    <a:lstStyle/>
                    <a:p>
                      <a:pPr marL="0" lvl="0" indent="0" algn="l">
                        <a:buFont typeface="+mj-lt"/>
                        <a:buNone/>
                        <a:tabLst/>
                      </a:pPr>
                      <a:r>
                        <a:rPr lang="es-MX" sz="1500" b="1" noProof="0" dirty="0" smtClean="0">
                          <a:solidFill>
                            <a:schemeClr val="tx1"/>
                          </a:solidFill>
                          <a:latin typeface="+mj-lt"/>
                        </a:rPr>
                        <a:t>Pregunta #8:</a:t>
                      </a:r>
                      <a:r>
                        <a:rPr lang="es-MX" sz="1500" b="1" baseline="0" noProof="0" dirty="0" smtClean="0">
                          <a:solidFill>
                            <a:schemeClr val="tx1"/>
                          </a:solidFill>
                          <a:latin typeface="+mj-lt"/>
                        </a:rPr>
                        <a:t> </a:t>
                      </a:r>
                      <a:r>
                        <a:rPr lang="es-419" sz="1400" b="0" noProof="0" dirty="0" smtClean="0">
                          <a:latin typeface="+mj-lt"/>
                          <a:cs typeface="Helvetica" panose="020B0604020202020204" pitchFamily="34" charset="0"/>
                        </a:rPr>
                        <a:t>¿Por qué el autor incluye la ilustración en la página 1 y las dos ilustraciones en la página 3 del cuento </a:t>
                      </a:r>
                      <a:r>
                        <a:rPr lang="es-419" sz="1400" b="1" i="1" noProof="0" dirty="0" smtClean="0">
                          <a:latin typeface="+mj-lt"/>
                          <a:cs typeface="Helvetica" panose="020B0604020202020204" pitchFamily="34" charset="0"/>
                        </a:rPr>
                        <a:t>Golondrinas de Cueva</a:t>
                      </a:r>
                      <a:r>
                        <a:rPr lang="es-419" sz="1400" b="0" noProof="0" dirty="0" smtClean="0">
                          <a:latin typeface="+mj-lt"/>
                          <a:cs typeface="Helvetica" panose="020B0604020202020204" pitchFamily="34" charset="0"/>
                        </a:rPr>
                        <a:t>? Utiliza detalles y ejemplos del cuento para apoyar tu respuesta.</a:t>
                      </a:r>
                    </a:p>
                  </a:txBody>
                  <a:tcPr marL="103632"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400" b="1" noProof="0" dirty="0" smtClean="0"/>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804672">
                <a:tc gridSpan="2">
                  <a:txBody>
                    <a:bodyPr/>
                    <a:lstStyle/>
                    <a:p>
                      <a:pPr marL="0" marR="0" indent="0" algn="l" defTabSz="914318" rtl="0" eaLnBrk="1" fontAlgn="auto" latinLnBrk="0" hangingPunct="1">
                        <a:lnSpc>
                          <a:spcPct val="100000"/>
                        </a:lnSpc>
                        <a:spcBef>
                          <a:spcPts val="0"/>
                        </a:spcBef>
                        <a:spcAft>
                          <a:spcPts val="0"/>
                        </a:spcAft>
                        <a:buClrTx/>
                        <a:buSzTx/>
                        <a:buFontTx/>
                        <a:buNone/>
                        <a:tabLst/>
                        <a:defRPr/>
                      </a:pPr>
                      <a:r>
                        <a:rPr lang="es-MX" sz="1100" b="1" u="sng" noProof="0" dirty="0" smtClean="0"/>
                        <a:t>La respuesta da suficiente</a:t>
                      </a:r>
                      <a:r>
                        <a:rPr lang="es-MX" sz="1100" b="1" u="sng" baseline="0" noProof="0" dirty="0" smtClean="0"/>
                        <a:t> evidencia  </a:t>
                      </a:r>
                      <a:r>
                        <a:rPr lang="es-MX" sz="1100" noProof="0" dirty="0" smtClean="0"/>
                        <a:t>de la habilidad para distinguir entre la información relevante e irrelevante. La información relevante incluiría evidencia que apoya la afirmación de que todas las tres imágenes se refieren a las golondrinas de cueva. La evidencia a ser citada para apoyar esto debe incluir la afirmación de que la razón por la cual ellos </a:t>
                      </a:r>
                      <a:r>
                        <a:rPr lang="es-MX" sz="1100" baseline="0" noProof="0" dirty="0" smtClean="0"/>
                        <a:t>están visitando las cuevas es para ayudar a anillar las golondrinas de cueva, </a:t>
                      </a:r>
                      <a:r>
                        <a:rPr lang="es-MX" sz="1100" noProof="0" dirty="0" smtClean="0"/>
                        <a:t>y descripciones de cómo las imágenes se relacionan a la información explicada en el texto. Las conexiones entre el texto y las imágenes podrían incluir: (1) el visual uno representa las</a:t>
                      </a:r>
                      <a:r>
                        <a:rPr lang="es-MX" sz="1100" baseline="0" noProof="0" dirty="0" smtClean="0"/>
                        <a:t> Cavernas de Carlsbad</a:t>
                      </a:r>
                      <a:r>
                        <a:rPr lang="es-MX" sz="1100" noProof="0" dirty="0" smtClean="0"/>
                        <a:t> y las golondrinas , e introduce dos de los temas del cuento, (2) el visual dos muestra cómo medir la extensión</a:t>
                      </a:r>
                      <a:r>
                        <a:rPr lang="es-MX" sz="1100" baseline="0" noProof="0" dirty="0" smtClean="0"/>
                        <a:t> de las alas , la cual es descrita </a:t>
                      </a:r>
                      <a:r>
                        <a:rPr lang="es-MX" sz="1100" noProof="0" dirty="0" smtClean="0"/>
                        <a:t>en el texto, (3) el visual tres muestra la emigración invernal de las golondrinas de cueva , la cual es discutida</a:t>
                      </a:r>
                      <a:r>
                        <a:rPr lang="es-MX" sz="1100" baseline="0" noProof="0" dirty="0" smtClean="0"/>
                        <a:t> </a:t>
                      </a:r>
                      <a:r>
                        <a:rPr lang="es-MX" sz="1100" noProof="0" dirty="0" smtClean="0"/>
                        <a:t>en el texto. Los estudiantes pueden incluir otro texto en la conexión visual que apoye</a:t>
                      </a:r>
                      <a:r>
                        <a:rPr lang="es-MX" sz="1100" baseline="0" noProof="0" dirty="0" smtClean="0"/>
                        <a:t> la pregunta.</a:t>
                      </a:r>
                      <a:endParaRPr lang="es-MX" sz="1100" noProof="0" dirty="0" smtClean="0">
                        <a:solidFill>
                          <a:srgbClr val="FF33CC"/>
                        </a:solidFill>
                      </a:endParaRPr>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419" sz="1400" b="1" noProof="0" dirty="0" smtClean="0"/>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s-MX" sz="2000" b="1" noProof="0" dirty="0" smtClean="0">
                          <a:solidFill>
                            <a:schemeClr val="tx1"/>
                          </a:solidFill>
                        </a:rPr>
                        <a:t>2</a:t>
                      </a:r>
                      <a:endParaRPr lang="es-MX" sz="2000" b="1" noProof="0" dirty="0">
                        <a:solidFill>
                          <a:schemeClr val="tx1"/>
                        </a:solidFill>
                      </a:endParaRPr>
                    </a:p>
                  </a:txBody>
                  <a:tcPr marL="103632" marR="103632" marT="50292" marB="50292" anchor="ctr"/>
                </a:tc>
                <a:tc>
                  <a:txBody>
                    <a:bodyPr/>
                    <a:lstStyle/>
                    <a:p>
                      <a:r>
                        <a:rPr lang="es-MX" sz="1000" i="1" noProof="0" dirty="0" smtClean="0"/>
                        <a:t>El estudiante es capaz de distinguir información relevante para establecer la relación entre los visuales y explicar su relación con el texto.</a:t>
                      </a:r>
                    </a:p>
                    <a:p>
                      <a:r>
                        <a:rPr lang="es-MX" sz="1000" noProof="0" dirty="0" smtClean="0"/>
                        <a:t>Las tres fotos están todas relacionadas con las golondrinas de cueva. La familia fue a las Cavernas de Carlsbad para ayudar a anillar a las golondrinas. La</a:t>
                      </a:r>
                      <a:r>
                        <a:rPr lang="es-MX" sz="1000" baseline="0" noProof="0" dirty="0" smtClean="0"/>
                        <a:t> f</a:t>
                      </a:r>
                      <a:r>
                        <a:rPr lang="es-MX" sz="1000" noProof="0" dirty="0" smtClean="0"/>
                        <a:t>oto # 1 muestra la cueva y las golondrinas. La</a:t>
                      </a:r>
                      <a:r>
                        <a:rPr lang="es-MX" sz="1000" baseline="0" noProof="0" dirty="0" smtClean="0"/>
                        <a:t> f</a:t>
                      </a:r>
                      <a:r>
                        <a:rPr lang="es-MX" sz="1000" noProof="0" dirty="0" smtClean="0"/>
                        <a:t>oto # 2 muestra una imagen de una golondrina de cueva que está siendo medida. El</a:t>
                      </a:r>
                      <a:r>
                        <a:rPr lang="es-MX" sz="1000" baseline="0" noProof="0" dirty="0" smtClean="0"/>
                        <a:t> cuento</a:t>
                      </a:r>
                      <a:r>
                        <a:rPr lang="es-MX" sz="1000" noProof="0" dirty="0" smtClean="0"/>
                        <a:t> habla de cómo medir las aves, y la imagen nos muestra cómo hacerlo. La</a:t>
                      </a:r>
                      <a:r>
                        <a:rPr lang="es-MX" sz="1000" baseline="0" noProof="0" dirty="0" smtClean="0"/>
                        <a:t> foto </a:t>
                      </a:r>
                      <a:r>
                        <a:rPr lang="es-MX" sz="1000" noProof="0" dirty="0" smtClean="0"/>
                        <a:t># 3 es un mapa. Están hablando en el cuento de cómo las aves vuelan a México y El Salvador durante el invierno. El mapa muestra hacia dónde se dirigen. La estrella es probablemente donde ellas empiezan. </a:t>
                      </a:r>
                      <a:endParaRPr lang="es-MX" sz="1100" b="0" i="0" baseline="0" noProof="0" dirty="0" smtClean="0">
                        <a:solidFill>
                          <a:schemeClr val="tx1"/>
                        </a:solidFill>
                      </a:endParaRPr>
                    </a:p>
                  </a:txBody>
                  <a:tcPr marL="103632" marR="103632" marT="50292" marB="50292"/>
                </a:tc>
              </a:tr>
              <a:tr h="771144">
                <a:tc>
                  <a:txBody>
                    <a:bodyPr/>
                    <a:lstStyle/>
                    <a:p>
                      <a:pPr algn="ctr"/>
                      <a:r>
                        <a:rPr lang="es-MX" sz="2000" b="1" noProof="0" dirty="0" smtClean="0">
                          <a:solidFill>
                            <a:schemeClr val="tx1"/>
                          </a:solidFill>
                        </a:rPr>
                        <a:t>1</a:t>
                      </a:r>
                      <a:endParaRPr lang="es-MX" sz="2000" b="1" noProof="0" dirty="0">
                        <a:solidFill>
                          <a:schemeClr val="tx1"/>
                        </a:solidFill>
                      </a:endParaRPr>
                    </a:p>
                  </a:txBody>
                  <a:tcPr marL="103632" marR="103632" marT="50292" marB="50292" anchor="ctr"/>
                </a:tc>
                <a:tc>
                  <a:txBody>
                    <a:bodyPr/>
                    <a:lstStyle/>
                    <a:p>
                      <a:pPr rtl="0"/>
                      <a:r>
                        <a:rPr lang="es-MX" sz="1000" i="1" noProof="0" dirty="0" smtClean="0"/>
                        <a:t>El estudiante es capaz de distinguir alguna información relevante para establecer la relación entre los visuales y explicar su relación con el texto.</a:t>
                      </a:r>
                    </a:p>
                    <a:p>
                      <a:pPr rtl="0"/>
                      <a:r>
                        <a:rPr lang="es-MX" sz="1000" noProof="0" dirty="0" smtClean="0"/>
                        <a:t>La niña fue a una cueva como sus padres. Ellos</a:t>
                      </a:r>
                      <a:r>
                        <a:rPr lang="es-MX" sz="1000" baseline="0" noProof="0" dirty="0" smtClean="0"/>
                        <a:t> f</a:t>
                      </a:r>
                      <a:r>
                        <a:rPr lang="es-MX" sz="1000" noProof="0" dirty="0" smtClean="0"/>
                        <a:t>ueron para anillar a las aves. La primer imagen muestra un ave</a:t>
                      </a:r>
                      <a:r>
                        <a:rPr lang="es-MX" sz="1000" baseline="0" noProof="0" dirty="0" smtClean="0"/>
                        <a:t> </a:t>
                      </a:r>
                      <a:r>
                        <a:rPr lang="es-MX" sz="1000" noProof="0" dirty="0" smtClean="0"/>
                        <a:t>y una cueva. La</a:t>
                      </a:r>
                      <a:r>
                        <a:rPr lang="es-MX" sz="1000" baseline="0" noProof="0" dirty="0" smtClean="0"/>
                        <a:t> f</a:t>
                      </a:r>
                      <a:r>
                        <a:rPr lang="es-MX" sz="1000" noProof="0" dirty="0" smtClean="0"/>
                        <a:t>oto # 2 también tiene un ave. El mapa probablemente muestra donde viven las aves.</a:t>
                      </a:r>
                      <a:endParaRPr lang="es-MX" sz="1000" b="0" i="0" baseline="0" noProof="0" dirty="0" smtClean="0">
                        <a:solidFill>
                          <a:schemeClr val="tx1"/>
                        </a:solidFill>
                      </a:endParaRPr>
                    </a:p>
                  </a:txBody>
                  <a:tcPr marL="103632" marR="103632" marT="50292" marB="50292"/>
                </a:tc>
              </a:tr>
              <a:tr h="472440">
                <a:tc>
                  <a:txBody>
                    <a:bodyPr/>
                    <a:lstStyle/>
                    <a:p>
                      <a:pPr algn="ctr"/>
                      <a:r>
                        <a:rPr lang="es-MX" sz="2000" b="1" noProof="0" dirty="0" smtClean="0">
                          <a:solidFill>
                            <a:schemeClr val="tx1"/>
                          </a:solidFill>
                        </a:rPr>
                        <a:t>0</a:t>
                      </a:r>
                      <a:endParaRPr lang="es-MX" sz="2000" b="1" noProof="0" dirty="0">
                        <a:solidFill>
                          <a:schemeClr val="tx1"/>
                        </a:solidFill>
                      </a:endParaRPr>
                    </a:p>
                  </a:txBody>
                  <a:tcPr marL="103632" marR="103632" marT="50292" marB="50292" anchor="ctr"/>
                </a:tc>
                <a:tc>
                  <a:txBody>
                    <a:bodyPr/>
                    <a:lstStyle/>
                    <a:p>
                      <a:r>
                        <a:rPr lang="es-ES" sz="1000" i="1" dirty="0" smtClean="0"/>
                        <a:t>El estudiante no es capaz de distinguir la información relevante para establecer la relación entre </a:t>
                      </a:r>
                      <a:r>
                        <a:rPr lang="es-MX" sz="1000" i="1" noProof="0" dirty="0" smtClean="0"/>
                        <a:t>los visuales </a:t>
                      </a:r>
                      <a:r>
                        <a:rPr lang="es-ES" sz="1000" i="1" dirty="0" smtClean="0"/>
                        <a:t>y explicar su relación con el texto.</a:t>
                      </a:r>
                    </a:p>
                    <a:p>
                      <a:r>
                        <a:rPr lang="es-ES" sz="1000" dirty="0" smtClean="0"/>
                        <a:t>Las niñas se divirtieron en la cueva como sus padres. A ellas también les gusta ayudar a las aves.</a:t>
                      </a:r>
                      <a:endParaRPr lang="es-MX" sz="1000" b="0" i="0" baseline="0" noProof="0" dirty="0" smtClean="0">
                        <a:solidFill>
                          <a:schemeClr val="tx1"/>
                        </a:solidFill>
                      </a:endParaRPr>
                    </a:p>
                  </a:txBody>
                  <a:tcPr marL="103632" marR="103632" marT="50292" marB="50292"/>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901350741"/>
              </p:ext>
            </p:extLst>
          </p:nvPr>
        </p:nvGraphicFramePr>
        <p:xfrm>
          <a:off x="5282640" y="8077200"/>
          <a:ext cx="2049462" cy="689705"/>
        </p:xfrm>
        <a:graphic>
          <a:graphicData uri="http://schemas.openxmlformats.org/drawingml/2006/table">
            <a:tbl>
              <a:tblPr firstRow="1" firstCol="1" bandRow="1"/>
              <a:tblGrid>
                <a:gridCol w="2049462"/>
              </a:tblGrid>
              <a:tr h="134599">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RL.5.7  DOK </a:t>
                      </a:r>
                      <a:r>
                        <a:rPr lang="en-US" sz="800" b="1" dirty="0">
                          <a:solidFill>
                            <a:srgbClr val="000000"/>
                          </a:solidFill>
                          <a:effectLst/>
                          <a:latin typeface="Calibri"/>
                          <a:ea typeface="Times New Roman"/>
                          <a:cs typeface="Times New Roman"/>
                        </a:rPr>
                        <a:t>3 - EV</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418" marR="334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555106">
                <a:tc>
                  <a:txBody>
                    <a:bodyPr/>
                    <a:lstStyle/>
                    <a:p>
                      <a:pPr marL="0" marR="0" algn="l">
                        <a:lnSpc>
                          <a:spcPct val="100000"/>
                        </a:lnSpc>
                        <a:spcBef>
                          <a:spcPts val="0"/>
                        </a:spcBef>
                        <a:spcAft>
                          <a:spcPts val="0"/>
                        </a:spcAft>
                      </a:pPr>
                      <a:r>
                        <a:rPr lang="es-419" sz="800" b="1" dirty="0" smtClean="0">
                          <a:solidFill>
                            <a:srgbClr val="000000"/>
                          </a:solidFill>
                          <a:effectLst/>
                          <a:latin typeface="+mn-lt"/>
                          <a:ea typeface="Times New Roman"/>
                          <a:cs typeface="Times New Roman"/>
                        </a:rPr>
                        <a:t>Cita evidencia y desarrolla un argumento lógico sobre cómo los </a:t>
                      </a:r>
                      <a:r>
                        <a:rPr lang="es-419" sz="800" b="1" u="sng" dirty="0" smtClean="0">
                          <a:solidFill>
                            <a:srgbClr val="000000"/>
                          </a:solidFill>
                          <a:effectLst/>
                          <a:latin typeface="+mn-lt"/>
                          <a:ea typeface="Times New Roman"/>
                          <a:cs typeface="Times New Roman"/>
                        </a:rPr>
                        <a:t>elementos</a:t>
                      </a:r>
                      <a:r>
                        <a:rPr lang="es-419" sz="800" b="1" dirty="0" smtClean="0">
                          <a:solidFill>
                            <a:srgbClr val="000000"/>
                          </a:solidFill>
                          <a:effectLst/>
                          <a:latin typeface="+mn-lt"/>
                          <a:ea typeface="Times New Roman"/>
                          <a:cs typeface="Times New Roman"/>
                        </a:rPr>
                        <a:t> visuales o multimedios clasificados añaden al s</a:t>
                      </a:r>
                      <a:r>
                        <a:rPr lang="es-419" sz="800" b="1" u="sng" dirty="0" smtClean="0">
                          <a:solidFill>
                            <a:srgbClr val="000000"/>
                          </a:solidFill>
                          <a:effectLst/>
                          <a:latin typeface="+mn-lt"/>
                          <a:ea typeface="Times New Roman"/>
                          <a:cs typeface="Times New Roman"/>
                        </a:rPr>
                        <a:t>ignificado</a:t>
                      </a:r>
                      <a:r>
                        <a:rPr lang="es-419" sz="800" b="1" dirty="0" smtClean="0">
                          <a:solidFill>
                            <a:srgbClr val="000000"/>
                          </a:solidFill>
                          <a:effectLst/>
                          <a:latin typeface="+mn-lt"/>
                          <a:ea typeface="Times New Roman"/>
                          <a:cs typeface="Times New Roman"/>
                        </a:rPr>
                        <a:t>, el tono, y la belleza de un texto.</a:t>
                      </a:r>
                      <a:endParaRPr lang="en-US" sz="800" b="1" dirty="0" smtClean="0">
                        <a:solidFill>
                          <a:srgbClr val="000000"/>
                        </a:solidFill>
                        <a:effectLst/>
                        <a:latin typeface="Calibri"/>
                        <a:ea typeface="Times New Roman"/>
                        <a:cs typeface="Times New Roman"/>
                      </a:endParaRPr>
                    </a:p>
                  </a:txBody>
                  <a:tcPr marL="33418" marR="334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bl>
          </a:graphicData>
        </a:graphic>
      </p:graphicFrame>
      <p:sp>
        <p:nvSpPr>
          <p:cNvPr id="5" name="Rectangle 4"/>
          <p:cNvSpPr/>
          <p:nvPr/>
        </p:nvSpPr>
        <p:spPr>
          <a:xfrm>
            <a:off x="517282" y="369621"/>
            <a:ext cx="6814820" cy="861774"/>
          </a:xfrm>
          <a:prstGeom prst="rect">
            <a:avLst/>
          </a:prstGeom>
        </p:spPr>
        <p:txBody>
          <a:bodyPr wrap="square">
            <a:spAutoFit/>
          </a:bodyPr>
          <a:lstStyle/>
          <a:p>
            <a:pPr lvl="0" algn="just" defTabSz="1018809">
              <a:defRPr/>
            </a:pPr>
            <a:r>
              <a:rPr lang="es-ES_tradnl" sz="1000" i="1" dirty="0">
                <a:solidFill>
                  <a:prstClr val="black"/>
                </a:solidFill>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lang="es-419" dirty="0">
              <a:solidFill>
                <a:prstClr val="black"/>
              </a:solidFill>
            </a:endParaRPr>
          </a:p>
        </p:txBody>
      </p:sp>
    </p:spTree>
    <p:extLst>
      <p:ext uri="{BB962C8B-B14F-4D97-AF65-F5344CB8AC3E}">
        <p14:creationId xmlns:p14="http://schemas.microsoft.com/office/powerpoint/2010/main" val="28535353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Group 19"/>
          <p:cNvGrpSpPr/>
          <p:nvPr/>
        </p:nvGrpSpPr>
        <p:grpSpPr>
          <a:xfrm>
            <a:off x="4388862" y="731907"/>
            <a:ext cx="2509407" cy="2498676"/>
            <a:chOff x="4836537" y="228597"/>
            <a:chExt cx="1888849" cy="2201532"/>
          </a:xfrm>
        </p:grpSpPr>
        <p:sp>
          <p:nvSpPr>
            <p:cNvPr id="21" name="Parallelogram 20"/>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22" name="Rectangle 21"/>
            <p:cNvSpPr/>
            <p:nvPr/>
          </p:nvSpPr>
          <p:spPr>
            <a:xfrm>
              <a:off x="5272202" y="228597"/>
              <a:ext cx="864161" cy="813527"/>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lang="en-US" sz="5400" b="1" kern="0" baseline="3000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latin typeface="Franklin Gothic Book"/>
                </a:rPr>
                <a:t>to</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23" name="Picture 4" descr="C:\Documents and Settings\Owner\Local Settings\Temporary Internet Files\Content.IE5\S7ZGNZXZ\MM900318123[1].gif"/>
            <p:cNvPicPr>
              <a:picLocks noChangeAspect="1" noChangeArrowheads="1" noCrop="1"/>
            </p:cNvPicPr>
            <p:nvPr/>
          </p:nvPicPr>
          <p:blipFill>
            <a:blip r:embed="rId3" cstate="print"/>
            <a:srcRect/>
            <a:stretch>
              <a:fillRect/>
            </a:stretch>
          </p:blipFill>
          <p:spPr bwMode="auto">
            <a:xfrm>
              <a:off x="5504106" y="860668"/>
              <a:ext cx="1132168" cy="765842"/>
            </a:xfrm>
            <a:prstGeom prst="rect">
              <a:avLst/>
            </a:prstGeom>
            <a:noFill/>
          </p:spPr>
        </p:pic>
        <p:pic>
          <p:nvPicPr>
            <p:cNvPr id="24" name="Picture 7" descr="C:\Documents and Settings\Owner\Local Settings\Temporary Internet Files\Content.IE5\LTTF5AU1\MC900432665[1].png"/>
            <p:cNvPicPr>
              <a:picLocks noChangeAspect="1" noChangeArrowheads="1"/>
            </p:cNvPicPr>
            <p:nvPr/>
          </p:nvPicPr>
          <p:blipFill>
            <a:blip r:embed="rId4" cstate="print"/>
            <a:srcRect/>
            <a:stretch>
              <a:fillRect/>
            </a:stretch>
          </p:blipFill>
          <p:spPr bwMode="auto">
            <a:xfrm>
              <a:off x="5257800" y="1070961"/>
              <a:ext cx="1378474" cy="1359168"/>
            </a:xfrm>
            <a:prstGeom prst="rect">
              <a:avLst/>
            </a:prstGeom>
            <a:noFill/>
          </p:spPr>
        </p:pic>
      </p:grpSp>
      <p:graphicFrame>
        <p:nvGraphicFramePr>
          <p:cNvPr id="13" name="Table 12"/>
          <p:cNvGraphicFramePr>
            <a:graphicFrameLocks noGrp="1"/>
          </p:cNvGraphicFramePr>
          <p:nvPr>
            <p:extLst>
              <p:ext uri="{D42A27DB-BD31-4B8C-83A1-F6EECF244321}">
                <p14:modId xmlns:p14="http://schemas.microsoft.com/office/powerpoint/2010/main" val="3053526684"/>
              </p:ext>
            </p:extLst>
          </p:nvPr>
        </p:nvGraphicFramePr>
        <p:xfrm>
          <a:off x="1640842" y="2514600"/>
          <a:ext cx="4759958" cy="1421892"/>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127758"/>
                <a:gridCol w="609600"/>
              </a:tblGrid>
              <a:tr h="284988">
                <a:tc gridSpan="4">
                  <a:txBody>
                    <a:bodyPr/>
                    <a:lstStyle/>
                    <a:p>
                      <a:pPr algn="ctr"/>
                      <a:r>
                        <a:rPr lang="es-ES" sz="1200" b="1" noProof="0" dirty="0" smtClean="0"/>
                        <a:t>Lectura: Texto literario</a:t>
                      </a: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48412">
                <a:tc gridSpan="2">
                  <a:txBody>
                    <a:bodyPr/>
                    <a:lstStyle/>
                    <a:p>
                      <a:pPr algn="ctr"/>
                      <a:r>
                        <a:rPr lang="es-ES" sz="1200" b="1" noProof="0" dirty="0" smtClean="0"/>
                        <a:t>Objetivos</a:t>
                      </a:r>
                      <a:endParaRPr lang="es-ES" sz="1200" b="1" noProof="0" dirty="0"/>
                    </a:p>
                  </a:txBody>
                  <a:tcPr marL="103632" marR="103632" marT="50292" marB="50292">
                    <a:solidFill>
                      <a:schemeClr val="bg1"/>
                    </a:solidFill>
                  </a:tcPr>
                </a:tc>
                <a:tc hMerge="1">
                  <a:txBody>
                    <a:bodyPr/>
                    <a:lstStyle/>
                    <a:p>
                      <a:endParaRPr lang="en-US" dirty="0"/>
                    </a:p>
                  </a:txBody>
                  <a:tcPr/>
                </a:tc>
                <a:tc>
                  <a:txBody>
                    <a:bodyPr/>
                    <a:lstStyle/>
                    <a:p>
                      <a:pPr algn="ctr"/>
                      <a:r>
                        <a:rPr lang="es-ES" sz="1200" b="1" noProof="0" dirty="0" smtClean="0"/>
                        <a:t>Estándares</a:t>
                      </a:r>
                      <a:endParaRPr lang="es-ES" sz="1200" b="1" noProof="0" dirty="0"/>
                    </a:p>
                  </a:txBody>
                  <a:tcPr marL="103632" marR="103632" marT="50292" marB="50292">
                    <a:solidFill>
                      <a:schemeClr val="bg1"/>
                    </a:solidFill>
                  </a:tcPr>
                </a:tc>
                <a:tc>
                  <a:txBody>
                    <a:bodyPr/>
                    <a:lstStyle/>
                    <a:p>
                      <a:pPr algn="ctr"/>
                      <a:r>
                        <a:rPr lang="en-US" sz="1200" b="1" smtClean="0"/>
                        <a:t>DOK</a:t>
                      </a:r>
                      <a:endParaRPr lang="en-US" sz="1200" b="1" dirty="0"/>
                    </a:p>
                  </a:txBody>
                  <a:tcPr marL="103632" marR="103632" marT="50292" marB="50292">
                    <a:solidFill>
                      <a:schemeClr val="bg1"/>
                    </a:solidFill>
                  </a:tcPr>
                </a:tc>
              </a:tr>
              <a:tr h="284988">
                <a:tc>
                  <a:txBody>
                    <a:bodyPr/>
                    <a:lstStyle/>
                    <a:p>
                      <a:r>
                        <a:rPr lang="en-US" sz="1200" b="1" smtClean="0"/>
                        <a:t>4</a:t>
                      </a:r>
                      <a:endParaRPr lang="en-US" sz="1200" b="1" dirty="0"/>
                    </a:p>
                  </a:txBody>
                  <a:tcPr marL="103632" marR="103632" marT="50292" marB="50292">
                    <a:solidFill>
                      <a:srgbClr val="FFFFCC"/>
                    </a:solidFill>
                  </a:tcPr>
                </a:tc>
                <a:tc>
                  <a:txBody>
                    <a:bodyPr/>
                    <a:lstStyle/>
                    <a:p>
                      <a:r>
                        <a:rPr lang="es-GT" sz="1200" b="1" noProof="0" dirty="0" smtClean="0"/>
                        <a:t>Razonamiento</a:t>
                      </a:r>
                      <a:r>
                        <a:rPr lang="es-GT" sz="1200" b="1" baseline="0" noProof="0" dirty="0" smtClean="0"/>
                        <a:t> y Evaluación</a:t>
                      </a:r>
                      <a:endParaRPr lang="es-GT" sz="1200" b="1" noProof="0" dirty="0"/>
                    </a:p>
                  </a:txBody>
                  <a:tcPr marL="103632" marR="103632" marT="50292" marB="50292">
                    <a:solidFill>
                      <a:srgbClr val="FFFFCC"/>
                    </a:solidFill>
                  </a:tcPr>
                </a:tc>
                <a:tc>
                  <a:txBody>
                    <a:bodyPr/>
                    <a:lstStyle/>
                    <a:p>
                      <a:r>
                        <a:rPr lang="en-US" sz="1200" b="1" smtClean="0"/>
                        <a:t>RL.</a:t>
                      </a:r>
                      <a:r>
                        <a:rPr lang="en-US" sz="1200" b="1" smtClean="0">
                          <a:solidFill>
                            <a:srgbClr val="FF0000"/>
                          </a:solidFill>
                        </a:rPr>
                        <a:t>5</a:t>
                      </a:r>
                      <a:r>
                        <a:rPr lang="en-US" sz="1200" b="1" smtClean="0"/>
                        <a:t>.6</a:t>
                      </a:r>
                      <a:endParaRPr lang="en-US" sz="1200" b="1" dirty="0"/>
                    </a:p>
                  </a:txBody>
                  <a:tcPr marL="103632" marR="103632" marT="50292" marB="50292">
                    <a:solidFill>
                      <a:srgbClr val="FFFFCC"/>
                    </a:solidFill>
                  </a:tcPr>
                </a:tc>
                <a:tc>
                  <a:txBody>
                    <a:bodyPr/>
                    <a:lstStyle/>
                    <a:p>
                      <a:pPr algn="ctr"/>
                      <a:r>
                        <a:rPr lang="en-US" sz="1200" b="1" smtClean="0"/>
                        <a:t>3-4</a:t>
                      </a:r>
                      <a:endParaRPr lang="en-US" sz="1200" b="1" dirty="0"/>
                    </a:p>
                  </a:txBody>
                  <a:tcPr marL="103632" marR="103632" marT="50292" marB="50292" anchor="ctr">
                    <a:solidFill>
                      <a:srgbClr val="FFFFCC"/>
                    </a:solidFill>
                  </a:tcPr>
                </a:tc>
              </a:tr>
              <a:tr h="213360">
                <a:tc>
                  <a:txBody>
                    <a:bodyPr/>
                    <a:lstStyle/>
                    <a:p>
                      <a:r>
                        <a:rPr lang="en-US" sz="1200" b="1" smtClean="0"/>
                        <a:t>5</a:t>
                      </a:r>
                      <a:endParaRPr lang="en-US" sz="1200" b="1" dirty="0"/>
                    </a:p>
                  </a:txBody>
                  <a:tcPr marL="103632" marR="103632" marT="50292" marB="50292">
                    <a:solidFill>
                      <a:srgbClr val="FFFFCC"/>
                    </a:solidFill>
                  </a:tcPr>
                </a:tc>
                <a:tc>
                  <a:txBody>
                    <a:bodyPr/>
                    <a:lstStyle/>
                    <a:p>
                      <a:r>
                        <a:rPr lang="es-ES_tradnl" sz="1200" b="1" noProof="0" dirty="0" smtClean="0"/>
                        <a:t>Análisis dentro o a través de textos</a:t>
                      </a:r>
                      <a:endParaRPr lang="es-ES_tradnl" sz="1200" b="1" noProof="0" dirty="0"/>
                    </a:p>
                  </a:txBody>
                  <a:tcPr marL="103632" marR="103632" marT="50292" marB="50292">
                    <a:solidFill>
                      <a:srgbClr val="FFFFCC"/>
                    </a:solidFill>
                  </a:tcPr>
                </a:tc>
                <a:tc>
                  <a:txBody>
                    <a:bodyPr/>
                    <a:lstStyle/>
                    <a:p>
                      <a:r>
                        <a:rPr lang="en-US" sz="1200" b="1" dirty="0" smtClean="0"/>
                        <a:t>RL.</a:t>
                      </a:r>
                      <a:r>
                        <a:rPr lang="en-US" sz="1200" b="1" dirty="0" smtClean="0">
                          <a:solidFill>
                            <a:srgbClr val="FF0000"/>
                          </a:solidFill>
                        </a:rPr>
                        <a:t>5</a:t>
                      </a:r>
                      <a:r>
                        <a:rPr lang="en-US" sz="1200" b="1" dirty="0" smtClean="0"/>
                        <a:t>.6, </a:t>
                      </a:r>
                      <a:r>
                        <a:rPr lang="en-US" sz="1200" b="1" baseline="0" dirty="0" smtClean="0"/>
                        <a:t>RL.</a:t>
                      </a:r>
                      <a:r>
                        <a:rPr lang="en-US" sz="1200" b="1" baseline="0" dirty="0" smtClean="0">
                          <a:solidFill>
                            <a:srgbClr val="FF0000"/>
                          </a:solidFill>
                        </a:rPr>
                        <a:t>5</a:t>
                      </a:r>
                      <a:r>
                        <a:rPr lang="en-US" sz="1200" b="1" baseline="0" dirty="0" smtClean="0"/>
                        <a:t>.7</a:t>
                      </a:r>
                      <a:endParaRPr lang="en-US" sz="1200" b="1" dirty="0"/>
                    </a:p>
                  </a:txBody>
                  <a:tcPr marL="103632" marR="103632" marT="50292" marB="50292">
                    <a:solidFill>
                      <a:srgbClr val="FFFFCC"/>
                    </a:solidFill>
                  </a:tcPr>
                </a:tc>
                <a:tc>
                  <a:txBody>
                    <a:bodyPr/>
                    <a:lstStyle/>
                    <a:p>
                      <a:pPr algn="ctr"/>
                      <a:r>
                        <a:rPr lang="en-US" sz="1200" b="1" smtClean="0"/>
                        <a:t>3-4</a:t>
                      </a:r>
                      <a:endParaRPr lang="en-US" sz="1200" b="1" dirty="0"/>
                    </a:p>
                  </a:txBody>
                  <a:tcPr marL="103632" marR="103632" marT="50292" marB="50292" anchor="ctr">
                    <a:solidFill>
                      <a:srgbClr val="FFFFCC"/>
                    </a:solidFill>
                  </a:tcPr>
                </a:tc>
              </a:tr>
              <a:tr h="284988">
                <a:tc>
                  <a:txBody>
                    <a:bodyPr/>
                    <a:lstStyle/>
                    <a:p>
                      <a:r>
                        <a:rPr lang="en-US" sz="1200" b="1" smtClean="0"/>
                        <a:t>6</a:t>
                      </a:r>
                      <a:endParaRPr lang="en-US" sz="1200" b="1" dirty="0"/>
                    </a:p>
                  </a:txBody>
                  <a:tcPr marL="103632" marR="103632" marT="50292" marB="50292">
                    <a:solidFill>
                      <a:srgbClr val="FFFFCC"/>
                    </a:solidFill>
                  </a:tcPr>
                </a:tc>
                <a:tc>
                  <a:txBody>
                    <a:bodyPr/>
                    <a:lstStyle/>
                    <a:p>
                      <a:r>
                        <a:rPr lang="es-ES_tradnl" sz="1200" b="1" noProof="0" dirty="0" smtClean="0"/>
                        <a:t>Estructura del texto /Características</a:t>
                      </a:r>
                      <a:endParaRPr lang="es-ES_tradnl" sz="1200" b="1" noProof="0" dirty="0"/>
                    </a:p>
                  </a:txBody>
                  <a:tcPr marL="103632" marR="103632" marT="50292" marB="50292">
                    <a:solidFill>
                      <a:srgbClr val="FFFFCC"/>
                    </a:solidFill>
                  </a:tcPr>
                </a:tc>
                <a:tc>
                  <a:txBody>
                    <a:bodyPr/>
                    <a:lstStyle/>
                    <a:p>
                      <a:r>
                        <a:rPr lang="en-US" sz="1200" b="1" dirty="0" smtClean="0"/>
                        <a:t>RL.</a:t>
                      </a:r>
                      <a:r>
                        <a:rPr lang="en-US" sz="1200" b="1" dirty="0" smtClean="0">
                          <a:solidFill>
                            <a:srgbClr val="FF0000"/>
                          </a:solidFill>
                        </a:rPr>
                        <a:t>5</a:t>
                      </a:r>
                      <a:r>
                        <a:rPr lang="en-US" sz="1200" b="1" dirty="0" smtClean="0"/>
                        <a:t>.5</a:t>
                      </a:r>
                      <a:endParaRPr lang="en-US" sz="1200" b="1" dirty="0"/>
                    </a:p>
                  </a:txBody>
                  <a:tcPr marL="103632" marR="103632" marT="50292" marB="50292">
                    <a:solidFill>
                      <a:srgbClr val="FFFFCC"/>
                    </a:solidFill>
                  </a:tcPr>
                </a:tc>
                <a:tc>
                  <a:txBody>
                    <a:bodyPr/>
                    <a:lstStyle/>
                    <a:p>
                      <a:pPr algn="ctr"/>
                      <a:r>
                        <a:rPr lang="en-US" sz="1200" b="1" dirty="0" smtClean="0"/>
                        <a:t>2-3</a:t>
                      </a:r>
                      <a:endParaRPr lang="en-US" sz="1200" b="1" dirty="0"/>
                    </a:p>
                  </a:txBody>
                  <a:tcPr marL="103632" marR="103632" marT="50292" marB="50292" anchor="ctr">
                    <a:solidFill>
                      <a:srgbClr val="FFFFCC"/>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48840857"/>
              </p:ext>
            </p:extLst>
          </p:nvPr>
        </p:nvGraphicFramePr>
        <p:xfrm>
          <a:off x="980662" y="6019800"/>
          <a:ext cx="5957400" cy="255117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450895"/>
                <a:gridCol w="2344652"/>
                <a:gridCol w="2525010"/>
                <a:gridCol w="636843"/>
              </a:tblGrid>
              <a:tr h="284988">
                <a:tc gridSpan="4">
                  <a:txBody>
                    <a:bodyPr/>
                    <a:lstStyle/>
                    <a:p>
                      <a:pPr algn="ctr"/>
                      <a:r>
                        <a:rPr lang="es-GT" sz="1200" b="1" noProof="0" dirty="0" smtClean="0"/>
                        <a:t>Escrito informativo</a:t>
                      </a:r>
                      <a:r>
                        <a:rPr lang="es-GT" sz="1200" b="1" baseline="0" noProof="0" dirty="0" smtClean="0"/>
                        <a:t> </a:t>
                      </a:r>
                      <a:r>
                        <a:rPr lang="es-GT" sz="1200" b="1" noProof="0" dirty="0" smtClean="0"/>
                        <a:t>y Lenguaje</a:t>
                      </a:r>
                      <a:r>
                        <a:rPr lang="es-GT" sz="1200" b="1" baseline="0" noProof="0" dirty="0" smtClean="0"/>
                        <a:t> </a:t>
                      </a:r>
                      <a:endParaRPr lang="es-GT" sz="1200" b="1" noProof="0" dirty="0"/>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284988">
                <a:tc gridSpan="2">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s-ES" sz="1200" b="1" noProof="0" dirty="0" smtClean="0"/>
                        <a:t>Objetivos</a:t>
                      </a:r>
                    </a:p>
                  </a:txBody>
                  <a:tcPr marL="103632" marR="103632" marT="50292" marB="50292">
                    <a:solidFill>
                      <a:schemeClr val="bg1"/>
                    </a:solidFill>
                  </a:tcPr>
                </a:tc>
                <a:tc hMerge="1">
                  <a:txBody>
                    <a:bodyPr/>
                    <a:lstStyle/>
                    <a:p>
                      <a:endParaRPr lang="en-US" dirty="0"/>
                    </a:p>
                  </a:txBody>
                  <a:tcPr/>
                </a:tc>
                <a:tc>
                  <a:txBody>
                    <a:bodyPr/>
                    <a:lstStyle/>
                    <a:p>
                      <a:pPr algn="ctr"/>
                      <a:r>
                        <a:rPr lang="es-ES" sz="1200" b="1" noProof="0" dirty="0" smtClean="0"/>
                        <a:t>Estándares</a:t>
                      </a:r>
                      <a:endParaRPr lang="es-ES" sz="1200" b="1" noProof="0"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469392">
                <a:tc>
                  <a:txBody>
                    <a:bodyPr/>
                    <a:lstStyle/>
                    <a:p>
                      <a:r>
                        <a:rPr lang="en-US" sz="1200" b="1" dirty="0" smtClean="0"/>
                        <a:t>3a</a:t>
                      </a:r>
                      <a:endParaRPr lang="en-US" sz="1200" b="1" dirty="0"/>
                    </a:p>
                  </a:txBody>
                  <a:tcPr marL="103632" marR="103632" marT="50292" marB="50292">
                    <a:solidFill>
                      <a:srgbClr val="FFFFCC"/>
                    </a:solidFill>
                  </a:tcPr>
                </a:tc>
                <a:tc>
                  <a:txBody>
                    <a:bodyPr/>
                    <a:lstStyle/>
                    <a:p>
                      <a:r>
                        <a:rPr lang="es-ES" sz="1200" b="1" noProof="0" dirty="0" smtClean="0"/>
                        <a:t>Escrito informativo breve</a:t>
                      </a:r>
                      <a:endParaRPr lang="es-ES" sz="1200" b="1" noProof="0" dirty="0"/>
                    </a:p>
                  </a:txBody>
                  <a:tcPr marL="103632" marR="103632" marT="50292" marB="50292">
                    <a:solidFill>
                      <a:srgbClr val="FFFFCC"/>
                    </a:solidFill>
                  </a:tcPr>
                </a:tc>
                <a:tc>
                  <a:txBody>
                    <a:bodyPr/>
                    <a:lstStyle/>
                    <a:p>
                      <a:r>
                        <a:rPr lang="en-US" sz="1200" b="1" dirty="0" smtClean="0"/>
                        <a:t>W.5.2a,</a:t>
                      </a:r>
                      <a:r>
                        <a:rPr lang="en-US" sz="1200" b="1" baseline="0" dirty="0" smtClean="0"/>
                        <a:t> W.5.2b,  W.5.2d, W.5.2e y/o W.5.9</a:t>
                      </a:r>
                      <a:endParaRPr lang="en-US" sz="1200" b="1" dirty="0"/>
                    </a:p>
                  </a:txBody>
                  <a:tcPr marL="103632" marR="103632" marT="50292" marB="50292">
                    <a:solidFill>
                      <a:srgbClr val="FFFFCC"/>
                    </a:solidFill>
                  </a:tcPr>
                </a:tc>
                <a:tc>
                  <a:txBody>
                    <a:bodyPr/>
                    <a:lstStyle/>
                    <a:p>
                      <a:pPr algn="ctr"/>
                      <a:r>
                        <a:rPr lang="en-US" sz="1200" b="1" dirty="0" smtClean="0"/>
                        <a:t>3</a:t>
                      </a:r>
                      <a:endParaRPr lang="en-US" sz="1200" b="1" dirty="0"/>
                    </a:p>
                  </a:txBody>
                  <a:tcPr marL="103632" marR="103632" marT="50292" marB="50292" anchor="ctr">
                    <a:solidFill>
                      <a:srgbClr val="FFFFCC"/>
                    </a:solidFill>
                  </a:tcPr>
                </a:tc>
              </a:tr>
              <a:tr h="469392">
                <a:tc>
                  <a:txBody>
                    <a:bodyPr/>
                    <a:lstStyle/>
                    <a:p>
                      <a:r>
                        <a:rPr lang="en-US" sz="1200" b="1" dirty="0" smtClean="0"/>
                        <a:t>3b</a:t>
                      </a:r>
                      <a:endParaRPr lang="en-US" sz="1200" b="1" dirty="0"/>
                    </a:p>
                  </a:txBody>
                  <a:tcPr marL="103632" marR="103632" marT="50292" marB="50292">
                    <a:solidFill>
                      <a:srgbClr val="FFFFCC"/>
                    </a:solidFill>
                  </a:tcPr>
                </a:tc>
                <a:tc>
                  <a:txBody>
                    <a:bodyPr/>
                    <a:lstStyle/>
                    <a:p>
                      <a:r>
                        <a:rPr lang="es-ES" sz="1200" b="1" noProof="0" dirty="0" smtClean="0"/>
                        <a:t>Escribir-Revisar:</a:t>
                      </a:r>
                      <a:r>
                        <a:rPr lang="es-ES" sz="1200" b="1" baseline="0" noProof="0" dirty="0" smtClean="0"/>
                        <a:t> Escrito informativo</a:t>
                      </a:r>
                      <a:endParaRPr lang="es-ES" sz="1200" b="1" noProof="0" dirty="0"/>
                    </a:p>
                  </a:txBody>
                  <a:tcPr marL="103632" marR="103632" marT="50292" marB="50292">
                    <a:solidFill>
                      <a:srgbClr val="FFFFCC"/>
                    </a:solidFill>
                  </a:tcPr>
                </a:tc>
                <a:tc>
                  <a:txBody>
                    <a:bodyPr/>
                    <a:lstStyle/>
                    <a:p>
                      <a:r>
                        <a:rPr lang="en-US" sz="1200" b="1" dirty="0" smtClean="0"/>
                        <a:t>W.5.2a,</a:t>
                      </a:r>
                      <a:r>
                        <a:rPr lang="en-US" sz="1200" b="1" baseline="0" dirty="0" smtClean="0"/>
                        <a:t> W.5.2b,  W.5.2c,  W.5.2d,  W.5.2e and/or W.5.9</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r h="472440">
                <a:tc>
                  <a:txBody>
                    <a:bodyPr/>
                    <a:lstStyle/>
                    <a:p>
                      <a:r>
                        <a:rPr lang="en-US" sz="1200" b="1" dirty="0" smtClean="0"/>
                        <a:t>4</a:t>
                      </a:r>
                      <a:endParaRPr lang="en-US" sz="1200" b="1" dirty="0"/>
                    </a:p>
                  </a:txBody>
                  <a:tcPr marL="103632" marR="103632" marT="50292" marB="50292">
                    <a:solidFill>
                      <a:srgbClr val="FFFFCC"/>
                    </a:solidFill>
                  </a:tcPr>
                </a:tc>
                <a:tc>
                  <a:txBody>
                    <a:bodyPr/>
                    <a:lstStyle/>
                    <a:p>
                      <a:r>
                        <a:rPr lang="es-ES" sz="1200" b="1" noProof="0" dirty="0" smtClean="0"/>
                        <a:t>Composición</a:t>
                      </a:r>
                      <a:r>
                        <a:rPr lang="es-ES" sz="1200" b="1" baseline="0" noProof="0" dirty="0" smtClean="0"/>
                        <a:t> completa informativa</a:t>
                      </a:r>
                      <a:endParaRPr lang="es-ES" sz="1200" b="1" noProof="0" dirty="0"/>
                    </a:p>
                  </a:txBody>
                  <a:tcPr marL="103632" marR="103632" marT="50292" marB="50292">
                    <a:solidFill>
                      <a:srgbClr val="FFFFCC"/>
                    </a:solidFill>
                  </a:tcPr>
                </a:tc>
                <a:tc>
                  <a:txBody>
                    <a:bodyPr/>
                    <a:lstStyle/>
                    <a:p>
                      <a:r>
                        <a:rPr lang="pl-PL" sz="1200" b="1" dirty="0" smtClean="0"/>
                        <a:t>W-2a, W-2b, W-2c, W-2d, W-2e, </a:t>
                      </a:r>
                      <a:r>
                        <a:rPr lang="en-US" sz="1200" b="1" dirty="0" smtClean="0"/>
                        <a:t>   </a:t>
                      </a:r>
                      <a:r>
                        <a:rPr lang="pl-PL" sz="1200" b="1" dirty="0" smtClean="0"/>
                        <a:t>W-3b, W-4, W-5, W-8, W-9 </a:t>
                      </a:r>
                      <a:endParaRPr lang="en-US" sz="1200" b="1" dirty="0"/>
                    </a:p>
                  </a:txBody>
                  <a:tcPr marL="103632" marR="103632" marT="50292" marB="50292">
                    <a:solidFill>
                      <a:srgbClr val="FFFFCC"/>
                    </a:solidFill>
                  </a:tcPr>
                </a:tc>
                <a:tc>
                  <a:txBody>
                    <a:bodyPr/>
                    <a:lstStyle/>
                    <a:p>
                      <a:pPr algn="ctr"/>
                      <a:r>
                        <a:rPr lang="en-US" sz="1200" b="1" dirty="0" smtClean="0"/>
                        <a:t>4</a:t>
                      </a:r>
                      <a:endParaRPr lang="en-US" sz="1200" b="1" dirty="0"/>
                    </a:p>
                  </a:txBody>
                  <a:tcPr marL="103632" marR="103632" marT="50292" marB="50292" anchor="ctr">
                    <a:solidFill>
                      <a:srgbClr val="FFFFCC"/>
                    </a:solidFill>
                  </a:tcPr>
                </a:tc>
              </a:tr>
              <a:tr h="284988">
                <a:tc>
                  <a:txBody>
                    <a:bodyPr/>
                    <a:lstStyle/>
                    <a:p>
                      <a:r>
                        <a:rPr lang="en-US" sz="1200" b="1" dirty="0" smtClean="0"/>
                        <a:t>8</a:t>
                      </a:r>
                      <a:endParaRPr lang="en-US" sz="1200" b="1" dirty="0"/>
                    </a:p>
                  </a:txBody>
                  <a:tcPr marL="103632" marR="103632" marT="50292" marB="50292">
                    <a:solidFill>
                      <a:srgbClr val="FFFFCC"/>
                    </a:solidFill>
                  </a:tcPr>
                </a:tc>
                <a:tc>
                  <a:txBody>
                    <a:bodyPr/>
                    <a:lstStyle/>
                    <a:p>
                      <a:r>
                        <a:rPr lang="es-ES" sz="1200" b="1" noProof="0" dirty="0" smtClean="0"/>
                        <a:t>Uso</a:t>
                      </a:r>
                      <a:r>
                        <a:rPr lang="es-ES" sz="1200" b="1" baseline="0" noProof="0" dirty="0" smtClean="0"/>
                        <a:t> de lenguaje-vocabulario</a:t>
                      </a:r>
                      <a:endParaRPr lang="es-ES" sz="1200" b="1" noProof="0" dirty="0"/>
                    </a:p>
                  </a:txBody>
                  <a:tcPr marL="103632" marR="103632" marT="50292" marB="50292">
                    <a:solidFill>
                      <a:srgbClr val="FFFFCC"/>
                    </a:solidFill>
                  </a:tcPr>
                </a:tc>
                <a:tc>
                  <a:txBody>
                    <a:bodyPr/>
                    <a:lstStyle/>
                    <a:p>
                      <a:r>
                        <a:rPr lang="en-US" sz="1200" b="1" dirty="0" smtClean="0"/>
                        <a:t>L.5.3a</a:t>
                      </a:r>
                      <a:endParaRPr lang="en-US" sz="1200" b="1" dirty="0"/>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r h="284988">
                <a:tc>
                  <a:txBody>
                    <a:bodyPr/>
                    <a:lstStyle/>
                    <a:p>
                      <a:r>
                        <a:rPr lang="en-US" sz="1200" b="1" dirty="0" smtClean="0"/>
                        <a:t>9</a:t>
                      </a:r>
                      <a:endParaRPr lang="en-US" sz="1200" b="1" dirty="0"/>
                    </a:p>
                  </a:txBody>
                  <a:tcPr marL="103632" marR="103632" marT="50292" marB="50292">
                    <a:solidFill>
                      <a:srgbClr val="FFFFCC"/>
                    </a:solidFill>
                  </a:tcPr>
                </a:tc>
                <a:tc>
                  <a:txBody>
                    <a:bodyPr/>
                    <a:lstStyle/>
                    <a:p>
                      <a:r>
                        <a:rPr lang="es-ES" sz="1200" b="1" noProof="0" dirty="0" smtClean="0"/>
                        <a:t>Editar y clarificar</a:t>
                      </a:r>
                      <a:endParaRPr lang="es-ES" sz="1200" b="1" noProof="0" dirty="0"/>
                    </a:p>
                  </a:txBody>
                  <a:tcPr marL="103632" marR="103632" marT="50292" marB="50292">
                    <a:solidFill>
                      <a:srgbClr val="FFFFCC"/>
                    </a:solidFill>
                  </a:tcPr>
                </a:tc>
                <a:tc>
                  <a:txBody>
                    <a:bodyPr/>
                    <a:lstStyle/>
                    <a:p>
                      <a:r>
                        <a:rPr lang="en-US" sz="1200" b="1" strike="noStrike" dirty="0" smtClean="0">
                          <a:solidFill>
                            <a:schemeClr val="tx1"/>
                          </a:solidFill>
                        </a:rPr>
                        <a:t>L.5.2b</a:t>
                      </a:r>
                      <a:endParaRPr lang="en-US" sz="1200" b="1" strike="noStrike" dirty="0">
                        <a:solidFill>
                          <a:schemeClr val="tx1"/>
                        </a:solidFill>
                      </a:endParaRPr>
                    </a:p>
                  </a:txBody>
                  <a:tcPr marL="103632" marR="103632" marT="50292" marB="50292">
                    <a:solidFill>
                      <a:srgbClr val="FFFFCC"/>
                    </a:solidFill>
                  </a:tcPr>
                </a:tc>
                <a:tc>
                  <a:txBody>
                    <a:bodyPr/>
                    <a:lstStyle/>
                    <a:p>
                      <a:pPr algn="ctr"/>
                      <a:r>
                        <a:rPr lang="en-US" sz="1200" b="1" dirty="0" smtClean="0"/>
                        <a:t>1-2</a:t>
                      </a:r>
                      <a:endParaRPr lang="en-US" sz="1200" b="1" dirty="0"/>
                    </a:p>
                  </a:txBody>
                  <a:tcPr marL="103632" marR="103632" marT="50292" marB="50292" anchor="ctr">
                    <a:solidFill>
                      <a:srgbClr val="FFFFCC"/>
                    </a:solidFill>
                  </a:tcPr>
                </a:tc>
              </a:tr>
            </a:tbl>
          </a:graphicData>
        </a:graphic>
      </p:graphicFrame>
      <p:sp>
        <p:nvSpPr>
          <p:cNvPr id="7" name="TextBox 6"/>
          <p:cNvSpPr txBox="1"/>
          <p:nvPr/>
        </p:nvSpPr>
        <p:spPr>
          <a:xfrm>
            <a:off x="304800" y="193268"/>
            <a:ext cx="4640450" cy="1257039"/>
          </a:xfrm>
          <a:prstGeom prst="rect">
            <a:avLst/>
          </a:prstGeom>
          <a:no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101882" tIns="50941" rIns="101882" bIns="50941" rtlCol="0">
            <a:spAutoFit/>
          </a:bodyPr>
          <a:lstStyle/>
          <a:p>
            <a:r>
              <a:rPr lang="es-MX" sz="2500" b="1" dirty="0" smtClean="0">
                <a:solidFill>
                  <a:schemeClr val="tx2">
                    <a:lumMod val="60000"/>
                    <a:lumOff val="40000"/>
                  </a:schemeClr>
                </a:solidFill>
                <a:latin typeface="Bookman Old Style" pitchFamily="18" charset="0"/>
              </a:rPr>
              <a:t>Trimestre 2</a:t>
            </a:r>
          </a:p>
          <a:p>
            <a:r>
              <a:rPr lang="es-MX" sz="2500" b="1" dirty="0" smtClean="0">
                <a:latin typeface="Bookman Old Style" pitchFamily="18" charset="0"/>
              </a:rPr>
              <a:t>Pre-Evaluación ELA</a:t>
            </a:r>
          </a:p>
          <a:p>
            <a:r>
              <a:rPr lang="es-MX" sz="2500" b="1" dirty="0" smtClean="0">
                <a:latin typeface="Bookman Old Style" pitchFamily="18" charset="0"/>
              </a:rPr>
              <a:t>Instrucciones del maestro</a:t>
            </a:r>
            <a:endParaRPr lang="es-MX" sz="2500" b="1" dirty="0">
              <a:latin typeface="Bookman Old Style" pitchFamily="18"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331461841"/>
              </p:ext>
            </p:extLst>
          </p:nvPr>
        </p:nvGraphicFramePr>
        <p:xfrm>
          <a:off x="1640842" y="4181126"/>
          <a:ext cx="4759958" cy="1423416"/>
        </p:xfrm>
        <a:graphic>
          <a:graphicData uri="http://schemas.openxmlformats.org/drawingml/2006/table">
            <a:tbl>
              <a:tblPr firstRow="1" bandRow="1">
                <a:effectLst>
                  <a:innerShdw blurRad="63500" dist="50800" dir="10800000">
                    <a:prstClr val="black">
                      <a:alpha val="50000"/>
                    </a:prstClr>
                  </a:innerShdw>
                </a:effectLst>
                <a:tableStyleId>{5940675A-B579-460E-94D1-54222C63F5DA}</a:tableStyleId>
              </a:tblPr>
              <a:tblGrid>
                <a:gridCol w="356765"/>
                <a:gridCol w="2665835"/>
                <a:gridCol w="1127758"/>
                <a:gridCol w="609600"/>
              </a:tblGrid>
              <a:tr h="284988">
                <a:tc gridSpan="4">
                  <a:txBody>
                    <a:bodyPr/>
                    <a:lstStyle/>
                    <a:p>
                      <a:pPr algn="ctr"/>
                      <a:r>
                        <a:rPr lang="es-ES" sz="1200" b="1" noProof="0" dirty="0" smtClean="0"/>
                        <a:t>Lectura: Texto informativo</a:t>
                      </a:r>
                    </a:p>
                  </a:txBody>
                  <a:tcPr marL="103632" marR="103632" marT="50292" marB="50292">
                    <a:solidFill>
                      <a:schemeClr val="bg1">
                        <a:lumMod val="85000"/>
                      </a:schemeClr>
                    </a:solidFill>
                  </a:tcPr>
                </a:tc>
                <a:tc hMerge="1">
                  <a:txBody>
                    <a:bodyPr/>
                    <a:lstStyle/>
                    <a:p>
                      <a:endParaRPr lang="en-US"/>
                    </a:p>
                  </a:txBody>
                  <a:tcPr/>
                </a:tc>
                <a:tc hMerge="1">
                  <a:txBody>
                    <a:bodyPr/>
                    <a:lstStyle/>
                    <a:p>
                      <a:pPr algn="ctr"/>
                      <a:endParaRPr lang="en-US" b="1" dirty="0"/>
                    </a:p>
                  </a:txBody>
                  <a:tcPr/>
                </a:tc>
                <a:tc hMerge="1">
                  <a:txBody>
                    <a:bodyPr/>
                    <a:lstStyle/>
                    <a:p>
                      <a:pPr algn="ctr"/>
                      <a:endParaRPr lang="en-US" sz="1200" b="1" dirty="0"/>
                    </a:p>
                  </a:txBody>
                  <a:tcPr/>
                </a:tc>
              </a:tr>
              <a:tr h="195072">
                <a:tc gridSpan="2">
                  <a:txBody>
                    <a:bodyPr/>
                    <a:lstStyle/>
                    <a:p>
                      <a:pPr algn="ctr"/>
                      <a:r>
                        <a:rPr lang="es-ES" sz="1200" b="1" noProof="0" dirty="0" smtClean="0"/>
                        <a:t>Objetivos</a:t>
                      </a:r>
                      <a:endParaRPr lang="es-ES" sz="1200" b="1" noProof="0" dirty="0"/>
                    </a:p>
                  </a:txBody>
                  <a:tcPr marL="103632" marR="103632" marT="50292" marB="50292">
                    <a:solidFill>
                      <a:schemeClr val="bg1"/>
                    </a:solidFill>
                  </a:tcPr>
                </a:tc>
                <a:tc hMerge="1">
                  <a:txBody>
                    <a:bodyPr/>
                    <a:lstStyle/>
                    <a:p>
                      <a:endParaRPr lang="en-US" dirty="0"/>
                    </a:p>
                  </a:txBody>
                  <a:tcPr/>
                </a:tc>
                <a:tc>
                  <a:txBody>
                    <a:bodyPr/>
                    <a:lstStyle/>
                    <a:p>
                      <a:pPr algn="ctr"/>
                      <a:r>
                        <a:rPr lang="es-ES" sz="1200" b="1" noProof="0" dirty="0" smtClean="0"/>
                        <a:t>Estándares</a:t>
                      </a:r>
                      <a:endParaRPr lang="es-ES" sz="1200" b="1" noProof="0" dirty="0"/>
                    </a:p>
                  </a:txBody>
                  <a:tcPr marL="103632" marR="103632" marT="50292" marB="50292">
                    <a:solidFill>
                      <a:schemeClr val="bg1"/>
                    </a:solidFill>
                  </a:tcPr>
                </a:tc>
                <a:tc>
                  <a:txBody>
                    <a:bodyPr/>
                    <a:lstStyle/>
                    <a:p>
                      <a:pPr algn="ctr"/>
                      <a:r>
                        <a:rPr lang="en-US" sz="1200" b="1" dirty="0" smtClean="0"/>
                        <a:t>DOK</a:t>
                      </a:r>
                      <a:endParaRPr lang="en-US" sz="1200" b="1" dirty="0"/>
                    </a:p>
                  </a:txBody>
                  <a:tcPr marL="103632" marR="103632" marT="50292" marB="50292">
                    <a:solidFill>
                      <a:schemeClr val="bg1"/>
                    </a:solidFill>
                  </a:tcPr>
                </a:tc>
              </a:tr>
              <a:tr h="284988">
                <a:tc>
                  <a:txBody>
                    <a:bodyPr/>
                    <a:lstStyle/>
                    <a:p>
                      <a:r>
                        <a:rPr lang="en-US" sz="1200" b="1" dirty="0" smtClean="0"/>
                        <a:t>4</a:t>
                      </a:r>
                      <a:endParaRPr lang="en-US" sz="1200" b="1" dirty="0"/>
                    </a:p>
                  </a:txBody>
                  <a:tcPr marL="103632" marR="103632" marT="50292" marB="50292">
                    <a:solidFill>
                      <a:srgbClr val="FFFFCC"/>
                    </a:solidFill>
                  </a:tcPr>
                </a:tc>
                <a:tc>
                  <a:txBody>
                    <a:bodyPr/>
                    <a:lstStyle/>
                    <a:p>
                      <a:r>
                        <a:rPr lang="es-GT" sz="1200" b="1" noProof="0" dirty="0" smtClean="0"/>
                        <a:t>Razonamiento</a:t>
                      </a:r>
                      <a:r>
                        <a:rPr lang="es-GT" sz="1200" b="1" baseline="0" noProof="0" dirty="0" smtClean="0"/>
                        <a:t> y Evaluación</a:t>
                      </a:r>
                      <a:endParaRPr lang="es-GT" sz="1200" b="1" noProof="0" dirty="0"/>
                    </a:p>
                  </a:txBody>
                  <a:tcPr marL="103632" marR="103632" marT="50292" marB="50292">
                    <a:solidFill>
                      <a:srgbClr val="FFFFCC"/>
                    </a:solidFill>
                  </a:tcPr>
                </a:tc>
                <a:tc>
                  <a:txBody>
                    <a:bodyPr/>
                    <a:lstStyle/>
                    <a:p>
                      <a:r>
                        <a:rPr lang="en-US" sz="1200" b="1" dirty="0" smtClean="0"/>
                        <a:t>RI.</a:t>
                      </a:r>
                      <a:r>
                        <a:rPr lang="en-US" sz="1200" b="1" dirty="0" smtClean="0">
                          <a:solidFill>
                            <a:srgbClr val="FF0000"/>
                          </a:solidFill>
                        </a:rPr>
                        <a:t>5</a:t>
                      </a:r>
                      <a:r>
                        <a:rPr lang="en-US" sz="1200" b="1" dirty="0" smtClean="0"/>
                        <a:t>.6</a:t>
                      </a:r>
                      <a:endParaRPr lang="en-US" sz="1200" b="1" dirty="0"/>
                    </a:p>
                  </a:txBody>
                  <a:tcPr marL="103632" marR="103632" marT="50292" marB="50292">
                    <a:solidFill>
                      <a:srgbClr val="FFFFCC"/>
                    </a:solidFill>
                  </a:tcPr>
                </a:tc>
                <a:tc>
                  <a:txBody>
                    <a:bodyPr/>
                    <a:lstStyle/>
                    <a:p>
                      <a:pPr algn="ctr"/>
                      <a:r>
                        <a:rPr lang="en-US" sz="1200" b="1" dirty="0" smtClean="0"/>
                        <a:t>3-4</a:t>
                      </a:r>
                      <a:endParaRPr lang="en-US" sz="1200" b="1" dirty="0"/>
                    </a:p>
                  </a:txBody>
                  <a:tcPr marL="103632" marR="103632" marT="50292" marB="50292" anchor="ctr">
                    <a:solidFill>
                      <a:srgbClr val="FFFFCC"/>
                    </a:solidFill>
                  </a:tcPr>
                </a:tc>
              </a:tr>
              <a:tr h="284988">
                <a:tc>
                  <a:txBody>
                    <a:bodyPr/>
                    <a:lstStyle/>
                    <a:p>
                      <a:r>
                        <a:rPr lang="en-US" sz="1200" b="1" dirty="0" smtClean="0"/>
                        <a:t>5</a:t>
                      </a:r>
                      <a:endParaRPr lang="en-US" sz="1200" b="1" dirty="0"/>
                    </a:p>
                  </a:txBody>
                  <a:tcPr marL="103632" marR="103632" marT="50292" marB="50292">
                    <a:solidFill>
                      <a:srgbClr val="FFFFCC"/>
                    </a:solidFill>
                  </a:tcPr>
                </a:tc>
                <a:tc>
                  <a:txBody>
                    <a:bodyPr/>
                    <a:lstStyle/>
                    <a:p>
                      <a:r>
                        <a:rPr lang="es-ES_tradnl" sz="1200" b="1" noProof="0" dirty="0" smtClean="0"/>
                        <a:t>Análisis dentro o a través de textos</a:t>
                      </a:r>
                      <a:endParaRPr lang="es-ES_tradnl" sz="1200" b="1" noProof="0" dirty="0"/>
                    </a:p>
                  </a:txBody>
                  <a:tcPr marL="103632" marR="103632" marT="50292" marB="50292">
                    <a:solidFill>
                      <a:srgbClr val="FFFFCC"/>
                    </a:solidFill>
                  </a:tcPr>
                </a:tc>
                <a:tc>
                  <a:txBody>
                    <a:bodyPr/>
                    <a:lstStyle/>
                    <a:p>
                      <a:r>
                        <a:rPr lang="en-US" sz="1200" b="1" dirty="0" smtClean="0"/>
                        <a:t>RI.</a:t>
                      </a:r>
                      <a:r>
                        <a:rPr lang="en-US" sz="1200" b="1" dirty="0" smtClean="0">
                          <a:solidFill>
                            <a:srgbClr val="FF0000"/>
                          </a:solidFill>
                        </a:rPr>
                        <a:t>5</a:t>
                      </a:r>
                      <a:r>
                        <a:rPr lang="en-US" sz="1200" b="1" dirty="0" smtClean="0"/>
                        <a:t>.7</a:t>
                      </a:r>
                      <a:endParaRPr lang="en-US" sz="1200" b="1" dirty="0"/>
                    </a:p>
                  </a:txBody>
                  <a:tcPr marL="103632" marR="103632" marT="50292" marB="50292">
                    <a:solidFill>
                      <a:srgbClr val="FFFFCC"/>
                    </a:solidFill>
                  </a:tcPr>
                </a:tc>
                <a:tc>
                  <a:txBody>
                    <a:bodyPr/>
                    <a:lstStyle/>
                    <a:p>
                      <a:pPr algn="ctr"/>
                      <a:r>
                        <a:rPr lang="en-US" sz="1200" b="1" dirty="0" smtClean="0"/>
                        <a:t>2-3</a:t>
                      </a:r>
                      <a:endParaRPr lang="en-US" sz="1200" b="1" dirty="0"/>
                    </a:p>
                  </a:txBody>
                  <a:tcPr marL="103632" marR="103632" marT="50292" marB="50292" anchor="ctr">
                    <a:solidFill>
                      <a:srgbClr val="FFFFCC"/>
                    </a:solidFill>
                  </a:tcPr>
                </a:tc>
              </a:tr>
              <a:tr h="284988">
                <a:tc>
                  <a:txBody>
                    <a:bodyPr/>
                    <a:lstStyle/>
                    <a:p>
                      <a:r>
                        <a:rPr lang="en-US" sz="1200" b="1" dirty="0" smtClean="0"/>
                        <a:t>6</a:t>
                      </a:r>
                      <a:endParaRPr lang="en-US" sz="1200" b="1" dirty="0"/>
                    </a:p>
                  </a:txBody>
                  <a:tcPr marL="103632" marR="103632" marT="50292" marB="50292">
                    <a:solidFill>
                      <a:srgbClr val="FFFFCC"/>
                    </a:solidFill>
                  </a:tcPr>
                </a:tc>
                <a:tc>
                  <a:txBody>
                    <a:bodyPr/>
                    <a:lstStyle/>
                    <a:p>
                      <a:r>
                        <a:rPr lang="es-ES_tradnl" sz="1200" b="1" noProof="0" dirty="0" smtClean="0"/>
                        <a:t>Estructura del texto /Características</a:t>
                      </a:r>
                      <a:endParaRPr lang="es-ES_tradnl" sz="1200" b="1" noProof="0" dirty="0"/>
                    </a:p>
                  </a:txBody>
                  <a:tcPr marL="103632" marR="103632" marT="50292" marB="50292">
                    <a:solidFill>
                      <a:srgbClr val="FFFFCC"/>
                    </a:solidFill>
                  </a:tcPr>
                </a:tc>
                <a:tc>
                  <a:txBody>
                    <a:bodyPr/>
                    <a:lstStyle/>
                    <a:p>
                      <a:r>
                        <a:rPr lang="en-US" sz="1200" b="1" dirty="0" smtClean="0"/>
                        <a:t>Rl.</a:t>
                      </a:r>
                      <a:r>
                        <a:rPr lang="en-US" sz="1200" b="1" dirty="0" smtClean="0">
                          <a:solidFill>
                            <a:srgbClr val="FF0000"/>
                          </a:solidFill>
                        </a:rPr>
                        <a:t>5</a:t>
                      </a:r>
                      <a:r>
                        <a:rPr lang="en-US" sz="1200" b="1" dirty="0" smtClean="0"/>
                        <a:t>.5, RI.</a:t>
                      </a:r>
                      <a:r>
                        <a:rPr lang="en-US" sz="1200" b="1" dirty="0" smtClean="0">
                          <a:solidFill>
                            <a:srgbClr val="FF0000"/>
                          </a:solidFill>
                        </a:rPr>
                        <a:t>5</a:t>
                      </a:r>
                      <a:r>
                        <a:rPr lang="en-US" sz="1200" b="1" dirty="0" smtClean="0"/>
                        <a:t>.7</a:t>
                      </a:r>
                      <a:endParaRPr lang="en-US" sz="1200" b="1" dirty="0"/>
                    </a:p>
                  </a:txBody>
                  <a:tcPr marL="103632" marR="103632" marT="50292" marB="50292">
                    <a:solidFill>
                      <a:srgbClr val="FFFFCC"/>
                    </a:solidFill>
                  </a:tcPr>
                </a:tc>
                <a:tc>
                  <a:txBody>
                    <a:bodyPr/>
                    <a:lstStyle/>
                    <a:p>
                      <a:pPr algn="ctr"/>
                      <a:r>
                        <a:rPr lang="en-US" sz="1200" b="1" dirty="0" smtClean="0"/>
                        <a:t>2</a:t>
                      </a:r>
                      <a:endParaRPr lang="en-US" sz="1200" b="1" dirty="0"/>
                    </a:p>
                  </a:txBody>
                  <a:tcPr marL="103632" marR="103632" marT="50292" marB="50292" anchor="ctr">
                    <a:solidFill>
                      <a:srgbClr val="FFFFCC"/>
                    </a:solidFill>
                  </a:tcPr>
                </a:tc>
              </a:tr>
            </a:tbl>
          </a:graphicData>
        </a:graphic>
      </p:graphicFrame>
      <p:sp>
        <p:nvSpPr>
          <p:cNvPr id="2" name="TextBox 1"/>
          <p:cNvSpPr txBox="1"/>
          <p:nvPr/>
        </p:nvSpPr>
        <p:spPr>
          <a:xfrm>
            <a:off x="1219199" y="5685346"/>
            <a:ext cx="5718863" cy="256765"/>
          </a:xfrm>
          <a:prstGeom prst="rect">
            <a:avLst/>
          </a:prstGeom>
          <a:noFill/>
        </p:spPr>
        <p:txBody>
          <a:bodyPr wrap="square" lIns="101882" tIns="50941" rIns="101882" bIns="50941" rtlCol="0">
            <a:spAutoFit/>
          </a:bodyPr>
          <a:lstStyle/>
          <a:p>
            <a:pPr algn="ctr"/>
            <a:r>
              <a:rPr lang="es-ES" sz="1000" b="1" i="1" dirty="0">
                <a:latin typeface="Calibri" panose="020F0502020204030204" pitchFamily="34" charset="0"/>
              </a:rPr>
              <a:t>Nota:  Pueden haber más estándares por objetivo.  Sólo se listaron los estándares evaluados.</a:t>
            </a:r>
          </a:p>
        </p:txBody>
      </p:sp>
      <p:sp>
        <p:nvSpPr>
          <p:cNvPr id="3" name="Rectangle 2"/>
          <p:cNvSpPr/>
          <p:nvPr/>
        </p:nvSpPr>
        <p:spPr>
          <a:xfrm>
            <a:off x="5410200" y="6629400"/>
            <a:ext cx="533400" cy="258592"/>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4337584" y="7128542"/>
            <a:ext cx="539216" cy="186658"/>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p:nvSpPr>
        <p:spPr>
          <a:xfrm>
            <a:off x="3810001" y="7543800"/>
            <a:ext cx="2362200" cy="4572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971079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 name="Shape 146"/>
          <p:cNvSpPr>
            <a:spLocks noGrp="1"/>
          </p:cNvSpPr>
          <p:nvPr>
            <p:ph type="sldNum" sz="quarter" idx="4294967295"/>
          </p:nvPr>
        </p:nvSpPr>
        <p:spPr>
          <a:xfrm>
            <a:off x="6546243" y="9375182"/>
            <a:ext cx="862719" cy="296085"/>
          </a:xfrm>
          <a:prstGeom prst="rect">
            <a:avLst/>
          </a:prstGeom>
          <a:extLst>
            <a:ext uri="{C572A759-6A51-4108-AA02-DFA0A04FC94B}">
              <ma14:wrappingTextBoxFlag xmlns="" xmlns:ma14="http://schemas.microsoft.com/office/mac/drawingml/2011/main" val="1"/>
            </a:ext>
          </a:extLst>
        </p:spPr>
        <p:txBody>
          <a:bodyPr lIns="0" tIns="0" rIns="0" bIns="0">
            <a:normAutofit/>
          </a:bodyPr>
          <a:lstStyle/>
          <a:p>
            <a:pPr lvl="0">
              <a:defRPr sz="1800">
                <a:solidFill>
                  <a:srgbClr val="000000"/>
                </a:solidFill>
              </a:defRPr>
            </a:pPr>
            <a:fld id="{86CB4B4D-7CA3-9044-876B-883B54F8677D}" type="slidenum">
              <a:rPr>
                <a:solidFill>
                  <a:srgbClr val="888888"/>
                </a:solidFill>
              </a:rPr>
              <a:t>20</a:t>
            </a:fld>
            <a:endParaRPr dirty="0">
              <a:solidFill>
                <a:srgbClr val="888888"/>
              </a:solidFill>
            </a:endParaRPr>
          </a:p>
        </p:txBody>
      </p:sp>
      <p:graphicFrame>
        <p:nvGraphicFramePr>
          <p:cNvPr id="148" name="Table 148"/>
          <p:cNvGraphicFramePr/>
          <p:nvPr>
            <p:extLst>
              <p:ext uri="{D42A27DB-BD31-4B8C-83A1-F6EECF244321}">
                <p14:modId xmlns:p14="http://schemas.microsoft.com/office/powerpoint/2010/main" val="353269850"/>
              </p:ext>
            </p:extLst>
          </p:nvPr>
        </p:nvGraphicFramePr>
        <p:xfrm>
          <a:off x="228599" y="172477"/>
          <a:ext cx="7315201" cy="6563774"/>
        </p:xfrm>
        <a:graphic>
          <a:graphicData uri="http://schemas.openxmlformats.org/drawingml/2006/table">
            <a:tbl>
              <a:tblPr firstRow="1"/>
              <a:tblGrid>
                <a:gridCol w="366614"/>
                <a:gridCol w="6948587"/>
              </a:tblGrid>
              <a:tr h="755077">
                <a:tc gridSpan="2">
                  <a:txBody>
                    <a:bodyPr/>
                    <a:lstStyle/>
                    <a:p>
                      <a:pPr marL="111125" marR="0" lvl="0" indent="0" algn="l" defTabSz="1018809" rtl="0" eaLnBrk="1" fontAlgn="auto" latinLnBrk="0" hangingPunct="1">
                        <a:lnSpc>
                          <a:spcPct val="100000"/>
                        </a:lnSpc>
                        <a:spcBef>
                          <a:spcPts val="0"/>
                        </a:spcBef>
                        <a:spcAft>
                          <a:spcPts val="0"/>
                        </a:spcAft>
                        <a:buClrTx/>
                        <a:buSzTx/>
                        <a:buFontTx/>
                        <a:buNone/>
                        <a:tabLst/>
                        <a:defRPr sz="1800" b="0" i="0"/>
                      </a:pPr>
                      <a:r>
                        <a:rPr lang="es-ES_tradnl" sz="1000" i="1" dirty="0" smtClean="0">
                          <a:solidFill>
                            <a:prstClr val="black"/>
                          </a:solidFill>
                        </a:rPr>
                        <a:t>Una nota sobre las respuestas construidas:  Las respuestas construidas no están escritas “en piedra.” No hay una manera perfecta en la que el estudiante deba responder. Busque la intención general de la pregunta y  la respuesta del estudiante y siga la rúbrica a continuación tanto como sea posible. Utilice su mejor juicio. A diferencia de las preguntas de  DOK-1 donde  hay una respuesta correcta o incorrecta,  las respuestas construidas son más difíciles de evaluar. La coherencia global de la intención del estudiante, basada en la mayor parte de sus respuestas, puede servirle de guía.</a:t>
                      </a:r>
                      <a:endParaRPr lang="es-419" sz="1000" dirty="0" smtClean="0">
                        <a:solidFill>
                          <a:prstClr val="black"/>
                        </a:solidFill>
                      </a:endParaRPr>
                    </a:p>
                  </a:txBody>
                  <a:tcPr marL="0" marR="0" marT="0" marB="0"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26523">
                <a:tc gridSpan="2">
                  <a:txBody>
                    <a:bodyPr/>
                    <a:lstStyle/>
                    <a:p>
                      <a:pPr marL="0" marR="0" lvl="0" indent="0" algn="ctr" defTabSz="1018809" rtl="0" eaLnBrk="1" fontAlgn="auto" latinLnBrk="0" hangingPunct="1">
                        <a:lnSpc>
                          <a:spcPct val="100000"/>
                        </a:lnSpc>
                        <a:spcBef>
                          <a:spcPts val="0"/>
                        </a:spcBef>
                        <a:spcAft>
                          <a:spcPts val="0"/>
                        </a:spcAft>
                        <a:buClrTx/>
                        <a:buSzTx/>
                        <a:buFontTx/>
                        <a:buNone/>
                        <a:tabLst/>
                        <a:defRPr sz="1800" b="0" i="0"/>
                      </a:pPr>
                      <a:r>
                        <a:rPr lang="es-419" sz="1500" b="1" dirty="0" smtClean="0"/>
                        <a:t>Pre-evaluación Trimestre 2: Clave para la </a:t>
                      </a:r>
                      <a:r>
                        <a:rPr lang="es-419" sz="1500" b="1" u="sng" dirty="0" smtClean="0"/>
                        <a:t>Respuesta construida</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09990">
                <a:tc gridSpan="2">
                  <a:txBody>
                    <a:bodyPr/>
                    <a:lstStyle/>
                    <a:p>
                      <a:pPr marL="58738" lvl="0" indent="0" algn="ctr">
                        <a:defRPr sz="1800" b="0" i="0"/>
                      </a:pPr>
                      <a:r>
                        <a:rPr lang="es-419" sz="1300" b="1" dirty="0" smtClean="0">
                          <a:latin typeface="+mn-lt"/>
                        </a:rPr>
                        <a:t>Estándar RI.5.6   Rúbrica para la Respuesta Construida – Lectura </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634265">
                <a:tc gridSpan="2">
                  <a:txBody>
                    <a:bodyPr/>
                    <a:lstStyle/>
                    <a:p>
                      <a:pPr marL="111125" marR="0" indent="0" algn="l" defTabSz="1018809" rtl="0" eaLnBrk="1" fontAlgn="auto" latinLnBrk="0" hangingPunct="1">
                        <a:lnSpc>
                          <a:spcPct val="100000"/>
                        </a:lnSpc>
                        <a:spcBef>
                          <a:spcPts val="0"/>
                        </a:spcBef>
                        <a:spcAft>
                          <a:spcPts val="0"/>
                        </a:spcAft>
                        <a:buClrTx/>
                        <a:buSzTx/>
                        <a:buFont typeface="+mj-lt"/>
                        <a:buNone/>
                        <a:tabLst/>
                        <a:defRPr/>
                      </a:pPr>
                      <a:r>
                        <a:rPr lang="es-MX" sz="1400" b="1" noProof="0" dirty="0" smtClean="0">
                          <a:latin typeface="Helvetica" panose="020B0604020202020204" pitchFamily="34" charset="0"/>
                          <a:cs typeface="Helvetica" panose="020B0604020202020204" pitchFamily="34" charset="0"/>
                        </a:rPr>
                        <a:t>Pregunta</a:t>
                      </a:r>
                      <a:r>
                        <a:rPr lang="es-MX" sz="1400" b="1" baseline="0" noProof="0" dirty="0" smtClean="0">
                          <a:latin typeface="Helvetica" panose="020B0604020202020204" pitchFamily="34" charset="0"/>
                          <a:cs typeface="Helvetica" panose="020B0604020202020204" pitchFamily="34" charset="0"/>
                        </a:rPr>
                        <a:t> </a:t>
                      </a:r>
                      <a:r>
                        <a:rPr lang="es-MX" sz="1400" b="1" noProof="0" dirty="0" smtClean="0">
                          <a:latin typeface="Helvetica" panose="020B0604020202020204" pitchFamily="34" charset="0"/>
                          <a:cs typeface="Helvetica" panose="020B0604020202020204" pitchFamily="34" charset="0"/>
                        </a:rPr>
                        <a:t>#15: </a:t>
                      </a:r>
                      <a:r>
                        <a:rPr lang="es-419" sz="1400" b="0" dirty="0" smtClean="0">
                          <a:latin typeface="+mn-lt"/>
                          <a:cs typeface="Helvetica" panose="020B0604020202020204" pitchFamily="34" charset="0"/>
                        </a:rPr>
                        <a:t>¿Qué puntos importantes, desearían saber los visitantes de las Cavernas de Carlsbad,</a:t>
                      </a:r>
                      <a:r>
                        <a:rPr lang="es-419" sz="1400" b="0" baseline="0" dirty="0" smtClean="0">
                          <a:latin typeface="+mn-lt"/>
                          <a:cs typeface="Helvetica" panose="020B0604020202020204" pitchFamily="34" charset="0"/>
                        </a:rPr>
                        <a:t> q</a:t>
                      </a:r>
                      <a:r>
                        <a:rPr lang="es-419" sz="1400" b="0" dirty="0" smtClean="0">
                          <a:latin typeface="+mn-lt"/>
                          <a:cs typeface="Helvetica" panose="020B0604020202020204" pitchFamily="34" charset="0"/>
                        </a:rPr>
                        <a:t>ue se encuentran en ambos textos, </a:t>
                      </a:r>
                      <a:r>
                        <a:rPr lang="es-419" sz="1400" b="1" i="1" dirty="0" smtClean="0">
                          <a:latin typeface="+mn-lt"/>
                          <a:cs typeface="Helvetica" panose="020B0604020202020204" pitchFamily="34" charset="0"/>
                        </a:rPr>
                        <a:t>¿Quién fue </a:t>
                      </a:r>
                      <a:r>
                        <a:rPr lang="es-419" sz="1400" b="1" i="1" dirty="0" err="1" smtClean="0">
                          <a:latin typeface="+mn-lt"/>
                          <a:cs typeface="Helvetica" panose="020B0604020202020204" pitchFamily="34" charset="0"/>
                        </a:rPr>
                        <a:t>Jim</a:t>
                      </a:r>
                      <a:r>
                        <a:rPr lang="es-419" sz="1400" b="1" i="1" dirty="0" smtClean="0">
                          <a:latin typeface="+mn-lt"/>
                          <a:cs typeface="Helvetica" panose="020B0604020202020204" pitchFamily="34" charset="0"/>
                        </a:rPr>
                        <a:t> White?</a:t>
                      </a:r>
                      <a:r>
                        <a:rPr lang="es-419" sz="1400" b="1" dirty="0" smtClean="0">
                          <a:latin typeface="+mn-lt"/>
                          <a:cs typeface="Helvetica" panose="020B0604020202020204" pitchFamily="34" charset="0"/>
                        </a:rPr>
                        <a:t> </a:t>
                      </a:r>
                      <a:r>
                        <a:rPr lang="es-419" sz="1400" b="0" dirty="0" smtClean="0">
                          <a:latin typeface="+mn-lt"/>
                          <a:cs typeface="Helvetica" panose="020B0604020202020204" pitchFamily="34" charset="0"/>
                        </a:rPr>
                        <a:t>y </a:t>
                      </a:r>
                      <a:r>
                        <a:rPr lang="es-419" sz="1400" b="1" i="1" dirty="0" smtClean="0">
                          <a:latin typeface="+mn-lt"/>
                          <a:cs typeface="Helvetica" panose="020B0604020202020204" pitchFamily="34" charset="0"/>
                        </a:rPr>
                        <a:t>Golondrinas de cueva</a:t>
                      </a:r>
                      <a:r>
                        <a:rPr lang="es-419" sz="1400" b="0" dirty="0" smtClean="0">
                          <a:latin typeface="+mn-lt"/>
                          <a:cs typeface="Helvetica" panose="020B0604020202020204" pitchFamily="34" charset="0"/>
                        </a:rPr>
                        <a:t>? Explica cómo escogiste qué puntos eran importantes.</a:t>
                      </a:r>
                    </a:p>
                  </a:txBody>
                  <a:tcPr marL="0" marR="0" marT="0" marB="0" horzOverflow="overflow">
                    <a:lnL w="12700">
                      <a:solidFill>
                        <a:srgbClr val="000000"/>
                      </a:solidFill>
                      <a:round/>
                    </a:lnL>
                    <a:lnR w="12700">
                      <a:solidFill>
                        <a:srgbClr val="000000"/>
                      </a:solidFill>
                      <a:round/>
                    </a:lnR>
                    <a:lnT w="12700" cap="flat" cmpd="sng" algn="ctr">
                      <a:solidFill>
                        <a:srgbClr val="000000"/>
                      </a:solidFill>
                      <a:prstDash val="solid"/>
                      <a:round/>
                      <a:headEnd type="none" w="med" len="med"/>
                      <a:tailEnd type="none" w="med" len="med"/>
                    </a:lnT>
                    <a:lnB w="12700">
                      <a:solidFill>
                        <a:srgbClr val="000000"/>
                      </a:solidFill>
                      <a:round/>
                    </a:lnB>
                  </a:tcPr>
                </a:tc>
                <a:tc hMerge="1">
                  <a:txBody>
                    <a:bodyPr/>
                    <a:lstStyle/>
                    <a:p>
                      <a:endParaRPr lang="en-US"/>
                    </a:p>
                  </a:txBody>
                  <a:tcPr/>
                </a:tc>
              </a:tr>
              <a:tr h="1649920">
                <a:tc gridSpan="2">
                  <a:txBody>
                    <a:bodyPr/>
                    <a:lstStyle/>
                    <a:p>
                      <a:pPr lvl="0" algn="l">
                        <a:defRPr sz="1800" b="0" i="0"/>
                      </a:pPr>
                      <a:r>
                        <a:rPr lang="es-GT" sz="1000" b="0" u="sng" noProof="0" dirty="0" smtClean="0"/>
                        <a:t>Instrucciones</a:t>
                      </a:r>
                      <a:r>
                        <a:rPr lang="es-GT" sz="1000" b="0" u="sng" baseline="0" noProof="0" dirty="0" smtClean="0"/>
                        <a:t> para calificar</a:t>
                      </a:r>
                      <a:r>
                        <a:rPr lang="es-GT" sz="1000" b="0" u="none" noProof="0" dirty="0" smtClean="0"/>
                        <a:t>: </a:t>
                      </a:r>
                      <a:r>
                        <a:rPr lang="es-419" sz="1000" b="0" kern="1200" noProof="0" dirty="0" smtClean="0">
                          <a:solidFill>
                            <a:srgbClr val="000000"/>
                          </a:solidFill>
                          <a:effectLst/>
                          <a:latin typeface="+mn-lt"/>
                          <a:ea typeface="Times New Roman"/>
                          <a:cs typeface="Arial"/>
                        </a:rPr>
                        <a:t>Escriba una visión general de lo que los estudiantes podrían incluir en una respuesta competente, utilizando ejemplos del texto. Sea muy específico y “extenso".</a:t>
                      </a:r>
                      <a:br>
                        <a:rPr lang="es-419" sz="1000" b="0" kern="1200" noProof="0" dirty="0" smtClean="0">
                          <a:solidFill>
                            <a:srgbClr val="000000"/>
                          </a:solidFill>
                          <a:effectLst/>
                          <a:latin typeface="+mn-lt"/>
                          <a:ea typeface="Times New Roman"/>
                          <a:cs typeface="Arial"/>
                        </a:rPr>
                      </a:br>
                      <a:r>
                        <a:rPr lang="es-GT" sz="1000" b="0" u="sng" noProof="0" dirty="0" smtClean="0"/>
                        <a:t>Lenguaje del maestro y notas de</a:t>
                      </a:r>
                      <a:r>
                        <a:rPr lang="es-GT" sz="1000" b="0" u="sng" baseline="0" noProof="0" dirty="0" smtClean="0"/>
                        <a:t> calificación</a:t>
                      </a:r>
                      <a:r>
                        <a:rPr lang="es-GT" sz="1000" b="0" u="none" noProof="0" dirty="0" smtClean="0"/>
                        <a:t>:</a:t>
                      </a:r>
                      <a:endParaRPr lang="es-GT" sz="1000" b="0" noProof="0" dirty="0" smtClean="0"/>
                    </a:p>
                    <a:p>
                      <a:pPr lvl="0" algn="l">
                        <a:lnSpc>
                          <a:spcPct val="100000"/>
                        </a:lnSpc>
                        <a:spcBef>
                          <a:spcPts val="0"/>
                        </a:spcBef>
                        <a:spcAft>
                          <a:spcPts val="0"/>
                        </a:spcAft>
                        <a:defRPr sz="1800" b="0" i="0"/>
                      </a:pPr>
                      <a:r>
                        <a:rPr lang="es-ES" sz="1000" b="1" dirty="0" smtClean="0"/>
                        <a:t>Una evidencia suficiente </a:t>
                      </a:r>
                      <a:r>
                        <a:rPr lang="es-ES" sz="1000" dirty="0" smtClean="0"/>
                        <a:t>debe conectar los puntos importantes, que aparecen en ambos cuentos,</a:t>
                      </a:r>
                      <a:r>
                        <a:rPr lang="es-ES" sz="1000" baseline="0" dirty="0" smtClean="0"/>
                        <a:t> q</a:t>
                      </a:r>
                      <a:r>
                        <a:rPr lang="es-ES" sz="1000" dirty="0" smtClean="0"/>
                        <a:t>ue les gustaría saber a los visitantes que van a las Cavernas de Carlsbad. Los</a:t>
                      </a:r>
                      <a:r>
                        <a:rPr lang="es-ES" sz="1000" baseline="0" dirty="0" smtClean="0"/>
                        <a:t> e</a:t>
                      </a:r>
                      <a:r>
                        <a:rPr lang="es-ES" sz="1000" dirty="0" smtClean="0"/>
                        <a:t>studiantes (1) necesitan identificar puntos importantes en ambos textos, y luego (2) explicar cómo seleccionaron qué puntos eran importantes.</a:t>
                      </a:r>
                    </a:p>
                    <a:p>
                      <a:pPr lvl="0" algn="l">
                        <a:lnSpc>
                          <a:spcPct val="100000"/>
                        </a:lnSpc>
                        <a:spcBef>
                          <a:spcPts val="0"/>
                        </a:spcBef>
                        <a:spcAft>
                          <a:spcPts val="0"/>
                        </a:spcAft>
                        <a:defRPr sz="1800" b="0" i="0"/>
                      </a:pPr>
                      <a:r>
                        <a:rPr lang="es-MX" sz="1000" b="1" dirty="0" smtClean="0"/>
                        <a:t>La</a:t>
                      </a:r>
                      <a:r>
                        <a:rPr lang="es-MX" sz="1000" b="1" baseline="0" dirty="0" smtClean="0"/>
                        <a:t>s i</a:t>
                      </a:r>
                      <a:r>
                        <a:rPr lang="es-MX" sz="1000" b="1" dirty="0" smtClean="0"/>
                        <a:t>dentificaciones específicas </a:t>
                      </a:r>
                      <a:r>
                        <a:rPr lang="es-ES" sz="1000" dirty="0" smtClean="0"/>
                        <a:t>(detalles de apoyo) serían cualquier detalle que apoye la elección del estudiante de los "puntos importantes", que se encuentran en ambos textos. Algunos de los puntos encontrados en ambos textos podrían incluir los que se muestran en la tabla más</a:t>
                      </a:r>
                      <a:r>
                        <a:rPr lang="es-ES" sz="1000" baseline="0" dirty="0" smtClean="0"/>
                        <a:t> adelante</a:t>
                      </a:r>
                      <a:r>
                        <a:rPr lang="es-ES" sz="1000" dirty="0" smtClean="0"/>
                        <a:t>.</a:t>
                      </a:r>
                    </a:p>
                    <a:p>
                      <a:pPr lvl="0" algn="l">
                        <a:lnSpc>
                          <a:spcPct val="100000"/>
                        </a:lnSpc>
                        <a:spcBef>
                          <a:spcPts val="0"/>
                        </a:spcBef>
                        <a:spcAft>
                          <a:spcPts val="0"/>
                        </a:spcAft>
                        <a:defRPr sz="1800" b="0" i="0"/>
                      </a:pPr>
                      <a:r>
                        <a:rPr lang="es-MX" sz="1000" b="1" dirty="0" smtClean="0"/>
                        <a:t>Un apoyo total</a:t>
                      </a:r>
                      <a:r>
                        <a:rPr lang="es-MX" sz="1000" b="1" baseline="0" dirty="0" smtClean="0"/>
                        <a:t> </a:t>
                      </a:r>
                      <a:r>
                        <a:rPr lang="es-ES" sz="1000" dirty="0" smtClean="0"/>
                        <a:t>podría incluir cualquier razón que explique cómo se escogieron los puntos</a:t>
                      </a:r>
                      <a:r>
                        <a:rPr lang="es-ES" sz="1000" baseline="0" dirty="0" smtClean="0"/>
                        <a:t> y </a:t>
                      </a:r>
                      <a:r>
                        <a:rPr lang="es-ES" sz="1000" dirty="0" smtClean="0"/>
                        <a:t>q</a:t>
                      </a:r>
                      <a:r>
                        <a:rPr lang="es-ES" sz="1000" baseline="0" dirty="0" smtClean="0"/>
                        <a:t>ue </a:t>
                      </a:r>
                      <a:r>
                        <a:rPr lang="es-ES" sz="1000" dirty="0" smtClean="0"/>
                        <a:t>esté</a:t>
                      </a:r>
                      <a:r>
                        <a:rPr lang="es-ES" sz="1000" baseline="0" dirty="0" smtClean="0"/>
                        <a:t> </a:t>
                      </a:r>
                      <a:r>
                        <a:rPr lang="es-ES" sz="1000" dirty="0" smtClean="0"/>
                        <a:t>lógicamente apoyada por los textos.</a:t>
                      </a:r>
                      <a:endParaRPr lang="es-MX" sz="1000" b="1" i="1" noProof="0" dirty="0" smtClean="0">
                        <a:solidFill>
                          <a:srgbClr val="002060"/>
                        </a:solidFill>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hMerge="1">
                  <a:txBody>
                    <a:bodyPr/>
                    <a:lstStyle/>
                    <a:p>
                      <a:endParaRPr lang="en-US"/>
                    </a:p>
                  </a:txBody>
                  <a:tcPr/>
                </a:tc>
              </a:tr>
              <a:tr h="1518533">
                <a:tc>
                  <a:txBody>
                    <a:bodyPr/>
                    <a:lstStyle/>
                    <a:p>
                      <a:pPr lvl="0" algn="ctr">
                        <a:lnSpc>
                          <a:spcPct val="100000"/>
                        </a:lnSpc>
                        <a:spcBef>
                          <a:spcPts val="0"/>
                        </a:spcBef>
                        <a:spcAft>
                          <a:spcPts val="0"/>
                        </a:spcAft>
                        <a:defRPr sz="1800" b="0" i="0"/>
                      </a:pPr>
                      <a:r>
                        <a:rPr lang="es-MX" sz="2000" b="1" noProof="0" dirty="0" smtClean="0">
                          <a:latin typeface="+mn-lt"/>
                        </a:rPr>
                        <a:t>3</a:t>
                      </a:r>
                      <a:endParaRPr lang="es-MX" sz="2000" b="1" noProof="0" dirty="0">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rtl="0"/>
                      <a:r>
                        <a:rPr lang="es-MX" sz="1000" i="1" dirty="0" smtClean="0">
                          <a:effectLst/>
                        </a:rPr>
                        <a:t>El estudiante da una respuesta competente, estableciendo puntos importantes sobre la cueva encontrados en ambos textos, y explicando por qué escogió</a:t>
                      </a:r>
                      <a:r>
                        <a:rPr lang="es-MX" sz="1000" i="1" baseline="0" dirty="0" smtClean="0">
                          <a:effectLst/>
                        </a:rPr>
                        <a:t> </a:t>
                      </a:r>
                      <a:r>
                        <a:rPr lang="es-MX" sz="1000" i="1" dirty="0" smtClean="0">
                          <a:effectLst/>
                        </a:rPr>
                        <a:t>cada punto (integrado</a:t>
                      </a:r>
                      <a:r>
                        <a:rPr lang="es-MX" sz="1000" i="1" baseline="0" dirty="0" smtClean="0">
                          <a:effectLst/>
                        </a:rPr>
                        <a:t> </a:t>
                      </a:r>
                      <a:r>
                        <a:rPr lang="es-MX" sz="1000" i="1" dirty="0" smtClean="0">
                          <a:effectLst/>
                        </a:rPr>
                        <a:t>en la respuesta del estudiante).</a:t>
                      </a:r>
                    </a:p>
                    <a:p>
                      <a:r>
                        <a:rPr lang="es-ES" sz="1000" dirty="0" smtClean="0"/>
                        <a:t>Hay puntos importantes que los visitantes que van a las Cavernas de Carlsbad quisieran saber antes de ir. Es bueno saber qué esperar. Ambos textos tienen los mismos puntos sobre información realmente importante para los visitantes. En primer lugar, ambos textos dicen mucho sobre el tamaño de las Cavernas de Carlsbad. </a:t>
                      </a:r>
                      <a:r>
                        <a:rPr lang="es-MX" sz="1000" dirty="0" err="1" smtClean="0">
                          <a:effectLst/>
                        </a:rPr>
                        <a:t>Jim</a:t>
                      </a:r>
                      <a:r>
                        <a:rPr lang="es-MX" sz="1000" dirty="0" smtClean="0">
                          <a:effectLst/>
                        </a:rPr>
                        <a:t> White exploró la cueva y encontró muchas cuevas. En el cuento de las golondrinas el papá menciona más de 100 cuevas y cámaras grandes. Sería importante que los visitantes también supieran lo profundo que es la cueva y que hay ascensores y escaleras para ayudarles a recorrer la cueva, lo que es mencionado en ambos textos. Otro punto importante que a los visitantes les gustaría saber es sobre lo hermosa que es la cueva.</a:t>
                      </a:r>
                      <a:r>
                        <a:rPr lang="es-MX" sz="1000" baseline="0" dirty="0" smtClean="0">
                          <a:effectLst/>
                        </a:rPr>
                        <a:t> </a:t>
                      </a:r>
                      <a:r>
                        <a:rPr lang="es-MX" sz="1000" dirty="0" smtClean="0">
                          <a:effectLst/>
                        </a:rPr>
                        <a:t>Esto motivaría a la gente para querer ir a verla. Las niñas de </a:t>
                      </a:r>
                      <a:r>
                        <a:rPr lang="es-MX" sz="1000" i="1" dirty="0" smtClean="0">
                          <a:effectLst/>
                        </a:rPr>
                        <a:t>Golondrinas</a:t>
                      </a:r>
                      <a:r>
                        <a:rPr lang="es-MX" sz="1000" dirty="0" smtClean="0">
                          <a:effectLst/>
                        </a:rPr>
                        <a:t> </a:t>
                      </a:r>
                      <a:r>
                        <a:rPr lang="es-MX" sz="1000" i="1" dirty="0" smtClean="0">
                          <a:effectLst/>
                        </a:rPr>
                        <a:t>de</a:t>
                      </a:r>
                      <a:r>
                        <a:rPr lang="es-MX" sz="1000" dirty="0" smtClean="0">
                          <a:effectLst/>
                        </a:rPr>
                        <a:t> </a:t>
                      </a:r>
                      <a:r>
                        <a:rPr lang="es-MX" sz="1000" i="1" dirty="0" smtClean="0">
                          <a:effectLst/>
                        </a:rPr>
                        <a:t>Cueva</a:t>
                      </a:r>
                      <a:r>
                        <a:rPr lang="es-MX" sz="1000" dirty="0" smtClean="0">
                          <a:effectLst/>
                        </a:rPr>
                        <a:t> pensaban que el Palacio del Rey era increíble y la gente del pueblo en el cuento de </a:t>
                      </a:r>
                      <a:r>
                        <a:rPr lang="es-MX" sz="1000" i="1" dirty="0" smtClean="0">
                          <a:effectLst/>
                        </a:rPr>
                        <a:t>Jim</a:t>
                      </a:r>
                      <a:r>
                        <a:rPr lang="es-MX" sz="1000" dirty="0" smtClean="0">
                          <a:effectLst/>
                        </a:rPr>
                        <a:t> </a:t>
                      </a:r>
                      <a:r>
                        <a:rPr lang="es-MX" sz="1000" i="1" dirty="0" smtClean="0">
                          <a:effectLst/>
                        </a:rPr>
                        <a:t>White</a:t>
                      </a:r>
                      <a:r>
                        <a:rPr lang="es-MX" sz="1000" dirty="0" smtClean="0">
                          <a:effectLst/>
                        </a:rPr>
                        <a:t> estaban emocionados de ver las fotografías.</a:t>
                      </a:r>
                      <a:endParaRPr lang="es-MX" sz="1000" dirty="0">
                        <a:effectLs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755077">
                <a:tc>
                  <a:txBody>
                    <a:bodyPr/>
                    <a:lstStyle/>
                    <a:p>
                      <a:pPr lvl="0" algn="ctr">
                        <a:lnSpc>
                          <a:spcPct val="100000"/>
                        </a:lnSpc>
                        <a:spcBef>
                          <a:spcPts val="0"/>
                        </a:spcBef>
                        <a:spcAft>
                          <a:spcPts val="0"/>
                        </a:spcAft>
                        <a:defRPr sz="1800" b="0" i="0"/>
                      </a:pPr>
                      <a:r>
                        <a:rPr lang="es-MX" sz="2000" b="1" noProof="0" dirty="0" smtClean="0">
                          <a:latin typeface="+mn-lt"/>
                        </a:rPr>
                        <a:t>2</a:t>
                      </a:r>
                      <a:endParaRPr lang="es-MX" sz="2000" b="1" noProof="0" dirty="0">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ES" sz="1000" i="1" dirty="0" smtClean="0"/>
                        <a:t>El estudiante da una respuesta parcial, </a:t>
                      </a:r>
                      <a:r>
                        <a:rPr lang="es-MX" sz="1000" i="1" dirty="0" smtClean="0">
                          <a:effectLst/>
                        </a:rPr>
                        <a:t>estableciendo puntos importantes sobre la cueva encontrados en ambos textos</a:t>
                      </a:r>
                      <a:r>
                        <a:rPr lang="es-ES" sz="1000" i="1" dirty="0" smtClean="0"/>
                        <a:t>, pero ofrece poco apoyo a sus razones para  escoger esos puntos.</a:t>
                      </a:r>
                    </a:p>
                    <a:p>
                      <a:pPr lvl="0" algn="l">
                        <a:lnSpc>
                          <a:spcPct val="100000"/>
                        </a:lnSpc>
                        <a:spcBef>
                          <a:spcPts val="0"/>
                        </a:spcBef>
                        <a:spcAft>
                          <a:spcPts val="0"/>
                        </a:spcAft>
                        <a:defRPr sz="1800" b="0" i="0"/>
                      </a:pPr>
                      <a:r>
                        <a:rPr lang="es-ES" sz="1000" dirty="0" smtClean="0"/>
                        <a:t>Las personas que visitan las Cavernas de Carlsbad necesitan saber que es enorme. Las niñas del cuento de las golondrinas dijeron que parecía un agujero gigante que no tenía fin. En</a:t>
                      </a:r>
                      <a:r>
                        <a:rPr lang="es-ES" sz="1000" baseline="0" dirty="0" smtClean="0"/>
                        <a:t> el cuento</a:t>
                      </a:r>
                      <a:r>
                        <a:rPr lang="es-ES" sz="1000" dirty="0" smtClean="0"/>
                        <a:t> de Jim White él dijo que sabía que ésta</a:t>
                      </a:r>
                      <a:r>
                        <a:rPr lang="es-ES" sz="1000" baseline="0" dirty="0" smtClean="0"/>
                        <a:t> </a:t>
                      </a:r>
                      <a:r>
                        <a:rPr lang="es-ES" sz="1000" dirty="0" smtClean="0"/>
                        <a:t>era grande porque había muchos murciélagos. Si los visitantes saben que es enorme sabrán que necesitan mucho tiempo para caminar por toda la cueva.</a:t>
                      </a:r>
                      <a:r>
                        <a:rPr lang="es-ES" sz="1000" baseline="0" dirty="0" smtClean="0"/>
                        <a:t> </a:t>
                      </a:r>
                      <a:endParaRPr lang="es-MX" sz="1000" i="0" noProof="0" dirty="0" smtClean="0">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453046">
                <a:tc>
                  <a:txBody>
                    <a:bodyPr/>
                    <a:lstStyle/>
                    <a:p>
                      <a:pPr lvl="0" algn="ctr">
                        <a:lnSpc>
                          <a:spcPct val="100000"/>
                        </a:lnSpc>
                        <a:spcBef>
                          <a:spcPts val="0"/>
                        </a:spcBef>
                        <a:spcAft>
                          <a:spcPts val="0"/>
                        </a:spcAft>
                        <a:defRPr sz="1800" b="0" i="0"/>
                      </a:pPr>
                      <a:r>
                        <a:rPr lang="es-MX" sz="2000" b="1" noProof="0" dirty="0" smtClean="0">
                          <a:latin typeface="+mn-lt"/>
                        </a:rPr>
                        <a:t>1</a:t>
                      </a:r>
                      <a:endParaRPr lang="es-MX" sz="2000" b="1" noProof="0" dirty="0">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ES" sz="1000" i="1" dirty="0" smtClean="0"/>
                        <a:t>El estudiante da una respuesta mínima,</a:t>
                      </a:r>
                      <a:r>
                        <a:rPr lang="es-ES" sz="1000" i="1" baseline="0" dirty="0" smtClean="0"/>
                        <a:t> estableciendo </a:t>
                      </a:r>
                      <a:r>
                        <a:rPr lang="es-ES" sz="1000" i="1" dirty="0" smtClean="0"/>
                        <a:t>puntos vagos</a:t>
                      </a:r>
                      <a:r>
                        <a:rPr lang="es-ES" sz="1000" i="1" baseline="0" dirty="0" smtClean="0"/>
                        <a:t> </a:t>
                      </a:r>
                      <a:r>
                        <a:rPr lang="es-ES" sz="1000" i="1" dirty="0" smtClean="0"/>
                        <a:t>sobre la cueva,  pero sin conectar ambos textos.</a:t>
                      </a:r>
                    </a:p>
                    <a:p>
                      <a:pPr lvl="0" algn="l">
                        <a:lnSpc>
                          <a:spcPct val="100000"/>
                        </a:lnSpc>
                        <a:spcBef>
                          <a:spcPts val="0"/>
                        </a:spcBef>
                        <a:spcAft>
                          <a:spcPts val="0"/>
                        </a:spcAft>
                        <a:defRPr sz="1800" b="0" i="0"/>
                      </a:pPr>
                      <a:r>
                        <a:rPr lang="es-ES" sz="1000" dirty="0" smtClean="0"/>
                        <a:t>Las Cavernas de Carlsbad es una cueva en Nuevo México que es muy grande. </a:t>
                      </a:r>
                      <a:r>
                        <a:rPr lang="es-ES" sz="1000" baseline="0" dirty="0" smtClean="0"/>
                        <a:t> Tiene </a:t>
                      </a:r>
                      <a:r>
                        <a:rPr lang="es-ES" sz="1000" dirty="0" smtClean="0"/>
                        <a:t>murciélagos y golondrinas. Los visitantes deben llevar una cámara.</a:t>
                      </a:r>
                      <a:endParaRPr lang="es-MX" sz="1000" i="0" baseline="0" noProof="0" dirty="0" smtClean="0">
                        <a:latin typeface="+mn-l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r h="329984">
                <a:tc>
                  <a:txBody>
                    <a:bodyPr/>
                    <a:lstStyle/>
                    <a:p>
                      <a:pPr lvl="0" algn="ctr">
                        <a:lnSpc>
                          <a:spcPct val="100000"/>
                        </a:lnSpc>
                        <a:spcBef>
                          <a:spcPts val="0"/>
                        </a:spcBef>
                        <a:spcAft>
                          <a:spcPts val="0"/>
                        </a:spcAft>
                        <a:defRPr sz="1800" b="0" i="0"/>
                      </a:pPr>
                      <a:r>
                        <a:rPr lang="es-MX" sz="2000" b="1" noProof="0" dirty="0" smtClean="0">
                          <a:latin typeface="+mn-lt"/>
                        </a:rPr>
                        <a:t>0</a:t>
                      </a:r>
                      <a:endParaRPr lang="es-MX" sz="2000" b="1" noProof="0" dirty="0">
                        <a:latin typeface="+mn-lt"/>
                      </a:endParaRPr>
                    </a:p>
                  </a:txBody>
                  <a:tcPr marR="0" marT="0" marB="0" anchor="ctr"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c>
                  <a:txBody>
                    <a:bodyPr/>
                    <a:lstStyle/>
                    <a:p>
                      <a:pPr lvl="0" algn="l">
                        <a:lnSpc>
                          <a:spcPct val="100000"/>
                        </a:lnSpc>
                        <a:spcBef>
                          <a:spcPts val="0"/>
                        </a:spcBef>
                        <a:spcAft>
                          <a:spcPts val="0"/>
                        </a:spcAft>
                        <a:defRPr sz="1800" b="0" i="0"/>
                      </a:pPr>
                      <a:r>
                        <a:rPr lang="es-ES" sz="1000" dirty="0" smtClean="0"/>
                        <a:t>El estudiante no contesta la pregunta.</a:t>
                      </a:r>
                    </a:p>
                    <a:p>
                      <a:pPr rtl="0"/>
                      <a:r>
                        <a:rPr lang="es-MX" sz="1000" dirty="0" smtClean="0">
                          <a:effectLst/>
                        </a:rPr>
                        <a:t>Nunca he estado en el interior de una cueva grande o en cualquier cueva.</a:t>
                      </a:r>
                      <a:endParaRPr lang="es-MX" sz="1000" dirty="0">
                        <a:effectLst/>
                      </a:endParaRPr>
                    </a:p>
                  </a:txBody>
                  <a:tcPr marR="0" marT="0" marB="0" horzOverflow="overflow">
                    <a:lnL w="12700">
                      <a:solidFill>
                        <a:srgbClr val="000000"/>
                      </a:solidFill>
                      <a:round/>
                    </a:lnL>
                    <a:lnR w="12700">
                      <a:solidFill>
                        <a:srgbClr val="000000"/>
                      </a:solidFill>
                      <a:round/>
                    </a:lnR>
                    <a:lnT w="12700">
                      <a:solidFill>
                        <a:srgbClr val="000000"/>
                      </a:solidFill>
                      <a:round/>
                    </a:lnT>
                    <a:lnB w="12700">
                      <a:solidFill>
                        <a:srgbClr val="000000"/>
                      </a:solidFill>
                      <a:round/>
                    </a:lnB>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883575738"/>
              </p:ext>
            </p:extLst>
          </p:nvPr>
        </p:nvGraphicFramePr>
        <p:xfrm>
          <a:off x="228599" y="6780421"/>
          <a:ext cx="7315200" cy="2423160"/>
        </p:xfrm>
        <a:graphic>
          <a:graphicData uri="http://schemas.openxmlformats.org/drawingml/2006/table">
            <a:tbl>
              <a:tblPr firstRow="1" bandRow="1">
                <a:tableStyleId>{5940675A-B579-460E-94D1-54222C63F5DA}</a:tableStyleId>
              </a:tblPr>
              <a:tblGrid>
                <a:gridCol w="3429000"/>
                <a:gridCol w="3886200"/>
              </a:tblGrid>
              <a:tr h="214971">
                <a:tc gridSpan="2">
                  <a:txBody>
                    <a:bodyPr/>
                    <a:lstStyle/>
                    <a:p>
                      <a:pPr algn="ctr"/>
                      <a:r>
                        <a:rPr lang="es-MX" sz="900" b="1" noProof="0" dirty="0" smtClean="0"/>
                        <a:t>Puntos importantes que se encuentran en ambos textos</a:t>
                      </a:r>
                      <a:endParaRPr lang="es-MX" sz="900" b="1" noProof="0" dirty="0"/>
                    </a:p>
                  </a:txBody>
                  <a:tcPr>
                    <a:solidFill>
                      <a:schemeClr val="bg2"/>
                    </a:solidFill>
                  </a:tcPr>
                </a:tc>
                <a:tc hMerge="1">
                  <a:txBody>
                    <a:bodyPr/>
                    <a:lstStyle/>
                    <a:p>
                      <a:pPr algn="ctr"/>
                      <a:endParaRPr lang="en-US" sz="1000" b="1" dirty="0"/>
                    </a:p>
                  </a:txBody>
                  <a:tcPr>
                    <a:solidFill>
                      <a:schemeClr val="bg1"/>
                    </a:solidFill>
                  </a:tcPr>
                </a:tc>
              </a:tr>
              <a:tr h="214971">
                <a:tc>
                  <a:txBody>
                    <a:bodyPr/>
                    <a:lstStyle/>
                    <a:p>
                      <a:pPr algn="ctr"/>
                      <a:r>
                        <a:rPr lang="es-MX" sz="900" b="1" i="1" noProof="0" dirty="0" smtClean="0"/>
                        <a:t>¿Quién fue Jim White?</a:t>
                      </a:r>
                      <a:endParaRPr lang="es-MX" sz="900" b="1" i="1" noProof="0" dirty="0"/>
                    </a:p>
                  </a:txBody>
                  <a:tcPr>
                    <a:solidFill>
                      <a:schemeClr val="bg1"/>
                    </a:solidFill>
                  </a:tcPr>
                </a:tc>
                <a:tc>
                  <a:txBody>
                    <a:bodyPr/>
                    <a:lstStyle/>
                    <a:p>
                      <a:pPr algn="ctr"/>
                      <a:r>
                        <a:rPr lang="es-MX" sz="900" b="1" i="1" baseline="0" noProof="0" dirty="0" smtClean="0"/>
                        <a:t>Golondrinas de Cueva</a:t>
                      </a:r>
                      <a:endParaRPr lang="es-MX" sz="900" b="1" i="1" noProof="0" dirty="0"/>
                    </a:p>
                  </a:txBody>
                  <a:tcPr>
                    <a:solidFill>
                      <a:schemeClr val="bg1"/>
                    </a:solidFill>
                  </a:tcPr>
                </a:tc>
              </a:tr>
              <a:tr h="343953">
                <a:tc>
                  <a:txBody>
                    <a:bodyPr/>
                    <a:lstStyle/>
                    <a:p>
                      <a:r>
                        <a:rPr lang="es-ES" sz="900" dirty="0" smtClean="0"/>
                        <a:t>Jim pensó que la cueva tenía que ser enorme porque muchos murciélagos salían de ella.</a:t>
                      </a:r>
                      <a:endParaRPr lang="es-MX" sz="900" noProof="0" dirty="0"/>
                    </a:p>
                  </a:txBody>
                  <a:tcPr>
                    <a:solidFill>
                      <a:schemeClr val="bg1"/>
                    </a:solidFill>
                  </a:tcPr>
                </a:tc>
                <a:tc>
                  <a:txBody>
                    <a:bodyPr/>
                    <a:lstStyle/>
                    <a:p>
                      <a:r>
                        <a:rPr lang="es-ES" sz="900" dirty="0" smtClean="0"/>
                        <a:t>Hay más de 100 cuevas. Una de las cámaras de la cueva es la más grande de Estados Unidos.</a:t>
                      </a:r>
                      <a:endParaRPr lang="es-MX" sz="900" noProof="0" dirty="0"/>
                    </a:p>
                  </a:txBody>
                  <a:tcPr>
                    <a:solidFill>
                      <a:schemeClr val="bg1"/>
                    </a:solidFill>
                  </a:tcPr>
                </a:tc>
              </a:tr>
              <a:tr h="214971">
                <a:tc>
                  <a:txBody>
                    <a:bodyPr/>
                    <a:lstStyle/>
                    <a:p>
                      <a:pPr rtl="0"/>
                      <a:r>
                        <a:rPr lang="es-MX" sz="900" dirty="0" smtClean="0">
                          <a:effectLst/>
                        </a:rPr>
                        <a:t>Él encontró una vasta </a:t>
                      </a:r>
                      <a:r>
                        <a:rPr lang="es-MX" sz="900" dirty="0" smtClean="0"/>
                        <a:t> área natural subterránea </a:t>
                      </a:r>
                      <a:r>
                        <a:rPr lang="es-MX" sz="900" dirty="0" smtClean="0">
                          <a:effectLst/>
                        </a:rPr>
                        <a:t>de cuevas y pasillos.</a:t>
                      </a:r>
                      <a:endParaRPr lang="es-MX" sz="900" dirty="0">
                        <a:effectLst/>
                      </a:endParaRPr>
                    </a:p>
                  </a:txBody>
                  <a:tcPr>
                    <a:solidFill>
                      <a:schemeClr val="bg1"/>
                    </a:solidFill>
                  </a:tcPr>
                </a:tc>
                <a:tc>
                  <a:txBody>
                    <a:bodyPr/>
                    <a:lstStyle/>
                    <a:p>
                      <a:r>
                        <a:rPr lang="es-ES" sz="900" dirty="0" smtClean="0"/>
                        <a:t>La cueva parecía un gigante agujero sin fin.</a:t>
                      </a:r>
                      <a:endParaRPr lang="es-MX" sz="900" noProof="0" dirty="0"/>
                    </a:p>
                  </a:txBody>
                  <a:tcPr>
                    <a:solidFill>
                      <a:schemeClr val="bg1"/>
                    </a:solidFill>
                  </a:tcPr>
                </a:tc>
              </a:tr>
              <a:tr h="472935">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 sz="900" dirty="0" smtClean="0"/>
                        <a:t>En 1986 se descubrieron aún más pasillos</a:t>
                      </a:r>
                      <a:r>
                        <a:rPr lang="es-ES" sz="900" baseline="0" dirty="0" smtClean="0"/>
                        <a:t> (corredores).</a:t>
                      </a:r>
                      <a:endParaRPr lang="es-MX" sz="900" noProof="0" dirty="0" smtClean="0"/>
                    </a:p>
                    <a:p>
                      <a:pPr marL="0" marR="0" indent="0" algn="l" defTabSz="1018809" rtl="0" eaLnBrk="1" fontAlgn="auto" latinLnBrk="0" hangingPunct="1">
                        <a:lnSpc>
                          <a:spcPct val="100000"/>
                        </a:lnSpc>
                        <a:spcBef>
                          <a:spcPts val="0"/>
                        </a:spcBef>
                        <a:spcAft>
                          <a:spcPts val="0"/>
                        </a:spcAft>
                        <a:buClrTx/>
                        <a:buSzTx/>
                        <a:buFontTx/>
                        <a:buNone/>
                        <a:tabLst/>
                        <a:defRPr/>
                      </a:pPr>
                      <a:r>
                        <a:rPr lang="es-ES" sz="900" dirty="0" smtClean="0"/>
                        <a:t>Hasta</a:t>
                      </a:r>
                      <a:r>
                        <a:rPr lang="es-ES" sz="900" baseline="0" dirty="0" smtClean="0"/>
                        <a:t> el</a:t>
                      </a:r>
                      <a:r>
                        <a:rPr lang="es-ES" sz="900" dirty="0" smtClean="0"/>
                        <a:t> 2005, se ha encontrado que la cueva se extiende por</a:t>
                      </a:r>
                      <a:r>
                        <a:rPr lang="es-ES" sz="900" baseline="0" dirty="0" smtClean="0"/>
                        <a:t> </a:t>
                      </a:r>
                      <a:r>
                        <a:rPr lang="es-ES" sz="900" dirty="0" smtClean="0"/>
                        <a:t> más de 110 millas. </a:t>
                      </a:r>
                      <a:endParaRPr lang="es-MX" sz="900" noProof="0" dirty="0" smtClean="0"/>
                    </a:p>
                  </a:txBody>
                  <a:tcP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 sz="900" dirty="0" smtClean="0"/>
                        <a:t>Jim White exploró las cuevas. Encontró una cámara tras otra.</a:t>
                      </a:r>
                      <a:endParaRPr lang="es-MX" sz="900" noProof="0" dirty="0" smtClean="0"/>
                    </a:p>
                  </a:txBody>
                  <a:tcPr>
                    <a:solidFill>
                      <a:schemeClr val="bg1"/>
                    </a:solidFill>
                  </a:tcPr>
                </a:tc>
              </a:tr>
              <a:tr h="343953">
                <a:tc>
                  <a:txBody>
                    <a:bodyPr/>
                    <a:lstStyle/>
                    <a:p>
                      <a:r>
                        <a:rPr lang="es-ES" sz="900" dirty="0" smtClean="0"/>
                        <a:t>La gente del pueblo estaba muy emocionada de ver las fotografías de las cuevas.</a:t>
                      </a:r>
                      <a:endParaRPr lang="es-MX" sz="900" noProof="0" dirty="0"/>
                    </a:p>
                  </a:txBody>
                  <a:tcPr>
                    <a:solidFill>
                      <a:schemeClr val="bg1"/>
                    </a:solidFill>
                  </a:tcPr>
                </a:tc>
                <a:tc>
                  <a:txBody>
                    <a:bodyPr/>
                    <a:lstStyle/>
                    <a:p>
                      <a:r>
                        <a:rPr lang="es-ES" sz="900" dirty="0" smtClean="0"/>
                        <a:t>Había cuatro cámaras en el interior del Palacio del Rey. Cada una era increíble</a:t>
                      </a:r>
                      <a:endParaRPr lang="es-MX" sz="900" noProof="0" dirty="0"/>
                    </a:p>
                  </a:txBody>
                  <a:tcPr>
                    <a:solidFill>
                      <a:schemeClr val="bg1"/>
                    </a:solidFill>
                  </a:tcPr>
                </a:tc>
              </a:tr>
              <a:tr h="439729">
                <a:tc>
                  <a:txBody>
                    <a:bodyPr/>
                    <a:lstStyle/>
                    <a:p>
                      <a:r>
                        <a:rPr lang="es-ES" sz="900" dirty="0" smtClean="0"/>
                        <a:t>Con</a:t>
                      </a:r>
                      <a:r>
                        <a:rPr lang="es-ES" sz="900" baseline="0" dirty="0" smtClean="0"/>
                        <a:t> el tiempo </a:t>
                      </a:r>
                      <a:r>
                        <a:rPr lang="es-ES" sz="900" dirty="0" smtClean="0"/>
                        <a:t>se instalaron veredas, escaleras y ascensores.</a:t>
                      </a:r>
                      <a:endParaRPr lang="es-MX" sz="900" noProof="0" dirty="0"/>
                    </a:p>
                  </a:txBody>
                  <a:tcP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 sz="900" dirty="0" smtClean="0"/>
                        <a:t>La parte más profunda de la caverna abierta al público, está a 830 pies debajo de la superficie del desierto.</a:t>
                      </a:r>
                    </a:p>
                    <a:p>
                      <a:pPr marL="0" marR="0" indent="0" algn="l" defTabSz="1018809" rtl="0" eaLnBrk="1" fontAlgn="auto" latinLnBrk="0" hangingPunct="1">
                        <a:lnSpc>
                          <a:spcPct val="100000"/>
                        </a:lnSpc>
                        <a:spcBef>
                          <a:spcPts val="0"/>
                        </a:spcBef>
                        <a:spcAft>
                          <a:spcPts val="0"/>
                        </a:spcAft>
                        <a:buClrTx/>
                        <a:buSzTx/>
                        <a:buFontTx/>
                        <a:buNone/>
                        <a:tabLst/>
                        <a:defRPr/>
                      </a:pPr>
                      <a:r>
                        <a:rPr lang="es-ES" sz="900" dirty="0" smtClean="0"/>
                        <a:t>El viaje de regreso en el ascensor era equivalente a 79 pisos de un rascacielos.</a:t>
                      </a:r>
                      <a:endParaRPr lang="es-MX" sz="900" noProof="0" dirty="0"/>
                    </a:p>
                  </a:txBody>
                  <a:tcPr>
                    <a:solidFill>
                      <a:schemeClr val="bg1"/>
                    </a:solidFill>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987865595"/>
              </p:ext>
            </p:extLst>
          </p:nvPr>
        </p:nvGraphicFramePr>
        <p:xfrm>
          <a:off x="4770276" y="9331012"/>
          <a:ext cx="2231943" cy="451905"/>
        </p:xfrm>
        <a:graphic>
          <a:graphicData uri="http://schemas.openxmlformats.org/drawingml/2006/table">
            <a:tbl>
              <a:tblPr/>
              <a:tblGrid>
                <a:gridCol w="2231943"/>
              </a:tblGrid>
              <a:tr h="120812">
                <a:tc>
                  <a:txBody>
                    <a:bodyPr/>
                    <a:lstStyle/>
                    <a:p>
                      <a:pPr marL="0" marR="0" algn="ctr">
                        <a:lnSpc>
                          <a:spcPct val="100000"/>
                        </a:lnSpc>
                        <a:spcBef>
                          <a:spcPts val="0"/>
                        </a:spcBef>
                        <a:spcAft>
                          <a:spcPts val="0"/>
                        </a:spcAft>
                      </a:pPr>
                      <a:r>
                        <a:rPr lang="en-US" sz="800" b="1" dirty="0" err="1" smtClean="0">
                          <a:solidFill>
                            <a:srgbClr val="000000"/>
                          </a:solidFill>
                          <a:latin typeface="Calibri"/>
                          <a:ea typeface="Times New Roman"/>
                          <a:cs typeface="Times New Roman"/>
                        </a:rPr>
                        <a:t>Hacia</a:t>
                      </a:r>
                      <a:r>
                        <a:rPr lang="en-US" sz="800" b="1" dirty="0" smtClean="0">
                          <a:solidFill>
                            <a:srgbClr val="000000"/>
                          </a:solidFill>
                          <a:latin typeface="Calibri"/>
                          <a:ea typeface="Times New Roman"/>
                          <a:cs typeface="Times New Roman"/>
                        </a:rPr>
                        <a:t> RI.5.6 DOK </a:t>
                      </a:r>
                      <a:r>
                        <a:rPr lang="en-US" sz="800" b="1" dirty="0">
                          <a:solidFill>
                            <a:srgbClr val="000000"/>
                          </a:solidFill>
                          <a:latin typeface="Calibri"/>
                          <a:ea typeface="Times New Roman"/>
                          <a:cs typeface="Times New Roman"/>
                        </a:rPr>
                        <a:t>4 - SYV</a:t>
                      </a:r>
                      <a:endParaRPr lang="en-US" sz="800" dirty="0">
                        <a:latin typeface="Calibri"/>
                        <a:ea typeface="Calibri"/>
                        <a:cs typeface="Times New Roman"/>
                      </a:endParaRPr>
                    </a:p>
                  </a:txBody>
                  <a:tcPr marL="24561" marR="245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B8B7"/>
                    </a:solidFill>
                  </a:tcPr>
                </a:tc>
              </a:tr>
              <a:tr h="329985">
                <a:tc>
                  <a:txBody>
                    <a:bodyPr/>
                    <a:lstStyle/>
                    <a:p>
                      <a:pPr marL="0" marR="0" algn="l">
                        <a:lnSpc>
                          <a:spcPct val="100000"/>
                        </a:lnSpc>
                        <a:spcBef>
                          <a:spcPts val="0"/>
                        </a:spcBef>
                        <a:spcAft>
                          <a:spcPts val="0"/>
                        </a:spcAft>
                      </a:pPr>
                      <a:r>
                        <a:rPr lang="es-419" sz="700" b="1" noProof="0" dirty="0" smtClean="0">
                          <a:solidFill>
                            <a:srgbClr val="000000"/>
                          </a:solidFill>
                          <a:latin typeface="+mn-lt"/>
                          <a:ea typeface="Times New Roman"/>
                          <a:cs typeface="Times New Roman"/>
                        </a:rPr>
                        <a:t>Sintetiza puntos específicos a través de múltiples textos sobre el mismo acontecimiento o tema para expresar una nueva perspectiva.</a:t>
                      </a:r>
                      <a:endParaRPr lang="es-419" sz="700" b="1" noProof="0" dirty="0" smtClean="0">
                        <a:solidFill>
                          <a:srgbClr val="000000"/>
                        </a:solidFill>
                        <a:latin typeface="Calibri"/>
                        <a:ea typeface="Times New Roman"/>
                        <a:cs typeface="Times New Roman"/>
                      </a:endParaRPr>
                    </a:p>
                  </a:txBody>
                  <a:tcPr marL="24561" marR="245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3904971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21</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785744300"/>
              </p:ext>
            </p:extLst>
          </p:nvPr>
        </p:nvGraphicFramePr>
        <p:xfrm>
          <a:off x="304800" y="673609"/>
          <a:ext cx="6822440" cy="7664196"/>
        </p:xfrm>
        <a:graphic>
          <a:graphicData uri="http://schemas.openxmlformats.org/drawingml/2006/table">
            <a:tbl>
              <a:tblPr firstRow="1" bandRow="1">
                <a:tableStyleId>{5940675A-B579-460E-94D1-54222C63F5DA}</a:tableStyleId>
              </a:tblPr>
              <a:tblGrid>
                <a:gridCol w="539750"/>
                <a:gridCol w="6282690"/>
              </a:tblGrid>
              <a:tr h="240791">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500" b="1" dirty="0" smtClean="0">
                          <a:effectLst/>
                        </a:rPr>
                        <a:t>Pre-evaluación Trimestre 2: Clave para la </a:t>
                      </a:r>
                      <a:r>
                        <a:rPr lang="es-419" sz="1500" b="1" u="sng" dirty="0" smtClean="0">
                          <a:effectLst/>
                        </a:rPr>
                        <a:t>Respuesta construida de investigación</a:t>
                      </a:r>
                    </a:p>
                  </a:txBody>
                  <a:tcPr marL="103632" marR="103632" marT="50292" marB="50292"/>
                </a:tc>
                <a:tc hMerge="1">
                  <a:txBody>
                    <a:bodyPr/>
                    <a:lstStyle/>
                    <a:p>
                      <a:endParaRPr lang="en-US"/>
                    </a:p>
                  </a:txBody>
                  <a:tcPr/>
                </a:tc>
              </a:tr>
              <a:tr h="438911">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419" sz="1300" b="1" i="0" u="sng" strike="noStrike" kern="1200" cap="none" spc="0" normalizeH="0" baseline="0" noProof="0" dirty="0" smtClean="0">
                          <a:ln>
                            <a:noFill/>
                          </a:ln>
                          <a:solidFill>
                            <a:prstClr val="black"/>
                          </a:solidFill>
                          <a:effectLst/>
                          <a:uLnTx/>
                          <a:uFillTx/>
                          <a:latin typeface="+mn-lt"/>
                          <a:ea typeface="+mn-ea"/>
                          <a:cs typeface="+mn-cs"/>
                        </a:rPr>
                        <a:t>Rúbricas para la Respuesta construida de investigación - Objetivo 4</a:t>
                      </a:r>
                    </a:p>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mn-lt"/>
                          <a:ea typeface="+mn-ea"/>
                          <a:cs typeface="+mn-cs"/>
                        </a:rPr>
                        <a:t>RI.5.7   Habilidad para citar evidencia que apoye opiniones y/o ideas</a:t>
                      </a:r>
                    </a:p>
                  </a:txBody>
                  <a:tcPr marL="103632" marR="103632" marT="50292" marB="50292"/>
                </a:tc>
                <a:tc hMerge="1">
                  <a:txBody>
                    <a:bodyPr/>
                    <a:lstStyle/>
                    <a:p>
                      <a:endParaRPr lang="en-US"/>
                    </a:p>
                  </a:txBody>
                  <a:tcPr/>
                </a:tc>
              </a:tr>
              <a:tr h="664463">
                <a:tc gridSpan="2">
                  <a:txBody>
                    <a:bodyPr/>
                    <a:lstStyle/>
                    <a:p>
                      <a:pPr marL="0" lvl="0" indent="0" algn="l">
                        <a:buNone/>
                      </a:pPr>
                      <a:r>
                        <a:rPr lang="es-MX" sz="1400" b="1" noProof="0" dirty="0" smtClean="0"/>
                        <a:t>Pregunta #16: </a:t>
                      </a:r>
                      <a:r>
                        <a:rPr lang="es-419" sz="1400" b="0" dirty="0" smtClean="0">
                          <a:latin typeface="+mj-lt"/>
                          <a:cs typeface="Helvetica" panose="020B0604020202020204" pitchFamily="34" charset="0"/>
                        </a:rPr>
                        <a:t>Basado en el texto </a:t>
                      </a:r>
                      <a:r>
                        <a:rPr lang="es-419" sz="1400" b="1" i="1" dirty="0" smtClean="0">
                          <a:latin typeface="+mj-lt"/>
                          <a:cs typeface="Helvetica" panose="020B0604020202020204" pitchFamily="34" charset="0"/>
                        </a:rPr>
                        <a:t>¿Quién fue </a:t>
                      </a:r>
                      <a:r>
                        <a:rPr lang="es-419" sz="1400" b="1" i="1" dirty="0" err="1" smtClean="0">
                          <a:latin typeface="+mj-lt"/>
                          <a:cs typeface="Helvetica" panose="020B0604020202020204" pitchFamily="34" charset="0"/>
                        </a:rPr>
                        <a:t>Jim</a:t>
                      </a:r>
                      <a:r>
                        <a:rPr lang="es-419" sz="1400" b="1" i="1" dirty="0" smtClean="0">
                          <a:latin typeface="+mj-lt"/>
                          <a:cs typeface="Helvetica" panose="020B0604020202020204" pitchFamily="34" charset="0"/>
                        </a:rPr>
                        <a:t> White? </a:t>
                      </a:r>
                      <a:r>
                        <a:rPr lang="es-419" sz="1400" b="0" dirty="0" smtClean="0">
                          <a:latin typeface="+mj-lt"/>
                          <a:cs typeface="Helvetica" panose="020B0604020202020204" pitchFamily="34" charset="0"/>
                        </a:rPr>
                        <a:t>y en el artículo </a:t>
                      </a:r>
                      <a:r>
                        <a:rPr lang="es-419" sz="1400" b="1" i="1" dirty="0" smtClean="0">
                          <a:latin typeface="+mj-lt"/>
                          <a:cs typeface="Helvetica" panose="020B0604020202020204" pitchFamily="34" charset="0"/>
                        </a:rPr>
                        <a:t>Cómo se forman las cuevas de piedra caliza</a:t>
                      </a:r>
                      <a:r>
                        <a:rPr lang="es-419" sz="1400" b="0" dirty="0" smtClean="0">
                          <a:latin typeface="+mj-lt"/>
                          <a:cs typeface="Helvetica" panose="020B0604020202020204" pitchFamily="34" charset="0"/>
                        </a:rPr>
                        <a:t>, en qué etapa de formación de cueva de piedra caliza esta la Caverna de Carlsbad ? Utiliza detalles y ejemplos de ambos textos para explicar tu respuesta.</a:t>
                      </a:r>
                    </a:p>
                  </a:txBody>
                  <a:tcPr marR="103632" marT="50292" marB="50292"/>
                </a:tc>
                <a:tc hMerge="1">
                  <a:txBody>
                    <a:bodyPr/>
                    <a:lstStyle/>
                    <a:p>
                      <a:endParaRPr lang="en-US" dirty="0"/>
                    </a:p>
                  </a:txBody>
                  <a:tcPr/>
                </a:tc>
              </a:tr>
              <a:tr h="335280">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600" b="1" noProof="0" dirty="0" smtClean="0"/>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1110996">
                <a:tc gridSpan="2">
                  <a:txBody>
                    <a:bodyPr/>
                    <a:lstStyle/>
                    <a:p>
                      <a:r>
                        <a:rPr lang="es-MX" sz="1000" b="1" u="sng" noProof="0" dirty="0" smtClean="0"/>
                        <a:t>La respuesta da suficiente</a:t>
                      </a:r>
                      <a:r>
                        <a:rPr lang="es-MX" sz="1000" b="1" u="sng" baseline="0" noProof="0" dirty="0" smtClean="0"/>
                        <a:t> evidencia </a:t>
                      </a:r>
                      <a:r>
                        <a:rPr lang="es-ES" sz="1000" dirty="0" smtClean="0"/>
                        <a:t>de la habilidad para citar evidencia que apoya la opinión / idea de la etapa de la formación de piedra caliza, en la que se encuentran las Cavernas de Carlsbad. Los estudiantes deben primero establecer una opinión o idea específica y luego utilizar datos y / o ejemplos suficientes de ambos pasajes para apoyar la declaración. Los detalles suficientes implican que se utilizaron bastantes pruebas minuciosas para apoyar lógicamente la declaración. Los estudiantes deben conectar de alguna manera cómo lucían las Cavernas de Carlsbad cuando fueron descubiertas por </a:t>
                      </a:r>
                      <a:r>
                        <a:rPr lang="es-ES" sz="1000" dirty="0" err="1" smtClean="0"/>
                        <a:t>Jim</a:t>
                      </a:r>
                      <a:r>
                        <a:rPr lang="es-ES" sz="1000" dirty="0" smtClean="0"/>
                        <a:t> White, y cómo esas características se conectan con el texto </a:t>
                      </a:r>
                      <a:r>
                        <a:rPr lang="es-MX" sz="1000" b="1" i="1" kern="1200" dirty="0" smtClean="0">
                          <a:solidFill>
                            <a:schemeClr val="tx1"/>
                          </a:solidFill>
                          <a:latin typeface="+mn-lt"/>
                          <a:ea typeface="+mn-ea"/>
                          <a:cs typeface="Helvetica" panose="020B0604020202020204" pitchFamily="34" charset="0"/>
                        </a:rPr>
                        <a:t>Cómo se Forman las cuevas de piedra caliza </a:t>
                      </a:r>
                      <a:r>
                        <a:rPr lang="es-ES" sz="1000" dirty="0" smtClean="0"/>
                        <a:t>.</a:t>
                      </a:r>
                      <a:r>
                        <a:rPr lang="es-MX" sz="1000" baseline="0" noProof="0" dirty="0" smtClean="0"/>
                        <a:t>  </a:t>
                      </a:r>
                      <a:r>
                        <a:rPr lang="es-MX" sz="1000" dirty="0" smtClean="0">
                          <a:effectLst/>
                        </a:rPr>
                        <a:t>Conexiones de </a:t>
                      </a:r>
                      <a:r>
                        <a:rPr lang="es-MX" sz="1000" b="1" i="1" dirty="0" smtClean="0"/>
                        <a:t>¿</a:t>
                      </a:r>
                      <a:r>
                        <a:rPr lang="es-ES" sz="1000" b="1" i="1" dirty="0" smtClean="0"/>
                        <a:t>Quién fue Jim White</a:t>
                      </a:r>
                      <a:r>
                        <a:rPr lang="es-ES" sz="1000" b="1" dirty="0" smtClean="0"/>
                        <a:t>?</a:t>
                      </a:r>
                      <a:r>
                        <a:rPr lang="es-ES" sz="1000" b="0" dirty="0" smtClean="0"/>
                        <a:t> </a:t>
                      </a:r>
                      <a:r>
                        <a:rPr lang="es-MX" sz="1000" dirty="0" smtClean="0">
                          <a:effectLst/>
                        </a:rPr>
                        <a:t> podrían ser: (1) la cueva tenía enormes cámaras y pasillos, (2) se han encontrado más pasillos, y (3) la cueva es mucho más grande de lo que se pensó. Estas características pueden ser conectadas a estos detalles encontrados en</a:t>
                      </a:r>
                      <a:r>
                        <a:rPr lang="es-MX" sz="1000" baseline="0" dirty="0" smtClean="0">
                          <a:effectLst/>
                        </a:rPr>
                        <a:t> </a:t>
                      </a:r>
                      <a:r>
                        <a:rPr lang="es-MX" sz="1000" b="1" i="1" kern="1200" dirty="0" smtClean="0">
                          <a:solidFill>
                            <a:schemeClr val="tx1"/>
                          </a:solidFill>
                          <a:latin typeface="+mn-lt"/>
                          <a:ea typeface="+mn-ea"/>
                          <a:cs typeface="Helvetica" panose="020B0604020202020204" pitchFamily="34" charset="0"/>
                        </a:rPr>
                        <a:t>Cómo se Forman las cuevas de piedra caliza: </a:t>
                      </a:r>
                      <a:r>
                        <a:rPr lang="es-MX" sz="1000" dirty="0" smtClean="0">
                          <a:effectLst/>
                        </a:rPr>
                        <a:t>(1) mientras</a:t>
                      </a:r>
                      <a:r>
                        <a:rPr lang="es-MX" sz="1000" baseline="0" dirty="0" smtClean="0">
                          <a:effectLst/>
                        </a:rPr>
                        <a:t> </a:t>
                      </a:r>
                      <a:r>
                        <a:rPr lang="es-MX" sz="1000" dirty="0" smtClean="0">
                          <a:effectLst/>
                        </a:rPr>
                        <a:t>más tiempo el agua ha estado erosionado la roca, más grande será la cueva, (2) las estalagmitas se forman de la erosión del fondo de una cueva, y (3) la cueva continúa expandiéndose.</a:t>
                      </a:r>
                      <a:r>
                        <a:rPr lang="es-MX" sz="1000" baseline="0" dirty="0" smtClean="0">
                          <a:effectLst/>
                        </a:rPr>
                        <a:t> </a:t>
                      </a:r>
                      <a:r>
                        <a:rPr lang="es-ES" sz="1000" dirty="0" smtClean="0"/>
                        <a:t>Los estudiantes más astutos pueden darse cuenta de que las Cavernas de Carlsbad podrían estar en diferentes etapas de crecimiento</a:t>
                      </a:r>
                      <a:r>
                        <a:rPr lang="es-ES" sz="1000" baseline="0" dirty="0" smtClean="0"/>
                        <a:t> </a:t>
                      </a:r>
                      <a:r>
                        <a:rPr lang="es-ES" sz="1000" dirty="0" smtClean="0"/>
                        <a:t>al mismo tiempo, lo que es aceptable si ofrecen evidencias.</a:t>
                      </a:r>
                      <a:endParaRPr lang="es-MX" sz="1000" baseline="0" noProof="0" dirty="0" smtClean="0"/>
                    </a:p>
                  </a:txBody>
                  <a:tcPr marL="103632" marR="103632" marT="50292" marB="50292"/>
                </a:tc>
                <a:tc hMerge="1">
                  <a:txBody>
                    <a:bodyPr/>
                    <a:lstStyle/>
                    <a:p>
                      <a:endParaRPr lang="en-US" sz="1200" baseline="0" dirty="0" smtClean="0"/>
                    </a:p>
                  </a:txBody>
                  <a:tcPr marL="97536" marR="97536" marT="50292" marB="50292"/>
                </a:tc>
              </a:tr>
              <a:tr h="301752">
                <a:tc gridSpan="2">
                  <a:txBody>
                    <a:bodyPr/>
                    <a:lstStyle/>
                    <a:p>
                      <a:pPr algn="ctr"/>
                      <a:r>
                        <a:rPr lang="es-419" sz="1200" b="1" noProof="0" dirty="0" smtClean="0"/>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786738">
                <a:tc>
                  <a:txBody>
                    <a:bodyPr/>
                    <a:lstStyle/>
                    <a:p>
                      <a:pPr algn="ctr"/>
                      <a:r>
                        <a:rPr lang="es-MX" sz="2000" b="1" noProof="0" dirty="0" smtClean="0"/>
                        <a:t>2</a:t>
                      </a:r>
                      <a:endParaRPr lang="es-MX" sz="2000" b="1" noProof="0" dirty="0"/>
                    </a:p>
                  </a:txBody>
                  <a:tcPr marL="103632" marR="103632" marT="50292" marB="50292" anchor="ctr"/>
                </a:tc>
                <a:tc>
                  <a:txBody>
                    <a:bodyPr/>
                    <a:lstStyle/>
                    <a:p>
                      <a:r>
                        <a:rPr lang="es-ES" sz="1000" i="1" dirty="0" smtClean="0"/>
                        <a:t>El</a:t>
                      </a:r>
                      <a:r>
                        <a:rPr lang="es-ES" sz="1000" i="1" baseline="0" dirty="0" smtClean="0"/>
                        <a:t> estudiante</a:t>
                      </a:r>
                      <a:r>
                        <a:rPr lang="es-ES" sz="1000" i="1" dirty="0" smtClean="0"/>
                        <a:t> establece</a:t>
                      </a:r>
                      <a:r>
                        <a:rPr lang="es-ES" sz="1000" i="1" baseline="0" dirty="0" smtClean="0"/>
                        <a:t> </a:t>
                      </a:r>
                      <a:r>
                        <a:rPr lang="es-ES" sz="1000" i="1" dirty="0" smtClean="0"/>
                        <a:t>una opinión o idea específica y utiliza detalles y/o ejemplos suficientes de ambos textos para apoyar la declaración.</a:t>
                      </a:r>
                    </a:p>
                    <a:p>
                      <a:pPr marL="0" marR="0" indent="0" algn="l" defTabSz="1018809" rtl="0" eaLnBrk="1" fontAlgn="auto" latinLnBrk="0" hangingPunct="1">
                        <a:lnSpc>
                          <a:spcPct val="100000"/>
                        </a:lnSpc>
                        <a:spcBef>
                          <a:spcPts val="0"/>
                        </a:spcBef>
                        <a:spcAft>
                          <a:spcPts val="0"/>
                        </a:spcAft>
                        <a:buClrTx/>
                        <a:buSzTx/>
                        <a:buFontTx/>
                        <a:buNone/>
                        <a:tabLst/>
                        <a:defRPr/>
                      </a:pPr>
                      <a:r>
                        <a:rPr lang="es-ES" sz="1050" dirty="0" smtClean="0"/>
                        <a:t>Las Cavernas de Carlsbad se encuentran en la Etapa III de formación de la cueva de piedra caliza.  La etapa III es la última formación de una cueva. En el cuento sobre Jim White el texto dice que él encontró cámaras muy grandes y pasillos dentro de la cueva.</a:t>
                      </a:r>
                      <a:r>
                        <a:rPr lang="es-ES" sz="1050" baseline="0" dirty="0" smtClean="0"/>
                        <a:t> De acuerdo a </a:t>
                      </a:r>
                      <a:r>
                        <a:rPr lang="es-MX" sz="1050" b="1" u="sng" dirty="0" smtClean="0">
                          <a:latin typeface="Calibri" pitchFamily="34" charset="0"/>
                          <a:ea typeface="Calibri" pitchFamily="34" charset="0"/>
                          <a:cs typeface="Times New Roman" pitchFamily="18" charset="0"/>
                        </a:rPr>
                        <a:t>Cómo se forman las cuevas de piedra caliza,</a:t>
                      </a:r>
                      <a:r>
                        <a:rPr lang="es-ES" sz="1050" dirty="0" smtClean="0"/>
                        <a:t> esto sólo puede ocurrir durante la Etapa III, cuando el agua ha erosionado la roca por un tiempo muy largo. Cuanto más tiempo el agua ha erosionado la roca, más grande es la cueva,</a:t>
                      </a:r>
                      <a:r>
                        <a:rPr lang="es-ES" sz="1050" baseline="0" dirty="0" smtClean="0"/>
                        <a:t> </a:t>
                      </a:r>
                      <a:r>
                        <a:rPr lang="es-ES" sz="1050" dirty="0" smtClean="0"/>
                        <a:t>y las ¡Cavernas de Carlsbad son enormes! ¡Hasta el </a:t>
                      </a:r>
                      <a:r>
                        <a:rPr lang="es-ES" sz="1050" dirty="0" smtClean="0">
                          <a:solidFill>
                            <a:schemeClr val="tx1"/>
                          </a:solidFill>
                        </a:rPr>
                        <a:t>2005</a:t>
                      </a:r>
                      <a:r>
                        <a:rPr lang="es-ES" sz="1050" dirty="0" smtClean="0"/>
                        <a:t>, se encontró que la cueva es 110 millas más grande que lo que todo el mundo pensaba! En la Etapa III, la parte inferior de la piedra caliza en una cueva también se está erosionando. Esto crea estalagmitas. Jim White tomó fotografías de estalagmitas que crecen dentro de las Cavernas de Carlsbad, que es aún más evidencia de que la cueva se encuentra en la Etapa III de la formación de la piedra caliza.</a:t>
                      </a:r>
                      <a:endParaRPr lang="es-MX" sz="1050" noProof="0" dirty="0" smtClean="0">
                        <a:latin typeface="Calibri" pitchFamily="34" charset="0"/>
                        <a:ea typeface="Calibri" pitchFamily="34" charset="0"/>
                        <a:cs typeface="Times New Roman" pitchFamily="18" charset="0"/>
                      </a:endParaRPr>
                    </a:p>
                  </a:txBody>
                  <a:tcPr marL="103632" marR="103632" marT="50292" marB="50292"/>
                </a:tc>
              </a:tr>
              <a:tr h="905256">
                <a:tc>
                  <a:txBody>
                    <a:bodyPr/>
                    <a:lstStyle/>
                    <a:p>
                      <a:pPr algn="ctr"/>
                      <a:r>
                        <a:rPr lang="es-MX" sz="2000" b="1" noProof="0" dirty="0" smtClean="0"/>
                        <a:t>1</a:t>
                      </a:r>
                      <a:endParaRPr lang="es-MX" sz="2000" b="1" noProof="0" dirty="0"/>
                    </a:p>
                  </a:txBody>
                  <a:tcPr marL="103632" marR="103632" marT="50292" marB="50292" anchor="ct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 sz="1000" i="1" dirty="0" smtClean="0"/>
                        <a:t>El estudiante establece</a:t>
                      </a:r>
                      <a:r>
                        <a:rPr lang="es-ES" sz="1000" i="1" baseline="0" dirty="0" smtClean="0"/>
                        <a:t> </a:t>
                      </a:r>
                      <a:r>
                        <a:rPr lang="es-ES" sz="1000" i="1" dirty="0" smtClean="0"/>
                        <a:t>una opinión o una idea vaga, y utiliza algunos, </a:t>
                      </a:r>
                      <a:r>
                        <a:rPr lang="es-MX" sz="1050" i="1" dirty="0" smtClean="0"/>
                        <a:t>pero no suficientes detalles y/o ejemplos de ambos textos para apoyar la declaración.</a:t>
                      </a:r>
                    </a:p>
                    <a:p>
                      <a:pPr marL="0" marR="0" indent="0" algn="l" defTabSz="1018809" rtl="0" eaLnBrk="1" fontAlgn="auto" latinLnBrk="0" hangingPunct="1">
                        <a:lnSpc>
                          <a:spcPct val="100000"/>
                        </a:lnSpc>
                        <a:spcBef>
                          <a:spcPts val="0"/>
                        </a:spcBef>
                        <a:spcAft>
                          <a:spcPts val="0"/>
                        </a:spcAft>
                        <a:buClrTx/>
                        <a:buSzTx/>
                        <a:buFontTx/>
                        <a:buNone/>
                        <a:tabLst/>
                        <a:defRPr/>
                      </a:pPr>
                      <a:r>
                        <a:rPr lang="es-ES" sz="1050" dirty="0" smtClean="0"/>
                        <a:t>Las Cavernas de Carlsbad son</a:t>
                      </a:r>
                      <a:r>
                        <a:rPr lang="es-ES" sz="1050" baseline="0" dirty="0" smtClean="0"/>
                        <a:t> </a:t>
                      </a:r>
                      <a:r>
                        <a:rPr lang="es-ES" sz="1050" dirty="0" smtClean="0"/>
                        <a:t>muy, muy grandes. Un pasaje sobre Jim White dijo que era</a:t>
                      </a:r>
                      <a:r>
                        <a:rPr lang="es-ES" sz="1050" baseline="0" dirty="0" smtClean="0"/>
                        <a:t> inmensa</a:t>
                      </a:r>
                      <a:r>
                        <a:rPr lang="es-ES" sz="1050" dirty="0" smtClean="0"/>
                        <a:t>, con muchísimas cámaras y pasillos. En otro pasaje,</a:t>
                      </a:r>
                      <a:r>
                        <a:rPr lang="es-ES" sz="1050" baseline="0" dirty="0" smtClean="0"/>
                        <a:t> l</a:t>
                      </a:r>
                      <a:r>
                        <a:rPr lang="es-ES" sz="1050" dirty="0" smtClean="0"/>
                        <a:t>as imágenes de cómo se forman las cuevas dicen que las cuevas toman mucho tiempo para formar, y es así es como sé que la cueva es muy antigua.</a:t>
                      </a:r>
                      <a:endParaRPr lang="es-MX" sz="1050" i="0" kern="1200" noProof="0" dirty="0" smtClean="0">
                        <a:solidFill>
                          <a:srgbClr val="000000"/>
                        </a:solidFill>
                        <a:latin typeface="+mn-lt"/>
                        <a:ea typeface="Times New Roman"/>
                        <a:cs typeface="Arial"/>
                      </a:endParaRPr>
                    </a:p>
                  </a:txBody>
                  <a:tcPr marL="103632" marR="103632" marT="50292" marB="50292"/>
                </a:tc>
              </a:tr>
              <a:tr h="393192">
                <a:tc>
                  <a:txBody>
                    <a:bodyPr/>
                    <a:lstStyle/>
                    <a:p>
                      <a:pPr algn="ctr"/>
                      <a:r>
                        <a:rPr lang="es-MX" sz="2000" b="1" noProof="0" dirty="0" smtClean="0"/>
                        <a:t>0</a:t>
                      </a:r>
                      <a:endParaRPr lang="es-MX" sz="2000" b="1" noProof="0" dirty="0"/>
                    </a:p>
                  </a:txBody>
                  <a:tcPr marL="103632" marR="103632" marT="50292" marB="50292" anchor="ctr"/>
                </a:tc>
                <a:tc>
                  <a:txBody>
                    <a:bodyPr/>
                    <a:lstStyle/>
                    <a:p>
                      <a:r>
                        <a:rPr lang="es-ES" sz="1000" i="1" dirty="0" smtClean="0"/>
                        <a:t>El estudiante no responde a la pregunta.</a:t>
                      </a:r>
                      <a:endParaRPr lang="es-ES" sz="1000" i="1" dirty="0" smtClean="0">
                        <a:solidFill>
                          <a:srgbClr val="FF33CC"/>
                        </a:solidFill>
                      </a:endParaRPr>
                    </a:p>
                    <a:p>
                      <a:r>
                        <a:rPr lang="es-ES" sz="1050" dirty="0" smtClean="0"/>
                        <a:t>Las Cavernas de Carlsbad es una cueva en Nuevo México. Leí</a:t>
                      </a:r>
                      <a:r>
                        <a:rPr lang="es-ES" sz="1050" baseline="0" dirty="0" smtClean="0"/>
                        <a:t> esto </a:t>
                      </a:r>
                      <a:r>
                        <a:rPr lang="es-ES" sz="1050" dirty="0" smtClean="0"/>
                        <a:t>en otro</a:t>
                      </a:r>
                      <a:r>
                        <a:rPr lang="es-ES" sz="1050" baseline="0" dirty="0" smtClean="0"/>
                        <a:t> cuento</a:t>
                      </a:r>
                      <a:r>
                        <a:rPr lang="es-ES" sz="1050" dirty="0" smtClean="0"/>
                        <a:t>. Es tan grande que se puede caminar por dentro.</a:t>
                      </a:r>
                      <a:endParaRPr lang="es-MX" sz="1050" i="0" noProof="0" dirty="0" smtClean="0"/>
                    </a:p>
                  </a:txBody>
                  <a:tcPr marL="103632" marR="103632" marT="50292" marB="50292"/>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504938568"/>
              </p:ext>
            </p:extLst>
          </p:nvPr>
        </p:nvGraphicFramePr>
        <p:xfrm>
          <a:off x="5035427" y="8915400"/>
          <a:ext cx="2057400" cy="685800"/>
        </p:xfrm>
        <a:graphic>
          <a:graphicData uri="http://schemas.openxmlformats.org/drawingml/2006/table">
            <a:tbl>
              <a:tblPr/>
              <a:tblGrid>
                <a:gridCol w="2057400"/>
              </a:tblGrid>
              <a:tr h="146885">
                <a:tc>
                  <a:txBody>
                    <a:bodyPr/>
                    <a:lstStyle/>
                    <a:p>
                      <a:pPr marL="0" marR="0" algn="ctr">
                        <a:lnSpc>
                          <a:spcPct val="100000"/>
                        </a:lnSpc>
                        <a:spcBef>
                          <a:spcPts val="0"/>
                        </a:spcBef>
                        <a:spcAft>
                          <a:spcPts val="0"/>
                        </a:spcAft>
                      </a:pPr>
                      <a:r>
                        <a:rPr lang="en-US" sz="800" b="1" dirty="0" err="1" smtClean="0">
                          <a:solidFill>
                            <a:srgbClr val="000000"/>
                          </a:solidFill>
                          <a:latin typeface="Calibri"/>
                          <a:ea typeface="Times New Roman"/>
                          <a:cs typeface="Times New Roman"/>
                        </a:rPr>
                        <a:t>Hacia</a:t>
                      </a:r>
                      <a:r>
                        <a:rPr lang="en-US" sz="800" b="1" dirty="0" smtClean="0">
                          <a:solidFill>
                            <a:srgbClr val="000000"/>
                          </a:solidFill>
                          <a:latin typeface="Calibri"/>
                          <a:ea typeface="Times New Roman"/>
                          <a:cs typeface="Times New Roman"/>
                        </a:rPr>
                        <a:t> RI.5.7  DOK </a:t>
                      </a:r>
                      <a:r>
                        <a:rPr lang="en-US" sz="800" b="1" dirty="0">
                          <a:solidFill>
                            <a:srgbClr val="000000"/>
                          </a:solidFill>
                          <a:latin typeface="Calibri"/>
                          <a:ea typeface="Times New Roman"/>
                          <a:cs typeface="Times New Roman"/>
                        </a:rPr>
                        <a:t>2 - APn</a:t>
                      </a:r>
                      <a:endParaRPr lang="en-US" sz="800" dirty="0">
                        <a:latin typeface="Calibri"/>
                        <a:ea typeface="Calibri"/>
                        <a:cs typeface="Times New Roman"/>
                      </a:endParaRPr>
                    </a:p>
                  </a:txBody>
                  <a:tcPr marL="25466" marR="254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3BC"/>
                    </a:solidFill>
                  </a:tcPr>
                </a:tc>
              </a:tr>
              <a:tr h="538915">
                <a:tc>
                  <a:txBody>
                    <a:bodyPr/>
                    <a:lstStyle/>
                    <a:p>
                      <a:pPr marL="0" marR="0" algn="l">
                        <a:lnSpc>
                          <a:spcPct val="100000"/>
                        </a:lnSpc>
                        <a:spcBef>
                          <a:spcPts val="0"/>
                        </a:spcBef>
                        <a:spcAft>
                          <a:spcPts val="0"/>
                        </a:spcAft>
                      </a:pPr>
                      <a:r>
                        <a:rPr lang="es-419" sz="800" b="1" dirty="0" smtClean="0">
                          <a:solidFill>
                            <a:srgbClr val="000000"/>
                          </a:solidFill>
                          <a:latin typeface="+mn-lt"/>
                          <a:ea typeface="Times New Roman"/>
                          <a:cs typeface="Times New Roman"/>
                        </a:rPr>
                        <a:t>Usando las características del texto de una manera eficiente como una guía, obtiene e interpreta información encontrada en múltiples fuentes impresas o digitales.</a:t>
                      </a:r>
                      <a:endParaRPr lang="es-419" sz="800" b="1" dirty="0">
                        <a:solidFill>
                          <a:srgbClr val="000000"/>
                        </a:solidFill>
                        <a:latin typeface="+mn-lt"/>
                        <a:ea typeface="Times New Roman"/>
                        <a:cs typeface="Times New Roman"/>
                      </a:endParaRPr>
                    </a:p>
                  </a:txBody>
                  <a:tcPr marL="25466" marR="254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15101874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22</a:t>
            </a:fld>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1058047566"/>
              </p:ext>
            </p:extLst>
          </p:nvPr>
        </p:nvGraphicFramePr>
        <p:xfrm>
          <a:off x="457200" y="1295400"/>
          <a:ext cx="7010400" cy="6893582"/>
        </p:xfrm>
        <a:graphic>
          <a:graphicData uri="http://schemas.openxmlformats.org/drawingml/2006/table">
            <a:tbl>
              <a:tblPr firstRow="1" bandRow="1">
                <a:tableStyleId>{5940675A-B579-460E-94D1-54222C63F5DA}</a:tableStyleId>
              </a:tblPr>
              <a:tblGrid>
                <a:gridCol w="554621"/>
                <a:gridCol w="6455779"/>
              </a:tblGrid>
              <a:tr h="314800">
                <a:tc gridSpan="2">
                  <a:txBody>
                    <a:bodyPr/>
                    <a:lstStyle/>
                    <a:p>
                      <a:pPr marL="0" marR="0" lvl="0" indent="0" algn="ctr" defTabSz="914318" rtl="0" eaLnBrk="1" fontAlgn="auto" latinLnBrk="0" hangingPunct="1">
                        <a:lnSpc>
                          <a:spcPct val="100000"/>
                        </a:lnSpc>
                        <a:spcBef>
                          <a:spcPts val="0"/>
                        </a:spcBef>
                        <a:spcAft>
                          <a:spcPts val="0"/>
                        </a:spcAft>
                        <a:buClrTx/>
                        <a:buSzTx/>
                        <a:buFontTx/>
                        <a:buNone/>
                        <a:tabLst/>
                        <a:defRPr/>
                      </a:pPr>
                      <a:r>
                        <a:rPr kumimoji="0" lang="es-419" sz="1500" b="1" i="0" u="none" strike="noStrike" kern="1200" cap="none" spc="0" normalizeH="0" baseline="0" noProof="0" dirty="0" smtClean="0">
                          <a:ln>
                            <a:noFill/>
                          </a:ln>
                          <a:solidFill>
                            <a:prstClr val="black"/>
                          </a:solidFill>
                          <a:effectLst/>
                          <a:uLnTx/>
                          <a:uFillTx/>
                          <a:latin typeface="+mn-lt"/>
                          <a:ea typeface="+mn-ea"/>
                          <a:cs typeface="+mn-cs"/>
                        </a:rPr>
                        <a:t>Pre-evaluación Trimestre 2: Clave para la </a:t>
                      </a:r>
                      <a:r>
                        <a:rPr kumimoji="0" lang="es-419" sz="1500" b="1" i="0" u="sng" strike="noStrike" kern="1200" cap="none" spc="0" normalizeH="0" baseline="0" noProof="0" dirty="0" smtClean="0">
                          <a:ln>
                            <a:noFill/>
                          </a:ln>
                          <a:solidFill>
                            <a:prstClr val="black"/>
                          </a:solidFill>
                          <a:effectLst/>
                          <a:uLnTx/>
                          <a:uFillTx/>
                          <a:latin typeface="+mn-lt"/>
                          <a:ea typeface="+mn-ea"/>
                          <a:cs typeface="+mn-cs"/>
                        </a:rPr>
                        <a:t>Respuesta construida del escrito breve</a:t>
                      </a:r>
                    </a:p>
                  </a:txBody>
                  <a:tcPr marL="103632" marR="103632" marT="50292" marB="50292"/>
                </a:tc>
                <a:tc hMerge="1">
                  <a:txBody>
                    <a:bodyPr/>
                    <a:lstStyle/>
                    <a:p>
                      <a:endParaRPr lang="en-US"/>
                    </a:p>
                  </a:txBody>
                  <a:tcPr/>
                </a:tc>
              </a:tr>
              <a:tr h="620431">
                <a:tc gridSpan="2">
                  <a:txBody>
                    <a:bodyPr/>
                    <a:lstStyle/>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CO" sz="1100" b="1" i="0" u="sng" strike="noStrike" kern="1200" cap="none" spc="0" normalizeH="0" baseline="0" noProof="0" dirty="0" smtClean="0">
                          <a:ln>
                            <a:noFill/>
                          </a:ln>
                          <a:solidFill>
                            <a:prstClr val="black"/>
                          </a:solidFill>
                          <a:effectLst/>
                          <a:uLnTx/>
                          <a:uFillTx/>
                          <a:latin typeface="+mn-lt"/>
                          <a:ea typeface="+mn-ea"/>
                          <a:cs typeface="+mn-cs"/>
                        </a:rPr>
                        <a:t>Organización:  Conclusión</a:t>
                      </a:r>
                    </a:p>
                    <a:p>
                      <a:pPr marL="0" marR="0" lvl="0" indent="0" algn="ctr" defTabSz="966612" rtl="0" eaLnBrk="1" fontAlgn="auto" latinLnBrk="0" hangingPunct="1">
                        <a:lnSpc>
                          <a:spcPct val="100000"/>
                        </a:lnSpc>
                        <a:spcBef>
                          <a:spcPts val="0"/>
                        </a:spcBef>
                        <a:spcAft>
                          <a:spcPts val="0"/>
                        </a:spcAft>
                        <a:buClrTx/>
                        <a:buSzTx/>
                        <a:buFontTx/>
                        <a:buNone/>
                        <a:tabLst/>
                        <a:defRPr/>
                      </a:pPr>
                      <a:r>
                        <a:rPr kumimoji="0" lang="es-CO" sz="1100" b="0" i="0" u="none" strike="noStrike" kern="1200" cap="none" spc="0" normalizeH="0" baseline="0" noProof="0" dirty="0" smtClean="0">
                          <a:ln>
                            <a:noFill/>
                          </a:ln>
                          <a:solidFill>
                            <a:prstClr val="black"/>
                          </a:solidFill>
                          <a:effectLst/>
                          <a:uLnTx/>
                          <a:uFillTx/>
                          <a:latin typeface="+mn-lt"/>
                          <a:ea typeface="+mn-ea"/>
                          <a:cs typeface="+mn-cs"/>
                        </a:rPr>
                        <a:t>W.5.2.e  Objetivo: 3a</a:t>
                      </a:r>
                      <a:br>
                        <a:rPr kumimoji="0" lang="es-CO" sz="1100" b="0" i="0" u="none" strike="noStrike" kern="1200" cap="none" spc="0" normalizeH="0" baseline="0" noProof="0" dirty="0" smtClean="0">
                          <a:ln>
                            <a:noFill/>
                          </a:ln>
                          <a:solidFill>
                            <a:prstClr val="black"/>
                          </a:solidFill>
                          <a:effectLst/>
                          <a:uLnTx/>
                          <a:uFillTx/>
                          <a:latin typeface="+mn-lt"/>
                          <a:ea typeface="+mn-ea"/>
                          <a:cs typeface="+mn-cs"/>
                        </a:rPr>
                      </a:br>
                      <a:r>
                        <a:rPr kumimoji="0" lang="es-419" sz="1100" b="0" i="0" u="none" strike="noStrike" kern="1200" cap="none" spc="0" normalizeH="0" baseline="0" noProof="0" dirty="0" smtClean="0">
                          <a:ln>
                            <a:noFill/>
                          </a:ln>
                          <a:solidFill>
                            <a:prstClr val="black"/>
                          </a:solidFill>
                          <a:effectLst/>
                          <a:uLnTx/>
                          <a:uFillTx/>
                          <a:latin typeface="+mn-lt"/>
                          <a:ea typeface="+mn-ea"/>
                          <a:cs typeface="+mn-cs"/>
                        </a:rPr>
                        <a:t>Proporcionar una declaración o sección final (de conclusión) relacionada con la información o explicación presentada. </a:t>
                      </a:r>
                    </a:p>
                  </a:txBody>
                  <a:tcPr marL="103632" marR="103632" marT="50292" marB="50292"/>
                </a:tc>
                <a:tc hMerge="1">
                  <a:txBody>
                    <a:bodyPr/>
                    <a:lstStyle/>
                    <a:p>
                      <a:endParaRPr lang="en-US"/>
                    </a:p>
                  </a:txBody>
                  <a:tcPr/>
                </a:tc>
              </a:tr>
              <a:tr h="849654">
                <a:tc gridSpan="2">
                  <a:txBody>
                    <a:bodyPr/>
                    <a:lstStyle/>
                    <a:p>
                      <a:pPr marL="58738" marR="0" indent="-3175" algn="l" defTabSz="1018809" rtl="0" eaLnBrk="1" fontAlgn="auto" latinLnBrk="0" hangingPunct="1">
                        <a:lnSpc>
                          <a:spcPct val="100000"/>
                        </a:lnSpc>
                        <a:spcBef>
                          <a:spcPts val="0"/>
                        </a:spcBef>
                        <a:spcAft>
                          <a:spcPts val="0"/>
                        </a:spcAft>
                        <a:buClrTx/>
                        <a:buSzTx/>
                        <a:buFont typeface="+mj-lt"/>
                        <a:buNone/>
                        <a:tabLst/>
                        <a:defRPr/>
                      </a:pPr>
                      <a:r>
                        <a:rPr lang="es-MX" sz="1300" b="1" noProof="0" dirty="0" smtClean="0">
                          <a:latin typeface="+mn-lt"/>
                        </a:rPr>
                        <a:t>Pregunta </a:t>
                      </a:r>
                      <a:r>
                        <a:rPr lang="es-MX" sz="1300" b="1" noProof="0" dirty="0" smtClean="0">
                          <a:solidFill>
                            <a:schemeClr val="tx1"/>
                          </a:solidFill>
                          <a:latin typeface="+mn-lt"/>
                        </a:rPr>
                        <a:t>#17:  </a:t>
                      </a:r>
                      <a:r>
                        <a:rPr lang="es-ES" sz="1400" b="0" dirty="0" smtClean="0"/>
                        <a:t>Un estudiante está escribiendo un artículo para la clase acerca de los murciélagos y golondrinas de cueva que viven en las Cavernas de Carlsbad. Lee el borrador del</a:t>
                      </a:r>
                      <a:r>
                        <a:rPr lang="es-ES" sz="1400" b="0" baseline="0" dirty="0" smtClean="0"/>
                        <a:t> </a:t>
                      </a:r>
                      <a:r>
                        <a:rPr lang="es-ES" sz="1400" b="0" dirty="0" smtClean="0"/>
                        <a:t>estudiante y luego completa la tarea que sigue.</a:t>
                      </a:r>
                      <a:r>
                        <a:rPr lang="es-419" sz="1400" b="0" dirty="0" smtClean="0"/>
                        <a:t> Tarea: Completa el artículo. Escribe una conclusión para</a:t>
                      </a:r>
                      <a:r>
                        <a:rPr lang="es-419" sz="1400" b="0" baseline="0" dirty="0" smtClean="0"/>
                        <a:t> el</a:t>
                      </a:r>
                      <a:r>
                        <a:rPr lang="es-419" sz="1400" b="0" dirty="0" smtClean="0"/>
                        <a:t> borrador del estudiante. En tu conclusión explica de qué te gustaría saber más, basado en la información presentada. </a:t>
                      </a:r>
                      <a:endParaRPr lang="en-US" sz="1400" b="0" i="0" kern="1200" dirty="0" smtClean="0">
                        <a:solidFill>
                          <a:schemeClr val="tx1"/>
                        </a:solidFill>
                        <a:effectLst/>
                        <a:latin typeface="+mn-lt"/>
                        <a:ea typeface="Times New Roman"/>
                        <a:cs typeface="Times New Roman"/>
                      </a:endParaRPr>
                    </a:p>
                  </a:txBody>
                  <a:tcPr marL="103632" marR="103632" marT="50292" marB="50292"/>
                </a:tc>
                <a:tc hMerge="1">
                  <a:txBody>
                    <a:bodyPr/>
                    <a:lstStyle/>
                    <a:p>
                      <a:endParaRPr lang="en-US" dirty="0"/>
                    </a:p>
                  </a:txBody>
                  <a:tcPr/>
                </a:tc>
              </a:tr>
              <a:tr h="330081">
                <a:tc gridSpan="2">
                  <a:txBody>
                    <a:bodyPr/>
                    <a:lstStyle/>
                    <a:p>
                      <a:pPr marL="0" marR="0" indent="0" algn="ctr" defTabSz="914318" rtl="0" eaLnBrk="1" fontAlgn="auto" latinLnBrk="0" hangingPunct="1">
                        <a:lnSpc>
                          <a:spcPct val="100000"/>
                        </a:lnSpc>
                        <a:spcBef>
                          <a:spcPts val="0"/>
                        </a:spcBef>
                        <a:spcAft>
                          <a:spcPts val="0"/>
                        </a:spcAft>
                        <a:buClrTx/>
                        <a:buSzTx/>
                        <a:buFontTx/>
                        <a:buNone/>
                        <a:tabLst/>
                        <a:defRPr/>
                      </a:pPr>
                      <a:r>
                        <a:rPr lang="es-419" sz="1400" b="1" noProof="0" dirty="0" smtClean="0"/>
                        <a:t>Lenguaje de la respuesta - maestro/rúbrica </a:t>
                      </a:r>
                    </a:p>
                  </a:txBody>
                  <a:tcPr marL="103632" marR="103632" marT="50292" marB="50292">
                    <a:solidFill>
                      <a:schemeClr val="bg1">
                        <a:lumMod val="85000"/>
                      </a:schemeClr>
                    </a:solidFill>
                  </a:tcPr>
                </a:tc>
                <a:tc hMerge="1">
                  <a:txBody>
                    <a:bodyPr/>
                    <a:lstStyle/>
                    <a:p>
                      <a:endParaRPr lang="en-US"/>
                    </a:p>
                  </a:txBody>
                  <a:tcPr/>
                </a:tc>
              </a:tr>
              <a:tr h="1529704">
                <a:tc gridSpan="2">
                  <a:txBody>
                    <a:bodyPr/>
                    <a:lstStyle/>
                    <a:p>
                      <a:pPr lvl="0" algn="l">
                        <a:lnSpc>
                          <a:spcPct val="100000"/>
                        </a:lnSpc>
                        <a:spcBef>
                          <a:spcPts val="0"/>
                        </a:spcBef>
                        <a:spcAft>
                          <a:spcPts val="0"/>
                        </a:spcAft>
                        <a:defRPr sz="1800" b="0" i="0"/>
                      </a:pPr>
                      <a:r>
                        <a:rPr lang="es-419" sz="1000" b="1" u="sng" noProof="0" dirty="0" smtClean="0"/>
                        <a:t>Lenguaje del maestro y notas de calificación:</a:t>
                      </a:r>
                    </a:p>
                    <a:p>
                      <a:pPr lvl="0" algn="l">
                        <a:defRPr sz="1800" b="0" i="0"/>
                      </a:pPr>
                      <a:r>
                        <a:rPr lang="es-GT" sz="1000" b="1" kern="1200" dirty="0" smtClean="0">
                          <a:solidFill>
                            <a:schemeClr val="tx1"/>
                          </a:solidFill>
                          <a:effectLst/>
                          <a:latin typeface="+mn-lt"/>
                          <a:ea typeface="+mn-ea"/>
                          <a:cs typeface="+mn-cs"/>
                        </a:rPr>
                        <a:t>Una evidencia suficiente </a:t>
                      </a:r>
                      <a:r>
                        <a:rPr lang="es-GT" sz="1000" kern="1200" dirty="0" smtClean="0">
                          <a:solidFill>
                            <a:schemeClr val="tx1"/>
                          </a:solidFill>
                          <a:effectLst/>
                          <a:latin typeface="+mn-lt"/>
                          <a:ea typeface="+mn-ea"/>
                          <a:cs typeface="+mn-cs"/>
                        </a:rPr>
                        <a:t>proporcionaría específicamente una conclusión que</a:t>
                      </a:r>
                      <a:r>
                        <a:rPr lang="es-GT" sz="1000" kern="1200" baseline="0" dirty="0" smtClean="0">
                          <a:solidFill>
                            <a:schemeClr val="tx1"/>
                          </a:solidFill>
                          <a:effectLst/>
                          <a:latin typeface="+mn-lt"/>
                          <a:ea typeface="+mn-ea"/>
                          <a:cs typeface="+mn-cs"/>
                        </a:rPr>
                        <a:t> se desprende</a:t>
                      </a:r>
                      <a:r>
                        <a:rPr lang="es-GT" sz="1000" kern="1200" dirty="0" smtClean="0">
                          <a:solidFill>
                            <a:schemeClr val="tx1"/>
                          </a:solidFill>
                          <a:effectLst/>
                          <a:latin typeface="+mn-lt"/>
                          <a:ea typeface="+mn-ea"/>
                          <a:cs typeface="+mn-cs"/>
                        </a:rPr>
                        <a:t> lógicamente de la información anterior. La conclusión debe proporcionar una declaración que explique </a:t>
                      </a:r>
                      <a:r>
                        <a:rPr lang="es-ES" sz="1000" dirty="0" smtClean="0"/>
                        <a:t>otra información de la que él o ella quisiera</a:t>
                      </a:r>
                      <a:r>
                        <a:rPr lang="es-ES" sz="1000" baseline="0" dirty="0" smtClean="0"/>
                        <a:t> </a:t>
                      </a:r>
                      <a:r>
                        <a:rPr lang="es-ES" sz="1000" dirty="0" smtClean="0"/>
                        <a:t>saber más, basado en la información anterior. </a:t>
                      </a:r>
                      <a:r>
                        <a:rPr lang="es-419" sz="1000" dirty="0" smtClean="0"/>
                        <a:t>La conclusión hace más que reafirmar razones o resumir ideas.</a:t>
                      </a:r>
                    </a:p>
                    <a:p>
                      <a:pPr lvl="0" algn="l">
                        <a:defRPr sz="1800" b="0" i="0"/>
                      </a:pPr>
                      <a:r>
                        <a:rPr lang="es-GT" sz="1000" b="1" kern="1200" dirty="0" smtClean="0">
                          <a:solidFill>
                            <a:schemeClr val="tx1"/>
                          </a:solidFill>
                          <a:effectLst/>
                          <a:latin typeface="+mn-lt"/>
                          <a:ea typeface="+mn-ea"/>
                          <a:cs typeface="+mn-cs"/>
                        </a:rPr>
                        <a:t>Las identificaciones específicas </a:t>
                      </a:r>
                      <a:r>
                        <a:rPr lang="es-GT" sz="1000" kern="1200" dirty="0" smtClean="0">
                          <a:solidFill>
                            <a:schemeClr val="tx1"/>
                          </a:solidFill>
                          <a:effectLst/>
                          <a:latin typeface="+mn-lt"/>
                          <a:ea typeface="+mn-ea"/>
                          <a:cs typeface="+mn-cs"/>
                        </a:rPr>
                        <a:t>(detalles de apoyo) para una conclusión lógica que incluya detalles</a:t>
                      </a:r>
                      <a:r>
                        <a:rPr lang="es-GT" sz="1000" kern="1200" baseline="0" dirty="0" smtClean="0">
                          <a:solidFill>
                            <a:schemeClr val="tx1"/>
                          </a:solidFill>
                          <a:effectLst/>
                          <a:latin typeface="+mn-lt"/>
                          <a:ea typeface="+mn-ea"/>
                          <a:cs typeface="+mn-cs"/>
                        </a:rPr>
                        <a:t> </a:t>
                      </a:r>
                      <a:r>
                        <a:rPr lang="es-GT" sz="1000" kern="1200" dirty="0" smtClean="0">
                          <a:solidFill>
                            <a:schemeClr val="tx1"/>
                          </a:solidFill>
                          <a:effectLst/>
                          <a:latin typeface="+mn-lt"/>
                          <a:ea typeface="+mn-ea"/>
                          <a:cs typeface="+mn-cs"/>
                        </a:rPr>
                        <a:t>de la información anterior, </a:t>
                      </a:r>
                      <a:r>
                        <a:rPr lang="es-MX" sz="1000" dirty="0" smtClean="0"/>
                        <a:t>podría ser una conclusión explicando al lector que desearía saber más acerca de: (1) los murciélagos, (2) las golondrinas</a:t>
                      </a:r>
                      <a:r>
                        <a:rPr lang="es-MX" sz="1000" baseline="0" dirty="0" smtClean="0"/>
                        <a:t> de cueva</a:t>
                      </a:r>
                      <a:r>
                        <a:rPr lang="es-MX" sz="1000" dirty="0" smtClean="0"/>
                        <a:t>, (3) información específica acerca de los murciélagos que</a:t>
                      </a:r>
                      <a:r>
                        <a:rPr lang="es-MX" sz="1000" baseline="0" dirty="0" smtClean="0"/>
                        <a:t> ya fue establecida </a:t>
                      </a:r>
                      <a:r>
                        <a:rPr lang="es-MX" sz="1000" dirty="0" smtClean="0"/>
                        <a:t>(como: diferentes especies, insectos que comen), (4) los diferentes tipos de golondrinas, y (5) dónde emigran</a:t>
                      </a:r>
                      <a:r>
                        <a:rPr lang="es-MX" sz="1000" baseline="0" dirty="0" smtClean="0"/>
                        <a:t> las golondrinas de cueva</a:t>
                      </a:r>
                      <a:r>
                        <a:rPr lang="es-MX" sz="1000" dirty="0" smtClean="0"/>
                        <a:t>.</a:t>
                      </a:r>
                      <a:endParaRPr lang="es-MX" sz="1000" u="none" kern="1200" noProof="0" dirty="0" smtClean="0">
                        <a:solidFill>
                          <a:schemeClr val="tx1"/>
                        </a:solidFill>
                        <a:effectLst/>
                        <a:latin typeface="+mn-lt"/>
                        <a:ea typeface="+mn-ea"/>
                        <a:cs typeface="+mn-cs"/>
                      </a:endParaRPr>
                    </a:p>
                    <a:p>
                      <a:pPr lvl="0" algn="l">
                        <a:defRPr sz="1800" b="0" i="0"/>
                      </a:pPr>
                      <a:r>
                        <a:rPr lang="es-MX" sz="1000" b="1" dirty="0" smtClean="0"/>
                        <a:t>U</a:t>
                      </a:r>
                      <a:r>
                        <a:rPr lang="es-MX" sz="1000" b="1" baseline="0" dirty="0" smtClean="0"/>
                        <a:t>n a</a:t>
                      </a:r>
                      <a:r>
                        <a:rPr lang="es-MX" sz="1000" b="1" dirty="0" smtClean="0"/>
                        <a:t>poyo total</a:t>
                      </a:r>
                      <a:r>
                        <a:rPr lang="es-MX" sz="1000" b="1" baseline="0" dirty="0" smtClean="0"/>
                        <a:t> </a:t>
                      </a:r>
                      <a:r>
                        <a:rPr lang="es-MX" sz="1000" dirty="0" smtClean="0"/>
                        <a:t>(otros detalles) de alguna manera debe extenderse desde lo que se dijo anteriormente.</a:t>
                      </a:r>
                      <a:endParaRPr lang="es-MX" sz="1000" u="none" kern="1200" noProof="0" dirty="0" smtClean="0">
                        <a:solidFill>
                          <a:schemeClr val="tx1"/>
                        </a:solidFill>
                        <a:effectLst/>
                        <a:latin typeface="+mn-lt"/>
                        <a:ea typeface="+mn-ea"/>
                        <a:cs typeface="+mn-cs"/>
                      </a:endParaRPr>
                    </a:p>
                  </a:txBody>
                  <a:tcPr marL="103632" marR="103632" marT="50292" marB="50292"/>
                </a:tc>
                <a:tc hMerge="1">
                  <a:txBody>
                    <a:bodyPr/>
                    <a:lstStyle/>
                    <a:p>
                      <a:endParaRPr lang="en-US" sz="1200" baseline="0" dirty="0" smtClean="0"/>
                    </a:p>
                  </a:txBody>
                  <a:tcPr marL="97536" marR="97536" marT="50292" marB="50292"/>
                </a:tc>
              </a:tr>
              <a:tr h="299518">
                <a:tc gridSpan="2">
                  <a:txBody>
                    <a:bodyPr/>
                    <a:lstStyle/>
                    <a:p>
                      <a:pPr algn="ctr"/>
                      <a:r>
                        <a:rPr lang="es-419" sz="1400" b="1" noProof="0" dirty="0" smtClean="0"/>
                        <a:t>Ejemplo de respuesta en el “lenguaje” del estudiante </a:t>
                      </a:r>
                    </a:p>
                  </a:txBody>
                  <a:tcPr marL="103632" marR="103632" marT="50292" marB="50292">
                    <a:solidFill>
                      <a:schemeClr val="bg1">
                        <a:lumMod val="85000"/>
                      </a:schemeClr>
                    </a:solidFill>
                  </a:tcPr>
                </a:tc>
                <a:tc hMerge="1">
                  <a:txBody>
                    <a:bodyPr/>
                    <a:lstStyle/>
                    <a:p>
                      <a:endParaRPr lang="en-US" sz="1000" dirty="0"/>
                    </a:p>
                  </a:txBody>
                  <a:tcPr/>
                </a:tc>
              </a:tr>
              <a:tr h="987188">
                <a:tc>
                  <a:txBody>
                    <a:bodyPr/>
                    <a:lstStyle/>
                    <a:p>
                      <a:pPr algn="ctr"/>
                      <a:r>
                        <a:rPr lang="es-MX" sz="2000" b="1" noProof="0" dirty="0" smtClean="0"/>
                        <a:t>2</a:t>
                      </a:r>
                      <a:endParaRPr lang="es-MX" sz="2000" b="1" noProof="0" dirty="0"/>
                    </a:p>
                  </a:txBody>
                  <a:tcPr marL="103632" marR="103632" marT="50292" marB="50292" anchor="ctr"/>
                </a:tc>
                <a:tc>
                  <a:txBody>
                    <a:bodyPr/>
                    <a:lstStyle/>
                    <a:p>
                      <a:r>
                        <a:rPr lang="es-GT" sz="1000" i="1" kern="1200" dirty="0" smtClean="0">
                          <a:solidFill>
                            <a:schemeClr val="tx1"/>
                          </a:solidFill>
                          <a:effectLst/>
                          <a:latin typeface="+mn-lt"/>
                          <a:ea typeface="+mn-ea"/>
                          <a:cs typeface="+mn-cs"/>
                        </a:rPr>
                        <a:t>El estudiante ofrece una conclusión que se desprende lógicamente de y apoya la información anterior sobre el tema</a:t>
                      </a:r>
                      <a:r>
                        <a:rPr lang="es-GT" sz="1000" i="1" kern="1200" baseline="0" dirty="0" smtClean="0">
                          <a:solidFill>
                            <a:schemeClr val="tx1"/>
                          </a:solidFill>
                          <a:effectLst/>
                          <a:latin typeface="+mn-lt"/>
                          <a:ea typeface="+mn-ea"/>
                          <a:cs typeface="+mn-cs"/>
                        </a:rPr>
                        <a:t> de </a:t>
                      </a:r>
                      <a:r>
                        <a:rPr lang="es-ES" sz="1000" i="1" dirty="0" smtClean="0"/>
                        <a:t>los murciélagos y las golondrinas de cuevas, y sobre qué otra cosa al estudiante le gustaría saber basado en la información presentada.</a:t>
                      </a:r>
                    </a:p>
                    <a:p>
                      <a:r>
                        <a:rPr lang="es-MX" sz="1000" dirty="0" smtClean="0"/>
                        <a:t>En conclusión, me parece muy interesante saber un poco sobre dos clases de animales que viven en las Cavernas de Carlsbad. Yo planifico aprender más acerca de los murciélagos y las golondrinas. Específicamente, me gustaría saber más acerca de las diferentes especies de murciélagos dentro de la cueva y si todos comen el mismo tipo de insectos. También me gustaría saber más acerca de a dónde van</a:t>
                      </a:r>
                      <a:r>
                        <a:rPr lang="es-MX" sz="1000" baseline="0" dirty="0" smtClean="0"/>
                        <a:t> las </a:t>
                      </a:r>
                      <a:r>
                        <a:rPr lang="es-MX" sz="1000" dirty="0" smtClean="0"/>
                        <a:t>golondrinas de cueva</a:t>
                      </a:r>
                      <a:r>
                        <a:rPr lang="es-MX" sz="1000" baseline="0" dirty="0" smtClean="0"/>
                        <a:t> durante </a:t>
                      </a:r>
                      <a:r>
                        <a:rPr lang="es-MX" sz="1000" dirty="0" smtClean="0"/>
                        <a:t>el invierno. ¡Me parece fascinante estudiar ambos animales!</a:t>
                      </a:r>
                      <a:endParaRPr lang="es-MX" sz="1000" b="0" i="0" baseline="0" noProof="0" dirty="0" smtClean="0"/>
                    </a:p>
                  </a:txBody>
                  <a:tcPr marL="103632" marR="103632" marT="50292" marB="50292"/>
                </a:tc>
              </a:tr>
              <a:tr h="681557">
                <a:tc>
                  <a:txBody>
                    <a:bodyPr/>
                    <a:lstStyle/>
                    <a:p>
                      <a:pPr algn="ctr"/>
                      <a:r>
                        <a:rPr lang="es-MX" sz="2000" b="1" noProof="0" dirty="0" smtClean="0"/>
                        <a:t>1</a:t>
                      </a:r>
                      <a:endParaRPr lang="es-MX" sz="2000" b="1" noProof="0" dirty="0"/>
                    </a:p>
                  </a:txBody>
                  <a:tcPr marL="103632" marR="103632" marT="50292" marB="50292" anchor="ct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 sz="1000" i="1" dirty="0" smtClean="0"/>
                        <a:t>El estudiante ofrece una conclusión que</a:t>
                      </a:r>
                      <a:r>
                        <a:rPr lang="es-ES" sz="1000" i="1" baseline="0" dirty="0" smtClean="0"/>
                        <a:t> de algún modo se desprende de, pero que no apoya la información anterior ace</a:t>
                      </a:r>
                      <a:r>
                        <a:rPr lang="es-ES" sz="1000" i="1" dirty="0" smtClean="0"/>
                        <a:t>rca de los murciélagos y las</a:t>
                      </a:r>
                      <a:r>
                        <a:rPr lang="es-ES" sz="1000" i="1" baseline="0" dirty="0" smtClean="0"/>
                        <a:t> </a:t>
                      </a:r>
                      <a:r>
                        <a:rPr lang="es-ES" sz="1000" i="1" dirty="0" smtClean="0"/>
                        <a:t>golondrinas de cuevas,  y tampoco apoya qué otra </a:t>
                      </a:r>
                      <a:r>
                        <a:rPr lang="es-ES" sz="1000" i="1" baseline="0" dirty="0" smtClean="0"/>
                        <a:t>cosa </a:t>
                      </a:r>
                      <a:r>
                        <a:rPr lang="es-ES" sz="1000" i="1" dirty="0" smtClean="0"/>
                        <a:t>al estudiante le gustaría saber basado en la información presentada.</a:t>
                      </a:r>
                    </a:p>
                    <a:p>
                      <a:pPr marL="0" marR="0" indent="0" algn="l" defTabSz="1018809" rtl="0" eaLnBrk="1" fontAlgn="auto" latinLnBrk="0" hangingPunct="1">
                        <a:lnSpc>
                          <a:spcPct val="100000"/>
                        </a:lnSpc>
                        <a:spcBef>
                          <a:spcPts val="0"/>
                        </a:spcBef>
                        <a:spcAft>
                          <a:spcPts val="0"/>
                        </a:spcAft>
                        <a:buClrTx/>
                        <a:buSzTx/>
                        <a:buFontTx/>
                        <a:buNone/>
                        <a:tabLst/>
                        <a:defRPr/>
                      </a:pPr>
                      <a:r>
                        <a:rPr lang="es-ES" sz="1000" dirty="0" smtClean="0"/>
                        <a:t>En conclusión, termino diciendo que estos animales son estupendos. Quiero saber más acerca de los murciélagos y las golondrinas. Estoy seguro de que hay más</a:t>
                      </a:r>
                      <a:r>
                        <a:rPr lang="es-ES" sz="1000" baseline="0" dirty="0" smtClean="0"/>
                        <a:t> </a:t>
                      </a:r>
                      <a:r>
                        <a:rPr lang="es-ES" sz="1000" dirty="0" smtClean="0"/>
                        <a:t>sobre ellos, que yo no sé</a:t>
                      </a:r>
                      <a:r>
                        <a:rPr lang="es-ES" sz="1000" baseline="0" dirty="0" smtClean="0"/>
                        <a:t> aún.</a:t>
                      </a:r>
                      <a:endParaRPr lang="es-MX" sz="1000" b="0" i="0" baseline="0" noProof="0" dirty="0" smtClean="0"/>
                    </a:p>
                  </a:txBody>
                  <a:tcPr marL="103632" marR="103632" marT="50292" marB="50292"/>
                </a:tc>
              </a:tr>
              <a:tr h="420486">
                <a:tc>
                  <a:txBody>
                    <a:bodyPr/>
                    <a:lstStyle/>
                    <a:p>
                      <a:pPr algn="ctr"/>
                      <a:r>
                        <a:rPr lang="es-MX" sz="2000" b="1" noProof="0" dirty="0" smtClean="0"/>
                        <a:t>0</a:t>
                      </a:r>
                      <a:endParaRPr lang="es-MX" sz="2000" b="1" noProof="0" dirty="0"/>
                    </a:p>
                  </a:txBody>
                  <a:tcPr marL="103632" marR="103632" marT="50292" marB="50292" anchor="ctr"/>
                </a:tc>
                <a:tc>
                  <a:txBody>
                    <a:bodyPr/>
                    <a:lstStyle/>
                    <a:p>
                      <a:r>
                        <a:rPr lang="es-ES" sz="1000" i="1" dirty="0" smtClean="0"/>
                        <a:t>El</a:t>
                      </a:r>
                      <a:r>
                        <a:rPr lang="es-ES" sz="1000" i="1" baseline="0" dirty="0" smtClean="0"/>
                        <a:t> e</a:t>
                      </a:r>
                      <a:r>
                        <a:rPr lang="es-ES" sz="1000" i="1" dirty="0" smtClean="0"/>
                        <a:t>studiante no proporciona una conclusión basada en la información anterior.</a:t>
                      </a:r>
                    </a:p>
                    <a:p>
                      <a:pPr marL="0" marR="0" indent="0" algn="l" defTabSz="1018809" rtl="0" eaLnBrk="1" fontAlgn="auto" latinLnBrk="0" hangingPunct="1">
                        <a:lnSpc>
                          <a:spcPct val="100000"/>
                        </a:lnSpc>
                        <a:spcBef>
                          <a:spcPts val="0"/>
                        </a:spcBef>
                        <a:spcAft>
                          <a:spcPts val="0"/>
                        </a:spcAft>
                        <a:buClrTx/>
                        <a:buSzTx/>
                        <a:buFontTx/>
                        <a:buNone/>
                        <a:tabLst/>
                        <a:defRPr/>
                      </a:pPr>
                      <a:r>
                        <a:rPr lang="es-ES" sz="1000" dirty="0" smtClean="0"/>
                        <a:t>Mi conclusión es que todo el mundo debería estudiar los murciélagos y las golondrinas porque es importante.</a:t>
                      </a:r>
                      <a:endParaRPr lang="es-MX" sz="1000" b="0" i="0" noProof="0" dirty="0" smtClean="0"/>
                    </a:p>
                  </a:txBody>
                  <a:tcPr marL="103632" marR="103632" marT="50292" marB="50292"/>
                </a:tc>
              </a:tr>
            </a:tbl>
          </a:graphicData>
        </a:graphic>
      </p:graphicFrame>
      <p:sp>
        <p:nvSpPr>
          <p:cNvPr id="6" name="Rectangle 5"/>
          <p:cNvSpPr/>
          <p:nvPr/>
        </p:nvSpPr>
        <p:spPr>
          <a:xfrm>
            <a:off x="381000" y="557719"/>
            <a:ext cx="6858000" cy="861774"/>
          </a:xfrm>
          <a:prstGeom prst="rect">
            <a:avLst/>
          </a:prstGeom>
        </p:spPr>
        <p:txBody>
          <a:bodyPr wrap="square">
            <a:spAutoFit/>
          </a:bodyPr>
          <a:lstStyle/>
          <a:p>
            <a:pPr lvl="0"/>
            <a:r>
              <a:rPr lang="es-419" sz="1000" dirty="0">
                <a:solidFill>
                  <a:prstClr val="black"/>
                </a:solidFill>
                <a:ea typeface="Calibri"/>
                <a:cs typeface="Times New Roman"/>
              </a:rPr>
              <a:t>Nota:  Los “escritos breves” no deben tomar más de 10 minutos.   Los escritos breves se califican con una rúbrica de 2-3 puntos. Las composiciones completas se califican con una rúbrica de 4 puntos. La diferencia entre esta rúbrica y las rúbricas de Respuesta construida-Lectura, es que la  </a:t>
            </a:r>
            <a:r>
              <a:rPr lang="es-419" sz="1000" b="1" dirty="0">
                <a:solidFill>
                  <a:prstClr val="black"/>
                </a:solidFill>
                <a:ea typeface="Calibri"/>
                <a:cs typeface="Times New Roman"/>
              </a:rPr>
              <a:t>Rúbrica de Escrito Breve está evaluando el dominio de la escritura</a:t>
            </a:r>
            <a:r>
              <a:rPr lang="es-419" sz="1000" dirty="0">
                <a:solidFill>
                  <a:prstClr val="black"/>
                </a:solidFill>
                <a:ea typeface="Calibri"/>
                <a:cs typeface="Times New Roman"/>
              </a:rPr>
              <a:t> en un área específica, mientras que las rúbricas de lectura están evaluando la comprensión. </a:t>
            </a:r>
          </a:p>
          <a:p>
            <a:endParaRPr lang="en-US" sz="1000" dirty="0"/>
          </a:p>
        </p:txBody>
      </p:sp>
    </p:spTree>
    <p:extLst>
      <p:ext uri="{BB962C8B-B14F-4D97-AF65-F5344CB8AC3E}">
        <p14:creationId xmlns:p14="http://schemas.microsoft.com/office/powerpoint/2010/main" val="25856513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558449196"/>
              </p:ext>
            </p:extLst>
          </p:nvPr>
        </p:nvGraphicFramePr>
        <p:xfrm>
          <a:off x="323850" y="609600"/>
          <a:ext cx="7189470" cy="8578668"/>
        </p:xfrm>
        <a:graphic>
          <a:graphicData uri="http://schemas.openxmlformats.org/drawingml/2006/table">
            <a:tbl>
              <a:tblPr firstRow="1" bandRow="1">
                <a:effectLst>
                  <a:innerShdw blurRad="114300">
                    <a:prstClr val="black"/>
                  </a:innerShdw>
                </a:effectLst>
                <a:tableStyleId>{5C22544A-7EE6-4342-B048-85BDC9FD1C3A}</a:tableStyleId>
              </a:tblPr>
              <a:tblGrid>
                <a:gridCol w="6534150"/>
                <a:gridCol w="655320"/>
              </a:tblGrid>
              <a:tr h="319315">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400" b="1" u="none" baseline="0" noProof="0" dirty="0" smtClean="0">
                          <a:solidFill>
                            <a:schemeClr val="tx1"/>
                          </a:solidFill>
                          <a:effectLst/>
                          <a:latin typeface="+mn-lt"/>
                        </a:rPr>
                        <a:t>Grado 5: Pre-Evaluación Trimestre 2</a:t>
                      </a:r>
                    </a:p>
                    <a:p>
                      <a:pPr marL="0" marR="0" indent="0" algn="ctr" defTabSz="966612" rtl="0" eaLnBrk="1" fontAlgn="auto" latinLnBrk="0" hangingPunct="1">
                        <a:lnSpc>
                          <a:spcPct val="100000"/>
                        </a:lnSpc>
                        <a:spcBef>
                          <a:spcPts val="0"/>
                        </a:spcBef>
                        <a:spcAft>
                          <a:spcPts val="0"/>
                        </a:spcAft>
                        <a:buClrTx/>
                        <a:buSzTx/>
                        <a:buFontTx/>
                        <a:buNone/>
                        <a:tabLst/>
                        <a:defRPr/>
                      </a:pPr>
                      <a:r>
                        <a:rPr lang="es-419" sz="1400" b="1" u="none" baseline="0" noProof="0" dirty="0" smtClean="0">
                          <a:solidFill>
                            <a:schemeClr val="tx1"/>
                          </a:solidFill>
                          <a:effectLst/>
                          <a:latin typeface="+mn-lt"/>
                        </a:rPr>
                        <a:t>Clave para las respuestas de selección múltiple</a:t>
                      </a:r>
                    </a:p>
                  </a:txBody>
                  <a:tcPr marL="97155" marR="97155" marT="47897" marB="47897" anchor="ctr">
                    <a:solidFill>
                      <a:schemeClr val="bg1"/>
                    </a:solidFill>
                  </a:tcPr>
                </a:tc>
                <a:tc>
                  <a:txBody>
                    <a:bodyPr/>
                    <a:lstStyle/>
                    <a:p>
                      <a:pPr algn="ctr"/>
                      <a:endParaRPr lang="es-419"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9315">
                <a:tc>
                  <a:txBody>
                    <a:bodyPr/>
                    <a:lstStyle/>
                    <a:p>
                      <a:pPr marL="240944" indent="-240944"/>
                      <a:r>
                        <a:rPr lang="es-419" sz="1200" b="1" u="sng" dirty="0" smtClean="0">
                          <a:solidFill>
                            <a:schemeClr val="tx1"/>
                          </a:solidFill>
                          <a:effectLst>
                            <a:outerShdw blurRad="38100" dist="38100" dir="2700000" algn="tl">
                              <a:srgbClr val="000000">
                                <a:alpha val="43137"/>
                              </a:srgbClr>
                            </a:outerShdw>
                          </a:effectLst>
                          <a:latin typeface="+mn-lt"/>
                        </a:rPr>
                        <a:t>Pregunta</a:t>
                      </a:r>
                      <a:r>
                        <a:rPr lang="es-419" sz="1200" b="1" u="sng" baseline="0" dirty="0" smtClean="0">
                          <a:solidFill>
                            <a:schemeClr val="tx1"/>
                          </a:solidFill>
                          <a:effectLst>
                            <a:outerShdw blurRad="38100" dist="38100" dir="2700000" algn="tl">
                              <a:srgbClr val="000000">
                                <a:alpha val="43137"/>
                              </a:srgbClr>
                            </a:outerShdw>
                          </a:effectLst>
                          <a:latin typeface="+mn-lt"/>
                        </a:rPr>
                        <a:t> </a:t>
                      </a:r>
                      <a:r>
                        <a:rPr lang="es-419" sz="1200" b="1" u="sng" dirty="0" smtClean="0">
                          <a:solidFill>
                            <a:schemeClr val="tx1"/>
                          </a:solidFill>
                          <a:effectLst>
                            <a:outerShdw blurRad="38100" dist="38100" dir="2700000" algn="tl">
                              <a:srgbClr val="000000">
                                <a:alpha val="43137"/>
                              </a:srgbClr>
                            </a:outerShdw>
                          </a:effectLst>
                          <a:latin typeface="+mn-lt"/>
                        </a:rPr>
                        <a:t> 1 </a:t>
                      </a:r>
                      <a:r>
                        <a:rPr lang="es-419" sz="1100" dirty="0" smtClean="0"/>
                        <a:t>¿Cómo la Parte 1 </a:t>
                      </a:r>
                      <a:r>
                        <a:rPr lang="es-419" sz="1100" b="0" i="0" dirty="0" smtClean="0"/>
                        <a:t>de</a:t>
                      </a:r>
                      <a:r>
                        <a:rPr lang="es-419" sz="1100" b="1" i="1" dirty="0" smtClean="0"/>
                        <a:t> Golondrinas de cueva</a:t>
                      </a:r>
                      <a:r>
                        <a:rPr lang="es-419" sz="1100" dirty="0" smtClean="0"/>
                        <a:t> ayuda más a desarrollar el cuento? </a:t>
                      </a:r>
                      <a:r>
                        <a:rPr kumimoji="0" lang="es-419" sz="1000" b="0" i="1" u="none" strike="noStrike" kern="1200" cap="none" spc="0" normalizeH="0" baseline="0" noProof="0" dirty="0" smtClean="0">
                          <a:ln>
                            <a:noFill/>
                          </a:ln>
                          <a:solidFill>
                            <a:prstClr val="black"/>
                          </a:solidFill>
                          <a:effectLst/>
                          <a:uLnTx/>
                          <a:uFillTx/>
                          <a:latin typeface="+mn-lt"/>
                          <a:cs typeface="Helvetica" pitchFamily="34" charset="0"/>
                        </a:rPr>
                        <a:t>Hacia </a:t>
                      </a:r>
                      <a:r>
                        <a:rPr lang="es-419" sz="1000" b="0" i="1" u="none" baseline="0" dirty="0" smtClean="0">
                          <a:solidFill>
                            <a:schemeClr val="tx1"/>
                          </a:solidFill>
                          <a:effectLst/>
                          <a:latin typeface="+mn-lt"/>
                        </a:rPr>
                        <a:t>5.5 DOK-3 EVE</a:t>
                      </a:r>
                    </a:p>
                  </a:txBody>
                  <a:tcPr marL="97155" marR="97155" marT="47897" marB="47897" anchor="ctr">
                    <a:solidFill>
                      <a:schemeClr val="bg1">
                        <a:lumMod val="85000"/>
                      </a:schemeClr>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latin typeface="+mn-lt"/>
                        </a:rPr>
                        <a:t>B</a:t>
                      </a:r>
                      <a:endParaRPr lang="es-419"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latin typeface="+mn-lt"/>
                        </a:rPr>
                        <a:t>Pregunta 2</a:t>
                      </a:r>
                      <a:r>
                        <a:rPr lang="es-419" sz="1200" b="1" u="none" dirty="0" smtClean="0">
                          <a:solidFill>
                            <a:schemeClr val="tx1"/>
                          </a:solidFill>
                          <a:effectLst>
                            <a:outerShdw blurRad="38100" dist="38100" dir="2700000" algn="tl">
                              <a:srgbClr val="000000">
                                <a:alpha val="43137"/>
                              </a:srgbClr>
                            </a:outerShdw>
                          </a:effectLst>
                          <a:latin typeface="+mn-lt"/>
                        </a:rPr>
                        <a:t> </a:t>
                      </a:r>
                      <a:r>
                        <a:rPr lang="es-419" sz="1200" baseline="0" dirty="0" smtClean="0">
                          <a:latin typeface="+mn-lt"/>
                          <a:ea typeface="Calibri"/>
                          <a:cs typeface="Helvetica"/>
                        </a:rPr>
                        <a:t> </a:t>
                      </a:r>
                      <a:r>
                        <a:rPr lang="es-419" sz="1100" dirty="0" smtClean="0"/>
                        <a:t>¿Qué explica la primera reacción de las hermanas acerca de ir a Carlsbad? ? </a:t>
                      </a:r>
                      <a:r>
                        <a:rPr lang="es-419" sz="1000" b="0" i="1" baseline="0" dirty="0" smtClean="0">
                          <a:latin typeface="+mn-lt"/>
                          <a:cs typeface="Helvetica" pitchFamily="34" charset="0"/>
                        </a:rPr>
                        <a:t>Hacia </a:t>
                      </a:r>
                      <a:r>
                        <a:rPr lang="es-419" sz="1000" b="0" i="1" u="none" dirty="0" smtClean="0">
                          <a:solidFill>
                            <a:schemeClr val="tx1"/>
                          </a:solidFill>
                          <a:effectLst/>
                          <a:latin typeface="+mn-lt"/>
                        </a:rPr>
                        <a:t>RL.5.5 DOK-3</a:t>
                      </a:r>
                      <a:r>
                        <a:rPr lang="es-419" sz="1000" b="0" i="1" u="none" baseline="0" dirty="0" smtClean="0">
                          <a:solidFill>
                            <a:schemeClr val="tx1"/>
                          </a:solidFill>
                          <a:effectLst/>
                          <a:latin typeface="+mn-lt"/>
                        </a:rPr>
                        <a:t> SYH</a:t>
                      </a:r>
                      <a:endParaRPr lang="es-419" sz="1000" b="0" i="1"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latin typeface="+mn-lt"/>
                        </a:rPr>
                        <a:t>C</a:t>
                      </a:r>
                      <a:endParaRPr lang="es-419"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7383">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latin typeface="+mn-lt"/>
                        </a:rPr>
                        <a:t>Pregunta 3</a:t>
                      </a:r>
                      <a:r>
                        <a:rPr lang="es-419" sz="1200" b="1" u="none" dirty="0" smtClean="0">
                          <a:solidFill>
                            <a:schemeClr val="tx1"/>
                          </a:solidFill>
                          <a:effectLst>
                            <a:outerShdw blurRad="38100" dist="38100" dir="2700000" algn="tl">
                              <a:srgbClr val="000000">
                                <a:alpha val="43137"/>
                              </a:srgbClr>
                            </a:outerShdw>
                          </a:effectLst>
                          <a:latin typeface="+mn-lt"/>
                        </a:rPr>
                        <a:t> </a:t>
                      </a:r>
                      <a:r>
                        <a:rPr lang="es-419" sz="1200" b="1" u="none" dirty="0" smtClean="0">
                          <a:solidFill>
                            <a:srgbClr val="FF0000"/>
                          </a:solidFill>
                          <a:effectLst>
                            <a:outerShdw blurRad="38100" dist="38100" dir="2700000" algn="tl">
                              <a:srgbClr val="000000">
                                <a:alpha val="43137"/>
                              </a:srgbClr>
                            </a:outerShdw>
                          </a:effectLst>
                          <a:latin typeface="+mn-lt"/>
                        </a:rPr>
                        <a:t> </a:t>
                      </a:r>
                      <a:r>
                        <a:rPr lang="es-419" sz="1100" dirty="0" smtClean="0"/>
                        <a:t>¿Cómo sabes que el cuento está narrado en primera persona?   </a:t>
                      </a:r>
                      <a:r>
                        <a:rPr lang="es-419" sz="1000" b="0" i="1" u="none" kern="1200" dirty="0" smtClean="0">
                          <a:solidFill>
                            <a:schemeClr val="tx1"/>
                          </a:solidFill>
                          <a:effectLst/>
                          <a:latin typeface="+mn-lt"/>
                          <a:ea typeface="+mn-ea"/>
                          <a:cs typeface="+mn-cs"/>
                        </a:rPr>
                        <a:t>Hacia RL.5.6 DOK-2 cl</a:t>
                      </a:r>
                    </a:p>
                  </a:txBody>
                  <a:tcPr marL="97155" marR="97155" marT="47897" marB="47897" anchor="ctr">
                    <a:solidFill>
                      <a:schemeClr val="bg1">
                        <a:lumMod val="85000"/>
                      </a:schemeClr>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latin typeface="+mn-lt"/>
                        </a:rPr>
                        <a:t>A</a:t>
                      </a:r>
                      <a:endParaRPr lang="es-419" sz="1200" b="1" dirty="0">
                        <a:solidFill>
                          <a:schemeClr val="tx1"/>
                        </a:solidFill>
                        <a:effectLst>
                          <a:outerShdw blurRad="38100" dist="38100" dir="2700000" algn="tl">
                            <a:srgbClr val="000000">
                              <a:alpha val="43137"/>
                            </a:srgbClr>
                          </a:outerShdw>
                        </a:effectLst>
                        <a:latin typeface="+mn-lt"/>
                      </a:endParaRPr>
                    </a:p>
                  </a:txBody>
                  <a:tcPr marL="97155" marR="97155" marT="47897" marB="47897">
                    <a:solidFill>
                      <a:schemeClr val="bg1">
                        <a:lumMod val="85000"/>
                      </a:schemeClr>
                    </a:solidFill>
                  </a:tcPr>
                </a:tc>
              </a:tr>
              <a:tr h="287383">
                <a:tc>
                  <a:txBody>
                    <a:bodyPr/>
                    <a:lstStyle/>
                    <a:p>
                      <a:pPr marL="744538" marR="0" indent="-744538"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latin typeface="+mn-lt"/>
                        </a:rPr>
                        <a:t>Pregunta</a:t>
                      </a:r>
                      <a:r>
                        <a:rPr lang="es-419" sz="1200" b="1" u="sng" baseline="0" dirty="0" smtClean="0">
                          <a:solidFill>
                            <a:schemeClr val="tx1"/>
                          </a:solidFill>
                          <a:effectLst>
                            <a:outerShdw blurRad="38100" dist="38100" dir="2700000" algn="tl">
                              <a:srgbClr val="000000">
                                <a:alpha val="43137"/>
                              </a:srgbClr>
                            </a:outerShdw>
                          </a:effectLst>
                          <a:latin typeface="+mn-lt"/>
                        </a:rPr>
                        <a:t> </a:t>
                      </a:r>
                      <a:r>
                        <a:rPr lang="es-419" sz="1200" b="1" u="sng" dirty="0" smtClean="0">
                          <a:solidFill>
                            <a:schemeClr val="tx1"/>
                          </a:solidFill>
                          <a:effectLst>
                            <a:outerShdw blurRad="38100" dist="38100" dir="2700000" algn="tl">
                              <a:srgbClr val="000000">
                                <a:alpha val="43137"/>
                              </a:srgbClr>
                            </a:outerShdw>
                          </a:effectLst>
                          <a:latin typeface="+mn-lt"/>
                        </a:rPr>
                        <a:t>4</a:t>
                      </a:r>
                      <a:r>
                        <a:rPr lang="es-419" sz="1200" b="1" u="none" dirty="0" smtClean="0">
                          <a:solidFill>
                            <a:schemeClr val="tx1"/>
                          </a:solidFill>
                          <a:effectLst>
                            <a:outerShdw blurRad="38100" dist="38100" dir="2700000" algn="tl">
                              <a:srgbClr val="000000">
                                <a:alpha val="43137"/>
                              </a:srgbClr>
                            </a:outerShdw>
                          </a:effectLst>
                          <a:latin typeface="+mn-lt"/>
                        </a:rPr>
                        <a:t>  </a:t>
                      </a:r>
                      <a:r>
                        <a:rPr lang="es-419" sz="1100" dirty="0" smtClean="0"/>
                        <a:t>¿Qué </a:t>
                      </a:r>
                      <a:r>
                        <a:rPr lang="es-419" sz="1100" b="1" u="sng" dirty="0" smtClean="0"/>
                        <a:t>dos</a:t>
                      </a:r>
                      <a:r>
                        <a:rPr lang="es-419" sz="1100" dirty="0" smtClean="0"/>
                        <a:t> afirmaciones de evidencia explican mejor el punto de vista del narrador? </a:t>
                      </a:r>
                      <a:r>
                        <a:rPr lang="es-419" sz="1000" dirty="0" smtClean="0"/>
                        <a:t>(ambas deben estar correctas)</a:t>
                      </a:r>
                      <a:r>
                        <a:rPr lang="es-419" sz="1100" dirty="0" smtClean="0"/>
                        <a:t> </a:t>
                      </a:r>
                      <a:r>
                        <a:rPr lang="es-419" sz="1000" b="0" i="1" u="none" baseline="0" dirty="0" smtClean="0">
                          <a:solidFill>
                            <a:schemeClr val="tx1"/>
                          </a:solidFill>
                          <a:effectLst/>
                          <a:latin typeface="+mn-lt"/>
                          <a:cs typeface="+mn-cs"/>
                        </a:rPr>
                        <a:t>Hacia</a:t>
                      </a:r>
                      <a:r>
                        <a:rPr lang="es-419" sz="1000" b="0" i="1" u="none" baseline="0" dirty="0" smtClean="0">
                          <a:solidFill>
                            <a:schemeClr val="tx1"/>
                          </a:solidFill>
                          <a:effectLst/>
                          <a:latin typeface="+mn-lt"/>
                        </a:rPr>
                        <a:t> RL.5.6   DOK-4 Cu</a:t>
                      </a:r>
                      <a:endParaRPr lang="es-419" sz="1000" b="0" i="0" u="none"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latin typeface="+mn-lt"/>
                        </a:rPr>
                        <a:t>A,C</a:t>
                      </a:r>
                      <a:endParaRPr lang="es-419"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2"/>
                    </a:solidFill>
                  </a:tcPr>
                </a:tc>
              </a:tr>
              <a:tr h="289196">
                <a:tc>
                  <a:txBody>
                    <a:bodyPr/>
                    <a:lstStyle/>
                    <a:p>
                      <a:pPr marL="744538" indent="-744538"/>
                      <a:r>
                        <a:rPr lang="es-419" sz="1200" b="1" u="sng" dirty="0" smtClean="0">
                          <a:solidFill>
                            <a:schemeClr val="tx1"/>
                          </a:solidFill>
                          <a:effectLst>
                            <a:outerShdw blurRad="38100" dist="38100" dir="2700000" algn="tl">
                              <a:srgbClr val="000000">
                                <a:alpha val="43137"/>
                              </a:srgbClr>
                            </a:outerShdw>
                          </a:effectLst>
                          <a:latin typeface="+mn-lt"/>
                        </a:rPr>
                        <a:t>Pregunta 5</a:t>
                      </a:r>
                      <a:r>
                        <a:rPr lang="es-419" sz="1200" b="1" u="none" dirty="0" smtClean="0">
                          <a:solidFill>
                            <a:schemeClr val="tx1"/>
                          </a:solidFill>
                          <a:effectLst>
                            <a:outerShdw blurRad="38100" dist="38100" dir="2700000" algn="tl">
                              <a:srgbClr val="000000">
                                <a:alpha val="43137"/>
                              </a:srgbClr>
                            </a:outerShdw>
                          </a:effectLst>
                          <a:latin typeface="+mn-lt"/>
                        </a:rPr>
                        <a:t>  </a:t>
                      </a:r>
                      <a:r>
                        <a:rPr lang="es-419" sz="1100" dirty="0" smtClean="0">
                          <a:solidFill>
                            <a:schemeClr val="tx1"/>
                          </a:solidFill>
                          <a:effectLst/>
                        </a:rPr>
                        <a:t>¿Qué parte del mapa ayuda más al lector a comprender la ruta migratoria de las golondrinas de cueva?</a:t>
                      </a:r>
                      <a:r>
                        <a:rPr lang="es-419" sz="1100" baseline="0" dirty="0" smtClean="0">
                          <a:solidFill>
                            <a:schemeClr val="tx1"/>
                          </a:solidFill>
                          <a:effectLst/>
                        </a:rPr>
                        <a:t> </a:t>
                      </a:r>
                      <a:r>
                        <a:rPr lang="es-419" sz="1000" b="0" i="1" u="none" baseline="0" dirty="0" smtClean="0">
                          <a:solidFill>
                            <a:schemeClr val="tx1"/>
                          </a:solidFill>
                          <a:effectLst/>
                          <a:latin typeface="+mn-lt"/>
                        </a:rPr>
                        <a:t>Hacia</a:t>
                      </a:r>
                      <a:r>
                        <a:rPr lang="es-419" sz="1000" b="0" i="1" u="none" dirty="0" smtClean="0">
                          <a:solidFill>
                            <a:schemeClr val="tx1"/>
                          </a:solidFill>
                          <a:effectLst/>
                          <a:latin typeface="+mn-lt"/>
                        </a:rPr>
                        <a:t> RL.5.7 DOK-2</a:t>
                      </a:r>
                      <a:r>
                        <a:rPr lang="es-419" sz="1000" b="0" i="1" u="none" baseline="0" dirty="0" smtClean="0">
                          <a:solidFill>
                            <a:schemeClr val="tx1"/>
                          </a:solidFill>
                          <a:effectLst/>
                          <a:latin typeface="+mn-lt"/>
                        </a:rPr>
                        <a:t> Cl</a:t>
                      </a:r>
                      <a:endParaRPr lang="es-419" sz="1000" b="0" i="1" u="none" dirty="0" smtClean="0">
                        <a:solidFill>
                          <a:schemeClr val="tx1"/>
                        </a:solidFill>
                        <a:effectLst/>
                        <a:latin typeface="+mn-lt"/>
                      </a:endParaRPr>
                    </a:p>
                  </a:txBody>
                  <a:tcPr marL="97155" marR="97155" marT="47897" marB="47897" anchor="ctr">
                    <a:lnB w="12700" cmpd="sng">
                      <a:noFill/>
                    </a:lnB>
                    <a:solidFill>
                      <a:schemeClr val="bg1">
                        <a:lumMod val="85000"/>
                      </a:schemeClr>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latin typeface="+mn-lt"/>
                        </a:rPr>
                        <a:t>C</a:t>
                      </a:r>
                      <a:endParaRPr lang="es-419"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solidFill>
                      <a:schemeClr val="bg1">
                        <a:lumMod val="85000"/>
                      </a:schemeClr>
                    </a:solidFill>
                  </a:tcPr>
                </a:tc>
              </a:tr>
              <a:tr h="152400">
                <a:tc>
                  <a:txBody>
                    <a:bodyPr/>
                    <a:lstStyle/>
                    <a:p>
                      <a:pPr marL="744538" marR="0" indent="-744538"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latin typeface="+mn-lt"/>
                        </a:rPr>
                        <a:t>Pregunta 6</a:t>
                      </a:r>
                      <a:r>
                        <a:rPr lang="es-419" sz="1200" b="1" u="none" dirty="0" smtClean="0">
                          <a:solidFill>
                            <a:schemeClr val="tx1"/>
                          </a:solidFill>
                          <a:effectLst>
                            <a:outerShdw blurRad="38100" dist="38100" dir="2700000" algn="tl">
                              <a:srgbClr val="000000">
                                <a:alpha val="43137"/>
                              </a:srgbClr>
                            </a:outerShdw>
                          </a:effectLst>
                          <a:latin typeface="+mn-lt"/>
                        </a:rPr>
                        <a:t>  </a:t>
                      </a:r>
                      <a:r>
                        <a:rPr lang="es-419" sz="1100" dirty="0" smtClean="0"/>
                        <a:t>¿Qué información específica en la fotografía "Midiendo una golondrina," contribuye más a la comprensión de </a:t>
                      </a:r>
                      <a:r>
                        <a:rPr lang="es-419" sz="1100" u="sng" dirty="0" smtClean="0"/>
                        <a:t>qué</a:t>
                      </a:r>
                      <a:r>
                        <a:rPr lang="es-419" sz="1100" dirty="0" smtClean="0"/>
                        <a:t> se midió? </a:t>
                      </a:r>
                      <a:r>
                        <a:rPr lang="es-419" sz="1050" b="0" i="1" dirty="0" smtClean="0">
                          <a:latin typeface="+mn-lt"/>
                          <a:cs typeface="Helvetica" pitchFamily="34" charset="0"/>
                        </a:rPr>
                        <a:t>Hacia </a:t>
                      </a:r>
                      <a:r>
                        <a:rPr lang="es-419" sz="1050" b="0" i="1" u="none" dirty="0" smtClean="0">
                          <a:solidFill>
                            <a:schemeClr val="tx1"/>
                          </a:solidFill>
                          <a:effectLst/>
                          <a:latin typeface="+mn-lt"/>
                        </a:rPr>
                        <a:t>RL.5.7 DOK-1 </a:t>
                      </a:r>
                      <a:r>
                        <a:rPr lang="es-419" sz="1050" b="0" i="1" u="none" dirty="0" err="1" smtClean="0">
                          <a:solidFill>
                            <a:schemeClr val="tx1"/>
                          </a:solidFill>
                          <a:effectLst/>
                          <a:latin typeface="+mn-lt"/>
                        </a:rPr>
                        <a:t>ANo</a:t>
                      </a:r>
                      <a:endParaRPr lang="es-419" sz="1050" b="0" i="1" u="none" dirty="0" smtClean="0">
                        <a:solidFill>
                          <a:schemeClr val="tx1"/>
                        </a:solidFill>
                        <a:effectLst/>
                        <a:latin typeface="+mn-lt"/>
                      </a:endParaRPr>
                    </a:p>
                  </a:txBody>
                  <a:tcPr marL="97155" marR="97155" marT="47897" marB="47897"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2"/>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latin typeface="+mn-lt"/>
                        </a:rPr>
                        <a:t>D</a:t>
                      </a:r>
                      <a:endParaRPr lang="es-419" sz="1200" b="1" dirty="0">
                        <a:solidFill>
                          <a:schemeClr val="tx1"/>
                        </a:solidFill>
                        <a:effectLst>
                          <a:outerShdw blurRad="38100" dist="38100" dir="2700000" algn="tl">
                            <a:srgbClr val="000000">
                              <a:alpha val="43137"/>
                            </a:srgbClr>
                          </a:outerShdw>
                        </a:effectLst>
                        <a:latin typeface="+mn-lt"/>
                      </a:endParaRPr>
                    </a:p>
                  </a:txBody>
                  <a:tcPr marL="97155" marR="97155" marT="47897" marB="47897" anchor="ctr">
                    <a:lnL w="12700" cmpd="sng">
                      <a:noFill/>
                    </a:lnL>
                    <a:solidFill>
                      <a:schemeClr val="bg2"/>
                    </a:solidFill>
                  </a:tcPr>
                </a:tc>
              </a:tr>
              <a:tr h="28738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7</a:t>
                      </a:r>
                      <a:r>
                        <a:rPr lang="es-419" sz="1200" b="1" u="none" dirty="0" smtClean="0">
                          <a:solidFill>
                            <a:schemeClr val="tx1"/>
                          </a:solidFill>
                          <a:effectLst>
                            <a:outerShdw blurRad="38100" dist="38100" dir="2700000" algn="tl">
                              <a:srgbClr val="000000">
                                <a:alpha val="43137"/>
                              </a:srgbClr>
                            </a:outerShdw>
                          </a:effectLst>
                        </a:rPr>
                        <a:t> </a:t>
                      </a:r>
                      <a:r>
                        <a:rPr lang="es-419" sz="1200" b="1" u="none" baseline="0" dirty="0" smtClean="0">
                          <a:solidFill>
                            <a:schemeClr val="tx1"/>
                          </a:solidFill>
                          <a:effectLst>
                            <a:outerShdw blurRad="38100" dist="38100" dir="2700000" algn="tl">
                              <a:srgbClr val="000000">
                                <a:alpha val="43137"/>
                              </a:srgbClr>
                            </a:outerShdw>
                          </a:effectLst>
                        </a:rPr>
                        <a:t> </a:t>
                      </a:r>
                      <a:r>
                        <a:rPr lang="es-419" sz="1200" b="1" u="none" dirty="0" smtClean="0">
                          <a:solidFill>
                            <a:schemeClr val="tx1"/>
                          </a:solidFill>
                          <a:effectLst>
                            <a:outerShdw blurRad="38100" dist="38100" dir="2700000" algn="tl">
                              <a:srgbClr val="000000">
                                <a:alpha val="43137"/>
                              </a:srgbClr>
                            </a:outerShdw>
                          </a:effectLst>
                        </a:rPr>
                        <a:t>                                  </a:t>
                      </a:r>
                      <a:r>
                        <a:rPr lang="es-419" sz="1200" b="1" u="none" baseline="0" dirty="0" smtClean="0">
                          <a:solidFill>
                            <a:schemeClr val="tx1"/>
                          </a:solidFill>
                          <a:effectLst>
                            <a:outerShdw blurRad="38100" dist="38100" dir="2700000" algn="tl">
                              <a:srgbClr val="000000">
                                <a:alpha val="43137"/>
                              </a:srgbClr>
                            </a:outerShdw>
                          </a:effectLst>
                        </a:rPr>
                        <a:t>Respuesta construida Texto literario </a:t>
                      </a:r>
                      <a:r>
                        <a:rPr lang="es-419" sz="1000" b="0" i="1" u="none" dirty="0" smtClean="0">
                          <a:solidFill>
                            <a:schemeClr val="tx1"/>
                          </a:solidFill>
                          <a:effectLst/>
                        </a:rPr>
                        <a:t>Hacia RL. 5.6  DOK- 4  EVS </a:t>
                      </a:r>
                      <a:endParaRPr lang="es-419" sz="1000" b="0" i="1" u="sng" dirty="0" smtClean="0">
                        <a:solidFill>
                          <a:schemeClr val="tx1"/>
                        </a:solidFill>
                        <a:effectLst>
                          <a:outerShdw blurRad="38100" dist="38100" dir="2700000" algn="tl">
                            <a:srgbClr val="000000">
                              <a:alpha val="43137"/>
                            </a:srgbClr>
                          </a:outerShdw>
                        </a:effectLst>
                      </a:endParaRPr>
                    </a:p>
                  </a:txBody>
                  <a:tcPr marL="97155" marR="97155" marT="47897" marB="47897" anchor="ctr">
                    <a:lnT w="12700" cmpd="sng">
                      <a:noFill/>
                    </a:lnT>
                    <a:solidFill>
                      <a:schemeClr val="bg1">
                        <a:lumMod val="85000"/>
                      </a:schemeClr>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rPr>
                        <a:t>2pts</a:t>
                      </a:r>
                      <a:endParaRPr lang="es-419"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87383">
                <a:tc>
                  <a:txBody>
                    <a:bodyPr/>
                    <a:lstStyle/>
                    <a:p>
                      <a:pPr algn="l"/>
                      <a:r>
                        <a:rPr lang="es-419" sz="1200" b="1" u="sng" dirty="0" smtClean="0">
                          <a:solidFill>
                            <a:schemeClr val="tx1"/>
                          </a:solidFill>
                          <a:effectLst>
                            <a:outerShdw blurRad="38100" dist="38100" dir="2700000" algn="tl">
                              <a:srgbClr val="000000">
                                <a:alpha val="43137"/>
                              </a:srgbClr>
                            </a:outerShdw>
                          </a:effectLst>
                        </a:rPr>
                        <a:t>Pregunta 8</a:t>
                      </a:r>
                      <a:r>
                        <a:rPr lang="es-419" sz="1200" b="1" u="none" dirty="0" smtClean="0">
                          <a:solidFill>
                            <a:schemeClr val="tx1"/>
                          </a:solidFill>
                          <a:effectLst>
                            <a:outerShdw blurRad="38100" dist="38100" dir="2700000" algn="tl">
                              <a:srgbClr val="000000">
                                <a:alpha val="43137"/>
                              </a:srgbClr>
                            </a:outerShdw>
                          </a:effectLst>
                        </a:rPr>
                        <a:t>                                    </a:t>
                      </a:r>
                      <a:r>
                        <a:rPr lang="es-419" sz="1200" b="1" u="none" baseline="0" dirty="0" smtClean="0">
                          <a:solidFill>
                            <a:schemeClr val="tx1"/>
                          </a:solidFill>
                          <a:effectLst>
                            <a:outerShdw blurRad="38100" dist="38100" dir="2700000" algn="tl">
                              <a:srgbClr val="000000">
                                <a:alpha val="43137"/>
                              </a:srgbClr>
                            </a:outerShdw>
                          </a:effectLst>
                        </a:rPr>
                        <a:t>Respuesta construida Texto literario </a:t>
                      </a:r>
                      <a:r>
                        <a:rPr lang="es-419" sz="1000" b="0" i="1" u="none" dirty="0" smtClean="0">
                          <a:solidFill>
                            <a:schemeClr val="tx1"/>
                          </a:solidFill>
                          <a:effectLst/>
                        </a:rPr>
                        <a:t>Hacia RL. 5.7  DOK-3 EVC</a:t>
                      </a:r>
                      <a:endParaRPr lang="es-419" sz="1000" b="1" i="1" u="none"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rPr>
                        <a:t>2pts</a:t>
                      </a:r>
                      <a:endParaRPr lang="es-419"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156824">
                <a:tc>
                  <a:txBody>
                    <a:bodyPr/>
                    <a:lstStyle/>
                    <a:p>
                      <a:pPr marL="744538" marR="0" indent="-744538"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a:t>
                      </a:r>
                      <a:r>
                        <a:rPr lang="es-419" sz="1200" b="1" u="sng" baseline="0" dirty="0" smtClean="0">
                          <a:solidFill>
                            <a:schemeClr val="tx1"/>
                          </a:solidFill>
                          <a:effectLst>
                            <a:outerShdw blurRad="38100" dist="38100" dir="2700000" algn="tl">
                              <a:srgbClr val="000000">
                                <a:alpha val="43137"/>
                              </a:srgbClr>
                            </a:outerShdw>
                          </a:effectLst>
                        </a:rPr>
                        <a:t> 9</a:t>
                      </a:r>
                      <a:r>
                        <a:rPr lang="es-419" sz="1200" b="1" u="none" baseline="0" dirty="0" smtClean="0">
                          <a:solidFill>
                            <a:schemeClr val="tx1"/>
                          </a:solidFill>
                          <a:effectLst>
                            <a:outerShdw blurRad="38100" dist="38100" dir="2700000" algn="tl">
                              <a:srgbClr val="000000">
                                <a:alpha val="43137"/>
                              </a:srgbClr>
                            </a:outerShdw>
                          </a:effectLst>
                        </a:rPr>
                        <a:t>  </a:t>
                      </a:r>
                      <a:r>
                        <a:rPr lang="es-419" sz="1100" dirty="0" smtClean="0"/>
                        <a:t>¿Por qué fueron eficaces las estructuras del texto, tanto en </a:t>
                      </a:r>
                      <a:r>
                        <a:rPr lang="es-419" sz="1100" b="1" i="1" dirty="0" smtClean="0"/>
                        <a:t>¿Quién fue </a:t>
                      </a:r>
                      <a:r>
                        <a:rPr lang="es-419" sz="1100" b="1" i="1" dirty="0" err="1" smtClean="0"/>
                        <a:t>Jim</a:t>
                      </a:r>
                      <a:r>
                        <a:rPr lang="es-419" sz="1100" b="1" i="1" dirty="0" smtClean="0"/>
                        <a:t> White?, </a:t>
                      </a:r>
                      <a:r>
                        <a:rPr lang="es-419" sz="1100" dirty="0" smtClean="0"/>
                        <a:t>como en </a:t>
                      </a:r>
                      <a:r>
                        <a:rPr lang="es-419" sz="1100" b="1" i="1" dirty="0" smtClean="0"/>
                        <a:t>Golondrinas de Cueva</a:t>
                      </a:r>
                      <a:r>
                        <a:rPr lang="es-419" sz="1100" dirty="0" smtClean="0"/>
                        <a:t>? </a:t>
                      </a:r>
                      <a:r>
                        <a:rPr lang="es-419" sz="1000" b="0" i="1" u="none" dirty="0" smtClean="0">
                          <a:solidFill>
                            <a:schemeClr val="tx1"/>
                          </a:solidFill>
                          <a:effectLst/>
                        </a:rPr>
                        <a:t>Hacia </a:t>
                      </a:r>
                      <a:r>
                        <a:rPr lang="es-419" sz="1000" b="0" i="1" u="none" baseline="0" dirty="0" smtClean="0">
                          <a:solidFill>
                            <a:schemeClr val="tx1"/>
                          </a:solidFill>
                          <a:effectLst/>
                          <a:latin typeface="+mn-lt"/>
                        </a:rPr>
                        <a:t>RI.5.5 DOK-3 </a:t>
                      </a:r>
                      <a:r>
                        <a:rPr lang="es-419" sz="1000" b="0" i="1" u="none" baseline="0" dirty="0" err="1" smtClean="0">
                          <a:solidFill>
                            <a:schemeClr val="tx1"/>
                          </a:solidFill>
                          <a:effectLst/>
                          <a:latin typeface="+mn-lt"/>
                        </a:rPr>
                        <a:t>APx</a:t>
                      </a:r>
                      <a:endParaRPr lang="es-419" sz="1000" b="0" i="1" u="none" baseline="0" dirty="0" smtClean="0">
                        <a:solidFill>
                          <a:schemeClr val="tx1"/>
                        </a:solidFill>
                        <a:effectLst/>
                        <a:latin typeface="+mn-lt"/>
                      </a:endParaRPr>
                    </a:p>
                  </a:txBody>
                  <a:tcPr marL="97155" marR="97155" marT="47897" marB="47897" anchor="ctr">
                    <a:solidFill>
                      <a:schemeClr val="bg1">
                        <a:lumMod val="85000"/>
                      </a:schemeClr>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rPr>
                        <a:t>A</a:t>
                      </a:r>
                      <a:endParaRPr lang="es-419"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25621">
                <a:tc>
                  <a:txBody>
                    <a:bodyPr/>
                    <a:lstStyle/>
                    <a:p>
                      <a:pPr marL="855663" indent="-855663"/>
                      <a:r>
                        <a:rPr lang="es-419" sz="1200" b="1" u="sng" dirty="0" smtClean="0">
                          <a:solidFill>
                            <a:schemeClr val="tx1"/>
                          </a:solidFill>
                          <a:effectLst>
                            <a:outerShdw blurRad="38100" dist="38100" dir="2700000" algn="tl">
                              <a:srgbClr val="000000">
                                <a:alpha val="43137"/>
                              </a:srgbClr>
                            </a:outerShdw>
                          </a:effectLst>
                        </a:rPr>
                        <a:t>Pregunta 10</a:t>
                      </a:r>
                      <a:r>
                        <a:rPr lang="es-419" sz="1200" b="1" u="none" dirty="0" smtClean="0">
                          <a:solidFill>
                            <a:schemeClr val="tx1"/>
                          </a:solidFill>
                          <a:effectLst>
                            <a:outerShdw blurRad="38100" dist="38100" dir="2700000" algn="tl">
                              <a:srgbClr val="000000">
                                <a:alpha val="43137"/>
                              </a:srgbClr>
                            </a:outerShdw>
                          </a:effectLst>
                        </a:rPr>
                        <a:t>  </a:t>
                      </a:r>
                      <a:r>
                        <a:rPr lang="es-419" sz="1100" dirty="0" smtClean="0">
                          <a:effectLst/>
                        </a:rPr>
                        <a:t>¿Por qué la estructura del texto en Cómo se forman las cuevas de piedra caliza necesita ser diferente que la de </a:t>
                      </a:r>
                      <a:r>
                        <a:rPr lang="es-419" sz="1100" b="1" i="1" dirty="0" smtClean="0">
                          <a:effectLst/>
                        </a:rPr>
                        <a:t>¿Quién fue </a:t>
                      </a:r>
                      <a:r>
                        <a:rPr lang="es-419" sz="1100" b="1" i="1" dirty="0" err="1" smtClean="0">
                          <a:effectLst/>
                        </a:rPr>
                        <a:t>Jim</a:t>
                      </a:r>
                      <a:r>
                        <a:rPr lang="es-419" sz="1100" b="1" i="1" dirty="0" smtClean="0">
                          <a:effectLst/>
                        </a:rPr>
                        <a:t> White</a:t>
                      </a:r>
                      <a:r>
                        <a:rPr lang="es-419" sz="1100" dirty="0" smtClean="0">
                          <a:effectLst/>
                        </a:rPr>
                        <a:t>? </a:t>
                      </a:r>
                      <a:r>
                        <a:rPr lang="es-419" sz="1000" b="0" i="1" u="none" baseline="0" dirty="0" smtClean="0">
                          <a:solidFill>
                            <a:schemeClr val="tx1"/>
                          </a:solidFill>
                          <a:effectLst/>
                          <a:latin typeface="+mn-lt"/>
                        </a:rPr>
                        <a:t>Hacia </a:t>
                      </a:r>
                      <a:r>
                        <a:rPr lang="es-419" sz="1000" b="0" i="1" u="none" dirty="0" smtClean="0">
                          <a:solidFill>
                            <a:schemeClr val="tx1"/>
                          </a:solidFill>
                          <a:effectLst/>
                          <a:latin typeface="+mn-lt"/>
                        </a:rPr>
                        <a:t>RI.5.5 DOK-4</a:t>
                      </a:r>
                      <a:r>
                        <a:rPr lang="es-419" sz="1000" b="0" i="1" u="none" baseline="0" dirty="0" smtClean="0">
                          <a:solidFill>
                            <a:schemeClr val="tx1"/>
                          </a:solidFill>
                          <a:effectLst/>
                          <a:latin typeface="+mn-lt"/>
                        </a:rPr>
                        <a:t> SYU</a:t>
                      </a:r>
                      <a:endParaRPr lang="es-419" sz="1000" b="0" i="1" u="none" dirty="0" smtClean="0">
                        <a:solidFill>
                          <a:schemeClr val="tx1"/>
                        </a:solidFill>
                        <a:effectLst/>
                        <a:latin typeface="+mn-lt"/>
                      </a:endParaRPr>
                    </a:p>
                  </a:txBody>
                  <a:tcPr marL="97155" marR="97155" marT="47897" marB="47897" anchor="ctr">
                    <a:solidFill>
                      <a:schemeClr val="bg2"/>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rPr>
                        <a:t>A</a:t>
                      </a:r>
                      <a:endParaRPr lang="es-419"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18218">
                <a:tc>
                  <a:txBody>
                    <a:bodyPr/>
                    <a:lstStyle/>
                    <a:p>
                      <a:pPr marL="855663" marR="0" indent="-855663" algn="l" defTabSz="1018809"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11</a:t>
                      </a:r>
                      <a:r>
                        <a:rPr lang="es-419" sz="1200" b="1" u="none" dirty="0" smtClean="0">
                          <a:solidFill>
                            <a:schemeClr val="tx1"/>
                          </a:solidFill>
                          <a:effectLst>
                            <a:outerShdw blurRad="38100" dist="38100" dir="2700000" algn="tl">
                              <a:srgbClr val="000000">
                                <a:alpha val="43137"/>
                              </a:srgbClr>
                            </a:outerShdw>
                          </a:effectLst>
                        </a:rPr>
                        <a:t> </a:t>
                      </a:r>
                      <a:r>
                        <a:rPr lang="es-419" sz="1200" b="0" dirty="0" smtClean="0">
                          <a:latin typeface="+mn-lt"/>
                          <a:cs typeface="Helvetica" pitchFamily="34" charset="0"/>
                        </a:rPr>
                        <a:t> </a:t>
                      </a:r>
                      <a:r>
                        <a:rPr lang="es-419" sz="1100" dirty="0" smtClean="0"/>
                        <a:t>Basado en los textos </a:t>
                      </a:r>
                      <a:r>
                        <a:rPr lang="es-419" sz="1100" b="1" i="1" dirty="0" smtClean="0"/>
                        <a:t>Cómo se forman las cuevas de piedra caliza </a:t>
                      </a:r>
                      <a:r>
                        <a:rPr lang="es-419" sz="1100" dirty="0" smtClean="0"/>
                        <a:t>y </a:t>
                      </a:r>
                      <a:r>
                        <a:rPr lang="es-419" sz="1100" b="1" i="1" dirty="0" smtClean="0"/>
                        <a:t>¿Quién es </a:t>
                      </a:r>
                      <a:r>
                        <a:rPr lang="es-419" sz="1100" b="1" i="1" dirty="0" err="1" smtClean="0"/>
                        <a:t>Jim</a:t>
                      </a:r>
                      <a:r>
                        <a:rPr lang="es-419" sz="1100" b="1" i="1" dirty="0" smtClean="0"/>
                        <a:t> White?</a:t>
                      </a:r>
                      <a:r>
                        <a:rPr lang="es-419" sz="1100" dirty="0" smtClean="0"/>
                        <a:t>, ¿cómo sabemos que la formación de las Cavernas de Carlsbad tomó millones de años? </a:t>
                      </a:r>
                      <a:r>
                        <a:rPr lang="es-419" sz="1000" b="0" i="1" baseline="0" dirty="0" smtClean="0">
                          <a:latin typeface="+mn-lt"/>
                          <a:cs typeface="Helvetica" pitchFamily="34" charset="0"/>
                        </a:rPr>
                        <a:t>Hacia </a:t>
                      </a:r>
                      <a:r>
                        <a:rPr lang="es-419" sz="1000" b="0" i="1" u="none" baseline="0" dirty="0" smtClean="0">
                          <a:solidFill>
                            <a:schemeClr val="tx1"/>
                          </a:solidFill>
                          <a:effectLst/>
                          <a:latin typeface="+mn-lt"/>
                        </a:rPr>
                        <a:t>RI.5.6  DOK-2 </a:t>
                      </a:r>
                      <a:r>
                        <a:rPr lang="es-419" sz="1000" b="0" i="1" u="none" baseline="0" dirty="0" err="1" smtClean="0">
                          <a:solidFill>
                            <a:schemeClr val="tx1"/>
                          </a:solidFill>
                          <a:effectLst/>
                          <a:latin typeface="+mn-lt"/>
                        </a:rPr>
                        <a:t>ANp</a:t>
                      </a:r>
                      <a:endParaRPr lang="es-419" sz="1000" b="0" i="1" u="none" kern="1200" dirty="0" smtClean="0">
                        <a:solidFill>
                          <a:schemeClr val="tx1"/>
                        </a:solidFill>
                        <a:effectLst/>
                        <a:latin typeface="+mn-lt"/>
                        <a:ea typeface="+mn-ea"/>
                        <a:cs typeface="+mn-cs"/>
                      </a:endParaRPr>
                    </a:p>
                  </a:txBody>
                  <a:tcPr marL="97155" marR="97155" marT="47897" marB="47897" anchor="ctr">
                    <a:solidFill>
                      <a:schemeClr val="bg1">
                        <a:lumMod val="85000"/>
                      </a:schemeClr>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rPr>
                        <a:t>C</a:t>
                      </a:r>
                      <a:endParaRPr lang="es-419"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0">
                <a:tc>
                  <a:txBody>
                    <a:bodyPr/>
                    <a:lstStyle/>
                    <a:p>
                      <a:pPr marL="855663" marR="0" indent="-855663"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a:t>
                      </a:r>
                      <a:r>
                        <a:rPr lang="es-419" sz="1200" b="1" u="sng" baseline="0" dirty="0" smtClean="0">
                          <a:solidFill>
                            <a:schemeClr val="tx1"/>
                          </a:solidFill>
                          <a:effectLst>
                            <a:outerShdw blurRad="38100" dist="38100" dir="2700000" algn="tl">
                              <a:srgbClr val="000000">
                                <a:alpha val="43137"/>
                              </a:srgbClr>
                            </a:outerShdw>
                          </a:effectLst>
                        </a:rPr>
                        <a:t> </a:t>
                      </a:r>
                      <a:r>
                        <a:rPr lang="es-419" sz="1200" b="1" u="sng" dirty="0" smtClean="0">
                          <a:solidFill>
                            <a:schemeClr val="tx1"/>
                          </a:solidFill>
                          <a:effectLst>
                            <a:outerShdw blurRad="38100" dist="38100" dir="2700000" algn="tl">
                              <a:srgbClr val="000000">
                                <a:alpha val="43137"/>
                              </a:srgbClr>
                            </a:outerShdw>
                          </a:effectLst>
                        </a:rPr>
                        <a:t>12</a:t>
                      </a:r>
                      <a:r>
                        <a:rPr lang="es-419" sz="1200" b="1" u="none" dirty="0" smtClean="0">
                          <a:solidFill>
                            <a:schemeClr val="tx1"/>
                          </a:solidFill>
                          <a:effectLst>
                            <a:outerShdw blurRad="38100" dist="38100" dir="2700000" algn="tl">
                              <a:srgbClr val="000000">
                                <a:alpha val="43137"/>
                              </a:srgbClr>
                            </a:outerShdw>
                          </a:effectLst>
                        </a:rPr>
                        <a:t>  </a:t>
                      </a:r>
                      <a:r>
                        <a:rPr lang="es-419" sz="1100" dirty="0" smtClean="0"/>
                        <a:t>¿Qué declaración explica </a:t>
                      </a:r>
                      <a:r>
                        <a:rPr lang="es-419" sz="1100" b="1" u="sng" dirty="0" smtClean="0"/>
                        <a:t>mejor </a:t>
                      </a:r>
                      <a:r>
                        <a:rPr lang="es-419" sz="1100" dirty="0" smtClean="0"/>
                        <a:t>los diferentes objetivos (propósito) de los dos textos </a:t>
                      </a:r>
                      <a:r>
                        <a:rPr lang="es-419" sz="1100" b="1" i="1" dirty="0" smtClean="0"/>
                        <a:t>¿Quién es </a:t>
                      </a:r>
                      <a:r>
                        <a:rPr lang="es-419" sz="1100" b="1" i="1" dirty="0" err="1" smtClean="0"/>
                        <a:t>Jim</a:t>
                      </a:r>
                      <a:r>
                        <a:rPr lang="es-419" sz="1100" b="1" i="1" dirty="0" smtClean="0"/>
                        <a:t> White?</a:t>
                      </a:r>
                      <a:r>
                        <a:rPr lang="es-419" sz="1100" dirty="0" smtClean="0"/>
                        <a:t> y </a:t>
                      </a:r>
                      <a:r>
                        <a:rPr lang="es-419" sz="1100" b="1" i="1" dirty="0" smtClean="0"/>
                        <a:t>¿Cómo se forman las cuevas de piedra caliza?</a:t>
                      </a:r>
                      <a:r>
                        <a:rPr lang="es-419" sz="1100" dirty="0" smtClean="0"/>
                        <a:t> </a:t>
                      </a:r>
                      <a:r>
                        <a:rPr lang="es-419" sz="1000" b="0" i="1" dirty="0" smtClean="0">
                          <a:latin typeface="+mn-lt"/>
                          <a:cs typeface="Helvetica" pitchFamily="34" charset="0"/>
                        </a:rPr>
                        <a:t>Hacia  </a:t>
                      </a:r>
                      <a:r>
                        <a:rPr lang="es-419" sz="1000" b="0" i="1" u="none" baseline="0" dirty="0" smtClean="0">
                          <a:solidFill>
                            <a:schemeClr val="tx1"/>
                          </a:solidFill>
                          <a:effectLst/>
                          <a:latin typeface="+mn-lt"/>
                        </a:rPr>
                        <a:t>RI.5.6 DOK-4 ANN</a:t>
                      </a:r>
                      <a:endParaRPr lang="es-419" sz="1000" b="0" i="1" u="none" dirty="0" smtClean="0">
                        <a:solidFill>
                          <a:schemeClr val="tx1"/>
                        </a:solidFill>
                        <a:latin typeface="+mn-lt"/>
                        <a:cs typeface="Helvetica" pitchFamily="34" charset="0"/>
                      </a:endParaRPr>
                    </a:p>
                  </a:txBody>
                  <a:tcPr marL="97155" marR="97155" marT="47897" marB="47897" anchor="ctr">
                    <a:solidFill>
                      <a:schemeClr val="bg2"/>
                    </a:solidFill>
                  </a:tcPr>
                </a:tc>
                <a:tc>
                  <a:txBody>
                    <a:bodyPr/>
                    <a:lstStyle/>
                    <a:p>
                      <a:pPr algn="ctr"/>
                      <a:r>
                        <a:rPr lang="es-419" sz="1200" b="1" dirty="0" smtClean="0">
                          <a:effectLst>
                            <a:outerShdw blurRad="38100" dist="38100" dir="2700000" algn="tl">
                              <a:srgbClr val="000000">
                                <a:alpha val="43137"/>
                              </a:srgbClr>
                            </a:outerShdw>
                          </a:effectLst>
                        </a:rPr>
                        <a:t>D</a:t>
                      </a:r>
                      <a:endParaRPr lang="es-419"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228600">
                <a:tc>
                  <a:txBody>
                    <a:bodyPr/>
                    <a:lstStyle/>
                    <a:p>
                      <a:pPr marL="803275" marR="0" indent="-803275"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13</a:t>
                      </a:r>
                      <a:r>
                        <a:rPr lang="es-419" sz="1200" b="0" u="none" baseline="0" dirty="0" smtClean="0">
                          <a:solidFill>
                            <a:schemeClr val="dk1"/>
                          </a:solidFill>
                          <a:effectLst/>
                          <a:latin typeface="+mn-lt"/>
                        </a:rPr>
                        <a:t> </a:t>
                      </a:r>
                      <a:r>
                        <a:rPr lang="es-419" sz="1100" dirty="0" smtClean="0"/>
                        <a:t>¿Cuál es el objetivo </a:t>
                      </a:r>
                      <a:r>
                        <a:rPr lang="es-419" sz="1100" b="1" u="sng" dirty="0" smtClean="0"/>
                        <a:t>principal</a:t>
                      </a:r>
                      <a:r>
                        <a:rPr lang="es-419" sz="1100" dirty="0" smtClean="0"/>
                        <a:t> de las ilustraciones mostradas en las </a:t>
                      </a:r>
                      <a:r>
                        <a:rPr lang="es-419" sz="1100" i="1" dirty="0" smtClean="0"/>
                        <a:t>Tres etapas de la formación de  la cueva de piedra caliza</a:t>
                      </a:r>
                      <a:r>
                        <a:rPr lang="es-419" sz="1100" dirty="0" smtClean="0"/>
                        <a:t>? </a:t>
                      </a:r>
                      <a:r>
                        <a:rPr lang="es-419" sz="1000" b="0" i="1" dirty="0" smtClean="0">
                          <a:latin typeface="+mn-lt"/>
                          <a:cs typeface="Helvetica" pitchFamily="34" charset="0"/>
                        </a:rPr>
                        <a:t>Hacia </a:t>
                      </a:r>
                      <a:r>
                        <a:rPr lang="es-419" sz="1000" b="0" i="1" u="none" dirty="0" smtClean="0">
                          <a:solidFill>
                            <a:schemeClr val="tx1"/>
                          </a:solidFill>
                          <a:effectLst/>
                          <a:latin typeface="+mn-lt"/>
                        </a:rPr>
                        <a:t>RI.5.7 DOK-1 Cf</a:t>
                      </a:r>
                    </a:p>
                  </a:txBody>
                  <a:tcPr marL="97155" marR="97155" marT="47897" marB="47897" anchor="ctr">
                    <a:solidFill>
                      <a:schemeClr val="bg1">
                        <a:lumMod val="85000"/>
                      </a:schemeClr>
                    </a:solidFill>
                  </a:tcPr>
                </a:tc>
                <a:tc>
                  <a:txBody>
                    <a:bodyPr/>
                    <a:lstStyle/>
                    <a:p>
                      <a:pPr algn="ctr"/>
                      <a:r>
                        <a:rPr lang="es-419" sz="1200" b="1" i="0" dirty="0" smtClean="0">
                          <a:effectLst>
                            <a:outerShdw blurRad="38100" dist="38100" dir="2700000" algn="tl">
                              <a:srgbClr val="000000">
                                <a:alpha val="43137"/>
                              </a:srgbClr>
                            </a:outerShdw>
                          </a:effectLst>
                        </a:rPr>
                        <a:t>B</a:t>
                      </a:r>
                      <a:endParaRPr lang="es-419" sz="1200" b="1" i="0" dirty="0">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278675">
                <a:tc>
                  <a:txBody>
                    <a:bodyPr/>
                    <a:lstStyle/>
                    <a:p>
                      <a:pPr marL="855663" marR="0" indent="-855663"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a:t>
                      </a:r>
                      <a:r>
                        <a:rPr lang="es-419" sz="1200" b="1" u="sng" baseline="0" dirty="0" smtClean="0">
                          <a:solidFill>
                            <a:schemeClr val="tx1"/>
                          </a:solidFill>
                          <a:effectLst>
                            <a:outerShdw blurRad="38100" dist="38100" dir="2700000" algn="tl">
                              <a:srgbClr val="000000">
                                <a:alpha val="43137"/>
                              </a:srgbClr>
                            </a:outerShdw>
                          </a:effectLst>
                        </a:rPr>
                        <a:t> </a:t>
                      </a:r>
                      <a:r>
                        <a:rPr lang="es-419" sz="1200" b="1" u="sng" dirty="0" smtClean="0">
                          <a:solidFill>
                            <a:schemeClr val="tx1"/>
                          </a:solidFill>
                          <a:effectLst>
                            <a:outerShdw blurRad="38100" dist="38100" dir="2700000" algn="tl">
                              <a:srgbClr val="000000">
                                <a:alpha val="43137"/>
                              </a:srgbClr>
                            </a:outerShdw>
                          </a:effectLst>
                        </a:rPr>
                        <a:t>14</a:t>
                      </a:r>
                      <a:r>
                        <a:rPr lang="es-419" sz="1200" b="1" u="none" dirty="0" smtClean="0">
                          <a:solidFill>
                            <a:schemeClr val="tx1"/>
                          </a:solidFill>
                          <a:effectLst>
                            <a:outerShdw blurRad="38100" dist="38100" dir="2700000" algn="tl">
                              <a:srgbClr val="000000">
                                <a:alpha val="43137"/>
                              </a:srgbClr>
                            </a:outerShdw>
                          </a:effectLst>
                        </a:rPr>
                        <a:t> </a:t>
                      </a:r>
                      <a:r>
                        <a:rPr lang="es-419" sz="1100" dirty="0" smtClean="0"/>
                        <a:t>¿Qué declaración explica </a:t>
                      </a:r>
                      <a:r>
                        <a:rPr lang="es-419" sz="1100" b="1" u="sng" dirty="0" smtClean="0"/>
                        <a:t>cuándo</a:t>
                      </a:r>
                      <a:r>
                        <a:rPr lang="es-419" sz="1100" dirty="0" smtClean="0"/>
                        <a:t> la parte central de la roca caliza se comienza a erosionar </a:t>
                      </a:r>
                      <a:r>
                        <a:rPr lang="es-419" sz="1000" b="0" i="1" dirty="0" smtClean="0">
                          <a:latin typeface="+mn-lt"/>
                          <a:cs typeface="Helvetica" pitchFamily="34" charset="0"/>
                        </a:rPr>
                        <a:t>Hacia </a:t>
                      </a:r>
                      <a:r>
                        <a:rPr lang="es-419" sz="1000" b="0" i="1" u="none" dirty="0" smtClean="0">
                          <a:solidFill>
                            <a:schemeClr val="tx1"/>
                          </a:solidFill>
                          <a:effectLst/>
                        </a:rPr>
                        <a:t>RI.5.7 DOK-2</a:t>
                      </a:r>
                      <a:r>
                        <a:rPr lang="es-419" sz="1000" b="0" i="1" u="none" baseline="0" dirty="0" smtClean="0">
                          <a:solidFill>
                            <a:schemeClr val="tx1"/>
                          </a:solidFill>
                          <a:effectLst/>
                        </a:rPr>
                        <a:t> Cl</a:t>
                      </a:r>
                      <a:endParaRPr lang="es-419" sz="1000" b="0" i="1" u="none" dirty="0" smtClean="0">
                        <a:solidFill>
                          <a:schemeClr val="tx1"/>
                        </a:solidFill>
                        <a:effectLst/>
                      </a:endParaRPr>
                    </a:p>
                  </a:txBody>
                  <a:tcPr marL="97155" marR="97155" marT="47897" marB="47897" anchor="ctr">
                    <a:solidFill>
                      <a:schemeClr val="bg2"/>
                    </a:solidFill>
                  </a:tcPr>
                </a:tc>
                <a:tc>
                  <a:txBody>
                    <a:bodyPr/>
                    <a:lstStyle/>
                    <a:p>
                      <a:pPr algn="ctr"/>
                      <a:r>
                        <a:rPr lang="es-419" sz="1200" b="1" dirty="0" smtClean="0">
                          <a:effectLst>
                            <a:outerShdw blurRad="38100" dist="38100" dir="2700000" algn="tl">
                              <a:srgbClr val="000000">
                                <a:alpha val="43137"/>
                              </a:srgbClr>
                            </a:outerShdw>
                          </a:effectLst>
                        </a:rPr>
                        <a:t>C</a:t>
                      </a:r>
                      <a:endParaRPr lang="es-419" sz="1200" b="1" dirty="0">
                        <a:effectLst>
                          <a:outerShdw blurRad="38100" dist="38100" dir="2700000" algn="tl">
                            <a:srgbClr val="000000">
                              <a:alpha val="43137"/>
                            </a:srgbClr>
                          </a:outerShdw>
                        </a:effectLst>
                      </a:endParaRPr>
                    </a:p>
                  </a:txBody>
                  <a:tcPr marL="97155" marR="97155" marT="47897" marB="47897" anchor="ctr">
                    <a:solidFill>
                      <a:schemeClr val="bg2"/>
                    </a:solidFill>
                  </a:tcPr>
                </a:tc>
              </a:tr>
              <a:tr h="360026">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15</a:t>
                      </a:r>
                      <a:r>
                        <a:rPr lang="es-419" sz="1200" b="1" u="none" dirty="0" smtClean="0">
                          <a:solidFill>
                            <a:schemeClr val="tx1"/>
                          </a:solidFill>
                          <a:effectLst>
                            <a:outerShdw blurRad="38100" dist="38100" dir="2700000" algn="tl">
                              <a:srgbClr val="000000">
                                <a:alpha val="43137"/>
                              </a:srgbClr>
                            </a:outerShdw>
                          </a:effectLst>
                        </a:rPr>
                        <a:t>                                    </a:t>
                      </a:r>
                      <a:r>
                        <a:rPr lang="es-419" sz="1200" b="1" u="sng" dirty="0" smtClean="0">
                          <a:solidFill>
                            <a:schemeClr val="tx1"/>
                          </a:solidFill>
                          <a:effectLst>
                            <a:outerShdw blurRad="38100" dist="38100" dir="2700000" algn="tl">
                              <a:srgbClr val="000000">
                                <a:alpha val="43137"/>
                              </a:srgbClr>
                            </a:outerShdw>
                          </a:effectLst>
                        </a:rPr>
                        <a:t>Respuesta</a:t>
                      </a:r>
                      <a:r>
                        <a:rPr lang="es-419" sz="1200" b="1" u="sng" baseline="0" dirty="0" smtClean="0">
                          <a:solidFill>
                            <a:schemeClr val="tx1"/>
                          </a:solidFill>
                          <a:effectLst>
                            <a:outerShdw blurRad="38100" dist="38100" dir="2700000" algn="tl">
                              <a:srgbClr val="000000">
                                <a:alpha val="43137"/>
                              </a:srgbClr>
                            </a:outerShdw>
                          </a:effectLst>
                        </a:rPr>
                        <a:t> construida Texto informativo  </a:t>
                      </a:r>
                      <a:r>
                        <a:rPr lang="es-419" sz="1000" b="0" i="1" u="none" baseline="0" dirty="0" smtClean="0">
                          <a:solidFill>
                            <a:schemeClr val="tx1"/>
                          </a:solidFill>
                          <a:effectLst/>
                        </a:rPr>
                        <a:t>Hacia W.5.6 DOK - SYV</a:t>
                      </a:r>
                      <a:endParaRPr lang="es-419" sz="1000" b="0" i="1" u="none" dirty="0" smtClean="0">
                        <a:solidFill>
                          <a:schemeClr val="tx1"/>
                        </a:solidFill>
                        <a:effectLst/>
                      </a:endParaRPr>
                    </a:p>
                  </a:txBody>
                  <a:tcPr marL="97155" marR="97155" marT="47897" marB="47897" anchor="ctr">
                    <a:solidFill>
                      <a:schemeClr val="bg1">
                        <a:lumMod val="85000"/>
                      </a:schemeClr>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rPr>
                        <a:t>2pts.</a:t>
                      </a:r>
                      <a:endParaRPr lang="es-419"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35280">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16</a:t>
                      </a:r>
                      <a:r>
                        <a:rPr lang="es-419" sz="1200" b="1" u="none" dirty="0" smtClean="0">
                          <a:solidFill>
                            <a:schemeClr val="tx1"/>
                          </a:solidFill>
                          <a:effectLst>
                            <a:outerShdw blurRad="38100" dist="38100" dir="2700000" algn="tl">
                              <a:srgbClr val="000000">
                                <a:alpha val="43137"/>
                              </a:srgbClr>
                            </a:outerShdw>
                          </a:effectLst>
                        </a:rPr>
                        <a:t>                                    </a:t>
                      </a:r>
                      <a:r>
                        <a:rPr lang="es-419" sz="1200" b="1" u="sng" dirty="0" smtClean="0">
                          <a:solidFill>
                            <a:schemeClr val="tx1"/>
                          </a:solidFill>
                          <a:effectLst>
                            <a:outerShdw blurRad="38100" dist="38100" dir="2700000" algn="tl">
                              <a:srgbClr val="000000">
                                <a:alpha val="43137"/>
                              </a:srgbClr>
                            </a:outerShdw>
                          </a:effectLst>
                        </a:rPr>
                        <a:t>Respuesta</a:t>
                      </a:r>
                      <a:r>
                        <a:rPr lang="es-419" sz="1200" b="1" u="sng" baseline="0" dirty="0" smtClean="0">
                          <a:solidFill>
                            <a:schemeClr val="tx1"/>
                          </a:solidFill>
                          <a:effectLst>
                            <a:outerShdw blurRad="38100" dist="38100" dir="2700000" algn="tl">
                              <a:srgbClr val="000000">
                                <a:alpha val="43137"/>
                              </a:srgbClr>
                            </a:outerShdw>
                          </a:effectLst>
                        </a:rPr>
                        <a:t> construida Texto informativo  </a:t>
                      </a:r>
                      <a:r>
                        <a:rPr lang="es-419" sz="1000" b="0" i="1" u="none" dirty="0" smtClean="0">
                          <a:solidFill>
                            <a:schemeClr val="tx1"/>
                          </a:solidFill>
                          <a:effectLst/>
                        </a:rPr>
                        <a:t>Hacia W.5.7 DOK -2 </a:t>
                      </a:r>
                      <a:r>
                        <a:rPr lang="es-419" sz="1000" b="0" i="1" u="none" dirty="0" err="1" smtClean="0">
                          <a:solidFill>
                            <a:schemeClr val="tx1"/>
                          </a:solidFill>
                          <a:effectLst/>
                        </a:rPr>
                        <a:t>APn</a:t>
                      </a:r>
                      <a:endParaRPr lang="es-419" sz="1000" b="1" u="sng" dirty="0" smtClean="0">
                        <a:solidFill>
                          <a:schemeClr val="tx1"/>
                        </a:solidFill>
                        <a:effectLst/>
                      </a:endParaRPr>
                    </a:p>
                  </a:txBody>
                  <a:tcPr marL="97155" marR="97155" marT="47897" marB="47897" anchor="ctr">
                    <a:solidFill>
                      <a:schemeClr val="bg2"/>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rPr>
                        <a:t>2pts.</a:t>
                      </a:r>
                      <a:endParaRPr lang="es-419"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280199">
                <a:tc>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s-419" sz="1200" b="1" u="none" dirty="0" smtClean="0">
                          <a:solidFill>
                            <a:schemeClr val="tx1"/>
                          </a:solidFill>
                          <a:effectLst>
                            <a:outerShdw blurRad="38100" dist="38100" dir="2700000" algn="tl">
                              <a:srgbClr val="000000">
                                <a:alpha val="43137"/>
                              </a:srgbClr>
                            </a:outerShdw>
                          </a:effectLst>
                        </a:rPr>
                        <a:t>        </a:t>
                      </a:r>
                      <a:r>
                        <a:rPr lang="es-419" sz="1200" b="1" u="sng" dirty="0" smtClean="0">
                          <a:solidFill>
                            <a:schemeClr val="tx1"/>
                          </a:solidFill>
                          <a:effectLst>
                            <a:outerShdw blurRad="38100" dist="38100" dir="2700000" algn="tl">
                              <a:srgbClr val="000000">
                                <a:alpha val="43137"/>
                              </a:srgbClr>
                            </a:outerShdw>
                          </a:effectLst>
                        </a:rPr>
                        <a:t>Escribir</a:t>
                      </a:r>
                      <a:r>
                        <a:rPr lang="es-419" sz="1200" b="1" u="sng" baseline="0" dirty="0" smtClean="0">
                          <a:solidFill>
                            <a:schemeClr val="tx1"/>
                          </a:solidFill>
                          <a:effectLst>
                            <a:outerShdw blurRad="38100" dist="38100" dir="2700000" algn="tl">
                              <a:srgbClr val="000000">
                                <a:alpha val="43137"/>
                              </a:srgbClr>
                            </a:outerShdw>
                          </a:effectLst>
                        </a:rPr>
                        <a:t> y Revisar</a:t>
                      </a:r>
                      <a:endParaRPr lang="es-419" sz="1200" b="1" u="sng" dirty="0" smtClean="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c>
                  <a:txBody>
                    <a:bodyPr/>
                    <a:lstStyle/>
                    <a:p>
                      <a:pPr algn="ctr"/>
                      <a:endParaRPr lang="es-419"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053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17</a:t>
                      </a:r>
                      <a:r>
                        <a:rPr lang="es-419" sz="1200" b="1" u="none" dirty="0" smtClean="0">
                          <a:solidFill>
                            <a:schemeClr val="tx1"/>
                          </a:solidFill>
                          <a:effectLst>
                            <a:outerShdw blurRad="38100" dist="38100" dir="2700000" algn="tl">
                              <a:srgbClr val="000000">
                                <a:alpha val="43137"/>
                              </a:srgbClr>
                            </a:outerShdw>
                          </a:effectLst>
                        </a:rPr>
                        <a:t>  </a:t>
                      </a:r>
                      <a:r>
                        <a:rPr lang="es-419" sz="1200" b="1" u="none" baseline="0" dirty="0" smtClean="0">
                          <a:solidFill>
                            <a:schemeClr val="tx1"/>
                          </a:solidFill>
                          <a:effectLst>
                            <a:outerShdw blurRad="38100" dist="38100" dir="2700000" algn="tl">
                              <a:srgbClr val="000000">
                                <a:alpha val="43137"/>
                              </a:srgbClr>
                            </a:outerShdw>
                          </a:effectLst>
                        </a:rPr>
                        <a:t> </a:t>
                      </a:r>
                      <a:r>
                        <a:rPr lang="es-419" sz="1200" b="1" u="none" dirty="0" smtClean="0">
                          <a:solidFill>
                            <a:schemeClr val="tx1"/>
                          </a:solidFill>
                          <a:effectLst>
                            <a:outerShdw blurRad="38100" dist="38100" dir="2700000" algn="tl">
                              <a:srgbClr val="000000">
                                <a:alpha val="43137"/>
                              </a:srgbClr>
                            </a:outerShdw>
                          </a:effectLst>
                        </a:rPr>
                        <a:t> </a:t>
                      </a:r>
                      <a:r>
                        <a:rPr lang="es-419" sz="1200" b="1" u="sng" dirty="0" smtClean="0">
                          <a:solidFill>
                            <a:schemeClr val="tx1"/>
                          </a:solidFill>
                          <a:effectLst>
                            <a:outerShdw blurRad="38100" dist="38100" dir="2700000" algn="tl">
                              <a:srgbClr val="000000">
                                <a:alpha val="43137"/>
                              </a:srgbClr>
                            </a:outerShdw>
                          </a:effectLst>
                        </a:rPr>
                        <a:t>Escrito</a:t>
                      </a:r>
                      <a:r>
                        <a:rPr lang="es-419" sz="1200" b="1" u="sng" baseline="0" dirty="0" smtClean="0">
                          <a:solidFill>
                            <a:schemeClr val="tx1"/>
                          </a:solidFill>
                          <a:effectLst>
                            <a:outerShdw blurRad="38100" dist="38100" dir="2700000" algn="tl">
                              <a:srgbClr val="000000">
                                <a:alpha val="43137"/>
                              </a:srgbClr>
                            </a:outerShdw>
                          </a:effectLst>
                        </a:rPr>
                        <a:t> Breve </a:t>
                      </a:r>
                      <a:r>
                        <a:rPr lang="es-419" sz="1000" b="0" i="1" u="none" baseline="0" dirty="0" smtClean="0">
                          <a:solidFill>
                            <a:schemeClr val="tx1"/>
                          </a:solidFill>
                          <a:effectLst/>
                        </a:rPr>
                        <a:t>Hacia W.5.1a</a:t>
                      </a:r>
                      <a:endParaRPr lang="es-419" sz="1000" b="1" u="sng" dirty="0" smtClean="0">
                        <a:solidFill>
                          <a:schemeClr val="tx1"/>
                        </a:solidFill>
                        <a:effectLst/>
                      </a:endParaRPr>
                    </a:p>
                  </a:txBody>
                  <a:tcPr marL="97155" marR="97155" marT="47897" marB="47897" anchor="ctr">
                    <a:solidFill>
                      <a:schemeClr val="bg2"/>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rPr>
                        <a:t>3pts.</a:t>
                      </a:r>
                      <a:endParaRPr lang="es-419"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09082">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18</a:t>
                      </a:r>
                      <a:r>
                        <a:rPr lang="es-419" sz="1200" b="0" u="none" baseline="0" dirty="0" smtClean="0">
                          <a:solidFill>
                            <a:schemeClr val="tx1"/>
                          </a:solidFill>
                          <a:effectLst/>
                        </a:rPr>
                        <a:t>  </a:t>
                      </a:r>
                      <a:r>
                        <a:rPr lang="es-419" sz="1100" dirty="0" smtClean="0"/>
                        <a:t>¿Cuál de las siguientes oraciones no apoya la idea principal del párrafo? </a:t>
                      </a:r>
                      <a:r>
                        <a:rPr lang="es-419" sz="1000" b="0" i="1" u="none" baseline="0" dirty="0" smtClean="0">
                          <a:solidFill>
                            <a:schemeClr val="tx1"/>
                          </a:solidFill>
                          <a:effectLst/>
                        </a:rPr>
                        <a:t>W.5.2b</a:t>
                      </a:r>
                      <a:r>
                        <a:rPr lang="es-419" sz="1000" b="0" u="none" baseline="0" dirty="0" smtClean="0">
                          <a:solidFill>
                            <a:schemeClr val="tx1"/>
                          </a:solidFill>
                          <a:effectLst/>
                        </a:rPr>
                        <a:t> </a:t>
                      </a:r>
                      <a:r>
                        <a:rPr lang="es-419" sz="1000" b="0" i="1" u="none" baseline="0" dirty="0" smtClean="0">
                          <a:solidFill>
                            <a:schemeClr val="tx1"/>
                          </a:solidFill>
                          <a:effectLst/>
                        </a:rPr>
                        <a:t>DOK 2-3</a:t>
                      </a:r>
                    </a:p>
                  </a:txBody>
                  <a:tcPr marL="97155" marR="97155" marT="47897" marB="47897" anchor="ctr">
                    <a:solidFill>
                      <a:schemeClr val="bg1">
                        <a:lumMod val="85000"/>
                      </a:schemeClr>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rPr>
                        <a:t>B</a:t>
                      </a:r>
                      <a:endParaRPr lang="es-419"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r h="319315">
                <a:tc>
                  <a:txBody>
                    <a:bodyPr/>
                    <a:lstStyle/>
                    <a:p>
                      <a:pPr marL="855663" marR="0" lvl="0" indent="-855663" algn="l" defTabSz="1018809"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 19</a:t>
                      </a:r>
                      <a:r>
                        <a:rPr lang="es-419" sz="1200" b="1" u="none" dirty="0" smtClean="0">
                          <a:solidFill>
                            <a:schemeClr val="tx1"/>
                          </a:solidFill>
                          <a:effectLst>
                            <a:outerShdw blurRad="38100" dist="38100" dir="2700000" algn="tl">
                              <a:srgbClr val="000000">
                                <a:alpha val="43137"/>
                              </a:srgbClr>
                            </a:outerShdw>
                          </a:effectLst>
                        </a:rPr>
                        <a:t>  </a:t>
                      </a:r>
                      <a:r>
                        <a:rPr lang="es-419" sz="1100" dirty="0" smtClean="0"/>
                        <a:t>Combina las dos oraciones de la mejor manera, de modo que no cambie el sentido de las oraciones originales. </a:t>
                      </a:r>
                      <a:r>
                        <a:rPr lang="es-419" sz="1200" dirty="0" smtClean="0"/>
                        <a:t> </a:t>
                      </a:r>
                      <a:r>
                        <a:rPr lang="es-419" sz="1000" b="0" i="1" dirty="0" smtClean="0">
                          <a:latin typeface="+mn-lt"/>
                          <a:cs typeface="Helvetica" panose="020B0604020202020204" pitchFamily="34" charset="0"/>
                        </a:rPr>
                        <a:t>L.5.3a  </a:t>
                      </a:r>
                      <a:r>
                        <a:rPr lang="es-419" sz="1000" b="0" i="1" dirty="0" smtClean="0">
                          <a:solidFill>
                            <a:schemeClr val="tx1"/>
                          </a:solidFill>
                          <a:latin typeface="+mn-lt"/>
                          <a:cs typeface="Helvetica" panose="020B0604020202020204" pitchFamily="34" charset="0"/>
                        </a:rPr>
                        <a:t>DOK 1-2</a:t>
                      </a:r>
                    </a:p>
                  </a:txBody>
                  <a:tcPr marL="97155" marR="97155" marT="47897" marB="47897" anchor="ctr">
                    <a:solidFill>
                      <a:schemeClr val="bg2"/>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rPr>
                        <a:t>D</a:t>
                      </a:r>
                      <a:endParaRPr lang="es-419"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2"/>
                    </a:solidFill>
                  </a:tcPr>
                </a:tc>
              </a:tr>
              <a:tr h="3766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419" sz="1200" b="1" u="sng" dirty="0" smtClean="0">
                          <a:solidFill>
                            <a:schemeClr val="tx1"/>
                          </a:solidFill>
                          <a:effectLst>
                            <a:outerShdw blurRad="38100" dist="38100" dir="2700000" algn="tl">
                              <a:srgbClr val="000000">
                                <a:alpha val="43137"/>
                              </a:srgbClr>
                            </a:outerShdw>
                          </a:effectLst>
                        </a:rPr>
                        <a:t>Pregunta</a:t>
                      </a:r>
                      <a:r>
                        <a:rPr lang="es-419" sz="1200" b="1" u="sng" baseline="0" dirty="0" smtClean="0">
                          <a:solidFill>
                            <a:schemeClr val="tx1"/>
                          </a:solidFill>
                          <a:effectLst>
                            <a:outerShdw blurRad="38100" dist="38100" dir="2700000" algn="tl">
                              <a:srgbClr val="000000">
                                <a:alpha val="43137"/>
                              </a:srgbClr>
                            </a:outerShdw>
                          </a:effectLst>
                        </a:rPr>
                        <a:t> </a:t>
                      </a:r>
                      <a:r>
                        <a:rPr lang="es-419" sz="1200" b="1" u="sng" dirty="0" smtClean="0">
                          <a:solidFill>
                            <a:schemeClr val="tx1"/>
                          </a:solidFill>
                          <a:effectLst>
                            <a:outerShdw blurRad="38100" dist="38100" dir="2700000" algn="tl">
                              <a:srgbClr val="000000">
                                <a:alpha val="43137"/>
                              </a:srgbClr>
                            </a:outerShdw>
                          </a:effectLst>
                        </a:rPr>
                        <a:t>20</a:t>
                      </a:r>
                      <a:r>
                        <a:rPr lang="es-419" sz="1200" b="1" u="none" dirty="0" smtClean="0">
                          <a:solidFill>
                            <a:schemeClr val="tx1"/>
                          </a:solidFill>
                          <a:effectLst>
                            <a:outerShdw blurRad="38100" dist="38100" dir="2700000" algn="tl">
                              <a:srgbClr val="000000">
                                <a:alpha val="43137"/>
                              </a:srgbClr>
                            </a:outerShdw>
                          </a:effectLst>
                        </a:rPr>
                        <a:t>   </a:t>
                      </a:r>
                      <a:r>
                        <a:rPr lang="es-419" sz="1100" dirty="0" smtClean="0"/>
                        <a:t>¿Qué oración muestra dónde se debe colocar la coma?</a:t>
                      </a:r>
                      <a:r>
                        <a:rPr lang="es-419" sz="1050" dirty="0" smtClean="0"/>
                        <a:t> </a:t>
                      </a:r>
                      <a:r>
                        <a:rPr lang="es-419" sz="1000" b="0" i="1" dirty="0" smtClean="0">
                          <a:latin typeface="+mn-lt"/>
                          <a:cs typeface="Helvetica" panose="020B0604020202020204" pitchFamily="34" charset="0"/>
                        </a:rPr>
                        <a:t>L.5.2b</a:t>
                      </a:r>
                      <a:r>
                        <a:rPr lang="es-419" sz="1000" b="0" dirty="0" smtClean="0">
                          <a:latin typeface="+mn-lt"/>
                          <a:cs typeface="Helvetica" panose="020B0604020202020204" pitchFamily="34" charset="0"/>
                        </a:rPr>
                        <a:t>  </a:t>
                      </a:r>
                      <a:r>
                        <a:rPr lang="es-419" sz="1000" b="0" i="1" dirty="0" smtClean="0">
                          <a:solidFill>
                            <a:schemeClr val="tx1"/>
                          </a:solidFill>
                          <a:latin typeface="+mn-lt"/>
                          <a:cs typeface="Helvetica" panose="020B0604020202020204" pitchFamily="34" charset="0"/>
                        </a:rPr>
                        <a:t>DOK 1-2</a:t>
                      </a:r>
                      <a:endParaRPr kumimoji="0" lang="es-419" sz="1000" b="0" i="1"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endParaRPr>
                    </a:p>
                  </a:txBody>
                  <a:tcPr marL="97155" marR="97155" marT="47897" marB="47897" anchor="ctr">
                    <a:solidFill>
                      <a:schemeClr val="bg1">
                        <a:lumMod val="85000"/>
                      </a:schemeClr>
                    </a:solidFill>
                  </a:tcPr>
                </a:tc>
                <a:tc>
                  <a:txBody>
                    <a:bodyPr/>
                    <a:lstStyle/>
                    <a:p>
                      <a:pPr algn="ctr"/>
                      <a:r>
                        <a:rPr lang="es-419" sz="1200" b="1" dirty="0" smtClean="0">
                          <a:solidFill>
                            <a:schemeClr val="tx1"/>
                          </a:solidFill>
                          <a:effectLst>
                            <a:outerShdw blurRad="38100" dist="38100" dir="2700000" algn="tl">
                              <a:srgbClr val="000000">
                                <a:alpha val="43137"/>
                              </a:srgbClr>
                            </a:outerShdw>
                          </a:effectLst>
                        </a:rPr>
                        <a:t>D</a:t>
                      </a:r>
                      <a:endParaRPr lang="es-419" sz="12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lumMod val="85000"/>
                      </a:schemeClr>
                    </a:solidFill>
                  </a:tcPr>
                </a:tc>
              </a:tr>
            </a:tbl>
          </a:graphicData>
        </a:graphic>
      </p:graphicFrame>
    </p:spTree>
    <p:extLst>
      <p:ext uri="{BB962C8B-B14F-4D97-AF65-F5344CB8AC3E}">
        <p14:creationId xmlns:p14="http://schemas.microsoft.com/office/powerpoint/2010/main" val="46868433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24</a:t>
            </a:fld>
            <a:endParaRPr lang="en-US" dirty="0"/>
          </a:p>
        </p:txBody>
      </p:sp>
      <p:sp>
        <p:nvSpPr>
          <p:cNvPr id="12" name="Right Triangle 11"/>
          <p:cNvSpPr/>
          <p:nvPr/>
        </p:nvSpPr>
        <p:spPr>
          <a:xfrm rot="5400000" flipH="1">
            <a:off x="660173" y="7641998"/>
            <a:ext cx="1756229" cy="3076575"/>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3" name="Right Triangle 12"/>
          <p:cNvSpPr/>
          <p:nvPr/>
        </p:nvSpPr>
        <p:spPr>
          <a:xfrm rot="16200000" flipH="1">
            <a:off x="5476308" y="-699521"/>
            <a:ext cx="1596571" cy="2995613"/>
          </a:xfrm>
          <a:prstGeom prst="rtTriangle">
            <a:avLst/>
          </a:prstGeom>
          <a:blipFill>
            <a:blip r:embed="rId2" cstate="print"/>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nvGrpSpPr>
          <p:cNvPr id="14" name="Group 13"/>
          <p:cNvGrpSpPr/>
          <p:nvPr/>
        </p:nvGrpSpPr>
        <p:grpSpPr>
          <a:xfrm>
            <a:off x="838584" y="2514600"/>
            <a:ext cx="2285616" cy="2498676"/>
            <a:chOff x="4836537" y="228597"/>
            <a:chExt cx="1888849" cy="2201532"/>
          </a:xfrm>
        </p:grpSpPr>
        <p:sp>
          <p:nvSpPr>
            <p:cNvPr id="15" name="Parallelogram 14"/>
            <p:cNvSpPr/>
            <p:nvPr/>
          </p:nvSpPr>
          <p:spPr>
            <a:xfrm rot="1584430" flipH="1">
              <a:off x="4836537" y="577718"/>
              <a:ext cx="1888849" cy="1359161"/>
            </a:xfrm>
            <a:prstGeom prst="parallelogram">
              <a:avLst/>
            </a:prstGeom>
            <a:solidFill>
              <a:srgbClr val="730E00">
                <a:lumMod val="75000"/>
              </a:srgbClr>
            </a:solidFill>
            <a:ln w="15875"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prstClr val="white"/>
                </a:solidFill>
                <a:effectLst/>
                <a:uLnTx/>
                <a:uFillTx/>
                <a:latin typeface="Franklin Gothic Book"/>
                <a:ea typeface="+mn-ea"/>
                <a:cs typeface="+mn-cs"/>
              </a:endParaRPr>
            </a:p>
          </p:txBody>
        </p:sp>
        <p:sp>
          <p:nvSpPr>
            <p:cNvPr id="16" name="Rectangle 15"/>
            <p:cNvSpPr/>
            <p:nvPr/>
          </p:nvSpPr>
          <p:spPr>
            <a:xfrm>
              <a:off x="5229895" y="228597"/>
              <a:ext cx="1054685" cy="813527"/>
            </a:xfrm>
            <a:prstGeom prst="rect">
              <a:avLst/>
            </a:prstGeom>
            <a:solidFill>
              <a:sysClr val="window" lastClr="FFFFFF">
                <a:lumMod val="95000"/>
              </a:sysClr>
            </a:solidFill>
            <a:ln>
              <a:solidFill>
                <a:srgbClr val="AD0101"/>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5</a:t>
              </a:r>
              <a:r>
                <a:rPr lang="en-US" sz="5400" b="1" kern="0" baseline="3000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latin typeface="Franklin Gothic Book"/>
                </a:rPr>
                <a:t>to</a:t>
              </a:r>
              <a:r>
                <a:rPr kumimoji="0" lang="en-US" sz="5400" b="1" i="0" u="none" strike="noStrike" kern="0" cap="none" spc="0" normalizeH="0" baseline="0" noProof="0" dirty="0" smtClean="0">
                  <a:ln w="11430"/>
                  <a:gradFill>
                    <a:gsLst>
                      <a:gs pos="0">
                        <a:srgbClr val="730E00">
                          <a:tint val="90000"/>
                          <a:satMod val="120000"/>
                        </a:srgbClr>
                      </a:gs>
                      <a:gs pos="25000">
                        <a:srgbClr val="730E00">
                          <a:tint val="93000"/>
                          <a:satMod val="120000"/>
                        </a:srgbClr>
                      </a:gs>
                      <a:gs pos="50000">
                        <a:srgbClr val="730E00">
                          <a:shade val="89000"/>
                          <a:satMod val="110000"/>
                        </a:srgbClr>
                      </a:gs>
                      <a:gs pos="75000">
                        <a:srgbClr val="730E00">
                          <a:tint val="93000"/>
                          <a:satMod val="120000"/>
                        </a:srgbClr>
                      </a:gs>
                      <a:gs pos="100000">
                        <a:srgbClr val="730E00">
                          <a:tint val="90000"/>
                          <a:satMod val="120000"/>
                        </a:srgbClr>
                      </a:gs>
                    </a:gsLst>
                    <a:lin ang="5400000"/>
                  </a:gradFill>
                  <a:effectLst>
                    <a:outerShdw blurRad="80000" dist="40000" dir="5040000" algn="tl">
                      <a:srgbClr val="000000">
                        <a:alpha val="30000"/>
                      </a:srgbClr>
                    </a:outerShdw>
                  </a:effectLst>
                  <a:uLnTx/>
                  <a:uFillTx/>
                  <a:latin typeface="Franklin Gothic Book"/>
                </a:rPr>
                <a:t> </a:t>
              </a:r>
            </a:p>
          </p:txBody>
        </p:sp>
        <p:pic>
          <p:nvPicPr>
            <p:cNvPr id="17" name="Picture 4" descr="C:\Documents and Settings\Owner\Local Settings\Temporary Internet Files\Content.IE5\S7ZGNZXZ\MM900318123[1].gif"/>
            <p:cNvPicPr>
              <a:picLocks noChangeAspect="1" noChangeArrowheads="1" noCrop="1"/>
            </p:cNvPicPr>
            <p:nvPr/>
          </p:nvPicPr>
          <p:blipFill>
            <a:blip r:embed="rId3" cstate="print"/>
            <a:srcRect/>
            <a:stretch>
              <a:fillRect/>
            </a:stretch>
          </p:blipFill>
          <p:spPr bwMode="auto">
            <a:xfrm>
              <a:off x="5504106" y="860668"/>
              <a:ext cx="1132168" cy="765842"/>
            </a:xfrm>
            <a:prstGeom prst="rect">
              <a:avLst/>
            </a:prstGeom>
            <a:noFill/>
          </p:spPr>
        </p:pic>
        <p:pic>
          <p:nvPicPr>
            <p:cNvPr id="18" name="Picture 7" descr="C:\Documents and Settings\Owner\Local Settings\Temporary Internet Files\Content.IE5\LTTF5AU1\MC900432665[1].png"/>
            <p:cNvPicPr>
              <a:picLocks noChangeAspect="1" noChangeArrowheads="1"/>
            </p:cNvPicPr>
            <p:nvPr/>
          </p:nvPicPr>
          <p:blipFill>
            <a:blip r:embed="rId4" cstate="print"/>
            <a:srcRect/>
            <a:stretch>
              <a:fillRect/>
            </a:stretch>
          </p:blipFill>
          <p:spPr bwMode="auto">
            <a:xfrm>
              <a:off x="5257800" y="1070961"/>
              <a:ext cx="1378474" cy="1359168"/>
            </a:xfrm>
            <a:prstGeom prst="rect">
              <a:avLst/>
            </a:prstGeom>
            <a:noFill/>
          </p:spPr>
        </p:pic>
      </p:grpSp>
      <p:grpSp>
        <p:nvGrpSpPr>
          <p:cNvPr id="19" name="Group 19"/>
          <p:cNvGrpSpPr/>
          <p:nvPr/>
        </p:nvGrpSpPr>
        <p:grpSpPr>
          <a:xfrm>
            <a:off x="835909" y="1663076"/>
            <a:ext cx="5829300" cy="5271124"/>
            <a:chOff x="786738" y="220148"/>
            <a:chExt cx="5486400" cy="5031528"/>
          </a:xfrm>
        </p:grpSpPr>
        <p:sp>
          <p:nvSpPr>
            <p:cNvPr id="20" name="TextBox 19"/>
            <p:cNvSpPr txBox="1"/>
            <p:nvPr/>
          </p:nvSpPr>
          <p:spPr>
            <a:xfrm>
              <a:off x="786738" y="3160757"/>
              <a:ext cx="5486400" cy="2090919"/>
            </a:xfrm>
            <a:prstGeom prst="rect">
              <a:avLst/>
            </a:prstGeom>
            <a:noFill/>
            <a:ln>
              <a:noFill/>
            </a:ln>
          </p:spPr>
          <p:txBody>
            <a:bodyPr wrap="square" lIns="96661" tIns="48331" rIns="96661" bIns="48331" rtlCol="0">
              <a:spAutoFit/>
            </a:bodyPr>
            <a:lstStyle/>
            <a:p>
              <a:r>
                <a:rPr lang="es-MX" sz="3400" b="1" dirty="0" smtClean="0">
                  <a:effectLst>
                    <a:outerShdw blurRad="38100" dist="38100" dir="2700000" algn="tl">
                      <a:srgbClr val="000000">
                        <a:alpha val="43137"/>
                      </a:srgbClr>
                    </a:outerShdw>
                  </a:effectLst>
                </a:rPr>
                <a:t>Copia del Estudiante</a:t>
              </a:r>
            </a:p>
            <a:p>
              <a:r>
                <a:rPr lang="es-MX" sz="3400" b="1" dirty="0" smtClean="0">
                  <a:effectLst>
                    <a:outerShdw blurRad="38100" dist="38100" dir="2700000" algn="tl">
                      <a:srgbClr val="000000">
                        <a:alpha val="43137"/>
                      </a:srgbClr>
                    </a:outerShdw>
                  </a:effectLst>
                </a:rPr>
                <a:t>Pre-Evaluación Trimestre 2</a:t>
              </a:r>
            </a:p>
            <a:p>
              <a:endParaRPr lang="es-MX" sz="3400" b="1" dirty="0">
                <a:effectLst>
                  <a:outerShdw blurRad="38100" dist="38100" dir="2700000" algn="tl">
                    <a:srgbClr val="000000">
                      <a:alpha val="43137"/>
                    </a:srgbClr>
                  </a:outerShdw>
                </a:effectLst>
              </a:endParaRPr>
            </a:p>
            <a:p>
              <a:r>
                <a:rPr lang="es-MX" sz="3400" b="1" dirty="0" smtClean="0">
                  <a:effectLst>
                    <a:outerShdw blurRad="38100" dist="38100" dir="2700000" algn="tl">
                      <a:srgbClr val="000000">
                        <a:alpha val="43137"/>
                      </a:srgbClr>
                    </a:outerShdw>
                  </a:effectLst>
                </a:rPr>
                <a:t>Nombre___________________</a:t>
              </a:r>
              <a:endParaRPr lang="es-MX" sz="3400" b="1" dirty="0">
                <a:effectLst>
                  <a:outerShdw blurRad="38100" dist="38100" dir="2700000" algn="tl">
                    <a:srgbClr val="000000">
                      <a:alpha val="43137"/>
                    </a:srgbClr>
                  </a:outerShdw>
                </a:effectLst>
              </a:endParaRPr>
            </a:p>
          </p:txBody>
        </p:sp>
        <p:sp>
          <p:nvSpPr>
            <p:cNvPr id="21" name="Rectangle 20"/>
            <p:cNvSpPr/>
            <p:nvPr/>
          </p:nvSpPr>
          <p:spPr>
            <a:xfrm>
              <a:off x="997151" y="220148"/>
              <a:ext cx="1735377" cy="837292"/>
            </a:xfrm>
            <a:prstGeom prst="rect">
              <a:avLst/>
            </a:prstGeom>
          </p:spPr>
          <p:txBody>
            <a:bodyPr wrap="none">
              <a:spAutoFit/>
            </a:bodyPr>
            <a:lstStyle/>
            <a:p>
              <a:r>
                <a:rPr lang="en-US" sz="5100" b="1" dirty="0" err="1" smtClean="0">
                  <a:effectLst>
                    <a:outerShdw blurRad="38100" dist="38100" dir="2700000" algn="tl">
                      <a:srgbClr val="000000">
                        <a:alpha val="43137"/>
                      </a:srgbClr>
                    </a:outerShdw>
                  </a:effectLst>
                </a:rPr>
                <a:t>Grado</a:t>
              </a:r>
              <a:endParaRPr lang="en-US" sz="5100" b="1" dirty="0">
                <a:effectLst>
                  <a:outerShdw blurRad="38100" dist="38100" dir="2700000" algn="tl">
                    <a:srgbClr val="000000">
                      <a:alpha val="43137"/>
                    </a:srgbClr>
                  </a:outerShdw>
                </a:effectLst>
              </a:endParaRPr>
            </a:p>
          </p:txBody>
        </p:sp>
      </p:grpSp>
    </p:spTree>
    <p:extLst>
      <p:ext uri="{BB962C8B-B14F-4D97-AF65-F5344CB8AC3E}">
        <p14:creationId xmlns:p14="http://schemas.microsoft.com/office/powerpoint/2010/main" val="19221226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solidFill>
                  <a:prstClr val="black">
                    <a:tint val="75000"/>
                  </a:prstClr>
                </a:solidFill>
              </a:rPr>
              <a:pPr/>
              <a:t>25</a:t>
            </a:fld>
            <a:endParaRPr lang="en-US" dirty="0">
              <a:solidFill>
                <a:prstClr val="black">
                  <a:tint val="75000"/>
                </a:prstClr>
              </a:solidFill>
            </a:endParaRPr>
          </a:p>
        </p:txBody>
      </p:sp>
      <p:sp>
        <p:nvSpPr>
          <p:cNvPr id="5" name="TextBox 4"/>
          <p:cNvSpPr txBox="1"/>
          <p:nvPr/>
        </p:nvSpPr>
        <p:spPr>
          <a:xfrm>
            <a:off x="228600" y="762000"/>
            <a:ext cx="7448550" cy="4498514"/>
          </a:xfrm>
          <a:prstGeom prst="rect">
            <a:avLst/>
          </a:prstGeom>
          <a:noFill/>
        </p:spPr>
        <p:txBody>
          <a:bodyPr wrap="square" lIns="96367" tIns="48184" rIns="96367" bIns="48184" rtlCol="0">
            <a:spAutoFit/>
          </a:bodyPr>
          <a:lstStyle/>
          <a:p>
            <a:pPr defTabSz="1018824"/>
            <a:r>
              <a:rPr lang="es-MX" sz="1400" b="1" u="sng" dirty="0" smtClean="0">
                <a:solidFill>
                  <a:prstClr val="black"/>
                </a:solidFill>
              </a:rPr>
              <a:t>Instrucciones para el estudiante:</a:t>
            </a:r>
            <a:endParaRPr lang="es-MX" sz="1400" b="1" dirty="0" smtClean="0">
              <a:solidFill>
                <a:prstClr val="black"/>
              </a:solidFill>
            </a:endParaRPr>
          </a:p>
          <a:p>
            <a:pPr defTabSz="1018824"/>
            <a:endParaRPr lang="es-MX" sz="800" u="sng" dirty="0" smtClean="0">
              <a:solidFill>
                <a:prstClr val="black"/>
              </a:solidFill>
            </a:endParaRPr>
          </a:p>
          <a:p>
            <a:pPr defTabSz="1018824"/>
            <a:r>
              <a:rPr lang="es-MX" sz="1200" b="1" u="sng" dirty="0" smtClean="0">
                <a:solidFill>
                  <a:prstClr val="black"/>
                </a:solidFill>
              </a:rPr>
              <a:t>Parte 1</a:t>
            </a:r>
            <a:endParaRPr lang="es-MX" sz="1200" b="1" dirty="0" smtClean="0">
              <a:solidFill>
                <a:prstClr val="black"/>
              </a:solidFill>
            </a:endParaRPr>
          </a:p>
          <a:p>
            <a:pPr defTabSz="1018824"/>
            <a:endParaRPr lang="es-MX" sz="800" b="1" dirty="0" smtClean="0">
              <a:solidFill>
                <a:prstClr val="black"/>
              </a:solidFill>
            </a:endParaRPr>
          </a:p>
          <a:p>
            <a:r>
              <a:rPr lang="es-MX" sz="1200" b="1" dirty="0"/>
              <a:t>T</a:t>
            </a:r>
            <a:r>
              <a:rPr lang="es-MX" sz="1200" b="1" dirty="0" smtClean="0"/>
              <a:t>u asignación</a:t>
            </a:r>
            <a:r>
              <a:rPr lang="es-MX" sz="1200" b="1" dirty="0"/>
              <a:t>:</a:t>
            </a:r>
          </a:p>
          <a:p>
            <a:r>
              <a:rPr lang="es-MX" sz="1200" dirty="0" smtClean="0"/>
              <a:t>Vas </a:t>
            </a:r>
            <a:r>
              <a:rPr lang="es-MX" sz="1200" dirty="0"/>
              <a:t>a leer </a:t>
            </a:r>
            <a:r>
              <a:rPr lang="es-MX" sz="1200" dirty="0" smtClean="0"/>
              <a:t>1 texto literario </a:t>
            </a:r>
            <a:r>
              <a:rPr lang="es-MX" sz="1200" dirty="0"/>
              <a:t>y </a:t>
            </a:r>
            <a:r>
              <a:rPr lang="es-MX" sz="1200" dirty="0" smtClean="0"/>
              <a:t>2 textos informativos </a:t>
            </a:r>
            <a:r>
              <a:rPr lang="es-MX" sz="1200" dirty="0"/>
              <a:t>sobre las Cavernas de Carlsbad.</a:t>
            </a:r>
            <a:br>
              <a:rPr lang="es-MX" sz="1200" dirty="0"/>
            </a:br>
            <a:r>
              <a:rPr lang="es-MX" sz="1200" dirty="0" smtClean="0"/>
              <a:t>Mientras lees, toma notas </a:t>
            </a:r>
            <a:r>
              <a:rPr lang="es-MX" sz="1200" dirty="0"/>
              <a:t>sobre estas fuentes.</a:t>
            </a:r>
            <a:br>
              <a:rPr lang="es-MX" sz="1200" dirty="0"/>
            </a:br>
            <a:r>
              <a:rPr lang="es-MX" sz="1200" dirty="0" smtClean="0"/>
              <a:t>Luego,  responderás varias </a:t>
            </a:r>
            <a:r>
              <a:rPr lang="es-MX" sz="1200" dirty="0"/>
              <a:t>preguntas de investigación </a:t>
            </a:r>
            <a:r>
              <a:rPr lang="es-MX" sz="1200" dirty="0" smtClean="0"/>
              <a:t>acerca de </a:t>
            </a:r>
            <a:r>
              <a:rPr lang="es-MX" sz="1200" dirty="0"/>
              <a:t>estas fuentes.</a:t>
            </a:r>
          </a:p>
          <a:p>
            <a:pPr defTabSz="1018824"/>
            <a:r>
              <a:rPr lang="es-MX" sz="1200" dirty="0" smtClean="0">
                <a:solidFill>
                  <a:prstClr val="black"/>
                </a:solidFill>
              </a:rPr>
              <a:t> </a:t>
            </a:r>
          </a:p>
          <a:p>
            <a:r>
              <a:rPr lang="es-MX" sz="1200" dirty="0" smtClean="0"/>
              <a:t>Esto </a:t>
            </a:r>
            <a:r>
              <a:rPr lang="es-MX" sz="1200" dirty="0"/>
              <a:t>te </a:t>
            </a:r>
            <a:r>
              <a:rPr lang="es-MX" sz="1200" dirty="0" smtClean="0"/>
              <a:t>ayudará </a:t>
            </a:r>
            <a:r>
              <a:rPr lang="es-MX" sz="1200" dirty="0"/>
              <a:t>a planificar para escribir un artículo. </a:t>
            </a:r>
            <a:r>
              <a:rPr lang="es-MX" sz="1200" dirty="0" smtClean="0"/>
              <a:t>Tú </a:t>
            </a:r>
            <a:r>
              <a:rPr lang="es-MX" sz="1200" dirty="0"/>
              <a:t>vas a escribir un artículo acerca de las Cavernas de Carlsbad que será </a:t>
            </a:r>
            <a:r>
              <a:rPr lang="es-MX" sz="1200" dirty="0" smtClean="0"/>
              <a:t>parte de </a:t>
            </a:r>
            <a:r>
              <a:rPr lang="es-MX" sz="1200" dirty="0"/>
              <a:t>un folleto de viajes para visitantes.</a:t>
            </a:r>
          </a:p>
          <a:p>
            <a:pPr defTabSz="1018824"/>
            <a:r>
              <a:rPr lang="es-MX" sz="1200" dirty="0" smtClean="0">
                <a:solidFill>
                  <a:srgbClr val="FF0000"/>
                </a:solidFill>
              </a:rPr>
              <a:t>	</a:t>
            </a:r>
            <a:endParaRPr lang="es-MX" sz="1200" b="1" dirty="0" smtClean="0">
              <a:solidFill>
                <a:prstClr val="black"/>
              </a:solidFill>
            </a:endParaRPr>
          </a:p>
          <a:p>
            <a:r>
              <a:rPr lang="es-MX" sz="1200" b="1" dirty="0"/>
              <a:t>Pasos a seguir:</a:t>
            </a:r>
          </a:p>
          <a:p>
            <a:pPr defTabSz="1018824"/>
            <a:r>
              <a:rPr lang="es-419" sz="1200" dirty="0"/>
              <a:t>Con el fin de ayudarte a planificar y escribir tu artículo, vas a hacer lo siguiente</a:t>
            </a:r>
            <a:r>
              <a:rPr lang="es-419" sz="1200" dirty="0" smtClean="0"/>
              <a:t>:</a:t>
            </a:r>
          </a:p>
          <a:p>
            <a:pPr defTabSz="1018824"/>
            <a:r>
              <a:rPr lang="es-ES" sz="1200" dirty="0" smtClean="0"/>
              <a:t>1</a:t>
            </a:r>
            <a:r>
              <a:rPr lang="es-ES" sz="1200" dirty="0"/>
              <a:t>. </a:t>
            </a:r>
            <a:r>
              <a:rPr lang="es-ES" sz="1200" dirty="0" smtClean="0"/>
              <a:t>Leer </a:t>
            </a:r>
            <a:r>
              <a:rPr lang="es-ES" sz="1200" dirty="0"/>
              <a:t>los textos sobre las </a:t>
            </a:r>
            <a:r>
              <a:rPr lang="es-ES" sz="1200" dirty="0" smtClean="0"/>
              <a:t>Cavernas </a:t>
            </a:r>
            <a:r>
              <a:rPr lang="es-ES" sz="1200" dirty="0"/>
              <a:t>de Carlsbad.</a:t>
            </a:r>
            <a:br>
              <a:rPr lang="es-ES" sz="1200" dirty="0"/>
            </a:br>
            <a:r>
              <a:rPr lang="es-ES" sz="1200" dirty="0"/>
              <a:t>2. </a:t>
            </a:r>
            <a:r>
              <a:rPr lang="es-ES" sz="1200" dirty="0" smtClean="0"/>
              <a:t>Contestar </a:t>
            </a:r>
            <a:r>
              <a:rPr lang="es-ES" sz="1200" dirty="0"/>
              <a:t>varias preguntas sobre las fuentes.</a:t>
            </a:r>
            <a:br>
              <a:rPr lang="es-ES" sz="1200" dirty="0"/>
            </a:br>
            <a:r>
              <a:rPr lang="es-ES" sz="1200" dirty="0"/>
              <a:t>3. Planificar tu artículo</a:t>
            </a:r>
            <a:r>
              <a:rPr lang="es-ES" sz="1200" dirty="0" smtClean="0"/>
              <a:t>.</a:t>
            </a:r>
          </a:p>
          <a:p>
            <a:pPr defTabSz="1018824"/>
            <a:endParaRPr lang="es-MX" sz="800" b="1" dirty="0" smtClean="0">
              <a:solidFill>
                <a:prstClr val="black"/>
              </a:solidFill>
            </a:endParaRPr>
          </a:p>
          <a:p>
            <a:r>
              <a:rPr lang="es-CO" sz="1200" b="1" dirty="0"/>
              <a:t>Instrucciones para empezar</a:t>
            </a:r>
            <a:r>
              <a:rPr lang="es-ES_tradnl" sz="1200" b="1" dirty="0"/>
              <a:t>:</a:t>
            </a:r>
            <a:endParaRPr lang="es-ES_tradnl" sz="1200" dirty="0"/>
          </a:p>
          <a:p>
            <a:r>
              <a:rPr lang="es-419" sz="1200" dirty="0"/>
              <a:t>Ahora leerás varios tipos de textos. Toma notas porque es posible que quieras consultar tus notas mientras planificas tu artículo. Puedes referirte a cualquiera de las fuentes cada vez que quieras.</a:t>
            </a:r>
          </a:p>
          <a:p>
            <a:pPr defTabSz="1018824"/>
            <a:endParaRPr lang="es-MX" sz="800" b="1" dirty="0" smtClean="0">
              <a:solidFill>
                <a:prstClr val="black"/>
              </a:solidFill>
            </a:endParaRPr>
          </a:p>
          <a:p>
            <a:pPr defTabSz="1018824"/>
            <a:r>
              <a:rPr lang="es-419" sz="1200" b="1" dirty="0"/>
              <a:t>Preguntas</a:t>
            </a:r>
          </a:p>
          <a:p>
            <a:pPr defTabSz="1018824"/>
            <a:r>
              <a:rPr lang="es-419" sz="1200" dirty="0"/>
              <a:t>Contesta las preguntas. Tus respuestas a estas preguntas serán calificadas. Además, van ayudarte a pensar acerca de las fuentes que has leído, lo que también te ayudará a planificar tu artículo.</a:t>
            </a:r>
          </a:p>
        </p:txBody>
      </p:sp>
    </p:spTree>
    <p:extLst>
      <p:ext uri="{BB962C8B-B14F-4D97-AF65-F5344CB8AC3E}">
        <p14:creationId xmlns:p14="http://schemas.microsoft.com/office/powerpoint/2010/main" val="17746111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533400" y="233868"/>
            <a:ext cx="6858000" cy="9048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es-MX" altLang="en-US" sz="1600" b="1" u="sng" dirty="0" smtClean="0">
                <a:latin typeface="Calibri" pitchFamily="34" charset="0"/>
                <a:cs typeface="Arial" pitchFamily="34" charset="0"/>
              </a:rPr>
              <a:t>Golondrinas de cueva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MX" altLang="en-US" sz="1100" b="0" u="none" strike="noStrike" cap="none" normalizeH="0" baseline="0" dirty="0" smtClean="0">
                <a:ln>
                  <a:noFill/>
                </a:ln>
                <a:solidFill>
                  <a:schemeClr val="tx1"/>
                </a:solidFill>
                <a:effectLst/>
                <a:latin typeface="Calibri" pitchFamily="34" charset="0"/>
                <a:ea typeface="Calibri" pitchFamily="34" charset="0"/>
                <a:cs typeface="Calibri" pitchFamily="34" charset="0"/>
              </a:rPr>
              <a:t>Por:</a:t>
            </a:r>
            <a:r>
              <a:rPr kumimoji="0" lang="es-MX" altLang="en-US" sz="1100" b="0" u="none" strike="noStrike" cap="none" normalizeH="0" dirty="0" smtClean="0">
                <a:ln>
                  <a:noFill/>
                </a:ln>
                <a:solidFill>
                  <a:schemeClr val="tx1"/>
                </a:solidFill>
                <a:effectLst/>
                <a:latin typeface="Calibri" pitchFamily="34" charset="0"/>
                <a:ea typeface="Calibri" pitchFamily="34" charset="0"/>
                <a:cs typeface="Calibri" pitchFamily="34" charset="0"/>
              </a:rPr>
              <a:t> </a:t>
            </a:r>
            <a:r>
              <a:rPr kumimoji="0" lang="es-MX" altLang="en-US" sz="1100" b="0" u="none" strike="noStrike" cap="none" normalizeH="0" baseline="0" dirty="0" smtClean="0">
                <a:ln>
                  <a:noFill/>
                </a:ln>
                <a:solidFill>
                  <a:schemeClr val="tx1"/>
                </a:solidFill>
                <a:effectLst/>
                <a:latin typeface="Calibri" pitchFamily="34" charset="0"/>
                <a:ea typeface="Calibri" pitchFamily="34" charset="0"/>
                <a:cs typeface="Calibri" pitchFamily="34" charset="0"/>
              </a:rPr>
              <a:t>Elizabeth Yeo</a:t>
            </a:r>
            <a:r>
              <a:rPr kumimoji="0" lang="es-MX" altLang="en-US" sz="1100" b="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s-MX" altLang="en-US" sz="500" b="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n-US" sz="1200" b="1" i="0" u="sng"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MX" altLang="en-US" sz="1200" b="1" u="sng" dirty="0" smtClean="0">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MX" altLang="en-US" sz="1200" b="1" u="sng" dirty="0" smtClean="0">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b="1" u="sng" dirty="0" smtClean="0">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b="1" u="sng" dirty="0">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200" b="1" u="sng" dirty="0" smtClean="0">
              <a:latin typeface="Calibri" pitchFamily="34" charset="0"/>
              <a:ea typeface="Calibri" pitchFamily="34" charset="0"/>
              <a:cs typeface="Calibr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s-MX" altLang="en-US" sz="1200" b="1" u="sng" dirty="0" smtClean="0">
              <a:latin typeface="Calibri" pitchFamily="34" charset="0"/>
              <a:ea typeface="Calibri" pitchFamily="34" charset="0"/>
              <a:cs typeface="Calibri" pitchFamily="34" charset="0"/>
            </a:endParaRPr>
          </a:p>
          <a:p>
            <a:pPr lvl="0" defTabSz="914400" eaLnBrk="0" fontAlgn="base" hangingPunct="0">
              <a:spcBef>
                <a:spcPct val="0"/>
              </a:spcBef>
              <a:spcAft>
                <a:spcPct val="0"/>
              </a:spcAft>
            </a:pPr>
            <a:r>
              <a:rPr lang="es-MX" sz="1200" b="1" u="sng" dirty="0" smtClean="0"/>
              <a:t>Parte 1</a:t>
            </a:r>
          </a:p>
          <a:p>
            <a:pPr lvl="0" defTabSz="914400" eaLnBrk="0" fontAlgn="base" hangingPunct="0">
              <a:spcBef>
                <a:spcPct val="0"/>
              </a:spcBef>
              <a:spcAft>
                <a:spcPct val="0"/>
              </a:spcAft>
            </a:pPr>
            <a:r>
              <a:rPr lang="es-MX" sz="1000" dirty="0" smtClean="0">
                <a:latin typeface="+mj-lt"/>
              </a:rPr>
              <a:t>Estábamos desayunando cuando mamá entró en la cocina para darnos algunas noticias interesantes.</a:t>
            </a:r>
          </a:p>
          <a:p>
            <a:pPr lvl="0" defTabSz="914400" eaLnBrk="0" fontAlgn="base" hangingPunct="0">
              <a:spcBef>
                <a:spcPct val="0"/>
              </a:spcBef>
              <a:spcAft>
                <a:spcPct val="0"/>
              </a:spcAft>
            </a:pPr>
            <a:endParaRPr kumimoji="0" lang="es-MX" altLang="en-US" sz="500" b="0" i="0" u="none" strike="noStrike" cap="none" normalizeH="0" baseline="0" dirty="0" smtClean="0">
              <a:ln>
                <a:noFill/>
              </a:ln>
              <a:solidFill>
                <a:schemeClr val="tx1"/>
              </a:solidFill>
              <a:effectLst/>
              <a:latin typeface="Arial" pitchFamily="34" charset="0"/>
              <a:cs typeface="Arial" pitchFamily="34" charset="0"/>
            </a:endParaRPr>
          </a:p>
          <a:p>
            <a:pPr lvl="0" defTabSz="914400" eaLnBrk="0" fontAlgn="base" hangingPunct="0">
              <a:spcBef>
                <a:spcPct val="0"/>
              </a:spcBef>
              <a:spcAft>
                <a:spcPct val="0"/>
              </a:spcAft>
            </a:pPr>
            <a:r>
              <a:rPr lang="es-MX" sz="1000" dirty="0" smtClean="0"/>
              <a:t>Sorbí otro bocado del cereal de mi cuchara y oí a mamá llamando a papá para que saliera del garaje. (Papá siempre está arreglando algo en el garaje)</a:t>
            </a:r>
          </a:p>
          <a:p>
            <a:pPr lvl="0" defTabSz="914400" eaLnBrk="0" fontAlgn="base" hangingPunct="0">
              <a:spcBef>
                <a:spcPct val="0"/>
              </a:spcBef>
              <a:spcAft>
                <a:spcPct val="0"/>
              </a:spcAft>
            </a:pPr>
            <a:endParaRPr kumimoji="0" lang="es-MX" altLang="en-US" sz="500" b="0" i="0" u="none" strike="noStrike" cap="none" normalizeH="0" baseline="0" dirty="0" smtClean="0">
              <a:ln>
                <a:noFill/>
              </a:ln>
              <a:solidFill>
                <a:schemeClr val="tx1"/>
              </a:solidFill>
              <a:effectLst/>
              <a:latin typeface="Arial" pitchFamily="34" charset="0"/>
              <a:cs typeface="Arial" pitchFamily="34" charset="0"/>
            </a:endParaRPr>
          </a:p>
          <a:p>
            <a:pPr lvl="0" defTabSz="914400" eaLnBrk="0" fontAlgn="base" hangingPunct="0">
              <a:spcBef>
                <a:spcPct val="0"/>
              </a:spcBef>
              <a:spcAft>
                <a:spcPct val="0"/>
              </a:spcAft>
            </a:pPr>
            <a:r>
              <a:rPr lang="es-MX" sz="1000" dirty="0" smtClean="0"/>
              <a:t>Mi hermana María volteó la página del libro que estaba leyendo. Ella apenas había cumplido 11 años unas semanas antes y al igual que yo, ella pasaba la mayor parte de su tiempo leyendo historias de aventuras. María y yo deseábamos tener aventuras.</a:t>
            </a:r>
          </a:p>
          <a:p>
            <a:pPr lvl="0" defTabSz="914400" eaLnBrk="0" fontAlgn="base" hangingPunct="0">
              <a:spcBef>
                <a:spcPct val="0"/>
              </a:spcBef>
              <a:spcAft>
                <a:spcPct val="0"/>
              </a:spcAft>
            </a:pPr>
            <a:endParaRPr kumimoji="0" lang="es-MX" altLang="en-US" sz="500" b="0" i="0" u="none" strike="noStrike" cap="none" normalizeH="0" baseline="0" dirty="0" smtClean="0">
              <a:ln>
                <a:noFill/>
              </a:ln>
              <a:solidFill>
                <a:schemeClr val="tx1"/>
              </a:solidFill>
              <a:effectLst/>
              <a:latin typeface="Arial" pitchFamily="34" charset="0"/>
              <a:cs typeface="Arial" pitchFamily="34" charset="0"/>
            </a:endParaRPr>
          </a:p>
          <a:p>
            <a:r>
              <a:rPr lang="es-MX" sz="1000" dirty="0" smtClean="0"/>
              <a:t>Papá salió del garaje. Él y mamá se sentaron en la mesa frente a nosotros.</a:t>
            </a:r>
          </a:p>
          <a:p>
            <a:endParaRPr kumimoji="0" lang="es-MX" altLang="en-US" sz="500" b="0" i="0" u="none" strike="noStrike" cap="none" normalizeH="0" baseline="0" dirty="0" smtClean="0">
              <a:ln>
                <a:noFill/>
              </a:ln>
              <a:solidFill>
                <a:schemeClr val="tx1"/>
              </a:solidFill>
              <a:effectLst/>
              <a:latin typeface="Arial" pitchFamily="34" charset="0"/>
              <a:cs typeface="Arial" pitchFamily="34" charset="0"/>
            </a:endParaRPr>
          </a:p>
          <a:p>
            <a:pPr lvl="0" defTabSz="914400" eaLnBrk="0" fontAlgn="base" hangingPunct="0">
              <a:spcBef>
                <a:spcPct val="0"/>
              </a:spcBef>
              <a:spcAft>
                <a:spcPct val="0"/>
              </a:spcAft>
            </a:pPr>
            <a:r>
              <a:rPr lang="es-MX" sz="1000" dirty="0" smtClean="0"/>
              <a:t>—María, Michelle —dijo mamá.— Su papá y yo tenemos algunas noticias emocionantes.</a:t>
            </a:r>
          </a:p>
          <a:p>
            <a:pPr lvl="0" defTabSz="914400" eaLnBrk="0" fontAlgn="base" hangingPunct="0">
              <a:spcBef>
                <a:spcPct val="0"/>
              </a:spcBef>
              <a:spcAft>
                <a:spcPct val="0"/>
              </a:spcAft>
            </a:pPr>
            <a:endParaRPr kumimoji="0" lang="es-MX" altLang="en-US" sz="500" b="0" i="0" u="none" strike="noStrike" cap="none" normalizeH="0" baseline="0" dirty="0" smtClean="0">
              <a:ln>
                <a:noFill/>
              </a:ln>
              <a:solidFill>
                <a:schemeClr val="tx1"/>
              </a:solidFill>
              <a:effectLst/>
              <a:latin typeface="Arial" pitchFamily="34" charset="0"/>
              <a:cs typeface="Arial" pitchFamily="34" charset="0"/>
            </a:endParaRPr>
          </a:p>
          <a:p>
            <a:pPr lvl="0" defTabSz="914400" eaLnBrk="0" fontAlgn="base" hangingPunct="0">
              <a:spcBef>
                <a:spcPct val="0"/>
              </a:spcBef>
              <a:spcAft>
                <a:spcPct val="0"/>
              </a:spcAft>
            </a:pPr>
            <a:r>
              <a:rPr lang="es-MX" sz="1000" dirty="0" smtClean="0"/>
              <a:t>“Ay", pensé. La última vez que mamá y papá tuvieron noticias emocionantes, María y yo tuvimos que ir a quedarnos con la abuela Lynn por una semana. La abuela Lynn es buena, pero por lo general pasamos la mayor parte de nuestro tiempo ayudando a la abuela a sacar yerbajos de su jardín de rosas. ¡Eso no es exactamente una aventura!</a:t>
            </a:r>
          </a:p>
          <a:p>
            <a:pPr lvl="0" defTabSz="914400" eaLnBrk="0" fontAlgn="base" hangingPunct="0">
              <a:spcBef>
                <a:spcPct val="0"/>
              </a:spcBef>
              <a:spcAft>
                <a:spcPct val="0"/>
              </a:spcAft>
            </a:pPr>
            <a:endParaRPr kumimoji="0" lang="es-MX" altLang="en-US" sz="500" b="0" i="0" u="none" strike="noStrike" cap="none" normalizeH="0" baseline="0" dirty="0" smtClean="0">
              <a:ln>
                <a:noFill/>
              </a:ln>
              <a:solidFill>
                <a:schemeClr val="tx1"/>
              </a:solidFill>
              <a:effectLst/>
              <a:latin typeface="Arial" pitchFamily="34" charset="0"/>
              <a:cs typeface="Arial" pitchFamily="34" charset="0"/>
            </a:endParaRPr>
          </a:p>
          <a:p>
            <a:pPr lvl="0" defTabSz="914400" eaLnBrk="0" fontAlgn="base" hangingPunct="0">
              <a:spcBef>
                <a:spcPct val="0"/>
              </a:spcBef>
              <a:spcAft>
                <a:spcPct val="0"/>
              </a:spcAft>
            </a:pPr>
            <a:r>
              <a:rPr lang="es-MX" sz="1000" dirty="0" smtClean="0"/>
              <a:t>Verán, mamá y papá son espeleólogos. Eso significa que les encanta explorar cuevas. Desafortunadamente, María y yo por lo general tenemos que quedarnos con una "niñera", mientras ellos se van a explorar.</a:t>
            </a:r>
          </a:p>
          <a:p>
            <a:pPr lvl="0" defTabSz="914400" eaLnBrk="0" fontAlgn="base" hangingPunct="0">
              <a:spcBef>
                <a:spcPct val="0"/>
              </a:spcBef>
              <a:spcAft>
                <a:spcPct val="0"/>
              </a:spcAft>
            </a:pPr>
            <a:endParaRPr kumimoji="0" lang="es-MX" altLang="en-US" sz="500" b="0" i="0" u="none" strike="noStrike" cap="none" normalizeH="0" baseline="0" dirty="0" smtClean="0">
              <a:ln>
                <a:noFill/>
              </a:ln>
              <a:solidFill>
                <a:schemeClr val="tx1"/>
              </a:solidFill>
              <a:effectLst/>
              <a:latin typeface="Arial" pitchFamily="34" charset="0"/>
              <a:cs typeface="Arial" pitchFamily="34" charset="0"/>
            </a:endParaRPr>
          </a:p>
          <a:p>
            <a:endParaRPr lang="es-MX" sz="500" dirty="0" smtClean="0"/>
          </a:p>
          <a:p>
            <a:r>
              <a:rPr lang="es-MX" sz="1000" dirty="0"/>
              <a:t>—</a:t>
            </a:r>
            <a:r>
              <a:rPr lang="es-MX" sz="1000" dirty="0" smtClean="0"/>
              <a:t>María por favor deja tu libro —dijo papá—. Tenemos noticias importantes que ambas querrán oír. Hemos sido invitados a ir a Carlsbad, Nuevo México para ayudar con un estudio de la </a:t>
            </a:r>
            <a:r>
              <a:rPr lang="es-MX" sz="1000" dirty="0"/>
              <a:t>g</a:t>
            </a:r>
            <a:r>
              <a:rPr lang="es-MX" sz="1000" dirty="0" smtClean="0"/>
              <a:t>olondrina de cueva.  Nos gustaría que ustedes dos vengan con nosotros</a:t>
            </a:r>
            <a:r>
              <a:rPr lang="es-MX" sz="1000" dirty="0"/>
              <a:t>.</a:t>
            </a:r>
            <a:endParaRPr lang="es-MX" sz="1000" dirty="0" smtClean="0"/>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n-US" sz="500" b="0" i="0" u="none" strike="noStrike" cap="none" normalizeH="0" baseline="0" dirty="0" smtClean="0">
              <a:ln>
                <a:noFill/>
              </a:ln>
              <a:solidFill>
                <a:schemeClr val="tx1"/>
              </a:solidFill>
              <a:effectLst/>
              <a:latin typeface="Arial" pitchFamily="34" charset="0"/>
              <a:cs typeface="Arial" pitchFamily="34" charset="0"/>
            </a:endParaRPr>
          </a:p>
          <a:p>
            <a:pPr lvl="0" defTabSz="914400" eaLnBrk="0" fontAlgn="base" hangingPunct="0">
              <a:spcBef>
                <a:spcPct val="0"/>
              </a:spcBef>
              <a:spcAft>
                <a:spcPct val="0"/>
              </a:spcAft>
            </a:pPr>
            <a:r>
              <a:rPr lang="es-MX" sz="1000" dirty="0"/>
              <a:t>—</a:t>
            </a:r>
            <a:r>
              <a:rPr lang="es-MX" sz="1000" dirty="0" smtClean="0"/>
              <a:t>¿Golondrinas? —dijo María.</a:t>
            </a:r>
          </a:p>
          <a:p>
            <a:pPr lvl="0" defTabSz="914400" eaLnBrk="0" fontAlgn="base" hangingPunct="0">
              <a:spcBef>
                <a:spcPct val="0"/>
              </a:spcBef>
              <a:spcAft>
                <a:spcPct val="0"/>
              </a:spcAft>
            </a:pPr>
            <a:endParaRPr kumimoji="0" lang="es-MX" altLang="en-US" sz="500" b="0" i="0" u="none" strike="noStrike" cap="none" normalizeH="0" baseline="0" dirty="0" smtClean="0">
              <a:ln>
                <a:noFill/>
              </a:ln>
              <a:solidFill>
                <a:schemeClr val="tx1"/>
              </a:solidFill>
              <a:effectLst/>
              <a:latin typeface="Arial" pitchFamily="34" charset="0"/>
              <a:cs typeface="Arial" pitchFamily="34" charset="0"/>
            </a:endParaRPr>
          </a:p>
          <a:p>
            <a:pPr lvl="0" defTabSz="914400" eaLnBrk="0" fontAlgn="base" hangingPunct="0">
              <a:spcBef>
                <a:spcPct val="0"/>
              </a:spcBef>
              <a:spcAft>
                <a:spcPct val="0"/>
              </a:spcAft>
            </a:pPr>
            <a:r>
              <a:rPr lang="es-MX" sz="1000" dirty="0"/>
              <a:t>—</a:t>
            </a:r>
            <a:r>
              <a:rPr lang="es-MX" sz="1000" dirty="0" smtClean="0"/>
              <a:t>¡Aves! —dije—. ¿Vamos a ir hasta Nuevo México (vivimos en California) para estudiar aves?”</a:t>
            </a:r>
          </a:p>
          <a:p>
            <a:pPr lvl="0" defTabSz="914400" eaLnBrk="0" fontAlgn="base" hangingPunct="0">
              <a:spcBef>
                <a:spcPct val="0"/>
              </a:spcBef>
              <a:spcAft>
                <a:spcPct val="0"/>
              </a:spcAft>
            </a:pPr>
            <a:r>
              <a:rPr kumimoji="0" lang="es-MX" altLang="en-US" sz="1000" b="0" i="0" u="none" strike="noStrike" cap="none" normalizeH="0" baseline="0" dirty="0" smtClean="0">
                <a:ln>
                  <a:noFill/>
                </a:ln>
                <a:solidFill>
                  <a:schemeClr val="tx1"/>
                </a:solidFill>
                <a:effectLst/>
                <a:latin typeface="Calibri" pitchFamily="34" charset="0"/>
                <a:ea typeface="Calibri" pitchFamily="34" charset="0"/>
                <a:cs typeface="Calibri" pitchFamily="34" charset="0"/>
              </a:rPr>
              <a:t> </a:t>
            </a:r>
            <a:endParaRPr kumimoji="0" lang="es-MX" altLang="en-US" sz="500" b="0" i="0" u="none" strike="noStrike" cap="none" normalizeH="0" baseline="0" dirty="0" smtClean="0">
              <a:ln>
                <a:noFill/>
              </a:ln>
              <a:solidFill>
                <a:schemeClr val="tx1"/>
              </a:solidFill>
              <a:effectLst/>
              <a:latin typeface="Arial" pitchFamily="34" charset="0"/>
              <a:cs typeface="Arial" pitchFamily="34" charset="0"/>
            </a:endParaRPr>
          </a:p>
          <a:p>
            <a:r>
              <a:rPr lang="es-MX" sz="1000" dirty="0"/>
              <a:t>—</a:t>
            </a:r>
            <a:r>
              <a:rPr lang="es-MX" sz="1000" dirty="0" smtClean="0"/>
              <a:t>Oigan, oigan niñas —dijo papá—. Estas no son aves cualquieras. ¡Estas son aves que viven en las Cavernas de Carlsbad! Hay más de 100 cuevas. Una de las cámaras de la cueva es la más grande de los Estados Unidos.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n-US" sz="500" b="0" i="0" u="none" strike="noStrike" cap="none" normalizeH="0" baseline="0" dirty="0" smtClean="0">
              <a:ln>
                <a:noFill/>
              </a:ln>
              <a:solidFill>
                <a:schemeClr val="tx1"/>
              </a:solidFill>
              <a:effectLst/>
              <a:latin typeface="Calibri" pitchFamily="34" charset="0"/>
              <a:ea typeface="Calibri" pitchFamily="34" charset="0"/>
              <a:cs typeface="Calibri" pitchFamily="34" charset="0"/>
            </a:endParaRPr>
          </a:p>
          <a:p>
            <a:pPr lvl="0" defTabSz="914400" eaLnBrk="0" fontAlgn="base" hangingPunct="0">
              <a:spcBef>
                <a:spcPct val="0"/>
              </a:spcBef>
              <a:spcAft>
                <a:spcPct val="0"/>
              </a:spcAft>
            </a:pPr>
            <a:r>
              <a:rPr lang="es-MX" sz="1000" dirty="0" smtClean="0"/>
              <a:t>Ante la mención de "cuevas“, papá tuvo mi atención.</a:t>
            </a:r>
          </a:p>
          <a:p>
            <a:pPr lvl="0" defTabSz="914400" eaLnBrk="0" fontAlgn="base" hangingPunct="0">
              <a:spcBef>
                <a:spcPct val="0"/>
              </a:spcBef>
              <a:spcAft>
                <a:spcPct val="0"/>
              </a:spcAft>
            </a:pPr>
            <a:r>
              <a:rPr lang="es-MX" sz="1000" dirty="0" smtClean="0"/>
              <a:t/>
            </a:r>
            <a:br>
              <a:rPr lang="es-MX" sz="1000" dirty="0" smtClean="0"/>
            </a:br>
            <a:r>
              <a:rPr lang="es-MX" sz="1000" dirty="0" smtClean="0"/>
              <a:t>—¿Podemos ser espeleólogos como tú y mamá? —le dije a papá.</a:t>
            </a:r>
            <a:br>
              <a:rPr lang="es-MX" sz="1000" dirty="0" smtClean="0"/>
            </a:br>
            <a:r>
              <a:rPr lang="es-MX" sz="1000" dirty="0" smtClean="0"/>
              <a:t/>
            </a:r>
            <a:br>
              <a:rPr lang="es-MX" sz="1000" dirty="0" smtClean="0"/>
            </a:br>
            <a:r>
              <a:rPr lang="es-MX" sz="1000" dirty="0" smtClean="0"/>
              <a:t>—¡Sí! ¡Sí! —mi hermana interrumpió.</a:t>
            </a:r>
          </a:p>
          <a:p>
            <a:pPr lvl="0" defTabSz="914400" eaLnBrk="0" fontAlgn="base" hangingPunct="0">
              <a:spcBef>
                <a:spcPct val="0"/>
              </a:spcBef>
              <a:spcAft>
                <a:spcPct val="0"/>
              </a:spcAft>
            </a:pPr>
            <a:endParaRPr kumimoji="0" lang="es-MX" altLang="en-US" sz="500" b="0" i="0" u="none" strike="noStrike" cap="none" normalizeH="0" baseline="0" dirty="0" smtClean="0">
              <a:ln>
                <a:noFill/>
              </a:ln>
              <a:solidFill>
                <a:schemeClr val="tx1"/>
              </a:solidFill>
              <a:effectLst/>
              <a:latin typeface="Arial" pitchFamily="34" charset="0"/>
              <a:cs typeface="Arial" pitchFamily="34" charset="0"/>
            </a:endParaRPr>
          </a:p>
          <a:p>
            <a:pPr lvl="0" defTabSz="914400" eaLnBrk="0" fontAlgn="base" hangingPunct="0">
              <a:spcBef>
                <a:spcPct val="0"/>
              </a:spcBef>
              <a:spcAft>
                <a:spcPct val="0"/>
              </a:spcAft>
            </a:pPr>
            <a:r>
              <a:rPr lang="es-MX" sz="1000" dirty="0" smtClean="0"/>
              <a:t>Aunque solo teníamos 11 y 12 años</a:t>
            </a:r>
            <a:r>
              <a:rPr lang="es-MX" sz="1000" dirty="0"/>
              <a:t>, siempre habíamos querido ser </a:t>
            </a:r>
            <a:r>
              <a:rPr lang="es-MX" sz="1000" dirty="0" smtClean="0"/>
              <a:t>espeleólogas desde lo que ambas podíamos recordar. Muchas veces habíamos observado a nuestros padres prepararse para ir de espeleología, que incluía empacar cascos, botas y rodilleras. A veces papá nos dejaba poner los cascos duros, siempre y cuando tuviéramos cuidado.</a:t>
            </a:r>
          </a:p>
          <a:p>
            <a:pPr lvl="0" defTabSz="914400" eaLnBrk="0" fontAlgn="base" hangingPunct="0">
              <a:spcBef>
                <a:spcPct val="0"/>
              </a:spcBef>
              <a:spcAft>
                <a:spcPct val="0"/>
              </a:spcAft>
            </a:pPr>
            <a:endParaRPr kumimoji="0" lang="es-MX" altLang="en-US" sz="500" b="0" i="0" u="none" strike="noStrike" cap="none" normalizeH="0" baseline="0" dirty="0" smtClean="0">
              <a:ln>
                <a:noFill/>
              </a:ln>
              <a:solidFill>
                <a:schemeClr val="tx1"/>
              </a:solidFill>
              <a:effectLst/>
              <a:latin typeface="Arial" pitchFamily="34" charset="0"/>
              <a:cs typeface="Arial" pitchFamily="34" charset="0"/>
            </a:endParaRPr>
          </a:p>
          <a:p>
            <a:r>
              <a:rPr lang="es-MX" sz="1000" dirty="0" smtClean="0"/>
              <a:t>—La espeleología puede ser muy peligrosa</a:t>
            </a:r>
            <a:r>
              <a:rPr lang="es-MX" sz="1000" dirty="0"/>
              <a:t> </a:t>
            </a:r>
            <a:r>
              <a:rPr lang="es-MX" sz="1000" dirty="0" smtClean="0"/>
              <a:t>—dijo papá.— Los espeleólogos se pueden caer, perder, ser golpeados por rocas o quedar exhaustos. Además, siempre vamos con otro equipo de adultos. Lo siento chicas, pero todavía no son lo suficientemente mayores.</a:t>
            </a:r>
          </a:p>
          <a:p>
            <a:endParaRPr lang="es-MX" sz="800" dirty="0" smtClean="0"/>
          </a:p>
          <a:p>
            <a:r>
              <a:rPr lang="es-MX" sz="1000" dirty="0" smtClean="0"/>
              <a:t>Antes de que nos pudiéramos quejar mamá dijo, — Miren, todavía podrán ir dentro de una cueva, pero estarán seguras y todos aprenderemos algo nuevo sobre las golondrinas de cueva</a:t>
            </a:r>
            <a:r>
              <a:rPr lang="es-MX" sz="1000" dirty="0"/>
              <a:t>.</a:t>
            </a:r>
            <a:endParaRPr lang="es-MX" sz="1000" dirty="0" smtClean="0"/>
          </a:p>
          <a:p>
            <a:r>
              <a:rPr lang="es-MX" sz="1000" dirty="0" smtClean="0"/>
              <a:t> </a:t>
            </a:r>
          </a:p>
          <a:p>
            <a:r>
              <a:rPr lang="es-MX" sz="1000" dirty="0" smtClean="0">
                <a:latin typeface="+mj-lt"/>
              </a:rPr>
              <a:t>María </a:t>
            </a:r>
            <a:r>
              <a:rPr lang="es-MX" sz="1000" dirty="0">
                <a:latin typeface="+mj-lt"/>
              </a:rPr>
              <a:t>y yo no dijimos otra palabra. Ayudamos a m</a:t>
            </a:r>
            <a:r>
              <a:rPr lang="es-MX" sz="1000" dirty="0" smtClean="0">
                <a:latin typeface="+mj-lt"/>
              </a:rPr>
              <a:t>amá </a:t>
            </a:r>
            <a:r>
              <a:rPr lang="es-MX" sz="1000" dirty="0">
                <a:latin typeface="+mj-lt"/>
              </a:rPr>
              <a:t>y papá a </a:t>
            </a:r>
            <a:r>
              <a:rPr lang="es-MX" sz="1000" dirty="0" smtClean="0">
                <a:latin typeface="+mj-lt"/>
              </a:rPr>
              <a:t>limpiar </a:t>
            </a:r>
            <a:r>
              <a:rPr lang="es-MX" sz="1000" dirty="0">
                <a:latin typeface="+mj-lt"/>
              </a:rPr>
              <a:t>la cocina y lavar los platos del desayuno. ¡Al menos íbamos a ir dentro de una verdadera cueva</a:t>
            </a:r>
            <a:r>
              <a:rPr lang="es-MX" sz="1000" dirty="0" smtClean="0">
                <a:latin typeface="+mj-lt"/>
              </a:rPr>
              <a:t>! </a:t>
            </a:r>
            <a:r>
              <a:rPr lang="es-MX" sz="1000" dirty="0">
                <a:latin typeface="+mj-lt"/>
              </a:rPr>
              <a:t>Pasamos el resto del día haciendo las maletas para nuestro </a:t>
            </a:r>
            <a:r>
              <a:rPr lang="es-MX" sz="1000" dirty="0" smtClean="0">
                <a:latin typeface="+mj-lt"/>
              </a:rPr>
              <a:t>viaje. Siendo a f</a:t>
            </a:r>
            <a:r>
              <a:rPr lang="es-ES" sz="1000" dirty="0" smtClean="0">
                <a:latin typeface="+mj-lt"/>
              </a:rPr>
              <a:t>inales </a:t>
            </a:r>
            <a:r>
              <a:rPr lang="es-ES" sz="1000" dirty="0">
                <a:latin typeface="+mj-lt"/>
              </a:rPr>
              <a:t>de julio todavía estaba muy </a:t>
            </a:r>
            <a:r>
              <a:rPr lang="es-ES" sz="1000" dirty="0" smtClean="0">
                <a:latin typeface="+mj-lt"/>
              </a:rPr>
              <a:t>caliente, pero </a:t>
            </a:r>
            <a:r>
              <a:rPr lang="es-ES" sz="1000" dirty="0">
                <a:latin typeface="+mj-lt"/>
              </a:rPr>
              <a:t>mamá dijo que </a:t>
            </a:r>
            <a:r>
              <a:rPr lang="es-ES" sz="1000" dirty="0" smtClean="0">
                <a:latin typeface="+mj-lt"/>
              </a:rPr>
              <a:t>empacáramos una </a:t>
            </a:r>
            <a:r>
              <a:rPr lang="es-ES" sz="1000" dirty="0">
                <a:latin typeface="+mj-lt"/>
              </a:rPr>
              <a:t>chaqueta ligera, </a:t>
            </a:r>
            <a:r>
              <a:rPr lang="es-ES" sz="1000" dirty="0" smtClean="0">
                <a:latin typeface="+mj-lt"/>
              </a:rPr>
              <a:t>porque en </a:t>
            </a:r>
            <a:r>
              <a:rPr lang="es-ES" sz="1000" dirty="0">
                <a:latin typeface="+mj-lt"/>
              </a:rPr>
              <a:t>la </a:t>
            </a:r>
            <a:r>
              <a:rPr lang="es-ES" sz="1000" dirty="0" smtClean="0">
                <a:latin typeface="+mj-lt"/>
              </a:rPr>
              <a:t>cueva haría </a:t>
            </a:r>
            <a:r>
              <a:rPr lang="es-ES" sz="1000" dirty="0">
                <a:latin typeface="+mj-lt"/>
              </a:rPr>
              <a:t>frío</a:t>
            </a:r>
            <a:r>
              <a:rPr lang="es-ES" sz="800" dirty="0">
                <a:latin typeface="+mj-lt"/>
              </a:rPr>
              <a:t>.</a:t>
            </a:r>
            <a:endParaRPr kumimoji="0" lang="es-MX" altLang="en-US" sz="5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MX"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26</a:t>
            </a:fld>
            <a:endParaRPr lang="en-US" dirty="0"/>
          </a:p>
        </p:txBody>
      </p:sp>
      <p:sp>
        <p:nvSpPr>
          <p:cNvPr id="5" name="Rectangle 2"/>
          <p:cNvSpPr>
            <a:spLocks noChangeArrowheads="1"/>
          </p:cNvSpPr>
          <p:nvPr/>
        </p:nvSpPr>
        <p:spPr bwMode="auto">
          <a:xfrm>
            <a:off x="0" y="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6" name="Picture 5" descr="BRD-A1010-500"/>
          <p:cNvPicPr/>
          <p:nvPr/>
        </p:nvPicPr>
        <p:blipFill>
          <a:blip r:embed="rId2">
            <a:extLst>
              <a:ext uri="{28A0092B-C50C-407E-A947-70E740481C1C}">
                <a14:useLocalDpi xmlns:a14="http://schemas.microsoft.com/office/drawing/2010/main" val="0"/>
              </a:ext>
            </a:extLst>
          </a:blip>
          <a:srcRect/>
          <a:stretch>
            <a:fillRect/>
          </a:stretch>
        </p:blipFill>
        <p:spPr bwMode="auto">
          <a:xfrm>
            <a:off x="914400" y="762000"/>
            <a:ext cx="1828800" cy="1143000"/>
          </a:xfrm>
          <a:prstGeom prst="rect">
            <a:avLst/>
          </a:prstGeom>
          <a:ln>
            <a:noFill/>
          </a:ln>
          <a:effectLst>
            <a:outerShdw blurRad="292100" dist="139700" dir="2700000" algn="tl" rotWithShape="0">
              <a:srgbClr val="333333">
                <a:alpha val="65000"/>
              </a:srgbClr>
            </a:outerShdw>
          </a:effectLst>
        </p:spPr>
      </p:pic>
      <p:sp>
        <p:nvSpPr>
          <p:cNvPr id="9" name="TextBox 8"/>
          <p:cNvSpPr txBox="1"/>
          <p:nvPr/>
        </p:nvSpPr>
        <p:spPr>
          <a:xfrm>
            <a:off x="5385213" y="255657"/>
            <a:ext cx="2039341" cy="707886"/>
          </a:xfrm>
          <a:prstGeom prst="rect">
            <a:avLst/>
          </a:prstGeom>
          <a:noFill/>
          <a:ln>
            <a:solidFill>
              <a:schemeClr val="tx1"/>
            </a:solidFill>
          </a:ln>
        </p:spPr>
        <p:txBody>
          <a:bodyPr wrap="none" rtlCol="0">
            <a:spAutoFit/>
          </a:bodyPr>
          <a:lstStyle/>
          <a:p>
            <a:pPr lvl="0"/>
            <a:r>
              <a:rPr lang="es-ES_tradnl" sz="800" dirty="0" smtClean="0">
                <a:solidFill>
                  <a:prstClr val="black"/>
                </a:solidFill>
              </a:rPr>
              <a:t>Equivalencia de grado: 4.3</a:t>
            </a:r>
          </a:p>
          <a:p>
            <a:pPr lvl="0"/>
            <a:r>
              <a:rPr lang="es-ES" sz="800" dirty="0" smtClean="0">
                <a:solidFill>
                  <a:prstClr val="black"/>
                </a:solidFill>
              </a:rPr>
              <a:t>Escala </a:t>
            </a:r>
            <a:r>
              <a:rPr lang="es-ES" sz="800" i="1" dirty="0" err="1" smtClean="0">
                <a:solidFill>
                  <a:prstClr val="black"/>
                </a:solidFill>
              </a:rPr>
              <a:t>Lexile</a:t>
            </a:r>
            <a:r>
              <a:rPr lang="es-ES" sz="800" dirty="0" smtClean="0">
                <a:solidFill>
                  <a:prstClr val="black"/>
                </a:solidFill>
              </a:rPr>
              <a:t>: 760L</a:t>
            </a:r>
          </a:p>
          <a:p>
            <a:pPr lvl="0"/>
            <a:r>
              <a:rPr lang="es-ES" sz="800" dirty="0" smtClean="0">
                <a:solidFill>
                  <a:prstClr val="black"/>
                </a:solidFill>
              </a:rPr>
              <a:t>Promedio </a:t>
            </a:r>
            <a:r>
              <a:rPr lang="es-ES" sz="800" dirty="0">
                <a:solidFill>
                  <a:prstClr val="black"/>
                </a:solidFill>
              </a:rPr>
              <a:t>del largo de la oración: </a:t>
            </a:r>
            <a:r>
              <a:rPr lang="es-ES" sz="800" dirty="0" smtClean="0">
                <a:solidFill>
                  <a:prstClr val="black"/>
                </a:solidFill>
              </a:rPr>
              <a:t>11.86</a:t>
            </a:r>
            <a:endParaRPr lang="es-ES" sz="800" dirty="0">
              <a:solidFill>
                <a:prstClr val="black"/>
              </a:solidFill>
            </a:endParaRPr>
          </a:p>
          <a:p>
            <a:pPr lvl="0"/>
            <a:r>
              <a:rPr lang="es-ES" sz="800" dirty="0">
                <a:solidFill>
                  <a:prstClr val="black"/>
                </a:solidFill>
              </a:rPr>
              <a:t>Promedio de la frecuencia de palabras : </a:t>
            </a:r>
            <a:r>
              <a:rPr lang="es-ES" sz="800" dirty="0" smtClean="0">
                <a:solidFill>
                  <a:prstClr val="black"/>
                </a:solidFill>
              </a:rPr>
              <a:t>3.63</a:t>
            </a:r>
            <a:endParaRPr lang="es-ES" sz="800" dirty="0">
              <a:solidFill>
                <a:prstClr val="black"/>
              </a:solidFill>
            </a:endParaRPr>
          </a:p>
          <a:p>
            <a:pPr lvl="0"/>
            <a:r>
              <a:rPr lang="es-ES" sz="800" dirty="0">
                <a:solidFill>
                  <a:prstClr val="black"/>
                </a:solidFill>
              </a:rPr>
              <a:t>Numero de palabras: </a:t>
            </a:r>
            <a:r>
              <a:rPr lang="es-ES" sz="800" dirty="0" smtClean="0">
                <a:solidFill>
                  <a:prstClr val="black"/>
                </a:solidFill>
              </a:rPr>
              <a:t>984</a:t>
            </a:r>
            <a:endParaRPr lang="es-ES_tradnl" sz="800" dirty="0">
              <a:solidFill>
                <a:prstClr val="black"/>
              </a:solidFill>
            </a:endParaRPr>
          </a:p>
        </p:txBody>
      </p:sp>
    </p:spTree>
    <p:extLst>
      <p:ext uri="{BB962C8B-B14F-4D97-AF65-F5344CB8AC3E}">
        <p14:creationId xmlns:p14="http://schemas.microsoft.com/office/powerpoint/2010/main" val="29152494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27</a:t>
            </a:fld>
            <a:endParaRPr lang="en-US" dirty="0"/>
          </a:p>
        </p:txBody>
      </p:sp>
      <p:sp>
        <p:nvSpPr>
          <p:cNvPr id="2" name="Rectangle 1"/>
          <p:cNvSpPr/>
          <p:nvPr/>
        </p:nvSpPr>
        <p:spPr>
          <a:xfrm>
            <a:off x="304800" y="176748"/>
            <a:ext cx="7162800" cy="5786199"/>
          </a:xfrm>
          <a:prstGeom prst="rect">
            <a:avLst/>
          </a:prstGeom>
        </p:spPr>
        <p:txBody>
          <a:bodyPr wrap="square">
            <a:spAutoFit/>
          </a:bodyPr>
          <a:lstStyle/>
          <a:p>
            <a:r>
              <a:rPr lang="en-US" sz="1000" dirty="0"/>
              <a:t> </a:t>
            </a:r>
          </a:p>
          <a:p>
            <a:r>
              <a:rPr lang="en-US" sz="1000" b="1" u="sng" dirty="0" smtClean="0"/>
              <a:t>Parte 2</a:t>
            </a:r>
            <a:endParaRPr lang="en-US" sz="1000" dirty="0"/>
          </a:p>
          <a:p>
            <a:r>
              <a:rPr lang="es-ES" sz="1000" dirty="0"/>
              <a:t>Llegamos </a:t>
            </a:r>
            <a:r>
              <a:rPr lang="es-ES" sz="1000" dirty="0" smtClean="0"/>
              <a:t>al pueblo de </a:t>
            </a:r>
            <a:r>
              <a:rPr lang="es-ES" sz="1000" dirty="0"/>
              <a:t>Carlsbad tarde al día siguiente. Todos estábamos cansados, pero lo primero que hicimos fue reunirnos con Steve West para cenar. </a:t>
            </a:r>
            <a:r>
              <a:rPr lang="es-ES" sz="1000" dirty="0" smtClean="0"/>
              <a:t>¡Steve </a:t>
            </a:r>
            <a:r>
              <a:rPr lang="es-ES" sz="1000" dirty="0"/>
              <a:t>había estado </a:t>
            </a:r>
            <a:r>
              <a:rPr lang="es-ES" sz="1000" dirty="0" smtClean="0"/>
              <a:t>dirigiendo </a:t>
            </a:r>
            <a:r>
              <a:rPr lang="es-ES" sz="1000" dirty="0"/>
              <a:t>el programa de monitoreo </a:t>
            </a:r>
            <a:r>
              <a:rPr lang="es-ES" sz="1000" dirty="0" smtClean="0"/>
              <a:t>de las golondrina </a:t>
            </a:r>
            <a:r>
              <a:rPr lang="es-ES" sz="1000" dirty="0"/>
              <a:t>durante 25 años! Él le dijo a mis padres que su trabajo sería ayudar a atrapar golondrinas en una red mientras volaban fuera de la entrada de la cueva. Steve </a:t>
            </a:r>
            <a:r>
              <a:rPr lang="es-ES" sz="1000" dirty="0" smtClean="0"/>
              <a:t>dijo </a:t>
            </a:r>
            <a:r>
              <a:rPr lang="es-ES" sz="1000" dirty="0"/>
              <a:t>que </a:t>
            </a:r>
            <a:r>
              <a:rPr lang="es-ES" sz="1000" dirty="0" smtClean="0"/>
              <a:t>María </a:t>
            </a:r>
            <a:r>
              <a:rPr lang="es-ES" sz="1000" dirty="0"/>
              <a:t>y yo </a:t>
            </a:r>
            <a:r>
              <a:rPr lang="es-ES" sz="1000" dirty="0" smtClean="0"/>
              <a:t>podríamos </a:t>
            </a:r>
            <a:r>
              <a:rPr lang="es-ES" sz="1000" dirty="0"/>
              <a:t>ayudar a pesar y medir la longitud de cada ave. Antes de que las aves fueran liberadas </a:t>
            </a:r>
            <a:r>
              <a:rPr lang="es-ES" sz="1000" dirty="0" smtClean="0"/>
              <a:t>las teníamos </a:t>
            </a:r>
            <a:r>
              <a:rPr lang="es-ES" sz="1000" dirty="0"/>
              <a:t>que </a:t>
            </a:r>
            <a:r>
              <a:rPr lang="es-ES" sz="1000" dirty="0" smtClean="0"/>
              <a:t>anillar.</a:t>
            </a:r>
            <a:endParaRPr lang="en-US" sz="1000" dirty="0" smtClean="0">
              <a:solidFill>
                <a:srgbClr val="7030A0"/>
              </a:solidFill>
            </a:endParaRPr>
          </a:p>
          <a:p>
            <a:endParaRPr lang="en-US" sz="1000" dirty="0">
              <a:solidFill>
                <a:srgbClr val="7030A0"/>
              </a:solidFill>
            </a:endParaRPr>
          </a:p>
          <a:p>
            <a:r>
              <a:rPr lang="es-MX" sz="1000" dirty="0"/>
              <a:t>—</a:t>
            </a:r>
            <a:r>
              <a:rPr lang="es-MX" sz="1000" dirty="0" smtClean="0"/>
              <a:t>¿Qué significa anillar las aves? —pregunté </a:t>
            </a:r>
            <a:r>
              <a:rPr lang="es-MX" sz="1000" dirty="0"/>
              <a:t>a Steve.</a:t>
            </a:r>
            <a:r>
              <a:rPr lang="en-US" sz="1000" dirty="0"/>
              <a:t> </a:t>
            </a:r>
            <a:endParaRPr lang="en-US" sz="1000" dirty="0" smtClean="0"/>
          </a:p>
          <a:p>
            <a:endParaRPr lang="en-US" sz="1000" dirty="0"/>
          </a:p>
          <a:p>
            <a:r>
              <a:rPr lang="es-MX" sz="1000" dirty="0" smtClean="0"/>
              <a:t>—Colocamos una </a:t>
            </a:r>
            <a:r>
              <a:rPr lang="es-MX" sz="1000" dirty="0"/>
              <a:t>pequeña </a:t>
            </a:r>
            <a:r>
              <a:rPr lang="es-MX" sz="1000" dirty="0" smtClean="0"/>
              <a:t>liga </a:t>
            </a:r>
            <a:r>
              <a:rPr lang="es-MX" sz="1000" dirty="0"/>
              <a:t>de color alrededor de cada </a:t>
            </a:r>
            <a:r>
              <a:rPr lang="es-MX" sz="1000" dirty="0" smtClean="0"/>
              <a:t>golondrina </a:t>
            </a:r>
            <a:r>
              <a:rPr lang="es-MX" sz="1000" dirty="0"/>
              <a:t>que </a:t>
            </a:r>
            <a:r>
              <a:rPr lang="es-MX" sz="1000" dirty="0" smtClean="0"/>
              <a:t>capturamos —dijo Steve.— Anillar  a las aves </a:t>
            </a:r>
            <a:r>
              <a:rPr lang="es-MX" sz="1000" dirty="0"/>
              <a:t>nos ayuda a identificar y estudiar cómo </a:t>
            </a:r>
            <a:r>
              <a:rPr lang="es-MX" sz="1000" dirty="0" smtClean="0"/>
              <a:t>están las aves, </a:t>
            </a:r>
            <a:r>
              <a:rPr lang="es-MX" sz="1000" dirty="0"/>
              <a:t>sus patrones de migración, comportamiento y estructura social, así como su duración </a:t>
            </a:r>
            <a:r>
              <a:rPr lang="es-MX" sz="1000" dirty="0" smtClean="0"/>
              <a:t>de vida y </a:t>
            </a:r>
            <a:r>
              <a:rPr lang="es-MX" sz="1000" dirty="0"/>
              <a:t>la tasa de supervivencia</a:t>
            </a:r>
            <a:r>
              <a:rPr lang="es-MX" sz="1000" dirty="0" smtClean="0"/>
              <a:t>.</a:t>
            </a:r>
          </a:p>
          <a:p>
            <a:r>
              <a:rPr lang="en-US" sz="1000" dirty="0"/>
              <a:t> </a:t>
            </a:r>
          </a:p>
          <a:p>
            <a:r>
              <a:rPr lang="es-MX" sz="1000" dirty="0" smtClean="0"/>
              <a:t>—¡Uf! Está bien —supongo</a:t>
            </a:r>
            <a:r>
              <a:rPr lang="es-MX" sz="1000" dirty="0"/>
              <a:t>. Steve se rió. </a:t>
            </a:r>
            <a:r>
              <a:rPr lang="es-MX" sz="1000" dirty="0" smtClean="0"/>
              <a:t>Él sabía </a:t>
            </a:r>
            <a:r>
              <a:rPr lang="es-MX" sz="1000" dirty="0"/>
              <a:t>que era mucho </a:t>
            </a:r>
            <a:r>
              <a:rPr lang="es-MX" sz="1000" dirty="0" smtClean="0"/>
              <a:t>para recordar</a:t>
            </a:r>
            <a:r>
              <a:rPr lang="es-MX" sz="1000" dirty="0"/>
              <a:t>. Sin embargo, sonaba realmente importante. Steve dijo que las golondrinas de cueva no estaban en peligro de </a:t>
            </a:r>
            <a:r>
              <a:rPr lang="es-MX" sz="1000" dirty="0" smtClean="0"/>
              <a:t>extinción, </a:t>
            </a:r>
            <a:r>
              <a:rPr lang="es-MX" sz="1000" dirty="0"/>
              <a:t>pero hasta que </a:t>
            </a:r>
            <a:r>
              <a:rPr lang="es-MX" sz="1000" dirty="0" smtClean="0"/>
              <a:t>empezaron anillarlas, </a:t>
            </a:r>
            <a:r>
              <a:rPr lang="es-MX" sz="1000" dirty="0"/>
              <a:t>nadie sabía mucho acerca de </a:t>
            </a:r>
            <a:r>
              <a:rPr lang="es-MX" sz="1000" dirty="0" smtClean="0"/>
              <a:t>ellas </a:t>
            </a:r>
            <a:r>
              <a:rPr lang="es-MX" sz="1000" dirty="0"/>
              <a:t>o </a:t>
            </a:r>
            <a:r>
              <a:rPr lang="es-MX" sz="1000" dirty="0" smtClean="0"/>
              <a:t>a donde </a:t>
            </a:r>
            <a:r>
              <a:rPr lang="es-MX" sz="1000" dirty="0"/>
              <a:t>las aves se </a:t>
            </a:r>
            <a:r>
              <a:rPr lang="es-MX" sz="1000" dirty="0" smtClean="0"/>
              <a:t>iban durante </a:t>
            </a:r>
            <a:r>
              <a:rPr lang="es-MX" sz="1000" dirty="0"/>
              <a:t>el invierno</a:t>
            </a:r>
            <a:r>
              <a:rPr lang="es-MX" sz="1000" dirty="0" smtClean="0"/>
              <a:t>.</a:t>
            </a:r>
          </a:p>
          <a:p>
            <a:r>
              <a:rPr lang="en-US" sz="1000" dirty="0"/>
              <a:t> </a:t>
            </a:r>
          </a:p>
          <a:p>
            <a:r>
              <a:rPr lang="es-MX" sz="1000" dirty="0" smtClean="0"/>
              <a:t>Después de desearnos buenas noches, Steve se fue y nos fuimos a nuestro motel. El </a:t>
            </a:r>
            <a:r>
              <a:rPr lang="es-MX" sz="1000" dirty="0"/>
              <a:t>siguiente día </a:t>
            </a:r>
            <a:r>
              <a:rPr lang="es-MX" sz="1000" dirty="0" smtClean="0"/>
              <a:t>lo pasaríamos entrando a las cuevas con un guía turístico. María y yo estábamos tan emocionadas que no podíamos dormir. Hablamos hasta muy tarde en la  noche acerca de la cueva y solo nos podíamos imaginar las cosas que tal vez veríamos. ¡Quizás sí tendríamos una aventura después de todo!</a:t>
            </a:r>
          </a:p>
          <a:p>
            <a:pPr eaLnBrk="0" fontAlgn="base" hangingPunct="0"/>
            <a:endParaRPr lang="en-US" sz="1000" b="1" dirty="0"/>
          </a:p>
          <a:p>
            <a:pPr eaLnBrk="0" fontAlgn="base" hangingPunct="0"/>
            <a:r>
              <a:rPr lang="en-US" sz="1000" b="1" dirty="0" smtClean="0"/>
              <a:t>Part </a:t>
            </a:r>
            <a:r>
              <a:rPr lang="en-US" sz="1000" b="1" dirty="0"/>
              <a:t>3</a:t>
            </a:r>
            <a:endParaRPr lang="en-US" sz="1000" dirty="0"/>
          </a:p>
          <a:p>
            <a:pPr eaLnBrk="0" fontAlgn="base" hangingPunct="0"/>
            <a:r>
              <a:rPr lang="es-MX" sz="1000" dirty="0"/>
              <a:t>El </a:t>
            </a:r>
            <a:r>
              <a:rPr lang="es-MX" sz="1000" dirty="0" smtClean="0"/>
              <a:t>recorrido fue </a:t>
            </a:r>
            <a:r>
              <a:rPr lang="es-MX" sz="1000" dirty="0"/>
              <a:t>espectacular. Cuando </a:t>
            </a:r>
            <a:r>
              <a:rPr lang="es-MX" sz="1000" dirty="0" smtClean="0"/>
              <a:t>entramos por primera vez a </a:t>
            </a:r>
            <a:r>
              <a:rPr lang="es-MX" sz="1000" dirty="0"/>
              <a:t>la </a:t>
            </a:r>
            <a:r>
              <a:rPr lang="es-MX" sz="1000" dirty="0" smtClean="0"/>
              <a:t>cueva, </a:t>
            </a:r>
            <a:r>
              <a:rPr lang="es-MX" sz="1000" dirty="0"/>
              <a:t>parecía a un agujero gigantesco, interminable.</a:t>
            </a:r>
            <a:endParaRPr lang="en-US" sz="1000" dirty="0"/>
          </a:p>
          <a:p>
            <a:pPr eaLnBrk="0" fontAlgn="base" hangingPunct="0"/>
            <a:endParaRPr lang="en-US" sz="1000" dirty="0" smtClean="0"/>
          </a:p>
          <a:p>
            <a:pPr eaLnBrk="0" fontAlgn="base" hangingPunct="0"/>
            <a:endParaRPr lang="en-US" sz="1000" dirty="0"/>
          </a:p>
          <a:p>
            <a:pPr eaLnBrk="0" fontAlgn="base" hangingPunct="0"/>
            <a:endParaRPr lang="en-US" sz="1000" dirty="0" smtClean="0"/>
          </a:p>
          <a:p>
            <a:pPr eaLnBrk="0" fontAlgn="base" hangingPunct="0"/>
            <a:endParaRPr lang="en-US" sz="1000" dirty="0"/>
          </a:p>
          <a:p>
            <a:pPr eaLnBrk="0" fontAlgn="base" hangingPunct="0"/>
            <a:endParaRPr lang="en-US" sz="1000" dirty="0" smtClean="0"/>
          </a:p>
          <a:p>
            <a:pPr eaLnBrk="0" fontAlgn="base" hangingPunct="0"/>
            <a:endParaRPr lang="en-US" sz="1000" dirty="0" smtClean="0"/>
          </a:p>
          <a:p>
            <a:pPr eaLnBrk="0" fontAlgn="base" hangingPunct="0"/>
            <a:endParaRPr lang="en-US" sz="1000" dirty="0"/>
          </a:p>
          <a:p>
            <a:pPr eaLnBrk="0" fontAlgn="base" hangingPunct="0"/>
            <a:endParaRPr lang="en-US" sz="1000" dirty="0" smtClean="0"/>
          </a:p>
          <a:p>
            <a:pPr eaLnBrk="0" fontAlgn="base" hangingPunct="0"/>
            <a:endParaRPr lang="en-US" sz="1000" dirty="0" smtClean="0"/>
          </a:p>
          <a:p>
            <a:pPr eaLnBrk="0" fontAlgn="base" hangingPunct="0"/>
            <a:endParaRPr lang="en-US" sz="1000" dirty="0" smtClean="0"/>
          </a:p>
          <a:p>
            <a:pPr eaLnBrk="0" fontAlgn="base" hangingPunct="0"/>
            <a:endParaRPr lang="en-US" sz="1000" dirty="0" smtClean="0"/>
          </a:p>
          <a:p>
            <a:pPr eaLnBrk="0" fontAlgn="base" hangingPunct="0"/>
            <a:r>
              <a:rPr lang="es-MX" sz="1000" dirty="0"/>
              <a:t>Nuestro guía </a:t>
            </a:r>
            <a:r>
              <a:rPr lang="es-MX" sz="1000" dirty="0" smtClean="0"/>
              <a:t>turístico nos </a:t>
            </a:r>
            <a:r>
              <a:rPr lang="es-MX" sz="1000" dirty="0"/>
              <a:t>dijo que en 1898 </a:t>
            </a:r>
            <a:r>
              <a:rPr lang="es-MX" sz="1000" dirty="0" smtClean="0"/>
              <a:t>un </a:t>
            </a:r>
            <a:r>
              <a:rPr lang="es-MX" sz="1000" dirty="0"/>
              <a:t>adolescente llamado Jim White, comenzó a explorar las cuevas con sólo una escalera. Él encontró </a:t>
            </a:r>
            <a:r>
              <a:rPr lang="es-MX" sz="1000" dirty="0" smtClean="0"/>
              <a:t>cámara tras cámara, </a:t>
            </a:r>
            <a:r>
              <a:rPr lang="es-MX" sz="1000" dirty="0"/>
              <a:t>pero nadie le creyó durante mucho tiempo.</a:t>
            </a:r>
            <a:endParaRPr lang="en-US" sz="1000" dirty="0"/>
          </a:p>
        </p:txBody>
      </p:sp>
      <p:sp>
        <p:nvSpPr>
          <p:cNvPr id="8" name="TextBox 7"/>
          <p:cNvSpPr txBox="1"/>
          <p:nvPr/>
        </p:nvSpPr>
        <p:spPr>
          <a:xfrm>
            <a:off x="2362200" y="5795344"/>
            <a:ext cx="4876800" cy="1785104"/>
          </a:xfrm>
          <a:prstGeom prst="rect">
            <a:avLst/>
          </a:prstGeom>
          <a:noFill/>
        </p:spPr>
        <p:txBody>
          <a:bodyPr wrap="square" rtlCol="0">
            <a:spAutoFit/>
          </a:bodyPr>
          <a:lstStyle/>
          <a:p>
            <a:endParaRPr lang="en-US" sz="1000" dirty="0"/>
          </a:p>
          <a:p>
            <a:r>
              <a:rPr lang="es-MX" sz="1000" dirty="0"/>
              <a:t>La mayoría de las </a:t>
            </a:r>
            <a:r>
              <a:rPr lang="es-MX" sz="1000" dirty="0" smtClean="0"/>
              <a:t>cuevas tenían </a:t>
            </a:r>
            <a:r>
              <a:rPr lang="es-MX" sz="1000" dirty="0"/>
              <a:t>nombres. </a:t>
            </a:r>
            <a:r>
              <a:rPr lang="es-MX" sz="1000" dirty="0" smtClean="0"/>
              <a:t>—Hemos escogido el recorrido del </a:t>
            </a:r>
            <a:r>
              <a:rPr lang="es-MX" sz="1000" dirty="0"/>
              <a:t>Palacio del </a:t>
            </a:r>
            <a:r>
              <a:rPr lang="es-MX" sz="1000" dirty="0" smtClean="0"/>
              <a:t>Rey —dijo papá.— No </a:t>
            </a:r>
            <a:r>
              <a:rPr lang="es-MX" sz="1000" dirty="0"/>
              <a:t>es tan difícil de escalar como algunos de los otros </a:t>
            </a:r>
            <a:r>
              <a:rPr lang="es-MX" sz="1000" dirty="0" smtClean="0"/>
              <a:t>recorridos.</a:t>
            </a:r>
          </a:p>
          <a:p>
            <a:r>
              <a:rPr lang="en-US" sz="1000" dirty="0"/>
              <a:t> </a:t>
            </a:r>
          </a:p>
          <a:p>
            <a:r>
              <a:rPr lang="es-MX" sz="1000" dirty="0"/>
              <a:t>Nuestro guía nos llevó a la parte más profunda de la cueva abierta al público, 830 </a:t>
            </a:r>
            <a:r>
              <a:rPr lang="es-MX" sz="1000" dirty="0" smtClean="0"/>
              <a:t>pies debajo </a:t>
            </a:r>
            <a:r>
              <a:rPr lang="es-MX" sz="1000" dirty="0"/>
              <a:t>de la superficie del desierto. </a:t>
            </a:r>
            <a:r>
              <a:rPr lang="es-MX" sz="1000" dirty="0" smtClean="0"/>
              <a:t>Había </a:t>
            </a:r>
            <a:r>
              <a:rPr lang="es-MX" sz="1000" dirty="0"/>
              <a:t>cuatro cámaras en el Palacio del Rey. Cada </a:t>
            </a:r>
            <a:r>
              <a:rPr lang="es-MX" sz="1000" dirty="0" smtClean="0"/>
              <a:t>una era increíble</a:t>
            </a:r>
            <a:r>
              <a:rPr lang="es-MX" sz="1000" dirty="0"/>
              <a:t>. Parece que caminamos  </a:t>
            </a:r>
            <a:r>
              <a:rPr lang="es-MX" sz="1000" dirty="0" smtClean="0"/>
              <a:t>por millas. </a:t>
            </a:r>
            <a:r>
              <a:rPr lang="es-MX" sz="1000" dirty="0"/>
              <a:t>¡Después, </a:t>
            </a:r>
            <a:r>
              <a:rPr lang="es-MX" sz="1000" dirty="0" smtClean="0"/>
              <a:t>almorzamos </a:t>
            </a:r>
            <a:r>
              <a:rPr lang="es-MX" sz="1000" dirty="0"/>
              <a:t>en una </a:t>
            </a:r>
            <a:r>
              <a:rPr lang="es-MX" sz="1000" dirty="0" smtClean="0"/>
              <a:t>caverna subterránea!</a:t>
            </a:r>
          </a:p>
          <a:p>
            <a:endParaRPr lang="en-US" sz="1000" dirty="0"/>
          </a:p>
          <a:p>
            <a:r>
              <a:rPr lang="es-MX" sz="1000" dirty="0" smtClean="0"/>
              <a:t>Yo quería quedarme </a:t>
            </a:r>
            <a:r>
              <a:rPr lang="es-MX" sz="1000" dirty="0"/>
              <a:t>dentro de la cueva para siempre, pero ya era tarde. El viaje de regreso a la parte superior </a:t>
            </a:r>
            <a:r>
              <a:rPr lang="es-MX" sz="1000" dirty="0" smtClean="0"/>
              <a:t>en ascensor era </a:t>
            </a:r>
            <a:r>
              <a:rPr lang="es-MX" sz="1000" dirty="0"/>
              <a:t>equivalente a subir 79 pisos de un rascacielos.</a:t>
            </a:r>
            <a:endParaRPr lang="en-US" sz="1000" dirty="0"/>
          </a:p>
        </p:txBody>
      </p:sp>
      <p:grpSp>
        <p:nvGrpSpPr>
          <p:cNvPr id="12" name="Group 11"/>
          <p:cNvGrpSpPr/>
          <p:nvPr/>
        </p:nvGrpSpPr>
        <p:grpSpPr>
          <a:xfrm>
            <a:off x="646879" y="6136001"/>
            <a:ext cx="3445042" cy="3550878"/>
            <a:chOff x="609600" y="5503020"/>
            <a:chExt cx="3445042" cy="3550878"/>
          </a:xfrm>
        </p:grpSpPr>
        <p:grpSp>
          <p:nvGrpSpPr>
            <p:cNvPr id="3" name="Group 2"/>
            <p:cNvGrpSpPr/>
            <p:nvPr/>
          </p:nvGrpSpPr>
          <p:grpSpPr>
            <a:xfrm>
              <a:off x="609600" y="5503020"/>
              <a:ext cx="3429000" cy="3412379"/>
              <a:chOff x="609600" y="5503020"/>
              <a:chExt cx="3429000" cy="3412379"/>
            </a:xfrm>
          </p:grpSpPr>
          <p:grpSp>
            <p:nvGrpSpPr>
              <p:cNvPr id="9" name="Group 8"/>
              <p:cNvGrpSpPr/>
              <p:nvPr/>
            </p:nvGrpSpPr>
            <p:grpSpPr>
              <a:xfrm>
                <a:off x="609600" y="5641520"/>
                <a:ext cx="3429000" cy="3273879"/>
                <a:chOff x="-1736905" y="4400550"/>
                <a:chExt cx="3013551" cy="3019028"/>
              </a:xfrm>
            </p:grpSpPr>
            <p:pic>
              <p:nvPicPr>
                <p:cNvPr id="6" name="Picture 5" descr="Kings Palace, Carlsbad Caverns National Park, New Mexico by Ansel ..."/>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36905" y="4400550"/>
                  <a:ext cx="1278255" cy="1657985"/>
                </a:xfrm>
                <a:prstGeom prst="rect">
                  <a:avLst/>
                </a:prstGeom>
                <a:ln>
                  <a:noFill/>
                </a:ln>
                <a:effectLst>
                  <a:outerShdw blurRad="292100" dist="139700" dir="2700000" algn="tl" rotWithShape="0">
                    <a:srgbClr val="333333">
                      <a:alpha val="65000"/>
                    </a:srgbClr>
                  </a:outerShdw>
                </a:effectLst>
              </p:spPr>
            </p:pic>
            <p:pic>
              <p:nvPicPr>
                <p:cNvPr id="7" name="Picture 6" descr="Travel &amp; Explore | USA | New Mexico | Carlsbad Caverns National Park"/>
                <p:cNvPicPr/>
                <p:nvPr/>
              </p:nvPicPr>
              <p:blipFill>
                <a:blip r:embed="rId3" cstate="print">
                  <a:grayscl/>
                  <a:extLst>
                    <a:ext uri="{BEBA8EAE-BF5A-486C-A8C5-ECC9F3942E4B}">
                      <a14:imgProps xmlns:a14="http://schemas.microsoft.com/office/drawing/2010/main">
                        <a14:imgLayer r:embed="rId4">
                          <a14:imgEffect>
                            <a14:saturation sat="33000"/>
                          </a14:imgEffect>
                        </a14:imgLayer>
                      </a14:imgProps>
                    </a:ext>
                    <a:ext uri="{28A0092B-C50C-407E-A947-70E740481C1C}">
                      <a14:useLocalDpi xmlns:a14="http://schemas.microsoft.com/office/drawing/2010/main" val="0"/>
                    </a:ext>
                  </a:extLst>
                </a:blip>
                <a:srcRect/>
                <a:stretch>
                  <a:fillRect/>
                </a:stretch>
              </p:blipFill>
              <p:spPr bwMode="auto">
                <a:xfrm>
                  <a:off x="-33994" y="5768578"/>
                  <a:ext cx="1310640" cy="1651000"/>
                </a:xfrm>
                <a:prstGeom prst="rect">
                  <a:avLst/>
                </a:prstGeom>
                <a:ln>
                  <a:noFill/>
                </a:ln>
                <a:effectLst>
                  <a:outerShdw blurRad="292100" dist="139700" dir="2700000" algn="tl" rotWithShape="0">
                    <a:srgbClr val="333333">
                      <a:alpha val="65000"/>
                    </a:srgbClr>
                  </a:outerShdw>
                </a:effectLst>
              </p:spPr>
            </p:pic>
          </p:grpSp>
          <p:sp>
            <p:nvSpPr>
              <p:cNvPr id="10" name="TextBox 9"/>
              <p:cNvSpPr txBox="1"/>
              <p:nvPr/>
            </p:nvSpPr>
            <p:spPr>
              <a:xfrm>
                <a:off x="609600" y="5503020"/>
                <a:ext cx="1454476" cy="276999"/>
              </a:xfrm>
              <a:prstGeom prst="rect">
                <a:avLst/>
              </a:prstGeom>
              <a:solidFill>
                <a:schemeClr val="bg1">
                  <a:lumMod val="95000"/>
                </a:schemeClr>
              </a:solidFill>
            </p:spPr>
            <p:txBody>
              <a:bodyPr wrap="square" rtlCol="0">
                <a:spAutoFit/>
              </a:bodyPr>
              <a:lstStyle/>
              <a:p>
                <a:pPr algn="ctr"/>
                <a:r>
                  <a:rPr lang="en-US" sz="1200" b="1" dirty="0" smtClean="0"/>
                  <a:t>El Palacio del Rey</a:t>
                </a:r>
                <a:endParaRPr lang="en-US" sz="1200" b="1" dirty="0"/>
              </a:p>
            </p:txBody>
          </p:sp>
          <p:sp>
            <p:nvSpPr>
              <p:cNvPr id="15" name="TextBox 14"/>
              <p:cNvSpPr txBox="1"/>
              <p:nvPr/>
            </p:nvSpPr>
            <p:spPr>
              <a:xfrm>
                <a:off x="625643" y="7352961"/>
                <a:ext cx="1454476" cy="276999"/>
              </a:xfrm>
              <a:prstGeom prst="rect">
                <a:avLst/>
              </a:prstGeom>
              <a:solidFill>
                <a:schemeClr val="bg1">
                  <a:lumMod val="95000"/>
                </a:schemeClr>
              </a:solidFill>
            </p:spPr>
            <p:txBody>
              <a:bodyPr wrap="square" rtlCol="0">
                <a:spAutoFit/>
              </a:bodyPr>
              <a:lstStyle/>
              <a:p>
                <a:pPr algn="ctr"/>
                <a:r>
                  <a:rPr lang="es-MX" sz="1200" b="1" dirty="0" smtClean="0"/>
                  <a:t>Estalactitas</a:t>
                </a:r>
                <a:endParaRPr lang="en-US" sz="1200" b="1" dirty="0"/>
              </a:p>
            </p:txBody>
          </p:sp>
        </p:grpSp>
        <p:sp>
          <p:nvSpPr>
            <p:cNvPr id="11" name="TextBox 10"/>
            <p:cNvSpPr txBox="1"/>
            <p:nvPr/>
          </p:nvSpPr>
          <p:spPr>
            <a:xfrm>
              <a:off x="2531232" y="7125030"/>
              <a:ext cx="1507367" cy="276999"/>
            </a:xfrm>
            <a:prstGeom prst="rect">
              <a:avLst/>
            </a:prstGeom>
            <a:solidFill>
              <a:schemeClr val="bg1">
                <a:lumMod val="95000"/>
              </a:schemeClr>
            </a:solidFill>
          </p:spPr>
          <p:txBody>
            <a:bodyPr wrap="square" rtlCol="0">
              <a:spAutoFit/>
            </a:bodyPr>
            <a:lstStyle/>
            <a:p>
              <a:pPr algn="ctr"/>
              <a:r>
                <a:rPr lang="en-US" sz="1200" b="1" dirty="0" smtClean="0"/>
                <a:t>El Palacio del Rey</a:t>
              </a:r>
              <a:endParaRPr lang="en-US" sz="1200" b="1" dirty="0"/>
            </a:p>
          </p:txBody>
        </p:sp>
        <p:sp>
          <p:nvSpPr>
            <p:cNvPr id="16" name="TextBox 15"/>
            <p:cNvSpPr txBox="1"/>
            <p:nvPr/>
          </p:nvSpPr>
          <p:spPr>
            <a:xfrm>
              <a:off x="2547275" y="8776899"/>
              <a:ext cx="1507367" cy="276999"/>
            </a:xfrm>
            <a:prstGeom prst="rect">
              <a:avLst/>
            </a:prstGeom>
            <a:solidFill>
              <a:schemeClr val="bg1">
                <a:lumMod val="95000"/>
              </a:schemeClr>
            </a:solidFill>
          </p:spPr>
          <p:txBody>
            <a:bodyPr wrap="square" rtlCol="0">
              <a:spAutoFit/>
            </a:bodyPr>
            <a:lstStyle/>
            <a:p>
              <a:pPr algn="ctr"/>
              <a:r>
                <a:rPr lang="es-MX" sz="1200" b="1" dirty="0" smtClean="0"/>
                <a:t>Estalagmitas</a:t>
              </a:r>
              <a:endParaRPr lang="en-US" sz="1200" b="1" dirty="0"/>
            </a:p>
          </p:txBody>
        </p:sp>
      </p:grpSp>
      <p:grpSp>
        <p:nvGrpSpPr>
          <p:cNvPr id="14" name="Group 13"/>
          <p:cNvGrpSpPr/>
          <p:nvPr/>
        </p:nvGrpSpPr>
        <p:grpSpPr>
          <a:xfrm>
            <a:off x="1981200" y="3961605"/>
            <a:ext cx="3530464" cy="1289520"/>
            <a:chOff x="2032137" y="3434880"/>
            <a:chExt cx="3530464" cy="1289520"/>
          </a:xfrm>
        </p:grpSpPr>
        <p:pic>
          <p:nvPicPr>
            <p:cNvPr id="5" name="Picture 4" descr="Photo of the steep natural entrance of Carlsbad Caverns"/>
            <p:cNvPicPr/>
            <p:nvPr/>
          </p:nvPicPr>
          <p:blipFill>
            <a:blip r:embed="rId5" cstate="print">
              <a:grayscl/>
              <a:extLst>
                <a:ext uri="{28A0092B-C50C-407E-A947-70E740481C1C}">
                  <a14:useLocalDpi xmlns:a14="http://schemas.microsoft.com/office/drawing/2010/main" val="0"/>
                </a:ext>
              </a:extLst>
            </a:blip>
            <a:srcRect/>
            <a:stretch>
              <a:fillRect/>
            </a:stretch>
          </p:blipFill>
          <p:spPr bwMode="auto">
            <a:xfrm>
              <a:off x="2032137" y="3733800"/>
              <a:ext cx="3530464" cy="990600"/>
            </a:xfrm>
            <a:prstGeom prst="rect">
              <a:avLst/>
            </a:prstGeom>
            <a:ln>
              <a:noFill/>
            </a:ln>
            <a:effectLst>
              <a:outerShdw blurRad="292100" dist="139700" dir="2700000" algn="tl" rotWithShape="0">
                <a:srgbClr val="333333">
                  <a:alpha val="65000"/>
                </a:srgbClr>
              </a:outerShdw>
            </a:effectLst>
          </p:spPr>
        </p:pic>
        <p:sp>
          <p:nvSpPr>
            <p:cNvPr id="13" name="TextBox 12"/>
            <p:cNvSpPr txBox="1"/>
            <p:nvPr/>
          </p:nvSpPr>
          <p:spPr>
            <a:xfrm>
              <a:off x="2032137" y="3434880"/>
              <a:ext cx="3530464" cy="276999"/>
            </a:xfrm>
            <a:prstGeom prst="rect">
              <a:avLst/>
            </a:prstGeom>
            <a:solidFill>
              <a:schemeClr val="bg1">
                <a:lumMod val="95000"/>
              </a:schemeClr>
            </a:solidFill>
          </p:spPr>
          <p:txBody>
            <a:bodyPr wrap="square" rtlCol="0">
              <a:spAutoFit/>
            </a:bodyPr>
            <a:lstStyle/>
            <a:p>
              <a:pPr algn="ctr"/>
              <a:r>
                <a:rPr lang="en-US" sz="1200" b="1" dirty="0" smtClean="0"/>
                <a:t>Entrada de la </a:t>
              </a:r>
              <a:r>
                <a:rPr lang="en-US" sz="1200" b="1" dirty="0" err="1" smtClean="0"/>
                <a:t>cueva</a:t>
              </a:r>
              <a:endParaRPr lang="en-US" sz="1200" b="1" dirty="0"/>
            </a:p>
          </p:txBody>
        </p:sp>
      </p:grpSp>
    </p:spTree>
    <p:extLst>
      <p:ext uri="{BB962C8B-B14F-4D97-AF65-F5344CB8AC3E}">
        <p14:creationId xmlns:p14="http://schemas.microsoft.com/office/powerpoint/2010/main" val="380140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p:cNvSpPr/>
          <p:nvPr/>
        </p:nvSpPr>
        <p:spPr>
          <a:xfrm>
            <a:off x="228600" y="544830"/>
            <a:ext cx="7315199" cy="1354217"/>
          </a:xfrm>
          <a:prstGeom prst="rect">
            <a:avLst/>
          </a:prstGeom>
        </p:spPr>
        <p:txBody>
          <a:bodyPr wrap="square">
            <a:spAutoFit/>
          </a:bodyPr>
          <a:lstStyle/>
          <a:p>
            <a:pPr eaLnBrk="0" fontAlgn="base" hangingPunct="0"/>
            <a:r>
              <a:rPr lang="en-US" sz="1000" b="1" dirty="0"/>
              <a:t> </a:t>
            </a:r>
            <a:endParaRPr lang="en-US" sz="1000" dirty="0"/>
          </a:p>
          <a:p>
            <a:pPr eaLnBrk="0" fontAlgn="base" hangingPunct="0"/>
            <a:r>
              <a:rPr lang="en-US" sz="1200" b="1" dirty="0" smtClean="0"/>
              <a:t>Parte 4</a:t>
            </a:r>
          </a:p>
          <a:p>
            <a:r>
              <a:rPr lang="es-MX" sz="1000" dirty="0" smtClean="0"/>
              <a:t>El </a:t>
            </a:r>
            <a:r>
              <a:rPr lang="es-MX" sz="1000" dirty="0"/>
              <a:t>anillamiento de aves comenzaría esa tarde después de que las Cavernas de Carlsbad fueran cerradas al público. Aquellos ayudando en el programa de monitoreo de golondrinas se reunieron en la entrada de la cueva. Una red se </a:t>
            </a:r>
            <a:r>
              <a:rPr lang="es-MX" sz="1000" dirty="0" smtClean="0"/>
              <a:t>estiraba ampliamente </a:t>
            </a:r>
            <a:r>
              <a:rPr lang="es-MX" sz="1000" dirty="0"/>
              <a:t>con palos largos de 10 </a:t>
            </a:r>
            <a:r>
              <a:rPr lang="es-MX" sz="1000" dirty="0" smtClean="0"/>
              <a:t>pies. </a:t>
            </a:r>
            <a:r>
              <a:rPr lang="es-MX" sz="1000" dirty="0"/>
              <a:t>En poco tiempo vimos pájaros golpear contra la red y se </a:t>
            </a:r>
            <a:r>
              <a:rPr lang="es-MX" sz="1000" dirty="0" smtClean="0"/>
              <a:t>enredaban </a:t>
            </a:r>
            <a:r>
              <a:rPr lang="es-MX" sz="1000" dirty="0"/>
              <a:t>en ella.</a:t>
            </a:r>
          </a:p>
          <a:p>
            <a:r>
              <a:rPr lang="en-US" sz="1000" dirty="0"/>
              <a:t> </a:t>
            </a:r>
          </a:p>
          <a:p>
            <a:r>
              <a:rPr lang="es-MX" sz="1000" dirty="0" smtClean="0"/>
              <a:t>—¿Los lastima? —María </a:t>
            </a:r>
            <a:r>
              <a:rPr lang="es-MX" sz="1000" dirty="0"/>
              <a:t>preguntó a uno de los voluntarios.</a:t>
            </a:r>
            <a:endParaRPr lang="en-US" sz="1000" dirty="0"/>
          </a:p>
          <a:p>
            <a:endParaRPr lang="en-US" sz="1000" dirty="0"/>
          </a:p>
        </p:txBody>
      </p:sp>
      <p:sp>
        <p:nvSpPr>
          <p:cNvPr id="4" name="Slide Number Placeholder 3"/>
          <p:cNvSpPr>
            <a:spLocks noGrp="1"/>
          </p:cNvSpPr>
          <p:nvPr>
            <p:ph type="sldNum" sz="quarter" idx="12"/>
          </p:nvPr>
        </p:nvSpPr>
        <p:spPr/>
        <p:txBody>
          <a:bodyPr/>
          <a:lstStyle/>
          <a:p>
            <a:fld id="{F177B04D-AEB5-43ED-B9BA-B3D1EC9C9067}" type="slidenum">
              <a:rPr lang="en-US" smtClean="0"/>
              <a:pPr/>
              <a:t>28</a:t>
            </a:fld>
            <a:endParaRPr lang="en-US" dirty="0"/>
          </a:p>
        </p:txBody>
      </p:sp>
      <p:sp>
        <p:nvSpPr>
          <p:cNvPr id="14" name="TextBox 13"/>
          <p:cNvSpPr txBox="1"/>
          <p:nvPr/>
        </p:nvSpPr>
        <p:spPr>
          <a:xfrm>
            <a:off x="2286000" y="1851719"/>
            <a:ext cx="4572000" cy="1169551"/>
          </a:xfrm>
          <a:prstGeom prst="rect">
            <a:avLst/>
          </a:prstGeom>
          <a:noFill/>
        </p:spPr>
        <p:txBody>
          <a:bodyPr wrap="square" rtlCol="0">
            <a:spAutoFit/>
          </a:bodyPr>
          <a:lstStyle/>
          <a:p>
            <a:r>
              <a:rPr lang="es-MX" sz="1000" dirty="0"/>
              <a:t>—</a:t>
            </a:r>
            <a:r>
              <a:rPr lang="es-MX" sz="1000" dirty="0" smtClean="0"/>
              <a:t>No —una </a:t>
            </a:r>
            <a:r>
              <a:rPr lang="es-MX" sz="1000" dirty="0"/>
              <a:t>señora </a:t>
            </a:r>
            <a:r>
              <a:rPr lang="es-MX" sz="1000" dirty="0" smtClean="0"/>
              <a:t>respondió.— Bajamos </a:t>
            </a:r>
            <a:r>
              <a:rPr lang="es-MX" sz="1000" dirty="0"/>
              <a:t>la red y quitamos las aves y coleccionamos nuestros datos. </a:t>
            </a:r>
            <a:r>
              <a:rPr lang="es-MX" sz="1000" dirty="0" smtClean="0"/>
              <a:t>Luego, </a:t>
            </a:r>
            <a:r>
              <a:rPr lang="es-MX" sz="1000" dirty="0"/>
              <a:t>si un pájaro no </a:t>
            </a:r>
            <a:r>
              <a:rPr lang="es-MX" sz="1000" dirty="0" smtClean="0"/>
              <a:t>tiene </a:t>
            </a:r>
            <a:r>
              <a:rPr lang="es-MX" sz="1000" dirty="0"/>
              <a:t>un anillo de </a:t>
            </a:r>
            <a:r>
              <a:rPr lang="es-MX" sz="1000" dirty="0" smtClean="0"/>
              <a:t>color, le </a:t>
            </a:r>
            <a:r>
              <a:rPr lang="es-MX" sz="1000" dirty="0"/>
              <a:t>ponemos uno antes </a:t>
            </a:r>
            <a:r>
              <a:rPr lang="es-MX" sz="1000" dirty="0" smtClean="0"/>
              <a:t>de </a:t>
            </a:r>
            <a:r>
              <a:rPr lang="es-MX" sz="1000" dirty="0"/>
              <a:t>soltarlo. El pasado año </a:t>
            </a:r>
            <a:r>
              <a:rPr lang="es-MX" sz="1000" dirty="0" smtClean="0"/>
              <a:t>anillamos </a:t>
            </a:r>
            <a:r>
              <a:rPr lang="es-MX" sz="1000" dirty="0"/>
              <a:t>más de </a:t>
            </a:r>
            <a:r>
              <a:rPr lang="es-MX" sz="1000" dirty="0" smtClean="0"/>
              <a:t>1,000 </a:t>
            </a:r>
            <a:r>
              <a:rPr lang="es-MX" sz="1000" dirty="0"/>
              <a:t>g</a:t>
            </a:r>
            <a:r>
              <a:rPr lang="es-MX" sz="1000" dirty="0" smtClean="0"/>
              <a:t>olondrinas de cueva.</a:t>
            </a:r>
          </a:p>
          <a:p>
            <a:endParaRPr lang="es-MX" sz="1000" dirty="0" smtClean="0"/>
          </a:p>
          <a:p>
            <a:r>
              <a:rPr lang="es-ES" sz="1000" dirty="0"/>
              <a:t>Vimos como las aves </a:t>
            </a:r>
            <a:r>
              <a:rPr lang="es-ES" sz="1000" dirty="0" smtClean="0"/>
              <a:t>eran </a:t>
            </a:r>
            <a:r>
              <a:rPr lang="es-ES" sz="1000" dirty="0"/>
              <a:t>pesadas y medidas. Steve nos enseñó cómo sostener un pájaro para medir </a:t>
            </a:r>
            <a:r>
              <a:rPr lang="es-ES" sz="1000" dirty="0" smtClean="0"/>
              <a:t>la extensión </a:t>
            </a:r>
            <a:r>
              <a:rPr lang="es-ES" sz="1000" dirty="0"/>
              <a:t>de sus alas. La mayoría eran de aproximadamente 4 pulgadas de longitud</a:t>
            </a:r>
            <a:r>
              <a:rPr lang="es-ES" sz="1000" dirty="0" smtClean="0"/>
              <a:t>. </a:t>
            </a:r>
            <a:r>
              <a:rPr lang="en-US" sz="1000" dirty="0"/>
              <a:t> </a:t>
            </a:r>
          </a:p>
        </p:txBody>
      </p:sp>
      <p:sp>
        <p:nvSpPr>
          <p:cNvPr id="17" name="TextBox 16"/>
          <p:cNvSpPr txBox="1"/>
          <p:nvPr/>
        </p:nvSpPr>
        <p:spPr>
          <a:xfrm>
            <a:off x="457200" y="3048000"/>
            <a:ext cx="6629400" cy="861774"/>
          </a:xfrm>
          <a:prstGeom prst="rect">
            <a:avLst/>
          </a:prstGeom>
          <a:noFill/>
        </p:spPr>
        <p:txBody>
          <a:bodyPr wrap="square" rtlCol="0">
            <a:spAutoFit/>
          </a:bodyPr>
          <a:lstStyle/>
          <a:p>
            <a:r>
              <a:rPr lang="en-US" sz="1000" dirty="0"/>
              <a:t> </a:t>
            </a:r>
          </a:p>
          <a:p>
            <a:r>
              <a:rPr lang="es-ES" sz="1000" dirty="0"/>
              <a:t>Fue divertido ayudar con las aves, pero después de unos días, María y yo queríamos explorar alrededor de la zona un poco más. Mamá y papá nos dijeron que no nos </a:t>
            </a:r>
            <a:r>
              <a:rPr lang="es-ES" sz="1000" dirty="0" smtClean="0"/>
              <a:t>fuéramos lejos de </a:t>
            </a:r>
            <a:r>
              <a:rPr lang="es-ES" sz="1000" dirty="0"/>
              <a:t>su </a:t>
            </a:r>
            <a:r>
              <a:rPr lang="es-ES" sz="1000" dirty="0" smtClean="0"/>
              <a:t>vista y </a:t>
            </a:r>
            <a:r>
              <a:rPr lang="es-ES" sz="1000" dirty="0"/>
              <a:t>que </a:t>
            </a:r>
            <a:r>
              <a:rPr lang="es-ES" sz="1000" dirty="0" smtClean="0"/>
              <a:t>no regresáramos dentro </a:t>
            </a:r>
            <a:r>
              <a:rPr lang="es-ES" sz="1000" dirty="0"/>
              <a:t>de la cueva. Tomamos  </a:t>
            </a:r>
            <a:r>
              <a:rPr lang="es-ES" sz="1000" dirty="0" smtClean="0"/>
              <a:t>muchas </a:t>
            </a:r>
            <a:r>
              <a:rPr lang="es-ES" sz="1000" dirty="0"/>
              <a:t>fotografías. Mayormente vimos </a:t>
            </a:r>
            <a:r>
              <a:rPr lang="es-ES" sz="1000" dirty="0" smtClean="0"/>
              <a:t>muchas  </a:t>
            </a:r>
            <a:r>
              <a:rPr lang="es-ES" sz="1000" dirty="0"/>
              <a:t>criaturas del desierto como sapos cornudos y correcaminos. Había </a:t>
            </a:r>
            <a:r>
              <a:rPr lang="es-ES" sz="1000" dirty="0" smtClean="0"/>
              <a:t>mucha </a:t>
            </a:r>
            <a:r>
              <a:rPr lang="es-ES" sz="1000" dirty="0"/>
              <a:t>maleza y cactus en todas partes</a:t>
            </a:r>
            <a:r>
              <a:rPr lang="es-ES" sz="1000" dirty="0" smtClean="0"/>
              <a:t>.</a:t>
            </a:r>
            <a:r>
              <a:rPr lang="es-MX" sz="1000" dirty="0"/>
              <a:t> </a:t>
            </a:r>
            <a:r>
              <a:rPr lang="es-MX" sz="1000" dirty="0" smtClean="0"/>
              <a:t>¡</a:t>
            </a:r>
            <a:r>
              <a:rPr lang="es-ES" sz="1000" dirty="0" smtClean="0"/>
              <a:t>Fue </a:t>
            </a:r>
            <a:r>
              <a:rPr lang="es-ES" sz="1000" dirty="0"/>
              <a:t>una buena </a:t>
            </a:r>
            <a:r>
              <a:rPr lang="es-ES" sz="1000" dirty="0" smtClean="0"/>
              <a:t>idea </a:t>
            </a:r>
            <a:r>
              <a:rPr lang="es-ES" sz="1000" dirty="0"/>
              <a:t>llevar botas!</a:t>
            </a:r>
            <a:endParaRPr lang="en-US" sz="1000" dirty="0"/>
          </a:p>
        </p:txBody>
      </p:sp>
      <p:sp>
        <p:nvSpPr>
          <p:cNvPr id="18" name="Rectangle 17"/>
          <p:cNvSpPr/>
          <p:nvPr/>
        </p:nvSpPr>
        <p:spPr>
          <a:xfrm>
            <a:off x="457200" y="4278630"/>
            <a:ext cx="2819400" cy="4278094"/>
          </a:xfrm>
          <a:prstGeom prst="rect">
            <a:avLst/>
          </a:prstGeom>
        </p:spPr>
        <p:txBody>
          <a:bodyPr wrap="square">
            <a:spAutoFit/>
          </a:bodyPr>
          <a:lstStyle/>
          <a:p>
            <a:r>
              <a:rPr lang="en-US" sz="1200" b="1" dirty="0" smtClean="0"/>
              <a:t>Parte 5</a:t>
            </a:r>
            <a:endParaRPr lang="en-US" sz="1200" b="1" dirty="0"/>
          </a:p>
          <a:p>
            <a:r>
              <a:rPr lang="es-ES" sz="1000" dirty="0" smtClean="0"/>
              <a:t>Estaba triste por tener que </a:t>
            </a:r>
            <a:r>
              <a:rPr lang="es-ES" sz="1000" dirty="0"/>
              <a:t>irnos, pero las dos estábamos  </a:t>
            </a:r>
            <a:r>
              <a:rPr lang="es-ES" sz="1000" dirty="0" smtClean="0"/>
              <a:t>emocionadas </a:t>
            </a:r>
            <a:r>
              <a:rPr lang="es-ES" sz="1000" dirty="0"/>
              <a:t>de volver a casa y </a:t>
            </a:r>
            <a:r>
              <a:rPr lang="es-ES" sz="1000" dirty="0" smtClean="0"/>
              <a:t>contarle a </a:t>
            </a:r>
            <a:r>
              <a:rPr lang="es-ES" sz="1000" dirty="0"/>
              <a:t>nuestros amigos sobre nuestra aventura. </a:t>
            </a:r>
            <a:r>
              <a:rPr lang="es-ES" sz="1000" dirty="0" smtClean="0"/>
              <a:t>También aprendimos muchas </a:t>
            </a:r>
            <a:r>
              <a:rPr lang="es-ES" sz="1000" dirty="0"/>
              <a:t>cosas que podríamos compartir en la escuela el próximo </a:t>
            </a:r>
            <a:r>
              <a:rPr lang="es-ES" sz="1000" dirty="0" smtClean="0"/>
              <a:t>otoño.</a:t>
            </a:r>
          </a:p>
          <a:p>
            <a:endParaRPr lang="en-US" sz="1000" dirty="0"/>
          </a:p>
          <a:p>
            <a:r>
              <a:rPr lang="es-MX" sz="1000" dirty="0"/>
              <a:t>Cuando nos </a:t>
            </a:r>
            <a:r>
              <a:rPr lang="es-MX" sz="1000" dirty="0" smtClean="0"/>
              <a:t>íbamos </a:t>
            </a:r>
            <a:r>
              <a:rPr lang="es-MX" sz="1000" dirty="0"/>
              <a:t>recordé </a:t>
            </a:r>
            <a:r>
              <a:rPr lang="es-MX" sz="1000" dirty="0" smtClean="0"/>
              <a:t>algo. — ¿A dónde </a:t>
            </a:r>
            <a:r>
              <a:rPr lang="es-MX" sz="1000" dirty="0"/>
              <a:t>emigran </a:t>
            </a:r>
            <a:r>
              <a:rPr lang="es-MX" sz="1000" dirty="0" smtClean="0"/>
              <a:t>las Golondrinas de cueva durante el </a:t>
            </a:r>
            <a:r>
              <a:rPr lang="es-MX" sz="1000" dirty="0"/>
              <a:t>invierno? ¡</a:t>
            </a:r>
            <a:r>
              <a:rPr lang="es-MX" sz="1000" dirty="0" smtClean="0"/>
              <a:t>Olvidamos </a:t>
            </a:r>
            <a:r>
              <a:rPr lang="es-MX" sz="1000" dirty="0"/>
              <a:t>preguntar</a:t>
            </a:r>
            <a:r>
              <a:rPr lang="es-MX" sz="1000" dirty="0" smtClean="0"/>
              <a:t>!</a:t>
            </a:r>
            <a:endParaRPr lang="es-MX" sz="1000" dirty="0"/>
          </a:p>
          <a:p>
            <a:endParaRPr lang="en-US" sz="1000" dirty="0"/>
          </a:p>
          <a:p>
            <a:r>
              <a:rPr lang="es-ES" sz="1000" dirty="0"/>
              <a:t>Papá se </a:t>
            </a:r>
            <a:r>
              <a:rPr lang="es-ES" sz="1000" dirty="0" smtClean="0"/>
              <a:t>rio,— Estabas </a:t>
            </a:r>
            <a:r>
              <a:rPr lang="es-ES" sz="1000" dirty="0"/>
              <a:t>demasiado ocupada viendo todo que ni siquiera </a:t>
            </a:r>
            <a:r>
              <a:rPr lang="es-ES" sz="1000" dirty="0" smtClean="0"/>
              <a:t>pensaste en </a:t>
            </a:r>
            <a:r>
              <a:rPr lang="es-ES" sz="1000" dirty="0"/>
              <a:t>eso. En 1994 las </a:t>
            </a:r>
            <a:r>
              <a:rPr lang="es-ES" sz="1000" dirty="0" smtClean="0"/>
              <a:t>golondrinas </a:t>
            </a:r>
            <a:r>
              <a:rPr lang="es-ES" sz="1000" dirty="0"/>
              <a:t>de </a:t>
            </a:r>
            <a:r>
              <a:rPr lang="es-ES" sz="1000" dirty="0" smtClean="0"/>
              <a:t>cueva </a:t>
            </a:r>
            <a:r>
              <a:rPr lang="es-ES" sz="1000" dirty="0"/>
              <a:t>fueron encontradas invernando desde la costa oeste de México hasta el sur de El Salvador. </a:t>
            </a:r>
            <a:r>
              <a:rPr lang="es-MX" sz="1000" dirty="0" smtClean="0"/>
              <a:t>¡</a:t>
            </a:r>
            <a:r>
              <a:rPr lang="es-ES" sz="1000" dirty="0" smtClean="0"/>
              <a:t>Todo </a:t>
            </a:r>
            <a:r>
              <a:rPr lang="es-ES" sz="1000" dirty="0"/>
              <a:t>el mundo pensaba que emigrarían a cuevas por lo que tomó mucho tiempo </a:t>
            </a:r>
            <a:r>
              <a:rPr lang="es-ES" sz="1000" dirty="0" smtClean="0"/>
              <a:t>averiguarlo</a:t>
            </a:r>
            <a:r>
              <a:rPr lang="es-ES" sz="1000" dirty="0"/>
              <a:t>! </a:t>
            </a:r>
            <a:r>
              <a:rPr lang="es-MX" sz="1000" dirty="0" smtClean="0"/>
              <a:t>¡</a:t>
            </a:r>
            <a:r>
              <a:rPr lang="es-ES" sz="1000" dirty="0" smtClean="0"/>
              <a:t>Las </a:t>
            </a:r>
            <a:r>
              <a:rPr lang="es-ES" sz="1000" dirty="0"/>
              <a:t>Golondrinas de Cueva se fueron quedando en los campos de caña de azúcar y en los campos de granos! </a:t>
            </a:r>
            <a:r>
              <a:rPr lang="es-MX" sz="1000" dirty="0" smtClean="0"/>
              <a:t>¡</a:t>
            </a:r>
            <a:r>
              <a:rPr lang="es-ES" sz="1000" dirty="0" smtClean="0"/>
              <a:t>Nos </a:t>
            </a:r>
            <a:r>
              <a:rPr lang="es-ES" sz="1000" dirty="0"/>
              <a:t>engañaron</a:t>
            </a:r>
            <a:r>
              <a:rPr lang="es-ES" sz="1000" dirty="0" smtClean="0"/>
              <a:t>!</a:t>
            </a:r>
            <a:endParaRPr lang="es-ES" sz="1000" dirty="0"/>
          </a:p>
          <a:p>
            <a:endParaRPr lang="en-US" sz="1000" dirty="0"/>
          </a:p>
          <a:p>
            <a:r>
              <a:rPr lang="es-ES" sz="1000" dirty="0" smtClean="0"/>
              <a:t>María </a:t>
            </a:r>
            <a:r>
              <a:rPr lang="es-ES" sz="1000" dirty="0"/>
              <a:t>y yo sonreímos. Nos alegramos </a:t>
            </a:r>
            <a:r>
              <a:rPr lang="es-ES" sz="1000" dirty="0" smtClean="0"/>
              <a:t>saber a  </a:t>
            </a:r>
            <a:r>
              <a:rPr lang="es-ES" sz="1000" dirty="0"/>
              <a:t>dónde emigraban las </a:t>
            </a:r>
            <a:r>
              <a:rPr lang="es-ES" sz="1000" dirty="0" smtClean="0"/>
              <a:t>golondrinas. </a:t>
            </a:r>
            <a:r>
              <a:rPr lang="es-ES" sz="1000" dirty="0"/>
              <a:t>—</a:t>
            </a:r>
            <a:r>
              <a:rPr lang="es-ES" sz="1000" dirty="0" smtClean="0"/>
              <a:t>Eso </a:t>
            </a:r>
            <a:r>
              <a:rPr lang="es-ES" sz="1000" dirty="0"/>
              <a:t>es realmente bueno </a:t>
            </a:r>
            <a:r>
              <a:rPr lang="es-ES" sz="1000" dirty="0" smtClean="0"/>
              <a:t>papá —le dije,— Pero </a:t>
            </a:r>
            <a:r>
              <a:rPr lang="es-ES" sz="1000" dirty="0"/>
              <a:t>me alegro de que estamos migrando de regreso a </a:t>
            </a:r>
            <a:r>
              <a:rPr lang="es-ES" sz="1000" dirty="0" smtClean="0"/>
              <a:t>California!</a:t>
            </a:r>
            <a:endParaRPr lang="en-US" sz="1000" dirty="0"/>
          </a:p>
        </p:txBody>
      </p:sp>
      <p:grpSp>
        <p:nvGrpSpPr>
          <p:cNvPr id="3" name="Group 2"/>
          <p:cNvGrpSpPr/>
          <p:nvPr/>
        </p:nvGrpSpPr>
        <p:grpSpPr>
          <a:xfrm>
            <a:off x="3724532" y="3967027"/>
            <a:ext cx="3561836" cy="5148417"/>
            <a:chOff x="3724532" y="3967027"/>
            <a:chExt cx="3561836" cy="5148417"/>
          </a:xfrm>
        </p:grpSpPr>
        <p:grpSp>
          <p:nvGrpSpPr>
            <p:cNvPr id="27" name="Group 26"/>
            <p:cNvGrpSpPr/>
            <p:nvPr/>
          </p:nvGrpSpPr>
          <p:grpSpPr>
            <a:xfrm>
              <a:off x="3743068" y="3984766"/>
              <a:ext cx="3543300" cy="5130678"/>
              <a:chOff x="3771900" y="3954162"/>
              <a:chExt cx="3661856" cy="5367516"/>
            </a:xfrm>
          </p:grpSpPr>
          <p:grpSp>
            <p:nvGrpSpPr>
              <p:cNvPr id="24" name="Group 23"/>
              <p:cNvGrpSpPr/>
              <p:nvPr/>
            </p:nvGrpSpPr>
            <p:grpSpPr>
              <a:xfrm>
                <a:off x="3771900" y="3954162"/>
                <a:ext cx="3661856" cy="5367516"/>
                <a:chOff x="3771900" y="3954162"/>
                <a:chExt cx="3661856" cy="5367516"/>
              </a:xfrm>
            </p:grpSpPr>
            <p:pic>
              <p:nvPicPr>
                <p:cNvPr id="4102" name="Picture 6" descr="Americas Range Map - Cave Swallow | BirdPhotos.com"/>
                <p:cNvPicPr>
                  <a:picLocks noChangeAspect="1" noChangeArrowheads="1"/>
                </p:cNvPicPr>
                <p:nvPr/>
              </p:nvPicPr>
              <p:blipFill rotWithShape="1">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l="3205" t="1888" r="32720" b="6482"/>
                <a:stretch/>
              </p:blipFill>
              <p:spPr bwMode="auto">
                <a:xfrm>
                  <a:off x="3771900" y="3954162"/>
                  <a:ext cx="3661856" cy="53675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cxnSp>
              <p:nvCxnSpPr>
                <p:cNvPr id="20" name="Straight Arrow Connector 19"/>
                <p:cNvCxnSpPr/>
                <p:nvPr/>
              </p:nvCxnSpPr>
              <p:spPr>
                <a:xfrm>
                  <a:off x="4069492" y="5757732"/>
                  <a:ext cx="2209800" cy="132886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6" idx="3"/>
                </p:cNvCxnSpPr>
                <p:nvPr/>
              </p:nvCxnSpPr>
              <p:spPr>
                <a:xfrm>
                  <a:off x="4091594" y="5791200"/>
                  <a:ext cx="1394806" cy="152400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6" name="5-Point Star 25"/>
              <p:cNvSpPr/>
              <p:nvPr/>
            </p:nvSpPr>
            <p:spPr>
              <a:xfrm>
                <a:off x="3993292" y="5672268"/>
                <a:ext cx="121508" cy="118932"/>
              </a:xfrm>
              <a:prstGeom prst="star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extBox 1"/>
            <p:cNvSpPr txBox="1"/>
            <p:nvPr/>
          </p:nvSpPr>
          <p:spPr>
            <a:xfrm>
              <a:off x="3724532" y="3967027"/>
              <a:ext cx="3561836" cy="276999"/>
            </a:xfrm>
            <a:prstGeom prst="rect">
              <a:avLst/>
            </a:prstGeom>
            <a:solidFill>
              <a:schemeClr val="bg1">
                <a:lumMod val="95000"/>
              </a:schemeClr>
            </a:solidFill>
          </p:spPr>
          <p:txBody>
            <a:bodyPr wrap="square" rtlCol="0">
              <a:spAutoFit/>
            </a:bodyPr>
            <a:lstStyle/>
            <a:p>
              <a:pPr algn="ctr"/>
              <a:r>
                <a:rPr lang="en-US" sz="1200" b="1" dirty="0" err="1" smtClean="0"/>
                <a:t>Trayectoria</a:t>
              </a:r>
              <a:r>
                <a:rPr lang="en-US" sz="1200" b="1" dirty="0" smtClean="0"/>
                <a:t> </a:t>
              </a:r>
              <a:r>
                <a:rPr lang="en-US" sz="1200" b="1" dirty="0" err="1" smtClean="0"/>
                <a:t>migratoria</a:t>
              </a:r>
              <a:r>
                <a:rPr lang="en-US" sz="1200" b="1" dirty="0" smtClean="0"/>
                <a:t> de la </a:t>
              </a:r>
              <a:r>
                <a:rPr lang="en-US" sz="1200" b="1" dirty="0" err="1" smtClean="0"/>
                <a:t>golondrina</a:t>
              </a:r>
              <a:r>
                <a:rPr lang="en-US" sz="1200" b="1" dirty="0" smtClean="0"/>
                <a:t> de </a:t>
              </a:r>
              <a:r>
                <a:rPr lang="en-US" sz="1200" b="1" dirty="0" err="1" smtClean="0"/>
                <a:t>cueva</a:t>
              </a:r>
              <a:endParaRPr lang="en-US" sz="1200" b="1" dirty="0"/>
            </a:p>
          </p:txBody>
        </p:sp>
      </p:grpSp>
      <p:grpSp>
        <p:nvGrpSpPr>
          <p:cNvPr id="5" name="Group 4"/>
          <p:cNvGrpSpPr/>
          <p:nvPr/>
        </p:nvGrpSpPr>
        <p:grpSpPr>
          <a:xfrm>
            <a:off x="391160" y="1904940"/>
            <a:ext cx="1828800" cy="1143060"/>
            <a:chOff x="391160" y="1904940"/>
            <a:chExt cx="1828800" cy="1143060"/>
          </a:xfrm>
        </p:grpSpPr>
        <p:pic>
          <p:nvPicPr>
            <p:cNvPr id="11" name="Picture 10" descr="http://www.birdcapemay.org/blog/uploaded_images/casw_1426-753723.JPG"/>
            <p:cNvPicPr/>
            <p:nvPr/>
          </p:nvPicPr>
          <p:blipFill>
            <a:blip r:embed="rId4">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457200" y="1904940"/>
              <a:ext cx="1696720" cy="1116330"/>
            </a:xfrm>
            <a:prstGeom prst="rect">
              <a:avLst/>
            </a:prstGeom>
            <a:ln>
              <a:noFill/>
            </a:ln>
            <a:effectLst>
              <a:outerShdw blurRad="292100" dist="139700" dir="2700000" algn="tl" rotWithShape="0">
                <a:srgbClr val="333333">
                  <a:alpha val="65000"/>
                </a:srgbClr>
              </a:outerShdw>
            </a:effectLst>
          </p:spPr>
        </p:pic>
        <p:sp>
          <p:nvSpPr>
            <p:cNvPr id="19" name="TextBox 18"/>
            <p:cNvSpPr txBox="1"/>
            <p:nvPr/>
          </p:nvSpPr>
          <p:spPr>
            <a:xfrm>
              <a:off x="391160" y="2771001"/>
              <a:ext cx="1828800" cy="276999"/>
            </a:xfrm>
            <a:prstGeom prst="rect">
              <a:avLst/>
            </a:prstGeom>
            <a:solidFill>
              <a:schemeClr val="bg1">
                <a:lumMod val="95000"/>
              </a:schemeClr>
            </a:solidFill>
          </p:spPr>
          <p:txBody>
            <a:bodyPr wrap="square" rtlCol="0">
              <a:spAutoFit/>
            </a:bodyPr>
            <a:lstStyle/>
            <a:p>
              <a:r>
                <a:rPr lang="es-ES" sz="1200" b="1" dirty="0"/>
                <a:t>Midiendo </a:t>
              </a:r>
              <a:r>
                <a:rPr lang="es-ES" sz="1200" b="1" dirty="0" smtClean="0"/>
                <a:t>una golondrina</a:t>
              </a:r>
              <a:endParaRPr lang="en-US" sz="1200" b="1" dirty="0"/>
            </a:p>
          </p:txBody>
        </p:sp>
      </p:grpSp>
    </p:spTree>
    <p:extLst>
      <p:ext uri="{BB962C8B-B14F-4D97-AF65-F5344CB8AC3E}">
        <p14:creationId xmlns:p14="http://schemas.microsoft.com/office/powerpoint/2010/main" val="25372947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29</a:t>
            </a:fld>
            <a:endParaRPr lang="en-US" dirty="0"/>
          </a:p>
        </p:txBody>
      </p:sp>
      <p:cxnSp>
        <p:nvCxnSpPr>
          <p:cNvPr id="11" name="Straight Connector 10"/>
          <p:cNvCxnSpPr/>
          <p:nvPr/>
        </p:nvCxnSpPr>
        <p:spPr>
          <a:xfrm>
            <a:off x="485775" y="4876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708542" y="564510"/>
            <a:ext cx="6123384" cy="3303753"/>
          </a:xfrm>
          <a:prstGeom prst="rect">
            <a:avLst/>
          </a:prstGeom>
        </p:spPr>
        <p:txBody>
          <a:bodyPr wrap="square" lIns="101881" tIns="50941" rIns="101881" bIns="50941">
            <a:spAutoFit/>
          </a:bodyPr>
          <a:lstStyle/>
          <a:p>
            <a:endParaRPr lang="en-US" sz="1600" dirty="0">
              <a:latin typeface="Helvetica" pitchFamily="34" charset="0"/>
              <a:cs typeface="Helvetica" pitchFamily="34" charset="0"/>
            </a:endParaRPr>
          </a:p>
          <a:p>
            <a:pPr marL="240944" indent="-240944"/>
            <a:r>
              <a:rPr lang="en-US" sz="1600" b="1" dirty="0" smtClean="0">
                <a:latin typeface="Helvetica" pitchFamily="34" charset="0"/>
                <a:cs typeface="Helvetica" pitchFamily="34" charset="0"/>
              </a:rPr>
              <a:t>1. </a:t>
            </a:r>
            <a:r>
              <a:rPr lang="es-MX" sz="1600" b="1" dirty="0" smtClean="0">
                <a:latin typeface="Helvetica" panose="020B0604020202020204" pitchFamily="34" charset="0"/>
                <a:cs typeface="Helvetica" panose="020B0604020202020204" pitchFamily="34" charset="0"/>
              </a:rPr>
              <a:t>¿Cómo la </a:t>
            </a:r>
            <a:r>
              <a:rPr lang="es-MX" sz="1600" b="1" dirty="0">
                <a:latin typeface="Helvetica" panose="020B0604020202020204" pitchFamily="34" charset="0"/>
                <a:cs typeface="Helvetica" panose="020B0604020202020204" pitchFamily="34" charset="0"/>
              </a:rPr>
              <a:t>Parte 1 de </a:t>
            </a:r>
            <a:r>
              <a:rPr lang="es-MX" sz="1600" b="1" i="1" dirty="0" smtClean="0">
                <a:latin typeface="Helvetica" panose="020B0604020202020204" pitchFamily="34" charset="0"/>
                <a:cs typeface="Helvetica" panose="020B0604020202020204" pitchFamily="34" charset="0"/>
              </a:rPr>
              <a:t>Golondrinas de cueva </a:t>
            </a:r>
            <a:r>
              <a:rPr lang="es-MX" sz="1600" b="1" dirty="0" smtClean="0">
                <a:latin typeface="Helvetica" panose="020B0604020202020204" pitchFamily="34" charset="0"/>
                <a:cs typeface="Helvetica" panose="020B0604020202020204" pitchFamily="34" charset="0"/>
              </a:rPr>
              <a:t>ayuda </a:t>
            </a:r>
            <a:r>
              <a:rPr lang="es-MX" sz="1600" b="1" dirty="0">
                <a:latin typeface="Helvetica" panose="020B0604020202020204" pitchFamily="34" charset="0"/>
                <a:cs typeface="Helvetica" panose="020B0604020202020204" pitchFamily="34" charset="0"/>
              </a:rPr>
              <a:t>más a desarrollar </a:t>
            </a:r>
            <a:r>
              <a:rPr lang="es-MX" sz="1600" b="1" dirty="0" smtClean="0">
                <a:latin typeface="Helvetica" panose="020B0604020202020204" pitchFamily="34" charset="0"/>
                <a:cs typeface="Helvetica" panose="020B0604020202020204" pitchFamily="34" charset="0"/>
              </a:rPr>
              <a:t>el cuento?</a:t>
            </a:r>
            <a:endParaRPr lang="es-MX" sz="1600" b="1" dirty="0">
              <a:latin typeface="Helvetica" panose="020B0604020202020204" pitchFamily="34" charset="0"/>
              <a:cs typeface="Helvetica" panose="020B0604020202020204" pitchFamily="34" charset="0"/>
            </a:endParaRPr>
          </a:p>
          <a:p>
            <a:pPr marL="240944" indent="-240944"/>
            <a:r>
              <a:rPr lang="en-US" sz="1600" b="1" dirty="0" smtClean="0">
                <a:latin typeface="Helvetica" pitchFamily="34" charset="0"/>
                <a:cs typeface="Helvetica" pitchFamily="34" charset="0"/>
              </a:rPr>
              <a:t> </a:t>
            </a:r>
            <a:endParaRPr lang="en-US" sz="1600" b="1" dirty="0">
              <a:latin typeface="Helvetica" pitchFamily="34" charset="0"/>
              <a:cs typeface="Helvetica" pitchFamily="34" charset="0"/>
            </a:endParaRPr>
          </a:p>
          <a:p>
            <a:pPr marL="599015" indent="-361417">
              <a:buFont typeface="+mj-lt"/>
              <a:buAutoNum type="alphaUcPeriod"/>
            </a:pPr>
            <a:r>
              <a:rPr lang="es-ES" sz="1600" dirty="0">
                <a:latin typeface="Helvetica" panose="020B0604020202020204" pitchFamily="34" charset="0"/>
                <a:cs typeface="Helvetica" panose="020B0604020202020204" pitchFamily="34" charset="0"/>
              </a:rPr>
              <a:t>Es el principio de la selección </a:t>
            </a:r>
            <a:r>
              <a:rPr lang="es-ES" sz="1600" dirty="0" smtClean="0">
                <a:latin typeface="Helvetica" panose="020B0604020202020204" pitchFamily="34" charset="0"/>
                <a:cs typeface="Helvetica" panose="020B0604020202020204" pitchFamily="34" charset="0"/>
              </a:rPr>
              <a:t>del </a:t>
            </a:r>
            <a:r>
              <a:rPr lang="es-ES" sz="1600" dirty="0">
                <a:latin typeface="Helvetica" panose="020B0604020202020204" pitchFamily="34" charset="0"/>
                <a:cs typeface="Helvetica" panose="020B0604020202020204" pitchFamily="34" charset="0"/>
              </a:rPr>
              <a:t>texto</a:t>
            </a:r>
            <a:r>
              <a:rPr lang="es-ES" sz="1600" dirty="0" smtClean="0">
                <a:latin typeface="Helvetica" panose="020B0604020202020204" pitchFamily="34" charset="0"/>
                <a:cs typeface="Helvetica" panose="020B0604020202020204" pitchFamily="34" charset="0"/>
              </a:rPr>
              <a:t>.</a:t>
            </a:r>
          </a:p>
          <a:p>
            <a:pPr marL="599015" indent="-361417">
              <a:buFont typeface="+mj-lt"/>
              <a:buAutoNum type="alphaUcPeriod"/>
            </a:pPr>
            <a:endParaRPr lang="en-US" sz="1600" dirty="0">
              <a:latin typeface="Helvetica" pitchFamily="34" charset="0"/>
              <a:cs typeface="Helvetica" pitchFamily="34" charset="0"/>
            </a:endParaRPr>
          </a:p>
          <a:p>
            <a:pPr marL="599015" indent="-361417">
              <a:buFont typeface="+mj-lt"/>
              <a:buAutoNum type="alphaUcPeriod"/>
            </a:pPr>
            <a:r>
              <a:rPr lang="es-ES" sz="1600" dirty="0">
                <a:latin typeface="Helvetica" panose="020B0604020202020204" pitchFamily="34" charset="0"/>
                <a:cs typeface="Helvetica" panose="020B0604020202020204" pitchFamily="34" charset="0"/>
              </a:rPr>
              <a:t>La Parte 1 prepara al lector para lo que está a punto de desarrollarse</a:t>
            </a:r>
            <a:r>
              <a:rPr lang="es-ES" sz="1600" dirty="0" smtClean="0">
                <a:latin typeface="Helvetica" panose="020B0604020202020204" pitchFamily="34" charset="0"/>
                <a:cs typeface="Helvetica" panose="020B0604020202020204" pitchFamily="34" charset="0"/>
              </a:rPr>
              <a:t>.</a:t>
            </a:r>
          </a:p>
          <a:p>
            <a:pPr marL="599015" indent="-361417">
              <a:buFont typeface="+mj-lt"/>
              <a:buAutoNum type="alphaUcPeriod"/>
            </a:pPr>
            <a:endParaRPr lang="en-US" sz="1600" dirty="0">
              <a:latin typeface="Helvetica" pitchFamily="34" charset="0"/>
              <a:cs typeface="Helvetica" pitchFamily="34" charset="0"/>
            </a:endParaRPr>
          </a:p>
          <a:p>
            <a:pPr marL="599015" indent="-361417">
              <a:buFont typeface="+mj-lt"/>
              <a:buAutoNum type="alphaUcPeriod"/>
            </a:pPr>
            <a:r>
              <a:rPr lang="es-ES" sz="1600" dirty="0">
                <a:latin typeface="Helvetica" panose="020B0604020202020204" pitchFamily="34" charset="0"/>
                <a:cs typeface="Helvetica" panose="020B0604020202020204" pitchFamily="34" charset="0"/>
              </a:rPr>
              <a:t>Se introducen los personajes</a:t>
            </a:r>
            <a:r>
              <a:rPr lang="es-ES" sz="1600" dirty="0" smtClean="0">
                <a:latin typeface="Helvetica" panose="020B0604020202020204" pitchFamily="34" charset="0"/>
                <a:cs typeface="Helvetica" panose="020B0604020202020204" pitchFamily="34" charset="0"/>
              </a:rPr>
              <a:t>.</a:t>
            </a:r>
          </a:p>
          <a:p>
            <a:pPr marL="599015" indent="-361417">
              <a:buFont typeface="+mj-lt"/>
              <a:buAutoNum type="alphaUcPeriod"/>
            </a:pPr>
            <a:endParaRPr lang="en-US" sz="1600" dirty="0">
              <a:latin typeface="Helvetica" pitchFamily="34" charset="0"/>
              <a:cs typeface="Helvetica" pitchFamily="34" charset="0"/>
            </a:endParaRPr>
          </a:p>
          <a:p>
            <a:pPr marL="599015" indent="-361417">
              <a:buFont typeface="+mj-lt"/>
              <a:buAutoNum type="alphaUcPeriod"/>
            </a:pPr>
            <a:r>
              <a:rPr lang="es-ES" sz="1600" dirty="0">
                <a:latin typeface="Helvetica" panose="020B0604020202020204" pitchFamily="34" charset="0"/>
                <a:cs typeface="Helvetica" panose="020B0604020202020204" pitchFamily="34" charset="0"/>
              </a:rPr>
              <a:t>La Parte </a:t>
            </a:r>
            <a:r>
              <a:rPr lang="es-ES" sz="1600" dirty="0" smtClean="0">
                <a:latin typeface="Helvetica" panose="020B0604020202020204" pitchFamily="34" charset="0"/>
                <a:cs typeface="Helvetica" panose="020B0604020202020204" pitchFamily="34" charset="0"/>
              </a:rPr>
              <a:t>1 conecta </a:t>
            </a:r>
            <a:r>
              <a:rPr lang="es-ES" sz="1600" dirty="0">
                <a:latin typeface="Helvetica" panose="020B0604020202020204" pitchFamily="34" charset="0"/>
                <a:cs typeface="Helvetica" panose="020B0604020202020204" pitchFamily="34" charset="0"/>
              </a:rPr>
              <a:t>a los personajes </a:t>
            </a:r>
            <a:r>
              <a:rPr lang="es-ES" sz="1600" dirty="0" smtClean="0">
                <a:latin typeface="Helvetica" panose="020B0604020202020204" pitchFamily="34" charset="0"/>
                <a:cs typeface="Helvetica" panose="020B0604020202020204" pitchFamily="34" charset="0"/>
              </a:rPr>
              <a:t>con </a:t>
            </a:r>
            <a:r>
              <a:rPr lang="es-ES" sz="1600" dirty="0">
                <a:latin typeface="Helvetica" panose="020B0604020202020204" pitchFamily="34" charset="0"/>
                <a:cs typeface="Helvetica" panose="020B0604020202020204" pitchFamily="34" charset="0"/>
              </a:rPr>
              <a:t>lo que están haciendo para el desayuno.</a:t>
            </a:r>
            <a:endParaRPr lang="en-US" sz="1600" dirty="0">
              <a:latin typeface="Helvetica" pitchFamily="34" charset="0"/>
              <a:cs typeface="Helvetica" pitchFamily="34" charset="0"/>
            </a:endParaRPr>
          </a:p>
        </p:txBody>
      </p:sp>
      <p:grpSp>
        <p:nvGrpSpPr>
          <p:cNvPr id="2" name="Group 1"/>
          <p:cNvGrpSpPr/>
          <p:nvPr/>
        </p:nvGrpSpPr>
        <p:grpSpPr>
          <a:xfrm>
            <a:off x="728958" y="1610218"/>
            <a:ext cx="245565" cy="1914533"/>
            <a:chOff x="728958" y="1610218"/>
            <a:chExt cx="245565" cy="1914533"/>
          </a:xfrm>
        </p:grpSpPr>
        <p:sp>
          <p:nvSpPr>
            <p:cNvPr id="22" name="Oval 21"/>
            <p:cNvSpPr/>
            <p:nvPr/>
          </p:nvSpPr>
          <p:spPr>
            <a:xfrm>
              <a:off x="728958" y="161021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728958" y="20884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731635" y="279067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728958" y="328526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6" name="Rectangle 25"/>
          <p:cNvSpPr/>
          <p:nvPr/>
        </p:nvSpPr>
        <p:spPr>
          <a:xfrm>
            <a:off x="728958" y="5273592"/>
            <a:ext cx="6708936" cy="3303753"/>
          </a:xfrm>
          <a:prstGeom prst="rect">
            <a:avLst/>
          </a:prstGeom>
        </p:spPr>
        <p:txBody>
          <a:bodyPr wrap="square" lIns="101881" tIns="50941" rIns="101881" bIns="50941">
            <a:spAutoFit/>
          </a:bodyPr>
          <a:lstStyle/>
          <a:p>
            <a:pPr marL="228600" indent="-228600"/>
            <a:r>
              <a:rPr lang="en-US" sz="1600" b="1" dirty="0" smtClean="0">
                <a:latin typeface="Helvetica" pitchFamily="34" charset="0"/>
                <a:cs typeface="Helvetica" pitchFamily="34" charset="0"/>
              </a:rPr>
              <a:t>2. </a:t>
            </a:r>
            <a:r>
              <a:rPr lang="es-ES" sz="1600" b="1" dirty="0" smtClean="0">
                <a:latin typeface="Helvetica" panose="020B0604020202020204" pitchFamily="34" charset="0"/>
                <a:cs typeface="Helvetica" panose="020B0604020202020204" pitchFamily="34" charset="0"/>
              </a:rPr>
              <a:t>¿Qué </a:t>
            </a:r>
            <a:r>
              <a:rPr lang="es-ES" sz="1600" b="1" dirty="0">
                <a:latin typeface="Helvetica" panose="020B0604020202020204" pitchFamily="34" charset="0"/>
                <a:cs typeface="Helvetica" panose="020B0604020202020204" pitchFamily="34" charset="0"/>
              </a:rPr>
              <a:t>explica la primera reacción de las hermanas </a:t>
            </a:r>
            <a:r>
              <a:rPr lang="es-ES" sz="1600" b="1" dirty="0" smtClean="0">
                <a:latin typeface="Helvetica" panose="020B0604020202020204" pitchFamily="34" charset="0"/>
                <a:cs typeface="Helvetica" panose="020B0604020202020204" pitchFamily="34" charset="0"/>
              </a:rPr>
              <a:t>acerca de </a:t>
            </a:r>
            <a:r>
              <a:rPr lang="es-ES" sz="1600" b="1" dirty="0">
                <a:latin typeface="Helvetica" panose="020B0604020202020204" pitchFamily="34" charset="0"/>
                <a:cs typeface="Helvetica" panose="020B0604020202020204" pitchFamily="34" charset="0"/>
              </a:rPr>
              <a:t>ir a Carlsbad</a:t>
            </a:r>
            <a:r>
              <a:rPr lang="es-ES" sz="1600" b="1" dirty="0" smtClean="0">
                <a:latin typeface="Helvetica" panose="020B0604020202020204" pitchFamily="34" charset="0"/>
                <a:cs typeface="Helvetica" panose="020B0604020202020204" pitchFamily="34" charset="0"/>
              </a:rPr>
              <a:t>?</a:t>
            </a:r>
          </a:p>
          <a:p>
            <a:pPr marL="461963" indent="-461963"/>
            <a:endParaRPr lang="en-US" sz="1600" b="1" dirty="0">
              <a:latin typeface="Helvetica" pitchFamily="34" charset="0"/>
              <a:cs typeface="Helvetica" pitchFamily="34" charset="0"/>
            </a:endParaRPr>
          </a:p>
          <a:p>
            <a:pPr marL="577850" indent="-349250">
              <a:buFont typeface="+mj-lt"/>
              <a:buAutoNum type="alphaUcPeriod"/>
            </a:pPr>
            <a:r>
              <a:rPr lang="es-ES" sz="1600" dirty="0" smtClean="0">
                <a:latin typeface="Helvetica" panose="020B0604020202020204" pitchFamily="34" charset="0"/>
                <a:cs typeface="Helvetica" panose="020B0604020202020204" pitchFamily="34" charset="0"/>
              </a:rPr>
              <a:t>Ellas tenían </a:t>
            </a:r>
            <a:r>
              <a:rPr lang="es-ES" sz="1600" dirty="0">
                <a:latin typeface="Helvetica" panose="020B0604020202020204" pitchFamily="34" charset="0"/>
                <a:cs typeface="Helvetica" panose="020B0604020202020204" pitchFamily="34" charset="0"/>
              </a:rPr>
              <a:t>miedo de que tendrían que quedarse con la abuela Lynn</a:t>
            </a:r>
            <a:r>
              <a:rPr lang="es-ES" sz="1600" dirty="0" smtClean="0">
                <a:latin typeface="Helvetica" panose="020B0604020202020204" pitchFamily="34" charset="0"/>
                <a:cs typeface="Helvetica" panose="020B0604020202020204" pitchFamily="34" charset="0"/>
              </a:rPr>
              <a:t>.</a:t>
            </a:r>
          </a:p>
          <a:p>
            <a:pPr marL="577850" indent="-349250">
              <a:buFont typeface="+mj-lt"/>
              <a:buAutoNum type="alphaUcPeriod"/>
            </a:pPr>
            <a:endParaRPr lang="en-US" sz="1600" dirty="0">
              <a:latin typeface="Helvetica" pitchFamily="34" charset="0"/>
              <a:cs typeface="Helvetica" pitchFamily="34" charset="0"/>
            </a:endParaRPr>
          </a:p>
          <a:p>
            <a:pPr marL="577850" indent="-349250">
              <a:buFont typeface="+mj-lt"/>
              <a:buAutoNum type="alphaUcPeriod"/>
            </a:pPr>
            <a:r>
              <a:rPr lang="es-ES" sz="1600" dirty="0" smtClean="0">
                <a:latin typeface="Helvetica" panose="020B0604020202020204" pitchFamily="34" charset="0"/>
                <a:cs typeface="Helvetica" panose="020B0604020202020204" pitchFamily="34" charset="0"/>
              </a:rPr>
              <a:t>Ellas estaban </a:t>
            </a:r>
            <a:r>
              <a:rPr lang="es-ES" sz="1600" dirty="0">
                <a:latin typeface="Helvetica" panose="020B0604020202020204" pitchFamily="34" charset="0"/>
                <a:cs typeface="Helvetica" panose="020B0604020202020204" pitchFamily="34" charset="0"/>
              </a:rPr>
              <a:t>ocupadas </a:t>
            </a:r>
            <a:r>
              <a:rPr lang="es-ES" sz="1600" dirty="0" smtClean="0">
                <a:latin typeface="Helvetica" panose="020B0604020202020204" pitchFamily="34" charset="0"/>
                <a:cs typeface="Helvetica" panose="020B0604020202020204" pitchFamily="34" charset="0"/>
              </a:rPr>
              <a:t>desayunando.</a:t>
            </a:r>
          </a:p>
          <a:p>
            <a:pPr marL="577850" indent="-349250">
              <a:buFont typeface="+mj-lt"/>
              <a:buAutoNum type="alphaUcPeriod"/>
            </a:pPr>
            <a:endParaRPr lang="en-US" sz="1600" dirty="0">
              <a:latin typeface="Helvetica" pitchFamily="34" charset="0"/>
              <a:cs typeface="Helvetica" pitchFamily="34" charset="0"/>
            </a:endParaRPr>
          </a:p>
          <a:p>
            <a:pPr marL="577850" indent="-349250">
              <a:buFont typeface="+mj-lt"/>
              <a:buAutoNum type="alphaUcPeriod"/>
            </a:pPr>
            <a:r>
              <a:rPr lang="es-MX" sz="1600" dirty="0" smtClean="0">
                <a:latin typeface="Helvetica" panose="020B0604020202020204" pitchFamily="34" charset="0"/>
                <a:cs typeface="Helvetica" panose="020B0604020202020204" pitchFamily="34" charset="0"/>
              </a:rPr>
              <a:t>Desde que podían recordar, </a:t>
            </a:r>
            <a:r>
              <a:rPr lang="es-MX" sz="1600" dirty="0">
                <a:latin typeface="Helvetica" panose="020B0604020202020204" pitchFamily="34" charset="0"/>
                <a:cs typeface="Helvetica" panose="020B0604020202020204" pitchFamily="34" charset="0"/>
              </a:rPr>
              <a:t>l</a:t>
            </a:r>
            <a:r>
              <a:rPr lang="es-MX" sz="1600" dirty="0" smtClean="0">
                <a:latin typeface="Helvetica" panose="020B0604020202020204" pitchFamily="34" charset="0"/>
                <a:cs typeface="Helvetica" panose="020B0604020202020204" pitchFamily="34" charset="0"/>
              </a:rPr>
              <a:t>as hermanas siempre habían querido hacer espeleología.</a:t>
            </a:r>
          </a:p>
          <a:p>
            <a:pPr marL="577850" indent="-349250">
              <a:buFont typeface="+mj-lt"/>
              <a:buAutoNum type="alphaUcPeriod"/>
            </a:pPr>
            <a:endParaRPr lang="en-US" sz="1600" dirty="0" smtClean="0">
              <a:latin typeface="Helvetica" pitchFamily="34" charset="0"/>
              <a:cs typeface="Helvetica" pitchFamily="34" charset="0"/>
            </a:endParaRPr>
          </a:p>
          <a:p>
            <a:pPr marL="577850" indent="-349250">
              <a:buFont typeface="+mj-lt"/>
              <a:buAutoNum type="alphaUcPeriod"/>
            </a:pPr>
            <a:r>
              <a:rPr lang="es-ES" sz="1600" dirty="0" smtClean="0">
                <a:latin typeface="Helvetica" panose="020B0604020202020204" pitchFamily="34" charset="0"/>
                <a:cs typeface="Helvetica" panose="020B0604020202020204" pitchFamily="34" charset="0"/>
              </a:rPr>
              <a:t>Mamá </a:t>
            </a:r>
            <a:r>
              <a:rPr lang="es-ES" sz="1600" dirty="0">
                <a:latin typeface="Helvetica" panose="020B0604020202020204" pitchFamily="34" charset="0"/>
                <a:cs typeface="Helvetica" panose="020B0604020202020204" pitchFamily="34" charset="0"/>
              </a:rPr>
              <a:t>dijo que todos aprenderían algo nuevo.</a:t>
            </a:r>
            <a:endParaRPr lang="en-US" sz="1600" dirty="0">
              <a:latin typeface="Helvetica" pitchFamily="34" charset="0"/>
              <a:cs typeface="Helvetica" pitchFamily="34" charset="0"/>
            </a:endParaRPr>
          </a:p>
          <a:p>
            <a:pPr marL="664270" indent="-361417">
              <a:buFont typeface="+mj-lt"/>
              <a:buAutoNum type="alphaUcPeriod"/>
            </a:pPr>
            <a:endParaRPr lang="en-US" sz="1600" dirty="0">
              <a:latin typeface="Helvetica" pitchFamily="34" charset="0"/>
              <a:cs typeface="Helvetica"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902939074"/>
              </p:ext>
            </p:extLst>
          </p:nvPr>
        </p:nvGraphicFramePr>
        <p:xfrm>
          <a:off x="5638800" y="3962400"/>
          <a:ext cx="1676400" cy="742089"/>
        </p:xfrm>
        <a:graphic>
          <a:graphicData uri="http://schemas.openxmlformats.org/drawingml/2006/table">
            <a:tbl>
              <a:tblPr firstRow="1" firstCol="1" bandRow="1"/>
              <a:tblGrid>
                <a:gridCol w="1676400"/>
              </a:tblGrid>
              <a:tr h="132489">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RL.5.5  DOK 3- </a:t>
                      </a:r>
                      <a:r>
                        <a:rPr lang="en-US" sz="800" b="1" dirty="0">
                          <a:solidFill>
                            <a:srgbClr val="000000"/>
                          </a:solidFill>
                          <a:effectLst/>
                          <a:latin typeface="Calibri"/>
                          <a:ea typeface="Times New Roman"/>
                          <a:cs typeface="Times New Roman"/>
                        </a:rPr>
                        <a:t>EVE</a:t>
                      </a:r>
                      <a:endParaRPr lang="en-US" sz="800" dirty="0">
                        <a:effectLst/>
                        <a:latin typeface="Calibri"/>
                        <a:ea typeface="Calibri"/>
                        <a:cs typeface="Times New Roman"/>
                      </a:endParaRPr>
                    </a:p>
                  </a:txBody>
                  <a:tcPr marL="32894" marR="328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569186">
                <a:tc>
                  <a:txBody>
                    <a:bodyPr/>
                    <a:lstStyle/>
                    <a:p>
                      <a:pPr marL="19050" marR="0" algn="l">
                        <a:lnSpc>
                          <a:spcPct val="100000"/>
                        </a:lnSpc>
                        <a:spcBef>
                          <a:spcPts val="0"/>
                        </a:spcBef>
                        <a:spcAft>
                          <a:spcPts val="0"/>
                        </a:spcAft>
                      </a:pPr>
                      <a:r>
                        <a:rPr lang="es-419" sz="800" b="1" dirty="0" smtClean="0">
                          <a:effectLst/>
                          <a:latin typeface="+mn-lt"/>
                          <a:ea typeface="Times New Roman"/>
                          <a:cs typeface="Times New Roman"/>
                        </a:rPr>
                        <a:t>Explica cómo un capítulo específico contribuye a la estructura (secuencia de acontecimientos) de un cuento (continúa con escenas y dramas, estrofas y poemas).</a:t>
                      </a:r>
                      <a:endParaRPr lang="en-US" sz="800" b="1" dirty="0" smtClean="0">
                        <a:effectLst/>
                        <a:latin typeface="Calibri"/>
                        <a:ea typeface="Times New Roman"/>
                        <a:cs typeface="Times New Roman"/>
                      </a:endParaRPr>
                    </a:p>
                  </a:txBody>
                  <a:tcPr marL="32894" marR="328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892916074"/>
              </p:ext>
            </p:extLst>
          </p:nvPr>
        </p:nvGraphicFramePr>
        <p:xfrm>
          <a:off x="532627" y="8686800"/>
          <a:ext cx="1676400" cy="760380"/>
        </p:xfrm>
        <a:graphic>
          <a:graphicData uri="http://schemas.openxmlformats.org/drawingml/2006/table">
            <a:tbl>
              <a:tblPr firstRow="1" firstCol="1" bandRow="1"/>
              <a:tblGrid>
                <a:gridCol w="1676400"/>
              </a:tblGrid>
              <a:tr h="132489">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RL.5.5  DOK </a:t>
                      </a:r>
                      <a:r>
                        <a:rPr lang="en-US" sz="800" b="1" dirty="0">
                          <a:solidFill>
                            <a:srgbClr val="000000"/>
                          </a:solidFill>
                          <a:effectLst/>
                          <a:latin typeface="Calibri"/>
                          <a:ea typeface="Times New Roman"/>
                          <a:cs typeface="Times New Roman"/>
                        </a:rPr>
                        <a:t>3 - SYH</a:t>
                      </a:r>
                      <a:endParaRPr lang="en-US" sz="800" dirty="0">
                        <a:effectLst/>
                        <a:latin typeface="Calibri"/>
                        <a:ea typeface="Calibri"/>
                        <a:cs typeface="Times New Roman"/>
                      </a:endParaRPr>
                    </a:p>
                  </a:txBody>
                  <a:tcPr marL="32894" marR="3289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E5B8B7"/>
                    </a:solidFill>
                  </a:tcPr>
                </a:tc>
              </a:tr>
              <a:tr h="627891">
                <a:tc>
                  <a:txBody>
                    <a:bodyPr/>
                    <a:lstStyle/>
                    <a:p>
                      <a:pPr marL="0" marR="0" algn="l">
                        <a:lnSpc>
                          <a:spcPct val="100000"/>
                        </a:lnSpc>
                        <a:spcBef>
                          <a:spcPts val="0"/>
                        </a:spcBef>
                        <a:spcAft>
                          <a:spcPts val="0"/>
                        </a:spcAft>
                      </a:pPr>
                      <a:r>
                        <a:rPr lang="es-419" sz="800" b="1" dirty="0" smtClean="0">
                          <a:solidFill>
                            <a:srgbClr val="000000"/>
                          </a:solidFill>
                          <a:effectLst/>
                          <a:latin typeface="+mn-lt"/>
                          <a:ea typeface="Times New Roman"/>
                          <a:cs typeface="Times New Roman"/>
                        </a:rPr>
                        <a:t>Sintetiza la información de una estrofa, capítulo o escena de una fuente de información o  texto, para resumir o explicar el desarrollo del cuento, del drama o del poema.</a:t>
                      </a:r>
                      <a:endParaRPr lang="en-US" sz="800" b="1" dirty="0" smtClean="0">
                        <a:solidFill>
                          <a:srgbClr val="000000"/>
                        </a:solidFill>
                        <a:effectLst/>
                        <a:latin typeface="Calibri"/>
                        <a:ea typeface="Times New Roman"/>
                        <a:cs typeface="Times New Roman"/>
                      </a:endParaRPr>
                    </a:p>
                  </a:txBody>
                  <a:tcPr marL="32894" marR="3289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grpSp>
        <p:nvGrpSpPr>
          <p:cNvPr id="17" name="Group 16"/>
          <p:cNvGrpSpPr/>
          <p:nvPr/>
        </p:nvGrpSpPr>
        <p:grpSpPr>
          <a:xfrm>
            <a:off x="708542" y="6094428"/>
            <a:ext cx="246931" cy="2114190"/>
            <a:chOff x="725118" y="1610218"/>
            <a:chExt cx="246931" cy="2114190"/>
          </a:xfrm>
        </p:grpSpPr>
        <p:sp>
          <p:nvSpPr>
            <p:cNvPr id="18" name="Oval 17"/>
            <p:cNvSpPr/>
            <p:nvPr/>
          </p:nvSpPr>
          <p:spPr>
            <a:xfrm>
              <a:off x="728958" y="161021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729161" y="230808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725118" y="283583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725118" y="3484922"/>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32608260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8" name="Picture 14" descr="Image result for revise"/>
          <p:cNvPicPr>
            <a:picLocks noChangeAspect="1" noChangeArrowheads="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86318" y="347201"/>
            <a:ext cx="2824832" cy="1309817"/>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vert="horz" lIns="93679" tIns="46840" rIns="93679" bIns="46840" rtlCol="0" anchor="ctr"/>
          <a:lstStyle/>
          <a:p>
            <a:fld id="{F177B04D-AEB5-43ED-B9BA-B3D1EC9C9067}" type="slidenum">
              <a:rPr lang="en-US" smtClean="0"/>
              <a:pPr/>
              <a:t>3</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522498380"/>
              </p:ext>
            </p:extLst>
          </p:nvPr>
        </p:nvGraphicFramePr>
        <p:xfrm>
          <a:off x="1268615" y="838200"/>
          <a:ext cx="5289348" cy="6435418"/>
        </p:xfrm>
        <a:graphic>
          <a:graphicData uri="http://schemas.openxmlformats.org/drawingml/2006/table">
            <a:tbl>
              <a:tblPr firstRow="1" bandRow="1">
                <a:tableStyleId>{5940675A-B579-460E-94D1-54222C63F5DA}</a:tableStyleId>
              </a:tblPr>
              <a:tblGrid>
                <a:gridCol w="2686653"/>
                <a:gridCol w="2602695"/>
              </a:tblGrid>
              <a:tr h="1336412">
                <a:tc gridSpan="2">
                  <a:txBody>
                    <a:bodyPr/>
                    <a:lstStyle/>
                    <a:p>
                      <a:pPr algn="ctr"/>
                      <a:endParaRPr kumimoji="0" lang="es-419" sz="1500" b="0" i="0" u="none" strike="noStrike" kern="1200" cap="none" spc="0" normalizeH="0" baseline="0" noProof="0" dirty="0" smtClean="0">
                        <a:ln>
                          <a:noFill/>
                        </a:ln>
                        <a:solidFill>
                          <a:prstClr val="black"/>
                        </a:solidFill>
                        <a:effectLst/>
                        <a:uLnTx/>
                        <a:uFillTx/>
                        <a:latin typeface="+mn-lt"/>
                        <a:ea typeface="+mn-ea"/>
                        <a:cs typeface="+mn-cs"/>
                      </a:endParaRPr>
                    </a:p>
                    <a:p>
                      <a:pPr algn="l"/>
                      <a:r>
                        <a:rPr kumimoji="0" lang="es-419" sz="1500" b="1" i="0" u="none" strike="noStrike" kern="1200" cap="none" spc="0" normalizeH="0" baseline="0" noProof="0" dirty="0" smtClean="0">
                          <a:ln>
                            <a:noFill/>
                          </a:ln>
                          <a:solidFill>
                            <a:prstClr val="black"/>
                          </a:solidFill>
                          <a:effectLst/>
                          <a:uLnTx/>
                          <a:uFillTx/>
                          <a:latin typeface="+mn-lt"/>
                          <a:ea typeface="+mn-ea"/>
                          <a:cs typeface="+mn-cs"/>
                        </a:rPr>
                        <a:t>Todas las evaluaciones ELA de primaria fueron revisadas y actualizadas en junio del año 2015 por los siguientes excelentes y dedicados maestros de K-6</a:t>
                      </a:r>
                      <a:r>
                        <a:rPr kumimoji="0" lang="es-419" sz="1500" b="1" i="0" u="none" strike="noStrike" kern="1200" cap="none" spc="0" normalizeH="0" baseline="30000" noProof="0" dirty="0" smtClean="0">
                          <a:ln>
                            <a:noFill/>
                          </a:ln>
                          <a:solidFill>
                            <a:prstClr val="black"/>
                          </a:solidFill>
                          <a:effectLst/>
                          <a:uLnTx/>
                          <a:uFillTx/>
                          <a:latin typeface="+mn-lt"/>
                          <a:ea typeface="+mn-ea"/>
                          <a:cs typeface="+mn-cs"/>
                        </a:rPr>
                        <a:t>to</a:t>
                      </a:r>
                      <a:r>
                        <a:rPr kumimoji="0" lang="es-419" sz="1500" b="1" i="0" u="none" strike="noStrike" kern="1200" cap="none" spc="0" normalizeH="0" baseline="0" noProof="0" dirty="0" smtClean="0">
                          <a:ln>
                            <a:noFill/>
                          </a:ln>
                          <a:solidFill>
                            <a:prstClr val="black"/>
                          </a:solidFill>
                          <a:effectLst/>
                          <a:uLnTx/>
                          <a:uFillTx/>
                          <a:latin typeface="+mn-lt"/>
                          <a:ea typeface="+mn-ea"/>
                          <a:cs typeface="+mn-cs"/>
                        </a:rPr>
                        <a:t> de HSD.   </a:t>
                      </a:r>
                      <a:endParaRPr lang="es-419" sz="2200" noProof="0" dirty="0"/>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1000" b="0" dirty="0">
                        <a:latin typeface="Lucida Handwriting" panose="03010101010101010101" pitchFamily="66" charset="0"/>
                      </a:endParaRPr>
                    </a:p>
                  </a:txBody>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Alvarado</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Lincoln Street</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Ko</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Kagawa</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Linda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Benson</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West </a:t>
                      </a: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Union</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Jamie</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Lentz</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Mooberry</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Anne</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Berg</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Sandra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Maines</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Quatama</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Aliceson</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Brandt</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Eastwood</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Gina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McLain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Sharon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Carlson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Minter</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Bridge</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Teresa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Portinga</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Deborah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Deplanche</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Judy</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Ramer</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Consultant</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Alicia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Glasscock</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Imlay</a:t>
                      </a:r>
                      <a:endPar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Sara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Retzlaff</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McKinney</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Sonja</a:t>
                      </a:r>
                      <a:r>
                        <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schemeClr val="tx1"/>
                          </a:solidFill>
                          <a:effectLst/>
                          <a:uLnTx/>
                          <a:uFillTx/>
                          <a:latin typeface="Lucida Handwriting" panose="03010101010101010101" pitchFamily="66" charset="0"/>
                          <a:ea typeface="+mn-ea"/>
                          <a:cs typeface="+mn-cs"/>
                        </a:rPr>
                        <a:t>Grabel</a:t>
                      </a:r>
                      <a:endParaRPr kumimoji="0" lang="es-419" sz="1200" b="1"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schemeClr val="tx1"/>
                          </a:solidFill>
                          <a:effectLst/>
                          <a:uLnTx/>
                          <a:uFillTx/>
                          <a:latin typeface="Lucida Handwriting" panose="03010101010101010101" pitchFamily="66" charset="0"/>
                          <a:ea typeface="+mn-ea"/>
                          <a:cs typeface="+mn-cs"/>
                        </a:rPr>
                        <a:t>Patterson</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Jami</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Rider</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Megan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Harding</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Orenco</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Kelly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Rooke</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Free Orchard</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err="1" smtClean="0">
                          <a:ln>
                            <a:noFill/>
                          </a:ln>
                          <a:solidFill>
                            <a:prstClr val="black"/>
                          </a:solidFill>
                          <a:effectLst/>
                          <a:uLnTx/>
                          <a:uFillTx/>
                          <a:latin typeface="Lucida Handwriting" panose="03010101010101010101" pitchFamily="66" charset="0"/>
                          <a:ea typeface="+mn-ea"/>
                          <a:cs typeface="+mn-cs"/>
                        </a:rPr>
                        <a:t>Renae</a:t>
                      </a:r>
                      <a:r>
                        <a:rPr kumimoji="0" lang="es-419" sz="1200" b="1" i="0" u="none" strike="noStrike" kern="1200" cap="none" spc="0" normalizeH="0" baseline="0" noProof="0" smtClean="0">
                          <a:ln>
                            <a:noFill/>
                          </a:ln>
                          <a:solidFill>
                            <a:prstClr val="black"/>
                          </a:solidFill>
                          <a:effectLst/>
                          <a:uLnTx/>
                          <a:uFillTx/>
                          <a:latin typeface="Lucida Handwriting" panose="03010101010101010101" pitchFamily="66" charset="0"/>
                          <a:ea typeface="+mn-ea"/>
                          <a:cs typeface="+mn-cs"/>
                        </a:rPr>
                        <a:t> Iversen</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TOSA</a:t>
                      </a: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Angela</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Walsh</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2374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Ginger</a:t>
                      </a:r>
                      <a:r>
                        <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1"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Jay</a:t>
                      </a:r>
                      <a:endParaRPr kumimoji="0" lang="es-419" sz="1200" b="1"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Witch</a:t>
                      </a:r>
                      <a:r>
                        <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rPr>
                        <a:t> </a:t>
                      </a:r>
                      <a:r>
                        <a:rPr kumimoji="0" lang="es-419" sz="1200" b="0" i="0" u="none" strike="noStrike" kern="1200" cap="none" spc="0" normalizeH="0" baseline="0" noProof="0" dirty="0" err="1" smtClean="0">
                          <a:ln>
                            <a:noFill/>
                          </a:ln>
                          <a:solidFill>
                            <a:prstClr val="black"/>
                          </a:solidFill>
                          <a:effectLst/>
                          <a:uLnTx/>
                          <a:uFillTx/>
                          <a:latin typeface="Lucida Handwriting" panose="03010101010101010101" pitchFamily="66" charset="0"/>
                          <a:ea typeface="+mn-ea"/>
                          <a:cs typeface="+mn-cs"/>
                        </a:rPr>
                        <a:t>Hazel</a:t>
                      </a:r>
                      <a:endParaRPr kumimoji="0" lang="es-419" sz="1200" b="0" i="0" u="none" strike="noStrike" kern="1200" cap="none" spc="0" normalizeH="0" baseline="0" noProof="0" dirty="0" smtClean="0">
                        <a:ln>
                          <a:noFill/>
                        </a:ln>
                        <a:solidFill>
                          <a:prstClr val="black"/>
                        </a:solidFill>
                        <a:effectLst/>
                        <a:uLnTx/>
                        <a:uFillTx/>
                        <a:latin typeface="Lucida Handwriting" panose="03010101010101010101" pitchFamily="66" charset="0"/>
                        <a:ea typeface="+mn-ea"/>
                        <a:cs typeface="+mn-cs"/>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s-419" sz="1200" b="0" noProof="0" dirty="0">
                        <a:solidFill>
                          <a:srgbClr val="FF0000"/>
                        </a:solidFill>
                        <a:latin typeface="Lucida Handwriting" panose="03010101010101010101" pitchFamily="66" charset="0"/>
                      </a:endParaRPr>
                    </a:p>
                  </a:txBody>
                  <a:tcPr marL="100750" marR="100750" marT="48893" marB="4889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5" name="AutoShape 12" descr="Image result for revise"/>
          <p:cNvSpPr>
            <a:spLocks noChangeAspect="1" noChangeArrowheads="1"/>
          </p:cNvSpPr>
          <p:nvPr/>
        </p:nvSpPr>
        <p:spPr bwMode="auto">
          <a:xfrm>
            <a:off x="279509" y="-14602"/>
            <a:ext cx="335832" cy="32595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9048" tIns="49523" rIns="99048" bIns="49523" numCol="1" anchor="t" anchorCtr="0" compatLnSpc="1">
            <a:prstTxWarp prst="textNoShape">
              <a:avLst/>
            </a:prstTxWarp>
          </a:bodyPr>
          <a:lstStyle/>
          <a:p>
            <a:endParaRPr lang="en-US" sz="1847"/>
          </a:p>
        </p:txBody>
      </p:sp>
      <p:graphicFrame>
        <p:nvGraphicFramePr>
          <p:cNvPr id="6" name="Table 5"/>
          <p:cNvGraphicFramePr>
            <a:graphicFrameLocks noGrp="1"/>
          </p:cNvGraphicFramePr>
          <p:nvPr>
            <p:extLst/>
          </p:nvPr>
        </p:nvGraphicFramePr>
        <p:xfrm>
          <a:off x="476995" y="8479428"/>
          <a:ext cx="7088229" cy="774459"/>
        </p:xfrm>
        <a:graphic>
          <a:graphicData uri="http://schemas.openxmlformats.org/drawingml/2006/table">
            <a:tbl>
              <a:tblPr firstRow="1" bandRow="1">
                <a:tableStyleId>{2D5ABB26-0587-4C30-8999-92F81FD0307C}</a:tableStyleId>
              </a:tblPr>
              <a:tblGrid>
                <a:gridCol w="7088229"/>
              </a:tblGrid>
              <a:tr h="774459">
                <a:tc>
                  <a:txBody>
                    <a:bodyPr/>
                    <a:lstStyle/>
                    <a:p>
                      <a:pPr algn="ctr"/>
                      <a:endParaRPr lang="en-US" sz="1500" b="1" i="1" dirty="0" smtClean="0"/>
                    </a:p>
                    <a:p>
                      <a:pPr algn="ctr"/>
                      <a:r>
                        <a:rPr lang="en-US" sz="1200" b="1" i="1" dirty="0" smtClean="0"/>
                        <a:t>Gracias a </a:t>
                      </a:r>
                      <a:r>
                        <a:rPr lang="en-US" sz="1200" b="1" i="1" dirty="0" err="1" smtClean="0"/>
                        <a:t>todos</a:t>
                      </a:r>
                      <a:r>
                        <a:rPr lang="en-US" sz="1200" b="1" i="1" dirty="0" smtClean="0"/>
                        <a:t> los que </a:t>
                      </a:r>
                      <a:r>
                        <a:rPr lang="en-US" sz="1200" b="1" i="1" dirty="0" err="1" smtClean="0"/>
                        <a:t>participaron</a:t>
                      </a:r>
                      <a:r>
                        <a:rPr lang="en-US" sz="1200" b="1" i="1" dirty="0" smtClean="0"/>
                        <a:t> </a:t>
                      </a:r>
                      <a:r>
                        <a:rPr lang="en-US" sz="1200" b="1" i="1" dirty="0" err="1" smtClean="0"/>
                        <a:t>en</a:t>
                      </a:r>
                      <a:r>
                        <a:rPr lang="en-US" sz="1200" b="1" i="1" dirty="0" smtClean="0"/>
                        <a:t> la </a:t>
                      </a:r>
                      <a:r>
                        <a:rPr lang="en-US" sz="1200" b="1" i="1" dirty="0" err="1" smtClean="0"/>
                        <a:t>traducción</a:t>
                      </a:r>
                      <a:r>
                        <a:rPr lang="en-US" sz="1200" b="1" i="1" dirty="0" smtClean="0"/>
                        <a:t> de </a:t>
                      </a:r>
                      <a:r>
                        <a:rPr lang="en-US" sz="1200" b="1" i="1" dirty="0" err="1" smtClean="0"/>
                        <a:t>esta</a:t>
                      </a:r>
                      <a:r>
                        <a:rPr lang="en-US" sz="1200" b="1" i="1" dirty="0" smtClean="0"/>
                        <a:t> </a:t>
                      </a:r>
                      <a:r>
                        <a:rPr lang="en-US" sz="1200" b="1" i="1" dirty="0" err="1" smtClean="0"/>
                        <a:t>evaluación</a:t>
                      </a:r>
                      <a:r>
                        <a:rPr lang="en-US" sz="1200" b="1" i="1" dirty="0" smtClean="0"/>
                        <a:t>, </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i="1" dirty="0" err="1" smtClean="0"/>
                        <a:t>bajo</a:t>
                      </a:r>
                      <a:r>
                        <a:rPr lang="en-US" sz="1200" b="1" i="1" dirty="0" smtClean="0"/>
                        <a:t> la </a:t>
                      </a:r>
                      <a:r>
                        <a:rPr lang="en-US" sz="1200" b="1" i="1" dirty="0" err="1" smtClean="0"/>
                        <a:t>coordinación</a:t>
                      </a:r>
                      <a:r>
                        <a:rPr lang="en-US" sz="1200" b="1" i="1" baseline="0" dirty="0" smtClean="0"/>
                        <a:t> de </a:t>
                      </a:r>
                      <a:r>
                        <a:rPr kumimoji="0" lang="en-US" sz="1200" b="1" i="1" u="none" strike="noStrike" kern="1200" cap="none" spc="0" normalizeH="0" baseline="0" dirty="0" smtClean="0">
                          <a:ln>
                            <a:noFill/>
                          </a:ln>
                          <a:solidFill>
                            <a:prstClr val="black"/>
                          </a:solidFill>
                          <a:effectLst/>
                          <a:uLnTx/>
                          <a:uFillTx/>
                          <a:latin typeface="Lucida Handwriting" panose="03010101010101010101" pitchFamily="66" charset="0"/>
                          <a:ea typeface="+mn-ea"/>
                          <a:cs typeface="+mn-cs"/>
                        </a:rPr>
                        <a:t>Z. Rosa.</a:t>
                      </a:r>
                      <a:endParaRPr kumimoji="0" lang="es-419" sz="1200" b="1" i="1" u="none" strike="noStrike" kern="1200" cap="none" spc="0" normalizeH="0" baseline="0" dirty="0">
                        <a:ln>
                          <a:noFill/>
                        </a:ln>
                        <a:solidFill>
                          <a:prstClr val="black"/>
                        </a:solidFill>
                        <a:effectLst/>
                        <a:uLnTx/>
                        <a:uFillTx/>
                        <a:latin typeface="Lucida Handwriting" panose="03010101010101010101" pitchFamily="66" charset="0"/>
                        <a:ea typeface="+mn-ea"/>
                        <a:cs typeface="+mn-cs"/>
                      </a:endParaRPr>
                    </a:p>
                  </a:txBody>
                  <a:tcPr marL="103899" marR="103899" marT="51949" marB="51949"/>
                </a:tc>
              </a:tr>
            </a:tbl>
          </a:graphicData>
        </a:graphic>
      </p:graphicFrame>
      <p:sp>
        <p:nvSpPr>
          <p:cNvPr id="2" name="Rectangle 1"/>
          <p:cNvSpPr/>
          <p:nvPr/>
        </p:nvSpPr>
        <p:spPr>
          <a:xfrm>
            <a:off x="754050" y="7648431"/>
            <a:ext cx="6216058" cy="830997"/>
          </a:xfrm>
          <a:prstGeom prst="rect">
            <a:avLst/>
          </a:prstGeom>
        </p:spPr>
        <p:txBody>
          <a:bodyPr wrap="square">
            <a:spAutoFit/>
          </a:bodyPr>
          <a:lstStyle/>
          <a:p>
            <a:pPr algn="ctr" defTabSz="957925">
              <a:defRPr/>
            </a:pPr>
            <a:r>
              <a:rPr lang="en-US" sz="1200" dirty="0">
                <a:solidFill>
                  <a:prstClr val="black"/>
                </a:solidFill>
              </a:rPr>
              <a:t>Las </a:t>
            </a:r>
            <a:r>
              <a:rPr lang="en-US" sz="1200" dirty="0" err="1">
                <a:solidFill>
                  <a:prstClr val="black"/>
                </a:solidFill>
              </a:rPr>
              <a:t>actividades</a:t>
            </a:r>
            <a:r>
              <a:rPr lang="en-US" sz="1200" dirty="0">
                <a:solidFill>
                  <a:prstClr val="black"/>
                </a:solidFill>
              </a:rPr>
              <a:t> para la </a:t>
            </a:r>
            <a:r>
              <a:rPr lang="en-US" sz="1200" dirty="0" err="1">
                <a:solidFill>
                  <a:prstClr val="black"/>
                </a:solidFill>
              </a:rPr>
              <a:t>tarea</a:t>
            </a:r>
            <a:r>
              <a:rPr lang="en-US" sz="1200" dirty="0">
                <a:solidFill>
                  <a:prstClr val="black"/>
                </a:solidFill>
              </a:rPr>
              <a:t> de </a:t>
            </a:r>
            <a:r>
              <a:rPr lang="en-US" sz="1200" dirty="0" err="1">
                <a:solidFill>
                  <a:prstClr val="black"/>
                </a:solidFill>
              </a:rPr>
              <a:t>rendimiento</a:t>
            </a:r>
            <a:r>
              <a:rPr lang="en-US" sz="1200" dirty="0">
                <a:solidFill>
                  <a:prstClr val="black"/>
                </a:solidFill>
              </a:rPr>
              <a:t> </a:t>
            </a:r>
            <a:r>
              <a:rPr lang="en-US" sz="1200" dirty="0" err="1">
                <a:solidFill>
                  <a:prstClr val="black"/>
                </a:solidFill>
              </a:rPr>
              <a:t>en</a:t>
            </a:r>
            <a:r>
              <a:rPr lang="en-US" sz="1200" dirty="0">
                <a:solidFill>
                  <a:prstClr val="black"/>
                </a:solidFill>
              </a:rPr>
              <a:t> las </a:t>
            </a:r>
            <a:r>
              <a:rPr lang="en-US" sz="1200" dirty="0" err="1" smtClean="0">
                <a:solidFill>
                  <a:prstClr val="black"/>
                </a:solidFill>
              </a:rPr>
              <a:t>clases</a:t>
            </a:r>
            <a:r>
              <a:rPr lang="en-US" sz="1200" dirty="0" smtClean="0">
                <a:solidFill>
                  <a:prstClr val="black"/>
                </a:solidFill>
              </a:rPr>
              <a:t> </a:t>
            </a:r>
            <a:r>
              <a:rPr lang="en-US" sz="1200" dirty="0">
                <a:solidFill>
                  <a:prstClr val="black"/>
                </a:solidFill>
              </a:rPr>
              <a:t>de K − 6 </a:t>
            </a:r>
            <a:r>
              <a:rPr lang="en-US" sz="1200" dirty="0" err="1">
                <a:solidFill>
                  <a:prstClr val="black"/>
                </a:solidFill>
              </a:rPr>
              <a:t>fueron</a:t>
            </a:r>
            <a:r>
              <a:rPr lang="en-US" sz="1200" dirty="0">
                <a:solidFill>
                  <a:prstClr val="black"/>
                </a:solidFill>
              </a:rPr>
              <a:t> </a:t>
            </a:r>
            <a:r>
              <a:rPr lang="en-US" sz="1200" dirty="0" err="1">
                <a:solidFill>
                  <a:prstClr val="black"/>
                </a:solidFill>
              </a:rPr>
              <a:t>escritas</a:t>
            </a:r>
            <a:r>
              <a:rPr lang="en-US" sz="1200" dirty="0">
                <a:solidFill>
                  <a:prstClr val="black"/>
                </a:solidFill>
              </a:rPr>
              <a:t> </a:t>
            </a:r>
            <a:r>
              <a:rPr lang="en-US" sz="1200" dirty="0" err="1">
                <a:solidFill>
                  <a:prstClr val="black"/>
                </a:solidFill>
              </a:rPr>
              <a:t>por</a:t>
            </a:r>
            <a:r>
              <a:rPr lang="en-US" sz="1200" dirty="0">
                <a:solidFill>
                  <a:prstClr val="black"/>
                </a:solidFill>
              </a:rPr>
              <a:t> :                                                                                                                                                                                                                                                                                                                                                                                                                                                                                                                                                                                                                                                                                                                                                                                                                                                                                                                                                                                                                                                                                                                                                                                                                                                                                                                                                                                                                                                                                                                                                                                                                                                                                                                                                                                                                                                                                                                                                                                                                                                                                                                                                                                                                                                                                                                                                                                                                                                                                                                                                                                                                                                                                                                                                                                                                                                                                                                                                                                                                                                                                                                                              Jamie Lentz, Gina McLain, Hayley </a:t>
            </a:r>
            <a:r>
              <a:rPr lang="en-US" sz="1200" dirty="0" err="1">
                <a:solidFill>
                  <a:prstClr val="black"/>
                </a:solidFill>
              </a:rPr>
              <a:t>Heider</a:t>
            </a:r>
            <a:r>
              <a:rPr lang="en-US" sz="1200" dirty="0">
                <a:solidFill>
                  <a:prstClr val="black"/>
                </a:solidFill>
              </a:rPr>
              <a:t>, Anna Wooley, Gretchen </a:t>
            </a:r>
            <a:r>
              <a:rPr lang="en-US" sz="1200" dirty="0" err="1" smtClean="0">
                <a:solidFill>
                  <a:prstClr val="black"/>
                </a:solidFill>
              </a:rPr>
              <a:t>Erlandsen</a:t>
            </a:r>
            <a:r>
              <a:rPr lang="en-US" sz="1200" dirty="0">
                <a:solidFill>
                  <a:prstClr val="black"/>
                </a:solidFill>
              </a:rPr>
              <a:t>, Deborah </a:t>
            </a:r>
            <a:r>
              <a:rPr lang="en-US" sz="1200" dirty="0" err="1">
                <a:solidFill>
                  <a:prstClr val="black"/>
                </a:solidFill>
              </a:rPr>
              <a:t>Deplanche</a:t>
            </a:r>
            <a:r>
              <a:rPr lang="en-US" sz="1200" dirty="0">
                <a:solidFill>
                  <a:prstClr val="black"/>
                </a:solidFill>
              </a:rPr>
              <a:t>, Connie </a:t>
            </a:r>
            <a:r>
              <a:rPr lang="en-US" sz="1200" dirty="0" err="1">
                <a:solidFill>
                  <a:prstClr val="black"/>
                </a:solidFill>
              </a:rPr>
              <a:t>Briceno</a:t>
            </a:r>
            <a:r>
              <a:rPr lang="en-US" sz="1200" dirty="0">
                <a:solidFill>
                  <a:prstClr val="black"/>
                </a:solidFill>
              </a:rPr>
              <a:t>, Judy Ramer, Carrie Ellis, Sandra Maines, </a:t>
            </a:r>
            <a:r>
              <a:rPr lang="en-US" sz="1200" dirty="0" err="1">
                <a:solidFill>
                  <a:prstClr val="black"/>
                </a:solidFill>
              </a:rPr>
              <a:t>Renae</a:t>
            </a:r>
            <a:r>
              <a:rPr lang="en-US" sz="1200" dirty="0">
                <a:solidFill>
                  <a:prstClr val="black"/>
                </a:solidFill>
              </a:rPr>
              <a:t> </a:t>
            </a:r>
            <a:r>
              <a:rPr lang="en-US" sz="1200" dirty="0" err="1" smtClean="0">
                <a:solidFill>
                  <a:prstClr val="black"/>
                </a:solidFill>
              </a:rPr>
              <a:t>Iversen</a:t>
            </a:r>
            <a:r>
              <a:rPr lang="en-US" sz="1200" dirty="0">
                <a:solidFill>
                  <a:prstClr val="black"/>
                </a:solidFill>
              </a:rPr>
              <a:t>, Anne Berg, </a:t>
            </a:r>
            <a:r>
              <a:rPr lang="en-US" sz="1200" dirty="0" err="1">
                <a:solidFill>
                  <a:prstClr val="black"/>
                </a:solidFill>
              </a:rPr>
              <a:t>Aliceson</a:t>
            </a:r>
            <a:r>
              <a:rPr lang="en-US" sz="1200" dirty="0">
                <a:solidFill>
                  <a:prstClr val="black"/>
                </a:solidFill>
              </a:rPr>
              <a:t> Brandt and </a:t>
            </a:r>
            <a:r>
              <a:rPr lang="en-US" sz="1200" dirty="0" err="1">
                <a:solidFill>
                  <a:prstClr val="black"/>
                </a:solidFill>
              </a:rPr>
              <a:t>Ko</a:t>
            </a:r>
            <a:r>
              <a:rPr lang="en-US" sz="1200" dirty="0">
                <a:solidFill>
                  <a:prstClr val="black"/>
                </a:solidFill>
              </a:rPr>
              <a:t> Kagawa.</a:t>
            </a:r>
          </a:p>
        </p:txBody>
      </p:sp>
    </p:spTree>
    <p:extLst>
      <p:ext uri="{BB962C8B-B14F-4D97-AF65-F5344CB8AC3E}">
        <p14:creationId xmlns:p14="http://schemas.microsoft.com/office/powerpoint/2010/main" val="15975037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30</a:t>
            </a:fld>
            <a:endParaRPr lang="en-US" dirty="0"/>
          </a:p>
        </p:txBody>
      </p:sp>
      <p:cxnSp>
        <p:nvCxnSpPr>
          <p:cNvPr id="10" name="Straight Connector 9"/>
          <p:cNvCxnSpPr/>
          <p:nvPr/>
        </p:nvCxnSpPr>
        <p:spPr>
          <a:xfrm>
            <a:off x="457200" y="4038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767604" y="384984"/>
            <a:ext cx="6086475" cy="3272976"/>
          </a:xfrm>
          <a:prstGeom prst="rect">
            <a:avLst/>
          </a:prstGeom>
        </p:spPr>
        <p:txBody>
          <a:bodyPr wrap="square" lIns="101881" tIns="50941" rIns="101881" bIns="50941">
            <a:spAutoFit/>
          </a:bodyPr>
          <a:lstStyle/>
          <a:p>
            <a:pPr marL="240944" indent="-240944"/>
            <a:r>
              <a:rPr lang="en-US" sz="1600" b="1" dirty="0" smtClean="0">
                <a:latin typeface="Helvetica" pitchFamily="34" charset="0"/>
                <a:cs typeface="Helvetica" pitchFamily="34" charset="0"/>
              </a:rPr>
              <a:t>3. </a:t>
            </a:r>
            <a:r>
              <a:rPr lang="es-MX" sz="1600" b="1" dirty="0">
                <a:latin typeface="Helvetica" panose="020B0604020202020204" pitchFamily="34" charset="0"/>
                <a:cs typeface="Helvetica" panose="020B0604020202020204" pitchFamily="34" charset="0"/>
              </a:rPr>
              <a:t>¿Cómo sabes que </a:t>
            </a:r>
            <a:r>
              <a:rPr lang="es-MX" sz="1600" b="1" dirty="0" smtClean="0">
                <a:latin typeface="Helvetica" panose="020B0604020202020204" pitchFamily="34" charset="0"/>
                <a:cs typeface="Helvetica" panose="020B0604020202020204" pitchFamily="34" charset="0"/>
              </a:rPr>
              <a:t>el cuento </a:t>
            </a:r>
            <a:r>
              <a:rPr lang="es-MX" sz="1600" b="1" dirty="0">
                <a:latin typeface="Helvetica" panose="020B0604020202020204" pitchFamily="34" charset="0"/>
                <a:cs typeface="Helvetica" panose="020B0604020202020204" pitchFamily="34" charset="0"/>
              </a:rPr>
              <a:t>está </a:t>
            </a:r>
            <a:r>
              <a:rPr lang="es-MX" sz="1600" b="1" dirty="0" smtClean="0">
                <a:latin typeface="Helvetica" panose="020B0604020202020204" pitchFamily="34" charset="0"/>
                <a:cs typeface="Helvetica" panose="020B0604020202020204" pitchFamily="34" charset="0"/>
              </a:rPr>
              <a:t>narrado </a:t>
            </a:r>
            <a:r>
              <a:rPr lang="es-MX" sz="1600" b="1" dirty="0">
                <a:latin typeface="Helvetica" panose="020B0604020202020204" pitchFamily="34" charset="0"/>
                <a:cs typeface="Helvetica" panose="020B0604020202020204" pitchFamily="34" charset="0"/>
              </a:rPr>
              <a:t>en primera persona? </a:t>
            </a:r>
            <a:endParaRPr lang="es-MX" sz="1600" b="1" dirty="0" smtClean="0">
              <a:latin typeface="Helvetica" panose="020B0604020202020204" pitchFamily="34" charset="0"/>
              <a:cs typeface="Helvetica" panose="020B0604020202020204" pitchFamily="34" charset="0"/>
            </a:endParaRPr>
          </a:p>
          <a:p>
            <a:pPr marL="240944" indent="-240944"/>
            <a:endParaRPr lang="en-US" sz="1700" dirty="0">
              <a:latin typeface="Helvetica" pitchFamily="34" charset="0"/>
              <a:cs typeface="Helvetica" pitchFamily="34" charset="0"/>
            </a:endParaRPr>
          </a:p>
          <a:p>
            <a:pPr marL="285750">
              <a:buFont typeface="+mj-lt"/>
              <a:buAutoNum type="alphaUcPeriod"/>
            </a:pPr>
            <a:r>
              <a:rPr lang="es-MX" sz="1600" dirty="0" smtClean="0">
                <a:latin typeface="Helvetica" panose="020B0604020202020204" pitchFamily="34" charset="0"/>
                <a:cs typeface="Helvetica" panose="020B0604020202020204" pitchFamily="34" charset="0"/>
              </a:rPr>
              <a:t> Michelle </a:t>
            </a:r>
            <a:r>
              <a:rPr lang="es-MX" sz="1600" dirty="0">
                <a:latin typeface="Helvetica" panose="020B0604020202020204" pitchFamily="34" charset="0"/>
                <a:cs typeface="Helvetica" panose="020B0604020202020204" pitchFamily="34" charset="0"/>
              </a:rPr>
              <a:t>usa las palabras, “yo” y “nosotros” en </a:t>
            </a:r>
            <a:r>
              <a:rPr lang="es-MX" sz="1600" dirty="0" smtClean="0">
                <a:latin typeface="Helvetica" panose="020B0604020202020204" pitchFamily="34" charset="0"/>
                <a:cs typeface="Helvetica" panose="020B0604020202020204" pitchFamily="34" charset="0"/>
              </a:rPr>
              <a:t>el cuento.</a:t>
            </a:r>
          </a:p>
          <a:p>
            <a:pPr marL="285750"/>
            <a:endParaRPr lang="en-US" sz="1600" strike="sngStrike" dirty="0">
              <a:latin typeface="Helvetica" pitchFamily="34" charset="0"/>
              <a:cs typeface="Helvetica" pitchFamily="34" charset="0"/>
            </a:endParaRPr>
          </a:p>
          <a:p>
            <a:pPr marL="285750"/>
            <a:r>
              <a:rPr lang="en-US" sz="1600" dirty="0" smtClean="0">
                <a:latin typeface="Helvetica" pitchFamily="34" charset="0"/>
                <a:cs typeface="Helvetica" pitchFamily="34" charset="0"/>
              </a:rPr>
              <a:t>B. </a:t>
            </a:r>
            <a:r>
              <a:rPr lang="es-MX" sz="1600" dirty="0">
                <a:latin typeface="Helvetica" pitchFamily="34" charset="0"/>
                <a:cs typeface="Helvetica" pitchFamily="34" charset="0"/>
              </a:rPr>
              <a:t>La historia es contada en tiempo presente por María</a:t>
            </a:r>
            <a:r>
              <a:rPr lang="es-MX" sz="1600" dirty="0" smtClean="0">
                <a:latin typeface="Helvetica" pitchFamily="34" charset="0"/>
                <a:cs typeface="Helvetica" pitchFamily="34" charset="0"/>
              </a:rPr>
              <a:t>.</a:t>
            </a:r>
          </a:p>
          <a:p>
            <a:pPr marL="285750"/>
            <a:endParaRPr lang="en-US" sz="1600" dirty="0">
              <a:latin typeface="Helvetica" pitchFamily="34" charset="0"/>
              <a:cs typeface="Helvetica" pitchFamily="34" charset="0"/>
            </a:endParaRPr>
          </a:p>
          <a:p>
            <a:pPr marL="285750"/>
            <a:r>
              <a:rPr lang="en-US" sz="1600" dirty="0" smtClean="0">
                <a:latin typeface="Helvetica" pitchFamily="34" charset="0"/>
                <a:cs typeface="Helvetica" pitchFamily="34" charset="0"/>
              </a:rPr>
              <a:t>C. </a:t>
            </a:r>
            <a:r>
              <a:rPr lang="es-ES" sz="1600" dirty="0" smtClean="0">
                <a:latin typeface="Helvetica" panose="020B0604020202020204" pitchFamily="34" charset="0"/>
                <a:cs typeface="Helvetica" panose="020B0604020202020204" pitchFamily="34" charset="0"/>
              </a:rPr>
              <a:t>La palabras </a:t>
            </a:r>
            <a:r>
              <a:rPr lang="es-ES" sz="1600" dirty="0">
                <a:latin typeface="Helvetica" panose="020B0604020202020204" pitchFamily="34" charset="0"/>
                <a:cs typeface="Helvetica" panose="020B0604020202020204" pitchFamily="34" charset="0"/>
              </a:rPr>
              <a:t>"ellos</a:t>
            </a:r>
            <a:r>
              <a:rPr lang="es-ES" sz="1600" dirty="0" smtClean="0">
                <a:latin typeface="Helvetica" panose="020B0604020202020204" pitchFamily="34" charset="0"/>
                <a:cs typeface="Helvetica" panose="020B0604020202020204" pitchFamily="34" charset="0"/>
              </a:rPr>
              <a:t>" </a:t>
            </a:r>
            <a:r>
              <a:rPr lang="es-ES" sz="1600" dirty="0">
                <a:latin typeface="Helvetica" panose="020B0604020202020204" pitchFamily="34" charset="0"/>
                <a:cs typeface="Helvetica" panose="020B0604020202020204" pitchFamily="34" charset="0"/>
              </a:rPr>
              <a:t>se utilizan en </a:t>
            </a:r>
            <a:r>
              <a:rPr lang="es-ES" sz="1600" dirty="0" smtClean="0">
                <a:latin typeface="Helvetica" panose="020B0604020202020204" pitchFamily="34" charset="0"/>
                <a:cs typeface="Helvetica" panose="020B0604020202020204" pitchFamily="34" charset="0"/>
              </a:rPr>
              <a:t>el cuento.</a:t>
            </a:r>
          </a:p>
          <a:p>
            <a:pPr marL="285750"/>
            <a:endParaRPr lang="en-US" sz="1600" strike="sngStrike" dirty="0">
              <a:latin typeface="Helvetica" pitchFamily="34" charset="0"/>
              <a:cs typeface="Helvetica" pitchFamily="34" charset="0"/>
            </a:endParaRPr>
          </a:p>
          <a:p>
            <a:pPr marL="285750"/>
            <a:r>
              <a:rPr lang="en-US" sz="1600" dirty="0" smtClean="0">
                <a:latin typeface="Helvetica" pitchFamily="34" charset="0"/>
                <a:cs typeface="Helvetica" pitchFamily="34" charset="0"/>
              </a:rPr>
              <a:t>D. </a:t>
            </a:r>
            <a:r>
              <a:rPr lang="es-ES" sz="1600" dirty="0">
                <a:latin typeface="Helvetica" panose="020B0604020202020204" pitchFamily="34" charset="0"/>
                <a:cs typeface="Helvetica" panose="020B0604020202020204" pitchFamily="34" charset="0"/>
              </a:rPr>
              <a:t>El papá usa las palabras "yo" y "tú" en </a:t>
            </a:r>
            <a:r>
              <a:rPr lang="es-ES" sz="1600" dirty="0" smtClean="0">
                <a:latin typeface="Helvetica" panose="020B0604020202020204" pitchFamily="34" charset="0"/>
                <a:cs typeface="Helvetica" panose="020B0604020202020204" pitchFamily="34" charset="0"/>
              </a:rPr>
              <a:t>el cuento.</a:t>
            </a:r>
            <a:endParaRPr lang="en-US" sz="1600" strike="sngStrike" dirty="0">
              <a:latin typeface="Helvetica" pitchFamily="34" charset="0"/>
              <a:cs typeface="Helvetica" pitchFamily="34" charset="0"/>
            </a:endParaRPr>
          </a:p>
          <a:p>
            <a:pPr marL="744538" indent="-287338">
              <a:buFont typeface="+mj-lt"/>
              <a:buAutoNum type="alphaUcPeriod"/>
            </a:pPr>
            <a:endParaRPr lang="en-US" sz="1500" dirty="0" smtClean="0">
              <a:latin typeface="Helvetica" pitchFamily="34" charset="0"/>
              <a:cs typeface="Helvetica" pitchFamily="34" charset="0"/>
            </a:endParaRPr>
          </a:p>
          <a:p>
            <a:pPr marL="744538" indent="-287338">
              <a:buFont typeface="+mj-lt"/>
              <a:buAutoNum type="alphaUcPeriod"/>
            </a:pPr>
            <a:endParaRPr lang="en-US" sz="1500" dirty="0">
              <a:latin typeface="Helvetica" pitchFamily="34" charset="0"/>
              <a:cs typeface="Helvetica" pitchFamily="34" charset="0"/>
            </a:endParaRPr>
          </a:p>
          <a:p>
            <a:pPr marL="744538" indent="-287338">
              <a:buFont typeface="+mj-lt"/>
              <a:buAutoNum type="alphaUcPeriod"/>
            </a:pPr>
            <a:endParaRPr lang="en-US" sz="1500" dirty="0">
              <a:latin typeface="Helvetica" pitchFamily="34" charset="0"/>
              <a:cs typeface="Helvetica" pitchFamily="34" charset="0"/>
            </a:endParaRPr>
          </a:p>
        </p:txBody>
      </p:sp>
      <p:grpSp>
        <p:nvGrpSpPr>
          <p:cNvPr id="2" name="Group 1"/>
          <p:cNvGrpSpPr/>
          <p:nvPr/>
        </p:nvGrpSpPr>
        <p:grpSpPr>
          <a:xfrm>
            <a:off x="762000" y="1209022"/>
            <a:ext cx="254668" cy="1683930"/>
            <a:chOff x="1017917" y="1216006"/>
            <a:chExt cx="254668" cy="1683930"/>
          </a:xfrm>
        </p:grpSpPr>
        <p:sp>
          <p:nvSpPr>
            <p:cNvPr id="21" name="Oval 20"/>
            <p:cNvSpPr/>
            <p:nvPr/>
          </p:nvSpPr>
          <p:spPr>
            <a:xfrm>
              <a:off x="1017917" y="219236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1029697" y="266045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1029697" y="121600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1029697" y="166985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30" name="Rectangle 29"/>
          <p:cNvSpPr/>
          <p:nvPr/>
        </p:nvSpPr>
        <p:spPr>
          <a:xfrm>
            <a:off x="633412" y="4419600"/>
            <a:ext cx="6072188" cy="2565089"/>
          </a:xfrm>
          <a:prstGeom prst="rect">
            <a:avLst/>
          </a:prstGeom>
        </p:spPr>
        <p:txBody>
          <a:bodyPr wrap="square" lIns="101881" tIns="50941" rIns="101881" bIns="50941">
            <a:spAutoFit/>
          </a:bodyPr>
          <a:lstStyle/>
          <a:p>
            <a:pPr marL="342900" indent="-228600">
              <a:buAutoNum type="arabicPeriod" startAt="4"/>
              <a:tabLst>
                <a:tab pos="0" algn="l"/>
                <a:tab pos="342900" algn="l"/>
              </a:tabLst>
            </a:pPr>
            <a:r>
              <a:rPr lang="es-MX" sz="1600" b="1" dirty="0">
                <a:latin typeface="Helvetica" panose="020B0604020202020204" pitchFamily="34" charset="0"/>
                <a:cs typeface="Helvetica" panose="020B0604020202020204" pitchFamily="34" charset="0"/>
              </a:rPr>
              <a:t>¿Qué </a:t>
            </a:r>
            <a:r>
              <a:rPr lang="es-MX" sz="1600" b="1" u="sng" dirty="0">
                <a:latin typeface="Helvetica" panose="020B0604020202020204" pitchFamily="34" charset="0"/>
                <a:cs typeface="Helvetica" panose="020B0604020202020204" pitchFamily="34" charset="0"/>
              </a:rPr>
              <a:t>dos</a:t>
            </a:r>
            <a:r>
              <a:rPr lang="es-MX" sz="1600" b="1" dirty="0">
                <a:latin typeface="Helvetica" panose="020B0604020202020204" pitchFamily="34" charset="0"/>
                <a:cs typeface="Helvetica" panose="020B0604020202020204" pitchFamily="34" charset="0"/>
              </a:rPr>
              <a:t> </a:t>
            </a:r>
            <a:r>
              <a:rPr lang="es-MX" sz="1600" b="1" dirty="0" smtClean="0">
                <a:latin typeface="Helvetica" panose="020B0604020202020204" pitchFamily="34" charset="0"/>
                <a:cs typeface="Helvetica" panose="020B0604020202020204" pitchFamily="34" charset="0"/>
              </a:rPr>
              <a:t>afirmaciones </a:t>
            </a:r>
            <a:r>
              <a:rPr lang="es-MX" sz="1600" b="1" dirty="0">
                <a:latin typeface="Helvetica" panose="020B0604020202020204" pitchFamily="34" charset="0"/>
                <a:cs typeface="Helvetica" panose="020B0604020202020204" pitchFamily="34" charset="0"/>
              </a:rPr>
              <a:t>de evidencia explican </a:t>
            </a:r>
            <a:r>
              <a:rPr lang="es-MX" sz="1600" b="1" u="sng" dirty="0">
                <a:latin typeface="Helvetica" panose="020B0604020202020204" pitchFamily="34" charset="0"/>
                <a:cs typeface="Helvetica" panose="020B0604020202020204" pitchFamily="34" charset="0"/>
              </a:rPr>
              <a:t>mejor</a:t>
            </a:r>
            <a:r>
              <a:rPr lang="es-MX" sz="1600" b="1" dirty="0">
                <a:latin typeface="Helvetica" panose="020B0604020202020204" pitchFamily="34" charset="0"/>
                <a:cs typeface="Helvetica" panose="020B0604020202020204" pitchFamily="34" charset="0"/>
              </a:rPr>
              <a:t> el punto de vista del </a:t>
            </a:r>
            <a:r>
              <a:rPr lang="es-MX" sz="1600" b="1" dirty="0" smtClean="0">
                <a:latin typeface="Helvetica" panose="020B0604020202020204" pitchFamily="34" charset="0"/>
                <a:cs typeface="Helvetica" panose="020B0604020202020204" pitchFamily="34" charset="0"/>
              </a:rPr>
              <a:t>narrador? </a:t>
            </a:r>
          </a:p>
          <a:p>
            <a:pPr marL="342900" indent="-342900">
              <a:buAutoNum type="arabicPeriod" startAt="4"/>
              <a:tabLst>
                <a:tab pos="0" algn="l"/>
              </a:tabLst>
            </a:pPr>
            <a:endParaRPr lang="en-US" sz="1600" dirty="0">
              <a:latin typeface="Helvetica" pitchFamily="34" charset="0"/>
              <a:cs typeface="Helvetica" pitchFamily="34" charset="0"/>
            </a:endParaRPr>
          </a:p>
          <a:p>
            <a:pPr marL="685800" indent="-285750">
              <a:buFont typeface="+mj-lt"/>
              <a:buAutoNum type="alphaUcPeriod"/>
            </a:pPr>
            <a:r>
              <a:rPr lang="es-MX" sz="1600" dirty="0" smtClean="0">
                <a:latin typeface="Helvetica" pitchFamily="34" charset="0"/>
                <a:cs typeface="Helvetica" panose="020B0604020202020204" pitchFamily="34" charset="0"/>
              </a:rPr>
              <a:t>"</a:t>
            </a:r>
            <a:r>
              <a:rPr lang="es-MX" sz="1600" dirty="0">
                <a:latin typeface="Helvetica" pitchFamily="34" charset="0"/>
                <a:cs typeface="Helvetica" panose="020B0604020202020204" pitchFamily="34" charset="0"/>
              </a:rPr>
              <a:t>María y yo </a:t>
            </a:r>
            <a:r>
              <a:rPr lang="es-MX" sz="1600" dirty="0" smtClean="0">
                <a:latin typeface="Helvetica" pitchFamily="34" charset="0"/>
                <a:cs typeface="Helvetica" panose="020B0604020202020204" pitchFamily="34" charset="0"/>
              </a:rPr>
              <a:t>deseábamos </a:t>
            </a:r>
            <a:r>
              <a:rPr lang="es-MX" sz="1600" dirty="0">
                <a:latin typeface="Helvetica" pitchFamily="34" charset="0"/>
                <a:cs typeface="Helvetica" panose="020B0604020202020204" pitchFamily="34" charset="0"/>
              </a:rPr>
              <a:t>tener aventuras</a:t>
            </a:r>
            <a:r>
              <a:rPr lang="es-MX" sz="1600" dirty="0" smtClean="0">
                <a:latin typeface="Helvetica" pitchFamily="34" charset="0"/>
                <a:cs typeface="Helvetica" panose="020B0604020202020204" pitchFamily="34" charset="0"/>
              </a:rPr>
              <a:t>.“</a:t>
            </a:r>
          </a:p>
          <a:p>
            <a:pPr marL="685800" indent="-285750">
              <a:buFont typeface="+mj-lt"/>
              <a:buAutoNum type="alphaUcPeriod"/>
            </a:pPr>
            <a:endParaRPr lang="en-US" sz="1600" dirty="0">
              <a:latin typeface="Helvetica" pitchFamily="34" charset="0"/>
              <a:cs typeface="Helvetica" pitchFamily="34" charset="0"/>
            </a:endParaRPr>
          </a:p>
          <a:p>
            <a:pPr marL="685800" indent="-285750">
              <a:buFont typeface="+mj-lt"/>
              <a:buAutoNum type="alphaUcPeriod"/>
            </a:pPr>
            <a:r>
              <a:rPr lang="es-ES" sz="1600" dirty="0">
                <a:latin typeface="Helvetica" panose="020B0604020202020204" pitchFamily="34" charset="0"/>
                <a:cs typeface="Helvetica" panose="020B0604020202020204" pitchFamily="34" charset="0"/>
              </a:rPr>
              <a:t>"Fue muy divertido ayudar con </a:t>
            </a:r>
            <a:r>
              <a:rPr lang="es-ES" sz="1600" dirty="0" smtClean="0">
                <a:latin typeface="Helvetica" panose="020B0604020202020204" pitchFamily="34" charset="0"/>
                <a:cs typeface="Helvetica" panose="020B0604020202020204" pitchFamily="34" charset="0"/>
              </a:rPr>
              <a:t>las aves.“</a:t>
            </a:r>
          </a:p>
          <a:p>
            <a:pPr marL="685800" indent="-285750">
              <a:buFont typeface="+mj-lt"/>
              <a:buAutoNum type="alphaUcPeriod"/>
            </a:pPr>
            <a:endParaRPr lang="en-US" sz="1600" dirty="0">
              <a:latin typeface="Helvetica" pitchFamily="34" charset="0"/>
              <a:cs typeface="Helvetica" pitchFamily="34" charset="0"/>
            </a:endParaRPr>
          </a:p>
          <a:p>
            <a:pPr marL="685800" indent="-285750">
              <a:buFont typeface="+mj-lt"/>
              <a:buAutoNum type="alphaUcPeriod"/>
            </a:pPr>
            <a:r>
              <a:rPr lang="es-419" sz="1600" dirty="0" smtClean="0">
                <a:latin typeface="Helvetica" panose="020B0604020202020204" pitchFamily="34" charset="0"/>
                <a:cs typeface="Helvetica" panose="020B0604020202020204" pitchFamily="34" charset="0"/>
              </a:rPr>
              <a:t>“Ante </a:t>
            </a:r>
            <a:r>
              <a:rPr lang="es-419" sz="1600" dirty="0">
                <a:latin typeface="Helvetica" panose="020B0604020202020204" pitchFamily="34" charset="0"/>
                <a:cs typeface="Helvetica" panose="020B0604020202020204" pitchFamily="34" charset="0"/>
              </a:rPr>
              <a:t>la mención de </a:t>
            </a:r>
            <a:r>
              <a:rPr lang="es-419" sz="1600" dirty="0" smtClean="0">
                <a:latin typeface="Helvetica" panose="020B0604020202020204" pitchFamily="34" charset="0"/>
                <a:cs typeface="Helvetica" panose="020B0604020202020204" pitchFamily="34" charset="0"/>
              </a:rPr>
              <a:t>‘cuevas’, </a:t>
            </a:r>
            <a:r>
              <a:rPr lang="es-419" sz="1600" dirty="0">
                <a:latin typeface="Helvetica" panose="020B0604020202020204" pitchFamily="34" charset="0"/>
                <a:cs typeface="Helvetica" panose="020B0604020202020204" pitchFamily="34" charset="0"/>
              </a:rPr>
              <a:t>papá tuvo mi atención</a:t>
            </a:r>
            <a:r>
              <a:rPr lang="es-419" sz="1600" dirty="0" smtClean="0">
                <a:latin typeface="Helvetica" panose="020B0604020202020204" pitchFamily="34" charset="0"/>
                <a:cs typeface="Helvetica" panose="020B0604020202020204" pitchFamily="34" charset="0"/>
              </a:rPr>
              <a:t>.”</a:t>
            </a:r>
            <a:endParaRPr lang="es-419" sz="1600" dirty="0">
              <a:latin typeface="Helvetica" panose="020B0604020202020204" pitchFamily="34" charset="0"/>
              <a:cs typeface="Helvetica" panose="020B0604020202020204" pitchFamily="34" charset="0"/>
            </a:endParaRPr>
          </a:p>
          <a:p>
            <a:pPr marL="685800" indent="-285750">
              <a:buFont typeface="+mj-lt"/>
              <a:buAutoNum type="alphaUcPeriod"/>
            </a:pPr>
            <a:endParaRPr lang="en-US" sz="1600" dirty="0">
              <a:latin typeface="Helvetica" pitchFamily="34" charset="0"/>
              <a:cs typeface="Helvetica" panose="020B0604020202020204" pitchFamily="34" charset="0"/>
            </a:endParaRPr>
          </a:p>
          <a:p>
            <a:pPr marL="685800" indent="-285750">
              <a:buFont typeface="+mj-lt"/>
              <a:buAutoNum type="alphaUcPeriod"/>
            </a:pPr>
            <a:r>
              <a:rPr lang="es-ES" sz="1600" dirty="0">
                <a:latin typeface="Helvetica" panose="020B0604020202020204" pitchFamily="34" charset="0"/>
                <a:cs typeface="Helvetica" panose="020B0604020202020204" pitchFamily="34" charset="0"/>
              </a:rPr>
              <a:t>"Había </a:t>
            </a:r>
            <a:r>
              <a:rPr lang="es-ES" sz="1600" dirty="0" smtClean="0">
                <a:latin typeface="Helvetica" panose="020B0604020202020204" pitchFamily="34" charset="0"/>
                <a:cs typeface="Helvetica" panose="020B0604020202020204" pitchFamily="34" charset="0"/>
              </a:rPr>
              <a:t>mucha </a:t>
            </a:r>
            <a:r>
              <a:rPr lang="es-ES" sz="1600" dirty="0">
                <a:latin typeface="Helvetica" panose="020B0604020202020204" pitchFamily="34" charset="0"/>
                <a:cs typeface="Helvetica" panose="020B0604020202020204" pitchFamily="34" charset="0"/>
              </a:rPr>
              <a:t>maleza y cactus en todas partes</a:t>
            </a:r>
            <a:r>
              <a:rPr lang="es-ES" sz="1600" dirty="0" smtClean="0">
                <a:latin typeface="Helvetica" panose="020B0604020202020204" pitchFamily="34" charset="0"/>
                <a:cs typeface="Helvetica" panose="020B0604020202020204" pitchFamily="34" charset="0"/>
              </a:rPr>
              <a:t>.”</a:t>
            </a:r>
            <a:endParaRPr lang="en-US" sz="1500" dirty="0">
              <a:latin typeface="Helvetica" pitchFamily="34" charset="0"/>
              <a:cs typeface="Helvetica"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425411574"/>
              </p:ext>
            </p:extLst>
          </p:nvPr>
        </p:nvGraphicFramePr>
        <p:xfrm>
          <a:off x="5486400" y="3455401"/>
          <a:ext cx="1685385" cy="506480"/>
        </p:xfrm>
        <a:graphic>
          <a:graphicData uri="http://schemas.openxmlformats.org/drawingml/2006/table">
            <a:tbl>
              <a:tblPr firstRow="1" firstCol="1" bandRow="1"/>
              <a:tblGrid>
                <a:gridCol w="1685385"/>
              </a:tblGrid>
              <a:tr h="85458">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RL.5.6  DOK </a:t>
                      </a:r>
                      <a:r>
                        <a:rPr lang="en-US" sz="800" b="1" dirty="0">
                          <a:solidFill>
                            <a:srgbClr val="000000"/>
                          </a:solidFill>
                          <a:effectLst/>
                          <a:latin typeface="Calibri"/>
                          <a:ea typeface="Times New Roman"/>
                          <a:cs typeface="Times New Roman"/>
                        </a:rPr>
                        <a:t>2 </a:t>
                      </a:r>
                      <a:r>
                        <a:rPr lang="en-US" sz="800" b="1" dirty="0" smtClean="0">
                          <a:solidFill>
                            <a:srgbClr val="000000"/>
                          </a:solidFill>
                          <a:effectLst/>
                          <a:latin typeface="Calibri"/>
                          <a:ea typeface="Times New Roman"/>
                          <a:cs typeface="Times New Roman"/>
                        </a:rPr>
                        <a:t>– </a:t>
                      </a:r>
                      <a:r>
                        <a:rPr lang="en-US" sz="800" b="1" dirty="0">
                          <a:solidFill>
                            <a:srgbClr val="000000"/>
                          </a:solidFill>
                          <a:effectLst/>
                          <a:latin typeface="Calibri"/>
                          <a:ea typeface="Times New Roman"/>
                          <a:cs typeface="Times New Roman"/>
                        </a:rPr>
                        <a:t>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3440" marR="334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384560">
                <a:tc>
                  <a:txBody>
                    <a:bodyPr/>
                    <a:lstStyle/>
                    <a:p>
                      <a:pPr marL="0" marR="0" algn="l">
                        <a:lnSpc>
                          <a:spcPct val="100000"/>
                        </a:lnSpc>
                        <a:spcBef>
                          <a:spcPts val="0"/>
                        </a:spcBef>
                        <a:spcAft>
                          <a:spcPts val="0"/>
                        </a:spcAft>
                      </a:pPr>
                      <a:r>
                        <a:rPr lang="es-419" sz="800" b="1" dirty="0" smtClean="0">
                          <a:solidFill>
                            <a:srgbClr val="000000"/>
                          </a:solidFill>
                          <a:effectLst/>
                          <a:latin typeface="+mn-lt"/>
                          <a:ea typeface="Times New Roman"/>
                          <a:cs typeface="Times New Roman"/>
                        </a:rPr>
                        <a:t>Localiza información para identificar qué personaje está hablando en primera persona o tercera persona.</a:t>
                      </a:r>
                      <a:endParaRPr lang="en-US" sz="800" b="1" dirty="0" smtClean="0">
                        <a:solidFill>
                          <a:srgbClr val="000000"/>
                        </a:solidFill>
                        <a:effectLst/>
                        <a:latin typeface="Calibri"/>
                        <a:ea typeface="Times New Roman"/>
                        <a:cs typeface="Times New Roman"/>
                      </a:endParaRPr>
                    </a:p>
                  </a:txBody>
                  <a:tcPr marL="33440" marR="33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958022870"/>
              </p:ext>
            </p:extLst>
          </p:nvPr>
        </p:nvGraphicFramePr>
        <p:xfrm>
          <a:off x="5574506" y="7315200"/>
          <a:ext cx="1371600" cy="487680"/>
        </p:xfrm>
        <a:graphic>
          <a:graphicData uri="http://schemas.openxmlformats.org/drawingml/2006/table">
            <a:tbl>
              <a:tblPr firstRow="1" firstCol="1" bandRow="1"/>
              <a:tblGrid>
                <a:gridCol w="1371600"/>
              </a:tblGrid>
              <a:tr h="85458">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RL.5.6  DOK </a:t>
                      </a:r>
                      <a:r>
                        <a:rPr lang="en-US" sz="800" b="1" dirty="0">
                          <a:solidFill>
                            <a:srgbClr val="000000"/>
                          </a:solidFill>
                          <a:effectLst/>
                          <a:latin typeface="Calibri"/>
                          <a:ea typeface="Times New Roman"/>
                          <a:cs typeface="Times New Roman"/>
                        </a:rPr>
                        <a:t>3 - C</a:t>
                      </a:r>
                      <a:r>
                        <a:rPr lang="en-US" sz="800" dirty="0">
                          <a:solidFill>
                            <a:srgbClr val="000000"/>
                          </a:solidFill>
                          <a:effectLst/>
                          <a:latin typeface="Calibri"/>
                          <a:ea typeface="Times New Roman"/>
                          <a:cs typeface="Times New Roman"/>
                        </a:rPr>
                        <a:t>u</a:t>
                      </a:r>
                      <a:endParaRPr lang="en-US" sz="800" dirty="0">
                        <a:effectLst/>
                        <a:latin typeface="Calibri"/>
                        <a:ea typeface="Calibri"/>
                        <a:cs typeface="Times New Roman"/>
                      </a:endParaRPr>
                    </a:p>
                  </a:txBody>
                  <a:tcPr marL="33440" marR="334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260576">
                <a:tc>
                  <a:txBody>
                    <a:bodyPr/>
                    <a:lstStyle/>
                    <a:p>
                      <a:pPr marL="0" marR="0" algn="l">
                        <a:lnSpc>
                          <a:spcPct val="100000"/>
                        </a:lnSpc>
                        <a:spcBef>
                          <a:spcPts val="0"/>
                        </a:spcBef>
                        <a:spcAft>
                          <a:spcPts val="0"/>
                        </a:spcAft>
                      </a:pPr>
                      <a:r>
                        <a:rPr lang="es-419" sz="800" b="1" dirty="0" smtClean="0">
                          <a:solidFill>
                            <a:srgbClr val="000000"/>
                          </a:solidFill>
                          <a:effectLst/>
                          <a:latin typeface="+mn-lt"/>
                          <a:ea typeface="Times New Roman"/>
                          <a:cs typeface="Times New Roman"/>
                        </a:rPr>
                        <a:t>Utiliza evidencia del texto para explicar el punto de vista de un personaje.</a:t>
                      </a:r>
                      <a:endParaRPr lang="en-US" sz="800" b="1" dirty="0" smtClean="0">
                        <a:solidFill>
                          <a:srgbClr val="000000"/>
                        </a:solidFill>
                        <a:effectLst/>
                        <a:latin typeface="Calibri"/>
                        <a:ea typeface="Times New Roman"/>
                        <a:cs typeface="Times New Roman"/>
                      </a:endParaRPr>
                    </a:p>
                  </a:txBody>
                  <a:tcPr marL="33440" marR="33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r>
            </a:tbl>
          </a:graphicData>
        </a:graphic>
      </p:graphicFrame>
      <p:grpSp>
        <p:nvGrpSpPr>
          <p:cNvPr id="17" name="Group 16"/>
          <p:cNvGrpSpPr/>
          <p:nvPr/>
        </p:nvGrpSpPr>
        <p:grpSpPr>
          <a:xfrm>
            <a:off x="765446" y="5203299"/>
            <a:ext cx="259556" cy="1645724"/>
            <a:chOff x="1013029" y="1216006"/>
            <a:chExt cx="259556" cy="1645724"/>
          </a:xfrm>
        </p:grpSpPr>
        <p:sp>
          <p:nvSpPr>
            <p:cNvPr id="18" name="Oval 17"/>
            <p:cNvSpPr/>
            <p:nvPr/>
          </p:nvSpPr>
          <p:spPr>
            <a:xfrm>
              <a:off x="1017791" y="212369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1013029" y="262224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1029697" y="121600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1029697" y="166985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29848414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31</a:t>
            </a:fld>
            <a:endParaRPr lang="en-US" dirty="0"/>
          </a:p>
        </p:txBody>
      </p:sp>
      <p:cxnSp>
        <p:nvCxnSpPr>
          <p:cNvPr id="10" name="Straight Connector 9"/>
          <p:cNvCxnSpPr/>
          <p:nvPr/>
        </p:nvCxnSpPr>
        <p:spPr>
          <a:xfrm>
            <a:off x="375292" y="48006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654346" y="544952"/>
            <a:ext cx="6156476" cy="2688200"/>
          </a:xfrm>
          <a:prstGeom prst="rect">
            <a:avLst/>
          </a:prstGeom>
          <a:noFill/>
        </p:spPr>
        <p:txBody>
          <a:bodyPr wrap="square" lIns="101881" tIns="50941" rIns="101881" bIns="50941">
            <a:spAutoFit/>
          </a:bodyPr>
          <a:lstStyle/>
          <a:p>
            <a:pPr marL="240944" indent="-240944"/>
            <a:r>
              <a:rPr lang="es-MX" sz="1600" b="1" dirty="0" smtClean="0">
                <a:latin typeface="Helvetica" pitchFamily="34" charset="0"/>
                <a:cs typeface="Helvetica" pitchFamily="34" charset="0"/>
              </a:rPr>
              <a:t>5. ¿Qué parte del mapa ayuda más al lector a comprender la ruta migratoria de las golondrinas de cueva? </a:t>
            </a:r>
          </a:p>
          <a:p>
            <a:pPr marL="240944" indent="-240944"/>
            <a:endParaRPr lang="es-MX" sz="1600" b="1" dirty="0" smtClean="0">
              <a:latin typeface="Helvetica" pitchFamily="34" charset="0"/>
              <a:cs typeface="Helvetica" pitchFamily="34" charset="0"/>
            </a:endParaRPr>
          </a:p>
          <a:p>
            <a:pPr marL="627063" indent="-287338">
              <a:buFont typeface="+mj-lt"/>
              <a:buAutoNum type="alphaUcPeriod"/>
            </a:pPr>
            <a:r>
              <a:rPr lang="es-MX" sz="1500" dirty="0">
                <a:latin typeface="Helvetica" pitchFamily="34" charset="0"/>
                <a:cs typeface="Helvetica" pitchFamily="34" charset="0"/>
              </a:rPr>
              <a:t>l</a:t>
            </a:r>
            <a:r>
              <a:rPr lang="es-MX" sz="1500" dirty="0" smtClean="0">
                <a:latin typeface="Helvetica" pitchFamily="34" charset="0"/>
                <a:cs typeface="Helvetica" pitchFamily="34" charset="0"/>
              </a:rPr>
              <a:t>a estrella</a:t>
            </a:r>
          </a:p>
          <a:p>
            <a:pPr marL="627063" indent="-287338">
              <a:buFont typeface="+mj-lt"/>
              <a:buAutoNum type="alphaUcPeriod"/>
            </a:pPr>
            <a:endParaRPr lang="es-MX" sz="1500" dirty="0" smtClean="0">
              <a:latin typeface="Helvetica" pitchFamily="34" charset="0"/>
              <a:cs typeface="Helvetica" pitchFamily="34" charset="0"/>
            </a:endParaRPr>
          </a:p>
          <a:p>
            <a:pPr marL="627063" indent="-287338">
              <a:buFont typeface="+mj-lt"/>
              <a:buAutoNum type="alphaUcPeriod"/>
            </a:pPr>
            <a:r>
              <a:rPr lang="es-MX" sz="1500" dirty="0" smtClean="0">
                <a:latin typeface="Helvetica" pitchFamily="34" charset="0"/>
                <a:cs typeface="Helvetica" pitchFamily="34" charset="0"/>
              </a:rPr>
              <a:t>América Central</a:t>
            </a:r>
          </a:p>
          <a:p>
            <a:pPr marL="627063" indent="-287338">
              <a:buFont typeface="+mj-lt"/>
              <a:buAutoNum type="alphaUcPeriod"/>
            </a:pPr>
            <a:endParaRPr lang="es-MX" sz="1500" dirty="0" smtClean="0">
              <a:latin typeface="Helvetica" pitchFamily="34" charset="0"/>
              <a:cs typeface="Helvetica" pitchFamily="34" charset="0"/>
            </a:endParaRPr>
          </a:p>
          <a:p>
            <a:pPr marL="627063" indent="-287338">
              <a:buFont typeface="+mj-lt"/>
              <a:buAutoNum type="alphaUcPeriod"/>
            </a:pPr>
            <a:r>
              <a:rPr lang="es-MX" sz="1500" dirty="0">
                <a:latin typeface="Helvetica" pitchFamily="34" charset="0"/>
                <a:cs typeface="Helvetica" pitchFamily="34" charset="0"/>
              </a:rPr>
              <a:t>l</a:t>
            </a:r>
            <a:r>
              <a:rPr lang="es-MX" sz="1500" dirty="0" smtClean="0">
                <a:latin typeface="Helvetica" pitchFamily="34" charset="0"/>
                <a:cs typeface="Helvetica" pitchFamily="34" charset="0"/>
              </a:rPr>
              <a:t>as flechas</a:t>
            </a:r>
          </a:p>
          <a:p>
            <a:pPr marL="627063" indent="-287338">
              <a:buFont typeface="+mj-lt"/>
              <a:buAutoNum type="alphaUcPeriod"/>
            </a:pPr>
            <a:endParaRPr lang="es-MX" sz="1500" dirty="0" smtClean="0">
              <a:latin typeface="Helvetica" pitchFamily="34" charset="0"/>
              <a:cs typeface="Helvetica" pitchFamily="34" charset="0"/>
            </a:endParaRPr>
          </a:p>
          <a:p>
            <a:pPr marL="627063" indent="-287338">
              <a:buFont typeface="+mj-lt"/>
              <a:buAutoNum type="alphaUcPeriod"/>
            </a:pPr>
            <a:r>
              <a:rPr lang="es-MX" sz="1500" dirty="0" smtClean="0">
                <a:latin typeface="Helvetica" pitchFamily="34" charset="0"/>
                <a:cs typeface="Helvetica" pitchFamily="34" charset="0"/>
              </a:rPr>
              <a:t>América del Sur </a:t>
            </a:r>
          </a:p>
          <a:p>
            <a:pPr marL="627063" indent="-287338">
              <a:buFont typeface="+mj-lt"/>
              <a:buAutoNum type="alphaUcPeriod"/>
            </a:pPr>
            <a:endParaRPr lang="es-MX" sz="1500" dirty="0" smtClean="0">
              <a:latin typeface="Helvetica" pitchFamily="34" charset="0"/>
              <a:cs typeface="Helvetica" pitchFamily="34" charset="0"/>
            </a:endParaRPr>
          </a:p>
        </p:txBody>
      </p:sp>
      <p:grpSp>
        <p:nvGrpSpPr>
          <p:cNvPr id="2" name="Group 1"/>
          <p:cNvGrpSpPr/>
          <p:nvPr/>
        </p:nvGrpSpPr>
        <p:grpSpPr>
          <a:xfrm>
            <a:off x="721115" y="1290254"/>
            <a:ext cx="242888" cy="1583872"/>
            <a:chOff x="747712" y="1398814"/>
            <a:chExt cx="242888" cy="1583872"/>
          </a:xfrm>
        </p:grpSpPr>
        <p:sp>
          <p:nvSpPr>
            <p:cNvPr id="31" name="Oval 30"/>
            <p:cNvSpPr/>
            <p:nvPr/>
          </p:nvSpPr>
          <p:spPr>
            <a:xfrm>
              <a:off x="747712" y="13988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747712" y="187680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747712" y="22860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747712" y="2743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35" name="Rectangle 34"/>
          <p:cNvSpPr/>
          <p:nvPr/>
        </p:nvSpPr>
        <p:spPr>
          <a:xfrm>
            <a:off x="695923" y="5005356"/>
            <a:ext cx="6371208" cy="3119087"/>
          </a:xfrm>
          <a:prstGeom prst="rect">
            <a:avLst/>
          </a:prstGeom>
          <a:noFill/>
        </p:spPr>
        <p:txBody>
          <a:bodyPr wrap="square" lIns="101881" tIns="50941" rIns="101881" bIns="50941">
            <a:spAutoFit/>
          </a:bodyPr>
          <a:lstStyle/>
          <a:p>
            <a:endParaRPr lang="en-US" sz="1600" dirty="0">
              <a:latin typeface="Helvetica" pitchFamily="34" charset="0"/>
              <a:cs typeface="Helvetica" pitchFamily="34" charset="0"/>
            </a:endParaRPr>
          </a:p>
          <a:p>
            <a:pPr marL="177800" indent="-177800"/>
            <a:r>
              <a:rPr lang="en-US" sz="1600" b="1" dirty="0" smtClean="0">
                <a:latin typeface="Helvetica" pitchFamily="34" charset="0"/>
                <a:cs typeface="Helvetica" pitchFamily="34" charset="0"/>
              </a:rPr>
              <a:t>6. </a:t>
            </a:r>
            <a:r>
              <a:rPr lang="es-MX" sz="1600" b="1" dirty="0">
                <a:latin typeface="Helvetica" panose="020B0604020202020204" pitchFamily="34" charset="0"/>
                <a:cs typeface="Helvetica" panose="020B0604020202020204" pitchFamily="34" charset="0"/>
              </a:rPr>
              <a:t>¿Qué información específica en la fotografía "Midiendo una golondrina," contribuye más a la comprensión de </a:t>
            </a:r>
            <a:r>
              <a:rPr lang="es-MX" sz="1600" b="1" u="sng" dirty="0" smtClean="0">
                <a:latin typeface="Helvetica" panose="020B0604020202020204" pitchFamily="34" charset="0"/>
                <a:cs typeface="Helvetica" panose="020B0604020202020204" pitchFamily="34" charset="0"/>
              </a:rPr>
              <a:t>qué</a:t>
            </a:r>
            <a:r>
              <a:rPr lang="es-MX" sz="1600" b="1" dirty="0" smtClean="0">
                <a:latin typeface="Helvetica" panose="020B0604020202020204" pitchFamily="34" charset="0"/>
                <a:cs typeface="Helvetica" panose="020B0604020202020204" pitchFamily="34" charset="0"/>
              </a:rPr>
              <a:t> </a:t>
            </a:r>
            <a:r>
              <a:rPr lang="es-MX" sz="1600" b="1" dirty="0">
                <a:latin typeface="Helvetica" panose="020B0604020202020204" pitchFamily="34" charset="0"/>
                <a:cs typeface="Helvetica" panose="020B0604020202020204" pitchFamily="34" charset="0"/>
              </a:rPr>
              <a:t>se </a:t>
            </a:r>
            <a:r>
              <a:rPr lang="es-MX" sz="1600" b="1" dirty="0" smtClean="0">
                <a:latin typeface="Helvetica" panose="020B0604020202020204" pitchFamily="34" charset="0"/>
                <a:cs typeface="Helvetica" panose="020B0604020202020204" pitchFamily="34" charset="0"/>
              </a:rPr>
              <a:t>midió?</a:t>
            </a:r>
          </a:p>
          <a:p>
            <a:pPr marL="288925" indent="-288925"/>
            <a:endParaRPr lang="en-US" sz="1600" b="1" dirty="0">
              <a:latin typeface="Helvetica" pitchFamily="34" charset="0"/>
              <a:cs typeface="Helvetica" pitchFamily="34" charset="0"/>
            </a:endParaRPr>
          </a:p>
          <a:p>
            <a:pPr marL="573088" indent="-265113">
              <a:buFont typeface="+mj-lt"/>
              <a:buAutoNum type="alphaUcPeriod"/>
            </a:pPr>
            <a:r>
              <a:rPr lang="es-MX" sz="1600" dirty="0" smtClean="0">
                <a:latin typeface="Helvetica" pitchFamily="34" charset="0"/>
                <a:cs typeface="Helvetica" pitchFamily="34" charset="0"/>
              </a:rPr>
              <a:t>la regla</a:t>
            </a:r>
          </a:p>
          <a:p>
            <a:pPr marL="573088" indent="-265113">
              <a:buFont typeface="+mj-lt"/>
              <a:buAutoNum type="alphaUcPeriod"/>
            </a:pPr>
            <a:endParaRPr lang="en-US" sz="1600" dirty="0">
              <a:latin typeface="Helvetica" pitchFamily="34" charset="0"/>
              <a:cs typeface="Helvetica" pitchFamily="34" charset="0"/>
            </a:endParaRPr>
          </a:p>
          <a:p>
            <a:pPr marL="573088" indent="-265113">
              <a:buFont typeface="+mj-lt"/>
              <a:buAutoNum type="alphaUcPeriod"/>
            </a:pPr>
            <a:r>
              <a:rPr lang="es-MX" sz="1600" dirty="0">
                <a:latin typeface="Helvetica" pitchFamily="34" charset="0"/>
                <a:cs typeface="Helvetica" pitchFamily="34" charset="0"/>
              </a:rPr>
              <a:t>cómo se sostiene </a:t>
            </a:r>
            <a:r>
              <a:rPr lang="es-MX" sz="1600" dirty="0" smtClean="0">
                <a:latin typeface="Helvetica" pitchFamily="34" charset="0"/>
                <a:cs typeface="Helvetica" pitchFamily="34" charset="0"/>
              </a:rPr>
              <a:t>el ave</a:t>
            </a:r>
          </a:p>
          <a:p>
            <a:pPr marL="573088" indent="-265113">
              <a:buFont typeface="+mj-lt"/>
              <a:buAutoNum type="alphaUcPeriod"/>
            </a:pPr>
            <a:endParaRPr lang="en-US" sz="1600" dirty="0">
              <a:latin typeface="Helvetica" pitchFamily="34" charset="0"/>
              <a:cs typeface="Helvetica" pitchFamily="34" charset="0"/>
            </a:endParaRPr>
          </a:p>
          <a:p>
            <a:pPr marL="573088" indent="-265113">
              <a:buFont typeface="+mj-lt"/>
              <a:buAutoNum type="alphaUcPeriod"/>
            </a:pPr>
            <a:r>
              <a:rPr lang="es-ES" sz="1600" dirty="0" smtClean="0">
                <a:latin typeface="Helvetica" panose="020B0604020202020204" pitchFamily="34" charset="0"/>
                <a:cs typeface="Helvetica" panose="020B0604020202020204" pitchFamily="34" charset="0"/>
              </a:rPr>
              <a:t>cómo es una </a:t>
            </a:r>
            <a:r>
              <a:rPr lang="es-ES" sz="1600" dirty="0">
                <a:latin typeface="Helvetica" panose="020B0604020202020204" pitchFamily="34" charset="0"/>
                <a:cs typeface="Helvetica" panose="020B0604020202020204" pitchFamily="34" charset="0"/>
              </a:rPr>
              <a:t>golondrina de cueva </a:t>
            </a:r>
            <a:endParaRPr lang="es-ES" sz="1600" dirty="0" smtClean="0">
              <a:latin typeface="Helvetica" panose="020B0604020202020204" pitchFamily="34" charset="0"/>
              <a:cs typeface="Helvetica" panose="020B0604020202020204" pitchFamily="34" charset="0"/>
            </a:endParaRPr>
          </a:p>
          <a:p>
            <a:pPr marL="573088" indent="-265113">
              <a:buFont typeface="+mj-lt"/>
              <a:buAutoNum type="alphaUcPeriod"/>
            </a:pPr>
            <a:endParaRPr lang="en-US" sz="1600" dirty="0" smtClean="0">
              <a:latin typeface="Helvetica" pitchFamily="34" charset="0"/>
              <a:cs typeface="Helvetica" pitchFamily="34" charset="0"/>
            </a:endParaRPr>
          </a:p>
          <a:p>
            <a:pPr marL="573088" indent="-265113">
              <a:buFont typeface="+mj-lt"/>
              <a:buAutoNum type="alphaUcPeriod"/>
            </a:pPr>
            <a:r>
              <a:rPr lang="es-ES" sz="1600" dirty="0" smtClean="0">
                <a:latin typeface="Helvetica" panose="020B0604020202020204" pitchFamily="34" charset="0"/>
                <a:cs typeface="Helvetica" panose="020B0604020202020204" pitchFamily="34" charset="0"/>
              </a:rPr>
              <a:t>el </a:t>
            </a:r>
            <a:r>
              <a:rPr lang="es-ES" sz="1600" dirty="0">
                <a:latin typeface="Helvetica" panose="020B0604020202020204" pitchFamily="34" charset="0"/>
                <a:cs typeface="Helvetica" panose="020B0604020202020204" pitchFamily="34" charset="0"/>
              </a:rPr>
              <a:t>ala junto a la regla</a:t>
            </a:r>
            <a:endParaRPr lang="en-US" sz="1600" dirty="0">
              <a:latin typeface="Helvetica" pitchFamily="34" charset="0"/>
              <a:cs typeface="Helvetica"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109010816"/>
              </p:ext>
            </p:extLst>
          </p:nvPr>
        </p:nvGraphicFramePr>
        <p:xfrm>
          <a:off x="5650015" y="3657600"/>
          <a:ext cx="1439862" cy="689705"/>
        </p:xfrm>
        <a:graphic>
          <a:graphicData uri="http://schemas.openxmlformats.org/drawingml/2006/table">
            <a:tbl>
              <a:tblPr firstRow="1" firstCol="1" bandRow="1"/>
              <a:tblGrid>
                <a:gridCol w="1439862"/>
              </a:tblGrid>
              <a:tr h="134599">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RL.5.7      DOK </a:t>
                      </a:r>
                      <a:r>
                        <a:rPr lang="en-US" sz="800" b="1" dirty="0">
                          <a:solidFill>
                            <a:srgbClr val="000000"/>
                          </a:solidFill>
                          <a:effectLst/>
                          <a:latin typeface="Calibri"/>
                          <a:ea typeface="Times New Roman"/>
                          <a:cs typeface="Times New Roman"/>
                        </a:rPr>
                        <a:t>2 - C</a:t>
                      </a:r>
                      <a:r>
                        <a:rPr lang="en-US" sz="800" dirty="0">
                          <a:solidFill>
                            <a:srgbClr val="000000"/>
                          </a:solidFill>
                          <a:effectLst/>
                          <a:latin typeface="Calibri"/>
                          <a:ea typeface="Times New Roman"/>
                          <a:cs typeface="Times New Roman"/>
                        </a:rPr>
                        <a:t>l</a:t>
                      </a:r>
                      <a:endParaRPr lang="en-US" sz="800" dirty="0">
                        <a:effectLst/>
                        <a:latin typeface="Calibri"/>
                        <a:ea typeface="Calibri"/>
                        <a:cs typeface="Times New Roman"/>
                      </a:endParaRPr>
                    </a:p>
                  </a:txBody>
                  <a:tcPr marL="33418" marR="334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r>
              <a:tr h="555106">
                <a:tc>
                  <a:txBody>
                    <a:bodyPr/>
                    <a:lstStyle/>
                    <a:p>
                      <a:pPr marL="0" marR="0" algn="l">
                        <a:lnSpc>
                          <a:spcPct val="100000"/>
                        </a:lnSpc>
                        <a:spcBef>
                          <a:spcPts val="0"/>
                        </a:spcBef>
                        <a:spcAft>
                          <a:spcPts val="0"/>
                        </a:spcAft>
                      </a:pPr>
                      <a:r>
                        <a:rPr lang="es-419" sz="800" b="1" dirty="0" smtClean="0">
                          <a:solidFill>
                            <a:srgbClr val="000000"/>
                          </a:solidFill>
                          <a:effectLst/>
                          <a:latin typeface="+mn-lt"/>
                          <a:ea typeface="Times New Roman"/>
                          <a:cs typeface="Times New Roman"/>
                        </a:rPr>
                        <a:t>Localiza e</a:t>
                      </a:r>
                      <a:r>
                        <a:rPr lang="es-419" sz="800" b="1" u="sng" dirty="0" smtClean="0">
                          <a:solidFill>
                            <a:srgbClr val="000000"/>
                          </a:solidFill>
                          <a:effectLst/>
                          <a:latin typeface="+mn-lt"/>
                          <a:ea typeface="Times New Roman"/>
                          <a:cs typeface="Times New Roman"/>
                        </a:rPr>
                        <a:t>jemplos </a:t>
                      </a:r>
                      <a:r>
                        <a:rPr lang="es-419" sz="800" b="1" dirty="0" smtClean="0">
                          <a:solidFill>
                            <a:srgbClr val="000000"/>
                          </a:solidFill>
                          <a:effectLst/>
                          <a:latin typeface="+mn-lt"/>
                          <a:ea typeface="Times New Roman"/>
                          <a:cs typeface="Times New Roman"/>
                        </a:rPr>
                        <a:t>de elementos visuales o multimedios que contribuyen al </a:t>
                      </a:r>
                      <a:r>
                        <a:rPr lang="es-419" sz="800" b="1" u="sng" dirty="0" smtClean="0">
                          <a:solidFill>
                            <a:srgbClr val="000000"/>
                          </a:solidFill>
                          <a:effectLst/>
                          <a:latin typeface="+mn-lt"/>
                          <a:ea typeface="Times New Roman"/>
                          <a:cs typeface="Times New Roman"/>
                        </a:rPr>
                        <a:t>significado, </a:t>
                      </a:r>
                      <a:r>
                        <a:rPr lang="es-419" sz="800" b="1" dirty="0" smtClean="0">
                          <a:solidFill>
                            <a:srgbClr val="000000"/>
                          </a:solidFill>
                          <a:effectLst/>
                          <a:latin typeface="+mn-lt"/>
                          <a:ea typeface="Times New Roman"/>
                          <a:cs typeface="Times New Roman"/>
                        </a:rPr>
                        <a:t>tono o belleza de un texto específico.</a:t>
                      </a:r>
                      <a:endParaRPr lang="en-US" sz="800" b="1" dirty="0" smtClean="0">
                        <a:solidFill>
                          <a:srgbClr val="000000"/>
                        </a:solidFill>
                        <a:effectLst/>
                        <a:latin typeface="Calibri"/>
                        <a:ea typeface="Times New Roman"/>
                        <a:cs typeface="Times New Roman"/>
                      </a:endParaRPr>
                    </a:p>
                  </a:txBody>
                  <a:tcPr marL="33418" marR="334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961726942"/>
              </p:ext>
            </p:extLst>
          </p:nvPr>
        </p:nvGraphicFramePr>
        <p:xfrm>
          <a:off x="5105400" y="8491375"/>
          <a:ext cx="1984477" cy="548398"/>
        </p:xfrm>
        <a:graphic>
          <a:graphicData uri="http://schemas.openxmlformats.org/drawingml/2006/table">
            <a:tbl>
              <a:tblPr firstRow="1" firstCol="1" bandRow="1"/>
              <a:tblGrid>
                <a:gridCol w="1984477"/>
              </a:tblGrid>
              <a:tr h="134599">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RL.5.7  DOK</a:t>
                      </a:r>
                      <a:r>
                        <a:rPr lang="en-US" sz="800" b="1" dirty="0" smtClean="0">
                          <a:solidFill>
                            <a:schemeClr val="tx1"/>
                          </a:solidFill>
                          <a:effectLst/>
                          <a:latin typeface="Calibri"/>
                          <a:ea typeface="Times New Roman"/>
                          <a:cs typeface="Times New Roman"/>
                        </a:rPr>
                        <a:t> </a:t>
                      </a:r>
                      <a:r>
                        <a:rPr lang="en-US" sz="800" b="1" dirty="0">
                          <a:solidFill>
                            <a:schemeClr val="tx1"/>
                          </a:solidFill>
                          <a:effectLst/>
                          <a:latin typeface="Calibri"/>
                          <a:ea typeface="Times New Roman"/>
                          <a:cs typeface="Times New Roman"/>
                        </a:rPr>
                        <a:t>1 </a:t>
                      </a:r>
                      <a:r>
                        <a:rPr lang="en-US" sz="800" b="1" dirty="0">
                          <a:solidFill>
                            <a:srgbClr val="000000"/>
                          </a:solidFill>
                          <a:effectLst/>
                          <a:latin typeface="Calibri"/>
                          <a:ea typeface="Times New Roman"/>
                          <a:cs typeface="Times New Roman"/>
                        </a:rPr>
                        <a:t>- AN</a:t>
                      </a:r>
                      <a:r>
                        <a:rPr lang="en-US" sz="800" dirty="0">
                          <a:solidFill>
                            <a:srgbClr val="000000"/>
                          </a:solidFill>
                          <a:effectLst/>
                          <a:latin typeface="Calibri"/>
                          <a:ea typeface="Times New Roman"/>
                          <a:cs typeface="Times New Roman"/>
                        </a:rPr>
                        <a:t>o</a:t>
                      </a:r>
                      <a:endParaRPr lang="en-US" sz="800" dirty="0">
                        <a:effectLst/>
                        <a:latin typeface="Calibri"/>
                        <a:ea typeface="Calibri"/>
                        <a:cs typeface="Times New Roman"/>
                      </a:endParaRPr>
                    </a:p>
                  </a:txBody>
                  <a:tcPr marL="33418" marR="334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413799">
                <a:tc>
                  <a:txBody>
                    <a:bodyPr/>
                    <a:lstStyle/>
                    <a:p>
                      <a:pPr marL="0" marR="0" algn="l">
                        <a:lnSpc>
                          <a:spcPct val="100000"/>
                        </a:lnSpc>
                        <a:spcBef>
                          <a:spcPts val="0"/>
                        </a:spcBef>
                        <a:spcAft>
                          <a:spcPts val="0"/>
                        </a:spcAft>
                      </a:pPr>
                      <a:r>
                        <a:rPr lang="es-419" sz="800" b="1" noProof="0" dirty="0" smtClean="0">
                          <a:solidFill>
                            <a:srgbClr val="000000"/>
                          </a:solidFill>
                          <a:effectLst/>
                          <a:latin typeface="+mn-lt"/>
                          <a:ea typeface="Times New Roman"/>
                          <a:cs typeface="Times New Roman"/>
                        </a:rPr>
                        <a:t>Identifica lo que representan los elementos visuales o multimedios específicos (significado,  belleza, tono, etc...).</a:t>
                      </a:r>
                      <a:endParaRPr lang="es-419" sz="800" b="1" noProof="0" dirty="0" smtClean="0">
                        <a:solidFill>
                          <a:srgbClr val="000000"/>
                        </a:solidFill>
                        <a:effectLst/>
                        <a:latin typeface="Calibri"/>
                        <a:ea typeface="Times New Roman"/>
                        <a:cs typeface="Times New Roman"/>
                      </a:endParaRPr>
                    </a:p>
                  </a:txBody>
                  <a:tcPr marL="33418" marR="334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grpSp>
        <p:nvGrpSpPr>
          <p:cNvPr id="17" name="Group 16"/>
          <p:cNvGrpSpPr/>
          <p:nvPr/>
        </p:nvGrpSpPr>
        <p:grpSpPr>
          <a:xfrm>
            <a:off x="721115" y="6295796"/>
            <a:ext cx="242888" cy="1674459"/>
            <a:chOff x="747712" y="1446210"/>
            <a:chExt cx="242888" cy="1674459"/>
          </a:xfrm>
        </p:grpSpPr>
        <p:sp>
          <p:nvSpPr>
            <p:cNvPr id="18" name="Oval 17"/>
            <p:cNvSpPr/>
            <p:nvPr/>
          </p:nvSpPr>
          <p:spPr>
            <a:xfrm>
              <a:off x="747712" y="144621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747712" y="190341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747712" y="237626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1" name="Oval 20"/>
            <p:cNvSpPr/>
            <p:nvPr/>
          </p:nvSpPr>
          <p:spPr>
            <a:xfrm>
              <a:off x="747712" y="288118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2766031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32</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779892143"/>
              </p:ext>
            </p:extLst>
          </p:nvPr>
        </p:nvGraphicFramePr>
        <p:xfrm>
          <a:off x="242887" y="166900"/>
          <a:ext cx="7043738" cy="3697816"/>
        </p:xfrm>
        <a:graphic>
          <a:graphicData uri="http://schemas.openxmlformats.org/drawingml/2006/table">
            <a:tbl>
              <a:tblPr firstRow="1" bandRow="1">
                <a:tableStyleId>{5940675A-B579-460E-94D1-54222C63F5DA}</a:tableStyleId>
              </a:tblPr>
              <a:tblGrid>
                <a:gridCol w="7043738"/>
              </a:tblGrid>
              <a:tr h="754743">
                <a:tc>
                  <a:txBody>
                    <a:bodyPr/>
                    <a:lstStyle/>
                    <a:p>
                      <a:pPr marL="342900" indent="-342900">
                        <a:buAutoNum type="arabicPeriod" startAt="7"/>
                      </a:pPr>
                      <a:r>
                        <a:rPr lang="es-ES" sz="1500" b="1" dirty="0" smtClean="0">
                          <a:latin typeface="Helvetica" panose="020B0604020202020204" pitchFamily="34" charset="0"/>
                          <a:cs typeface="Helvetica" panose="020B0604020202020204" pitchFamily="34" charset="0"/>
                        </a:rPr>
                        <a:t>¿Cómo la afirmación "</a:t>
                      </a:r>
                      <a:r>
                        <a:rPr lang="es-419" sz="1500" b="1" dirty="0" smtClean="0">
                          <a:latin typeface="Helvetica" panose="020B0604020202020204" pitchFamily="34" charset="0"/>
                          <a:cs typeface="Helvetica" panose="020B0604020202020204" pitchFamily="34" charset="0"/>
                        </a:rPr>
                        <a:t>Estaba triste por tener que irnos, pero las dos estábamos emocionadas de volver a casa y contarle a nuestros amigos sobre nuestra aventura.</a:t>
                      </a:r>
                      <a:r>
                        <a:rPr lang="es-ES" sz="1500" b="1" dirty="0" smtClean="0">
                          <a:latin typeface="Helvetica" panose="020B0604020202020204" pitchFamily="34" charset="0"/>
                          <a:cs typeface="Helvetica" panose="020B0604020202020204" pitchFamily="34" charset="0"/>
                        </a:rPr>
                        <a:t>", es un ejemplo del punto de vista del hablante (narrador)? Utiliza detalles específicos del texto para apoyar tu explicación.</a:t>
                      </a:r>
                    </a:p>
                    <a:p>
                      <a:pPr marL="0" indent="0">
                        <a:buNone/>
                      </a:pPr>
                      <a:endParaRPr lang="en-US" sz="1600" b="1" dirty="0" smtClean="0">
                        <a:solidFill>
                          <a:schemeClr val="tx1"/>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8637">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895">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53">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068736918"/>
              </p:ext>
            </p:extLst>
          </p:nvPr>
        </p:nvGraphicFramePr>
        <p:xfrm>
          <a:off x="323850" y="4876800"/>
          <a:ext cx="7043738" cy="4502784"/>
        </p:xfrm>
        <a:graphic>
          <a:graphicData uri="http://schemas.openxmlformats.org/drawingml/2006/table">
            <a:tbl>
              <a:tblPr firstRow="1" bandRow="1">
                <a:tableStyleId>{5940675A-B579-460E-94D1-54222C63F5DA}</a:tableStyleId>
              </a:tblPr>
              <a:tblGrid>
                <a:gridCol w="7043738"/>
              </a:tblGrid>
              <a:tr h="758372">
                <a:tc>
                  <a:txBody>
                    <a:bodyPr/>
                    <a:lstStyle/>
                    <a:p>
                      <a:pPr marL="339725" indent="-339725">
                        <a:buFont typeface="+mj-lt"/>
                        <a:buNone/>
                      </a:pPr>
                      <a:r>
                        <a:rPr lang="en-US" sz="1600" b="1" dirty="0" smtClean="0">
                          <a:solidFill>
                            <a:schemeClr val="tx1"/>
                          </a:solidFill>
                        </a:rPr>
                        <a:t>8.   </a:t>
                      </a:r>
                      <a:r>
                        <a:rPr lang="es-ES" sz="1500" b="1" dirty="0" smtClean="0">
                          <a:latin typeface="Helvetica" panose="020B0604020202020204" pitchFamily="34" charset="0"/>
                          <a:cs typeface="Helvetica" panose="020B0604020202020204" pitchFamily="34" charset="0"/>
                        </a:rPr>
                        <a:t>¿Por qué el autor incluye la ilustración en la página 1 y las dos ilustraciones en la página 3 del cuento </a:t>
                      </a:r>
                      <a:r>
                        <a:rPr lang="es-ES" sz="1500" b="1" i="1" u="none" dirty="0" smtClean="0">
                          <a:latin typeface="Helvetica" panose="020B0604020202020204" pitchFamily="34" charset="0"/>
                          <a:cs typeface="Helvetica" panose="020B0604020202020204" pitchFamily="34" charset="0"/>
                        </a:rPr>
                        <a:t>Golondrinas de Cueva</a:t>
                      </a:r>
                      <a:r>
                        <a:rPr lang="es-ES" sz="1500" b="1" dirty="0" smtClean="0">
                          <a:latin typeface="Helvetica" panose="020B0604020202020204" pitchFamily="34" charset="0"/>
                          <a:cs typeface="Helvetica" panose="020B0604020202020204" pitchFamily="34" charset="0"/>
                        </a:rPr>
                        <a:t>? Utiliza detalles y ejemplos del cuento para apoyar tu respuesta</a:t>
                      </a:r>
                      <a:r>
                        <a:rPr lang="es-ES" sz="1500" dirty="0" smtClean="0"/>
                        <a:t>.</a:t>
                      </a:r>
                    </a:p>
                    <a:p>
                      <a:pPr marL="342900" indent="-342900">
                        <a:buFont typeface="+mj-lt"/>
                        <a:buNone/>
                      </a:pPr>
                      <a:endParaRPr lang="en-US" sz="1500" b="1" dirty="0" smtClean="0">
                        <a:solidFill>
                          <a:schemeClr val="tx1"/>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2400">
                <a:tc>
                  <a:txBody>
                    <a:bodyPr/>
                    <a:lstStyle/>
                    <a:p>
                      <a:endParaRPr lang="en-US" sz="1400" dirty="0" smtClean="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165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0916">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4148">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cxnSp>
        <p:nvCxnSpPr>
          <p:cNvPr id="6" name="Straight Connector 5"/>
          <p:cNvCxnSpPr/>
          <p:nvPr/>
        </p:nvCxnSpPr>
        <p:spPr>
          <a:xfrm>
            <a:off x="410116" y="47244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graphicFrame>
        <p:nvGraphicFramePr>
          <p:cNvPr id="2" name="Table 1"/>
          <p:cNvGraphicFramePr>
            <a:graphicFrameLocks noGrp="1"/>
          </p:cNvGraphicFramePr>
          <p:nvPr>
            <p:extLst>
              <p:ext uri="{D42A27DB-BD31-4B8C-83A1-F6EECF244321}">
                <p14:modId xmlns:p14="http://schemas.microsoft.com/office/powerpoint/2010/main" val="2005441043"/>
              </p:ext>
            </p:extLst>
          </p:nvPr>
        </p:nvGraphicFramePr>
        <p:xfrm>
          <a:off x="5486400" y="4141720"/>
          <a:ext cx="1752600" cy="506480"/>
        </p:xfrm>
        <a:graphic>
          <a:graphicData uri="http://schemas.openxmlformats.org/drawingml/2006/table">
            <a:tbl>
              <a:tblPr firstRow="1" firstCol="1" bandRow="1"/>
              <a:tblGrid>
                <a:gridCol w="1752600"/>
              </a:tblGrid>
              <a:tr h="85458">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RL.5.6   DOK </a:t>
                      </a:r>
                      <a:r>
                        <a:rPr lang="en-US" sz="800" b="1" dirty="0">
                          <a:solidFill>
                            <a:srgbClr val="000000"/>
                          </a:solidFill>
                          <a:effectLst/>
                          <a:latin typeface="Calibri"/>
                          <a:ea typeface="Times New Roman"/>
                          <a:cs typeface="Times New Roman"/>
                        </a:rPr>
                        <a:t>4 - EV</a:t>
                      </a:r>
                      <a:r>
                        <a:rPr lang="en-US" sz="800" dirty="0">
                          <a:solidFill>
                            <a:srgbClr val="000000"/>
                          </a:solidFill>
                          <a:effectLst/>
                          <a:latin typeface="Calibri"/>
                          <a:ea typeface="Times New Roman"/>
                          <a:cs typeface="Times New Roman"/>
                        </a:rPr>
                        <a:t>S</a:t>
                      </a:r>
                      <a:endParaRPr lang="en-US" sz="800" dirty="0">
                        <a:effectLst/>
                        <a:latin typeface="Calibri"/>
                        <a:ea typeface="Calibri"/>
                        <a:cs typeface="Times New Roman"/>
                      </a:endParaRPr>
                    </a:p>
                  </a:txBody>
                  <a:tcPr marL="33440" marR="3344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84560">
                <a:tc>
                  <a:txBody>
                    <a:bodyPr/>
                    <a:lstStyle/>
                    <a:p>
                      <a:pPr marL="0" marR="0" algn="l">
                        <a:lnSpc>
                          <a:spcPct val="100000"/>
                        </a:lnSpc>
                        <a:spcBef>
                          <a:spcPts val="0"/>
                        </a:spcBef>
                        <a:spcAft>
                          <a:spcPts val="0"/>
                        </a:spcAft>
                      </a:pPr>
                      <a:r>
                        <a:rPr lang="es-419" sz="800" b="1" dirty="0" smtClean="0">
                          <a:solidFill>
                            <a:srgbClr val="000000"/>
                          </a:solidFill>
                          <a:effectLst/>
                          <a:latin typeface="+mn-lt"/>
                          <a:ea typeface="Times New Roman"/>
                          <a:cs typeface="Times New Roman"/>
                        </a:rPr>
                        <a:t>Justifica el razonamiento detrás del estilo de discurso del hablante, y cómo  este  estilo influye en su punto de vista.</a:t>
                      </a:r>
                      <a:endParaRPr lang="en-US" sz="800" b="1" dirty="0" smtClean="0">
                        <a:solidFill>
                          <a:srgbClr val="000000"/>
                        </a:solidFill>
                        <a:effectLst/>
                        <a:latin typeface="Calibri"/>
                        <a:ea typeface="Times New Roman"/>
                        <a:cs typeface="Times New Roman"/>
                      </a:endParaRPr>
                    </a:p>
                  </a:txBody>
                  <a:tcPr marL="33440" marR="3344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804022223"/>
              </p:ext>
            </p:extLst>
          </p:nvPr>
        </p:nvGraphicFramePr>
        <p:xfrm>
          <a:off x="410116" y="9212187"/>
          <a:ext cx="2609581" cy="533400"/>
        </p:xfrm>
        <a:graphic>
          <a:graphicData uri="http://schemas.openxmlformats.org/drawingml/2006/table">
            <a:tbl>
              <a:tblPr firstRow="1" firstCol="1" bandRow="1"/>
              <a:tblGrid>
                <a:gridCol w="2609581"/>
              </a:tblGrid>
              <a:tr h="134599">
                <a:tc>
                  <a:txBody>
                    <a:bodyPr/>
                    <a:lstStyle/>
                    <a:p>
                      <a:pPr marL="0" marR="0" algn="ctr">
                        <a:lnSpc>
                          <a:spcPct val="100000"/>
                        </a:lnSpc>
                        <a:spcBef>
                          <a:spcPts val="0"/>
                        </a:spcBef>
                        <a:spcAft>
                          <a:spcPts val="0"/>
                        </a:spcAft>
                      </a:pPr>
                      <a:r>
                        <a:rPr lang="en-US" sz="800" b="1" dirty="0" err="1" smtClean="0">
                          <a:solidFill>
                            <a:srgbClr val="000000"/>
                          </a:solidFill>
                          <a:effectLst/>
                          <a:latin typeface="Calibri"/>
                          <a:ea typeface="Times New Roman"/>
                          <a:cs typeface="Times New Roman"/>
                        </a:rPr>
                        <a:t>Hacia</a:t>
                      </a:r>
                      <a:r>
                        <a:rPr lang="en-US" sz="800" b="1" dirty="0" smtClean="0">
                          <a:solidFill>
                            <a:srgbClr val="000000"/>
                          </a:solidFill>
                          <a:effectLst/>
                          <a:latin typeface="Calibri"/>
                          <a:ea typeface="Times New Roman"/>
                          <a:cs typeface="Times New Roman"/>
                        </a:rPr>
                        <a:t> RL.5.7   DOK </a:t>
                      </a:r>
                      <a:r>
                        <a:rPr lang="en-US" sz="800" b="1" dirty="0">
                          <a:solidFill>
                            <a:srgbClr val="000000"/>
                          </a:solidFill>
                          <a:effectLst/>
                          <a:latin typeface="Calibri"/>
                          <a:ea typeface="Times New Roman"/>
                          <a:cs typeface="Times New Roman"/>
                        </a:rPr>
                        <a:t>3 - EV</a:t>
                      </a:r>
                      <a:r>
                        <a:rPr lang="en-US" sz="800" dirty="0">
                          <a:solidFill>
                            <a:srgbClr val="000000"/>
                          </a:solidFill>
                          <a:effectLst/>
                          <a:latin typeface="Calibri"/>
                          <a:ea typeface="Times New Roman"/>
                          <a:cs typeface="Times New Roman"/>
                        </a:rPr>
                        <a:t>C</a:t>
                      </a:r>
                      <a:endParaRPr lang="en-US" sz="800" dirty="0">
                        <a:effectLst/>
                        <a:latin typeface="Calibri"/>
                        <a:ea typeface="Calibri"/>
                        <a:cs typeface="Times New Roman"/>
                      </a:endParaRPr>
                    </a:p>
                  </a:txBody>
                  <a:tcPr marL="33418" marR="33418"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FBD4B4"/>
                    </a:solidFill>
                  </a:tcPr>
                </a:tc>
              </a:tr>
              <a:tr h="398801">
                <a:tc>
                  <a:txBody>
                    <a:bodyPr/>
                    <a:lstStyle/>
                    <a:p>
                      <a:pPr marL="0" marR="0" algn="l">
                        <a:lnSpc>
                          <a:spcPct val="100000"/>
                        </a:lnSpc>
                        <a:spcBef>
                          <a:spcPts val="0"/>
                        </a:spcBef>
                        <a:spcAft>
                          <a:spcPts val="0"/>
                        </a:spcAft>
                      </a:pPr>
                      <a:r>
                        <a:rPr lang="es-419" sz="800" b="1" dirty="0" smtClean="0">
                          <a:solidFill>
                            <a:srgbClr val="000000"/>
                          </a:solidFill>
                          <a:effectLst/>
                          <a:latin typeface="+mn-lt"/>
                          <a:ea typeface="Times New Roman"/>
                          <a:cs typeface="Times New Roman"/>
                        </a:rPr>
                        <a:t>Cita evidencia y desarrolla un argumento lógico sobre cómo los elementos visuales o multimedios clasificados añaden al significado, el tono, y la belleza de un texto.</a:t>
                      </a:r>
                      <a:endParaRPr lang="en-US" sz="800" b="1" dirty="0" smtClean="0">
                        <a:solidFill>
                          <a:srgbClr val="000000"/>
                        </a:solidFill>
                        <a:effectLst/>
                        <a:latin typeface="Calibri"/>
                        <a:ea typeface="Times New Roman"/>
                        <a:cs typeface="Times New Roman"/>
                      </a:endParaRPr>
                    </a:p>
                  </a:txBody>
                  <a:tcPr marL="33418" marR="33418"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201486912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177B04D-AEB5-43ED-B9BA-B3D1EC9C9067}" type="slidenum">
              <a:rPr lang="en-US" smtClean="0"/>
              <a:pPr/>
              <a:t>33</a:t>
            </a:fld>
            <a:endParaRPr lang="en-US" dirty="0"/>
          </a:p>
        </p:txBody>
      </p:sp>
      <p:sp>
        <p:nvSpPr>
          <p:cNvPr id="10241" name="Rectangle 1"/>
          <p:cNvSpPr>
            <a:spLocks noChangeArrowheads="1"/>
          </p:cNvSpPr>
          <p:nvPr/>
        </p:nvSpPr>
        <p:spPr bwMode="auto">
          <a:xfrm>
            <a:off x="396196" y="460967"/>
            <a:ext cx="7104641" cy="9161339"/>
          </a:xfrm>
          <a:prstGeom prst="rect">
            <a:avLst/>
          </a:prstGeom>
          <a:noFill/>
          <a:ln w="9525">
            <a:noFill/>
            <a:miter lim="800000"/>
            <a:headEnd/>
            <a:tailEnd/>
          </a:ln>
          <a:effectLst/>
        </p:spPr>
        <p:txBody>
          <a:bodyPr vert="horz" wrap="square" lIns="96378" tIns="48189" rIns="96378" bIns="48189" numCol="1" anchor="ctr" anchorCtr="0" compatLnSpc="1">
            <a:prstTxWarp prst="textNoShape">
              <a:avLst/>
            </a:prstTxWarp>
            <a:spAutoFit/>
          </a:bodyPr>
          <a:lstStyle/>
          <a:p>
            <a:pPr algn="ctr" defTabSz="963778" fontAlgn="base">
              <a:spcBef>
                <a:spcPct val="0"/>
              </a:spcBef>
              <a:spcAft>
                <a:spcPct val="0"/>
              </a:spcAft>
            </a:pPr>
            <a:endParaRPr lang="es-MX" sz="1800" b="1" i="1" dirty="0" smtClean="0"/>
          </a:p>
          <a:p>
            <a:pPr algn="ctr" defTabSz="963778" fontAlgn="base">
              <a:spcBef>
                <a:spcPct val="0"/>
              </a:spcBef>
              <a:spcAft>
                <a:spcPct val="0"/>
              </a:spcAft>
            </a:pPr>
            <a:r>
              <a:rPr lang="es-MX" sz="1800" b="1" u="sng" dirty="0" smtClean="0"/>
              <a:t>¿</a:t>
            </a:r>
            <a:r>
              <a:rPr lang="es-ES" sz="1800" b="1" u="sng" dirty="0"/>
              <a:t>Quién fue Jim White</a:t>
            </a:r>
            <a:r>
              <a:rPr lang="es-ES" sz="1800" b="1" u="sng" dirty="0" smtClean="0"/>
              <a:t>?</a:t>
            </a:r>
          </a:p>
          <a:p>
            <a:pPr algn="ctr" defTabSz="963778" fontAlgn="base">
              <a:spcBef>
                <a:spcPct val="0"/>
              </a:spcBef>
              <a:spcAft>
                <a:spcPct val="0"/>
              </a:spcAft>
            </a:pPr>
            <a:r>
              <a:rPr lang="es-ES" sz="1200" dirty="0" smtClean="0"/>
              <a:t>Por Elizabeth </a:t>
            </a:r>
            <a:r>
              <a:rPr lang="es-ES" sz="1200" dirty="0" err="1" smtClean="0"/>
              <a:t>Yeo</a:t>
            </a:r>
            <a:endParaRPr lang="es-ES" sz="1200" dirty="0" smtClean="0"/>
          </a:p>
          <a:p>
            <a:pPr algn="ctr" defTabSz="963778" fontAlgn="base">
              <a:spcBef>
                <a:spcPct val="0"/>
              </a:spcBef>
              <a:spcAft>
                <a:spcPct val="0"/>
              </a:spcAft>
            </a:pPr>
            <a:endParaRPr lang="en-US" sz="1300" dirty="0">
              <a:latin typeface="Arial" pitchFamily="34" charset="0"/>
            </a:endParaRPr>
          </a:p>
          <a:p>
            <a:pPr defTabSz="963778" eaLnBrk="0" fontAlgn="base" hangingPunct="0">
              <a:spcBef>
                <a:spcPct val="0"/>
              </a:spcBef>
              <a:spcAft>
                <a:spcPct val="0"/>
              </a:spcAft>
            </a:pPr>
            <a:r>
              <a:rPr lang="es-ES" sz="1200" dirty="0"/>
              <a:t>Jim White era un </a:t>
            </a:r>
            <a:r>
              <a:rPr lang="es-ES" sz="1200" dirty="0" smtClean="0"/>
              <a:t>peón de rancho en </a:t>
            </a:r>
            <a:r>
              <a:rPr lang="es-ES" sz="1200" dirty="0"/>
              <a:t>Carlsbad, Nuevo </a:t>
            </a:r>
            <a:r>
              <a:rPr lang="es-ES" sz="1200" dirty="0" smtClean="0"/>
              <a:t>México.  Él trabajaba </a:t>
            </a:r>
            <a:r>
              <a:rPr lang="es-ES" sz="1200" dirty="0"/>
              <a:t>para los </a:t>
            </a:r>
            <a:r>
              <a:rPr lang="es-ES" sz="1200" dirty="0" smtClean="0"/>
              <a:t>rancheros </a:t>
            </a:r>
            <a:r>
              <a:rPr lang="es-ES" sz="1200" dirty="0"/>
              <a:t>pioneros que minaban guano de murciélago </a:t>
            </a:r>
            <a:r>
              <a:rPr lang="es-ES" sz="1200" dirty="0" smtClean="0"/>
              <a:t>en </a:t>
            </a:r>
            <a:r>
              <a:rPr lang="es-ES" sz="1200" dirty="0"/>
              <a:t>las zonas exteriores de las cuevas de piedra caliza cerca de Carlsbad. Guano de murciélago es otro nombre para el </a:t>
            </a:r>
            <a:r>
              <a:rPr lang="es-ES" sz="1200" dirty="0" smtClean="0"/>
              <a:t>excremento </a:t>
            </a:r>
            <a:r>
              <a:rPr lang="es-ES" sz="1200" dirty="0"/>
              <a:t>de murciélago. </a:t>
            </a:r>
            <a:r>
              <a:rPr lang="es-ES" sz="1200" dirty="0" smtClean="0"/>
              <a:t>Los pioneros </a:t>
            </a:r>
            <a:r>
              <a:rPr lang="es-ES" sz="1200" dirty="0"/>
              <a:t>habían descubierto que el guano de murciélago </a:t>
            </a:r>
            <a:r>
              <a:rPr lang="es-ES" sz="1200" dirty="0" smtClean="0"/>
              <a:t>era </a:t>
            </a:r>
            <a:r>
              <a:rPr lang="es-ES" sz="1200" dirty="0"/>
              <a:t>un excelente fertilizante para </a:t>
            </a:r>
            <a:r>
              <a:rPr lang="es-ES" sz="1200" dirty="0" smtClean="0"/>
              <a:t>los </a:t>
            </a:r>
            <a:r>
              <a:rPr lang="es-ES" sz="1200" dirty="0"/>
              <a:t>agricultores. </a:t>
            </a:r>
            <a:r>
              <a:rPr lang="es-MX" sz="1200" dirty="0"/>
              <a:t>¡</a:t>
            </a:r>
            <a:r>
              <a:rPr lang="es-ES" sz="1200" dirty="0" smtClean="0"/>
              <a:t>El </a:t>
            </a:r>
            <a:r>
              <a:rPr lang="es-ES" sz="1200" dirty="0"/>
              <a:t>fue contratado como capataz en las minas, aunque no era más que un adolescente</a:t>
            </a:r>
            <a:r>
              <a:rPr lang="es-ES" sz="1200" dirty="0" smtClean="0"/>
              <a:t>!</a:t>
            </a:r>
          </a:p>
          <a:p>
            <a:pPr defTabSz="963778" eaLnBrk="0" fontAlgn="base" hangingPunct="0">
              <a:spcBef>
                <a:spcPct val="0"/>
              </a:spcBef>
              <a:spcAft>
                <a:spcPct val="0"/>
              </a:spcAft>
            </a:pPr>
            <a:endParaRPr lang="en-US" sz="1200" dirty="0">
              <a:latin typeface="Arial" pitchFamily="34" charset="0"/>
            </a:endParaRPr>
          </a:p>
          <a:p>
            <a:pPr defTabSz="963778" eaLnBrk="0" fontAlgn="base" hangingPunct="0">
              <a:spcBef>
                <a:spcPct val="0"/>
              </a:spcBef>
              <a:spcAft>
                <a:spcPct val="0"/>
              </a:spcAft>
            </a:pPr>
            <a:r>
              <a:rPr lang="es-MX" sz="1200" dirty="0" smtClean="0"/>
              <a:t>Sin embargo, </a:t>
            </a:r>
            <a:r>
              <a:rPr lang="es-MX" sz="1200" dirty="0"/>
              <a:t>Jim White no era como otros adolescentes. </a:t>
            </a:r>
            <a:r>
              <a:rPr lang="es-MX" sz="1200" dirty="0" smtClean="0"/>
              <a:t>El no </a:t>
            </a:r>
            <a:r>
              <a:rPr lang="es-MX" sz="1200" dirty="0"/>
              <a:t>era feliz con sólo </a:t>
            </a:r>
            <a:r>
              <a:rPr lang="es-MX" sz="1200" dirty="0" smtClean="0"/>
              <a:t>minar las </a:t>
            </a:r>
            <a:r>
              <a:rPr lang="es-MX" sz="1200" dirty="0"/>
              <a:t>áreas exteriores de las </a:t>
            </a:r>
            <a:r>
              <a:rPr lang="es-MX" sz="1200" dirty="0" smtClean="0"/>
              <a:t>cuevas</a:t>
            </a:r>
            <a:r>
              <a:rPr lang="es-MX" sz="1200" dirty="0"/>
              <a:t>. Las cuevas estaban cerca de la casa de Jim. </a:t>
            </a:r>
            <a:r>
              <a:rPr lang="es-MX" sz="1200" dirty="0" smtClean="0"/>
              <a:t>Temprano en las tardes, a </a:t>
            </a:r>
            <a:r>
              <a:rPr lang="es-MX" sz="1200" dirty="0"/>
              <a:t>menudo </a:t>
            </a:r>
            <a:r>
              <a:rPr lang="es-MX" sz="1200" dirty="0" err="1" smtClean="0"/>
              <a:t>Jim</a:t>
            </a:r>
            <a:r>
              <a:rPr lang="es-MX" sz="1200" dirty="0" smtClean="0"/>
              <a:t> veía </a:t>
            </a:r>
            <a:r>
              <a:rPr lang="es-MX" sz="1200" dirty="0"/>
              <a:t>salir de la cueva </a:t>
            </a:r>
            <a:r>
              <a:rPr lang="es-MX" sz="1200" dirty="0" smtClean="0"/>
              <a:t>enormes </a:t>
            </a:r>
            <a:r>
              <a:rPr lang="es-MX" sz="1200" dirty="0"/>
              <a:t>cantidades de </a:t>
            </a:r>
            <a:r>
              <a:rPr lang="es-MX" sz="1200" dirty="0" smtClean="0"/>
              <a:t>murciélagos. </a:t>
            </a:r>
            <a:r>
              <a:rPr lang="es-MX" sz="1200" dirty="0"/>
              <a:t>El número de murciélagos era tan vasto que </a:t>
            </a:r>
            <a:r>
              <a:rPr lang="es-MX" sz="1200" dirty="0" smtClean="0"/>
              <a:t>parecía </a:t>
            </a:r>
            <a:r>
              <a:rPr lang="es-MX" sz="1200" dirty="0"/>
              <a:t>formar una espesa </a:t>
            </a:r>
            <a:r>
              <a:rPr lang="es-MX" sz="1200" dirty="0" smtClean="0"/>
              <a:t>nube negra mientras salían de las </a:t>
            </a:r>
            <a:r>
              <a:rPr lang="es-MX" sz="1200" dirty="0"/>
              <a:t>cuevas para alimentarse. </a:t>
            </a:r>
            <a:r>
              <a:rPr lang="es-MX" sz="1200" dirty="0" smtClean="0"/>
              <a:t>El pensó que las cuevas </a:t>
            </a:r>
            <a:r>
              <a:rPr lang="es-MX" sz="1200" dirty="0"/>
              <a:t>de piedra caliza </a:t>
            </a:r>
            <a:r>
              <a:rPr lang="es-MX" sz="1200" dirty="0" smtClean="0"/>
              <a:t>debían ser </a:t>
            </a:r>
            <a:r>
              <a:rPr lang="es-MX" sz="1200" dirty="0"/>
              <a:t>muy grandes porque había muchos murciélagos</a:t>
            </a:r>
            <a:r>
              <a:rPr lang="es-MX" sz="1200" dirty="0" smtClean="0"/>
              <a:t>.</a:t>
            </a:r>
          </a:p>
          <a:p>
            <a:pPr defTabSz="963778" eaLnBrk="0" fontAlgn="base" hangingPunct="0">
              <a:spcBef>
                <a:spcPct val="0"/>
              </a:spcBef>
              <a:spcAft>
                <a:spcPct val="0"/>
              </a:spcAft>
            </a:pPr>
            <a:endParaRPr lang="en-US" sz="1200" dirty="0">
              <a:latin typeface="Arial" pitchFamily="34" charset="0"/>
            </a:endParaRPr>
          </a:p>
          <a:p>
            <a:r>
              <a:rPr lang="es-MX" sz="1200" dirty="0"/>
              <a:t>Jim sabía </a:t>
            </a:r>
            <a:r>
              <a:rPr lang="es-MX" sz="1200" dirty="0" smtClean="0"/>
              <a:t>que los </a:t>
            </a:r>
            <a:r>
              <a:rPr lang="es-MX" sz="1200" dirty="0"/>
              <a:t>mineros sólo </a:t>
            </a:r>
            <a:r>
              <a:rPr lang="es-MX" sz="1200" dirty="0" smtClean="0"/>
              <a:t>entraban a </a:t>
            </a:r>
            <a:r>
              <a:rPr lang="es-MX" sz="1200" dirty="0"/>
              <a:t>las zonas exteriores de las cuevas porque había una caída de 60 pies. Nadie quería ir </a:t>
            </a:r>
            <a:r>
              <a:rPr lang="es-MX" sz="1200" dirty="0" smtClean="0"/>
              <a:t>más </a:t>
            </a:r>
            <a:r>
              <a:rPr lang="es-MX" sz="1200" dirty="0"/>
              <a:t>lejos en las cuevas. Sin embargo, Jim era curioso. En 1898, a la edad de 15 años, </a:t>
            </a:r>
            <a:r>
              <a:rPr lang="es-MX" sz="1200" dirty="0" smtClean="0"/>
              <a:t>comenzó a explorar </a:t>
            </a:r>
            <a:r>
              <a:rPr lang="es-MX" sz="1200" dirty="0"/>
              <a:t>las cuevas con </a:t>
            </a:r>
            <a:r>
              <a:rPr lang="es-MX" sz="1200" dirty="0" smtClean="0"/>
              <a:t>tan sólo </a:t>
            </a:r>
            <a:r>
              <a:rPr lang="es-MX" sz="1200" dirty="0"/>
              <a:t>una escalera.</a:t>
            </a:r>
          </a:p>
          <a:p>
            <a:pPr defTabSz="963778" eaLnBrk="0" fontAlgn="base" hangingPunct="0">
              <a:spcBef>
                <a:spcPct val="0"/>
              </a:spcBef>
              <a:spcAft>
                <a:spcPct val="0"/>
              </a:spcAft>
            </a:pPr>
            <a:endParaRPr lang="en-US" sz="1200" dirty="0">
              <a:latin typeface="Arial" pitchFamily="34" charset="0"/>
            </a:endParaRPr>
          </a:p>
          <a:p>
            <a:pPr defTabSz="963778" eaLnBrk="0" fontAlgn="base" hangingPunct="0">
              <a:spcBef>
                <a:spcPct val="0"/>
              </a:spcBef>
              <a:spcAft>
                <a:spcPct val="0"/>
              </a:spcAft>
            </a:pPr>
            <a:r>
              <a:rPr lang="es-MX" sz="1200" dirty="0"/>
              <a:t>Jim encontró </a:t>
            </a:r>
            <a:r>
              <a:rPr lang="es-MX" sz="1200" dirty="0" smtClean="0"/>
              <a:t>una vasta  área natural subterránea </a:t>
            </a:r>
            <a:r>
              <a:rPr lang="es-MX" sz="1200" dirty="0"/>
              <a:t>de enormes </a:t>
            </a:r>
            <a:r>
              <a:rPr lang="es-MX" sz="1200" dirty="0" smtClean="0"/>
              <a:t>cámaras y </a:t>
            </a:r>
            <a:r>
              <a:rPr lang="es-MX" sz="1200" dirty="0"/>
              <a:t>pasillos. </a:t>
            </a:r>
            <a:r>
              <a:rPr lang="es-MX" sz="1200" dirty="0" smtClean="0"/>
              <a:t>Él le </a:t>
            </a:r>
            <a:r>
              <a:rPr lang="es-MX" sz="1200" dirty="0"/>
              <a:t>dijo a muchas personas sobre lo que había </a:t>
            </a:r>
            <a:r>
              <a:rPr lang="es-MX" sz="1200" dirty="0" smtClean="0"/>
              <a:t>encontrado, </a:t>
            </a:r>
            <a:r>
              <a:rPr lang="es-MX" sz="1200" dirty="0"/>
              <a:t>pero no le creyeron. La idea de </a:t>
            </a:r>
            <a:r>
              <a:rPr lang="es-MX" sz="1200" dirty="0" smtClean="0"/>
              <a:t>enormes cámaras </a:t>
            </a:r>
            <a:r>
              <a:rPr lang="es-MX" sz="1200" dirty="0"/>
              <a:t>subterráneas y </a:t>
            </a:r>
            <a:r>
              <a:rPr lang="es-MX" sz="1200" dirty="0" smtClean="0"/>
              <a:t>pasillos era demasiado </a:t>
            </a:r>
            <a:r>
              <a:rPr lang="es-MX" sz="1200" dirty="0"/>
              <a:t>para muchas </a:t>
            </a:r>
            <a:r>
              <a:rPr lang="es-MX" sz="1200" dirty="0" smtClean="0"/>
              <a:t>personas poder creer!</a:t>
            </a:r>
          </a:p>
          <a:p>
            <a:pPr defTabSz="963778" eaLnBrk="0" fontAlgn="base" hangingPunct="0">
              <a:spcBef>
                <a:spcPct val="0"/>
              </a:spcBef>
              <a:spcAft>
                <a:spcPct val="0"/>
              </a:spcAft>
            </a:pPr>
            <a:endParaRPr lang="en-US" sz="1200" dirty="0">
              <a:latin typeface="Arial" pitchFamily="34" charset="0"/>
            </a:endParaRPr>
          </a:p>
          <a:p>
            <a:pPr defTabSz="963778" eaLnBrk="0" fontAlgn="base" hangingPunct="0">
              <a:spcBef>
                <a:spcPct val="0"/>
              </a:spcBef>
              <a:spcAft>
                <a:spcPct val="0"/>
              </a:spcAft>
            </a:pPr>
            <a:r>
              <a:rPr lang="es-MX" sz="1200" dirty="0"/>
              <a:t>A pesar de lo que la gente pensaba, Jim pasó muchos </a:t>
            </a:r>
            <a:r>
              <a:rPr lang="es-MX" sz="1200" dirty="0" smtClean="0"/>
              <a:t>años explorando </a:t>
            </a:r>
            <a:r>
              <a:rPr lang="es-MX" sz="1200" dirty="0"/>
              <a:t>las </a:t>
            </a:r>
            <a:r>
              <a:rPr lang="es-MX" sz="1200" dirty="0" smtClean="0"/>
              <a:t>cámaras subterráneas por sí solo. </a:t>
            </a:r>
            <a:r>
              <a:rPr lang="es-ES" sz="1200" dirty="0" smtClean="0"/>
              <a:t>Él le dio los nombres a </a:t>
            </a:r>
            <a:r>
              <a:rPr lang="es-ES" sz="1200" dirty="0"/>
              <a:t>muchas de las </a:t>
            </a:r>
            <a:r>
              <a:rPr lang="es-ES" sz="1200" dirty="0" smtClean="0"/>
              <a:t>cámaras dentro de </a:t>
            </a:r>
            <a:r>
              <a:rPr lang="es-ES" sz="1200" dirty="0"/>
              <a:t>las cuevas </a:t>
            </a:r>
            <a:r>
              <a:rPr lang="es-ES" sz="1200" dirty="0" smtClean="0"/>
              <a:t>que </a:t>
            </a:r>
            <a:r>
              <a:rPr lang="es-ES" sz="1200" dirty="0"/>
              <a:t>aún tienen en la actualidad</a:t>
            </a:r>
            <a:r>
              <a:rPr lang="es-ES" sz="1200" dirty="0" smtClean="0"/>
              <a:t>.</a:t>
            </a:r>
          </a:p>
          <a:p>
            <a:pPr defTabSz="963778" eaLnBrk="0" fontAlgn="base" hangingPunct="0">
              <a:spcBef>
                <a:spcPct val="0"/>
              </a:spcBef>
              <a:spcAft>
                <a:spcPct val="0"/>
              </a:spcAft>
            </a:pPr>
            <a:endParaRPr lang="en-US" sz="1200" dirty="0">
              <a:latin typeface="Calibri" pitchFamily="34" charset="0"/>
              <a:ea typeface="Calibri" pitchFamily="34" charset="0"/>
              <a:cs typeface="Times New Roman" pitchFamily="18" charset="0"/>
            </a:endParaRPr>
          </a:p>
          <a:p>
            <a:pPr defTabSz="963778" eaLnBrk="0" fontAlgn="base" hangingPunct="0">
              <a:spcBef>
                <a:spcPct val="0"/>
              </a:spcBef>
              <a:spcAft>
                <a:spcPct val="0"/>
              </a:spcAft>
            </a:pPr>
            <a:r>
              <a:rPr lang="es-ES" sz="1200" dirty="0" smtClean="0"/>
              <a:t>Finalmente, </a:t>
            </a:r>
            <a:r>
              <a:rPr lang="es-ES" sz="1200" dirty="0"/>
              <a:t>veinte y un años después, en 1915, </a:t>
            </a:r>
            <a:r>
              <a:rPr lang="es-ES" sz="1200" dirty="0" err="1"/>
              <a:t>Ray</a:t>
            </a:r>
            <a:r>
              <a:rPr lang="es-ES" sz="1200" dirty="0"/>
              <a:t> V. Davis, un fotógrafo se fue con Jim a algunas de las </a:t>
            </a:r>
            <a:r>
              <a:rPr lang="es-ES" sz="1200" dirty="0" smtClean="0"/>
              <a:t>cámaras  </a:t>
            </a:r>
            <a:r>
              <a:rPr lang="es-ES" sz="1200" dirty="0"/>
              <a:t>subterráneas y tomó fotos. Davis </a:t>
            </a:r>
            <a:r>
              <a:rPr lang="es-ES" sz="1200" dirty="0" smtClean="0"/>
              <a:t>mostró  </a:t>
            </a:r>
            <a:r>
              <a:rPr lang="es-ES" sz="1200" dirty="0"/>
              <a:t>algunas de las </a:t>
            </a:r>
            <a:r>
              <a:rPr lang="es-ES" sz="1200" dirty="0" smtClean="0"/>
              <a:t>fotos </a:t>
            </a:r>
            <a:r>
              <a:rPr lang="es-ES" sz="1200" dirty="0"/>
              <a:t>en </a:t>
            </a:r>
            <a:r>
              <a:rPr lang="es-ES" sz="1200" dirty="0" smtClean="0"/>
              <a:t>un pueblo cercano de </a:t>
            </a:r>
            <a:r>
              <a:rPr lang="es-ES" sz="1200" dirty="0"/>
              <a:t>Carlsbad. Los habitantes de la ciudad de Carlsbad se emocionaron especialmente al ver las fotografías de estalactitas y estalagmitas</a:t>
            </a:r>
            <a:r>
              <a:rPr lang="es-ES" sz="1200" dirty="0" smtClean="0"/>
              <a:t>.</a:t>
            </a:r>
          </a:p>
          <a:p>
            <a:pPr defTabSz="963778" eaLnBrk="0" fontAlgn="base" hangingPunct="0">
              <a:spcBef>
                <a:spcPct val="0"/>
              </a:spcBef>
              <a:spcAft>
                <a:spcPct val="0"/>
              </a:spcAft>
            </a:pPr>
            <a:endParaRPr lang="en-US" sz="1200" dirty="0">
              <a:latin typeface="Arial" pitchFamily="34" charset="0"/>
            </a:endParaRPr>
          </a:p>
          <a:p>
            <a:pPr defTabSz="963778" eaLnBrk="0" fontAlgn="base" hangingPunct="0">
              <a:spcBef>
                <a:spcPct val="0"/>
              </a:spcBef>
              <a:spcAft>
                <a:spcPct val="0"/>
              </a:spcAft>
            </a:pPr>
            <a:r>
              <a:rPr lang="es-MX" sz="1200" dirty="0"/>
              <a:t>Jim comenzó a dar recorridos por las cuevas </a:t>
            </a:r>
            <a:r>
              <a:rPr lang="es-MX" sz="1200" dirty="0" smtClean="0"/>
              <a:t>a residentes </a:t>
            </a:r>
            <a:r>
              <a:rPr lang="es-MX" sz="1200" dirty="0"/>
              <a:t>fascinados de Carlsbad. Él utilizó </a:t>
            </a:r>
            <a:r>
              <a:rPr lang="es-MX" sz="1200" dirty="0" smtClean="0"/>
              <a:t> </a:t>
            </a:r>
            <a:r>
              <a:rPr lang="es-MX" sz="1200" dirty="0"/>
              <a:t>poleas, cuerdas e </a:t>
            </a:r>
            <a:r>
              <a:rPr lang="es-MX" sz="1200" dirty="0" smtClean="0"/>
              <a:t>incluso </a:t>
            </a:r>
            <a:r>
              <a:rPr lang="es-ES" sz="1200" dirty="0"/>
              <a:t>una cubeta </a:t>
            </a:r>
            <a:r>
              <a:rPr lang="es-ES" sz="1200" dirty="0" smtClean="0"/>
              <a:t>que usaban en la minería para recolectar el guano, para ayudar a las personas a bajar hacia las </a:t>
            </a:r>
            <a:r>
              <a:rPr lang="es-ES" sz="1200" dirty="0"/>
              <a:t>profundidades de las cuevas</a:t>
            </a:r>
            <a:r>
              <a:rPr lang="es-ES" sz="1200" dirty="0" smtClean="0"/>
              <a:t>.</a:t>
            </a:r>
          </a:p>
          <a:p>
            <a:pPr defTabSz="963778" eaLnBrk="0" fontAlgn="base" hangingPunct="0">
              <a:spcBef>
                <a:spcPct val="0"/>
              </a:spcBef>
              <a:spcAft>
                <a:spcPct val="0"/>
              </a:spcAft>
            </a:pPr>
            <a:endParaRPr lang="en-US" sz="1200" dirty="0">
              <a:latin typeface="Calibri" pitchFamily="34" charset="0"/>
              <a:ea typeface="Calibri" pitchFamily="34" charset="0"/>
              <a:cs typeface="Times New Roman" pitchFamily="18" charset="0"/>
            </a:endParaRPr>
          </a:p>
          <a:p>
            <a:pPr defTabSz="963778" eaLnBrk="0" fontAlgn="base" hangingPunct="0">
              <a:spcBef>
                <a:spcPct val="0"/>
              </a:spcBef>
              <a:spcAft>
                <a:spcPct val="0"/>
              </a:spcAft>
            </a:pPr>
            <a:r>
              <a:rPr lang="es-ES" sz="1200" dirty="0"/>
              <a:t>En 1923 las cavernas fueron </a:t>
            </a:r>
            <a:r>
              <a:rPr lang="es-ES" sz="1200" dirty="0" smtClean="0"/>
              <a:t>nombradas </a:t>
            </a:r>
            <a:r>
              <a:rPr lang="es-ES" sz="1200" dirty="0"/>
              <a:t>oficialmente las Cavernas de Carlsbad. Dos años después, en 1925 las cavernas fueron declaradas </a:t>
            </a:r>
            <a:r>
              <a:rPr lang="es-ES" sz="1200" dirty="0" smtClean="0"/>
              <a:t>un monumento </a:t>
            </a:r>
            <a:r>
              <a:rPr lang="es-ES" sz="1200" dirty="0"/>
              <a:t>nacional. Después de 1925, se construyó una escalera </a:t>
            </a:r>
            <a:r>
              <a:rPr lang="es-ES" sz="1200" dirty="0" smtClean="0"/>
              <a:t>desde </a:t>
            </a:r>
            <a:r>
              <a:rPr lang="es-ES" sz="1200" dirty="0"/>
              <a:t>la entrada de la Cueva de los Murciélagos para que </a:t>
            </a:r>
            <a:r>
              <a:rPr lang="es-ES" sz="1200" dirty="0" smtClean="0"/>
              <a:t>los visitantes pudieran bajar de forma segura a </a:t>
            </a:r>
            <a:r>
              <a:rPr lang="es-ES" sz="1200" dirty="0"/>
              <a:t>las cavernas. </a:t>
            </a:r>
            <a:r>
              <a:rPr lang="es-ES" sz="1200" dirty="0" smtClean="0"/>
              <a:t>Con el tiempo, </a:t>
            </a:r>
            <a:r>
              <a:rPr lang="es-ES" sz="1200" dirty="0"/>
              <a:t>caminos, escaleras y ascensores </a:t>
            </a:r>
            <a:r>
              <a:rPr lang="es-ES" sz="1200" dirty="0" smtClean="0"/>
              <a:t>serían instalados en </a:t>
            </a:r>
            <a:r>
              <a:rPr lang="es-ES" sz="1200" dirty="0"/>
              <a:t>las cuevas</a:t>
            </a:r>
            <a:r>
              <a:rPr lang="es-ES" sz="1200" dirty="0" smtClean="0"/>
              <a:t>.</a:t>
            </a:r>
          </a:p>
          <a:p>
            <a:pPr defTabSz="963778" eaLnBrk="0" fontAlgn="base" hangingPunct="0">
              <a:spcBef>
                <a:spcPct val="0"/>
              </a:spcBef>
              <a:spcAft>
                <a:spcPct val="0"/>
              </a:spcAft>
            </a:pPr>
            <a:endParaRPr lang="en-US" sz="1200" dirty="0">
              <a:latin typeface="Arial" pitchFamily="34" charset="0"/>
            </a:endParaRPr>
          </a:p>
          <a:p>
            <a:pPr defTabSz="963778" eaLnBrk="0" fontAlgn="base" hangingPunct="0">
              <a:spcBef>
                <a:spcPct val="0"/>
              </a:spcBef>
              <a:spcAft>
                <a:spcPct val="0"/>
              </a:spcAft>
            </a:pPr>
            <a:r>
              <a:rPr lang="es-MX" sz="1200" dirty="0"/>
              <a:t>En el año 1972 toda la cueva fue abierta para </a:t>
            </a:r>
            <a:r>
              <a:rPr lang="es-MX" sz="1200" dirty="0" smtClean="0"/>
              <a:t>recorridos con guías. </a:t>
            </a:r>
            <a:r>
              <a:rPr lang="es-MX" sz="1200" dirty="0"/>
              <a:t>En 1986 </a:t>
            </a:r>
            <a:r>
              <a:rPr lang="es-MX" sz="1200" dirty="0" smtClean="0"/>
              <a:t>más pasillos fueron </a:t>
            </a:r>
            <a:r>
              <a:rPr lang="es-MX" sz="1200" dirty="0"/>
              <a:t>descubiertos. En </a:t>
            </a:r>
            <a:r>
              <a:rPr lang="es-MX" sz="1200" dirty="0" smtClean="0"/>
              <a:t>el 2005</a:t>
            </a:r>
            <a:r>
              <a:rPr lang="es-ES" sz="1200" dirty="0" smtClean="0"/>
              <a:t>, </a:t>
            </a:r>
            <a:r>
              <a:rPr lang="es-ES" sz="1200" dirty="0"/>
              <a:t>se encontró que </a:t>
            </a:r>
            <a:r>
              <a:rPr lang="es-ES" sz="1200" dirty="0" smtClean="0"/>
              <a:t>la cueva se extendía 110 </a:t>
            </a:r>
            <a:r>
              <a:rPr lang="es-ES" sz="1200" dirty="0"/>
              <a:t>millas más </a:t>
            </a:r>
            <a:r>
              <a:rPr lang="es-ES" sz="1200" dirty="0" smtClean="0"/>
              <a:t>allá de lo </a:t>
            </a:r>
            <a:r>
              <a:rPr lang="es-ES" sz="1200" dirty="0"/>
              <a:t>que </a:t>
            </a:r>
            <a:r>
              <a:rPr lang="es-ES" sz="1200" dirty="0" smtClean="0"/>
              <a:t>se pensaba. </a:t>
            </a:r>
            <a:r>
              <a:rPr lang="es-MX" sz="1200" dirty="0" smtClean="0"/>
              <a:t>Todavía </a:t>
            </a:r>
            <a:r>
              <a:rPr lang="es-MX" sz="1200" dirty="0"/>
              <a:t>hay mucho </a:t>
            </a:r>
            <a:r>
              <a:rPr lang="es-MX" sz="1200" dirty="0" smtClean="0"/>
              <a:t>que explorar.</a:t>
            </a:r>
          </a:p>
          <a:p>
            <a:pPr defTabSz="963778" eaLnBrk="0" fontAlgn="base" hangingPunct="0">
              <a:spcBef>
                <a:spcPct val="0"/>
              </a:spcBef>
              <a:spcAft>
                <a:spcPct val="0"/>
              </a:spcAft>
            </a:pPr>
            <a:endParaRPr lang="en-US" sz="1200" dirty="0">
              <a:latin typeface="Arial" pitchFamily="34" charset="0"/>
            </a:endParaRPr>
          </a:p>
          <a:p>
            <a:pPr defTabSz="963778" eaLnBrk="0" fontAlgn="base" hangingPunct="0">
              <a:spcBef>
                <a:spcPct val="0"/>
              </a:spcBef>
              <a:spcAft>
                <a:spcPct val="0"/>
              </a:spcAft>
            </a:pPr>
            <a:r>
              <a:rPr lang="es-MX" sz="1200" dirty="0"/>
              <a:t>Jim White murió en Carlsbad a la edad de 63 años en 1946. </a:t>
            </a:r>
            <a:r>
              <a:rPr lang="es-MX" sz="1200" dirty="0" smtClean="0"/>
              <a:t>A él se le acreditó como </a:t>
            </a:r>
            <a:r>
              <a:rPr lang="es-MX" sz="1200" dirty="0"/>
              <a:t>el descubridor de las cuevas y a menudo </a:t>
            </a:r>
            <a:r>
              <a:rPr lang="es-MX" sz="1200" dirty="0" smtClean="0"/>
              <a:t>se le  </a:t>
            </a:r>
            <a:r>
              <a:rPr lang="es-MX" sz="1200" dirty="0"/>
              <a:t>llama "Sr. </a:t>
            </a:r>
            <a:r>
              <a:rPr lang="es-MX" sz="1200" dirty="0" smtClean="0"/>
              <a:t>Cavernas de Carlsbad." </a:t>
            </a:r>
            <a:r>
              <a:rPr lang="es-MX" sz="1200" dirty="0"/>
              <a:t>A lo largo de su </a:t>
            </a:r>
            <a:r>
              <a:rPr lang="es-MX" sz="1200" dirty="0" smtClean="0"/>
              <a:t>vida, él exploró, guio y </a:t>
            </a:r>
            <a:r>
              <a:rPr lang="es-MX" sz="1200" dirty="0"/>
              <a:t>promovió </a:t>
            </a:r>
            <a:r>
              <a:rPr lang="es-MX" sz="1200" dirty="0" smtClean="0"/>
              <a:t>que se compartieran las cavernas </a:t>
            </a:r>
            <a:r>
              <a:rPr lang="es-MX" sz="1200" dirty="0"/>
              <a:t>con el público.</a:t>
            </a:r>
            <a:endParaRPr lang="en-US" sz="1200" dirty="0">
              <a:latin typeface="Arial" pitchFamily="34" charset="0"/>
            </a:endParaRPr>
          </a:p>
        </p:txBody>
      </p:sp>
      <p:sp>
        <p:nvSpPr>
          <p:cNvPr id="5" name="TextBox 4"/>
          <p:cNvSpPr txBox="1"/>
          <p:nvPr/>
        </p:nvSpPr>
        <p:spPr>
          <a:xfrm>
            <a:off x="5410200" y="228600"/>
            <a:ext cx="2090637" cy="707886"/>
          </a:xfrm>
          <a:prstGeom prst="rect">
            <a:avLst/>
          </a:prstGeom>
          <a:noFill/>
          <a:ln>
            <a:solidFill>
              <a:schemeClr val="tx1"/>
            </a:solidFill>
          </a:ln>
        </p:spPr>
        <p:txBody>
          <a:bodyPr wrap="none" rtlCol="0">
            <a:spAutoFit/>
          </a:bodyPr>
          <a:lstStyle/>
          <a:p>
            <a:pPr lvl="0"/>
            <a:r>
              <a:rPr lang="es-ES_tradnl" sz="800" dirty="0" smtClean="0">
                <a:solidFill>
                  <a:prstClr val="black"/>
                </a:solidFill>
              </a:rPr>
              <a:t>Equivalencia de grado: 7.0</a:t>
            </a:r>
          </a:p>
          <a:p>
            <a:pPr lvl="0"/>
            <a:r>
              <a:rPr lang="es-ES" sz="800" dirty="0" smtClean="0">
                <a:solidFill>
                  <a:prstClr val="black"/>
                </a:solidFill>
              </a:rPr>
              <a:t>Escala </a:t>
            </a:r>
            <a:r>
              <a:rPr lang="es-ES" sz="800" i="1" dirty="0" err="1" smtClean="0">
                <a:solidFill>
                  <a:prstClr val="black"/>
                </a:solidFill>
              </a:rPr>
              <a:t>Lexile</a:t>
            </a:r>
            <a:r>
              <a:rPr lang="es-ES" sz="800" dirty="0" smtClean="0">
                <a:solidFill>
                  <a:prstClr val="black"/>
                </a:solidFill>
              </a:rPr>
              <a:t>: 870L</a:t>
            </a:r>
          </a:p>
          <a:p>
            <a:pPr lvl="0"/>
            <a:r>
              <a:rPr lang="es-ES" sz="800" dirty="0" smtClean="0">
                <a:solidFill>
                  <a:prstClr val="black"/>
                </a:solidFill>
              </a:rPr>
              <a:t>Promedio </a:t>
            </a:r>
            <a:r>
              <a:rPr lang="es-ES" sz="800" dirty="0">
                <a:solidFill>
                  <a:prstClr val="black"/>
                </a:solidFill>
              </a:rPr>
              <a:t>del largo de la oración: </a:t>
            </a:r>
            <a:r>
              <a:rPr lang="es-ES" sz="800" dirty="0" smtClean="0">
                <a:solidFill>
                  <a:prstClr val="black"/>
                </a:solidFill>
              </a:rPr>
              <a:t>13.46</a:t>
            </a:r>
            <a:endParaRPr lang="es-ES" sz="800" dirty="0">
              <a:solidFill>
                <a:prstClr val="black"/>
              </a:solidFill>
            </a:endParaRPr>
          </a:p>
          <a:p>
            <a:pPr lvl="0"/>
            <a:r>
              <a:rPr lang="es-ES" sz="800" dirty="0">
                <a:solidFill>
                  <a:prstClr val="black"/>
                </a:solidFill>
              </a:rPr>
              <a:t>Promedio de la frecuencia de palabras : </a:t>
            </a:r>
            <a:r>
              <a:rPr lang="es-ES" sz="800" dirty="0" smtClean="0">
                <a:solidFill>
                  <a:prstClr val="black"/>
                </a:solidFill>
              </a:rPr>
              <a:t>3.59</a:t>
            </a:r>
            <a:endParaRPr lang="es-ES" sz="800" dirty="0">
              <a:solidFill>
                <a:prstClr val="black"/>
              </a:solidFill>
            </a:endParaRPr>
          </a:p>
          <a:p>
            <a:pPr lvl="0"/>
            <a:r>
              <a:rPr lang="es-ES" sz="800" dirty="0">
                <a:solidFill>
                  <a:prstClr val="black"/>
                </a:solidFill>
              </a:rPr>
              <a:t>Numero de palabras: </a:t>
            </a:r>
            <a:r>
              <a:rPr lang="es-ES" sz="800" dirty="0" smtClean="0">
                <a:solidFill>
                  <a:prstClr val="black"/>
                </a:solidFill>
              </a:rPr>
              <a:t>498</a:t>
            </a:r>
            <a:endParaRPr lang="es-ES_tradnl" sz="800" dirty="0">
              <a:solidFill>
                <a:prstClr val="black"/>
              </a:solidFill>
            </a:endParaRPr>
          </a:p>
        </p:txBody>
      </p:sp>
    </p:spTree>
    <p:extLst>
      <p:ext uri="{BB962C8B-B14F-4D97-AF65-F5344CB8AC3E}">
        <p14:creationId xmlns:p14="http://schemas.microsoft.com/office/powerpoint/2010/main" val="21731293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650776" y="9398149"/>
            <a:ext cx="744855" cy="535517"/>
          </a:xfrm>
        </p:spPr>
        <p:txBody>
          <a:bodyPr/>
          <a:lstStyle/>
          <a:p>
            <a:fld id="{F177B04D-AEB5-43ED-B9BA-B3D1EC9C9067}" type="slidenum">
              <a:rPr lang="en-US" smtClean="0"/>
              <a:pPr/>
              <a:t>34</a:t>
            </a:fld>
            <a:endParaRPr lang="en-US" dirty="0"/>
          </a:p>
        </p:txBody>
      </p:sp>
      <p:sp>
        <p:nvSpPr>
          <p:cNvPr id="3" name="Rectangle 1"/>
          <p:cNvSpPr>
            <a:spLocks noChangeArrowheads="1"/>
          </p:cNvSpPr>
          <p:nvPr/>
        </p:nvSpPr>
        <p:spPr bwMode="auto">
          <a:xfrm>
            <a:off x="304800" y="109388"/>
            <a:ext cx="7184768" cy="8961284"/>
          </a:xfrm>
          <a:prstGeom prst="rect">
            <a:avLst/>
          </a:prstGeom>
          <a:noFill/>
          <a:ln w="9525">
            <a:noFill/>
            <a:miter lim="800000"/>
            <a:headEnd/>
            <a:tailEnd/>
          </a:ln>
          <a:effectLst/>
        </p:spPr>
        <p:txBody>
          <a:bodyPr vert="horz" wrap="square" lIns="96378" tIns="48189" rIns="96378" bIns="48189" numCol="1" anchor="ctr" anchorCtr="0" compatLnSpc="1">
            <a:prstTxWarp prst="textNoShape">
              <a:avLst/>
            </a:prstTxWarp>
            <a:spAutoFit/>
          </a:bodyPr>
          <a:lstStyle/>
          <a:p>
            <a:r>
              <a:rPr lang="es-MX" sz="1200" b="1" dirty="0" smtClean="0">
                <a:latin typeface="Calibri" pitchFamily="34" charset="0"/>
                <a:ea typeface="Calibri" pitchFamily="34" charset="0"/>
                <a:cs typeface="Times New Roman" pitchFamily="18" charset="0"/>
              </a:rPr>
              <a:t>                                                    </a:t>
            </a:r>
          </a:p>
          <a:p>
            <a:endParaRPr lang="es-MX" sz="1200" b="1" u="sng" dirty="0" smtClean="0">
              <a:latin typeface="Calibri" pitchFamily="34" charset="0"/>
              <a:ea typeface="Calibri" pitchFamily="34" charset="0"/>
              <a:cs typeface="Times New Roman" pitchFamily="18" charset="0"/>
            </a:endParaRPr>
          </a:p>
          <a:p>
            <a:r>
              <a:rPr lang="es-MX" sz="1400" b="1" dirty="0" smtClean="0">
                <a:latin typeface="Calibri" pitchFamily="34" charset="0"/>
                <a:ea typeface="Calibri" pitchFamily="34" charset="0"/>
                <a:cs typeface="Times New Roman" pitchFamily="18" charset="0"/>
              </a:rPr>
              <a:t>                                         </a:t>
            </a:r>
            <a:r>
              <a:rPr lang="es-MX" sz="1400" b="1" u="sng" dirty="0" smtClean="0">
                <a:latin typeface="Calibri" pitchFamily="34" charset="0"/>
                <a:ea typeface="Calibri" pitchFamily="34" charset="0"/>
                <a:cs typeface="Times New Roman" pitchFamily="18" charset="0"/>
              </a:rPr>
              <a:t>Cómo se forman las cuevas de piedra caliza</a:t>
            </a:r>
          </a:p>
          <a:p>
            <a:r>
              <a:rPr lang="es-MX" sz="1200" dirty="0" smtClean="0">
                <a:solidFill>
                  <a:srgbClr val="FF0000"/>
                </a:solidFill>
                <a:latin typeface="Calibri" pitchFamily="34" charset="0"/>
                <a:ea typeface="Calibri" pitchFamily="34" charset="0"/>
                <a:cs typeface="Times New Roman" pitchFamily="18" charset="0"/>
              </a:rPr>
              <a:t>                                                                               </a:t>
            </a:r>
            <a:r>
              <a:rPr lang="es-MX" sz="1200" dirty="0" smtClean="0">
                <a:latin typeface="Calibri" pitchFamily="34" charset="0"/>
                <a:ea typeface="Calibri" pitchFamily="34" charset="0"/>
                <a:cs typeface="Times New Roman" pitchFamily="18" charset="0"/>
              </a:rPr>
              <a:t>Elizabeth Yeo </a:t>
            </a:r>
            <a:r>
              <a:rPr lang="es-MX" sz="1200" dirty="0" smtClean="0"/>
              <a:t/>
            </a:r>
            <a:br>
              <a:rPr lang="es-MX" sz="1200" dirty="0" smtClean="0"/>
            </a:br>
            <a:r>
              <a:rPr lang="es-MX" sz="1200" b="1" dirty="0" smtClean="0"/>
              <a:t>¿Qué es piedra caliza?</a:t>
            </a:r>
          </a:p>
          <a:p>
            <a:r>
              <a:rPr lang="es-MX" sz="1200" dirty="0" smtClean="0"/>
              <a:t> La piedra caliza es una roca formada desde hace mucho tiempo por animales del mar como corales y moluscos. La piedra caliza pura es de color blanco. La piedra caliza de distintos colores tiene mezclas de arena y arcilla.</a:t>
            </a:r>
          </a:p>
          <a:p>
            <a:r>
              <a:rPr lang="es-MX" sz="1200" dirty="0" smtClean="0"/>
              <a:t/>
            </a:r>
            <a:br>
              <a:rPr lang="es-MX" sz="1200" dirty="0" smtClean="0"/>
            </a:br>
            <a:r>
              <a:rPr lang="es-MX" sz="1200" b="1" dirty="0" smtClean="0"/>
              <a:t>Cómo se forman las cuevas de piedra caliza</a:t>
            </a:r>
            <a:r>
              <a:rPr lang="es-MX" sz="1200" dirty="0" smtClean="0"/>
              <a:t/>
            </a:r>
            <a:br>
              <a:rPr lang="es-MX" sz="1200" dirty="0" smtClean="0"/>
            </a:br>
            <a:r>
              <a:rPr lang="es-MX" sz="1200" dirty="0" smtClean="0"/>
              <a:t>Las cuevas de piedra caliza son formadas de roca  caliza . La piedra caliza sólo puede ser disuelta en ¡agua de lluvia! A medida que el agua de lluvia cae, entra en pequeñas grietas en la roca. Esto crea aún más grietas en la piedra caliza. Durante millones de años el agua de lluvia está constantemente erosionando la roca, formando cuevas. Mientras más tiempo el agua esté erosionando la roca, más grande será la cueva.</a:t>
            </a:r>
          </a:p>
          <a:p>
            <a:endParaRPr lang="es-MX" sz="1200" dirty="0" smtClean="0"/>
          </a:p>
          <a:p>
            <a:r>
              <a:rPr lang="es-ES" sz="1200" b="1" dirty="0"/>
              <a:t>Tres etapas de la formación de la cueva de </a:t>
            </a:r>
            <a:r>
              <a:rPr lang="es-ES" sz="1200" b="1" dirty="0" smtClean="0"/>
              <a:t> piedra </a:t>
            </a:r>
            <a:r>
              <a:rPr lang="es-ES" sz="1200" b="1" dirty="0"/>
              <a:t>caliza </a:t>
            </a:r>
            <a:endParaRPr lang="es-ES" sz="1200" b="1" dirty="0" smtClean="0"/>
          </a:p>
          <a:p>
            <a:endParaRPr lang="es-ES" sz="1200" b="1" dirty="0" smtClean="0"/>
          </a:p>
          <a:p>
            <a:r>
              <a:rPr lang="es-ES" sz="1200" b="1" i="1" u="sng" dirty="0"/>
              <a:t>Etapa I</a:t>
            </a:r>
            <a:r>
              <a:rPr lang="es-ES" sz="1200" dirty="0"/>
              <a:t/>
            </a:r>
            <a:br>
              <a:rPr lang="es-ES" sz="1200" dirty="0"/>
            </a:br>
            <a:r>
              <a:rPr lang="es-ES" sz="1200" dirty="0"/>
              <a:t>Durante la primera </a:t>
            </a:r>
            <a:r>
              <a:rPr lang="es-ES" sz="1200" dirty="0" smtClean="0"/>
              <a:t>etapa, </a:t>
            </a:r>
            <a:r>
              <a:rPr lang="es-ES" sz="1200" dirty="0"/>
              <a:t>el agua de lluvia fluye a través de pequeñas grietas en la roca caliza. El agua de lluvia se escurre hacia abajo. Unas pocas grietas se han creado debido a la presión del agua. Los tonos más oscuros muestran donde la piedra caliza se ha erosionado.</a:t>
            </a:r>
            <a:endParaRPr lang="es-MX" sz="1200" dirty="0" smtClean="0"/>
          </a:p>
          <a:p>
            <a:endParaRPr lang="es-MX" sz="1200" dirty="0" smtClean="0"/>
          </a:p>
          <a:p>
            <a:endParaRPr lang="es-MX" sz="1200" dirty="0" smtClean="0"/>
          </a:p>
          <a:p>
            <a:endParaRPr lang="es-MX" sz="1200" dirty="0" smtClean="0"/>
          </a:p>
          <a:p>
            <a:endParaRPr lang="es-MX" sz="1200" dirty="0" smtClean="0"/>
          </a:p>
          <a:p>
            <a:endParaRPr lang="es-MX" sz="1200" dirty="0"/>
          </a:p>
          <a:p>
            <a:endParaRPr lang="es-MX" sz="1200" dirty="0" smtClean="0"/>
          </a:p>
          <a:p>
            <a:r>
              <a:rPr lang="es-MX" sz="1200" b="1" i="1" u="sng" dirty="0"/>
              <a:t>Etapa II</a:t>
            </a:r>
            <a:r>
              <a:rPr lang="es-MX" sz="1200" dirty="0"/>
              <a:t/>
            </a:r>
            <a:br>
              <a:rPr lang="es-MX" sz="1200" dirty="0"/>
            </a:br>
            <a:r>
              <a:rPr lang="es-MX" sz="1200" dirty="0"/>
              <a:t>Durante la segunda etapa se forman </a:t>
            </a:r>
            <a:r>
              <a:rPr lang="es-MX" sz="1200" dirty="0" smtClean="0"/>
              <a:t>sumideros </a:t>
            </a:r>
            <a:r>
              <a:rPr lang="es-MX" sz="1200" dirty="0"/>
              <a:t>(grandes agujeros </a:t>
            </a:r>
            <a:r>
              <a:rPr lang="es-MX" sz="1200" dirty="0" smtClean="0"/>
              <a:t>debajo de la </a:t>
            </a:r>
            <a:r>
              <a:rPr lang="es-MX" sz="1200" dirty="0"/>
              <a:t>tierra). </a:t>
            </a:r>
            <a:r>
              <a:rPr lang="es-MX" sz="1200" dirty="0" smtClean="0"/>
              <a:t>Más </a:t>
            </a:r>
            <a:r>
              <a:rPr lang="es-MX" sz="1200" dirty="0"/>
              <a:t>agua de lluvia fluye a través de los </a:t>
            </a:r>
            <a:r>
              <a:rPr lang="es-MX" sz="1200" dirty="0" smtClean="0"/>
              <a:t>sumideros. </a:t>
            </a:r>
            <a:r>
              <a:rPr lang="es-MX" sz="1200" dirty="0"/>
              <a:t>La presión de la corriente crea aberturas de agua de </a:t>
            </a:r>
            <a:r>
              <a:rPr lang="es-MX" sz="1200" dirty="0" smtClean="0"/>
              <a:t>manantial. </a:t>
            </a:r>
            <a:r>
              <a:rPr lang="es-MX" sz="1200" dirty="0"/>
              <a:t>Los tonos más oscuros </a:t>
            </a:r>
            <a:r>
              <a:rPr lang="es-MX" sz="1200" dirty="0" smtClean="0"/>
              <a:t>muestran ahora que </a:t>
            </a:r>
            <a:r>
              <a:rPr lang="es-MX" sz="1200" dirty="0"/>
              <a:t>el agua de lluvia ha erosionado </a:t>
            </a:r>
            <a:r>
              <a:rPr lang="es-MX" sz="1200" dirty="0" smtClean="0"/>
              <a:t>grandes partes del centro de </a:t>
            </a:r>
            <a:r>
              <a:rPr lang="es-MX" sz="1200" dirty="0"/>
              <a:t>la roca </a:t>
            </a:r>
            <a:r>
              <a:rPr lang="es-MX" sz="1200" dirty="0" smtClean="0"/>
              <a:t>caliza.</a:t>
            </a:r>
            <a:endParaRPr lang="es-MX" sz="1200" dirty="0"/>
          </a:p>
          <a:p>
            <a:endParaRPr lang="es-MX" sz="1200" dirty="0" smtClean="0"/>
          </a:p>
          <a:p>
            <a:endParaRPr lang="es-MX" sz="1200" dirty="0" smtClean="0"/>
          </a:p>
          <a:p>
            <a:endParaRPr lang="es-MX" sz="1200" dirty="0" smtClean="0"/>
          </a:p>
          <a:p>
            <a:endParaRPr lang="es-MX" sz="1200" dirty="0" smtClean="0"/>
          </a:p>
          <a:p>
            <a:endParaRPr lang="es-MX" sz="1200" dirty="0" smtClean="0"/>
          </a:p>
          <a:p>
            <a:endParaRPr lang="es-MX" sz="1200" dirty="0" smtClean="0"/>
          </a:p>
          <a:p>
            <a:r>
              <a:rPr lang="es-MX" sz="1200" dirty="0" smtClean="0"/>
              <a:t/>
            </a:r>
            <a:br>
              <a:rPr lang="es-MX" sz="1200" dirty="0" smtClean="0"/>
            </a:br>
            <a:endParaRPr lang="es-MX" sz="1200" dirty="0" smtClean="0"/>
          </a:p>
          <a:p>
            <a:endParaRPr lang="es-MX" sz="1200" b="1" dirty="0" smtClean="0"/>
          </a:p>
          <a:p>
            <a:r>
              <a:rPr lang="es-MX" sz="1200" b="1" i="1" u="sng" dirty="0"/>
              <a:t>Etapa III</a:t>
            </a:r>
          </a:p>
          <a:p>
            <a:r>
              <a:rPr lang="es-MX" sz="1200" dirty="0" smtClean="0"/>
              <a:t> </a:t>
            </a:r>
            <a:r>
              <a:rPr lang="es-MX" sz="1200" dirty="0"/>
              <a:t>Durante la </a:t>
            </a:r>
            <a:r>
              <a:rPr lang="es-MX" sz="1200" dirty="0" smtClean="0"/>
              <a:t>tercera etapa, se forman más sumideros. </a:t>
            </a:r>
            <a:r>
              <a:rPr lang="es-MX" sz="1200" dirty="0"/>
              <a:t>Las sombras más oscuras muestran que las partes medias todavía están siendo erosionadas. Ahora la parte del fondo de la roca de piedra caliza está siendo </a:t>
            </a:r>
            <a:r>
              <a:rPr lang="es-MX" sz="1200" dirty="0" smtClean="0"/>
              <a:t>erosionada, causando que se formen columnas de estalagmitas. Toda el </a:t>
            </a:r>
            <a:r>
              <a:rPr lang="es-MX" sz="1200" dirty="0"/>
              <a:t>área </a:t>
            </a:r>
            <a:r>
              <a:rPr lang="es-MX" sz="1200" dirty="0" smtClean="0"/>
              <a:t>sombreada es la cueva. Ésta continúa expandiéndose durante </a:t>
            </a:r>
            <a:r>
              <a:rPr lang="es-MX" sz="1200" dirty="0"/>
              <a:t>muchos </a:t>
            </a:r>
            <a:r>
              <a:rPr lang="es-MX" sz="1200" dirty="0" smtClean="0"/>
              <a:t>años a medida que el </a:t>
            </a:r>
            <a:r>
              <a:rPr lang="es-MX" sz="1200" dirty="0"/>
              <a:t>agua sigue fluyendo.</a:t>
            </a:r>
            <a:endParaRPr lang="es-MX" sz="1200" b="1" dirty="0" smtClean="0"/>
          </a:p>
          <a:p>
            <a:endParaRPr lang="es-MX" sz="1200" b="1" dirty="0" smtClean="0"/>
          </a:p>
          <a:p>
            <a:endParaRPr lang="es-MX" sz="1200" b="1" dirty="0" smtClean="0"/>
          </a:p>
          <a:p>
            <a:endParaRPr lang="es-MX" sz="1200" b="1" u="sng" dirty="0"/>
          </a:p>
        </p:txBody>
      </p:sp>
      <p:grpSp>
        <p:nvGrpSpPr>
          <p:cNvPr id="11" name="Group 10"/>
          <p:cNvGrpSpPr/>
          <p:nvPr/>
        </p:nvGrpSpPr>
        <p:grpSpPr>
          <a:xfrm>
            <a:off x="1921999" y="3914689"/>
            <a:ext cx="3707714" cy="1099317"/>
            <a:chOff x="1839768" y="4403796"/>
            <a:chExt cx="3489613" cy="1049348"/>
          </a:xfrm>
        </p:grpSpPr>
        <p:pic>
          <p:nvPicPr>
            <p:cNvPr id="5" name="Picture 4" descr="Image">
              <a:hlinkClick r:id="rId2"/>
            </p:cNvPr>
            <p:cNvPicPr>
              <a:picLocks noChangeAspect="1" noChangeArrowheads="1"/>
            </p:cNvPicPr>
            <p:nvPr/>
          </p:nvPicPr>
          <p:blipFill>
            <a:blip r:embed="rId3" cstate="print">
              <a:clrChange>
                <a:clrFrom>
                  <a:srgbClr val="F5F6F8"/>
                </a:clrFrom>
                <a:clrTo>
                  <a:srgbClr val="F5F6F8">
                    <a:alpha val="0"/>
                  </a:srgbClr>
                </a:clrTo>
              </a:clrChange>
            </a:blip>
            <a:srcRect b="64516"/>
            <a:stretch>
              <a:fillRect/>
            </a:stretch>
          </p:blipFill>
          <p:spPr bwMode="auto">
            <a:xfrm>
              <a:off x="1839768" y="4462544"/>
              <a:ext cx="3489613" cy="990600"/>
            </a:xfrm>
            <a:prstGeom prst="rect">
              <a:avLst/>
            </a:prstGeom>
            <a:noFill/>
          </p:spPr>
        </p:pic>
        <p:sp>
          <p:nvSpPr>
            <p:cNvPr id="4" name="TextBox 3"/>
            <p:cNvSpPr txBox="1"/>
            <p:nvPr/>
          </p:nvSpPr>
          <p:spPr>
            <a:xfrm>
              <a:off x="2346814" y="4403796"/>
              <a:ext cx="979454" cy="220340"/>
            </a:xfrm>
            <a:prstGeom prst="rect">
              <a:avLst/>
            </a:prstGeom>
            <a:noFill/>
          </p:spPr>
          <p:txBody>
            <a:bodyPr wrap="none" rtlCol="0">
              <a:spAutoFit/>
            </a:bodyPr>
            <a:lstStyle/>
            <a:p>
              <a:r>
                <a:rPr lang="es-ES" sz="900" b="1" dirty="0" smtClean="0"/>
                <a:t>Grietas </a:t>
              </a:r>
              <a:r>
                <a:rPr lang="es-ES" sz="900" b="1" dirty="0"/>
                <a:t>diminutas</a:t>
              </a:r>
              <a:endParaRPr lang="en-US" sz="900" b="1" dirty="0">
                <a:effectLst>
                  <a:outerShdw blurRad="38100" dist="38100" dir="2700000" algn="tl">
                    <a:srgbClr val="000000">
                      <a:alpha val="43137"/>
                    </a:srgbClr>
                  </a:outerShdw>
                </a:effectLst>
              </a:endParaRPr>
            </a:p>
          </p:txBody>
        </p:sp>
        <p:cxnSp>
          <p:nvCxnSpPr>
            <p:cNvPr id="10" name="Straight Arrow Connector 9"/>
            <p:cNvCxnSpPr/>
            <p:nvPr/>
          </p:nvCxnSpPr>
          <p:spPr>
            <a:xfrm>
              <a:off x="3090313" y="4597117"/>
              <a:ext cx="37122" cy="7396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2346814" y="4725705"/>
              <a:ext cx="1929940" cy="220340"/>
            </a:xfrm>
            <a:prstGeom prst="rect">
              <a:avLst/>
            </a:prstGeom>
            <a:noFill/>
          </p:spPr>
          <p:txBody>
            <a:bodyPr wrap="none" rtlCol="0">
              <a:spAutoFit/>
            </a:bodyPr>
            <a:lstStyle/>
            <a:p>
              <a:r>
                <a:rPr lang="es-ES" sz="900" b="1" dirty="0"/>
                <a:t>La piedra caliza </a:t>
              </a:r>
              <a:r>
                <a:rPr lang="es-ES" sz="900" b="1" dirty="0" smtClean="0"/>
                <a:t>se empieza </a:t>
              </a:r>
              <a:r>
                <a:rPr lang="es-ES" sz="900" b="1" dirty="0"/>
                <a:t>a Erosionar</a:t>
              </a:r>
              <a:endParaRPr lang="en-US" sz="900" b="1" dirty="0">
                <a:effectLst>
                  <a:outerShdw blurRad="38100" dist="38100" dir="2700000" algn="tl">
                    <a:srgbClr val="000000">
                      <a:alpha val="43137"/>
                    </a:srgbClr>
                  </a:outerShdw>
                </a:effectLst>
              </a:endParaRPr>
            </a:p>
          </p:txBody>
        </p:sp>
        <p:cxnSp>
          <p:nvCxnSpPr>
            <p:cNvPr id="27" name="Straight Arrow Connector 26"/>
            <p:cNvCxnSpPr/>
            <p:nvPr/>
          </p:nvCxnSpPr>
          <p:spPr>
            <a:xfrm>
              <a:off x="3566014" y="4909061"/>
              <a:ext cx="37122" cy="7396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43" name="Group 42"/>
          <p:cNvGrpSpPr/>
          <p:nvPr/>
        </p:nvGrpSpPr>
        <p:grpSpPr>
          <a:xfrm>
            <a:off x="1247082" y="6039211"/>
            <a:ext cx="5963563" cy="1277257"/>
            <a:chOff x="1411183" y="5715000"/>
            <a:chExt cx="5612765" cy="1219200"/>
          </a:xfrm>
        </p:grpSpPr>
        <p:grpSp>
          <p:nvGrpSpPr>
            <p:cNvPr id="14" name="Group 13"/>
            <p:cNvGrpSpPr/>
            <p:nvPr/>
          </p:nvGrpSpPr>
          <p:grpSpPr>
            <a:xfrm>
              <a:off x="1411183" y="5715000"/>
              <a:ext cx="5612765" cy="1219200"/>
              <a:chOff x="1411183" y="5715000"/>
              <a:chExt cx="5612765" cy="1219200"/>
            </a:xfrm>
          </p:grpSpPr>
          <p:grpSp>
            <p:nvGrpSpPr>
              <p:cNvPr id="20" name="Group 19"/>
              <p:cNvGrpSpPr/>
              <p:nvPr/>
            </p:nvGrpSpPr>
            <p:grpSpPr>
              <a:xfrm>
                <a:off x="1411183" y="5715000"/>
                <a:ext cx="5612765" cy="1219200"/>
                <a:chOff x="1411183" y="5715000"/>
                <a:chExt cx="5612765" cy="1219200"/>
              </a:xfrm>
            </p:grpSpPr>
            <p:pic>
              <p:nvPicPr>
                <p:cNvPr id="8" name="Picture 7" descr="Image">
                  <a:hlinkClick r:id="rId2"/>
                </p:cNvPr>
                <p:cNvPicPr>
                  <a:picLocks noChangeAspect="1" noChangeArrowheads="1"/>
                </p:cNvPicPr>
                <p:nvPr/>
              </p:nvPicPr>
              <p:blipFill>
                <a:blip r:embed="rId3" cstate="print">
                  <a:clrChange>
                    <a:clrFrom>
                      <a:srgbClr val="F6F6F6"/>
                    </a:clrFrom>
                    <a:clrTo>
                      <a:srgbClr val="F6F6F6">
                        <a:alpha val="0"/>
                      </a:srgbClr>
                    </a:clrTo>
                  </a:clrChange>
                </a:blip>
                <a:srcRect t="64516"/>
                <a:stretch>
                  <a:fillRect/>
                </a:stretch>
              </p:blipFill>
              <p:spPr bwMode="auto">
                <a:xfrm>
                  <a:off x="1981200" y="5715000"/>
                  <a:ext cx="4008581" cy="1219200"/>
                </a:xfrm>
                <a:prstGeom prst="rect">
                  <a:avLst/>
                </a:prstGeom>
                <a:noFill/>
              </p:spPr>
            </p:pic>
            <p:sp>
              <p:nvSpPr>
                <p:cNvPr id="12" name="TextBox 11"/>
                <p:cNvSpPr txBox="1"/>
                <p:nvPr/>
              </p:nvSpPr>
              <p:spPr>
                <a:xfrm>
                  <a:off x="4342535" y="5849052"/>
                  <a:ext cx="611329" cy="220340"/>
                </a:xfrm>
                <a:prstGeom prst="rect">
                  <a:avLst/>
                </a:prstGeom>
                <a:noFill/>
              </p:spPr>
              <p:txBody>
                <a:bodyPr wrap="none" rtlCol="0">
                  <a:spAutoFit/>
                </a:bodyPr>
                <a:lstStyle/>
                <a:p>
                  <a:r>
                    <a:rPr lang="en-US" sz="900" b="1" dirty="0" err="1" smtClean="0">
                      <a:effectLst>
                        <a:outerShdw blurRad="38100" dist="38100" dir="2700000" algn="tl">
                          <a:srgbClr val="000000">
                            <a:alpha val="43137"/>
                          </a:srgbClr>
                        </a:outerShdw>
                      </a:effectLst>
                    </a:rPr>
                    <a:t>Sumidero</a:t>
                  </a:r>
                  <a:endParaRPr lang="en-US" sz="900" b="1" dirty="0">
                    <a:effectLst>
                      <a:outerShdw blurRad="38100" dist="38100" dir="2700000" algn="tl">
                        <a:srgbClr val="000000">
                          <a:alpha val="43137"/>
                        </a:srgbClr>
                      </a:outerShdw>
                    </a:effectLst>
                  </a:endParaRPr>
                </a:p>
              </p:txBody>
            </p:sp>
            <p:sp>
              <p:nvSpPr>
                <p:cNvPr id="13" name="TextBox 12"/>
                <p:cNvSpPr txBox="1"/>
                <p:nvPr/>
              </p:nvSpPr>
              <p:spPr>
                <a:xfrm>
                  <a:off x="2636091" y="5730167"/>
                  <a:ext cx="635468" cy="220340"/>
                </a:xfrm>
                <a:prstGeom prst="rect">
                  <a:avLst/>
                </a:prstGeom>
                <a:noFill/>
              </p:spPr>
              <p:txBody>
                <a:bodyPr wrap="none" rtlCol="0">
                  <a:spAutoFit/>
                </a:bodyPr>
                <a:lstStyle/>
                <a:p>
                  <a:r>
                    <a:rPr lang="en-US" sz="900" b="1" dirty="0" err="1" smtClean="0">
                      <a:effectLst>
                        <a:outerShdw blurRad="38100" dist="38100" dir="2700000" algn="tl">
                          <a:srgbClr val="000000">
                            <a:alpha val="43137"/>
                          </a:srgbClr>
                        </a:outerShdw>
                      </a:effectLst>
                    </a:rPr>
                    <a:t>Sumidero</a:t>
                  </a:r>
                  <a:r>
                    <a:rPr lang="en-US" sz="900" b="1" dirty="0" smtClean="0">
                      <a:effectLst>
                        <a:outerShdw blurRad="38100" dist="38100" dir="2700000" algn="tl">
                          <a:srgbClr val="000000">
                            <a:alpha val="43137"/>
                          </a:srgbClr>
                        </a:outerShdw>
                      </a:effectLst>
                    </a:rPr>
                    <a:t> </a:t>
                  </a:r>
                  <a:endParaRPr lang="en-US" sz="900" b="1" dirty="0">
                    <a:effectLst>
                      <a:outerShdw blurRad="38100" dist="38100" dir="2700000" algn="tl">
                        <a:srgbClr val="000000">
                          <a:alpha val="43137"/>
                        </a:srgbClr>
                      </a:outerShdw>
                    </a:effectLst>
                  </a:endParaRPr>
                </a:p>
              </p:txBody>
            </p:sp>
            <p:cxnSp>
              <p:nvCxnSpPr>
                <p:cNvPr id="16" name="Straight Arrow Connector 15"/>
                <p:cNvCxnSpPr>
                  <a:stCxn id="12" idx="2"/>
                </p:cNvCxnSpPr>
                <p:nvPr/>
              </p:nvCxnSpPr>
              <p:spPr>
                <a:xfrm>
                  <a:off x="4648200" y="6069391"/>
                  <a:ext cx="0" cy="15850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13" idx="2"/>
                </p:cNvCxnSpPr>
                <p:nvPr/>
              </p:nvCxnSpPr>
              <p:spPr>
                <a:xfrm flipH="1">
                  <a:off x="2940040" y="5950506"/>
                  <a:ext cx="13785" cy="145494"/>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411183" y="6227900"/>
                  <a:ext cx="811988" cy="220340"/>
                </a:xfrm>
                <a:prstGeom prst="rect">
                  <a:avLst/>
                </a:prstGeom>
                <a:noFill/>
              </p:spPr>
              <p:txBody>
                <a:bodyPr wrap="none" rtlCol="0">
                  <a:spAutoFit/>
                </a:bodyPr>
                <a:lstStyle/>
                <a:p>
                  <a:r>
                    <a:rPr lang="es-MX" sz="900" b="1" dirty="0"/>
                    <a:t>Partes medias</a:t>
                  </a:r>
                </a:p>
              </p:txBody>
            </p:sp>
            <p:sp>
              <p:nvSpPr>
                <p:cNvPr id="28" name="TextBox 27"/>
                <p:cNvSpPr txBox="1"/>
                <p:nvPr/>
              </p:nvSpPr>
              <p:spPr>
                <a:xfrm>
                  <a:off x="5367084" y="5876564"/>
                  <a:ext cx="1656864" cy="352544"/>
                </a:xfrm>
                <a:prstGeom prst="rect">
                  <a:avLst/>
                </a:prstGeom>
                <a:noFill/>
              </p:spPr>
              <p:txBody>
                <a:bodyPr wrap="none" rtlCol="0">
                  <a:spAutoFit/>
                </a:bodyPr>
                <a:lstStyle/>
                <a:p>
                  <a:endParaRPr lang="es-MX" sz="900" b="1" dirty="0"/>
                </a:p>
                <a:p>
                  <a:r>
                    <a:rPr lang="es-MX" sz="900" b="1" dirty="0"/>
                    <a:t>Aberturas del agua </a:t>
                  </a:r>
                  <a:r>
                    <a:rPr lang="es-MX" sz="900" b="1" dirty="0" smtClean="0"/>
                    <a:t>de </a:t>
                  </a:r>
                  <a:r>
                    <a:rPr lang="es-MX" sz="900" b="1" dirty="0"/>
                    <a:t>manantial</a:t>
                  </a:r>
                  <a:endParaRPr lang="es-MX" sz="900" b="1" dirty="0">
                    <a:effectLst/>
                  </a:endParaRPr>
                </a:p>
              </p:txBody>
            </p:sp>
          </p:grpSp>
          <p:cxnSp>
            <p:nvCxnSpPr>
              <p:cNvPr id="9" name="Straight Arrow Connector 8"/>
              <p:cNvCxnSpPr>
                <a:stCxn id="15" idx="3"/>
              </p:cNvCxnSpPr>
              <p:nvPr/>
            </p:nvCxnSpPr>
            <p:spPr>
              <a:xfrm>
                <a:off x="2223171" y="6338070"/>
                <a:ext cx="647177" cy="5247"/>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cxnSp>
          <p:nvCxnSpPr>
            <p:cNvPr id="30" name="Straight Arrow Connector 29"/>
            <p:cNvCxnSpPr/>
            <p:nvPr/>
          </p:nvCxnSpPr>
          <p:spPr>
            <a:xfrm flipH="1">
              <a:off x="4495801" y="6155493"/>
              <a:ext cx="1051644" cy="16910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42" name="Group 41"/>
          <p:cNvGrpSpPr/>
          <p:nvPr/>
        </p:nvGrpSpPr>
        <p:grpSpPr>
          <a:xfrm>
            <a:off x="1133038" y="8420016"/>
            <a:ext cx="4978804" cy="1299491"/>
            <a:chOff x="1295400" y="7924800"/>
            <a:chExt cx="4685933" cy="1240424"/>
          </a:xfrm>
        </p:grpSpPr>
        <p:grpSp>
          <p:nvGrpSpPr>
            <p:cNvPr id="23" name="Group 22"/>
            <p:cNvGrpSpPr/>
            <p:nvPr/>
          </p:nvGrpSpPr>
          <p:grpSpPr>
            <a:xfrm>
              <a:off x="1295400" y="7924800"/>
              <a:ext cx="4520044" cy="1240424"/>
              <a:chOff x="1295400" y="7924800"/>
              <a:chExt cx="4520044" cy="1240424"/>
            </a:xfrm>
          </p:grpSpPr>
          <p:pic>
            <p:nvPicPr>
              <p:cNvPr id="6" name="Picture 5" descr="Image">
                <a:hlinkClick r:id="rId2"/>
              </p:cNvPr>
              <p:cNvPicPr>
                <a:picLocks noChangeAspect="1" noChangeArrowheads="1"/>
              </p:cNvPicPr>
              <p:nvPr/>
            </p:nvPicPr>
            <p:blipFill>
              <a:blip r:embed="rId3" cstate="print">
                <a:clrChange>
                  <a:clrFrom>
                    <a:srgbClr val="F6F6F6"/>
                  </a:clrFrom>
                  <a:clrTo>
                    <a:srgbClr val="F6F6F6">
                      <a:alpha val="0"/>
                    </a:srgbClr>
                  </a:clrTo>
                </a:clrChange>
              </a:blip>
              <a:srcRect t="32258" b="32258"/>
              <a:stretch>
                <a:fillRect/>
              </a:stretch>
            </p:blipFill>
            <p:spPr bwMode="auto">
              <a:xfrm>
                <a:off x="2057400" y="7924800"/>
                <a:ext cx="3758044" cy="1143000"/>
              </a:xfrm>
              <a:prstGeom prst="rect">
                <a:avLst/>
              </a:prstGeom>
              <a:noFill/>
            </p:spPr>
          </p:pic>
          <p:sp>
            <p:nvSpPr>
              <p:cNvPr id="19" name="TextBox 18"/>
              <p:cNvSpPr txBox="1"/>
              <p:nvPr/>
            </p:nvSpPr>
            <p:spPr>
              <a:xfrm>
                <a:off x="1295400" y="8380884"/>
                <a:ext cx="1044328" cy="220340"/>
              </a:xfrm>
              <a:prstGeom prst="rect">
                <a:avLst/>
              </a:prstGeom>
              <a:noFill/>
            </p:spPr>
            <p:txBody>
              <a:bodyPr wrap="none" rtlCol="0">
                <a:spAutoFit/>
              </a:bodyPr>
              <a:lstStyle/>
              <a:p>
                <a:r>
                  <a:rPr lang="es-MX" sz="900" b="1" dirty="0"/>
                  <a:t>Cavernas formadas</a:t>
                </a:r>
              </a:p>
            </p:txBody>
          </p:sp>
          <p:cxnSp>
            <p:nvCxnSpPr>
              <p:cNvPr id="21" name="Straight Arrow Connector 20"/>
              <p:cNvCxnSpPr/>
              <p:nvPr/>
            </p:nvCxnSpPr>
            <p:spPr>
              <a:xfrm>
                <a:off x="2259125" y="8496300"/>
                <a:ext cx="749797" cy="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209800" y="8944884"/>
                <a:ext cx="1481854" cy="220340"/>
              </a:xfrm>
              <a:prstGeom prst="rect">
                <a:avLst/>
              </a:prstGeom>
              <a:noFill/>
            </p:spPr>
            <p:txBody>
              <a:bodyPr wrap="none" rtlCol="0">
                <a:spAutoFit/>
              </a:bodyPr>
              <a:lstStyle/>
              <a:p>
                <a:r>
                  <a:rPr lang="es-MX" sz="900" b="1" dirty="0"/>
                  <a:t>Erosionando la parte inferior</a:t>
                </a:r>
                <a:endParaRPr lang="en-US" sz="900" b="1" dirty="0">
                  <a:effectLst>
                    <a:outerShdw blurRad="38100" dist="38100" dir="2700000" algn="tl">
                      <a:srgbClr val="000000">
                        <a:alpha val="43137"/>
                      </a:srgbClr>
                    </a:outerShdw>
                  </a:effectLst>
                </a:endParaRPr>
              </a:p>
            </p:txBody>
          </p:sp>
          <p:cxnSp>
            <p:nvCxnSpPr>
              <p:cNvPr id="25" name="Straight Arrow Connector 24"/>
              <p:cNvCxnSpPr/>
              <p:nvPr/>
            </p:nvCxnSpPr>
            <p:spPr>
              <a:xfrm flipV="1">
                <a:off x="3152985" y="8812582"/>
                <a:ext cx="341922" cy="22079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4114800" y="8077200"/>
              <a:ext cx="611329" cy="220340"/>
            </a:xfrm>
            <a:prstGeom prst="rect">
              <a:avLst/>
            </a:prstGeom>
            <a:noFill/>
          </p:spPr>
          <p:txBody>
            <a:bodyPr wrap="none" rtlCol="0">
              <a:spAutoFit/>
            </a:bodyPr>
            <a:lstStyle/>
            <a:p>
              <a:r>
                <a:rPr lang="en-US" sz="900" b="1" dirty="0" err="1">
                  <a:effectLst>
                    <a:outerShdw blurRad="38100" dist="38100" dir="2700000" algn="tl">
                      <a:srgbClr val="000000">
                        <a:alpha val="43137"/>
                      </a:srgbClr>
                    </a:outerShdw>
                  </a:effectLst>
                </a:rPr>
                <a:t>Sumidero</a:t>
              </a:r>
              <a:endParaRPr lang="en-US" sz="900" b="1" dirty="0">
                <a:effectLst>
                  <a:outerShdw blurRad="38100" dist="38100" dir="2700000" algn="tl">
                    <a:srgbClr val="000000">
                      <a:alpha val="43137"/>
                    </a:srgbClr>
                  </a:outerShdw>
                </a:effectLst>
              </a:endParaRPr>
            </a:p>
          </p:txBody>
        </p:sp>
        <p:sp>
          <p:nvSpPr>
            <p:cNvPr id="33" name="TextBox 32"/>
            <p:cNvSpPr txBox="1"/>
            <p:nvPr/>
          </p:nvSpPr>
          <p:spPr>
            <a:xfrm>
              <a:off x="2590800" y="8001000"/>
              <a:ext cx="611329" cy="220340"/>
            </a:xfrm>
            <a:prstGeom prst="rect">
              <a:avLst/>
            </a:prstGeom>
            <a:noFill/>
          </p:spPr>
          <p:txBody>
            <a:bodyPr wrap="none" rtlCol="0">
              <a:spAutoFit/>
            </a:bodyPr>
            <a:lstStyle/>
            <a:p>
              <a:r>
                <a:rPr lang="en-US" sz="900" b="1" dirty="0" err="1">
                  <a:effectLst>
                    <a:outerShdw blurRad="38100" dist="38100" dir="2700000" algn="tl">
                      <a:srgbClr val="000000">
                        <a:alpha val="43137"/>
                      </a:srgbClr>
                    </a:outerShdw>
                  </a:effectLst>
                </a:rPr>
                <a:t>Sumidero</a:t>
              </a:r>
              <a:endParaRPr lang="en-US" sz="900" b="1" dirty="0">
                <a:effectLst>
                  <a:outerShdw blurRad="38100" dist="38100" dir="2700000" algn="tl">
                    <a:srgbClr val="000000">
                      <a:alpha val="43137"/>
                    </a:srgbClr>
                  </a:outerShdw>
                </a:effectLst>
              </a:endParaRPr>
            </a:p>
          </p:txBody>
        </p:sp>
        <p:sp>
          <p:nvSpPr>
            <p:cNvPr id="34" name="TextBox 33"/>
            <p:cNvSpPr txBox="1"/>
            <p:nvPr/>
          </p:nvSpPr>
          <p:spPr>
            <a:xfrm>
              <a:off x="4324469" y="8799810"/>
              <a:ext cx="1656864" cy="352544"/>
            </a:xfrm>
            <a:prstGeom prst="rect">
              <a:avLst/>
            </a:prstGeom>
            <a:noFill/>
          </p:spPr>
          <p:txBody>
            <a:bodyPr wrap="none" rtlCol="0">
              <a:spAutoFit/>
            </a:bodyPr>
            <a:lstStyle/>
            <a:p>
              <a:endParaRPr lang="es-MX" sz="900" b="1" dirty="0"/>
            </a:p>
            <a:p>
              <a:r>
                <a:rPr lang="es-MX" sz="900" b="1" dirty="0"/>
                <a:t>Aberturas del agua de manantial</a:t>
              </a:r>
            </a:p>
          </p:txBody>
        </p:sp>
        <p:cxnSp>
          <p:nvCxnSpPr>
            <p:cNvPr id="36" name="Straight Arrow Connector 35"/>
            <p:cNvCxnSpPr>
              <a:stCxn id="33" idx="2"/>
            </p:cNvCxnSpPr>
            <p:nvPr/>
          </p:nvCxnSpPr>
          <p:spPr>
            <a:xfrm flipH="1">
              <a:off x="2895601" y="8221340"/>
              <a:ext cx="864" cy="160660"/>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flipH="1">
              <a:off x="4419600" y="8229600"/>
              <a:ext cx="35197" cy="15016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4419600" y="8458202"/>
              <a:ext cx="359928" cy="528219"/>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9" name="TextBox 38"/>
          <p:cNvSpPr txBox="1"/>
          <p:nvPr/>
        </p:nvSpPr>
        <p:spPr>
          <a:xfrm>
            <a:off x="5450227" y="195900"/>
            <a:ext cx="2039341" cy="707886"/>
          </a:xfrm>
          <a:prstGeom prst="rect">
            <a:avLst/>
          </a:prstGeom>
          <a:noFill/>
          <a:ln>
            <a:solidFill>
              <a:schemeClr val="tx1"/>
            </a:solidFill>
          </a:ln>
        </p:spPr>
        <p:txBody>
          <a:bodyPr wrap="square" rtlCol="0">
            <a:spAutoFit/>
          </a:bodyPr>
          <a:lstStyle/>
          <a:p>
            <a:pPr lvl="0"/>
            <a:r>
              <a:rPr lang="es-ES_tradnl" sz="800" dirty="0" smtClean="0">
                <a:solidFill>
                  <a:prstClr val="black"/>
                </a:solidFill>
              </a:rPr>
              <a:t>Equivalencia de grado: 5.9</a:t>
            </a:r>
          </a:p>
          <a:p>
            <a:pPr lvl="0"/>
            <a:r>
              <a:rPr lang="es-ES" sz="800" dirty="0" smtClean="0">
                <a:solidFill>
                  <a:prstClr val="black"/>
                </a:solidFill>
              </a:rPr>
              <a:t>Escala </a:t>
            </a:r>
            <a:r>
              <a:rPr lang="es-ES" sz="800" i="1" dirty="0" err="1" smtClean="0">
                <a:solidFill>
                  <a:prstClr val="black"/>
                </a:solidFill>
              </a:rPr>
              <a:t>Lexile</a:t>
            </a:r>
            <a:r>
              <a:rPr lang="es-ES" sz="800" dirty="0" smtClean="0">
                <a:solidFill>
                  <a:prstClr val="black"/>
                </a:solidFill>
              </a:rPr>
              <a:t>: 880L</a:t>
            </a:r>
          </a:p>
          <a:p>
            <a:pPr lvl="0"/>
            <a:r>
              <a:rPr lang="es-ES" sz="800" dirty="0" smtClean="0">
                <a:solidFill>
                  <a:prstClr val="black"/>
                </a:solidFill>
              </a:rPr>
              <a:t>Promedio </a:t>
            </a:r>
            <a:r>
              <a:rPr lang="es-ES" sz="800" dirty="0">
                <a:solidFill>
                  <a:prstClr val="black"/>
                </a:solidFill>
              </a:rPr>
              <a:t>del largo de la oración: </a:t>
            </a:r>
            <a:r>
              <a:rPr lang="es-ES" sz="800" dirty="0" smtClean="0">
                <a:solidFill>
                  <a:prstClr val="black"/>
                </a:solidFill>
              </a:rPr>
              <a:t>11.09</a:t>
            </a:r>
            <a:endParaRPr lang="es-ES" sz="800" dirty="0">
              <a:solidFill>
                <a:prstClr val="black"/>
              </a:solidFill>
            </a:endParaRPr>
          </a:p>
          <a:p>
            <a:pPr lvl="0"/>
            <a:r>
              <a:rPr lang="es-ES" sz="800" dirty="0">
                <a:solidFill>
                  <a:prstClr val="black"/>
                </a:solidFill>
              </a:rPr>
              <a:t>Promedio de la frecuencia de palabras : </a:t>
            </a:r>
            <a:r>
              <a:rPr lang="es-ES" sz="800" dirty="0" smtClean="0">
                <a:solidFill>
                  <a:prstClr val="black"/>
                </a:solidFill>
              </a:rPr>
              <a:t>3.20</a:t>
            </a:r>
            <a:endParaRPr lang="es-ES" sz="800" dirty="0">
              <a:solidFill>
                <a:prstClr val="black"/>
              </a:solidFill>
            </a:endParaRPr>
          </a:p>
          <a:p>
            <a:pPr lvl="0"/>
            <a:r>
              <a:rPr lang="es-ES" sz="800" dirty="0">
                <a:solidFill>
                  <a:prstClr val="black"/>
                </a:solidFill>
              </a:rPr>
              <a:t>Numero de palabras: </a:t>
            </a:r>
            <a:r>
              <a:rPr lang="es-ES" sz="800" dirty="0" smtClean="0">
                <a:solidFill>
                  <a:prstClr val="black"/>
                </a:solidFill>
              </a:rPr>
              <a:t>255</a:t>
            </a:r>
            <a:endParaRPr lang="es-ES_tradnl" sz="800" dirty="0">
              <a:solidFill>
                <a:prstClr val="black"/>
              </a:solidFill>
            </a:endParaRPr>
          </a:p>
        </p:txBody>
      </p:sp>
    </p:spTree>
    <p:extLst>
      <p:ext uri="{BB962C8B-B14F-4D97-AF65-F5344CB8AC3E}">
        <p14:creationId xmlns:p14="http://schemas.microsoft.com/office/powerpoint/2010/main" val="8086357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35</a:t>
            </a:fld>
            <a:endParaRPr lang="en-US" dirty="0"/>
          </a:p>
        </p:txBody>
      </p:sp>
      <p:cxnSp>
        <p:nvCxnSpPr>
          <p:cNvPr id="11" name="Straight Connector 10"/>
          <p:cNvCxnSpPr/>
          <p:nvPr/>
        </p:nvCxnSpPr>
        <p:spPr>
          <a:xfrm>
            <a:off x="605362" y="4114800"/>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79236" y="293910"/>
            <a:ext cx="6740711" cy="3211420"/>
          </a:xfrm>
          <a:prstGeom prst="rect">
            <a:avLst/>
          </a:prstGeom>
        </p:spPr>
        <p:txBody>
          <a:bodyPr wrap="square" lIns="101881" tIns="50941" rIns="101881" bIns="50941">
            <a:spAutoFit/>
          </a:bodyPr>
          <a:lstStyle/>
          <a:p>
            <a:pPr marL="344488" indent="-280988"/>
            <a:r>
              <a:rPr lang="en-US" sz="1600" b="1" dirty="0" smtClean="0">
                <a:latin typeface="Helvetica" pitchFamily="34" charset="0"/>
                <a:cs typeface="Helvetica" pitchFamily="34" charset="0"/>
              </a:rPr>
              <a:t>9. </a:t>
            </a:r>
            <a:r>
              <a:rPr lang="es-ES" sz="1600" b="1" dirty="0">
                <a:latin typeface="Helvetica" panose="020B0604020202020204" pitchFamily="34" charset="0"/>
                <a:cs typeface="Helvetica" panose="020B0604020202020204" pitchFamily="34" charset="0"/>
              </a:rPr>
              <a:t>¿Por qué </a:t>
            </a:r>
            <a:r>
              <a:rPr lang="es-ES" sz="1600" b="1" dirty="0" smtClean="0">
                <a:latin typeface="Helvetica" panose="020B0604020202020204" pitchFamily="34" charset="0"/>
                <a:cs typeface="Helvetica" panose="020B0604020202020204" pitchFamily="34" charset="0"/>
              </a:rPr>
              <a:t>fueron </a:t>
            </a:r>
            <a:r>
              <a:rPr lang="es-ES" sz="1600" b="1" dirty="0">
                <a:latin typeface="Helvetica" panose="020B0604020202020204" pitchFamily="34" charset="0"/>
                <a:cs typeface="Helvetica" panose="020B0604020202020204" pitchFamily="34" charset="0"/>
              </a:rPr>
              <a:t>eficaces las estructuras del texto, tanto </a:t>
            </a:r>
            <a:r>
              <a:rPr lang="es-ES" sz="1600" b="1" dirty="0" smtClean="0">
                <a:latin typeface="Helvetica" panose="020B0604020202020204" pitchFamily="34" charset="0"/>
                <a:cs typeface="Helvetica" panose="020B0604020202020204" pitchFamily="34" charset="0"/>
              </a:rPr>
              <a:t>en </a:t>
            </a:r>
            <a:r>
              <a:rPr lang="es-MX" sz="1600" b="1" i="1" dirty="0">
                <a:latin typeface="Helvetica" panose="020B0604020202020204" pitchFamily="34" charset="0"/>
                <a:cs typeface="Helvetica" panose="020B0604020202020204" pitchFamily="34" charset="0"/>
              </a:rPr>
              <a:t>¿</a:t>
            </a:r>
            <a:r>
              <a:rPr lang="es-ES" sz="1600" b="1" i="1" dirty="0">
                <a:latin typeface="Helvetica" panose="020B0604020202020204" pitchFamily="34" charset="0"/>
                <a:cs typeface="Helvetica" panose="020B0604020202020204" pitchFamily="34" charset="0"/>
              </a:rPr>
              <a:t>Quién </a:t>
            </a:r>
            <a:r>
              <a:rPr lang="es-ES" sz="1600" b="1" i="1" dirty="0" smtClean="0">
                <a:latin typeface="Helvetica" panose="020B0604020202020204" pitchFamily="34" charset="0"/>
                <a:cs typeface="Helvetica" panose="020B0604020202020204" pitchFamily="34" charset="0"/>
              </a:rPr>
              <a:t>fue </a:t>
            </a:r>
            <a:r>
              <a:rPr lang="es-ES" sz="1600" b="1" i="1" dirty="0">
                <a:latin typeface="Helvetica" panose="020B0604020202020204" pitchFamily="34" charset="0"/>
                <a:cs typeface="Helvetica" panose="020B0604020202020204" pitchFamily="34" charset="0"/>
              </a:rPr>
              <a:t>Jim White</a:t>
            </a:r>
            <a:r>
              <a:rPr lang="es-ES" sz="1600" b="1" dirty="0" smtClean="0">
                <a:latin typeface="Helvetica" panose="020B0604020202020204" pitchFamily="34" charset="0"/>
                <a:cs typeface="Helvetica" panose="020B0604020202020204" pitchFamily="34" charset="0"/>
              </a:rPr>
              <a:t>?, como en </a:t>
            </a:r>
            <a:r>
              <a:rPr lang="es-ES" sz="1600" b="1" i="1" dirty="0" smtClean="0">
                <a:latin typeface="Helvetica" panose="020B0604020202020204" pitchFamily="34" charset="0"/>
                <a:cs typeface="Helvetica" panose="020B0604020202020204" pitchFamily="34" charset="0"/>
              </a:rPr>
              <a:t>Golondrinas </a:t>
            </a:r>
            <a:r>
              <a:rPr lang="es-ES" sz="1600" b="1" i="1" dirty="0">
                <a:latin typeface="Helvetica" panose="020B0604020202020204" pitchFamily="34" charset="0"/>
                <a:cs typeface="Helvetica" panose="020B0604020202020204" pitchFamily="34" charset="0"/>
              </a:rPr>
              <a:t>de Cueva</a:t>
            </a:r>
            <a:r>
              <a:rPr lang="es-ES" sz="1600" b="1" dirty="0" smtClean="0">
                <a:latin typeface="Helvetica" panose="020B0604020202020204" pitchFamily="34" charset="0"/>
                <a:cs typeface="Helvetica" panose="020B0604020202020204" pitchFamily="34" charset="0"/>
              </a:rPr>
              <a:t>?</a:t>
            </a:r>
          </a:p>
          <a:p>
            <a:pPr marL="344488" indent="-344488"/>
            <a:endParaRPr lang="en-US" sz="1600" b="1" dirty="0">
              <a:latin typeface="Helvetica" pitchFamily="34" charset="0"/>
              <a:cs typeface="Helvetica" pitchFamily="34" charset="0"/>
            </a:endParaRPr>
          </a:p>
          <a:p>
            <a:pPr marL="599015" indent="-361417">
              <a:buFont typeface="+mj-lt"/>
              <a:buAutoNum type="alphaUcPeriod"/>
            </a:pPr>
            <a:r>
              <a:rPr lang="es-ES" sz="1400" dirty="0">
                <a:latin typeface="Helvetica" panose="020B0604020202020204" pitchFamily="34" charset="0"/>
                <a:cs typeface="Helvetica" panose="020B0604020202020204" pitchFamily="34" charset="0"/>
              </a:rPr>
              <a:t>Ambos textos revelan </a:t>
            </a:r>
            <a:r>
              <a:rPr lang="es-ES" sz="1400" dirty="0" smtClean="0">
                <a:latin typeface="Helvetica" panose="020B0604020202020204" pitchFamily="34" charset="0"/>
                <a:cs typeface="Helvetica" panose="020B0604020202020204" pitchFamily="34" charset="0"/>
              </a:rPr>
              <a:t>los acontecimientos en </a:t>
            </a:r>
            <a:r>
              <a:rPr lang="es-ES" sz="1400" dirty="0">
                <a:latin typeface="Helvetica" panose="020B0604020202020204" pitchFamily="34" charset="0"/>
                <a:cs typeface="Helvetica" panose="020B0604020202020204" pitchFamily="34" charset="0"/>
              </a:rPr>
              <a:t>una secuencia de principio a </a:t>
            </a:r>
            <a:r>
              <a:rPr lang="es-ES" sz="1400" dirty="0" smtClean="0">
                <a:latin typeface="Helvetica" panose="020B0604020202020204" pitchFamily="34" charset="0"/>
                <a:cs typeface="Helvetica" panose="020B0604020202020204" pitchFamily="34" charset="0"/>
              </a:rPr>
              <a:t>fin, que </a:t>
            </a:r>
            <a:r>
              <a:rPr lang="es-ES" sz="1400" dirty="0">
                <a:latin typeface="Helvetica" panose="020B0604020202020204" pitchFamily="34" charset="0"/>
                <a:cs typeface="Helvetica" panose="020B0604020202020204" pitchFamily="34" charset="0"/>
              </a:rPr>
              <a:t>ayudan al lector a saber </a:t>
            </a:r>
            <a:r>
              <a:rPr lang="es-ES" sz="1400" dirty="0" smtClean="0">
                <a:latin typeface="Helvetica" panose="020B0604020202020204" pitchFamily="34" charset="0"/>
                <a:cs typeface="Helvetica" panose="020B0604020202020204" pitchFamily="34" charset="0"/>
              </a:rPr>
              <a:t>qué pasa primero</a:t>
            </a:r>
            <a:r>
              <a:rPr lang="es-ES" sz="1400" dirty="0">
                <a:latin typeface="Helvetica" panose="020B0604020202020204" pitchFamily="34" charset="0"/>
                <a:cs typeface="Helvetica" panose="020B0604020202020204" pitchFamily="34" charset="0"/>
              </a:rPr>
              <a:t>, </a:t>
            </a:r>
            <a:r>
              <a:rPr lang="es-ES" sz="1400" dirty="0" smtClean="0">
                <a:latin typeface="Helvetica" panose="020B0604020202020204" pitchFamily="34" charset="0"/>
                <a:cs typeface="Helvetica" panose="020B0604020202020204" pitchFamily="34" charset="0"/>
              </a:rPr>
              <a:t>luego y al final.</a:t>
            </a:r>
          </a:p>
          <a:p>
            <a:pPr marL="599015" indent="-361417">
              <a:buFont typeface="+mj-lt"/>
              <a:buAutoNum type="alphaUcPeriod"/>
            </a:pPr>
            <a:endParaRPr lang="en-US" sz="1400" dirty="0">
              <a:latin typeface="Helvetica" pitchFamily="34" charset="0"/>
              <a:cs typeface="Helvetica" pitchFamily="34" charset="0"/>
            </a:endParaRPr>
          </a:p>
          <a:p>
            <a:pPr marL="599015" indent="-361417">
              <a:buFont typeface="+mj-lt"/>
              <a:buAutoNum type="alphaUcPeriod"/>
            </a:pPr>
            <a:r>
              <a:rPr lang="es-ES" sz="1400" dirty="0">
                <a:latin typeface="Helvetica" panose="020B0604020202020204" pitchFamily="34" charset="0"/>
                <a:cs typeface="Helvetica" panose="020B0604020202020204" pitchFamily="34" charset="0"/>
              </a:rPr>
              <a:t>Ambos textos describen </a:t>
            </a:r>
            <a:r>
              <a:rPr lang="es-ES" sz="1400" dirty="0" smtClean="0">
                <a:latin typeface="Helvetica" panose="020B0604020202020204" pitchFamily="34" charset="0"/>
                <a:cs typeface="Helvetica" panose="020B0604020202020204" pitchFamily="34" charset="0"/>
              </a:rPr>
              <a:t>acontecimientos </a:t>
            </a:r>
            <a:r>
              <a:rPr lang="es-ES" sz="1400" dirty="0">
                <a:latin typeface="Helvetica" panose="020B0604020202020204" pitchFamily="34" charset="0"/>
                <a:cs typeface="Helvetica" panose="020B0604020202020204" pitchFamily="34" charset="0"/>
              </a:rPr>
              <a:t>y ayudan al lector a identificar por </a:t>
            </a:r>
            <a:r>
              <a:rPr lang="es-ES" sz="1400" dirty="0" smtClean="0">
                <a:latin typeface="Helvetica" panose="020B0604020202020204" pitchFamily="34" charset="0"/>
                <a:cs typeface="Helvetica" panose="020B0604020202020204" pitchFamily="34" charset="0"/>
              </a:rPr>
              <a:t>qué ocurrieron los acontecimientos.</a:t>
            </a:r>
          </a:p>
          <a:p>
            <a:pPr marL="599015" indent="-361417">
              <a:buFont typeface="+mj-lt"/>
              <a:buAutoNum type="alphaUcPeriod"/>
            </a:pPr>
            <a:endParaRPr lang="en-US" sz="1400" dirty="0">
              <a:latin typeface="Helvetica" pitchFamily="34" charset="0"/>
              <a:cs typeface="Helvetica" pitchFamily="34" charset="0"/>
            </a:endParaRPr>
          </a:p>
          <a:p>
            <a:pPr marL="599015" indent="-361417">
              <a:buFont typeface="+mj-lt"/>
              <a:buAutoNum type="alphaUcPeriod"/>
            </a:pPr>
            <a:r>
              <a:rPr lang="es-ES" sz="1400" dirty="0">
                <a:latin typeface="Helvetica" panose="020B0604020202020204" pitchFamily="34" charset="0"/>
                <a:cs typeface="Helvetica" panose="020B0604020202020204" pitchFamily="34" charset="0"/>
              </a:rPr>
              <a:t>Ambos textos tienen detalles descriptivos para ayudar a los lectores a visualizar la información</a:t>
            </a:r>
            <a:r>
              <a:rPr lang="es-ES" sz="1400" dirty="0" smtClean="0">
                <a:latin typeface="Helvetica" panose="020B0604020202020204" pitchFamily="34" charset="0"/>
                <a:cs typeface="Helvetica" panose="020B0604020202020204" pitchFamily="34" charset="0"/>
              </a:rPr>
              <a:t>.</a:t>
            </a:r>
          </a:p>
          <a:p>
            <a:pPr marL="599015" indent="-361417">
              <a:buFont typeface="+mj-lt"/>
              <a:buAutoNum type="alphaUcPeriod"/>
            </a:pPr>
            <a:endParaRPr lang="en-US" sz="1400" dirty="0">
              <a:latin typeface="Helvetica" pitchFamily="34" charset="0"/>
              <a:cs typeface="Helvetica" pitchFamily="34" charset="0"/>
            </a:endParaRPr>
          </a:p>
          <a:p>
            <a:pPr marL="599015" indent="-361417">
              <a:buFont typeface="+mj-lt"/>
              <a:buAutoNum type="alphaUcPeriod"/>
            </a:pPr>
            <a:r>
              <a:rPr lang="es-MX" sz="1400" dirty="0">
                <a:latin typeface="Helvetica" pitchFamily="34" charset="0"/>
                <a:cs typeface="Helvetica" pitchFamily="34" charset="0"/>
              </a:rPr>
              <a:t>Ambos textos presentan </a:t>
            </a:r>
            <a:r>
              <a:rPr lang="es-MX" sz="1400" dirty="0" smtClean="0">
                <a:latin typeface="Helvetica" pitchFamily="34" charset="0"/>
                <a:cs typeface="Helvetica" pitchFamily="34" charset="0"/>
              </a:rPr>
              <a:t>al lector un problema que </a:t>
            </a:r>
            <a:r>
              <a:rPr lang="es-MX" sz="1400" dirty="0">
                <a:latin typeface="Helvetica" pitchFamily="34" charset="0"/>
                <a:cs typeface="Helvetica" pitchFamily="34" charset="0"/>
              </a:rPr>
              <a:t>necesitaba una solución.</a:t>
            </a:r>
            <a:endParaRPr lang="en-US" sz="1400" dirty="0">
              <a:latin typeface="Helvetica" pitchFamily="34" charset="0"/>
              <a:cs typeface="Helvetica" pitchFamily="34" charset="0"/>
            </a:endParaRPr>
          </a:p>
        </p:txBody>
      </p:sp>
      <p:grpSp>
        <p:nvGrpSpPr>
          <p:cNvPr id="5" name="Group 4"/>
          <p:cNvGrpSpPr/>
          <p:nvPr/>
        </p:nvGrpSpPr>
        <p:grpSpPr>
          <a:xfrm>
            <a:off x="605362" y="1072824"/>
            <a:ext cx="242888" cy="2142729"/>
            <a:chOff x="605362" y="1066800"/>
            <a:chExt cx="242888" cy="2142729"/>
          </a:xfrm>
        </p:grpSpPr>
        <p:sp>
          <p:nvSpPr>
            <p:cNvPr id="22" name="Oval 21"/>
            <p:cNvSpPr/>
            <p:nvPr/>
          </p:nvSpPr>
          <p:spPr>
            <a:xfrm>
              <a:off x="605362" y="29700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605362" y="1066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605362" y="171994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5" name="Oval 24"/>
            <p:cNvSpPr/>
            <p:nvPr/>
          </p:nvSpPr>
          <p:spPr>
            <a:xfrm>
              <a:off x="605362" y="234800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
        <p:nvSpPr>
          <p:cNvPr id="26" name="Rectangle 25"/>
          <p:cNvSpPr/>
          <p:nvPr/>
        </p:nvSpPr>
        <p:spPr>
          <a:xfrm>
            <a:off x="530064" y="4211168"/>
            <a:ext cx="6708936" cy="5011913"/>
          </a:xfrm>
          <a:prstGeom prst="rect">
            <a:avLst/>
          </a:prstGeom>
        </p:spPr>
        <p:txBody>
          <a:bodyPr wrap="square" lIns="101881" tIns="50941" rIns="101881" bIns="50941">
            <a:spAutoFit/>
          </a:bodyPr>
          <a:lstStyle/>
          <a:p>
            <a:pPr marL="401638" indent="-401638">
              <a:buAutoNum type="arabicPeriod" startAt="10"/>
            </a:pPr>
            <a:r>
              <a:rPr lang="es-MX" sz="1600" b="1" dirty="0">
                <a:latin typeface="Helvetica" panose="020B0604020202020204" pitchFamily="34" charset="0"/>
                <a:cs typeface="Helvetica" panose="020B0604020202020204" pitchFamily="34" charset="0"/>
              </a:rPr>
              <a:t>¿Por qué la estructura del texto en </a:t>
            </a:r>
            <a:r>
              <a:rPr lang="es-MX" sz="1600" b="1" i="1" dirty="0">
                <a:latin typeface="Helvetica" panose="020B0604020202020204" pitchFamily="34" charset="0"/>
                <a:cs typeface="Helvetica" panose="020B0604020202020204" pitchFamily="34" charset="0"/>
              </a:rPr>
              <a:t>Cómo se forman las cuevas de piedra caliza </a:t>
            </a:r>
            <a:r>
              <a:rPr lang="es-MX" sz="1600" b="1" dirty="0" smtClean="0">
                <a:latin typeface="Helvetica" panose="020B0604020202020204" pitchFamily="34" charset="0"/>
                <a:cs typeface="Helvetica" panose="020B0604020202020204" pitchFamily="34" charset="0"/>
              </a:rPr>
              <a:t>necesita </a:t>
            </a:r>
            <a:r>
              <a:rPr lang="es-MX" sz="1600" b="1" dirty="0">
                <a:latin typeface="Helvetica" panose="020B0604020202020204" pitchFamily="34" charset="0"/>
                <a:cs typeface="Helvetica" panose="020B0604020202020204" pitchFamily="34" charset="0"/>
              </a:rPr>
              <a:t>ser diferente que </a:t>
            </a:r>
            <a:r>
              <a:rPr lang="es-MX" sz="1600" b="1" dirty="0" smtClean="0">
                <a:latin typeface="Helvetica" panose="020B0604020202020204" pitchFamily="34" charset="0"/>
                <a:cs typeface="Helvetica" panose="020B0604020202020204" pitchFamily="34" charset="0"/>
              </a:rPr>
              <a:t>la de </a:t>
            </a:r>
            <a:r>
              <a:rPr lang="es-MX" sz="1600" b="1" i="1" dirty="0" smtClean="0">
                <a:latin typeface="Helvetica" panose="020B0604020202020204" pitchFamily="34" charset="0"/>
                <a:cs typeface="Helvetica" panose="020B0604020202020204" pitchFamily="34" charset="0"/>
              </a:rPr>
              <a:t>¿</a:t>
            </a:r>
            <a:r>
              <a:rPr lang="es-MX" sz="1600" b="1" i="1" dirty="0">
                <a:latin typeface="Helvetica" panose="020B0604020202020204" pitchFamily="34" charset="0"/>
                <a:cs typeface="Helvetica" panose="020B0604020202020204" pitchFamily="34" charset="0"/>
              </a:rPr>
              <a:t>Quién </a:t>
            </a:r>
            <a:r>
              <a:rPr lang="es-MX" sz="1600" b="1" i="1" dirty="0" smtClean="0">
                <a:latin typeface="Helvetica" panose="020B0604020202020204" pitchFamily="34" charset="0"/>
                <a:cs typeface="Helvetica" panose="020B0604020202020204" pitchFamily="34" charset="0"/>
              </a:rPr>
              <a:t>fue </a:t>
            </a:r>
            <a:r>
              <a:rPr lang="es-MX" sz="1600" b="1" i="1" dirty="0">
                <a:latin typeface="Helvetica" panose="020B0604020202020204" pitchFamily="34" charset="0"/>
                <a:cs typeface="Helvetica" panose="020B0604020202020204" pitchFamily="34" charset="0"/>
              </a:rPr>
              <a:t>Jim White? </a:t>
            </a:r>
            <a:r>
              <a:rPr lang="en-US" sz="1600" b="1" dirty="0" smtClean="0">
                <a:latin typeface="Helvetica" panose="020B0604020202020204" pitchFamily="34" charset="0"/>
                <a:ea typeface="Calibri" pitchFamily="34" charset="0"/>
                <a:cs typeface="Helvetica" panose="020B0604020202020204" pitchFamily="34" charset="0"/>
              </a:rPr>
              <a:t>          </a:t>
            </a:r>
            <a:endParaRPr lang="en-US" sz="1600" b="1" dirty="0">
              <a:latin typeface="Helvetica" pitchFamily="34" charset="0"/>
              <a:cs typeface="Helvetica" pitchFamily="34" charset="0"/>
            </a:endParaRPr>
          </a:p>
          <a:p>
            <a:pPr marL="361417" indent="-361417">
              <a:buAutoNum type="arabicPeriod" startAt="3"/>
            </a:pPr>
            <a:endParaRPr lang="en-US" sz="1500" b="1" dirty="0">
              <a:latin typeface="Helvetica" pitchFamily="34" charset="0"/>
              <a:cs typeface="Helvetica" pitchFamily="34" charset="0"/>
            </a:endParaRPr>
          </a:p>
          <a:p>
            <a:pPr marL="663575" indent="-360363">
              <a:buFont typeface="+mj-lt"/>
              <a:buAutoNum type="alphaUcPeriod"/>
            </a:pPr>
            <a:r>
              <a:rPr lang="es-MX" sz="1400" b="1" i="1" dirty="0">
                <a:latin typeface="Helvetica" panose="020B0604020202020204" pitchFamily="34" charset="0"/>
                <a:cs typeface="Helvetica" panose="020B0604020202020204" pitchFamily="34" charset="0"/>
              </a:rPr>
              <a:t>¿Quién </a:t>
            </a:r>
            <a:r>
              <a:rPr lang="es-MX" sz="1400" b="1" i="1" dirty="0" smtClean="0">
                <a:latin typeface="Helvetica" panose="020B0604020202020204" pitchFamily="34" charset="0"/>
                <a:cs typeface="Helvetica" panose="020B0604020202020204" pitchFamily="34" charset="0"/>
              </a:rPr>
              <a:t>fue </a:t>
            </a:r>
            <a:r>
              <a:rPr lang="es-MX" sz="1400" b="1" i="1" dirty="0">
                <a:latin typeface="Helvetica" panose="020B0604020202020204" pitchFamily="34" charset="0"/>
                <a:cs typeface="Helvetica" panose="020B0604020202020204" pitchFamily="34" charset="0"/>
              </a:rPr>
              <a:t>Jim White? </a:t>
            </a:r>
            <a:r>
              <a:rPr lang="es-MX" sz="1400" dirty="0" smtClean="0">
                <a:latin typeface="Helvetica" panose="020B0604020202020204" pitchFamily="34" charset="0"/>
                <a:cs typeface="Helvetica" panose="020B0604020202020204" pitchFamily="34" charset="0"/>
              </a:rPr>
              <a:t>es un cuento verdadero escrito desde </a:t>
            </a:r>
            <a:r>
              <a:rPr lang="es-MX" sz="1400" dirty="0">
                <a:latin typeface="Helvetica" panose="020B0604020202020204" pitchFamily="34" charset="0"/>
                <a:cs typeface="Helvetica" panose="020B0604020202020204" pitchFamily="34" charset="0"/>
              </a:rPr>
              <a:t>un punto de vista de </a:t>
            </a:r>
            <a:r>
              <a:rPr lang="es-MX" sz="1400" dirty="0" smtClean="0">
                <a:latin typeface="Helvetica" panose="020B0604020202020204" pitchFamily="34" charset="0"/>
                <a:cs typeface="Helvetica" panose="020B0604020202020204" pitchFamily="34" charset="0"/>
              </a:rPr>
              <a:t>tercera </a:t>
            </a:r>
            <a:r>
              <a:rPr lang="es-MX" sz="1400" dirty="0">
                <a:latin typeface="Helvetica" panose="020B0604020202020204" pitchFamily="34" charset="0"/>
                <a:cs typeface="Helvetica" panose="020B0604020202020204" pitchFamily="34" charset="0"/>
              </a:rPr>
              <a:t>persona </a:t>
            </a:r>
            <a:r>
              <a:rPr lang="es-MX" sz="1400" dirty="0" smtClean="0">
                <a:latin typeface="Helvetica" panose="020B0604020202020204" pitchFamily="34" charset="0"/>
                <a:cs typeface="Helvetica" panose="020B0604020202020204" pitchFamily="34" charset="0"/>
              </a:rPr>
              <a:t>que recuenta el descubrimiento cronológico de las Cavernas de Carlsbad, mientras </a:t>
            </a:r>
            <a:r>
              <a:rPr lang="es-MX" sz="1400" b="1" i="1" dirty="0" smtClean="0">
                <a:latin typeface="Helvetica" panose="020B0604020202020204" pitchFamily="34" charset="0"/>
                <a:cs typeface="Helvetica" panose="020B0604020202020204" pitchFamily="34" charset="0"/>
              </a:rPr>
              <a:t>Cómo se forman </a:t>
            </a:r>
            <a:r>
              <a:rPr lang="es-MX" sz="1400" b="1" i="1" dirty="0">
                <a:latin typeface="Helvetica" panose="020B0604020202020204" pitchFamily="34" charset="0"/>
                <a:cs typeface="Helvetica" panose="020B0604020202020204" pitchFamily="34" charset="0"/>
              </a:rPr>
              <a:t>las cuevas de piedra </a:t>
            </a:r>
            <a:r>
              <a:rPr lang="es-MX" sz="1400" b="1" i="1" dirty="0" smtClean="0">
                <a:latin typeface="Helvetica" panose="020B0604020202020204" pitchFamily="34" charset="0"/>
                <a:cs typeface="Helvetica" panose="020B0604020202020204" pitchFamily="34" charset="0"/>
              </a:rPr>
              <a:t>caliza</a:t>
            </a:r>
            <a:r>
              <a:rPr lang="es-MX" sz="1400" dirty="0" smtClean="0">
                <a:latin typeface="Helvetica" panose="020B0604020202020204" pitchFamily="34" charset="0"/>
                <a:cs typeface="Helvetica" panose="020B0604020202020204" pitchFamily="34" charset="0"/>
              </a:rPr>
              <a:t>, </a:t>
            </a:r>
            <a:r>
              <a:rPr lang="es-MX" sz="1400" dirty="0">
                <a:latin typeface="Helvetica" panose="020B0604020202020204" pitchFamily="34" charset="0"/>
                <a:cs typeface="Helvetica" panose="020B0604020202020204" pitchFamily="34" charset="0"/>
              </a:rPr>
              <a:t>informa al lector </a:t>
            </a:r>
            <a:r>
              <a:rPr lang="es-MX" sz="1400" dirty="0" smtClean="0">
                <a:latin typeface="Helvetica" panose="020B0604020202020204" pitchFamily="34" charset="0"/>
                <a:cs typeface="Helvetica" panose="020B0604020202020204" pitchFamily="34" charset="0"/>
              </a:rPr>
              <a:t>sobre un </a:t>
            </a:r>
            <a:r>
              <a:rPr lang="es-MX" sz="1400" dirty="0">
                <a:latin typeface="Helvetica" panose="020B0604020202020204" pitchFamily="34" charset="0"/>
                <a:cs typeface="Helvetica" panose="020B0604020202020204" pitchFamily="34" charset="0"/>
              </a:rPr>
              <a:t>proceso descriptivo</a:t>
            </a:r>
            <a:r>
              <a:rPr lang="en-US" sz="1400" dirty="0" smtClean="0">
                <a:latin typeface="Helvetica" pitchFamily="34" charset="0"/>
                <a:cs typeface="Helvetica" pitchFamily="34" charset="0"/>
              </a:rPr>
              <a:t>.</a:t>
            </a:r>
            <a:endParaRPr lang="en-US" sz="1400" dirty="0">
              <a:latin typeface="Helvetica" pitchFamily="34" charset="0"/>
              <a:cs typeface="Helvetica" pitchFamily="34" charset="0"/>
            </a:endParaRPr>
          </a:p>
          <a:p>
            <a:pPr marL="663575" indent="-360363">
              <a:buFont typeface="+mj-lt"/>
              <a:buAutoNum type="alphaUcPeriod"/>
            </a:pPr>
            <a:endParaRPr lang="en-US" sz="1400" dirty="0" smtClean="0">
              <a:latin typeface="Helvetica" pitchFamily="34" charset="0"/>
              <a:cs typeface="Helvetica" pitchFamily="34" charset="0"/>
            </a:endParaRPr>
          </a:p>
          <a:p>
            <a:pPr marL="663575" indent="-360363">
              <a:buFont typeface="+mj-lt"/>
              <a:buAutoNum type="alphaUcPeriod"/>
            </a:pPr>
            <a:r>
              <a:rPr lang="es-MX" sz="1400" b="1" i="1" dirty="0">
                <a:latin typeface="Helvetica" panose="020B0604020202020204" pitchFamily="34" charset="0"/>
                <a:cs typeface="Helvetica" panose="020B0604020202020204" pitchFamily="34" charset="0"/>
              </a:rPr>
              <a:t>¿Quién fue Jim White? </a:t>
            </a:r>
            <a:r>
              <a:rPr lang="es-MX" sz="1400" dirty="0">
                <a:latin typeface="Helvetica" panose="020B0604020202020204" pitchFamily="34" charset="0"/>
                <a:cs typeface="Helvetica" panose="020B0604020202020204" pitchFamily="34" charset="0"/>
              </a:rPr>
              <a:t>es </a:t>
            </a:r>
            <a:r>
              <a:rPr lang="es-MX" sz="1400" dirty="0" smtClean="0">
                <a:latin typeface="Helvetica" panose="020B0604020202020204" pitchFamily="34" charset="0"/>
                <a:cs typeface="Helvetica" panose="020B0604020202020204" pitchFamily="34" charset="0"/>
              </a:rPr>
              <a:t>un cuento verdadero escrito </a:t>
            </a:r>
            <a:r>
              <a:rPr lang="es-MX" sz="1400" dirty="0">
                <a:latin typeface="Helvetica" panose="020B0604020202020204" pitchFamily="34" charset="0"/>
                <a:cs typeface="Helvetica" panose="020B0604020202020204" pitchFamily="34" charset="0"/>
              </a:rPr>
              <a:t>desde un punto de vista de </a:t>
            </a:r>
            <a:r>
              <a:rPr lang="es-MX" sz="1400" dirty="0" smtClean="0">
                <a:latin typeface="Helvetica" panose="020B0604020202020204" pitchFamily="34" charset="0"/>
                <a:cs typeface="Helvetica" panose="020B0604020202020204" pitchFamily="34" charset="0"/>
              </a:rPr>
              <a:t>primera persona </a:t>
            </a:r>
            <a:r>
              <a:rPr lang="es-MX" sz="1400" dirty="0">
                <a:latin typeface="Helvetica" panose="020B0604020202020204" pitchFamily="34" charset="0"/>
                <a:cs typeface="Helvetica" panose="020B0604020202020204" pitchFamily="34" charset="0"/>
              </a:rPr>
              <a:t>que recuenta el descubrimiento cronológico de </a:t>
            </a:r>
            <a:r>
              <a:rPr lang="es-MX" sz="1400" dirty="0" smtClean="0">
                <a:latin typeface="Helvetica" panose="020B0604020202020204" pitchFamily="34" charset="0"/>
                <a:cs typeface="Helvetica" panose="020B0604020202020204" pitchFamily="34" charset="0"/>
              </a:rPr>
              <a:t>las Cavernas </a:t>
            </a:r>
            <a:r>
              <a:rPr lang="es-MX" sz="1400" dirty="0">
                <a:latin typeface="Helvetica" panose="020B0604020202020204" pitchFamily="34" charset="0"/>
                <a:cs typeface="Helvetica" panose="020B0604020202020204" pitchFamily="34" charset="0"/>
              </a:rPr>
              <a:t>de Carlsbad, mientras </a:t>
            </a:r>
            <a:r>
              <a:rPr lang="es-ES" sz="1400" b="1" i="1" dirty="0" smtClean="0">
                <a:latin typeface="Helvetica" panose="020B0604020202020204" pitchFamily="34" charset="0"/>
                <a:cs typeface="Helvetica" panose="020B0604020202020204" pitchFamily="34" charset="0"/>
              </a:rPr>
              <a:t>Cómo </a:t>
            </a:r>
            <a:r>
              <a:rPr lang="es-ES" sz="1400" b="1" i="1" dirty="0">
                <a:latin typeface="Helvetica" panose="020B0604020202020204" pitchFamily="34" charset="0"/>
                <a:cs typeface="Helvetica" panose="020B0604020202020204" pitchFamily="34" charset="0"/>
              </a:rPr>
              <a:t>se forman las cuevas de piedra caliza</a:t>
            </a:r>
            <a:r>
              <a:rPr lang="es-ES" sz="1400" dirty="0">
                <a:latin typeface="Helvetica" panose="020B0604020202020204" pitchFamily="34" charset="0"/>
                <a:cs typeface="Helvetica" panose="020B0604020202020204" pitchFamily="34" charset="0"/>
              </a:rPr>
              <a:t>, muestra un problema y </a:t>
            </a:r>
            <a:r>
              <a:rPr lang="es-ES" sz="1400" dirty="0" smtClean="0">
                <a:latin typeface="Helvetica" panose="020B0604020202020204" pitchFamily="34" charset="0"/>
                <a:cs typeface="Helvetica" panose="020B0604020202020204" pitchFamily="34" charset="0"/>
              </a:rPr>
              <a:t>una solución</a:t>
            </a:r>
            <a:r>
              <a:rPr lang="es-ES" sz="1400" dirty="0">
                <a:latin typeface="Helvetica" panose="020B0604020202020204" pitchFamily="34" charset="0"/>
                <a:cs typeface="Helvetica" panose="020B0604020202020204" pitchFamily="34" charset="0"/>
              </a:rPr>
              <a:t>.</a:t>
            </a:r>
            <a:endParaRPr lang="es-MX" sz="1400" dirty="0" smtClean="0">
              <a:latin typeface="Helvetica" panose="020B0604020202020204" pitchFamily="34" charset="0"/>
              <a:cs typeface="Helvetica" panose="020B0604020202020204" pitchFamily="34" charset="0"/>
            </a:endParaRPr>
          </a:p>
          <a:p>
            <a:pPr marL="663575" indent="-360363">
              <a:buFont typeface="+mj-lt"/>
              <a:buAutoNum type="alphaUcPeriod"/>
            </a:pPr>
            <a:endParaRPr lang="en-US" sz="1600" dirty="0" smtClean="0">
              <a:latin typeface="Helvetica" panose="020B0604020202020204" pitchFamily="34" charset="0"/>
              <a:cs typeface="Helvetica" panose="020B0604020202020204" pitchFamily="34" charset="0"/>
            </a:endParaRPr>
          </a:p>
          <a:p>
            <a:pPr marL="663575" indent="-360363">
              <a:buFont typeface="+mj-lt"/>
              <a:buAutoNum type="alphaUcPeriod"/>
            </a:pPr>
            <a:r>
              <a:rPr lang="es-ES" sz="1400" b="1" i="1" dirty="0">
                <a:latin typeface="Helvetica" panose="020B0604020202020204" pitchFamily="34" charset="0"/>
                <a:cs typeface="Helvetica" panose="020B0604020202020204" pitchFamily="34" charset="0"/>
              </a:rPr>
              <a:t>¿Quién fue Jim White? </a:t>
            </a:r>
            <a:r>
              <a:rPr lang="es-ES" sz="1400" dirty="0">
                <a:latin typeface="Helvetica" panose="020B0604020202020204" pitchFamily="34" charset="0"/>
                <a:cs typeface="Helvetica" panose="020B0604020202020204" pitchFamily="34" charset="0"/>
              </a:rPr>
              <a:t>es </a:t>
            </a:r>
            <a:r>
              <a:rPr lang="es-ES" sz="1400" dirty="0" smtClean="0">
                <a:latin typeface="Helvetica" panose="020B0604020202020204" pitchFamily="34" charset="0"/>
                <a:cs typeface="Helvetica" panose="020B0604020202020204" pitchFamily="34" charset="0"/>
              </a:rPr>
              <a:t>un cuento verdadero escrito </a:t>
            </a:r>
            <a:r>
              <a:rPr lang="es-ES" sz="1400" dirty="0">
                <a:latin typeface="Helvetica" panose="020B0604020202020204" pitchFamily="34" charset="0"/>
                <a:cs typeface="Helvetica" panose="020B0604020202020204" pitchFamily="34" charset="0"/>
              </a:rPr>
              <a:t>para </a:t>
            </a:r>
            <a:r>
              <a:rPr lang="es-ES" sz="1400" dirty="0" smtClean="0">
                <a:latin typeface="Helvetica" panose="020B0604020202020204" pitchFamily="34" charset="0"/>
                <a:cs typeface="Helvetica" panose="020B0604020202020204" pitchFamily="34" charset="0"/>
              </a:rPr>
              <a:t>recontar acontecimientos de </a:t>
            </a:r>
            <a:r>
              <a:rPr lang="es-ES" sz="1400" dirty="0">
                <a:latin typeface="Helvetica" panose="020B0604020202020204" pitchFamily="34" charset="0"/>
                <a:cs typeface="Helvetica" panose="020B0604020202020204" pitchFamily="34" charset="0"/>
              </a:rPr>
              <a:t>causa y </a:t>
            </a:r>
            <a:r>
              <a:rPr lang="es-ES" sz="1400" dirty="0" smtClean="0">
                <a:latin typeface="Helvetica" panose="020B0604020202020204" pitchFamily="34" charset="0"/>
                <a:cs typeface="Helvetica" panose="020B0604020202020204" pitchFamily="34" charset="0"/>
              </a:rPr>
              <a:t>efectos, mientras </a:t>
            </a:r>
            <a:r>
              <a:rPr lang="es-ES" sz="1400" b="1" i="1" dirty="0">
                <a:latin typeface="Helvetica" panose="020B0604020202020204" pitchFamily="34" charset="0"/>
                <a:cs typeface="Helvetica" panose="020B0604020202020204" pitchFamily="34" charset="0"/>
              </a:rPr>
              <a:t>Cómo se forman las cuevas de piedra caliza </a:t>
            </a:r>
            <a:r>
              <a:rPr lang="es-ES" sz="1400" dirty="0" smtClean="0">
                <a:latin typeface="Helvetica" panose="020B0604020202020204" pitchFamily="34" charset="0"/>
                <a:cs typeface="Helvetica" panose="020B0604020202020204" pitchFamily="34" charset="0"/>
              </a:rPr>
              <a:t>es explicativo.</a:t>
            </a:r>
          </a:p>
          <a:p>
            <a:pPr marL="663575" indent="-360363">
              <a:buFont typeface="+mj-lt"/>
              <a:buAutoNum type="alphaUcPeriod"/>
            </a:pPr>
            <a:endParaRPr lang="en-US" sz="1400" dirty="0">
              <a:latin typeface="Helvetica" pitchFamily="34" charset="0"/>
              <a:cs typeface="Helvetica" pitchFamily="34" charset="0"/>
            </a:endParaRPr>
          </a:p>
          <a:p>
            <a:pPr marL="663575" indent="-360363">
              <a:buFont typeface="+mj-lt"/>
              <a:buAutoNum type="alphaUcPeriod"/>
            </a:pPr>
            <a:r>
              <a:rPr lang="es-MX" sz="1400" b="1" i="1" dirty="0">
                <a:latin typeface="Helvetica" pitchFamily="34" charset="0"/>
                <a:cs typeface="Helvetica" pitchFamily="34" charset="0"/>
              </a:rPr>
              <a:t>¿Quién fue Jim White? </a:t>
            </a:r>
            <a:r>
              <a:rPr lang="es-MX" sz="1400" i="1" dirty="0">
                <a:latin typeface="Helvetica" pitchFamily="34" charset="0"/>
                <a:cs typeface="Helvetica" pitchFamily="34" charset="0"/>
              </a:rPr>
              <a:t>requiere una estructura de texto que describe los </a:t>
            </a:r>
            <a:r>
              <a:rPr lang="es-MX" sz="1400" i="1" dirty="0" smtClean="0">
                <a:latin typeface="Helvetica" pitchFamily="34" charset="0"/>
                <a:cs typeface="Helvetica" pitchFamily="34" charset="0"/>
              </a:rPr>
              <a:t>acontecimientos, </a:t>
            </a:r>
            <a:r>
              <a:rPr lang="es-MX" sz="1400" i="1" dirty="0">
                <a:latin typeface="Helvetica" pitchFamily="34" charset="0"/>
                <a:cs typeface="Helvetica" pitchFamily="34" charset="0"/>
              </a:rPr>
              <a:t>mientras </a:t>
            </a:r>
            <a:r>
              <a:rPr lang="es-ES" sz="1400" b="1" i="1" dirty="0" smtClean="0">
                <a:latin typeface="Helvetica" panose="020B0604020202020204" pitchFamily="34" charset="0"/>
                <a:cs typeface="Helvetica" panose="020B0604020202020204" pitchFamily="34" charset="0"/>
              </a:rPr>
              <a:t>Cómo </a:t>
            </a:r>
            <a:r>
              <a:rPr lang="es-ES" sz="1400" b="1" i="1" dirty="0">
                <a:latin typeface="Helvetica" panose="020B0604020202020204" pitchFamily="34" charset="0"/>
                <a:cs typeface="Helvetica" panose="020B0604020202020204" pitchFamily="34" charset="0"/>
              </a:rPr>
              <a:t>se forman las cuevas de piedra caliza </a:t>
            </a:r>
            <a:r>
              <a:rPr lang="es-MX" sz="1400" i="1" dirty="0" smtClean="0">
                <a:latin typeface="Helvetica" pitchFamily="34" charset="0"/>
                <a:cs typeface="Helvetica" pitchFamily="34" charset="0"/>
              </a:rPr>
              <a:t>informa </a:t>
            </a:r>
            <a:r>
              <a:rPr lang="es-MX" sz="1400" i="1" dirty="0">
                <a:latin typeface="Helvetica" pitchFamily="34" charset="0"/>
                <a:cs typeface="Helvetica" pitchFamily="34" charset="0"/>
              </a:rPr>
              <a:t>al lector sobre un proceso.</a:t>
            </a:r>
            <a:endParaRPr lang="en-US" sz="1400" dirty="0">
              <a:latin typeface="Helvetica" pitchFamily="34" charset="0"/>
              <a:cs typeface="Helvetica" pitchFamily="34" charset="0"/>
            </a:endParaRPr>
          </a:p>
          <a:p>
            <a:pPr marL="664270" indent="-361417">
              <a:buFont typeface="+mj-lt"/>
              <a:buAutoNum type="alphaUcPeriod"/>
            </a:pPr>
            <a:endParaRPr lang="en-US" sz="1600" dirty="0">
              <a:latin typeface="Helvetica" pitchFamily="34" charset="0"/>
              <a:cs typeface="Helvetica" pitchFamily="34" charset="0"/>
            </a:endParaRPr>
          </a:p>
        </p:txBody>
      </p:sp>
      <p:grpSp>
        <p:nvGrpSpPr>
          <p:cNvPr id="6" name="Group 5"/>
          <p:cNvGrpSpPr/>
          <p:nvPr/>
        </p:nvGrpSpPr>
        <p:grpSpPr>
          <a:xfrm>
            <a:off x="610273" y="5196114"/>
            <a:ext cx="246319" cy="3222172"/>
            <a:chOff x="515681" y="5475514"/>
            <a:chExt cx="246319" cy="3222172"/>
          </a:xfrm>
        </p:grpSpPr>
        <p:sp>
          <p:nvSpPr>
            <p:cNvPr id="28" name="Oval 27"/>
            <p:cNvSpPr/>
            <p:nvPr/>
          </p:nvSpPr>
          <p:spPr>
            <a:xfrm>
              <a:off x="519112" y="84582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519112" y="765340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519112" y="54755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1" name="Oval 30"/>
            <p:cNvSpPr/>
            <p:nvPr/>
          </p:nvSpPr>
          <p:spPr>
            <a:xfrm>
              <a:off x="515681" y="65423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2" name="Table 1"/>
          <p:cNvGraphicFramePr>
            <a:graphicFrameLocks noGrp="1"/>
          </p:cNvGraphicFramePr>
          <p:nvPr>
            <p:extLst>
              <p:ext uri="{D42A27DB-BD31-4B8C-83A1-F6EECF244321}">
                <p14:modId xmlns:p14="http://schemas.microsoft.com/office/powerpoint/2010/main" val="3251972695"/>
              </p:ext>
            </p:extLst>
          </p:nvPr>
        </p:nvGraphicFramePr>
        <p:xfrm>
          <a:off x="4974771" y="3354908"/>
          <a:ext cx="2312074" cy="634565"/>
        </p:xfrm>
        <a:graphic>
          <a:graphicData uri="http://schemas.openxmlformats.org/drawingml/2006/table">
            <a:tbl>
              <a:tblPr/>
              <a:tblGrid>
                <a:gridCol w="2312074"/>
              </a:tblGrid>
              <a:tr h="146885">
                <a:tc>
                  <a:txBody>
                    <a:bodyPr/>
                    <a:lstStyle/>
                    <a:p>
                      <a:pPr marL="0" marR="0" algn="ctr">
                        <a:lnSpc>
                          <a:spcPct val="100000"/>
                        </a:lnSpc>
                        <a:spcBef>
                          <a:spcPts val="0"/>
                        </a:spcBef>
                        <a:spcAft>
                          <a:spcPts val="0"/>
                        </a:spcAft>
                      </a:pPr>
                      <a:r>
                        <a:rPr lang="en-US" sz="800" b="1" dirty="0" err="1" smtClean="0">
                          <a:solidFill>
                            <a:srgbClr val="000000"/>
                          </a:solidFill>
                          <a:latin typeface="Calibri"/>
                          <a:ea typeface="Times New Roman"/>
                          <a:cs typeface="Times New Roman"/>
                        </a:rPr>
                        <a:t>Hacia</a:t>
                      </a:r>
                      <a:r>
                        <a:rPr lang="en-US" sz="800" b="1" dirty="0" smtClean="0">
                          <a:solidFill>
                            <a:srgbClr val="000000"/>
                          </a:solidFill>
                          <a:latin typeface="Calibri"/>
                          <a:ea typeface="Times New Roman"/>
                          <a:cs typeface="Times New Roman"/>
                        </a:rPr>
                        <a:t> RI.5.5  DOK </a:t>
                      </a:r>
                      <a:r>
                        <a:rPr lang="en-US" sz="800" b="1" dirty="0">
                          <a:solidFill>
                            <a:srgbClr val="000000"/>
                          </a:solidFill>
                          <a:latin typeface="Calibri"/>
                          <a:ea typeface="Times New Roman"/>
                          <a:cs typeface="Times New Roman"/>
                        </a:rPr>
                        <a:t>3 - APx</a:t>
                      </a:r>
                      <a:endParaRPr lang="en-US" sz="800" dirty="0">
                        <a:latin typeface="Calibri"/>
                        <a:ea typeface="Calibri"/>
                        <a:cs typeface="Times New Roman"/>
                      </a:endParaRPr>
                    </a:p>
                  </a:txBody>
                  <a:tcPr marL="25259" marR="252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3BC"/>
                    </a:solidFill>
                  </a:tcPr>
                </a:tc>
              </a:tr>
              <a:tr h="462715">
                <a:tc>
                  <a:txBody>
                    <a:bodyPr/>
                    <a:lstStyle/>
                    <a:p>
                      <a:pPr marL="0" marR="0" algn="l">
                        <a:lnSpc>
                          <a:spcPct val="100000"/>
                        </a:lnSpc>
                        <a:spcBef>
                          <a:spcPts val="0"/>
                        </a:spcBef>
                        <a:spcAft>
                          <a:spcPts val="0"/>
                        </a:spcAft>
                      </a:pPr>
                      <a:r>
                        <a:rPr lang="es-419" sz="800" b="1" dirty="0" smtClean="0">
                          <a:solidFill>
                            <a:srgbClr val="000000"/>
                          </a:solidFill>
                          <a:latin typeface="+mn-lt"/>
                          <a:ea typeface="Times New Roman"/>
                          <a:cs typeface="Times New Roman"/>
                        </a:rPr>
                        <a:t>Aplica la comprensión de las estructuras del texto estudiadas, determinando qué texto fue más eficaz en la presentación de acontecimientos, ideas o conceptos (no leído o discutido en clase).</a:t>
                      </a:r>
                      <a:endParaRPr lang="en-US" sz="800" b="1" dirty="0" smtClean="0">
                        <a:solidFill>
                          <a:srgbClr val="000000"/>
                        </a:solidFill>
                        <a:latin typeface="Calibri"/>
                        <a:ea typeface="Times New Roman"/>
                        <a:cs typeface="Times New Roman"/>
                      </a:endParaRPr>
                    </a:p>
                  </a:txBody>
                  <a:tcPr marL="25259" marR="252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2064419883"/>
              </p:ext>
            </p:extLst>
          </p:nvPr>
        </p:nvGraphicFramePr>
        <p:xfrm>
          <a:off x="4953000" y="8997115"/>
          <a:ext cx="2286000" cy="740429"/>
        </p:xfrm>
        <a:graphic>
          <a:graphicData uri="http://schemas.openxmlformats.org/drawingml/2006/table">
            <a:tbl>
              <a:tblPr/>
              <a:tblGrid>
                <a:gridCol w="2286000"/>
              </a:tblGrid>
              <a:tr h="146885">
                <a:tc>
                  <a:txBody>
                    <a:bodyPr/>
                    <a:lstStyle/>
                    <a:p>
                      <a:pPr marL="0" marR="0" algn="ctr">
                        <a:lnSpc>
                          <a:spcPct val="100000"/>
                        </a:lnSpc>
                        <a:spcBef>
                          <a:spcPts val="0"/>
                        </a:spcBef>
                        <a:spcAft>
                          <a:spcPts val="0"/>
                        </a:spcAft>
                      </a:pPr>
                      <a:r>
                        <a:rPr lang="en-US" sz="800" b="1" dirty="0" err="1" smtClean="0">
                          <a:solidFill>
                            <a:srgbClr val="000000"/>
                          </a:solidFill>
                          <a:latin typeface="Calibri"/>
                          <a:ea typeface="Times New Roman"/>
                          <a:cs typeface="Times New Roman"/>
                        </a:rPr>
                        <a:t>Hacia</a:t>
                      </a:r>
                      <a:r>
                        <a:rPr lang="en-US" sz="800" b="1" dirty="0" smtClean="0">
                          <a:solidFill>
                            <a:srgbClr val="000000"/>
                          </a:solidFill>
                          <a:latin typeface="Calibri"/>
                          <a:ea typeface="Times New Roman"/>
                          <a:cs typeface="Times New Roman"/>
                        </a:rPr>
                        <a:t> RI.5.5   DOK </a:t>
                      </a:r>
                      <a:r>
                        <a:rPr lang="en-US" sz="800" b="1" dirty="0">
                          <a:solidFill>
                            <a:srgbClr val="000000"/>
                          </a:solidFill>
                          <a:latin typeface="Calibri"/>
                          <a:ea typeface="Times New Roman"/>
                          <a:cs typeface="Times New Roman"/>
                        </a:rPr>
                        <a:t>4 - SY</a:t>
                      </a:r>
                      <a:r>
                        <a:rPr lang="en-US" sz="800" dirty="0">
                          <a:solidFill>
                            <a:srgbClr val="000000"/>
                          </a:solidFill>
                          <a:latin typeface="Calibri"/>
                          <a:ea typeface="Times New Roman"/>
                          <a:cs typeface="Times New Roman"/>
                        </a:rPr>
                        <a:t>U</a:t>
                      </a:r>
                      <a:endParaRPr lang="en-US" sz="800" dirty="0">
                        <a:latin typeface="Calibri"/>
                        <a:ea typeface="Calibri"/>
                        <a:cs typeface="Times New Roman"/>
                      </a:endParaRPr>
                    </a:p>
                  </a:txBody>
                  <a:tcPr marL="25259" marR="25259"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B8B7"/>
                    </a:solidFill>
                  </a:tcPr>
                </a:tc>
              </a:tr>
              <a:tr h="593544">
                <a:tc>
                  <a:txBody>
                    <a:bodyPr/>
                    <a:lstStyle/>
                    <a:p>
                      <a:pPr marL="0" marR="0" algn="l">
                        <a:lnSpc>
                          <a:spcPct val="100000"/>
                        </a:lnSpc>
                        <a:spcBef>
                          <a:spcPts val="0"/>
                        </a:spcBef>
                        <a:spcAft>
                          <a:spcPts val="0"/>
                        </a:spcAft>
                      </a:pPr>
                      <a:r>
                        <a:rPr lang="es-419" sz="800" b="1" dirty="0" smtClean="0">
                          <a:solidFill>
                            <a:srgbClr val="000000"/>
                          </a:solidFill>
                          <a:latin typeface="+mn-lt"/>
                          <a:ea typeface="Times New Roman"/>
                          <a:cs typeface="Times New Roman"/>
                        </a:rPr>
                        <a:t>Sintetiza las estructuras del texto en múltiples textos con el fin de comparar y contrastar (utiliza  ejemplos de varios textos) para apoyar un criterio específico (es decir,  una opinión o ejemplo).</a:t>
                      </a:r>
                      <a:endParaRPr lang="en-US" sz="800" b="1" dirty="0" smtClean="0">
                        <a:solidFill>
                          <a:srgbClr val="000000"/>
                        </a:solidFill>
                        <a:latin typeface="Calibri"/>
                        <a:ea typeface="Times New Roman"/>
                        <a:cs typeface="Times New Roman"/>
                      </a:endParaRPr>
                    </a:p>
                  </a:txBody>
                  <a:tcPr marL="25259" marR="2525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spTree>
    <p:extLst>
      <p:ext uri="{BB962C8B-B14F-4D97-AF65-F5344CB8AC3E}">
        <p14:creationId xmlns:p14="http://schemas.microsoft.com/office/powerpoint/2010/main" val="5274253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Table 25"/>
          <p:cNvGraphicFramePr>
            <a:graphicFrameLocks noGrp="1"/>
          </p:cNvGraphicFramePr>
          <p:nvPr>
            <p:extLst>
              <p:ext uri="{D42A27DB-BD31-4B8C-83A1-F6EECF244321}">
                <p14:modId xmlns:p14="http://schemas.microsoft.com/office/powerpoint/2010/main" val="1070979115"/>
              </p:ext>
            </p:extLst>
          </p:nvPr>
        </p:nvGraphicFramePr>
        <p:xfrm>
          <a:off x="4896671" y="8656722"/>
          <a:ext cx="2228031" cy="671286"/>
        </p:xfrm>
        <a:graphic>
          <a:graphicData uri="http://schemas.openxmlformats.org/drawingml/2006/table">
            <a:tbl>
              <a:tblPr/>
              <a:tblGrid>
                <a:gridCol w="2228031"/>
              </a:tblGrid>
              <a:tr h="183606">
                <a:tc>
                  <a:txBody>
                    <a:bodyPr/>
                    <a:lstStyle/>
                    <a:p>
                      <a:pPr marL="0" marR="0" algn="ctr">
                        <a:lnSpc>
                          <a:spcPct val="100000"/>
                        </a:lnSpc>
                        <a:spcBef>
                          <a:spcPts val="0"/>
                        </a:spcBef>
                        <a:spcAft>
                          <a:spcPts val="0"/>
                        </a:spcAft>
                      </a:pPr>
                      <a:r>
                        <a:rPr lang="en-US" sz="800" b="1" i="1" dirty="0" err="1" smtClean="0">
                          <a:solidFill>
                            <a:srgbClr val="000000"/>
                          </a:solidFill>
                          <a:latin typeface="+mn-lt"/>
                          <a:ea typeface="Times New Roman"/>
                          <a:cs typeface="Times New Roman"/>
                        </a:rPr>
                        <a:t>Hacia</a:t>
                      </a:r>
                      <a:r>
                        <a:rPr lang="en-US" sz="800" b="1" i="1" dirty="0" smtClean="0">
                          <a:solidFill>
                            <a:srgbClr val="000000"/>
                          </a:solidFill>
                          <a:latin typeface="+mn-lt"/>
                          <a:ea typeface="Times New Roman"/>
                          <a:cs typeface="Times New Roman"/>
                        </a:rPr>
                        <a:t> RI.5.6                 </a:t>
                      </a:r>
                      <a:r>
                        <a:rPr lang="en-US" sz="800" b="1" dirty="0" smtClean="0">
                          <a:solidFill>
                            <a:srgbClr val="000000"/>
                          </a:solidFill>
                          <a:latin typeface="Calibri"/>
                          <a:ea typeface="Times New Roman"/>
                          <a:cs typeface="Times New Roman"/>
                        </a:rPr>
                        <a:t>DOK 4 </a:t>
                      </a:r>
                      <a:r>
                        <a:rPr lang="en-US" sz="800" b="1" dirty="0">
                          <a:solidFill>
                            <a:srgbClr val="000000"/>
                          </a:solidFill>
                          <a:latin typeface="Calibri"/>
                          <a:ea typeface="Times New Roman"/>
                          <a:cs typeface="Times New Roman"/>
                        </a:rPr>
                        <a:t>- </a:t>
                      </a:r>
                      <a:r>
                        <a:rPr lang="en-US" sz="800" b="1" dirty="0" smtClean="0">
                          <a:solidFill>
                            <a:srgbClr val="000000"/>
                          </a:solidFill>
                          <a:latin typeface="Calibri"/>
                          <a:ea typeface="Times New Roman"/>
                          <a:cs typeface="Times New Roman"/>
                        </a:rPr>
                        <a:t>ANN</a:t>
                      </a:r>
                      <a:endParaRPr lang="en-US" sz="800" b="1" dirty="0">
                        <a:latin typeface="Calibri"/>
                        <a:ea typeface="Calibri"/>
                        <a:cs typeface="Times New Roman"/>
                      </a:endParaRPr>
                    </a:p>
                  </a:txBody>
                  <a:tcPr marL="25784" marR="25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283484">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800" b="1" dirty="0" smtClean="0">
                          <a:solidFill>
                            <a:srgbClr val="000000"/>
                          </a:solidFill>
                          <a:latin typeface="+mn-lt"/>
                          <a:ea typeface="Times New Roman"/>
                          <a:cs typeface="Times New Roman"/>
                        </a:rPr>
                        <a:t>Analiza (compara y contrasta) múltiples recuentos de un mismo acontecimiento o tópico,  señalando importantes semejanzas y diferencias en el punto de vista que ellos representan (</a:t>
                      </a:r>
                      <a:r>
                        <a:rPr lang="es-419" sz="800" b="1" dirty="0" err="1" smtClean="0">
                          <a:solidFill>
                            <a:srgbClr val="000000"/>
                          </a:solidFill>
                          <a:latin typeface="+mn-lt"/>
                          <a:ea typeface="Times New Roman"/>
                          <a:cs typeface="Times New Roman"/>
                        </a:rPr>
                        <a:t>Venn</a:t>
                      </a:r>
                      <a:r>
                        <a:rPr lang="es-419" sz="800" b="1" dirty="0" smtClean="0">
                          <a:solidFill>
                            <a:srgbClr val="000000"/>
                          </a:solidFill>
                          <a:latin typeface="+mn-lt"/>
                          <a:ea typeface="Times New Roman"/>
                          <a:cs typeface="Times New Roman"/>
                        </a:rPr>
                        <a:t>).</a:t>
                      </a:r>
                      <a:endParaRPr lang="en-US" sz="800" b="1" dirty="0" smtClean="0">
                        <a:solidFill>
                          <a:srgbClr val="000000"/>
                        </a:solidFill>
                        <a:latin typeface="+mn-lt"/>
                        <a:ea typeface="Times New Roman"/>
                        <a:cs typeface="Times New Roman"/>
                      </a:endParaRPr>
                    </a:p>
                  </a:txBody>
                  <a:tcPr marL="25784" marR="25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25" name="Table 24"/>
          <p:cNvGraphicFramePr>
            <a:graphicFrameLocks noGrp="1"/>
          </p:cNvGraphicFramePr>
          <p:nvPr>
            <p:extLst>
              <p:ext uri="{D42A27DB-BD31-4B8C-83A1-F6EECF244321}">
                <p14:modId xmlns:p14="http://schemas.microsoft.com/office/powerpoint/2010/main" val="2959850454"/>
              </p:ext>
            </p:extLst>
          </p:nvPr>
        </p:nvGraphicFramePr>
        <p:xfrm>
          <a:off x="5029200" y="3726844"/>
          <a:ext cx="2195988" cy="575709"/>
        </p:xfrm>
        <a:graphic>
          <a:graphicData uri="http://schemas.openxmlformats.org/drawingml/2006/table">
            <a:tbl>
              <a:tblPr/>
              <a:tblGrid>
                <a:gridCol w="2195988"/>
              </a:tblGrid>
              <a:tr h="183606">
                <a:tc>
                  <a:txBody>
                    <a:bodyPr/>
                    <a:lstStyle/>
                    <a:p>
                      <a:pPr marL="0" marR="0" algn="l">
                        <a:lnSpc>
                          <a:spcPct val="100000"/>
                        </a:lnSpc>
                        <a:spcBef>
                          <a:spcPts val="0"/>
                        </a:spcBef>
                        <a:spcAft>
                          <a:spcPts val="0"/>
                        </a:spcAft>
                      </a:pPr>
                      <a:r>
                        <a:rPr lang="en-US" sz="800" b="1" i="1" dirty="0" err="1" smtClean="0">
                          <a:solidFill>
                            <a:srgbClr val="000000"/>
                          </a:solidFill>
                          <a:latin typeface="+mn-lt"/>
                          <a:ea typeface="Times New Roman"/>
                          <a:cs typeface="Times New Roman"/>
                        </a:rPr>
                        <a:t>Hacia</a:t>
                      </a:r>
                      <a:r>
                        <a:rPr lang="en-US" sz="800" b="1" i="1" dirty="0" smtClean="0">
                          <a:solidFill>
                            <a:srgbClr val="000000"/>
                          </a:solidFill>
                          <a:latin typeface="+mn-lt"/>
                          <a:ea typeface="Times New Roman"/>
                          <a:cs typeface="Times New Roman"/>
                        </a:rPr>
                        <a:t> RI.5.6                  </a:t>
                      </a:r>
                      <a:r>
                        <a:rPr lang="en-US" sz="800" b="1" dirty="0" smtClean="0">
                          <a:solidFill>
                            <a:srgbClr val="000000"/>
                          </a:solidFill>
                          <a:latin typeface="Calibri"/>
                          <a:ea typeface="Times New Roman"/>
                          <a:cs typeface="Times New Roman"/>
                        </a:rPr>
                        <a:t>DOK </a:t>
                      </a:r>
                      <a:r>
                        <a:rPr lang="en-US" sz="800" b="1" dirty="0">
                          <a:solidFill>
                            <a:srgbClr val="000000"/>
                          </a:solidFill>
                          <a:latin typeface="Calibri"/>
                          <a:ea typeface="Times New Roman"/>
                          <a:cs typeface="Times New Roman"/>
                        </a:rPr>
                        <a:t>2 – </a:t>
                      </a:r>
                      <a:r>
                        <a:rPr lang="en-US" sz="800" b="1" dirty="0" smtClean="0">
                          <a:solidFill>
                            <a:srgbClr val="000000"/>
                          </a:solidFill>
                          <a:latin typeface="Calibri"/>
                          <a:ea typeface="Times New Roman"/>
                          <a:cs typeface="Times New Roman"/>
                        </a:rPr>
                        <a:t>ANp</a:t>
                      </a:r>
                      <a:endParaRPr lang="en-US" sz="800" b="1" dirty="0">
                        <a:latin typeface="Calibri"/>
                        <a:ea typeface="Calibri"/>
                        <a:cs typeface="Times New Roman"/>
                      </a:endParaRPr>
                    </a:p>
                  </a:txBody>
                  <a:tcPr marL="25784" marR="25784"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6">
                        <a:lumMod val="40000"/>
                        <a:lumOff val="60000"/>
                      </a:schemeClr>
                    </a:solidFill>
                  </a:tcPr>
                </a:tc>
              </a:tr>
              <a:tr h="392103">
                <a:tc>
                  <a:txBody>
                    <a:bodyPr/>
                    <a:lstStyle/>
                    <a:p>
                      <a:pPr marL="0" marR="0" indent="0" algn="l" defTabSz="966612" rtl="0" eaLnBrk="1" fontAlgn="auto" latinLnBrk="0" hangingPunct="1">
                        <a:lnSpc>
                          <a:spcPct val="100000"/>
                        </a:lnSpc>
                        <a:spcBef>
                          <a:spcPts val="0"/>
                        </a:spcBef>
                        <a:spcAft>
                          <a:spcPts val="0"/>
                        </a:spcAft>
                        <a:buClrTx/>
                        <a:buSzTx/>
                        <a:buFontTx/>
                        <a:buNone/>
                        <a:tabLst/>
                        <a:defRPr/>
                      </a:pPr>
                      <a:r>
                        <a:rPr lang="es-419" sz="800" b="1" dirty="0" smtClean="0">
                          <a:solidFill>
                            <a:srgbClr val="000000"/>
                          </a:solidFill>
                          <a:latin typeface="+mn-lt"/>
                          <a:ea typeface="Times New Roman"/>
                          <a:cs typeface="Times New Roman"/>
                        </a:rPr>
                        <a:t>Clasifica los puntos específicos de múltiples recuentos con puntos de vista similares (sólo comparar hasta el momento; no contrastar).</a:t>
                      </a:r>
                      <a:endParaRPr lang="en-US" sz="800" b="1" dirty="0" smtClean="0">
                        <a:solidFill>
                          <a:srgbClr val="000000"/>
                        </a:solidFill>
                        <a:latin typeface="+mn-lt"/>
                        <a:ea typeface="Times New Roman"/>
                        <a:cs typeface="Times New Roman"/>
                      </a:endParaRPr>
                    </a:p>
                  </a:txBody>
                  <a:tcPr marL="25784" marR="2578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
        <p:nvSpPr>
          <p:cNvPr id="14" name="Rectangle 13"/>
          <p:cNvSpPr/>
          <p:nvPr/>
        </p:nvSpPr>
        <p:spPr>
          <a:xfrm>
            <a:off x="242886" y="4773358"/>
            <a:ext cx="6881816" cy="3919306"/>
          </a:xfrm>
          <a:prstGeom prst="rect">
            <a:avLst/>
          </a:prstGeom>
        </p:spPr>
        <p:txBody>
          <a:bodyPr wrap="square" lIns="101881" tIns="50941" rIns="101881" bIns="50941">
            <a:spAutoFit/>
          </a:bodyPr>
          <a:lstStyle/>
          <a:p>
            <a:pPr marL="401638" indent="-401638"/>
            <a:r>
              <a:rPr lang="en-US" sz="1700" b="1" dirty="0" smtClean="0">
                <a:latin typeface="Helvetica" pitchFamily="34" charset="0"/>
                <a:cs typeface="Helvetica" pitchFamily="34" charset="0"/>
              </a:rPr>
              <a:t>12</a:t>
            </a:r>
            <a:r>
              <a:rPr lang="en-US" sz="1600" b="1" dirty="0" smtClean="0">
                <a:latin typeface="Helvetica" pitchFamily="34" charset="0"/>
                <a:cs typeface="Helvetica" pitchFamily="34" charset="0"/>
              </a:rPr>
              <a:t>. </a:t>
            </a:r>
            <a:r>
              <a:rPr lang="es-MX" sz="1600" b="1" dirty="0">
                <a:latin typeface="Helvetica" panose="020B0604020202020204" pitchFamily="34" charset="0"/>
                <a:cs typeface="Helvetica" panose="020B0604020202020204" pitchFamily="34" charset="0"/>
              </a:rPr>
              <a:t>¿Qué </a:t>
            </a:r>
            <a:r>
              <a:rPr lang="es-MX" sz="1600" b="1" dirty="0" smtClean="0">
                <a:latin typeface="Helvetica" panose="020B0604020202020204" pitchFamily="34" charset="0"/>
                <a:cs typeface="Helvetica" panose="020B0604020202020204" pitchFamily="34" charset="0"/>
              </a:rPr>
              <a:t>declaración explica </a:t>
            </a:r>
            <a:r>
              <a:rPr lang="es-MX" sz="1600" b="1" u="sng" dirty="0" smtClean="0">
                <a:latin typeface="Helvetica" panose="020B0604020202020204" pitchFamily="34" charset="0"/>
                <a:cs typeface="Helvetica" panose="020B0604020202020204" pitchFamily="34" charset="0"/>
              </a:rPr>
              <a:t>mejor</a:t>
            </a:r>
            <a:r>
              <a:rPr lang="es-MX" sz="1600" b="1" dirty="0" smtClean="0">
                <a:latin typeface="Helvetica" panose="020B0604020202020204" pitchFamily="34" charset="0"/>
                <a:cs typeface="Helvetica" panose="020B0604020202020204" pitchFamily="34" charset="0"/>
              </a:rPr>
              <a:t> </a:t>
            </a:r>
            <a:r>
              <a:rPr lang="es-MX" sz="1600" b="1" dirty="0">
                <a:latin typeface="Helvetica" panose="020B0604020202020204" pitchFamily="34" charset="0"/>
                <a:cs typeface="Helvetica" panose="020B0604020202020204" pitchFamily="34" charset="0"/>
              </a:rPr>
              <a:t>los diferentes </a:t>
            </a:r>
            <a:r>
              <a:rPr lang="es-MX" sz="1600" b="1" dirty="0" smtClean="0">
                <a:latin typeface="Helvetica" panose="020B0604020202020204" pitchFamily="34" charset="0"/>
                <a:cs typeface="Helvetica" panose="020B0604020202020204" pitchFamily="34" charset="0"/>
              </a:rPr>
              <a:t>objetivos (propósito) </a:t>
            </a:r>
            <a:r>
              <a:rPr lang="es-MX" sz="1600" b="1" dirty="0">
                <a:latin typeface="Helvetica" panose="020B0604020202020204" pitchFamily="34" charset="0"/>
                <a:cs typeface="Helvetica" panose="020B0604020202020204" pitchFamily="34" charset="0"/>
              </a:rPr>
              <a:t>de los dos textos </a:t>
            </a:r>
            <a:r>
              <a:rPr lang="es-MX" sz="1600" b="1" i="1" dirty="0">
                <a:latin typeface="Helvetica" panose="020B0604020202020204" pitchFamily="34" charset="0"/>
                <a:cs typeface="Helvetica" panose="020B0604020202020204" pitchFamily="34" charset="0"/>
              </a:rPr>
              <a:t>¿Quién es Jim White?</a:t>
            </a:r>
            <a:r>
              <a:rPr lang="es-MX" sz="1600" b="1" dirty="0">
                <a:latin typeface="Helvetica" panose="020B0604020202020204" pitchFamily="34" charset="0"/>
                <a:cs typeface="Helvetica" panose="020B0604020202020204" pitchFamily="34" charset="0"/>
              </a:rPr>
              <a:t> y </a:t>
            </a:r>
            <a:r>
              <a:rPr lang="es-MX" sz="1600" b="1" i="1" dirty="0">
                <a:latin typeface="Helvetica" panose="020B0604020202020204" pitchFamily="34" charset="0"/>
                <a:cs typeface="Helvetica" panose="020B0604020202020204" pitchFamily="34" charset="0"/>
              </a:rPr>
              <a:t>Cómo se forman las cuevas de piedra </a:t>
            </a:r>
            <a:r>
              <a:rPr lang="es-MX" sz="1600" b="1" i="1" dirty="0" smtClean="0">
                <a:latin typeface="Helvetica" panose="020B0604020202020204" pitchFamily="34" charset="0"/>
                <a:cs typeface="Helvetica" panose="020B0604020202020204" pitchFamily="34" charset="0"/>
              </a:rPr>
              <a:t>caliza? </a:t>
            </a:r>
          </a:p>
          <a:p>
            <a:pPr marL="342900" indent="-342900"/>
            <a:endParaRPr lang="en-US" sz="1700" b="1" dirty="0">
              <a:latin typeface="Helvetica" pitchFamily="34" charset="0"/>
              <a:cs typeface="Helvetica" pitchFamily="34" charset="0"/>
            </a:endParaRPr>
          </a:p>
          <a:p>
            <a:pPr marL="690563" indent="-233363">
              <a:buFont typeface="+mj-lt"/>
              <a:buAutoNum type="alphaUcPeriod"/>
            </a:pPr>
            <a:r>
              <a:rPr lang="es-ES" sz="1400" dirty="0">
                <a:latin typeface="Helvetica" panose="020B0604020202020204" pitchFamily="34" charset="0"/>
                <a:cs typeface="Helvetica" panose="020B0604020202020204" pitchFamily="34" charset="0"/>
              </a:rPr>
              <a:t>El lector puede aprender </a:t>
            </a:r>
            <a:r>
              <a:rPr lang="es-ES" sz="1400" dirty="0" smtClean="0">
                <a:latin typeface="Helvetica" panose="020B0604020202020204" pitchFamily="34" charset="0"/>
                <a:cs typeface="Helvetica" panose="020B0604020202020204" pitchFamily="34" charset="0"/>
              </a:rPr>
              <a:t>cómo las cuevas </a:t>
            </a:r>
            <a:r>
              <a:rPr lang="es-ES" sz="1400" dirty="0">
                <a:latin typeface="Helvetica" panose="020B0604020202020204" pitchFamily="34" charset="0"/>
                <a:cs typeface="Helvetica" panose="020B0604020202020204" pitchFamily="34" charset="0"/>
              </a:rPr>
              <a:t>de piedra caliza fueron creadas por el agua de lluvia</a:t>
            </a:r>
            <a:r>
              <a:rPr lang="es-ES" sz="1400" dirty="0" smtClean="0">
                <a:latin typeface="Helvetica" panose="020B0604020202020204" pitchFamily="34" charset="0"/>
                <a:cs typeface="Helvetica" panose="020B0604020202020204" pitchFamily="34" charset="0"/>
              </a:rPr>
              <a:t>.</a:t>
            </a:r>
          </a:p>
          <a:p>
            <a:pPr marL="690563" indent="-233363">
              <a:buFont typeface="+mj-lt"/>
              <a:buAutoNum type="alphaUcPeriod"/>
            </a:pPr>
            <a:endParaRPr lang="en-US" sz="1400" dirty="0">
              <a:latin typeface="Helvetica" pitchFamily="34" charset="0"/>
              <a:cs typeface="Helvetica" pitchFamily="34" charset="0"/>
            </a:endParaRPr>
          </a:p>
          <a:p>
            <a:pPr marL="690563" indent="-233363">
              <a:buFont typeface="+mj-lt"/>
              <a:buAutoNum type="alphaUcPeriod"/>
            </a:pPr>
            <a:r>
              <a:rPr lang="es-ES" sz="1400" dirty="0" smtClean="0">
                <a:latin typeface="Helvetica" panose="020B0604020202020204" pitchFamily="34" charset="0"/>
                <a:cs typeface="Helvetica" panose="020B0604020202020204" pitchFamily="34" charset="0"/>
              </a:rPr>
              <a:t>En </a:t>
            </a:r>
            <a:r>
              <a:rPr lang="es-ES" sz="1400" b="1" i="1" dirty="0" smtClean="0">
                <a:latin typeface="Helvetica" panose="020B0604020202020204" pitchFamily="34" charset="0"/>
                <a:cs typeface="Helvetica" panose="020B0604020202020204" pitchFamily="34" charset="0"/>
              </a:rPr>
              <a:t>¿</a:t>
            </a:r>
            <a:r>
              <a:rPr lang="es-ES" sz="1400" b="1" i="1" dirty="0" err="1" smtClean="0">
                <a:latin typeface="Helvetica" panose="020B0604020202020204" pitchFamily="34" charset="0"/>
                <a:cs typeface="Helvetica" panose="020B0604020202020204" pitchFamily="34" charset="0"/>
              </a:rPr>
              <a:t>Quié</a:t>
            </a:r>
            <a:r>
              <a:rPr lang="es-ES" sz="1400" b="1" i="1" dirty="0" smtClean="0">
                <a:latin typeface="Helvetica" panose="020B0604020202020204" pitchFamily="34" charset="0"/>
                <a:cs typeface="Helvetica" panose="020B0604020202020204" pitchFamily="34" charset="0"/>
              </a:rPr>
              <a:t> es </a:t>
            </a:r>
            <a:r>
              <a:rPr lang="es-ES" sz="1400" b="1" i="1" dirty="0" err="1" smtClean="0">
                <a:latin typeface="Helvetica" panose="020B0604020202020204" pitchFamily="34" charset="0"/>
                <a:cs typeface="Helvetica" panose="020B0604020202020204" pitchFamily="34" charset="0"/>
              </a:rPr>
              <a:t>Jim</a:t>
            </a:r>
            <a:r>
              <a:rPr lang="es-ES" sz="1400" b="1" i="1" dirty="0" smtClean="0">
                <a:latin typeface="Helvetica" panose="020B0604020202020204" pitchFamily="34" charset="0"/>
                <a:cs typeface="Helvetica" panose="020B0604020202020204" pitchFamily="34" charset="0"/>
              </a:rPr>
              <a:t> White?</a:t>
            </a:r>
            <a:r>
              <a:rPr lang="es-ES" sz="1400" dirty="0" smtClean="0">
                <a:latin typeface="Helvetica" panose="020B0604020202020204" pitchFamily="34" charset="0"/>
                <a:cs typeface="Helvetica" panose="020B0604020202020204" pitchFamily="34" charset="0"/>
              </a:rPr>
              <a:t> tú puedes aprender </a:t>
            </a:r>
            <a:r>
              <a:rPr lang="es-ES" sz="1400" dirty="0">
                <a:latin typeface="Helvetica" panose="020B0604020202020204" pitchFamily="34" charset="0"/>
                <a:cs typeface="Helvetica" panose="020B0604020202020204" pitchFamily="34" charset="0"/>
              </a:rPr>
              <a:t>cómo se forman las </a:t>
            </a:r>
            <a:r>
              <a:rPr lang="es-ES" sz="1400" dirty="0" smtClean="0">
                <a:latin typeface="Helvetica" panose="020B0604020202020204" pitchFamily="34" charset="0"/>
                <a:cs typeface="Helvetica" panose="020B0604020202020204" pitchFamily="34" charset="0"/>
              </a:rPr>
              <a:t>cuevas </a:t>
            </a:r>
            <a:r>
              <a:rPr lang="es-ES" sz="1400" dirty="0">
                <a:latin typeface="Helvetica" panose="020B0604020202020204" pitchFamily="34" charset="0"/>
                <a:cs typeface="Helvetica" panose="020B0604020202020204" pitchFamily="34" charset="0"/>
              </a:rPr>
              <a:t>de piedra caliza durante millones de años y </a:t>
            </a:r>
            <a:r>
              <a:rPr lang="es-ES" sz="1400" dirty="0" smtClean="0">
                <a:latin typeface="Helvetica" panose="020B0604020202020204" pitchFamily="34" charset="0"/>
                <a:cs typeface="Helvetica" panose="020B0604020202020204" pitchFamily="34" charset="0"/>
              </a:rPr>
              <a:t>cómo pueden </a:t>
            </a:r>
            <a:r>
              <a:rPr lang="es-ES" sz="1400" dirty="0">
                <a:latin typeface="Helvetica" panose="020B0604020202020204" pitchFamily="34" charset="0"/>
                <a:cs typeface="Helvetica" panose="020B0604020202020204" pitchFamily="34" charset="0"/>
              </a:rPr>
              <a:t>tener muchas </a:t>
            </a:r>
            <a:r>
              <a:rPr lang="es-ES" sz="1400" dirty="0" smtClean="0">
                <a:latin typeface="Helvetica" panose="020B0604020202020204" pitchFamily="34" charset="0"/>
                <a:cs typeface="Helvetica" panose="020B0604020202020204" pitchFamily="34" charset="0"/>
              </a:rPr>
              <a:t>cámaras y pasillos.</a:t>
            </a:r>
          </a:p>
          <a:p>
            <a:pPr marL="690563" indent="-233363">
              <a:buFont typeface="+mj-lt"/>
              <a:buAutoNum type="alphaUcPeriod"/>
            </a:pPr>
            <a:endParaRPr lang="en-US" sz="1400" dirty="0">
              <a:latin typeface="Helvetica" pitchFamily="34" charset="0"/>
              <a:cs typeface="Helvetica" pitchFamily="34" charset="0"/>
            </a:endParaRPr>
          </a:p>
          <a:p>
            <a:pPr marL="690563" indent="-233363">
              <a:buFont typeface="+mj-lt"/>
              <a:buAutoNum type="alphaUcPeriod"/>
            </a:pPr>
            <a:r>
              <a:rPr lang="es-ES" sz="1400" dirty="0" smtClean="0">
                <a:latin typeface="Helvetica" panose="020B0604020202020204" pitchFamily="34" charset="0"/>
                <a:cs typeface="Helvetica" panose="020B0604020202020204" pitchFamily="34" charset="0"/>
              </a:rPr>
              <a:t>Tú puedes aprender cuán peligroso </a:t>
            </a:r>
            <a:r>
              <a:rPr lang="es-ES" sz="1400" dirty="0">
                <a:latin typeface="Helvetica" panose="020B0604020202020204" pitchFamily="34" charset="0"/>
                <a:cs typeface="Helvetica" panose="020B0604020202020204" pitchFamily="34" charset="0"/>
              </a:rPr>
              <a:t>puede ser la exploración de </a:t>
            </a:r>
            <a:r>
              <a:rPr lang="es-ES" sz="1400" dirty="0" smtClean="0">
                <a:latin typeface="Helvetica" panose="020B0604020202020204" pitchFamily="34" charset="0"/>
                <a:cs typeface="Helvetica" panose="020B0604020202020204" pitchFamily="34" charset="0"/>
              </a:rPr>
              <a:t>cuevas, </a:t>
            </a:r>
            <a:r>
              <a:rPr lang="es-ES" sz="1400" dirty="0">
                <a:latin typeface="Helvetica" panose="020B0604020202020204" pitchFamily="34" charset="0"/>
                <a:cs typeface="Helvetica" panose="020B0604020202020204" pitchFamily="34" charset="0"/>
              </a:rPr>
              <a:t>y cómo los agricultores </a:t>
            </a:r>
            <a:r>
              <a:rPr lang="es-ES" sz="1400" dirty="0" smtClean="0">
                <a:latin typeface="Helvetica" panose="020B0604020202020204" pitchFamily="34" charset="0"/>
                <a:cs typeface="Helvetica" panose="020B0604020202020204" pitchFamily="34" charset="0"/>
              </a:rPr>
              <a:t>utilizaban </a:t>
            </a:r>
            <a:r>
              <a:rPr lang="es-ES" sz="1400" dirty="0">
                <a:latin typeface="Helvetica" panose="020B0604020202020204" pitchFamily="34" charset="0"/>
                <a:cs typeface="Helvetica" panose="020B0604020202020204" pitchFamily="34" charset="0"/>
              </a:rPr>
              <a:t>el guano de murciélago </a:t>
            </a:r>
            <a:r>
              <a:rPr lang="es-ES" sz="1400" dirty="0" smtClean="0">
                <a:latin typeface="Helvetica" panose="020B0604020202020204" pitchFamily="34" charset="0"/>
                <a:cs typeface="Helvetica" panose="020B0604020202020204" pitchFamily="34" charset="0"/>
              </a:rPr>
              <a:t>como </a:t>
            </a:r>
            <a:r>
              <a:rPr lang="es-ES" sz="1400" dirty="0">
                <a:latin typeface="Helvetica" panose="020B0604020202020204" pitchFamily="34" charset="0"/>
                <a:cs typeface="Helvetica" panose="020B0604020202020204" pitchFamily="34" charset="0"/>
              </a:rPr>
              <a:t>fertilizante</a:t>
            </a:r>
            <a:r>
              <a:rPr lang="es-ES" sz="1400" dirty="0" smtClean="0">
                <a:latin typeface="Helvetica" panose="020B0604020202020204" pitchFamily="34" charset="0"/>
                <a:cs typeface="Helvetica" panose="020B0604020202020204" pitchFamily="34" charset="0"/>
              </a:rPr>
              <a:t>.</a:t>
            </a:r>
          </a:p>
          <a:p>
            <a:pPr marL="690563" indent="-233363">
              <a:buFont typeface="+mj-lt"/>
              <a:buAutoNum type="alphaUcPeriod"/>
            </a:pPr>
            <a:endParaRPr lang="en-US" sz="1400" dirty="0">
              <a:latin typeface="Helvetica" pitchFamily="34" charset="0"/>
              <a:cs typeface="Helvetica" pitchFamily="34" charset="0"/>
            </a:endParaRPr>
          </a:p>
          <a:p>
            <a:pPr marL="690563" indent="-233363">
              <a:buFont typeface="+mj-lt"/>
              <a:buAutoNum type="alphaUcPeriod" startAt="4"/>
            </a:pPr>
            <a:r>
              <a:rPr lang="es-ES" sz="1400" dirty="0" smtClean="0">
                <a:latin typeface="Helvetica" panose="020B0604020202020204" pitchFamily="34" charset="0"/>
                <a:cs typeface="Helvetica" panose="020B0604020202020204" pitchFamily="34" charset="0"/>
              </a:rPr>
              <a:t>En uno, el </a:t>
            </a:r>
            <a:r>
              <a:rPr lang="es-ES" sz="1400" dirty="0">
                <a:latin typeface="Helvetica" panose="020B0604020202020204" pitchFamily="34" charset="0"/>
                <a:cs typeface="Helvetica" panose="020B0604020202020204" pitchFamily="34" charset="0"/>
              </a:rPr>
              <a:t>lector puede aprender acerca de un hombre que exploró las Cavernas de </a:t>
            </a:r>
            <a:r>
              <a:rPr lang="es-ES" sz="1400" dirty="0" smtClean="0">
                <a:latin typeface="Helvetica" panose="020B0604020202020204" pitchFamily="34" charset="0"/>
                <a:cs typeface="Helvetica" panose="020B0604020202020204" pitchFamily="34" charset="0"/>
              </a:rPr>
              <a:t>Carlsbad, </a:t>
            </a:r>
            <a:r>
              <a:rPr lang="es-ES" sz="1400" dirty="0">
                <a:latin typeface="Helvetica" panose="020B0604020202020204" pitchFamily="34" charset="0"/>
                <a:cs typeface="Helvetica" panose="020B0604020202020204" pitchFamily="34" charset="0"/>
              </a:rPr>
              <a:t>y </a:t>
            </a:r>
            <a:r>
              <a:rPr lang="es-ES" sz="1400" dirty="0" smtClean="0">
                <a:latin typeface="Helvetica" panose="020B0604020202020204" pitchFamily="34" charset="0"/>
                <a:cs typeface="Helvetica" panose="020B0604020202020204" pitchFamily="34" charset="0"/>
              </a:rPr>
              <a:t>en el otro puede aprender cómo </a:t>
            </a:r>
            <a:r>
              <a:rPr lang="es-ES" sz="1400" dirty="0">
                <a:latin typeface="Helvetica" panose="020B0604020202020204" pitchFamily="34" charset="0"/>
                <a:cs typeface="Helvetica" panose="020B0604020202020204" pitchFamily="34" charset="0"/>
              </a:rPr>
              <a:t>el agua de lluvia </a:t>
            </a:r>
            <a:r>
              <a:rPr lang="es-ES" sz="1400" dirty="0" smtClean="0">
                <a:latin typeface="Helvetica" panose="020B0604020202020204" pitchFamily="34" charset="0"/>
                <a:cs typeface="Helvetica" panose="020B0604020202020204" pitchFamily="34" charset="0"/>
              </a:rPr>
              <a:t>crea </a:t>
            </a:r>
            <a:r>
              <a:rPr lang="es-ES" sz="1400" dirty="0">
                <a:latin typeface="Helvetica" panose="020B0604020202020204" pitchFamily="34" charset="0"/>
                <a:cs typeface="Helvetica" panose="020B0604020202020204" pitchFamily="34" charset="0"/>
              </a:rPr>
              <a:t>cuevas de piedra caliza .</a:t>
            </a:r>
            <a:endParaRPr lang="en-US" sz="14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36</a:t>
            </a:fld>
            <a:endParaRPr lang="en-US" dirty="0"/>
          </a:p>
        </p:txBody>
      </p:sp>
      <p:cxnSp>
        <p:nvCxnSpPr>
          <p:cNvPr id="10" name="Straight Connector 9"/>
          <p:cNvCxnSpPr/>
          <p:nvPr/>
        </p:nvCxnSpPr>
        <p:spPr>
          <a:xfrm>
            <a:off x="410117" y="4550229"/>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42886" y="239486"/>
            <a:ext cx="7194827" cy="3503808"/>
          </a:xfrm>
          <a:prstGeom prst="rect">
            <a:avLst/>
          </a:prstGeom>
        </p:spPr>
        <p:txBody>
          <a:bodyPr wrap="square" lIns="101881" tIns="50941" rIns="101881" bIns="50941">
            <a:spAutoFit/>
          </a:bodyPr>
          <a:lstStyle/>
          <a:p>
            <a:pPr marL="401638" indent="-401638">
              <a:tabLst>
                <a:tab pos="0" algn="l"/>
              </a:tabLst>
            </a:pPr>
            <a:r>
              <a:rPr lang="en-US" sz="1600" b="1" dirty="0" smtClean="0">
                <a:latin typeface="Helvetica" pitchFamily="34" charset="0"/>
                <a:cs typeface="Helvetica" pitchFamily="34" charset="0"/>
              </a:rPr>
              <a:t>11.  </a:t>
            </a:r>
            <a:r>
              <a:rPr lang="es-MX" sz="1600" b="1" dirty="0" smtClean="0">
                <a:latin typeface="Helvetica" panose="020B0604020202020204" pitchFamily="34" charset="0"/>
                <a:cs typeface="Helvetica" panose="020B0604020202020204" pitchFamily="34" charset="0"/>
              </a:rPr>
              <a:t>Basado </a:t>
            </a:r>
            <a:r>
              <a:rPr lang="es-MX" sz="1600" b="1" dirty="0">
                <a:latin typeface="Helvetica" panose="020B0604020202020204" pitchFamily="34" charset="0"/>
                <a:cs typeface="Helvetica" panose="020B0604020202020204" pitchFamily="34" charset="0"/>
              </a:rPr>
              <a:t>en los textos </a:t>
            </a:r>
            <a:r>
              <a:rPr lang="es-MX" sz="1600" b="1" i="1" dirty="0">
                <a:latin typeface="Helvetica" panose="020B0604020202020204" pitchFamily="34" charset="0"/>
                <a:cs typeface="Helvetica" panose="020B0604020202020204" pitchFamily="34" charset="0"/>
              </a:rPr>
              <a:t>Cómo se forman las cuevas de piedra caliza </a:t>
            </a:r>
            <a:r>
              <a:rPr lang="es-MX" sz="1600" b="1" dirty="0">
                <a:latin typeface="Helvetica" panose="020B0604020202020204" pitchFamily="34" charset="0"/>
                <a:cs typeface="Helvetica" panose="020B0604020202020204" pitchFamily="34" charset="0"/>
              </a:rPr>
              <a:t>y </a:t>
            </a:r>
            <a:r>
              <a:rPr lang="es-MX" sz="1600" b="1" i="1" dirty="0">
                <a:latin typeface="Helvetica" panose="020B0604020202020204" pitchFamily="34" charset="0"/>
                <a:cs typeface="Helvetica" panose="020B0604020202020204" pitchFamily="34" charset="0"/>
              </a:rPr>
              <a:t>¿Quién es Jim White?</a:t>
            </a:r>
            <a:r>
              <a:rPr lang="es-MX" sz="1600" b="1" dirty="0">
                <a:latin typeface="Helvetica" panose="020B0604020202020204" pitchFamily="34" charset="0"/>
                <a:cs typeface="Helvetica" panose="020B0604020202020204" pitchFamily="34" charset="0"/>
              </a:rPr>
              <a:t>, ¿cómo sabemos que la formación de las Cavernas de Carlsbad tomó millones de años</a:t>
            </a:r>
            <a:r>
              <a:rPr lang="es-MX" sz="1600" b="1" dirty="0" smtClean="0">
                <a:latin typeface="Helvetica" panose="020B0604020202020204" pitchFamily="34" charset="0"/>
                <a:cs typeface="Helvetica" panose="020B0604020202020204" pitchFamily="34" charset="0"/>
              </a:rPr>
              <a:t>?</a:t>
            </a:r>
          </a:p>
          <a:p>
            <a:pPr marL="401638" indent="-401638">
              <a:tabLst>
                <a:tab pos="0" algn="l"/>
              </a:tabLst>
            </a:pPr>
            <a:endParaRPr lang="en-US" sz="1900" dirty="0">
              <a:latin typeface="Helvetica" pitchFamily="34" charset="0"/>
              <a:cs typeface="Helvetica" pitchFamily="34" charset="0"/>
            </a:endParaRPr>
          </a:p>
          <a:p>
            <a:pPr marL="723900" indent="-266700">
              <a:buFont typeface="+mj-lt"/>
              <a:buAutoNum type="alphaUcPeriod"/>
            </a:pPr>
            <a:r>
              <a:rPr lang="es-MX" sz="1400" dirty="0">
                <a:latin typeface="Helvetica" panose="020B0604020202020204" pitchFamily="34" charset="0"/>
                <a:cs typeface="Helvetica" panose="020B0604020202020204" pitchFamily="34" charset="0"/>
              </a:rPr>
              <a:t>Los científicos han descubierto </a:t>
            </a:r>
            <a:r>
              <a:rPr lang="es-MX" sz="1400" dirty="0" smtClean="0">
                <a:latin typeface="Helvetica" panose="020B0604020202020204" pitchFamily="34" charset="0"/>
                <a:cs typeface="Helvetica" panose="020B0604020202020204" pitchFamily="34" charset="0"/>
              </a:rPr>
              <a:t>cuán antiguas son realmente las Cavernas de Carlsbad.</a:t>
            </a:r>
          </a:p>
          <a:p>
            <a:pPr marL="723900" indent="-266700"/>
            <a:r>
              <a:rPr lang="en-US" sz="1400" dirty="0" smtClean="0">
                <a:latin typeface="Helvetica" pitchFamily="34" charset="0"/>
                <a:cs typeface="Helvetica" pitchFamily="34" charset="0"/>
              </a:rPr>
              <a:t> </a:t>
            </a:r>
            <a:endParaRPr lang="en-US" sz="1400" dirty="0">
              <a:latin typeface="Helvetica" pitchFamily="34" charset="0"/>
              <a:cs typeface="Helvetica" pitchFamily="34" charset="0"/>
            </a:endParaRPr>
          </a:p>
          <a:p>
            <a:pPr marL="723900" indent="-266700">
              <a:buFont typeface="+mj-lt"/>
              <a:buAutoNum type="alphaUcPeriod" startAt="2"/>
            </a:pPr>
            <a:r>
              <a:rPr lang="es-MX" sz="1400" dirty="0">
                <a:latin typeface="Helvetica" panose="020B0604020202020204" pitchFamily="34" charset="0"/>
                <a:cs typeface="Helvetica" panose="020B0604020202020204" pitchFamily="34" charset="0"/>
              </a:rPr>
              <a:t>Jim White descubrió que las </a:t>
            </a:r>
            <a:r>
              <a:rPr lang="es-MX" sz="1400" dirty="0" smtClean="0">
                <a:latin typeface="Helvetica" panose="020B0604020202020204" pitchFamily="34" charset="0"/>
                <a:cs typeface="Helvetica" panose="020B0604020202020204" pitchFamily="34" charset="0"/>
              </a:rPr>
              <a:t>Cavernas de Carlsbad </a:t>
            </a:r>
            <a:r>
              <a:rPr lang="es-MX" sz="1400" dirty="0">
                <a:latin typeface="Helvetica" panose="020B0604020202020204" pitchFamily="34" charset="0"/>
                <a:cs typeface="Helvetica" panose="020B0604020202020204" pitchFamily="34" charset="0"/>
              </a:rPr>
              <a:t>tenían </a:t>
            </a:r>
            <a:r>
              <a:rPr lang="es-MX" sz="1400" dirty="0" smtClean="0">
                <a:latin typeface="Helvetica" panose="020B0604020202020204" pitchFamily="34" charset="0"/>
                <a:cs typeface="Helvetica" panose="020B0604020202020204" pitchFamily="34" charset="0"/>
              </a:rPr>
              <a:t>cámaras subterráneas </a:t>
            </a:r>
            <a:r>
              <a:rPr lang="es-MX" sz="1400" dirty="0">
                <a:latin typeface="Helvetica" panose="020B0604020202020204" pitchFamily="34" charset="0"/>
                <a:cs typeface="Helvetica" panose="020B0604020202020204" pitchFamily="34" charset="0"/>
              </a:rPr>
              <a:t>enormes</a:t>
            </a:r>
            <a:r>
              <a:rPr lang="es-MX" sz="1400" dirty="0" smtClean="0">
                <a:latin typeface="Helvetica" panose="020B0604020202020204" pitchFamily="34" charset="0"/>
                <a:cs typeface="Helvetica" panose="020B0604020202020204" pitchFamily="34" charset="0"/>
              </a:rPr>
              <a:t>.</a:t>
            </a:r>
          </a:p>
          <a:p>
            <a:pPr marL="723900" indent="-266700">
              <a:buFont typeface="+mj-lt"/>
              <a:buAutoNum type="alphaUcPeriod" startAt="2"/>
            </a:pPr>
            <a:endParaRPr lang="en-US" sz="1400" dirty="0">
              <a:latin typeface="Helvetica" pitchFamily="34" charset="0"/>
              <a:cs typeface="Helvetica" pitchFamily="34" charset="0"/>
            </a:endParaRPr>
          </a:p>
          <a:p>
            <a:pPr marL="723900" indent="-266700">
              <a:buFont typeface="+mj-lt"/>
              <a:buAutoNum type="alphaUcPeriod" startAt="3"/>
            </a:pPr>
            <a:r>
              <a:rPr lang="es-ES" sz="1400" dirty="0" smtClean="0">
                <a:latin typeface="Helvetica" panose="020B0604020202020204" pitchFamily="34" charset="0"/>
                <a:cs typeface="Helvetica" panose="020B0604020202020204" pitchFamily="34" charset="0"/>
              </a:rPr>
              <a:t>Mientras más </a:t>
            </a:r>
            <a:r>
              <a:rPr lang="es-ES" sz="1400" dirty="0">
                <a:latin typeface="Helvetica" panose="020B0604020202020204" pitchFamily="34" charset="0"/>
                <a:cs typeface="Helvetica" panose="020B0604020202020204" pitchFamily="34" charset="0"/>
              </a:rPr>
              <a:t>tiempo el agua de lluvia </a:t>
            </a:r>
            <a:r>
              <a:rPr lang="es-ES" sz="1400" dirty="0" smtClean="0">
                <a:latin typeface="Helvetica" panose="020B0604020202020204" pitchFamily="34" charset="0"/>
                <a:cs typeface="Helvetica" panose="020B0604020202020204" pitchFamily="34" charset="0"/>
              </a:rPr>
              <a:t>ha estado erosionando un </a:t>
            </a:r>
            <a:r>
              <a:rPr lang="es-ES" sz="1400" dirty="0">
                <a:latin typeface="Helvetica" panose="020B0604020202020204" pitchFamily="34" charset="0"/>
                <a:cs typeface="Helvetica" panose="020B0604020202020204" pitchFamily="34" charset="0"/>
              </a:rPr>
              <a:t>área de la piedra caliza subterránea, </a:t>
            </a:r>
            <a:r>
              <a:rPr lang="es-ES" sz="1400" dirty="0" smtClean="0">
                <a:latin typeface="Helvetica" panose="020B0604020202020204" pitchFamily="34" charset="0"/>
                <a:cs typeface="Helvetica" panose="020B0604020202020204" pitchFamily="34" charset="0"/>
              </a:rPr>
              <a:t>más </a:t>
            </a:r>
            <a:r>
              <a:rPr lang="es-ES" sz="1400" dirty="0">
                <a:latin typeface="Helvetica" panose="020B0604020202020204" pitchFamily="34" charset="0"/>
                <a:cs typeface="Helvetica" panose="020B0604020202020204" pitchFamily="34" charset="0"/>
              </a:rPr>
              <a:t>grande </a:t>
            </a:r>
            <a:r>
              <a:rPr lang="es-ES" sz="1400" dirty="0" smtClean="0">
                <a:latin typeface="Helvetica" panose="020B0604020202020204" pitchFamily="34" charset="0"/>
                <a:cs typeface="Helvetica" panose="020B0604020202020204" pitchFamily="34" charset="0"/>
              </a:rPr>
              <a:t>serán las cavernas.</a:t>
            </a:r>
          </a:p>
          <a:p>
            <a:pPr marL="723900" indent="-266700">
              <a:buFont typeface="+mj-lt"/>
              <a:buAutoNum type="alphaUcPeriod" startAt="3"/>
            </a:pPr>
            <a:endParaRPr lang="en-US" sz="1400" dirty="0">
              <a:latin typeface="Helvetica" pitchFamily="34" charset="0"/>
              <a:cs typeface="Helvetica" pitchFamily="34" charset="0"/>
            </a:endParaRPr>
          </a:p>
          <a:p>
            <a:pPr marL="723900" indent="-266700">
              <a:buFont typeface="+mj-lt"/>
              <a:buAutoNum type="alphaUcPeriod" startAt="3"/>
            </a:pPr>
            <a:r>
              <a:rPr lang="es-ES" sz="1400" dirty="0">
                <a:latin typeface="Helvetica" panose="020B0604020202020204" pitchFamily="34" charset="0"/>
                <a:cs typeface="Helvetica" panose="020B0604020202020204" pitchFamily="34" charset="0"/>
              </a:rPr>
              <a:t>La piedra caliza está formada por animales marinos como los corales y moluscos que existieron hace mucho tiempo.</a:t>
            </a:r>
            <a:endParaRPr lang="en-US" sz="1400" dirty="0">
              <a:latin typeface="Helvetica" pitchFamily="34" charset="0"/>
              <a:cs typeface="Helvetica" pitchFamily="34" charset="0"/>
            </a:endParaRPr>
          </a:p>
        </p:txBody>
      </p:sp>
      <p:grpSp>
        <p:nvGrpSpPr>
          <p:cNvPr id="2" name="Group 1"/>
          <p:cNvGrpSpPr/>
          <p:nvPr/>
        </p:nvGrpSpPr>
        <p:grpSpPr>
          <a:xfrm>
            <a:off x="404767" y="5853793"/>
            <a:ext cx="242888" cy="2301863"/>
            <a:chOff x="404767" y="5880188"/>
            <a:chExt cx="242888" cy="2301863"/>
          </a:xfrm>
        </p:grpSpPr>
        <p:sp>
          <p:nvSpPr>
            <p:cNvPr id="21" name="Oval 20"/>
            <p:cNvSpPr/>
            <p:nvPr/>
          </p:nvSpPr>
          <p:spPr>
            <a:xfrm>
              <a:off x="404767" y="588018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2" name="Oval 21"/>
            <p:cNvSpPr/>
            <p:nvPr/>
          </p:nvSpPr>
          <p:spPr>
            <a:xfrm>
              <a:off x="404767" y="64872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3" name="Oval 22"/>
            <p:cNvSpPr/>
            <p:nvPr/>
          </p:nvSpPr>
          <p:spPr>
            <a:xfrm>
              <a:off x="404767" y="732551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4" name="Oval 23"/>
            <p:cNvSpPr/>
            <p:nvPr/>
          </p:nvSpPr>
          <p:spPr>
            <a:xfrm>
              <a:off x="404767" y="794256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3" name="Group 2"/>
          <p:cNvGrpSpPr/>
          <p:nvPr/>
        </p:nvGrpSpPr>
        <p:grpSpPr>
          <a:xfrm>
            <a:off x="388417" y="1309187"/>
            <a:ext cx="262371" cy="2134202"/>
            <a:chOff x="372067" y="1350864"/>
            <a:chExt cx="262371" cy="2134202"/>
          </a:xfrm>
        </p:grpSpPr>
        <p:sp>
          <p:nvSpPr>
            <p:cNvPr id="17" name="Oval 16"/>
            <p:cNvSpPr/>
            <p:nvPr/>
          </p:nvSpPr>
          <p:spPr>
            <a:xfrm>
              <a:off x="391550" y="135086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8" name="Oval 17"/>
            <p:cNvSpPr/>
            <p:nvPr/>
          </p:nvSpPr>
          <p:spPr>
            <a:xfrm>
              <a:off x="372067" y="199938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19" name="Oval 18"/>
            <p:cNvSpPr/>
            <p:nvPr/>
          </p:nvSpPr>
          <p:spPr>
            <a:xfrm>
              <a:off x="388417" y="2616916"/>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0" name="Oval 19"/>
            <p:cNvSpPr/>
            <p:nvPr/>
          </p:nvSpPr>
          <p:spPr>
            <a:xfrm>
              <a:off x="388417" y="324558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40494178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304800" y="5004206"/>
            <a:ext cx="6781800" cy="3349920"/>
          </a:xfrm>
          <a:prstGeom prst="rect">
            <a:avLst/>
          </a:prstGeom>
          <a:noFill/>
        </p:spPr>
        <p:txBody>
          <a:bodyPr wrap="square" lIns="101881" tIns="50941" rIns="101881" bIns="50941">
            <a:spAutoFit/>
          </a:bodyPr>
          <a:lstStyle/>
          <a:p>
            <a:endParaRPr lang="en-US" sz="1700" dirty="0">
              <a:latin typeface="Helvetica" pitchFamily="34" charset="0"/>
              <a:cs typeface="Helvetica" pitchFamily="34" charset="0"/>
            </a:endParaRPr>
          </a:p>
          <a:p>
            <a:pPr marL="401638" indent="-401638"/>
            <a:r>
              <a:rPr lang="en-US" sz="1600" b="1" dirty="0" smtClean="0">
                <a:latin typeface="Helvetica" pitchFamily="34" charset="0"/>
                <a:cs typeface="Helvetica" pitchFamily="34" charset="0"/>
              </a:rPr>
              <a:t>14. </a:t>
            </a:r>
            <a:r>
              <a:rPr lang="es-MX" sz="1600" b="1" dirty="0">
                <a:latin typeface="Helvetica" panose="020B0604020202020204" pitchFamily="34" charset="0"/>
                <a:cs typeface="Helvetica" panose="020B0604020202020204" pitchFamily="34" charset="0"/>
              </a:rPr>
              <a:t>¿Qué </a:t>
            </a:r>
            <a:r>
              <a:rPr lang="es-MX" sz="1600" b="1" dirty="0" smtClean="0">
                <a:latin typeface="Helvetica" panose="020B0604020202020204" pitchFamily="34" charset="0"/>
                <a:cs typeface="Helvetica" panose="020B0604020202020204" pitchFamily="34" charset="0"/>
              </a:rPr>
              <a:t>declaración </a:t>
            </a:r>
            <a:r>
              <a:rPr lang="es-MX" sz="1600" b="1" dirty="0">
                <a:latin typeface="Helvetica" panose="020B0604020202020204" pitchFamily="34" charset="0"/>
                <a:cs typeface="Helvetica" panose="020B0604020202020204" pitchFamily="34" charset="0"/>
              </a:rPr>
              <a:t>explica </a:t>
            </a:r>
            <a:r>
              <a:rPr lang="es-MX" sz="1600" b="1" u="sng" dirty="0" smtClean="0">
                <a:latin typeface="Helvetica" panose="020B0604020202020204" pitchFamily="34" charset="0"/>
                <a:cs typeface="Helvetica" panose="020B0604020202020204" pitchFamily="34" charset="0"/>
              </a:rPr>
              <a:t>cuándo</a:t>
            </a:r>
            <a:r>
              <a:rPr lang="es-MX" sz="1600" b="1" dirty="0" smtClean="0">
                <a:latin typeface="Helvetica" panose="020B0604020202020204" pitchFamily="34" charset="0"/>
                <a:cs typeface="Helvetica" panose="020B0604020202020204" pitchFamily="34" charset="0"/>
              </a:rPr>
              <a:t> </a:t>
            </a:r>
            <a:r>
              <a:rPr lang="es-MX" sz="1600" b="1" dirty="0">
                <a:latin typeface="Helvetica" panose="020B0604020202020204" pitchFamily="34" charset="0"/>
                <a:cs typeface="Helvetica" panose="020B0604020202020204" pitchFamily="34" charset="0"/>
              </a:rPr>
              <a:t>la parte central de la roca caliza </a:t>
            </a:r>
            <a:r>
              <a:rPr lang="es-MX" sz="1600" b="1" dirty="0" smtClean="0">
                <a:latin typeface="Helvetica" panose="020B0604020202020204" pitchFamily="34" charset="0"/>
                <a:cs typeface="Helvetica" panose="020B0604020202020204" pitchFamily="34" charset="0"/>
              </a:rPr>
              <a:t>se comienza</a:t>
            </a:r>
            <a:r>
              <a:rPr lang="es-MX" sz="1600" b="1" dirty="0" smtClean="0">
                <a:solidFill>
                  <a:srgbClr val="FF00FF"/>
                </a:solidFill>
                <a:latin typeface="Helvetica" panose="020B0604020202020204" pitchFamily="34" charset="0"/>
                <a:cs typeface="Helvetica" panose="020B0604020202020204" pitchFamily="34" charset="0"/>
              </a:rPr>
              <a:t> </a:t>
            </a:r>
            <a:r>
              <a:rPr lang="es-MX" sz="1600" b="1" dirty="0">
                <a:latin typeface="Helvetica" panose="020B0604020202020204" pitchFamily="34" charset="0"/>
                <a:cs typeface="Helvetica" panose="020B0604020202020204" pitchFamily="34" charset="0"/>
              </a:rPr>
              <a:t>a erosionar</a:t>
            </a:r>
            <a:r>
              <a:rPr lang="es-MX" sz="1600" b="1" dirty="0" smtClean="0">
                <a:latin typeface="Helvetica" panose="020B0604020202020204" pitchFamily="34" charset="0"/>
                <a:cs typeface="Helvetica" panose="020B0604020202020204" pitchFamily="34" charset="0"/>
              </a:rPr>
              <a:t>?</a:t>
            </a:r>
          </a:p>
          <a:p>
            <a:pPr marL="401638" indent="-401638"/>
            <a:r>
              <a:rPr lang="es-MX" sz="1800" b="1" dirty="0" smtClean="0">
                <a:latin typeface="Helvetica" panose="020B0604020202020204" pitchFamily="34" charset="0"/>
                <a:cs typeface="Helvetica" panose="020B0604020202020204" pitchFamily="34" charset="0"/>
              </a:rPr>
              <a:t> </a:t>
            </a:r>
            <a:endParaRPr lang="en-US" sz="1700" b="1" dirty="0">
              <a:latin typeface="Helvetica" pitchFamily="34" charset="0"/>
              <a:cs typeface="Helvetica" pitchFamily="34" charset="0"/>
            </a:endParaRPr>
          </a:p>
          <a:p>
            <a:pPr marL="736600" indent="-395288">
              <a:buFont typeface="+mj-lt"/>
              <a:buAutoNum type="alphaUcPeriod"/>
            </a:pPr>
            <a:r>
              <a:rPr lang="es-ES" sz="1600" dirty="0">
                <a:latin typeface="Helvetica" panose="020B0604020202020204" pitchFamily="34" charset="0"/>
                <a:cs typeface="Helvetica" panose="020B0604020202020204" pitchFamily="34" charset="0"/>
              </a:rPr>
              <a:t>El agua de lluvia penetra en las pequeñas grietas de la roca caliza</a:t>
            </a:r>
            <a:r>
              <a:rPr lang="es-ES" sz="1600" dirty="0" smtClean="0">
                <a:latin typeface="Helvetica" panose="020B0604020202020204" pitchFamily="34" charset="0"/>
                <a:cs typeface="Helvetica" panose="020B0604020202020204" pitchFamily="34" charset="0"/>
              </a:rPr>
              <a:t>.</a:t>
            </a:r>
          </a:p>
          <a:p>
            <a:pPr marL="736600" indent="-395288">
              <a:buFont typeface="+mj-lt"/>
              <a:buAutoNum type="alphaUcPeriod"/>
            </a:pPr>
            <a:endParaRPr lang="en-US" sz="1600" dirty="0">
              <a:latin typeface="Helvetica" pitchFamily="34" charset="0"/>
              <a:cs typeface="Helvetica" pitchFamily="34" charset="0"/>
            </a:endParaRPr>
          </a:p>
          <a:p>
            <a:pPr marL="736600" indent="-395288">
              <a:buFont typeface="+mj-lt"/>
              <a:buAutoNum type="alphaUcPeriod"/>
            </a:pPr>
            <a:r>
              <a:rPr lang="es-ES" sz="1600" dirty="0">
                <a:latin typeface="Helvetica" panose="020B0604020202020204" pitchFamily="34" charset="0"/>
                <a:cs typeface="Helvetica" panose="020B0604020202020204" pitchFamily="34" charset="0"/>
              </a:rPr>
              <a:t>La parte central de la cueva sigue expandiéndose</a:t>
            </a:r>
            <a:r>
              <a:rPr lang="es-ES" sz="1600" dirty="0" smtClean="0">
                <a:latin typeface="Helvetica" panose="020B0604020202020204" pitchFamily="34" charset="0"/>
                <a:cs typeface="Helvetica" panose="020B0604020202020204" pitchFamily="34" charset="0"/>
              </a:rPr>
              <a:t>.</a:t>
            </a:r>
          </a:p>
          <a:p>
            <a:pPr marL="736600" indent="-395288">
              <a:buFont typeface="+mj-lt"/>
              <a:buAutoNum type="alphaUcPeriod"/>
            </a:pPr>
            <a:endParaRPr lang="en-US" sz="1600" dirty="0">
              <a:latin typeface="Helvetica" pitchFamily="34" charset="0"/>
              <a:cs typeface="Helvetica" pitchFamily="34" charset="0"/>
            </a:endParaRPr>
          </a:p>
          <a:p>
            <a:pPr marL="736600" indent="-395288">
              <a:buFont typeface="+mj-lt"/>
              <a:buAutoNum type="alphaUcPeriod"/>
            </a:pPr>
            <a:r>
              <a:rPr lang="es-ES" sz="1600" dirty="0">
                <a:latin typeface="Helvetica" panose="020B0604020202020204" pitchFamily="34" charset="0"/>
                <a:cs typeface="Helvetica" panose="020B0604020202020204" pitchFamily="34" charset="0"/>
              </a:rPr>
              <a:t>La presión </a:t>
            </a:r>
            <a:r>
              <a:rPr lang="es-ES" sz="1600" dirty="0" smtClean="0">
                <a:latin typeface="Helvetica" panose="020B0604020202020204" pitchFamily="34" charset="0"/>
                <a:cs typeface="Helvetica" panose="020B0604020202020204" pitchFamily="34" charset="0"/>
              </a:rPr>
              <a:t>del </a:t>
            </a:r>
            <a:r>
              <a:rPr lang="es-ES" sz="1600" dirty="0">
                <a:latin typeface="Helvetica" panose="020B0604020202020204" pitchFamily="34" charset="0"/>
                <a:cs typeface="Helvetica" panose="020B0604020202020204" pitchFamily="34" charset="0"/>
              </a:rPr>
              <a:t>agua de manantial permite </a:t>
            </a:r>
            <a:r>
              <a:rPr lang="es-ES" sz="1600" dirty="0" smtClean="0">
                <a:latin typeface="Helvetica" panose="020B0604020202020204" pitchFamily="34" charset="0"/>
                <a:cs typeface="Helvetica" panose="020B0604020202020204" pitchFamily="34" charset="0"/>
              </a:rPr>
              <a:t>que más agua </a:t>
            </a:r>
            <a:r>
              <a:rPr lang="es-ES" sz="1600" dirty="0">
                <a:latin typeface="Helvetica" panose="020B0604020202020204" pitchFamily="34" charset="0"/>
                <a:cs typeface="Helvetica" panose="020B0604020202020204" pitchFamily="34" charset="0"/>
              </a:rPr>
              <a:t>de lluvia fluya en la piedra caliza</a:t>
            </a:r>
            <a:r>
              <a:rPr lang="es-ES" sz="1600" dirty="0" smtClean="0">
                <a:latin typeface="Helvetica" panose="020B0604020202020204" pitchFamily="34" charset="0"/>
                <a:cs typeface="Helvetica" panose="020B0604020202020204" pitchFamily="34" charset="0"/>
              </a:rPr>
              <a:t>.</a:t>
            </a:r>
          </a:p>
          <a:p>
            <a:pPr marL="736600" indent="-395288">
              <a:buFont typeface="+mj-lt"/>
              <a:buAutoNum type="alphaUcPeriod"/>
            </a:pPr>
            <a:endParaRPr lang="en-US" sz="1600" dirty="0">
              <a:latin typeface="Helvetica" pitchFamily="34" charset="0"/>
              <a:cs typeface="Helvetica" pitchFamily="34" charset="0"/>
            </a:endParaRPr>
          </a:p>
          <a:p>
            <a:pPr marL="736600" indent="-395288">
              <a:buFont typeface="+mj-lt"/>
              <a:buAutoNum type="alphaUcPeriod"/>
            </a:pPr>
            <a:r>
              <a:rPr lang="es-ES" sz="1600" dirty="0">
                <a:latin typeface="Helvetica" panose="020B0604020202020204" pitchFamily="34" charset="0"/>
                <a:cs typeface="Helvetica" panose="020B0604020202020204" pitchFamily="34" charset="0"/>
              </a:rPr>
              <a:t>La cueva continúa expandiéndose a través de millones de años.</a:t>
            </a:r>
            <a:endParaRPr lang="en-US" sz="1600" dirty="0">
              <a:latin typeface="Helvetica" pitchFamily="34" charset="0"/>
              <a:cs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37</a:t>
            </a:fld>
            <a:endParaRPr lang="en-US" dirty="0"/>
          </a:p>
        </p:txBody>
      </p:sp>
      <p:cxnSp>
        <p:nvCxnSpPr>
          <p:cNvPr id="10" name="Straight Connector 9"/>
          <p:cNvCxnSpPr/>
          <p:nvPr/>
        </p:nvCxnSpPr>
        <p:spPr>
          <a:xfrm>
            <a:off x="404813" y="4390571"/>
            <a:ext cx="6714585"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04800" y="381000"/>
            <a:ext cx="7078980" cy="3565363"/>
          </a:xfrm>
          <a:prstGeom prst="rect">
            <a:avLst/>
          </a:prstGeom>
          <a:noFill/>
        </p:spPr>
        <p:txBody>
          <a:bodyPr wrap="square" lIns="101881" tIns="50941" rIns="101881" bIns="50941">
            <a:spAutoFit/>
          </a:bodyPr>
          <a:lstStyle/>
          <a:p>
            <a:pPr marL="344488" indent="-344488"/>
            <a:r>
              <a:rPr lang="en-US" sz="1600" b="1" dirty="0" smtClean="0">
                <a:latin typeface="Helvetica" pitchFamily="34" charset="0"/>
                <a:cs typeface="Helvetica" pitchFamily="34" charset="0"/>
              </a:rPr>
              <a:t>13. </a:t>
            </a:r>
            <a:r>
              <a:rPr lang="es-MX" sz="1600" b="1" dirty="0">
                <a:latin typeface="Helvetica" panose="020B0604020202020204" pitchFamily="34" charset="0"/>
                <a:cs typeface="Helvetica" panose="020B0604020202020204" pitchFamily="34" charset="0"/>
              </a:rPr>
              <a:t>¿Cuál es el objetivo </a:t>
            </a:r>
            <a:r>
              <a:rPr lang="es-MX" sz="1600" b="1" u="sng" dirty="0">
                <a:latin typeface="Helvetica" panose="020B0604020202020204" pitchFamily="34" charset="0"/>
                <a:cs typeface="Helvetica" panose="020B0604020202020204" pitchFamily="34" charset="0"/>
              </a:rPr>
              <a:t>principal</a:t>
            </a:r>
            <a:r>
              <a:rPr lang="es-MX" sz="1600" b="1" dirty="0">
                <a:latin typeface="Helvetica" panose="020B0604020202020204" pitchFamily="34" charset="0"/>
                <a:cs typeface="Helvetica" panose="020B0604020202020204" pitchFamily="34" charset="0"/>
              </a:rPr>
              <a:t> de las ilustraciones mostradas en las </a:t>
            </a:r>
            <a:r>
              <a:rPr lang="es-MX" sz="1600" b="1" i="1" dirty="0" smtClean="0">
                <a:latin typeface="Helvetica" panose="020B0604020202020204" pitchFamily="34" charset="0"/>
                <a:cs typeface="Helvetica" panose="020B0604020202020204" pitchFamily="34" charset="0"/>
              </a:rPr>
              <a:t>Tres </a:t>
            </a:r>
            <a:r>
              <a:rPr lang="es-MX" sz="1600" b="1" i="1" dirty="0">
                <a:latin typeface="Helvetica" panose="020B0604020202020204" pitchFamily="34" charset="0"/>
                <a:cs typeface="Helvetica" panose="020B0604020202020204" pitchFamily="34" charset="0"/>
              </a:rPr>
              <a:t>e</a:t>
            </a:r>
            <a:r>
              <a:rPr lang="es-MX" sz="1600" b="1" i="1" dirty="0" smtClean="0">
                <a:latin typeface="Helvetica" panose="020B0604020202020204" pitchFamily="34" charset="0"/>
                <a:cs typeface="Helvetica" panose="020B0604020202020204" pitchFamily="34" charset="0"/>
              </a:rPr>
              <a:t>tapas </a:t>
            </a:r>
            <a:r>
              <a:rPr lang="es-MX" sz="1600" b="1" i="1" dirty="0">
                <a:latin typeface="Helvetica" panose="020B0604020202020204" pitchFamily="34" charset="0"/>
                <a:cs typeface="Helvetica" panose="020B0604020202020204" pitchFamily="34" charset="0"/>
              </a:rPr>
              <a:t>de la </a:t>
            </a:r>
            <a:r>
              <a:rPr lang="es-MX" sz="1600" b="1" i="1" dirty="0" smtClean="0">
                <a:latin typeface="Helvetica" panose="020B0604020202020204" pitchFamily="34" charset="0"/>
                <a:cs typeface="Helvetica" panose="020B0604020202020204" pitchFamily="34" charset="0"/>
              </a:rPr>
              <a:t>formación </a:t>
            </a:r>
            <a:r>
              <a:rPr lang="es-MX" sz="1600" b="1" i="1" dirty="0">
                <a:latin typeface="Helvetica" panose="020B0604020202020204" pitchFamily="34" charset="0"/>
                <a:cs typeface="Helvetica" panose="020B0604020202020204" pitchFamily="34" charset="0"/>
              </a:rPr>
              <a:t>de la </a:t>
            </a:r>
            <a:r>
              <a:rPr lang="es-MX" sz="1600" b="1" i="1" dirty="0" smtClean="0">
                <a:latin typeface="Helvetica" panose="020B0604020202020204" pitchFamily="34" charset="0"/>
                <a:cs typeface="Helvetica" panose="020B0604020202020204" pitchFamily="34" charset="0"/>
              </a:rPr>
              <a:t>cueva </a:t>
            </a:r>
            <a:r>
              <a:rPr lang="es-MX" sz="1600" b="1" i="1" dirty="0">
                <a:latin typeface="Helvetica" panose="020B0604020202020204" pitchFamily="34" charset="0"/>
                <a:cs typeface="Helvetica" panose="020B0604020202020204" pitchFamily="34" charset="0"/>
              </a:rPr>
              <a:t>de </a:t>
            </a:r>
            <a:r>
              <a:rPr lang="es-MX" sz="1600" b="1" i="1" dirty="0" smtClean="0">
                <a:latin typeface="Helvetica" panose="020B0604020202020204" pitchFamily="34" charset="0"/>
                <a:cs typeface="Helvetica" panose="020B0604020202020204" pitchFamily="34" charset="0"/>
              </a:rPr>
              <a:t>piedra caliza</a:t>
            </a:r>
            <a:r>
              <a:rPr lang="es-MX" sz="1600" b="1" dirty="0" smtClean="0">
                <a:latin typeface="Helvetica" panose="020B0604020202020204" pitchFamily="34" charset="0"/>
                <a:cs typeface="Helvetica" panose="020B0604020202020204" pitchFamily="34" charset="0"/>
              </a:rPr>
              <a:t>? </a:t>
            </a:r>
          </a:p>
          <a:p>
            <a:pPr marL="344488" indent="-344488"/>
            <a:endParaRPr lang="en-US" sz="1700" dirty="0">
              <a:latin typeface="Helvetica" pitchFamily="34" charset="0"/>
              <a:cs typeface="Helvetica" pitchFamily="34" charset="0"/>
            </a:endParaRPr>
          </a:p>
          <a:p>
            <a:pPr marL="721161" indent="-361417">
              <a:buFont typeface="+mj-lt"/>
              <a:buAutoNum type="alphaUcPeriod"/>
            </a:pPr>
            <a:r>
              <a:rPr lang="es-ES" sz="1600" dirty="0">
                <a:latin typeface="Helvetica" panose="020B0604020202020204" pitchFamily="34" charset="0"/>
                <a:cs typeface="Helvetica" panose="020B0604020202020204" pitchFamily="34" charset="0"/>
              </a:rPr>
              <a:t>Las ilustraciones muestran cómo el agua de lluvia </a:t>
            </a:r>
            <a:r>
              <a:rPr lang="es-ES" sz="1600" dirty="0" smtClean="0">
                <a:latin typeface="Helvetica" panose="020B0604020202020204" pitchFamily="34" charset="0"/>
                <a:cs typeface="Helvetica" panose="020B0604020202020204" pitchFamily="34" charset="0"/>
              </a:rPr>
              <a:t>disuelve </a:t>
            </a:r>
            <a:r>
              <a:rPr lang="es-ES" sz="1600" dirty="0">
                <a:latin typeface="Helvetica" panose="020B0604020202020204" pitchFamily="34" charset="0"/>
                <a:cs typeface="Helvetica" panose="020B0604020202020204" pitchFamily="34" charset="0"/>
              </a:rPr>
              <a:t>la piedra caliza</a:t>
            </a:r>
            <a:r>
              <a:rPr lang="es-ES" sz="1600" dirty="0" smtClean="0">
                <a:latin typeface="Helvetica" panose="020B0604020202020204" pitchFamily="34" charset="0"/>
                <a:cs typeface="Helvetica" panose="020B0604020202020204" pitchFamily="34" charset="0"/>
              </a:rPr>
              <a:t>.</a:t>
            </a:r>
          </a:p>
          <a:p>
            <a:pPr marL="721161" indent="-361417">
              <a:buFont typeface="+mj-lt"/>
              <a:buAutoNum type="alphaUcPeriod"/>
            </a:pPr>
            <a:endParaRPr lang="en-US" sz="1600" dirty="0">
              <a:latin typeface="Helvetica" pitchFamily="34" charset="0"/>
              <a:cs typeface="Helvetica" pitchFamily="34" charset="0"/>
            </a:endParaRPr>
          </a:p>
          <a:p>
            <a:pPr marL="721161" indent="-361417">
              <a:buFont typeface="+mj-lt"/>
              <a:buAutoNum type="alphaUcPeriod"/>
            </a:pPr>
            <a:r>
              <a:rPr lang="es-ES" sz="1600" dirty="0">
                <a:latin typeface="Helvetica" panose="020B0604020202020204" pitchFamily="34" charset="0"/>
                <a:cs typeface="Helvetica" panose="020B0604020202020204" pitchFamily="34" charset="0"/>
              </a:rPr>
              <a:t>Las ilustraciones ayudan al lector a ver </a:t>
            </a:r>
            <a:r>
              <a:rPr lang="es-ES" sz="1600" dirty="0" smtClean="0">
                <a:latin typeface="Helvetica" panose="020B0604020202020204" pitchFamily="34" charset="0"/>
                <a:cs typeface="Helvetica" panose="020B0604020202020204" pitchFamily="34" charset="0"/>
              </a:rPr>
              <a:t>cómo </a:t>
            </a:r>
            <a:r>
              <a:rPr lang="es-ES" sz="1600" dirty="0">
                <a:latin typeface="Helvetica" panose="020B0604020202020204" pitchFamily="34" charset="0"/>
                <a:cs typeface="Helvetica" panose="020B0604020202020204" pitchFamily="34" charset="0"/>
              </a:rPr>
              <a:t>se ven las cuevas en cada una de las tres etapas </a:t>
            </a:r>
            <a:r>
              <a:rPr lang="es-ES" sz="1600" dirty="0" smtClean="0">
                <a:latin typeface="Helvetica" panose="020B0604020202020204" pitchFamily="34" charset="0"/>
                <a:cs typeface="Helvetica" panose="020B0604020202020204" pitchFamily="34" charset="0"/>
              </a:rPr>
              <a:t>de </a:t>
            </a:r>
            <a:r>
              <a:rPr lang="es-ES" sz="1600" dirty="0">
                <a:latin typeface="Helvetica" panose="020B0604020202020204" pitchFamily="34" charset="0"/>
                <a:cs typeface="Helvetica" panose="020B0604020202020204" pitchFamily="34" charset="0"/>
              </a:rPr>
              <a:t>formación</a:t>
            </a:r>
            <a:r>
              <a:rPr lang="es-ES" sz="1600" dirty="0" smtClean="0">
                <a:latin typeface="Helvetica" panose="020B0604020202020204" pitchFamily="34" charset="0"/>
                <a:cs typeface="Helvetica" panose="020B0604020202020204" pitchFamily="34" charset="0"/>
              </a:rPr>
              <a:t>.</a:t>
            </a:r>
          </a:p>
          <a:p>
            <a:pPr marL="721161" indent="-361417">
              <a:buFont typeface="+mj-lt"/>
              <a:buAutoNum type="alphaUcPeriod"/>
            </a:pPr>
            <a:endParaRPr lang="en-US" sz="1600" dirty="0">
              <a:latin typeface="Helvetica" pitchFamily="34" charset="0"/>
              <a:cs typeface="Helvetica" pitchFamily="34" charset="0"/>
            </a:endParaRPr>
          </a:p>
          <a:p>
            <a:pPr marL="721161" indent="-361417">
              <a:buFont typeface="+mj-lt"/>
              <a:buAutoNum type="alphaUcPeriod"/>
            </a:pPr>
            <a:r>
              <a:rPr lang="es-ES" sz="1600" dirty="0">
                <a:latin typeface="Helvetica" panose="020B0604020202020204" pitchFamily="34" charset="0"/>
                <a:cs typeface="Helvetica" panose="020B0604020202020204" pitchFamily="34" charset="0"/>
              </a:rPr>
              <a:t>Las ilustraciones muestran cómo </a:t>
            </a:r>
            <a:r>
              <a:rPr lang="es-ES" sz="1600" dirty="0" smtClean="0">
                <a:latin typeface="Helvetica" panose="020B0604020202020204" pitchFamily="34" charset="0"/>
                <a:cs typeface="Helvetica" panose="020B0604020202020204" pitchFamily="34" charset="0"/>
              </a:rPr>
              <a:t>el </a:t>
            </a:r>
            <a:r>
              <a:rPr lang="es-ES" sz="1600" dirty="0">
                <a:latin typeface="Helvetica" panose="020B0604020202020204" pitchFamily="34" charset="0"/>
                <a:cs typeface="Helvetica" panose="020B0604020202020204" pitchFamily="34" charset="0"/>
              </a:rPr>
              <a:t>agua de lluvia </a:t>
            </a:r>
            <a:r>
              <a:rPr lang="es-ES" sz="1600" dirty="0" smtClean="0">
                <a:latin typeface="Helvetica" panose="020B0604020202020204" pitchFamily="34" charset="0"/>
                <a:cs typeface="Helvetica" panose="020B0604020202020204" pitchFamily="34" charset="0"/>
              </a:rPr>
              <a:t>fluye a </a:t>
            </a:r>
            <a:r>
              <a:rPr lang="es-ES" sz="1600" dirty="0">
                <a:latin typeface="Helvetica" panose="020B0604020202020204" pitchFamily="34" charset="0"/>
                <a:cs typeface="Helvetica" panose="020B0604020202020204" pitchFamily="34" charset="0"/>
              </a:rPr>
              <a:t>través de las pequeñas grietas de la roca caliza</a:t>
            </a:r>
            <a:r>
              <a:rPr lang="es-ES" sz="1600" dirty="0" smtClean="0">
                <a:latin typeface="Helvetica" panose="020B0604020202020204" pitchFamily="34" charset="0"/>
                <a:cs typeface="Helvetica" panose="020B0604020202020204" pitchFamily="34" charset="0"/>
              </a:rPr>
              <a:t>.</a:t>
            </a:r>
          </a:p>
          <a:p>
            <a:pPr marL="721161" indent="-361417">
              <a:buFont typeface="+mj-lt"/>
              <a:buAutoNum type="alphaUcPeriod"/>
            </a:pPr>
            <a:endParaRPr lang="en-US" sz="1600" dirty="0">
              <a:latin typeface="Helvetica" pitchFamily="34" charset="0"/>
              <a:cs typeface="Helvetica" pitchFamily="34" charset="0"/>
            </a:endParaRPr>
          </a:p>
          <a:p>
            <a:pPr marL="721161" indent="-361417">
              <a:buFont typeface="+mj-lt"/>
              <a:buAutoNum type="alphaUcPeriod"/>
            </a:pPr>
            <a:r>
              <a:rPr lang="es-ES" sz="1600" dirty="0">
                <a:latin typeface="Helvetica" panose="020B0604020202020204" pitchFamily="34" charset="0"/>
                <a:cs typeface="Helvetica" panose="020B0604020202020204" pitchFamily="34" charset="0"/>
              </a:rPr>
              <a:t>Las ilustraciones ayudan al lector a entender que las cuevas pueden tardar millones de años en formarse.</a:t>
            </a:r>
            <a:endParaRPr lang="en-US" sz="1600" dirty="0">
              <a:latin typeface="Helvetica" pitchFamily="34" charset="0"/>
              <a:cs typeface="Helvetica" pitchFamily="34" charset="0"/>
            </a:endParaRPr>
          </a:p>
        </p:txBody>
      </p:sp>
      <p:grpSp>
        <p:nvGrpSpPr>
          <p:cNvPr id="2" name="Group 1"/>
          <p:cNvGrpSpPr/>
          <p:nvPr/>
        </p:nvGrpSpPr>
        <p:grpSpPr>
          <a:xfrm>
            <a:off x="404813" y="1230217"/>
            <a:ext cx="250031" cy="2397717"/>
            <a:chOff x="451561" y="1395203"/>
            <a:chExt cx="250031" cy="2397717"/>
          </a:xfrm>
        </p:grpSpPr>
        <p:sp>
          <p:nvSpPr>
            <p:cNvPr id="27" name="Oval 26"/>
            <p:cNvSpPr/>
            <p:nvPr/>
          </p:nvSpPr>
          <p:spPr>
            <a:xfrm>
              <a:off x="452418" y="139520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8" name="Oval 27"/>
            <p:cNvSpPr/>
            <p:nvPr/>
          </p:nvSpPr>
          <p:spPr>
            <a:xfrm>
              <a:off x="457200" y="204651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29" name="Oval 28"/>
            <p:cNvSpPr/>
            <p:nvPr/>
          </p:nvSpPr>
          <p:spPr>
            <a:xfrm>
              <a:off x="458704" y="278988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0" name="Oval 29"/>
            <p:cNvSpPr/>
            <p:nvPr/>
          </p:nvSpPr>
          <p:spPr>
            <a:xfrm>
              <a:off x="451561" y="355343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pSp>
        <p:nvGrpSpPr>
          <p:cNvPr id="3" name="Group 2"/>
          <p:cNvGrpSpPr/>
          <p:nvPr/>
        </p:nvGrpSpPr>
        <p:grpSpPr>
          <a:xfrm>
            <a:off x="411956" y="6086651"/>
            <a:ext cx="242888" cy="2166100"/>
            <a:chOff x="533400" y="6475394"/>
            <a:chExt cx="242888" cy="2166100"/>
          </a:xfrm>
        </p:grpSpPr>
        <p:sp>
          <p:nvSpPr>
            <p:cNvPr id="31" name="Oval 30"/>
            <p:cNvSpPr/>
            <p:nvPr/>
          </p:nvSpPr>
          <p:spPr>
            <a:xfrm>
              <a:off x="533400" y="6475394"/>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533400" y="7171277"/>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533400" y="7703973"/>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533400" y="8402008"/>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graphicFrame>
        <p:nvGraphicFramePr>
          <p:cNvPr id="16" name="Table 15"/>
          <p:cNvGraphicFramePr>
            <a:graphicFrameLocks noGrp="1"/>
          </p:cNvGraphicFramePr>
          <p:nvPr>
            <p:extLst>
              <p:ext uri="{D42A27DB-BD31-4B8C-83A1-F6EECF244321}">
                <p14:modId xmlns:p14="http://schemas.microsoft.com/office/powerpoint/2010/main" val="656489966"/>
              </p:ext>
            </p:extLst>
          </p:nvPr>
        </p:nvGraphicFramePr>
        <p:xfrm>
          <a:off x="5445982" y="3702957"/>
          <a:ext cx="1937798" cy="671286"/>
        </p:xfrm>
        <a:graphic>
          <a:graphicData uri="http://schemas.openxmlformats.org/drawingml/2006/table">
            <a:tbl>
              <a:tblPr/>
              <a:tblGrid>
                <a:gridCol w="1937798"/>
              </a:tblGrid>
              <a:tr h="183606">
                <a:tc>
                  <a:txBody>
                    <a:bodyPr/>
                    <a:lstStyle/>
                    <a:p>
                      <a:pPr marL="0" marR="0" algn="ctr">
                        <a:lnSpc>
                          <a:spcPct val="100000"/>
                        </a:lnSpc>
                        <a:spcBef>
                          <a:spcPts val="0"/>
                        </a:spcBef>
                        <a:spcAft>
                          <a:spcPts val="0"/>
                        </a:spcAft>
                      </a:pPr>
                      <a:r>
                        <a:rPr lang="en-US" sz="800" b="1" i="1" dirty="0" err="1" smtClean="0">
                          <a:solidFill>
                            <a:schemeClr val="tx1"/>
                          </a:solidFill>
                          <a:latin typeface="+mn-lt"/>
                          <a:ea typeface="Times New Roman"/>
                          <a:cs typeface="Times New Roman"/>
                        </a:rPr>
                        <a:t>Hacia</a:t>
                      </a:r>
                      <a:r>
                        <a:rPr lang="en-US" sz="800" b="1" i="1" dirty="0" smtClean="0">
                          <a:solidFill>
                            <a:srgbClr val="000000"/>
                          </a:solidFill>
                          <a:latin typeface="+mn-lt"/>
                          <a:ea typeface="Times New Roman"/>
                          <a:cs typeface="Times New Roman"/>
                        </a:rPr>
                        <a:t> RI.5.7</a:t>
                      </a:r>
                      <a:r>
                        <a:rPr lang="en-US" sz="800" b="1" i="1" baseline="0" dirty="0" smtClean="0">
                          <a:solidFill>
                            <a:srgbClr val="000000"/>
                          </a:solidFill>
                          <a:latin typeface="+mn-lt"/>
                          <a:ea typeface="Times New Roman"/>
                          <a:cs typeface="Times New Roman"/>
                        </a:rPr>
                        <a:t>   </a:t>
                      </a:r>
                      <a:r>
                        <a:rPr lang="en-US" sz="800" b="1" i="1" dirty="0" smtClean="0">
                          <a:solidFill>
                            <a:srgbClr val="000000"/>
                          </a:solidFill>
                          <a:latin typeface="+mn-lt"/>
                          <a:ea typeface="Times New Roman"/>
                          <a:cs typeface="Times New Roman"/>
                        </a:rPr>
                        <a:t>   </a:t>
                      </a:r>
                      <a:r>
                        <a:rPr lang="en-US" sz="800" b="1" dirty="0" smtClean="0">
                          <a:solidFill>
                            <a:srgbClr val="000000"/>
                          </a:solidFill>
                          <a:latin typeface="Calibri"/>
                          <a:ea typeface="Times New Roman"/>
                          <a:cs typeface="Times New Roman"/>
                        </a:rPr>
                        <a:t>DOK </a:t>
                      </a:r>
                      <a:r>
                        <a:rPr lang="en-US" sz="800" b="1" dirty="0">
                          <a:solidFill>
                            <a:srgbClr val="000000"/>
                          </a:solidFill>
                          <a:latin typeface="Calibri"/>
                          <a:ea typeface="Times New Roman"/>
                          <a:cs typeface="Times New Roman"/>
                        </a:rPr>
                        <a:t>1 - </a:t>
                      </a:r>
                      <a:r>
                        <a:rPr lang="en-US" sz="800" b="1" dirty="0" smtClean="0">
                          <a:solidFill>
                            <a:srgbClr val="000000"/>
                          </a:solidFill>
                          <a:latin typeface="Calibri"/>
                          <a:ea typeface="Times New Roman"/>
                          <a:cs typeface="Times New Roman"/>
                        </a:rPr>
                        <a:t>CF</a:t>
                      </a:r>
                      <a:endParaRPr lang="en-US" sz="800" dirty="0">
                        <a:latin typeface="Calibri"/>
                        <a:ea typeface="Calibri"/>
                        <a:cs typeface="Times New Roman"/>
                      </a:endParaRPr>
                    </a:p>
                  </a:txBody>
                  <a:tcPr marL="24657" marR="24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C6D9F1"/>
                    </a:solidFill>
                  </a:tcPr>
                </a:tc>
              </a:tr>
              <a:tr h="444136">
                <a:tc>
                  <a:txBody>
                    <a:bodyPr/>
                    <a:lstStyle/>
                    <a:p>
                      <a:pPr marL="0" marR="0" algn="l">
                        <a:lnSpc>
                          <a:spcPct val="100000"/>
                        </a:lnSpc>
                        <a:spcBef>
                          <a:spcPts val="0"/>
                        </a:spcBef>
                        <a:spcAft>
                          <a:spcPts val="0"/>
                        </a:spcAft>
                      </a:pPr>
                      <a:r>
                        <a:rPr lang="es-419" sz="800" b="1" dirty="0" smtClean="0">
                          <a:solidFill>
                            <a:srgbClr val="000000"/>
                          </a:solidFill>
                          <a:latin typeface="+mn-lt"/>
                          <a:ea typeface="Times New Roman"/>
                          <a:cs typeface="Times New Roman"/>
                        </a:rPr>
                        <a:t>Responde a preguntas específicas que cuestionan quién, qué, cuándo, dónde o cómo, sobre la información encontrada en fuentes digitales o impresas.</a:t>
                      </a:r>
                      <a:endParaRPr lang="en-US" sz="800" b="1" dirty="0" smtClean="0">
                        <a:solidFill>
                          <a:srgbClr val="000000"/>
                        </a:solidFill>
                        <a:latin typeface="+mn-lt"/>
                        <a:ea typeface="Times New Roman"/>
                        <a:cs typeface="Times New Roman"/>
                      </a:endParaRPr>
                    </a:p>
                  </a:txBody>
                  <a:tcPr marL="24657" marR="2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752645678"/>
              </p:ext>
            </p:extLst>
          </p:nvPr>
        </p:nvGraphicFramePr>
        <p:xfrm>
          <a:off x="5598575" y="8666809"/>
          <a:ext cx="1526127" cy="520108"/>
        </p:xfrm>
        <a:graphic>
          <a:graphicData uri="http://schemas.openxmlformats.org/drawingml/2006/table">
            <a:tbl>
              <a:tblPr/>
              <a:tblGrid>
                <a:gridCol w="1526127"/>
              </a:tblGrid>
              <a:tr h="154348">
                <a:tc>
                  <a:txBody>
                    <a:bodyPr/>
                    <a:lstStyle/>
                    <a:p>
                      <a:pPr marL="0" marR="0" algn="ctr">
                        <a:lnSpc>
                          <a:spcPct val="100000"/>
                        </a:lnSpc>
                        <a:spcBef>
                          <a:spcPts val="0"/>
                        </a:spcBef>
                        <a:spcAft>
                          <a:spcPts val="0"/>
                        </a:spcAft>
                      </a:pPr>
                      <a:r>
                        <a:rPr lang="en-US" sz="800" b="1" i="1" dirty="0" err="1" smtClean="0">
                          <a:solidFill>
                            <a:schemeClr val="tx1"/>
                          </a:solidFill>
                          <a:latin typeface="+mn-lt"/>
                          <a:ea typeface="Times New Roman"/>
                          <a:cs typeface="Times New Roman"/>
                        </a:rPr>
                        <a:t>Hacia</a:t>
                      </a:r>
                      <a:r>
                        <a:rPr lang="en-US" sz="800" b="1" i="1" dirty="0" smtClean="0">
                          <a:solidFill>
                            <a:srgbClr val="000000"/>
                          </a:solidFill>
                          <a:latin typeface="+mn-lt"/>
                          <a:ea typeface="Times New Roman"/>
                          <a:cs typeface="Times New Roman"/>
                        </a:rPr>
                        <a:t> RI.5.7</a:t>
                      </a:r>
                      <a:r>
                        <a:rPr lang="en-US" sz="800" b="1" i="1" baseline="0" dirty="0" smtClean="0">
                          <a:solidFill>
                            <a:srgbClr val="000000"/>
                          </a:solidFill>
                          <a:latin typeface="+mn-lt"/>
                          <a:ea typeface="Times New Roman"/>
                          <a:cs typeface="Times New Roman"/>
                        </a:rPr>
                        <a:t>         </a:t>
                      </a:r>
                      <a:r>
                        <a:rPr lang="en-US" sz="800" b="1" dirty="0" smtClean="0">
                          <a:solidFill>
                            <a:srgbClr val="000000"/>
                          </a:solidFill>
                          <a:latin typeface="Calibri"/>
                          <a:ea typeface="Times New Roman"/>
                          <a:cs typeface="Times New Roman"/>
                        </a:rPr>
                        <a:t>DOK 2 </a:t>
                      </a:r>
                      <a:r>
                        <a:rPr lang="en-US" sz="800" b="1" dirty="0">
                          <a:solidFill>
                            <a:srgbClr val="000000"/>
                          </a:solidFill>
                          <a:latin typeface="Calibri"/>
                          <a:ea typeface="Times New Roman"/>
                          <a:cs typeface="Times New Roman"/>
                        </a:rPr>
                        <a:t>– </a:t>
                      </a:r>
                      <a:r>
                        <a:rPr lang="en-US" sz="800" b="1" dirty="0" smtClean="0">
                          <a:solidFill>
                            <a:srgbClr val="000000"/>
                          </a:solidFill>
                          <a:latin typeface="Calibri"/>
                          <a:ea typeface="Times New Roman"/>
                          <a:cs typeface="Times New Roman"/>
                        </a:rPr>
                        <a:t>CL</a:t>
                      </a:r>
                      <a:endParaRPr lang="en-US" sz="800" dirty="0">
                        <a:latin typeface="Calibri"/>
                        <a:ea typeface="Calibri"/>
                        <a:cs typeface="Times New Roman"/>
                      </a:endParaRPr>
                    </a:p>
                  </a:txBody>
                  <a:tcPr marL="24657" marR="24657"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r>
              <a:tr h="133978">
                <a:tc>
                  <a:txBody>
                    <a:bodyPr/>
                    <a:lstStyle/>
                    <a:p>
                      <a:pPr marL="0" marR="0" algn="l">
                        <a:lnSpc>
                          <a:spcPct val="100000"/>
                        </a:lnSpc>
                        <a:spcBef>
                          <a:spcPts val="0"/>
                        </a:spcBef>
                        <a:spcAft>
                          <a:spcPts val="0"/>
                        </a:spcAft>
                      </a:pPr>
                      <a:r>
                        <a:rPr lang="es-419" sz="800" b="1" dirty="0" smtClean="0">
                          <a:solidFill>
                            <a:srgbClr val="000000"/>
                          </a:solidFill>
                          <a:latin typeface="+mn-lt"/>
                          <a:ea typeface="Times New Roman"/>
                          <a:cs typeface="Times New Roman"/>
                        </a:rPr>
                        <a:t>Localiza información específica en múltiples fuentes  impresas o digitales apropiadas.</a:t>
                      </a:r>
                      <a:endParaRPr lang="en-US" sz="800" b="1" dirty="0" smtClean="0">
                        <a:solidFill>
                          <a:srgbClr val="000000"/>
                        </a:solidFill>
                        <a:latin typeface="+mn-lt"/>
                        <a:ea typeface="Times New Roman"/>
                        <a:cs typeface="Times New Roman"/>
                      </a:endParaRPr>
                    </a:p>
                  </a:txBody>
                  <a:tcPr marL="24657" marR="24657"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4">
                        <a:lumMod val="20000"/>
                        <a:lumOff val="80000"/>
                      </a:schemeClr>
                    </a:solidFill>
                  </a:tcPr>
                </a:tc>
              </a:tr>
            </a:tbl>
          </a:graphicData>
        </a:graphic>
      </p:graphicFrame>
    </p:spTree>
    <p:extLst>
      <p:ext uri="{BB962C8B-B14F-4D97-AF65-F5344CB8AC3E}">
        <p14:creationId xmlns:p14="http://schemas.microsoft.com/office/powerpoint/2010/main" val="270864695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38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35415850"/>
              </p:ext>
            </p:extLst>
          </p:nvPr>
        </p:nvGraphicFramePr>
        <p:xfrm>
          <a:off x="323850" y="191136"/>
          <a:ext cx="7043738" cy="4804602"/>
        </p:xfrm>
        <a:graphic>
          <a:graphicData uri="http://schemas.openxmlformats.org/drawingml/2006/table">
            <a:tbl>
              <a:tblPr firstRow="1" bandRow="1">
                <a:tableStyleId>{5940675A-B579-460E-94D1-54222C63F5DA}</a:tableStyleId>
              </a:tblPr>
              <a:tblGrid>
                <a:gridCol w="7043738"/>
              </a:tblGrid>
              <a:tr h="766279">
                <a:tc>
                  <a:txBody>
                    <a:bodyPr/>
                    <a:lstStyle/>
                    <a:p>
                      <a:pPr marL="401638" marR="0" indent="-401638"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latin typeface="Helvetica" panose="020B0604020202020204" pitchFamily="34" charset="0"/>
                          <a:cs typeface="Helvetica" panose="020B0604020202020204" pitchFamily="34" charset="0"/>
                        </a:rPr>
                        <a:t>15. </a:t>
                      </a:r>
                      <a:r>
                        <a:rPr lang="es-419" sz="1400" b="1" dirty="0" smtClean="0">
                          <a:latin typeface="Helvetica" panose="020B0604020202020204" pitchFamily="34" charset="0"/>
                          <a:cs typeface="Helvetica" panose="020B0604020202020204" pitchFamily="34" charset="0"/>
                        </a:rPr>
                        <a:t>¿Qué puntos importantes, desearían saber los visitantes de las Cavernas de Carlsbad, que se encuentran en ambos textos, ¿Quién fue </a:t>
                      </a:r>
                      <a:r>
                        <a:rPr lang="es-419" sz="1400" b="1" dirty="0" err="1" smtClean="0">
                          <a:latin typeface="Helvetica" panose="020B0604020202020204" pitchFamily="34" charset="0"/>
                          <a:cs typeface="Helvetica" panose="020B0604020202020204" pitchFamily="34" charset="0"/>
                        </a:rPr>
                        <a:t>Jim</a:t>
                      </a:r>
                      <a:r>
                        <a:rPr lang="es-419" sz="1400" b="1" dirty="0" smtClean="0">
                          <a:latin typeface="Helvetica" panose="020B0604020202020204" pitchFamily="34" charset="0"/>
                          <a:cs typeface="Helvetica" panose="020B0604020202020204" pitchFamily="34" charset="0"/>
                        </a:rPr>
                        <a:t> White? y Golondrinas de cueva? Explica cómo escogiste qué puntos eran importantes.</a:t>
                      </a:r>
                    </a:p>
                    <a:p>
                      <a:pPr marL="401638" marR="0" indent="-401638" algn="l" defTabSz="1018809" rtl="0" eaLnBrk="1" fontAlgn="auto" latinLnBrk="0" hangingPunct="1">
                        <a:lnSpc>
                          <a:spcPct val="100000"/>
                        </a:lnSpc>
                        <a:spcBef>
                          <a:spcPts val="0"/>
                        </a:spcBef>
                        <a:spcAft>
                          <a:spcPts val="0"/>
                        </a:spcAft>
                        <a:buClrTx/>
                        <a:buSzTx/>
                        <a:buFont typeface="+mj-lt"/>
                        <a:buNone/>
                        <a:tabLst/>
                        <a:defRPr/>
                      </a:pPr>
                      <a:endParaRPr lang="en-US" sz="1500" b="1" baseline="0" dirty="0" smtClean="0">
                        <a:solidFill>
                          <a:schemeClr val="tx1"/>
                        </a:solidFill>
                        <a:latin typeface="Helvetica" pitchFamily="34" charset="0"/>
                        <a:cs typeface="Helvetica" pitchFamily="34" charset="0"/>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671">
                <a:tc>
                  <a:txBody>
                    <a:bodyPr/>
                    <a:lstStyle/>
                    <a:p>
                      <a:endParaRPr lang="en-US" sz="1500" dirty="0" smtClean="0">
                        <a:solidFill>
                          <a:schemeClr val="tx1"/>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671">
                <a:tc>
                  <a:txBody>
                    <a:bodyPr/>
                    <a:lstStyle/>
                    <a:p>
                      <a:endParaRPr lang="en-US" sz="1500" dirty="0">
                        <a:solidFill>
                          <a:schemeClr val="tx1"/>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671">
                <a:tc>
                  <a:txBody>
                    <a:bodyPr/>
                    <a:lstStyle/>
                    <a:p>
                      <a:endParaRPr lang="en-US" sz="1500" dirty="0">
                        <a:solidFill>
                          <a:schemeClr val="tx1"/>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671">
                <a:tc>
                  <a:txBody>
                    <a:bodyPr/>
                    <a:lstStyle/>
                    <a:p>
                      <a:endParaRPr lang="en-US" sz="1500" dirty="0">
                        <a:solidFill>
                          <a:schemeClr val="tx1"/>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671">
                <a:tc>
                  <a:txBody>
                    <a:bodyPr/>
                    <a:lstStyle/>
                    <a:p>
                      <a:endParaRPr lang="en-US" sz="1500" dirty="0">
                        <a:solidFill>
                          <a:schemeClr val="tx1"/>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671">
                <a:tc>
                  <a:txBody>
                    <a:bodyPr/>
                    <a:lstStyle/>
                    <a:p>
                      <a:endParaRPr lang="en-US" sz="1500" dirty="0">
                        <a:solidFill>
                          <a:schemeClr val="tx1"/>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671">
                <a:tc>
                  <a:txBody>
                    <a:bodyPr/>
                    <a:lstStyle/>
                    <a:p>
                      <a:endParaRPr lang="en-US" sz="1500" dirty="0">
                        <a:solidFill>
                          <a:schemeClr val="tx1"/>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671">
                <a:tc>
                  <a:txBody>
                    <a:bodyPr/>
                    <a:lstStyle/>
                    <a:p>
                      <a:endParaRPr lang="en-US" sz="1500" dirty="0">
                        <a:solidFill>
                          <a:schemeClr val="tx1"/>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1671">
                <a:tc>
                  <a:txBody>
                    <a:bodyPr/>
                    <a:lstStyle/>
                    <a:p>
                      <a:endParaRPr lang="en-US" sz="1500" dirty="0">
                        <a:solidFill>
                          <a:schemeClr val="tx1"/>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3342">
                <a:tc>
                  <a:txBody>
                    <a:bodyPr/>
                    <a:lstStyle/>
                    <a:p>
                      <a:endParaRPr lang="en-US" sz="1500" dirty="0">
                        <a:solidFill>
                          <a:schemeClr val="tx1"/>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238164770"/>
              </p:ext>
            </p:extLst>
          </p:nvPr>
        </p:nvGraphicFramePr>
        <p:xfrm>
          <a:off x="5597434" y="4508058"/>
          <a:ext cx="1676400" cy="609600"/>
        </p:xfrm>
        <a:graphic>
          <a:graphicData uri="http://schemas.openxmlformats.org/drawingml/2006/table">
            <a:tbl>
              <a:tblPr/>
              <a:tblGrid>
                <a:gridCol w="1676400"/>
              </a:tblGrid>
              <a:tr h="45720">
                <a:tc>
                  <a:txBody>
                    <a:bodyPr/>
                    <a:lstStyle/>
                    <a:p>
                      <a:pPr marL="0" marR="0" algn="ctr">
                        <a:lnSpc>
                          <a:spcPct val="100000"/>
                        </a:lnSpc>
                        <a:spcBef>
                          <a:spcPts val="0"/>
                        </a:spcBef>
                        <a:spcAft>
                          <a:spcPts val="0"/>
                        </a:spcAft>
                      </a:pPr>
                      <a:r>
                        <a:rPr lang="es-419" sz="800" b="1" noProof="0" dirty="0" smtClean="0">
                          <a:solidFill>
                            <a:srgbClr val="000000"/>
                          </a:solidFill>
                          <a:latin typeface="Calibri"/>
                          <a:ea typeface="Times New Roman"/>
                          <a:cs typeface="Times New Roman"/>
                        </a:rPr>
                        <a:t>Hacia RI.5.6 DOK 4 - SYV</a:t>
                      </a:r>
                      <a:endParaRPr lang="es-419" sz="800" noProof="0" dirty="0">
                        <a:latin typeface="Calibri"/>
                        <a:ea typeface="Calibri"/>
                        <a:cs typeface="Times New Roman"/>
                      </a:endParaRPr>
                    </a:p>
                  </a:txBody>
                  <a:tcPr marL="24561" marR="2456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B8B7"/>
                    </a:solidFill>
                  </a:tcPr>
                </a:tc>
              </a:tr>
              <a:tr h="335280">
                <a:tc>
                  <a:txBody>
                    <a:bodyPr/>
                    <a:lstStyle/>
                    <a:p>
                      <a:pPr marL="0" marR="0" algn="l">
                        <a:lnSpc>
                          <a:spcPct val="100000"/>
                        </a:lnSpc>
                        <a:spcBef>
                          <a:spcPts val="0"/>
                        </a:spcBef>
                        <a:spcAft>
                          <a:spcPts val="0"/>
                        </a:spcAft>
                      </a:pPr>
                      <a:r>
                        <a:rPr lang="es-419" sz="800" b="1" noProof="0" dirty="0" smtClean="0">
                          <a:solidFill>
                            <a:srgbClr val="000000"/>
                          </a:solidFill>
                          <a:latin typeface="+mn-lt"/>
                          <a:ea typeface="Times New Roman"/>
                          <a:cs typeface="Times New Roman"/>
                        </a:rPr>
                        <a:t>Sintetiza puntos específicos a través de múltiples textos sobre el mismo acontecimiento o tema para expresar una nueva perspectiva.</a:t>
                      </a:r>
                      <a:endParaRPr lang="es-419" sz="800" b="1" noProof="0" dirty="0" smtClean="0">
                        <a:solidFill>
                          <a:srgbClr val="000000"/>
                        </a:solidFill>
                        <a:latin typeface="Calibri"/>
                        <a:ea typeface="Times New Roman"/>
                        <a:cs typeface="Times New Roman"/>
                      </a:endParaRPr>
                    </a:p>
                  </a:txBody>
                  <a:tcPr marL="24561" marR="2456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51075566"/>
              </p:ext>
            </p:extLst>
          </p:nvPr>
        </p:nvGraphicFramePr>
        <p:xfrm>
          <a:off x="5216434" y="8813800"/>
          <a:ext cx="2057400" cy="685800"/>
        </p:xfrm>
        <a:graphic>
          <a:graphicData uri="http://schemas.openxmlformats.org/drawingml/2006/table">
            <a:tbl>
              <a:tblPr/>
              <a:tblGrid>
                <a:gridCol w="2057400"/>
              </a:tblGrid>
              <a:tr h="146885">
                <a:tc>
                  <a:txBody>
                    <a:bodyPr/>
                    <a:lstStyle/>
                    <a:p>
                      <a:pPr marL="0" marR="0" algn="ctr">
                        <a:lnSpc>
                          <a:spcPct val="100000"/>
                        </a:lnSpc>
                        <a:spcBef>
                          <a:spcPts val="0"/>
                        </a:spcBef>
                        <a:spcAft>
                          <a:spcPts val="0"/>
                        </a:spcAft>
                      </a:pPr>
                      <a:r>
                        <a:rPr lang="en-US" sz="800" b="1" dirty="0" err="1" smtClean="0">
                          <a:solidFill>
                            <a:srgbClr val="000000"/>
                          </a:solidFill>
                          <a:latin typeface="Calibri"/>
                          <a:ea typeface="Times New Roman"/>
                          <a:cs typeface="Times New Roman"/>
                        </a:rPr>
                        <a:t>Hacia</a:t>
                      </a:r>
                      <a:r>
                        <a:rPr lang="en-US" sz="800" b="1" dirty="0" smtClean="0">
                          <a:solidFill>
                            <a:srgbClr val="000000"/>
                          </a:solidFill>
                          <a:latin typeface="Calibri"/>
                          <a:ea typeface="Times New Roman"/>
                          <a:cs typeface="Times New Roman"/>
                        </a:rPr>
                        <a:t> RI.5.7  DOK </a:t>
                      </a:r>
                      <a:r>
                        <a:rPr lang="en-US" sz="800" b="1" dirty="0">
                          <a:solidFill>
                            <a:srgbClr val="000000"/>
                          </a:solidFill>
                          <a:latin typeface="Calibri"/>
                          <a:ea typeface="Times New Roman"/>
                          <a:cs typeface="Times New Roman"/>
                        </a:rPr>
                        <a:t>2 - APn</a:t>
                      </a:r>
                      <a:endParaRPr lang="en-US" sz="800" dirty="0">
                        <a:latin typeface="Calibri"/>
                        <a:ea typeface="Calibri"/>
                        <a:cs typeface="Times New Roman"/>
                      </a:endParaRPr>
                    </a:p>
                  </a:txBody>
                  <a:tcPr marL="25466" marR="2546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E3BC"/>
                    </a:solidFill>
                  </a:tcPr>
                </a:tc>
              </a:tr>
              <a:tr h="538915">
                <a:tc>
                  <a:txBody>
                    <a:bodyPr/>
                    <a:lstStyle/>
                    <a:p>
                      <a:pPr marL="0" marR="0" algn="l">
                        <a:lnSpc>
                          <a:spcPct val="100000"/>
                        </a:lnSpc>
                        <a:spcBef>
                          <a:spcPts val="0"/>
                        </a:spcBef>
                        <a:spcAft>
                          <a:spcPts val="0"/>
                        </a:spcAft>
                      </a:pPr>
                      <a:r>
                        <a:rPr lang="es-419" sz="800" b="1" dirty="0" smtClean="0">
                          <a:solidFill>
                            <a:srgbClr val="000000"/>
                          </a:solidFill>
                          <a:latin typeface="+mn-lt"/>
                          <a:ea typeface="Times New Roman"/>
                          <a:cs typeface="Times New Roman"/>
                        </a:rPr>
                        <a:t>Usando las características del texto de una manera eficiente como una guía, obtiene e interpreta información encontrada en múltiples fuentes impresas o digitales.</a:t>
                      </a:r>
                      <a:endParaRPr lang="en-US" sz="800" b="1" dirty="0" smtClean="0">
                        <a:solidFill>
                          <a:srgbClr val="000000"/>
                        </a:solidFill>
                        <a:latin typeface="Calibri"/>
                        <a:ea typeface="Times New Roman"/>
                        <a:cs typeface="Times New Roman"/>
                      </a:endParaRPr>
                    </a:p>
                  </a:txBody>
                  <a:tcPr marL="25466" marR="2546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331238985"/>
              </p:ext>
            </p:extLst>
          </p:nvPr>
        </p:nvGraphicFramePr>
        <p:xfrm>
          <a:off x="152400" y="5181600"/>
          <a:ext cx="7043738" cy="3708558"/>
        </p:xfrm>
        <a:graphic>
          <a:graphicData uri="http://schemas.openxmlformats.org/drawingml/2006/table">
            <a:tbl>
              <a:tblPr firstRow="1" bandRow="1">
                <a:tableStyleId>{5940675A-B579-460E-94D1-54222C63F5DA}</a:tableStyleId>
              </a:tblPr>
              <a:tblGrid>
                <a:gridCol w="7043738"/>
              </a:tblGrid>
              <a:tr h="754743">
                <a:tc>
                  <a:txBody>
                    <a:bodyPr/>
                    <a:lstStyle/>
                    <a:p>
                      <a:pPr marL="287338" indent="-287338">
                        <a:buNone/>
                      </a:pPr>
                      <a:r>
                        <a:rPr lang="en-US" sz="1400" b="1" dirty="0" smtClean="0">
                          <a:solidFill>
                            <a:schemeClr val="tx1"/>
                          </a:solidFill>
                          <a:latin typeface="Helvetica" panose="020B0604020202020204" pitchFamily="34" charset="0"/>
                          <a:cs typeface="Helvetica" panose="020B0604020202020204" pitchFamily="34" charset="0"/>
                        </a:rPr>
                        <a:t>16. </a:t>
                      </a:r>
                      <a:r>
                        <a:rPr lang="es-ES" sz="1400" b="1" dirty="0" smtClean="0">
                          <a:latin typeface="Helvetica" panose="020B0604020202020204" pitchFamily="34" charset="0"/>
                          <a:cs typeface="Helvetica" panose="020B0604020202020204" pitchFamily="34" charset="0"/>
                        </a:rPr>
                        <a:t>Basado en el texto </a:t>
                      </a:r>
                      <a:r>
                        <a:rPr lang="es-ES" sz="1400" b="1" i="1" dirty="0" smtClean="0">
                          <a:latin typeface="Helvetica" panose="020B0604020202020204" pitchFamily="34" charset="0"/>
                          <a:cs typeface="Helvetica" panose="020B0604020202020204" pitchFamily="34" charset="0"/>
                        </a:rPr>
                        <a:t>¿Quién fue Jim White? </a:t>
                      </a:r>
                      <a:r>
                        <a:rPr lang="es-ES" sz="1400" b="1" dirty="0" smtClean="0">
                          <a:latin typeface="Helvetica" panose="020B0604020202020204" pitchFamily="34" charset="0"/>
                          <a:cs typeface="Helvetica" panose="020B0604020202020204" pitchFamily="34" charset="0"/>
                        </a:rPr>
                        <a:t>y en el artículo </a:t>
                      </a:r>
                      <a:r>
                        <a:rPr lang="es-MX" sz="1400" b="1" i="1" dirty="0" smtClean="0">
                          <a:latin typeface="Helvetica" panose="020B0604020202020204" pitchFamily="34" charset="0"/>
                          <a:cs typeface="Helvetica" panose="020B0604020202020204" pitchFamily="34" charset="0"/>
                        </a:rPr>
                        <a:t>Cómo se forman las cuevas de piedra caliza</a:t>
                      </a:r>
                      <a:r>
                        <a:rPr lang="es-ES" sz="1400" b="1" dirty="0" smtClean="0">
                          <a:latin typeface="Helvetica" panose="020B0604020202020204" pitchFamily="34" charset="0"/>
                          <a:cs typeface="Helvetica" panose="020B0604020202020204" pitchFamily="34" charset="0"/>
                        </a:rPr>
                        <a:t>, en qué etapa de formación de cueva de piedra caliza esta la Caverna de Carlsbad ? Utiliza detalles y ejemplos de ambos textos para explicar tu respuesta.</a:t>
                      </a:r>
                    </a:p>
                    <a:p>
                      <a:pPr marL="344488" indent="-344488">
                        <a:buNone/>
                      </a:pPr>
                      <a:endParaRPr lang="en-US" sz="1500" b="1" baseline="0" dirty="0" smtClean="0">
                        <a:solidFill>
                          <a:srgbClr val="002060"/>
                        </a:solidFill>
                      </a:endParaRPr>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58637">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47895">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7153">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0">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2363">
                <a:tc>
                  <a:txBody>
                    <a:bodyPr/>
                    <a:lstStyle/>
                    <a:p>
                      <a:endParaRPr lang="en-US" sz="1400" dirty="0"/>
                    </a:p>
                  </a:txBody>
                  <a:tcPr marL="102013" marR="102013" marT="51091" marB="51091">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8608670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1132151966"/>
              </p:ext>
            </p:extLst>
          </p:nvPr>
        </p:nvGraphicFramePr>
        <p:xfrm>
          <a:off x="228600" y="327843"/>
          <a:ext cx="7315199" cy="9277512"/>
        </p:xfrm>
        <a:graphic>
          <a:graphicData uri="http://schemas.openxmlformats.org/drawingml/2006/table">
            <a:tbl>
              <a:tblPr firstRow="1" bandRow="1">
                <a:tableStyleId>{5940675A-B579-460E-94D1-54222C63F5DA}</a:tableStyleId>
              </a:tblPr>
              <a:tblGrid>
                <a:gridCol w="7315199"/>
              </a:tblGrid>
              <a:tr h="973907">
                <a:tc>
                  <a:txBody>
                    <a:bodyPr/>
                    <a:lstStyle/>
                    <a:p>
                      <a:pPr marL="339725" marR="0" indent="-284163" algn="l" defTabSz="1018809" rtl="0" eaLnBrk="1" fontAlgn="auto" latinLnBrk="0" hangingPunct="1">
                        <a:lnSpc>
                          <a:spcPct val="100000"/>
                        </a:lnSpc>
                        <a:spcBef>
                          <a:spcPts val="0"/>
                        </a:spcBef>
                        <a:spcAft>
                          <a:spcPts val="0"/>
                        </a:spcAft>
                        <a:buClrTx/>
                        <a:buSzTx/>
                        <a:buFont typeface="+mj-lt"/>
                        <a:buNone/>
                        <a:tabLst/>
                        <a:defRPr/>
                      </a:pPr>
                      <a:r>
                        <a:rPr lang="en-US" sz="1400" b="1" dirty="0" smtClean="0">
                          <a:solidFill>
                            <a:schemeClr val="tx1"/>
                          </a:solidFill>
                        </a:rPr>
                        <a:t>17. </a:t>
                      </a:r>
                      <a:r>
                        <a:rPr lang="es-ES" sz="1400" b="1" dirty="0" smtClean="0"/>
                        <a:t>Un estudiante está escribiendo un artículo para la clase acerca de los murciélagos y las</a:t>
                      </a:r>
                      <a:r>
                        <a:rPr lang="es-ES" sz="1400" b="1" baseline="0" dirty="0" smtClean="0"/>
                        <a:t> g</a:t>
                      </a:r>
                      <a:r>
                        <a:rPr lang="es-ES" sz="1400" b="1" dirty="0" smtClean="0"/>
                        <a:t>olondrinas de cueva que viven en las Cavernas de Carlsbad. Lee el borrador del</a:t>
                      </a:r>
                      <a:r>
                        <a:rPr lang="es-ES" sz="1400" b="1" baseline="0" dirty="0" smtClean="0"/>
                        <a:t> </a:t>
                      </a:r>
                      <a:r>
                        <a:rPr lang="es-ES" sz="1400" b="1" dirty="0" smtClean="0"/>
                        <a:t>estudiante y después completa la tarea que sigue.</a:t>
                      </a:r>
                    </a:p>
                    <a:p>
                      <a:pPr marL="339725" marR="0" indent="-284163" algn="l" defTabSz="1018809" rtl="0" eaLnBrk="1" fontAlgn="auto" latinLnBrk="0" hangingPunct="1">
                        <a:lnSpc>
                          <a:spcPct val="100000"/>
                        </a:lnSpc>
                        <a:spcBef>
                          <a:spcPts val="0"/>
                        </a:spcBef>
                        <a:spcAft>
                          <a:spcPts val="0"/>
                        </a:spcAft>
                        <a:buClrTx/>
                        <a:buSzTx/>
                        <a:buFont typeface="+mj-lt"/>
                        <a:buNone/>
                        <a:tabLst/>
                        <a:defRPr/>
                      </a:pPr>
                      <a:endParaRPr lang="en-US" sz="600" b="1" i="0" kern="1200" dirty="0" smtClean="0">
                        <a:solidFill>
                          <a:schemeClr val="tx1"/>
                        </a:solidFill>
                        <a:effectLst/>
                        <a:latin typeface="+mn-lt"/>
                        <a:ea typeface="Times New Roman"/>
                        <a:cs typeface="Times New Roman"/>
                      </a:endParaRPr>
                    </a:p>
                    <a:p>
                      <a:pPr marL="0" marR="0" indent="0" algn="ctr" defTabSz="1018809" rtl="0" eaLnBrk="1" fontAlgn="auto" latinLnBrk="0" hangingPunct="1">
                        <a:lnSpc>
                          <a:spcPct val="100000"/>
                        </a:lnSpc>
                        <a:spcBef>
                          <a:spcPts val="0"/>
                        </a:spcBef>
                        <a:spcAft>
                          <a:spcPts val="0"/>
                        </a:spcAft>
                        <a:buClrTx/>
                        <a:buSzTx/>
                        <a:buFont typeface="+mj-lt"/>
                        <a:buNone/>
                        <a:tabLst/>
                        <a:defRPr/>
                      </a:pPr>
                      <a:r>
                        <a:rPr lang="es-MX" sz="1400" b="1" u="sng" dirty="0" smtClean="0"/>
                        <a:t>Criaturas de cueva</a:t>
                      </a:r>
                    </a:p>
                    <a:p>
                      <a:pPr marL="0" marR="0" indent="0" algn="ctr" defTabSz="1018809" rtl="0" eaLnBrk="1" fontAlgn="auto" latinLnBrk="0" hangingPunct="1">
                        <a:lnSpc>
                          <a:spcPct val="100000"/>
                        </a:lnSpc>
                        <a:spcBef>
                          <a:spcPts val="0"/>
                        </a:spcBef>
                        <a:spcAft>
                          <a:spcPts val="0"/>
                        </a:spcAft>
                        <a:buClrTx/>
                        <a:buSzTx/>
                        <a:buFont typeface="+mj-lt"/>
                        <a:buNone/>
                        <a:tabLst/>
                        <a:defRPr/>
                      </a:pPr>
                      <a:endParaRPr lang="es-MX" sz="800" b="1" u="sng" dirty="0" smtClean="0"/>
                    </a:p>
                    <a:p>
                      <a:pPr marL="0" marR="0" lvl="0" indent="0" algn="l" defTabSz="1018809" rtl="0" eaLnBrk="1" fontAlgn="auto" latinLnBrk="0" hangingPunct="1">
                        <a:lnSpc>
                          <a:spcPct val="100000"/>
                        </a:lnSpc>
                        <a:spcBef>
                          <a:spcPts val="0"/>
                        </a:spcBef>
                        <a:spcAft>
                          <a:spcPts val="0"/>
                        </a:spcAft>
                        <a:buClrTx/>
                        <a:buSzTx/>
                        <a:buFont typeface="+mj-lt"/>
                        <a:buNone/>
                        <a:tabLst/>
                        <a:defRPr/>
                      </a:pPr>
                      <a:r>
                        <a:rPr lang="en-US" sz="1400" b="1" i="0" kern="1200" dirty="0" smtClean="0">
                          <a:solidFill>
                            <a:schemeClr val="tx1"/>
                          </a:solidFill>
                          <a:effectLst/>
                          <a:latin typeface="+mn-lt"/>
                          <a:ea typeface="Times New Roman"/>
                          <a:cs typeface="Times New Roman"/>
                        </a:rPr>
                        <a:t>       </a:t>
                      </a:r>
                      <a:r>
                        <a:rPr lang="es-ES" sz="1400" dirty="0" smtClean="0"/>
                        <a:t>¿Sabías que algunos animales viven en las Cavernas de Carlsbad? Dos de estos animales son los murciélagos y las golondrinas de cueva . Sin</a:t>
                      </a:r>
                      <a:r>
                        <a:rPr lang="es-ES" sz="1400" baseline="0" dirty="0" smtClean="0"/>
                        <a:t> embargo, </a:t>
                      </a:r>
                      <a:r>
                        <a:rPr lang="es-ES" sz="1400" dirty="0" smtClean="0"/>
                        <a:t>no todos los murciélagos y golondrinas viven en cuevas.</a:t>
                      </a:r>
                    </a:p>
                    <a:p>
                      <a:pPr marL="0" marR="0" lvl="0" indent="0" algn="l" defTabSz="1018809" rtl="0" eaLnBrk="1" fontAlgn="auto" latinLnBrk="0" hangingPunct="1">
                        <a:lnSpc>
                          <a:spcPct val="100000"/>
                        </a:lnSpc>
                        <a:spcBef>
                          <a:spcPts val="0"/>
                        </a:spcBef>
                        <a:spcAft>
                          <a:spcPts val="0"/>
                        </a:spcAft>
                        <a:buClrTx/>
                        <a:buSzTx/>
                        <a:buFont typeface="+mj-lt"/>
                        <a:buNone/>
                        <a:tabLst/>
                        <a:defRPr/>
                      </a:pPr>
                      <a:r>
                        <a:rPr lang="en-US" sz="1400" b="0" i="0" kern="1200" baseline="0" dirty="0" smtClean="0">
                          <a:solidFill>
                            <a:schemeClr val="tx1"/>
                          </a:solidFill>
                          <a:effectLst/>
                          <a:latin typeface="+mn-lt"/>
                          <a:ea typeface="Times New Roman"/>
                          <a:cs typeface="Times New Roman"/>
                        </a:rPr>
                        <a:t>      </a:t>
                      </a: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400" b="0" i="0" kern="1200" baseline="0" dirty="0" smtClean="0">
                          <a:solidFill>
                            <a:schemeClr val="tx1"/>
                          </a:solidFill>
                          <a:effectLst/>
                          <a:latin typeface="+mn-lt"/>
                          <a:ea typeface="Times New Roman"/>
                          <a:cs typeface="Times New Roman"/>
                        </a:rPr>
                        <a:t>      </a:t>
                      </a:r>
                      <a:r>
                        <a:rPr lang="es-ES" sz="1400" dirty="0" smtClean="0"/>
                        <a:t>Hay 17 especies de murciélagos que viven en las Cavernas de Carlsbad. Hay muchos otros tipos de murciélagos que viven en árboles o en otros lugares. Los murciélagos que viven dentro de las Cavernas de Carlsbad son insectívoros. Eso significa que comen insectos. Ellos</a:t>
                      </a:r>
                      <a:r>
                        <a:rPr lang="es-ES" sz="1400" baseline="0" dirty="0" smtClean="0"/>
                        <a:t> s</a:t>
                      </a:r>
                      <a:r>
                        <a:rPr lang="es-ES" sz="1400" dirty="0" smtClean="0"/>
                        <a:t>alen de la cueva en la noche para comer</a:t>
                      </a:r>
                      <a:r>
                        <a:rPr lang="en-US" sz="1400" b="0" i="0" kern="1200" baseline="0" dirty="0" smtClean="0">
                          <a:solidFill>
                            <a:schemeClr val="tx1"/>
                          </a:solidFill>
                          <a:effectLst/>
                          <a:latin typeface="+mn-lt"/>
                          <a:ea typeface="Times New Roman"/>
                          <a:cs typeface="Times New Roman"/>
                        </a:rPr>
                        <a:t>.</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n-US" sz="1400" b="0" i="0" kern="1200" baseline="0" dirty="0" smtClean="0">
                        <a:solidFill>
                          <a:schemeClr val="tx1"/>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400" b="0" i="0" kern="1200" baseline="0" dirty="0" smtClean="0">
                          <a:solidFill>
                            <a:schemeClr val="tx1"/>
                          </a:solidFill>
                          <a:effectLst/>
                          <a:latin typeface="+mn-lt"/>
                          <a:ea typeface="Times New Roman"/>
                          <a:cs typeface="Times New Roman"/>
                        </a:rPr>
                        <a:t>      </a:t>
                      </a:r>
                      <a:r>
                        <a:rPr lang="es-ES" sz="1400" dirty="0" smtClean="0"/>
                        <a:t>Las golondrinas de cueva también viven dentro de las Cavernas de Carlsbad. Hay muchos tipos de golondrinas, pero sólo las Golondrinas de Cueva viven en cuevas. Sin</a:t>
                      </a:r>
                      <a:r>
                        <a:rPr lang="es-ES" sz="1400" baseline="0" dirty="0" smtClean="0"/>
                        <a:t> embargo,</a:t>
                      </a:r>
                      <a:r>
                        <a:rPr lang="es-ES" sz="1400" dirty="0" smtClean="0"/>
                        <a:t> las golondrinas de cueva no se quedan dentro de la cueva durante todo el año. En el invierno las golondrinas emigran a lugares más cálidos.</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n-US" sz="1400" b="0" i="0" kern="1200" baseline="0" dirty="0" smtClean="0">
                        <a:solidFill>
                          <a:schemeClr val="tx1"/>
                        </a:solidFill>
                        <a:effectLst/>
                        <a:latin typeface="+mn-lt"/>
                        <a:ea typeface="Times New Roman"/>
                        <a:cs typeface="Times New Roman"/>
                      </a:endParaRP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400" b="0" i="0" kern="1200" baseline="0" dirty="0" smtClean="0">
                          <a:solidFill>
                            <a:srgbClr val="000000"/>
                          </a:solidFill>
                          <a:effectLst/>
                          <a:latin typeface="+mn-lt"/>
                          <a:ea typeface="Times New Roman"/>
                          <a:cs typeface="Times New Roman"/>
                        </a:rPr>
                        <a:t>      </a:t>
                      </a:r>
                      <a:r>
                        <a:rPr lang="es-ES" sz="1400" dirty="0" smtClean="0"/>
                        <a:t>En conclusión ...</a:t>
                      </a: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400" b="1" i="0" kern="1200" dirty="0" smtClean="0">
                          <a:solidFill>
                            <a:srgbClr val="000000"/>
                          </a:solidFill>
                          <a:effectLst/>
                          <a:latin typeface="+mn-lt"/>
                          <a:ea typeface="Times New Roman"/>
                          <a:cs typeface="Times New Roman"/>
                        </a:rPr>
                        <a:t>       </a:t>
                      </a:r>
                    </a:p>
                    <a:p>
                      <a:pPr marL="0" marR="0" indent="0" algn="l" defTabSz="1018809" rtl="0" eaLnBrk="1" fontAlgn="auto" latinLnBrk="0" hangingPunct="1">
                        <a:lnSpc>
                          <a:spcPct val="100000"/>
                        </a:lnSpc>
                        <a:spcBef>
                          <a:spcPts val="0"/>
                        </a:spcBef>
                        <a:spcAft>
                          <a:spcPts val="0"/>
                        </a:spcAft>
                        <a:buClrTx/>
                        <a:buSzTx/>
                        <a:buFont typeface="+mj-lt"/>
                        <a:buNone/>
                        <a:tabLst/>
                        <a:defRPr/>
                      </a:pPr>
                      <a:r>
                        <a:rPr lang="es-ES" sz="1400" b="1" dirty="0" smtClean="0"/>
                        <a:t>Tarea: Completa el artículo. Escribe una conclusión para el borrador del estudiante. En tu conclusión explica de qué te gustaría saber más,</a:t>
                      </a:r>
                      <a:r>
                        <a:rPr lang="es-ES" sz="1400" b="1" baseline="0" dirty="0" smtClean="0"/>
                        <a:t> </a:t>
                      </a:r>
                      <a:r>
                        <a:rPr lang="es-ES" sz="1400" b="1" dirty="0" smtClean="0"/>
                        <a:t>basado en la información presentada.</a:t>
                      </a:r>
                      <a:r>
                        <a:rPr lang="en-US" sz="1400" b="1" i="0" kern="1200" baseline="0" dirty="0" smtClean="0">
                          <a:solidFill>
                            <a:srgbClr val="000000"/>
                          </a:solidFill>
                          <a:effectLst/>
                          <a:latin typeface="+mn-lt"/>
                          <a:cs typeface="Times New Roman"/>
                        </a:rPr>
                        <a:t>   </a:t>
                      </a:r>
                    </a:p>
                    <a:p>
                      <a:pPr marL="0" marR="0" indent="0" algn="l" defTabSz="1018809" rtl="0" eaLnBrk="1" fontAlgn="auto" latinLnBrk="0" hangingPunct="1">
                        <a:lnSpc>
                          <a:spcPct val="100000"/>
                        </a:lnSpc>
                        <a:spcBef>
                          <a:spcPts val="0"/>
                        </a:spcBef>
                        <a:spcAft>
                          <a:spcPts val="0"/>
                        </a:spcAft>
                        <a:buClrTx/>
                        <a:buSzTx/>
                        <a:buFont typeface="+mj-lt"/>
                        <a:buNone/>
                        <a:tabLst/>
                        <a:defRPr/>
                      </a:pPr>
                      <a:r>
                        <a:rPr lang="en-US" sz="1400" b="1" i="0" kern="1200" baseline="0" dirty="0" smtClean="0">
                          <a:solidFill>
                            <a:srgbClr val="000000"/>
                          </a:solidFill>
                          <a:effectLst/>
                          <a:latin typeface="+mn-lt"/>
                          <a:cs typeface="Times New Roman"/>
                        </a:rPr>
                        <a:t>                                                                           </a:t>
                      </a:r>
                      <a:r>
                        <a:rPr lang="es-419" sz="1000" b="0" i="1" dirty="0" smtClean="0">
                          <a:latin typeface="+mn-lt"/>
                          <a:cs typeface="Helvetica" pitchFamily="34" charset="0"/>
                        </a:rPr>
                        <a:t>Escrito breve, Organización, W.5.2e, escribir una conclusión, Objetivo 3a</a:t>
                      </a:r>
                    </a:p>
                    <a:p>
                      <a:pPr marL="0" marR="0" indent="0" algn="l" defTabSz="1018809" rtl="0" eaLnBrk="1" fontAlgn="auto" latinLnBrk="0" hangingPunct="1">
                        <a:lnSpc>
                          <a:spcPct val="100000"/>
                        </a:lnSpc>
                        <a:spcBef>
                          <a:spcPts val="0"/>
                        </a:spcBef>
                        <a:spcAft>
                          <a:spcPts val="0"/>
                        </a:spcAft>
                        <a:buClrTx/>
                        <a:buSzTx/>
                        <a:buFont typeface="+mj-lt"/>
                        <a:buNone/>
                        <a:tabLst/>
                        <a:defRPr/>
                      </a:pPr>
                      <a:endParaRPr lang="en-US" sz="1400" b="1" i="0" u="sng" dirty="0" smtClean="0">
                        <a:effectLst/>
                        <a:latin typeface="+mn-lt"/>
                        <a:ea typeface="Times New Roman"/>
                        <a:cs typeface="Times New Roman"/>
                      </a:endParaRPr>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smtClean="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0111">
                <a:tc>
                  <a:txBody>
                    <a:bodyPr/>
                    <a:lstStyle/>
                    <a:p>
                      <a:endParaRPr lang="en-US" sz="1400" dirty="0"/>
                    </a:p>
                  </a:txBody>
                  <a:tcPr marL="102012" marR="102012" marT="51090" marB="5109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a:xfrm>
            <a:off x="6689757" y="9505236"/>
            <a:ext cx="842010" cy="535517"/>
          </a:xfrm>
        </p:spPr>
        <p:txBody>
          <a:bodyPr/>
          <a:lstStyle/>
          <a:p>
            <a:fld id="{F177B04D-AEB5-43ED-B9BA-B3D1EC9C9067}" type="slidenum">
              <a:rPr lang="en-US" smtClean="0"/>
              <a:pPr/>
              <a:t>39</a:t>
            </a:fld>
            <a:endParaRPr lang="en-US" dirty="0"/>
          </a:p>
        </p:txBody>
      </p:sp>
    </p:spTree>
    <p:extLst>
      <p:ext uri="{BB962C8B-B14F-4D97-AF65-F5344CB8AC3E}">
        <p14:creationId xmlns:p14="http://schemas.microsoft.com/office/powerpoint/2010/main" val="1646114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18160" y="304800"/>
            <a:ext cx="6873240" cy="8058897"/>
          </a:xfrm>
          <a:prstGeom prst="rect">
            <a:avLst/>
          </a:prstGeom>
          <a:noFill/>
        </p:spPr>
        <p:txBody>
          <a:bodyPr wrap="square" lIns="101880" tIns="50939" rIns="101880" bIns="50939" rtlCol="0">
            <a:spAutoFit/>
          </a:bodyPr>
          <a:lstStyle/>
          <a:p>
            <a:r>
              <a:rPr lang="es-419" sz="1000" b="1" u="sng" dirty="0" smtClean="0"/>
              <a:t>Información de trasfondo para el maestro</a:t>
            </a:r>
            <a:r>
              <a:rPr lang="es-419" sz="1000" b="1" dirty="0" smtClean="0"/>
              <a:t>…</a:t>
            </a:r>
          </a:p>
          <a:p>
            <a:r>
              <a:rPr lang="es-419" sz="1000" b="1" i="1" dirty="0" smtClean="0">
                <a:hlinkClick r:id="rId3"/>
              </a:rPr>
              <a:t>http://www.msnucleus.org/membership/html/k-6/rc/pdf/rc5rock.pdf</a:t>
            </a:r>
            <a:endParaRPr lang="es-419" sz="1000" b="1" i="1" dirty="0" smtClean="0"/>
          </a:p>
          <a:p>
            <a:r>
              <a:rPr lang="es-419" sz="1000" b="1" i="1" dirty="0" smtClean="0">
                <a:hlinkClick r:id="rId4"/>
              </a:rPr>
              <a:t>http://www.nps.gov/cave/forteachers/upload/geology_ms_gravel.pdf</a:t>
            </a:r>
            <a:endParaRPr lang="es-419" sz="1000" b="1" i="1" dirty="0" smtClean="0"/>
          </a:p>
          <a:p>
            <a:r>
              <a:rPr lang="es-419" sz="1000" b="1" i="1" dirty="0" smtClean="0"/>
              <a:t>Excelentes fotografías; </a:t>
            </a:r>
            <a:r>
              <a:rPr lang="es-419" sz="1000" b="1" i="1" dirty="0" smtClean="0">
                <a:hlinkClick r:id="rId5"/>
              </a:rPr>
              <a:t>http://pubs.usgs.gov/bul/0760c/report.pdf</a:t>
            </a:r>
            <a:endParaRPr lang="es-419" sz="1000" b="1" i="1" dirty="0" smtClean="0"/>
          </a:p>
          <a:p>
            <a:endParaRPr lang="es-419" sz="1400" b="1" u="sng" dirty="0" smtClean="0"/>
          </a:p>
          <a:p>
            <a:r>
              <a:rPr lang="es-419" sz="1100" dirty="0" smtClean="0"/>
              <a:t>Esta es una pre-evaluación para medir la tarea de escribir un </a:t>
            </a:r>
            <a:r>
              <a:rPr lang="es-419" sz="1100" b="1" dirty="0" smtClean="0"/>
              <a:t>artículo informativo</a:t>
            </a:r>
            <a:r>
              <a:rPr lang="es-419" sz="1100" dirty="0" smtClean="0"/>
              <a:t>. Las composiciones completas son siempre parte de una tarea de rendimiento. Una tarea de rendimiento completa tendría: </a:t>
            </a:r>
          </a:p>
          <a:p>
            <a:endParaRPr lang="es-419" sz="1100" dirty="0" smtClean="0"/>
          </a:p>
          <a:p>
            <a:r>
              <a:rPr lang="es-419" sz="1400" dirty="0" smtClean="0"/>
              <a:t>Actividad para toda la clase (30 minutos)</a:t>
            </a:r>
          </a:p>
          <a:p>
            <a:endParaRPr lang="es-419" sz="1100" dirty="0" smtClean="0"/>
          </a:p>
          <a:p>
            <a:r>
              <a:rPr lang="es-419" sz="1100" b="1" i="1" dirty="0" smtClean="0"/>
              <a:t>Parte 1</a:t>
            </a:r>
          </a:p>
          <a:p>
            <a:r>
              <a:rPr lang="es-419" sz="1100" dirty="0" smtClean="0"/>
              <a:t>(Trabajo independiente - 35 minutos)</a:t>
            </a:r>
          </a:p>
          <a:p>
            <a:pPr marL="571500" indent="-179388">
              <a:buFont typeface="Arial" panose="020B0604020202020204" pitchFamily="34" charset="0"/>
              <a:buChar char="•"/>
              <a:tabLst>
                <a:tab pos="457200" algn="l"/>
              </a:tabLst>
            </a:pPr>
            <a:r>
              <a:rPr lang="es-419" sz="1100" dirty="0" smtClean="0"/>
              <a:t>Pasajes o cualquier otra fuente de lectura </a:t>
            </a:r>
          </a:p>
          <a:p>
            <a:pPr marL="571500" indent="-179388">
              <a:buFont typeface="Arial" panose="020B0604020202020204" pitchFamily="34" charset="0"/>
              <a:buChar char="•"/>
              <a:tabLst>
                <a:tab pos="457200" algn="l"/>
              </a:tabLst>
            </a:pPr>
            <a:r>
              <a:rPr lang="es-419" sz="1100" dirty="0" smtClean="0"/>
              <a:t>3 preguntas de investigación </a:t>
            </a:r>
          </a:p>
          <a:p>
            <a:pPr marL="571500" indent="-179388">
              <a:buFont typeface="Arial" panose="020B0604020202020204" pitchFamily="34" charset="0"/>
              <a:buChar char="•"/>
              <a:tabLst>
                <a:tab pos="457200" algn="l"/>
              </a:tabLst>
            </a:pPr>
            <a:r>
              <a:rPr lang="es-419" sz="1100" dirty="0" smtClean="0"/>
              <a:t>Podrían haber otras preguntas de respuestas construidas.</a:t>
            </a:r>
          </a:p>
          <a:p>
            <a:r>
              <a:rPr lang="es-419" sz="1100" b="1" i="1" dirty="0" smtClean="0"/>
              <a:t>Parte 2</a:t>
            </a:r>
          </a:p>
          <a:p>
            <a:pPr marL="180587" indent="-180587">
              <a:buFont typeface="Arial" panose="020B0604020202020204" pitchFamily="34" charset="0"/>
              <a:buChar char="•"/>
            </a:pPr>
            <a:r>
              <a:rPr lang="es-419" sz="1100" dirty="0" smtClean="0"/>
              <a:t>Una composición completa (70 minutos)</a:t>
            </a:r>
          </a:p>
          <a:p>
            <a:endParaRPr lang="es-419" sz="1100" dirty="0" smtClean="0"/>
          </a:p>
          <a:p>
            <a:r>
              <a:rPr lang="es-419" sz="1100" dirty="0" smtClean="0"/>
              <a:t>Los estudiantes deben tener acceso a recursos para revisar la ortografía, pero no para revisar la gramática. Los estudiantes pueden hacer referencia a sus pasajes, tomar notas, las 3 preguntas de investigación y cualquier otra pregunta de respuesta construida, tantas veces como lo deseen. </a:t>
            </a:r>
          </a:p>
          <a:p>
            <a:endParaRPr lang="es-419" sz="1100" dirty="0" smtClean="0"/>
          </a:p>
          <a:p>
            <a:r>
              <a:rPr lang="es-419" sz="1400" u="sng" dirty="0" smtClean="0"/>
              <a:t>Instrucciones</a:t>
            </a:r>
          </a:p>
          <a:p>
            <a:r>
              <a:rPr lang="es-419" sz="1050" b="1" dirty="0" smtClean="0"/>
              <a:t>30 minutos</a:t>
            </a:r>
          </a:p>
          <a:p>
            <a:pPr marL="240782" indent="-240782">
              <a:buAutoNum type="arabicPeriod"/>
            </a:pPr>
            <a:r>
              <a:rPr lang="es-419" sz="1100" dirty="0" smtClean="0"/>
              <a:t>Es posible que desee tener una actividad de 30 minutos para toda la clase. El propósito de una actividad </a:t>
            </a:r>
            <a:r>
              <a:rPr lang="es-419" sz="1100" b="1" dirty="0" smtClean="0"/>
              <a:t>PT</a:t>
            </a:r>
            <a:r>
              <a:rPr lang="es-419" sz="1100" dirty="0" smtClean="0"/>
              <a:t> (</a:t>
            </a:r>
            <a:r>
              <a:rPr lang="es-419" sz="1100" i="1" dirty="0" smtClean="0"/>
              <a:t>Performance </a:t>
            </a:r>
            <a:r>
              <a:rPr lang="es-419" sz="1100" i="1" dirty="0" err="1" smtClean="0"/>
              <a:t>Task</a:t>
            </a:r>
            <a:r>
              <a:rPr lang="es-419" sz="1100" i="1" dirty="0" smtClean="0"/>
              <a:t> </a:t>
            </a:r>
            <a:r>
              <a:rPr lang="es-419" sz="1100" dirty="0" smtClean="0"/>
              <a:t>- </a:t>
            </a:r>
            <a:r>
              <a:rPr lang="es-419" sz="1100" b="1" dirty="0" smtClean="0"/>
              <a:t>Tarea de Rendimiento</a:t>
            </a:r>
            <a:r>
              <a:rPr lang="es-419" sz="1100" dirty="0" smtClean="0"/>
              <a:t>) es asegurar que todos los estudiantes estén familiarizados con los conceptos del tema, y que conocen y entienden los términos clave (vocabulario) que están en el nivel más alto de su nivel de grado (palabras que normalmente no saben o que no son familiares dentro de su trasfondo o cultura). ¡La actividad en el salón </a:t>
            </a:r>
            <a:r>
              <a:rPr lang="es-419" sz="1100" b="1" dirty="0" smtClean="0"/>
              <a:t>NO</a:t>
            </a:r>
            <a:r>
              <a:rPr lang="es-419" sz="1100" dirty="0" smtClean="0"/>
              <a:t> pre-enseña ningún contenido a ser evaluado!</a:t>
            </a:r>
          </a:p>
          <a:p>
            <a:r>
              <a:rPr lang="es-419" sz="1050" b="1" dirty="0" smtClean="0"/>
              <a:t>35 minutos</a:t>
            </a:r>
          </a:p>
          <a:p>
            <a:pPr marL="240782" indent="-240782">
              <a:buAutoNum type="arabicPeriod" startAt="2"/>
            </a:pPr>
            <a:r>
              <a:rPr lang="es-419" sz="1100" dirty="0" smtClean="0"/>
              <a:t>Los estudiantes leen los pasajes independientemente.  Si tiene estudiantes que no pueden leer los pasajes, usted puede leerlos para ellos, pero por favor tome nota de los acomodos.  Recuerde a los estudiantes tomar notas mientras leen.  Durante la evaluación real de SBAC, a los estudiantes se les permite conservar sus notas como una referencia.  </a:t>
            </a:r>
          </a:p>
          <a:p>
            <a:pPr marL="245635" indent="-245635">
              <a:buFont typeface="+mj-lt"/>
              <a:buAutoNum type="arabicPeriod" startAt="3"/>
            </a:pPr>
            <a:r>
              <a:rPr lang="es-419" sz="1100" dirty="0" smtClean="0"/>
              <a:t>Los estudiantes contestan las  3 preguntas de investigación o cualquier otra pregunta de respuesta construida. Los estudiantes deben hacer referencia a estas respuestas cuando estén escribiendo su artículo informativo.</a:t>
            </a:r>
          </a:p>
          <a:p>
            <a:r>
              <a:rPr lang="es-419" sz="1050" b="1" dirty="0" smtClean="0"/>
              <a:t>15 minutos de receso</a:t>
            </a:r>
          </a:p>
          <a:p>
            <a:r>
              <a:rPr lang="es-419" sz="1050" b="1" dirty="0" smtClean="0"/>
              <a:t>70 minutos</a:t>
            </a:r>
          </a:p>
          <a:p>
            <a:pPr marL="228600" indent="-228600"/>
            <a:r>
              <a:rPr lang="es-419" sz="1100" dirty="0" smtClean="0"/>
              <a:t>4.     Los estudiantes escriben su composición completa (artículo informativo).</a:t>
            </a:r>
          </a:p>
          <a:p>
            <a:endParaRPr lang="es-419" sz="1100" dirty="0" smtClean="0"/>
          </a:p>
          <a:p>
            <a:r>
              <a:rPr lang="es-419" sz="1100" b="1" u="sng" dirty="0" smtClean="0"/>
              <a:t>CALIFICACIÓN</a:t>
            </a:r>
          </a:p>
          <a:p>
            <a:r>
              <a:rPr lang="es-419" sz="1100" dirty="0" smtClean="0"/>
              <a:t>Se provee una rúbrica informativa.  Los estudiantes reciben 3 puntajes:</a:t>
            </a:r>
          </a:p>
          <a:p>
            <a:pPr marL="240782" indent="-240782">
              <a:buAutoNum type="arabicPeriod"/>
            </a:pPr>
            <a:r>
              <a:rPr lang="es-419" sz="1100" dirty="0" smtClean="0"/>
              <a:t>Organización y propósito</a:t>
            </a:r>
          </a:p>
          <a:p>
            <a:pPr marL="240782" indent="-240782">
              <a:buAutoNum type="arabicPeriod"/>
            </a:pPr>
            <a:r>
              <a:rPr lang="es-419" sz="1100" dirty="0" smtClean="0"/>
              <a:t>Evidencia y elaboración</a:t>
            </a:r>
          </a:p>
          <a:p>
            <a:pPr marL="240782" indent="-240782">
              <a:buAutoNum type="arabicPeriod"/>
            </a:pPr>
            <a:r>
              <a:rPr lang="es-419" sz="1100" dirty="0" smtClean="0"/>
              <a:t>Convenciones</a:t>
            </a:r>
          </a:p>
          <a:p>
            <a:pPr marL="242270" indent="-242270">
              <a:buAutoNum type="arabicPeriod"/>
            </a:pPr>
            <a:endParaRPr lang="es-419" sz="1100" dirty="0"/>
          </a:p>
        </p:txBody>
      </p:sp>
      <p:sp>
        <p:nvSpPr>
          <p:cNvPr id="3" name="Slide Number Placeholder 2"/>
          <p:cNvSpPr>
            <a:spLocks noGrp="1"/>
          </p:cNvSpPr>
          <p:nvPr>
            <p:ph type="sldNum" sz="quarter" idx="12"/>
          </p:nvPr>
        </p:nvSpPr>
        <p:spPr/>
        <p:txBody>
          <a:bodyPr/>
          <a:lstStyle/>
          <a:p>
            <a:fld id="{2A5E9C3D-07D7-45D2-9B6A-FB5CA66A53EB}" type="slidenum">
              <a:rPr lang="en-US" smtClean="0"/>
              <a:pPr/>
              <a:t>4</a:t>
            </a:fld>
            <a:endParaRPr lang="en-US" dirty="0"/>
          </a:p>
        </p:txBody>
      </p:sp>
    </p:spTree>
    <p:extLst>
      <p:ext uri="{BB962C8B-B14F-4D97-AF65-F5344CB8AC3E}">
        <p14:creationId xmlns:p14="http://schemas.microsoft.com/office/powerpoint/2010/main" val="10203121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40</a:t>
            </a:fld>
            <a:endParaRPr lang="en-US" dirty="0"/>
          </a:p>
        </p:txBody>
      </p:sp>
      <p:grpSp>
        <p:nvGrpSpPr>
          <p:cNvPr id="30" name="Group 29"/>
          <p:cNvGrpSpPr/>
          <p:nvPr/>
        </p:nvGrpSpPr>
        <p:grpSpPr>
          <a:xfrm>
            <a:off x="566738" y="159657"/>
            <a:ext cx="6596062" cy="6017032"/>
            <a:chOff x="533400" y="152400"/>
            <a:chExt cx="6208059" cy="5743531"/>
          </a:xfrm>
          <a:noFill/>
        </p:grpSpPr>
        <p:sp>
          <p:nvSpPr>
            <p:cNvPr id="7" name="TextBox 6"/>
            <p:cNvSpPr txBox="1"/>
            <p:nvPr/>
          </p:nvSpPr>
          <p:spPr>
            <a:xfrm>
              <a:off x="546522" y="152400"/>
              <a:ext cx="6194937" cy="5743531"/>
            </a:xfrm>
            <a:prstGeom prst="rect">
              <a:avLst/>
            </a:prstGeom>
            <a:grpFill/>
          </p:spPr>
          <p:txBody>
            <a:bodyPr wrap="square" rtlCol="0">
              <a:spAutoFit/>
            </a:bodyPr>
            <a:lstStyle/>
            <a:p>
              <a:r>
                <a:rPr lang="en-US" sz="1600" b="1" dirty="0" smtClean="0">
                  <a:latin typeface="Helvetica" pitchFamily="34" charset="0"/>
                </a:rPr>
                <a:t>18. </a:t>
              </a:r>
              <a:r>
                <a:rPr lang="es-ES" sz="1700" b="1" dirty="0">
                  <a:latin typeface="Helvetica" panose="020B0604020202020204" pitchFamily="34" charset="0"/>
                  <a:cs typeface="Helvetica" panose="020B0604020202020204" pitchFamily="34" charset="0"/>
                </a:rPr>
                <a:t>Lee el párrafo siguiente</a:t>
              </a:r>
              <a:r>
                <a:rPr lang="es-ES" sz="1700" b="1" dirty="0" smtClean="0">
                  <a:latin typeface="Helvetica" panose="020B0604020202020204" pitchFamily="34" charset="0"/>
                  <a:cs typeface="Helvetica" panose="020B0604020202020204" pitchFamily="34" charset="0"/>
                </a:rPr>
                <a:t>. </a:t>
              </a:r>
              <a:r>
                <a:rPr lang="en-US" sz="1000" i="1" dirty="0" smtClean="0">
                  <a:latin typeface="Helvetica" pitchFamily="34" charset="0"/>
                </a:rPr>
                <a:t>(</a:t>
              </a:r>
              <a:r>
                <a:rPr lang="en-US" sz="1000" i="1" dirty="0" err="1" smtClean="0">
                  <a:latin typeface="Helvetica" pitchFamily="34" charset="0"/>
                </a:rPr>
                <a:t>Escribir</a:t>
              </a:r>
              <a:r>
                <a:rPr lang="en-US" sz="1000" i="1" dirty="0" smtClean="0">
                  <a:latin typeface="Helvetica" pitchFamily="34" charset="0"/>
                </a:rPr>
                <a:t> y </a:t>
              </a:r>
              <a:r>
                <a:rPr lang="en-US" sz="1000" i="1" dirty="0" err="1" smtClean="0">
                  <a:latin typeface="Helvetica" pitchFamily="34" charset="0"/>
                </a:rPr>
                <a:t>revisar</a:t>
              </a:r>
              <a:r>
                <a:rPr lang="en-US" sz="1000" i="1" dirty="0" smtClean="0">
                  <a:latin typeface="Helvetica" pitchFamily="34" charset="0"/>
                </a:rPr>
                <a:t> W.5.2b</a:t>
              </a:r>
              <a:r>
                <a:rPr lang="en-US" sz="1000" i="1" dirty="0">
                  <a:latin typeface="Helvetica" pitchFamily="34" charset="0"/>
                </a:rPr>
                <a:t>)</a:t>
              </a:r>
            </a:p>
            <a:p>
              <a:endParaRPr lang="en-US" sz="1600" dirty="0"/>
            </a:p>
            <a:p>
              <a:r>
                <a:rPr lang="es-ES" sz="1600" dirty="0" smtClean="0"/>
                <a:t>Hay más de 118 cuevas grandes conocidas </a:t>
              </a:r>
              <a:r>
                <a:rPr lang="es-ES" sz="1600" dirty="0"/>
                <a:t>dentro de las Cavernas de Carlsbad. </a:t>
              </a:r>
              <a:r>
                <a:rPr lang="es-ES" sz="1600" dirty="0" smtClean="0"/>
                <a:t>Ellas son algunas de las cuevas </a:t>
              </a:r>
              <a:r>
                <a:rPr lang="es-ES" sz="1600" dirty="0"/>
                <a:t>más grandes y más largas en el mundo. Los visitantes a menudo toman fotos de las cuevas. Una cámara grande de la </a:t>
              </a:r>
              <a:r>
                <a:rPr lang="es-ES" sz="1600" dirty="0" smtClean="0"/>
                <a:t>cueva llamada, </a:t>
              </a:r>
              <a:r>
                <a:rPr lang="es-ES" sz="1600" dirty="0"/>
                <a:t>la </a:t>
              </a:r>
              <a:r>
                <a:rPr lang="es-ES" sz="1600" dirty="0" smtClean="0"/>
                <a:t>Cámara Grande (</a:t>
              </a:r>
              <a:r>
                <a:rPr lang="es-ES" sz="1600" i="1" dirty="0" err="1" smtClean="0"/>
                <a:t>the</a:t>
              </a:r>
              <a:r>
                <a:rPr lang="es-ES" sz="1600" i="1" dirty="0" smtClean="0"/>
                <a:t> Big </a:t>
              </a:r>
              <a:r>
                <a:rPr lang="es-ES" sz="1600" i="1" dirty="0" err="1" smtClean="0"/>
                <a:t>Room</a:t>
              </a:r>
              <a:r>
                <a:rPr lang="es-ES" sz="1600" dirty="0" smtClean="0"/>
                <a:t>), mide casi 4,000 </a:t>
              </a:r>
              <a:r>
                <a:rPr lang="es-ES" sz="1600" dirty="0"/>
                <a:t>pies de largo. </a:t>
              </a:r>
              <a:r>
                <a:rPr lang="es-ES" sz="1600" dirty="0" smtClean="0"/>
                <a:t>Esta es la tercera </a:t>
              </a:r>
              <a:r>
                <a:rPr lang="es-ES" sz="1600" dirty="0"/>
                <a:t>cámara más grande de América del Norte y </a:t>
              </a:r>
              <a:r>
                <a:rPr lang="es-ES" sz="1600" dirty="0" smtClean="0"/>
                <a:t>la séptima </a:t>
              </a:r>
              <a:r>
                <a:rPr lang="es-ES" sz="1600" dirty="0"/>
                <a:t>más grande en el mundo</a:t>
              </a:r>
              <a:r>
                <a:rPr lang="es-ES" sz="1600" dirty="0" smtClean="0"/>
                <a:t>.</a:t>
              </a:r>
            </a:p>
            <a:p>
              <a:endParaRPr lang="en-US" sz="1600" dirty="0"/>
            </a:p>
            <a:p>
              <a:r>
                <a:rPr lang="es-ES" sz="1600" b="1" dirty="0">
                  <a:latin typeface="+mj-lt"/>
                  <a:cs typeface="Helvetica" panose="020B0604020202020204" pitchFamily="34" charset="0"/>
                </a:rPr>
                <a:t>Un estudiante está revisando este párrafo y necesita </a:t>
              </a:r>
              <a:r>
                <a:rPr lang="es-ES" sz="1600" b="1" dirty="0" smtClean="0">
                  <a:latin typeface="+mj-lt"/>
                  <a:cs typeface="Helvetica" panose="020B0604020202020204" pitchFamily="34" charset="0"/>
                </a:rPr>
                <a:t>sacar la </a:t>
              </a:r>
              <a:r>
                <a:rPr lang="es-ES" sz="1600" b="1" dirty="0">
                  <a:latin typeface="+mj-lt"/>
                  <a:cs typeface="Helvetica" panose="020B0604020202020204" pitchFamily="34" charset="0"/>
                </a:rPr>
                <a:t>información que no </a:t>
              </a:r>
              <a:r>
                <a:rPr lang="es-ES" sz="1600" b="1" dirty="0" smtClean="0">
                  <a:latin typeface="+mj-lt"/>
                  <a:cs typeface="Helvetica" panose="020B0604020202020204" pitchFamily="34" charset="0"/>
                </a:rPr>
                <a:t>apoya </a:t>
              </a:r>
              <a:r>
                <a:rPr lang="es-ES" sz="1600" b="1" dirty="0">
                  <a:latin typeface="+mj-lt"/>
                  <a:cs typeface="Helvetica" panose="020B0604020202020204" pitchFamily="34" charset="0"/>
                </a:rPr>
                <a:t>la idea principal de este párrafo</a:t>
              </a:r>
              <a:r>
                <a:rPr lang="es-ES" sz="1600" b="1" dirty="0" smtClean="0">
                  <a:latin typeface="+mj-lt"/>
                  <a:cs typeface="Helvetica" panose="020B0604020202020204" pitchFamily="34" charset="0"/>
                </a:rPr>
                <a:t>.</a:t>
              </a:r>
            </a:p>
            <a:p>
              <a:endParaRPr lang="en-US" sz="1600" b="1" dirty="0"/>
            </a:p>
            <a:p>
              <a:r>
                <a:rPr lang="es-ES" sz="1600" b="1" dirty="0"/>
                <a:t>¿Cuál de las siguientes oraciones no </a:t>
              </a:r>
              <a:r>
                <a:rPr lang="es-ES" sz="1600" b="1" dirty="0" smtClean="0"/>
                <a:t>apoya </a:t>
              </a:r>
              <a:r>
                <a:rPr lang="es-ES" sz="1600" b="1" dirty="0"/>
                <a:t>la idea principal del párrafo</a:t>
              </a:r>
              <a:r>
                <a:rPr lang="es-ES" sz="1600" b="1" dirty="0" smtClean="0"/>
                <a:t>?</a:t>
              </a:r>
            </a:p>
            <a:p>
              <a:endParaRPr lang="en-US" sz="1600" dirty="0"/>
            </a:p>
            <a:p>
              <a:pPr marL="342900" indent="-55563">
                <a:buFont typeface="+mj-lt"/>
                <a:buAutoNum type="alphaUcPeriod"/>
              </a:pPr>
              <a:r>
                <a:rPr lang="es-419" sz="1600" dirty="0" smtClean="0"/>
                <a:t>  Ellas </a:t>
              </a:r>
              <a:r>
                <a:rPr lang="es-419" sz="1600" dirty="0"/>
                <a:t>son algunas de las cuevas más grandes y más largas en el mundo</a:t>
              </a:r>
              <a:r>
                <a:rPr lang="es-419" sz="1600" dirty="0" smtClean="0"/>
                <a:t>.</a:t>
              </a:r>
            </a:p>
            <a:p>
              <a:pPr marL="342900" indent="-55563">
                <a:buFont typeface="+mj-lt"/>
                <a:buAutoNum type="alphaUcPeriod"/>
              </a:pPr>
              <a:endParaRPr lang="en-US" sz="1600" dirty="0" smtClean="0"/>
            </a:p>
            <a:p>
              <a:pPr marL="342900" indent="-55563">
                <a:buFont typeface="+mj-lt"/>
                <a:buAutoNum type="alphaUcPeriod"/>
              </a:pPr>
              <a:r>
                <a:rPr lang="es-ES" sz="1600" dirty="0" smtClean="0"/>
                <a:t>  Los </a:t>
              </a:r>
              <a:r>
                <a:rPr lang="es-ES" sz="1600" dirty="0"/>
                <a:t>visitantes a menudo toman fotos de las cuevas</a:t>
              </a:r>
              <a:r>
                <a:rPr lang="es-ES" sz="1600" dirty="0" smtClean="0"/>
                <a:t>.</a:t>
              </a:r>
            </a:p>
            <a:p>
              <a:pPr marL="342900" indent="-55563">
                <a:buFont typeface="+mj-lt"/>
                <a:buAutoNum type="alphaUcPeriod"/>
              </a:pPr>
              <a:endParaRPr lang="en-US" sz="1600" dirty="0"/>
            </a:p>
            <a:p>
              <a:pPr marL="574675" indent="-287338">
                <a:buFont typeface="+mj-lt"/>
                <a:buAutoNum type="alphaUcPeriod"/>
              </a:pPr>
              <a:r>
                <a:rPr lang="es-419" sz="1600" dirty="0" smtClean="0"/>
                <a:t>Una </a:t>
              </a:r>
              <a:r>
                <a:rPr lang="es-419" sz="1600" dirty="0"/>
                <a:t>cámara grande de la cueva llamada, la Cámara Grande (</a:t>
              </a:r>
              <a:r>
                <a:rPr lang="es-419" sz="1600" dirty="0" err="1"/>
                <a:t>the</a:t>
              </a:r>
              <a:r>
                <a:rPr lang="es-419" sz="1600" dirty="0"/>
                <a:t> Big </a:t>
              </a:r>
              <a:r>
                <a:rPr lang="es-419" sz="1600" dirty="0" smtClean="0"/>
                <a:t> </a:t>
              </a:r>
              <a:r>
                <a:rPr lang="es-419" sz="1600" dirty="0" err="1" smtClean="0"/>
                <a:t>Room</a:t>
              </a:r>
              <a:r>
                <a:rPr lang="es-419" sz="1600" dirty="0"/>
                <a:t>), mide casi 4,000 pies de largo. </a:t>
              </a:r>
              <a:endParaRPr lang="es-419" sz="1600" dirty="0" smtClean="0"/>
            </a:p>
            <a:p>
              <a:pPr marL="342900" indent="-55563">
                <a:buFont typeface="+mj-lt"/>
                <a:buAutoNum type="alphaUcPeriod"/>
              </a:pPr>
              <a:endParaRPr lang="en-US" sz="1600" dirty="0"/>
            </a:p>
            <a:p>
              <a:pPr marL="574675" indent="-287338">
                <a:buFont typeface="+mj-lt"/>
                <a:buAutoNum type="alphaUcPeriod"/>
              </a:pPr>
              <a:r>
                <a:rPr lang="es-419" sz="1600" dirty="0" smtClean="0"/>
                <a:t>Esta </a:t>
              </a:r>
              <a:r>
                <a:rPr lang="es-419" sz="1600" dirty="0"/>
                <a:t>es la tercera cámara más grande de América del Norte y la séptima más grande en el mundo.</a:t>
              </a:r>
            </a:p>
            <a:p>
              <a:pPr marL="342900" indent="-342900">
                <a:buFont typeface="+mj-lt"/>
                <a:buAutoNum type="alphaUcPeriod"/>
              </a:pPr>
              <a:endParaRPr lang="es-ES" sz="1600" dirty="0"/>
            </a:p>
          </p:txBody>
        </p:sp>
        <p:sp>
          <p:nvSpPr>
            <p:cNvPr id="15" name="Rectangle 14"/>
            <p:cNvSpPr/>
            <p:nvPr/>
          </p:nvSpPr>
          <p:spPr>
            <a:xfrm>
              <a:off x="533400" y="602284"/>
              <a:ext cx="6136341" cy="1579807"/>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 name="Group 2"/>
          <p:cNvGrpSpPr/>
          <p:nvPr/>
        </p:nvGrpSpPr>
        <p:grpSpPr>
          <a:xfrm>
            <a:off x="580680" y="3657600"/>
            <a:ext cx="242888" cy="1915951"/>
            <a:chOff x="359140" y="3642360"/>
            <a:chExt cx="242888" cy="1915951"/>
          </a:xfrm>
        </p:grpSpPr>
        <p:sp>
          <p:nvSpPr>
            <p:cNvPr id="31" name="Oval 30"/>
            <p:cNvSpPr/>
            <p:nvPr/>
          </p:nvSpPr>
          <p:spPr>
            <a:xfrm>
              <a:off x="359140" y="364236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2" name="Oval 31"/>
            <p:cNvSpPr/>
            <p:nvPr/>
          </p:nvSpPr>
          <p:spPr>
            <a:xfrm>
              <a:off x="359140" y="4114800"/>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3" name="Oval 32"/>
            <p:cNvSpPr/>
            <p:nvPr/>
          </p:nvSpPr>
          <p:spPr>
            <a:xfrm>
              <a:off x="359140" y="5318825"/>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sp>
          <p:nvSpPr>
            <p:cNvPr id="34" name="Oval 33"/>
            <p:cNvSpPr/>
            <p:nvPr/>
          </p:nvSpPr>
          <p:spPr>
            <a:xfrm>
              <a:off x="359140" y="4654731"/>
              <a:ext cx="242888" cy="239486"/>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8" tIns="48189" rIns="96378" bIns="48189" rtlCol="0" anchor="ctr"/>
            <a:lstStyle/>
            <a:p>
              <a:pPr algn="ctr"/>
              <a:endParaRPr lang="en-US" dirty="0"/>
            </a:p>
          </p:txBody>
        </p:sp>
      </p:grpSp>
    </p:spTree>
    <p:extLst>
      <p:ext uri="{BB962C8B-B14F-4D97-AF65-F5344CB8AC3E}">
        <p14:creationId xmlns:p14="http://schemas.microsoft.com/office/powerpoint/2010/main" val="351856998"/>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p:cNvSpPr txBox="1"/>
          <p:nvPr/>
        </p:nvSpPr>
        <p:spPr>
          <a:xfrm>
            <a:off x="323849" y="5326524"/>
            <a:ext cx="6714586" cy="3447098"/>
          </a:xfrm>
          <a:prstGeom prst="rect">
            <a:avLst/>
          </a:prstGeom>
          <a:noFill/>
        </p:spPr>
        <p:txBody>
          <a:bodyPr wrap="square" rtlCol="0">
            <a:spAutoFit/>
          </a:bodyPr>
          <a:lstStyle/>
          <a:p>
            <a:pPr marL="461963" indent="-461963"/>
            <a:r>
              <a:rPr lang="es-MX" sz="1600" b="1" dirty="0" smtClean="0">
                <a:latin typeface="Helvetica" pitchFamily="34" charset="0"/>
              </a:rPr>
              <a:t>20.  </a:t>
            </a:r>
            <a:r>
              <a:rPr lang="es-ES" sz="1600" b="1" dirty="0" smtClean="0">
                <a:latin typeface="Helvetica" panose="020B0604020202020204" pitchFamily="34" charset="0"/>
                <a:cs typeface="Helvetica" panose="020B0604020202020204" pitchFamily="34" charset="0"/>
              </a:rPr>
              <a:t>Lee </a:t>
            </a:r>
            <a:r>
              <a:rPr lang="es-ES" sz="1600" b="1" dirty="0">
                <a:latin typeface="Helvetica" panose="020B0604020202020204" pitchFamily="34" charset="0"/>
                <a:cs typeface="Helvetica" panose="020B0604020202020204" pitchFamily="34" charset="0"/>
              </a:rPr>
              <a:t>la siguiente oración</a:t>
            </a:r>
            <a:r>
              <a:rPr lang="es-ES" sz="1600" b="1" dirty="0" smtClean="0">
                <a:latin typeface="Helvetica" panose="020B0604020202020204" pitchFamily="34" charset="0"/>
                <a:cs typeface="Helvetica" panose="020B0604020202020204" pitchFamily="34" charset="0"/>
              </a:rPr>
              <a:t>.                      </a:t>
            </a:r>
          </a:p>
          <a:p>
            <a:pPr marL="461963" indent="-461963" algn="r"/>
            <a:r>
              <a:rPr lang="es-MX" sz="1000" i="1" dirty="0" smtClean="0">
                <a:latin typeface="Helvetica" pitchFamily="34" charset="0"/>
              </a:rPr>
              <a:t>(L.5.2.b</a:t>
            </a:r>
            <a:r>
              <a:rPr lang="es-MX" sz="1000" i="1" dirty="0">
                <a:latin typeface="Helvetica" pitchFamily="34" charset="0"/>
              </a:rPr>
              <a:t> </a:t>
            </a:r>
            <a:r>
              <a:rPr lang="es-MX" sz="1000" i="1" dirty="0" smtClean="0">
                <a:latin typeface="Helvetica" pitchFamily="34" charset="0"/>
              </a:rPr>
              <a:t> Editar y Clarificar, Objetivo 9)</a:t>
            </a:r>
          </a:p>
          <a:p>
            <a:endParaRPr lang="es-MX" sz="1600" dirty="0" smtClean="0"/>
          </a:p>
          <a:p>
            <a:pPr marL="398463"/>
            <a:r>
              <a:rPr lang="es-MX" sz="1600" dirty="0" smtClean="0">
                <a:latin typeface="Helvetica" pitchFamily="34" charset="0"/>
                <a:cs typeface="Helvetica" panose="020B0604020202020204" pitchFamily="34" charset="0"/>
              </a:rPr>
              <a:t> Dentro la cueva estaba bien iluminada y tenía escaleras.</a:t>
            </a:r>
          </a:p>
          <a:p>
            <a:pPr marL="398463"/>
            <a:endParaRPr lang="es-MX" sz="1600" b="1" dirty="0" smtClean="0">
              <a:latin typeface="Helvetica" pitchFamily="34" charset="0"/>
            </a:endParaRPr>
          </a:p>
          <a:p>
            <a:r>
              <a:rPr lang="es-MX" sz="1600" b="1" dirty="0" smtClean="0">
                <a:latin typeface="Helvetica" pitchFamily="34" charset="0"/>
              </a:rPr>
              <a:t>      </a:t>
            </a:r>
            <a:r>
              <a:rPr lang="es-MX" sz="1600" b="1" dirty="0" smtClean="0">
                <a:latin typeface="Helvetica" panose="020B0604020202020204" pitchFamily="34" charset="0"/>
                <a:cs typeface="Helvetica" panose="020B0604020202020204" pitchFamily="34" charset="0"/>
              </a:rPr>
              <a:t>¿Qué oración muestra dónde se debe colocar la coma?</a:t>
            </a:r>
          </a:p>
          <a:p>
            <a:endParaRPr lang="es-MX" sz="1600" b="1" dirty="0" smtClean="0">
              <a:latin typeface="Helvetica" pitchFamily="34" charset="0"/>
            </a:endParaRPr>
          </a:p>
          <a:p>
            <a:pPr marL="862013" indent="-862013"/>
            <a:r>
              <a:rPr lang="es-MX" sz="1600" dirty="0" smtClean="0">
                <a:latin typeface="Helvetica" pitchFamily="34" charset="0"/>
              </a:rPr>
              <a:t>       A</a:t>
            </a:r>
            <a:r>
              <a:rPr lang="es-MX" sz="1600" dirty="0">
                <a:latin typeface="Helvetica" pitchFamily="34" charset="0"/>
              </a:rPr>
              <a:t>. </a:t>
            </a:r>
            <a:r>
              <a:rPr lang="es-MX" sz="1600" dirty="0" smtClean="0">
                <a:latin typeface="Helvetica" pitchFamily="34" charset="0"/>
              </a:rPr>
              <a:t> Dentro </a:t>
            </a:r>
            <a:r>
              <a:rPr lang="es-MX" sz="1600" dirty="0">
                <a:latin typeface="Helvetica" pitchFamily="34" charset="0"/>
              </a:rPr>
              <a:t>la cueva, estaba bien </a:t>
            </a:r>
            <a:r>
              <a:rPr lang="es-MX" sz="1600" dirty="0" smtClean="0">
                <a:latin typeface="Helvetica" pitchFamily="34" charset="0"/>
              </a:rPr>
              <a:t>iluminada </a:t>
            </a:r>
            <a:r>
              <a:rPr lang="es-MX" sz="1600" dirty="0">
                <a:latin typeface="Helvetica" pitchFamily="34" charset="0"/>
              </a:rPr>
              <a:t>y </a:t>
            </a:r>
            <a:r>
              <a:rPr lang="es-MX" sz="1600" dirty="0" smtClean="0">
                <a:latin typeface="Helvetica" pitchFamily="34" charset="0"/>
              </a:rPr>
              <a:t>tenía escaleras</a:t>
            </a:r>
            <a:r>
              <a:rPr lang="es-MX" sz="1600" dirty="0">
                <a:latin typeface="Helvetica" pitchFamily="34" charset="0"/>
              </a:rPr>
              <a:t>.</a:t>
            </a:r>
            <a:endParaRPr lang="es-MX" sz="1600" dirty="0" smtClean="0">
              <a:latin typeface="Helvetica" pitchFamily="34" charset="0"/>
            </a:endParaRPr>
          </a:p>
          <a:p>
            <a:pPr marL="862013" indent="-862013"/>
            <a:endParaRPr lang="es-MX" sz="1600" dirty="0" smtClean="0">
              <a:latin typeface="Helvetica" pitchFamily="34" charset="0"/>
            </a:endParaRPr>
          </a:p>
          <a:p>
            <a:pPr marL="862013" indent="-862013"/>
            <a:r>
              <a:rPr lang="es-MX" sz="1600" dirty="0" smtClean="0">
                <a:latin typeface="Helvetica" pitchFamily="34" charset="0"/>
              </a:rPr>
              <a:t>       B</a:t>
            </a:r>
            <a:r>
              <a:rPr lang="es-MX" sz="1600" dirty="0">
                <a:latin typeface="Helvetica" pitchFamily="34" charset="0"/>
              </a:rPr>
              <a:t>. </a:t>
            </a:r>
            <a:r>
              <a:rPr lang="es-MX" sz="1600" dirty="0" smtClean="0">
                <a:latin typeface="Helvetica" pitchFamily="34" charset="0"/>
              </a:rPr>
              <a:t> Dentro la cueva </a:t>
            </a:r>
            <a:r>
              <a:rPr lang="es-MX" sz="1600" dirty="0">
                <a:latin typeface="Helvetica" pitchFamily="34" charset="0"/>
              </a:rPr>
              <a:t>estaba bien </a:t>
            </a:r>
            <a:r>
              <a:rPr lang="es-MX" sz="1600" dirty="0" smtClean="0">
                <a:latin typeface="Helvetica" pitchFamily="34" charset="0"/>
              </a:rPr>
              <a:t>iluminada, </a:t>
            </a:r>
            <a:r>
              <a:rPr lang="es-MX" sz="1600" dirty="0">
                <a:latin typeface="Helvetica" pitchFamily="34" charset="0"/>
              </a:rPr>
              <a:t>y tenía escaleras</a:t>
            </a:r>
            <a:r>
              <a:rPr lang="es-MX" sz="1600" dirty="0" smtClean="0">
                <a:latin typeface="Helvetica" pitchFamily="34" charset="0"/>
              </a:rPr>
              <a:t>.</a:t>
            </a:r>
          </a:p>
          <a:p>
            <a:pPr marL="862013" indent="-862013"/>
            <a:endParaRPr lang="es-MX" sz="1600" dirty="0" smtClean="0">
              <a:latin typeface="Helvetica" pitchFamily="34" charset="0"/>
            </a:endParaRPr>
          </a:p>
          <a:p>
            <a:pPr marL="862013" indent="-862013"/>
            <a:r>
              <a:rPr lang="es-MX" sz="1600" dirty="0" smtClean="0">
                <a:latin typeface="Helvetica" pitchFamily="34" charset="0"/>
              </a:rPr>
              <a:t>       C</a:t>
            </a:r>
            <a:r>
              <a:rPr lang="es-MX" sz="1600" dirty="0">
                <a:latin typeface="Helvetica" pitchFamily="34" charset="0"/>
              </a:rPr>
              <a:t>. </a:t>
            </a:r>
            <a:r>
              <a:rPr lang="es-MX" sz="1600" dirty="0" smtClean="0">
                <a:latin typeface="Helvetica" pitchFamily="34" charset="0"/>
              </a:rPr>
              <a:t> Dentro la, cueva </a:t>
            </a:r>
            <a:r>
              <a:rPr lang="es-MX" sz="1600" dirty="0">
                <a:latin typeface="Helvetica" pitchFamily="34" charset="0"/>
              </a:rPr>
              <a:t>estaba bien </a:t>
            </a:r>
            <a:r>
              <a:rPr lang="es-MX" sz="1600" dirty="0" smtClean="0">
                <a:latin typeface="Helvetica" pitchFamily="34" charset="0"/>
              </a:rPr>
              <a:t>iluminada </a:t>
            </a:r>
            <a:r>
              <a:rPr lang="es-MX" sz="1600" dirty="0">
                <a:latin typeface="Helvetica" pitchFamily="34" charset="0"/>
              </a:rPr>
              <a:t>y tenía escaleras</a:t>
            </a:r>
            <a:r>
              <a:rPr lang="es-MX" sz="1600" dirty="0" smtClean="0">
                <a:latin typeface="Helvetica" pitchFamily="34" charset="0"/>
              </a:rPr>
              <a:t>.</a:t>
            </a:r>
          </a:p>
          <a:p>
            <a:pPr marL="862013" indent="-862013"/>
            <a:endParaRPr lang="es-MX" sz="1600" dirty="0" smtClean="0">
              <a:latin typeface="Helvetica" pitchFamily="34" charset="0"/>
            </a:endParaRPr>
          </a:p>
          <a:p>
            <a:pPr marL="862013" indent="-862013"/>
            <a:r>
              <a:rPr lang="es-MX" sz="1600" dirty="0" smtClean="0">
                <a:latin typeface="Helvetica" pitchFamily="34" charset="0"/>
              </a:rPr>
              <a:t>       D</a:t>
            </a:r>
            <a:r>
              <a:rPr lang="es-MX" sz="1600" dirty="0">
                <a:latin typeface="Helvetica" pitchFamily="34" charset="0"/>
              </a:rPr>
              <a:t>. </a:t>
            </a:r>
            <a:r>
              <a:rPr lang="es-MX" sz="1600" dirty="0" smtClean="0">
                <a:latin typeface="Helvetica" pitchFamily="34" charset="0"/>
              </a:rPr>
              <a:t> Dentro, la cueva estaba </a:t>
            </a:r>
            <a:r>
              <a:rPr lang="es-MX" sz="1600" dirty="0">
                <a:latin typeface="Helvetica" pitchFamily="34" charset="0"/>
              </a:rPr>
              <a:t>bien </a:t>
            </a:r>
            <a:r>
              <a:rPr lang="es-MX" sz="1600" dirty="0" smtClean="0">
                <a:latin typeface="Helvetica" pitchFamily="34" charset="0"/>
              </a:rPr>
              <a:t>iluminada </a:t>
            </a:r>
            <a:r>
              <a:rPr lang="es-MX" sz="1600" dirty="0">
                <a:latin typeface="Helvetica" pitchFamily="34" charset="0"/>
              </a:rPr>
              <a:t>y tenía escaleras.</a:t>
            </a:r>
            <a:endParaRPr lang="es-MX" sz="1600" dirty="0" smtClean="0">
              <a:latin typeface="Helvetica" pitchFamily="34" charset="0"/>
            </a:endParaRPr>
          </a:p>
        </p:txBody>
      </p:sp>
      <p:sp>
        <p:nvSpPr>
          <p:cNvPr id="4" name="Slide Number Placeholder 3"/>
          <p:cNvSpPr>
            <a:spLocks noGrp="1"/>
          </p:cNvSpPr>
          <p:nvPr>
            <p:ph type="sldNum" sz="quarter" idx="12"/>
          </p:nvPr>
        </p:nvSpPr>
        <p:spPr/>
        <p:txBody>
          <a:bodyPr/>
          <a:lstStyle/>
          <a:p>
            <a:fld id="{F177B04D-AEB5-43ED-B9BA-B3D1EC9C9067}" type="slidenum">
              <a:rPr lang="en-US" smtClean="0"/>
              <a:pPr/>
              <a:t>41</a:t>
            </a:fld>
            <a:endParaRPr lang="en-US" dirty="0"/>
          </a:p>
        </p:txBody>
      </p:sp>
      <p:cxnSp>
        <p:nvCxnSpPr>
          <p:cNvPr id="10" name="Straight Connector 9"/>
          <p:cNvCxnSpPr/>
          <p:nvPr/>
        </p:nvCxnSpPr>
        <p:spPr>
          <a:xfrm>
            <a:off x="323851" y="4693920"/>
            <a:ext cx="6714584" cy="0"/>
          </a:xfrm>
          <a:prstGeom prst="line">
            <a:avLst/>
          </a:prstGeom>
          <a:ln w="3175">
            <a:prstDash val="lgDashDotDot"/>
          </a:ln>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323849" y="381894"/>
            <a:ext cx="7076123" cy="4442518"/>
          </a:xfrm>
          <a:prstGeom prst="rect">
            <a:avLst/>
          </a:prstGeom>
        </p:spPr>
        <p:txBody>
          <a:bodyPr wrap="square" lIns="101874" tIns="50937" rIns="101874" bIns="50937">
            <a:spAutoFit/>
          </a:bodyPr>
          <a:lstStyle/>
          <a:p>
            <a:pPr marL="404813" lvl="0" indent="-404813"/>
            <a:r>
              <a:rPr lang="en-US" sz="1600" b="1" dirty="0">
                <a:latin typeface="Helvetica" pitchFamily="34" charset="0"/>
                <a:cs typeface="Helvetica" pitchFamily="34" charset="0"/>
              </a:rPr>
              <a:t>19. </a:t>
            </a:r>
            <a:r>
              <a:rPr lang="en-US" sz="1600" b="1" dirty="0" smtClean="0">
                <a:latin typeface="Helvetica" pitchFamily="34" charset="0"/>
                <a:cs typeface="Helvetica" pitchFamily="34" charset="0"/>
              </a:rPr>
              <a:t> </a:t>
            </a:r>
            <a:r>
              <a:rPr lang="es-MX" sz="1600" b="1" dirty="0" smtClean="0">
                <a:latin typeface="Helvetica" panose="020B0604020202020204" pitchFamily="34" charset="0"/>
                <a:cs typeface="Helvetica" panose="020B0604020202020204" pitchFamily="34" charset="0"/>
              </a:rPr>
              <a:t>Combina </a:t>
            </a:r>
            <a:r>
              <a:rPr lang="es-MX" sz="1600" b="1" dirty="0">
                <a:latin typeface="Helvetica" panose="020B0604020202020204" pitchFamily="34" charset="0"/>
                <a:cs typeface="Helvetica" panose="020B0604020202020204" pitchFamily="34" charset="0"/>
              </a:rPr>
              <a:t>las dos </a:t>
            </a:r>
            <a:r>
              <a:rPr lang="es-MX" sz="1600" b="1" dirty="0" smtClean="0">
                <a:latin typeface="Helvetica" panose="020B0604020202020204" pitchFamily="34" charset="0"/>
                <a:cs typeface="Helvetica" panose="020B0604020202020204" pitchFamily="34" charset="0"/>
              </a:rPr>
              <a:t>oraciones de </a:t>
            </a:r>
            <a:r>
              <a:rPr lang="es-MX" sz="1600" b="1" dirty="0">
                <a:latin typeface="Helvetica" panose="020B0604020202020204" pitchFamily="34" charset="0"/>
                <a:cs typeface="Helvetica" panose="020B0604020202020204" pitchFamily="34" charset="0"/>
              </a:rPr>
              <a:t>la mejor </a:t>
            </a:r>
            <a:r>
              <a:rPr lang="es-MX" sz="1600" b="1" dirty="0" smtClean="0">
                <a:latin typeface="Helvetica" panose="020B0604020202020204" pitchFamily="34" charset="0"/>
                <a:cs typeface="Helvetica" panose="020B0604020202020204" pitchFamily="34" charset="0"/>
              </a:rPr>
              <a:t>manera, </a:t>
            </a:r>
            <a:r>
              <a:rPr lang="es-MX" sz="1600" b="1" dirty="0">
                <a:latin typeface="Helvetica" panose="020B0604020202020204" pitchFamily="34" charset="0"/>
                <a:cs typeface="Helvetica" panose="020B0604020202020204" pitchFamily="34" charset="0"/>
              </a:rPr>
              <a:t>de modo que no cambie el sentido de las oraciones originales</a:t>
            </a:r>
            <a:r>
              <a:rPr lang="es-MX" sz="1600" dirty="0">
                <a:latin typeface="Helvetica" panose="020B0604020202020204" pitchFamily="34" charset="0"/>
                <a:cs typeface="Helvetica" panose="020B0604020202020204" pitchFamily="34" charset="0"/>
              </a:rPr>
              <a:t>. </a:t>
            </a:r>
            <a:endParaRPr lang="es-MX" sz="1600" dirty="0" smtClean="0">
              <a:latin typeface="Helvetica" panose="020B0604020202020204" pitchFamily="34" charset="0"/>
              <a:cs typeface="Helvetica" panose="020B0604020202020204" pitchFamily="34" charset="0"/>
            </a:endParaRPr>
          </a:p>
          <a:p>
            <a:pPr marL="400050" lvl="0" indent="-400050" algn="r"/>
            <a:r>
              <a:rPr lang="en-US" sz="1000" i="1" dirty="0" smtClean="0">
                <a:solidFill>
                  <a:prstClr val="black"/>
                </a:solidFill>
              </a:rPr>
              <a:t> L.5.3.a  </a:t>
            </a:r>
            <a:r>
              <a:rPr lang="en-US" sz="1000" i="1" dirty="0" err="1" smtClean="0">
                <a:solidFill>
                  <a:prstClr val="black"/>
                </a:solidFill>
              </a:rPr>
              <a:t>Significado</a:t>
            </a:r>
            <a:r>
              <a:rPr lang="en-US" sz="1000" i="1" dirty="0" smtClean="0">
                <a:solidFill>
                  <a:prstClr val="black"/>
                </a:solidFill>
              </a:rPr>
              <a:t> de la </a:t>
            </a:r>
            <a:r>
              <a:rPr lang="en-US" sz="1000" i="1" dirty="0" err="1" smtClean="0">
                <a:solidFill>
                  <a:prstClr val="black"/>
                </a:solidFill>
              </a:rPr>
              <a:t>oración</a:t>
            </a:r>
            <a:r>
              <a:rPr lang="en-US" sz="1000" i="1" dirty="0" smtClean="0">
                <a:solidFill>
                  <a:prstClr val="black"/>
                </a:solidFill>
              </a:rPr>
              <a:t>, </a:t>
            </a:r>
            <a:r>
              <a:rPr lang="en-US" sz="1000" i="1" dirty="0" err="1" smtClean="0">
                <a:solidFill>
                  <a:prstClr val="black"/>
                </a:solidFill>
              </a:rPr>
              <a:t>Objetivo</a:t>
            </a:r>
            <a:r>
              <a:rPr lang="en-US" sz="1000" i="1" dirty="0" smtClean="0">
                <a:solidFill>
                  <a:prstClr val="black"/>
                </a:solidFill>
              </a:rPr>
              <a:t> 8</a:t>
            </a:r>
            <a:endParaRPr lang="en-US" sz="1000" i="1" dirty="0">
              <a:solidFill>
                <a:prstClr val="black"/>
              </a:solidFill>
              <a:latin typeface="Helvetica" pitchFamily="34" charset="0"/>
              <a:cs typeface="Helvetica" pitchFamily="34" charset="0"/>
            </a:endParaRPr>
          </a:p>
          <a:p>
            <a:pPr lvl="0" algn="r"/>
            <a:endParaRPr lang="en-US" sz="1100" dirty="0">
              <a:latin typeface="Helvetica" pitchFamily="34" charset="0"/>
              <a:cs typeface="Helvetica" pitchFamily="34" charset="0"/>
            </a:endParaRPr>
          </a:p>
          <a:p>
            <a:pPr algn="ctr"/>
            <a:r>
              <a:rPr lang="es-ES" sz="1600" dirty="0"/>
              <a:t>Las estalactitas crecen </a:t>
            </a:r>
            <a:r>
              <a:rPr lang="es-ES" sz="1600" dirty="0" smtClean="0"/>
              <a:t>hacia abajo desde </a:t>
            </a:r>
            <a:r>
              <a:rPr lang="es-ES" sz="1600" dirty="0"/>
              <a:t>el techo de una cueva</a:t>
            </a:r>
            <a:r>
              <a:rPr lang="es-ES" sz="1600" dirty="0" smtClean="0"/>
              <a:t>.</a:t>
            </a:r>
          </a:p>
          <a:p>
            <a:pPr algn="ctr"/>
            <a:r>
              <a:rPr lang="es-ES" sz="1600" dirty="0"/>
              <a:t>Las estalagmitas </a:t>
            </a:r>
            <a:r>
              <a:rPr lang="es-ES" sz="1600" dirty="0" smtClean="0"/>
              <a:t>crecen hacia arriba desde </a:t>
            </a:r>
            <a:r>
              <a:rPr lang="es-ES" sz="1600" dirty="0"/>
              <a:t>el suelo de una cueva</a:t>
            </a:r>
            <a:r>
              <a:rPr lang="es-ES" sz="1600" dirty="0" smtClean="0"/>
              <a:t>.</a:t>
            </a:r>
          </a:p>
          <a:p>
            <a:pPr algn="ctr"/>
            <a:endParaRPr lang="en-US" sz="1200" dirty="0">
              <a:latin typeface="Helvetica" pitchFamily="34" charset="0"/>
              <a:cs typeface="Helvetica" pitchFamily="34" charset="0"/>
            </a:endParaRPr>
          </a:p>
          <a:p>
            <a:pPr marL="844917" indent="-361390">
              <a:buFont typeface="+mj-lt"/>
              <a:buAutoNum type="alphaUcPeriod"/>
            </a:pPr>
            <a:r>
              <a:rPr lang="es-ES" sz="1600" dirty="0" smtClean="0">
                <a:latin typeface="Helvetica" panose="020B0604020202020204" pitchFamily="34" charset="0"/>
                <a:cs typeface="Helvetica" panose="020B0604020202020204" pitchFamily="34" charset="0"/>
              </a:rPr>
              <a:t>Las estalactitas </a:t>
            </a:r>
            <a:r>
              <a:rPr lang="es-ES" sz="1600" dirty="0">
                <a:latin typeface="Helvetica" panose="020B0604020202020204" pitchFamily="34" charset="0"/>
                <a:cs typeface="Helvetica" panose="020B0604020202020204" pitchFamily="34" charset="0"/>
              </a:rPr>
              <a:t>y estalagmitas crecen </a:t>
            </a:r>
            <a:r>
              <a:rPr lang="es-ES" sz="1600" dirty="0" smtClean="0">
                <a:latin typeface="Helvetica" panose="020B0604020202020204" pitchFamily="34" charset="0"/>
                <a:cs typeface="Helvetica" panose="020B0604020202020204" pitchFamily="34" charset="0"/>
              </a:rPr>
              <a:t>hacia abajo desde </a:t>
            </a:r>
            <a:r>
              <a:rPr lang="es-ES" sz="1600" dirty="0">
                <a:latin typeface="Helvetica" panose="020B0604020202020204" pitchFamily="34" charset="0"/>
                <a:cs typeface="Helvetica" panose="020B0604020202020204" pitchFamily="34" charset="0"/>
              </a:rPr>
              <a:t>el techo de una cueva</a:t>
            </a:r>
            <a:r>
              <a:rPr lang="es-ES" sz="1600" dirty="0" smtClean="0">
                <a:latin typeface="Helvetica" panose="020B0604020202020204" pitchFamily="34" charset="0"/>
                <a:cs typeface="Helvetica" panose="020B0604020202020204" pitchFamily="34" charset="0"/>
              </a:rPr>
              <a:t>.</a:t>
            </a:r>
          </a:p>
          <a:p>
            <a:pPr marL="844917" indent="-361390">
              <a:buFont typeface="+mj-lt"/>
              <a:buAutoNum type="alphaUcPeriod"/>
            </a:pPr>
            <a:endParaRPr lang="en-US" sz="1600" dirty="0">
              <a:latin typeface="Helvetica" pitchFamily="34" charset="0"/>
              <a:cs typeface="Helvetica" pitchFamily="34" charset="0"/>
            </a:endParaRPr>
          </a:p>
          <a:p>
            <a:pPr marL="844917" indent="-361390">
              <a:buFont typeface="+mj-lt"/>
              <a:buAutoNum type="alphaUcPeriod"/>
            </a:pPr>
            <a:r>
              <a:rPr lang="es-ES" sz="1600" dirty="0" smtClean="0">
                <a:latin typeface="Helvetica" panose="020B0604020202020204" pitchFamily="34" charset="0"/>
                <a:cs typeface="Helvetica" panose="020B0604020202020204" pitchFamily="34" charset="0"/>
              </a:rPr>
              <a:t>Las estalactitas </a:t>
            </a:r>
            <a:r>
              <a:rPr lang="es-ES" sz="1600" dirty="0">
                <a:latin typeface="Helvetica" panose="020B0604020202020204" pitchFamily="34" charset="0"/>
                <a:cs typeface="Helvetica" panose="020B0604020202020204" pitchFamily="34" charset="0"/>
              </a:rPr>
              <a:t>y estalagmitas crecen </a:t>
            </a:r>
            <a:r>
              <a:rPr lang="es-ES" sz="1600" dirty="0" smtClean="0">
                <a:latin typeface="Helvetica" panose="020B0604020202020204" pitchFamily="34" charset="0"/>
                <a:cs typeface="Helvetica" panose="020B0604020202020204" pitchFamily="34" charset="0"/>
              </a:rPr>
              <a:t>hacia arriba desde </a:t>
            </a:r>
            <a:r>
              <a:rPr lang="es-ES" sz="1600" dirty="0">
                <a:latin typeface="Helvetica" panose="020B0604020202020204" pitchFamily="34" charset="0"/>
                <a:cs typeface="Helvetica" panose="020B0604020202020204" pitchFamily="34" charset="0"/>
              </a:rPr>
              <a:t>el suelo de una cueva</a:t>
            </a:r>
            <a:r>
              <a:rPr lang="es-ES" sz="1600" dirty="0" smtClean="0">
                <a:latin typeface="Helvetica" panose="020B0604020202020204" pitchFamily="34" charset="0"/>
                <a:cs typeface="Helvetica" panose="020B0604020202020204" pitchFamily="34" charset="0"/>
              </a:rPr>
              <a:t>.</a:t>
            </a:r>
          </a:p>
          <a:p>
            <a:pPr marL="844917" indent="-361390">
              <a:buFont typeface="+mj-lt"/>
              <a:buAutoNum type="alphaUcPeriod"/>
            </a:pPr>
            <a:endParaRPr lang="en-US" sz="1600" dirty="0">
              <a:latin typeface="Helvetica" pitchFamily="34" charset="0"/>
              <a:cs typeface="Helvetica" pitchFamily="34" charset="0"/>
            </a:endParaRPr>
          </a:p>
          <a:p>
            <a:pPr marL="844917" indent="-361390">
              <a:buFont typeface="+mj-lt"/>
              <a:buAutoNum type="alphaUcPeriod"/>
            </a:pPr>
            <a:r>
              <a:rPr lang="es-ES" sz="1600" dirty="0">
                <a:latin typeface="Helvetica" panose="020B0604020202020204" pitchFamily="34" charset="0"/>
                <a:cs typeface="Helvetica" panose="020B0604020202020204" pitchFamily="34" charset="0"/>
              </a:rPr>
              <a:t>Las estalactitas crecen </a:t>
            </a:r>
            <a:r>
              <a:rPr lang="es-ES" sz="1600" dirty="0" smtClean="0">
                <a:latin typeface="Helvetica" panose="020B0604020202020204" pitchFamily="34" charset="0"/>
                <a:cs typeface="Helvetica" panose="020B0604020202020204" pitchFamily="34" charset="0"/>
              </a:rPr>
              <a:t>hacia abajo desde </a:t>
            </a:r>
            <a:r>
              <a:rPr lang="es-ES" sz="1600" dirty="0">
                <a:latin typeface="Helvetica" panose="020B0604020202020204" pitchFamily="34" charset="0"/>
                <a:cs typeface="Helvetica" panose="020B0604020202020204" pitchFamily="34" charset="0"/>
              </a:rPr>
              <a:t>el techo y </a:t>
            </a:r>
            <a:r>
              <a:rPr lang="es-ES" sz="1600" dirty="0" smtClean="0">
                <a:latin typeface="Helvetica" panose="020B0604020202020204" pitchFamily="34" charset="0"/>
                <a:cs typeface="Helvetica" panose="020B0604020202020204" pitchFamily="34" charset="0"/>
              </a:rPr>
              <a:t>las estalagmitas </a:t>
            </a:r>
            <a:r>
              <a:rPr lang="es-ES" sz="1600" dirty="0">
                <a:latin typeface="Helvetica" panose="020B0604020202020204" pitchFamily="34" charset="0"/>
                <a:cs typeface="Helvetica" panose="020B0604020202020204" pitchFamily="34" charset="0"/>
              </a:rPr>
              <a:t>crecen </a:t>
            </a:r>
            <a:r>
              <a:rPr lang="es-ES" sz="1600" dirty="0" smtClean="0">
                <a:latin typeface="Helvetica" panose="020B0604020202020204" pitchFamily="34" charset="0"/>
                <a:cs typeface="Helvetica" panose="020B0604020202020204" pitchFamily="34" charset="0"/>
              </a:rPr>
              <a:t>hacia arriba desde </a:t>
            </a:r>
            <a:r>
              <a:rPr lang="es-ES" sz="1600" dirty="0">
                <a:latin typeface="Helvetica" panose="020B0604020202020204" pitchFamily="34" charset="0"/>
                <a:cs typeface="Helvetica" panose="020B0604020202020204" pitchFamily="34" charset="0"/>
              </a:rPr>
              <a:t>el suelo</a:t>
            </a:r>
            <a:r>
              <a:rPr lang="es-ES" sz="1600" dirty="0" smtClean="0">
                <a:latin typeface="Helvetica" panose="020B0604020202020204" pitchFamily="34" charset="0"/>
                <a:cs typeface="Helvetica" panose="020B0604020202020204" pitchFamily="34" charset="0"/>
              </a:rPr>
              <a:t>.</a:t>
            </a:r>
          </a:p>
          <a:p>
            <a:pPr marL="844917" indent="-361390">
              <a:buFont typeface="+mj-lt"/>
              <a:buAutoNum type="alphaUcPeriod"/>
            </a:pPr>
            <a:endParaRPr lang="es-MX" sz="1600" dirty="0">
              <a:latin typeface="Helvetica" pitchFamily="34" charset="0"/>
              <a:cs typeface="Helvetica" pitchFamily="34" charset="0"/>
            </a:endParaRPr>
          </a:p>
          <a:p>
            <a:pPr marL="844917" indent="-361390">
              <a:buFont typeface="+mj-lt"/>
              <a:buAutoNum type="alphaUcPeriod"/>
            </a:pPr>
            <a:r>
              <a:rPr lang="es-MX" sz="1600" dirty="0">
                <a:latin typeface="Helvetica" pitchFamily="34" charset="0"/>
                <a:cs typeface="Helvetica" pitchFamily="34" charset="0"/>
              </a:rPr>
              <a:t>En una cueva, </a:t>
            </a:r>
            <a:r>
              <a:rPr lang="es-MX" sz="1600" dirty="0" smtClean="0">
                <a:latin typeface="Helvetica" pitchFamily="34" charset="0"/>
                <a:cs typeface="Helvetica" pitchFamily="34" charset="0"/>
              </a:rPr>
              <a:t>las estalactitas </a:t>
            </a:r>
            <a:r>
              <a:rPr lang="es-MX" sz="1600" dirty="0">
                <a:latin typeface="Helvetica" pitchFamily="34" charset="0"/>
                <a:cs typeface="Helvetica" pitchFamily="34" charset="0"/>
              </a:rPr>
              <a:t>crecen </a:t>
            </a:r>
            <a:r>
              <a:rPr lang="es-MX" sz="1600" dirty="0" smtClean="0">
                <a:latin typeface="Helvetica" pitchFamily="34" charset="0"/>
                <a:cs typeface="Helvetica" pitchFamily="34" charset="0"/>
              </a:rPr>
              <a:t>hacia abajo desde </a:t>
            </a:r>
            <a:r>
              <a:rPr lang="es-MX" sz="1600" dirty="0">
                <a:latin typeface="Helvetica" pitchFamily="34" charset="0"/>
                <a:cs typeface="Helvetica" pitchFamily="34" charset="0"/>
              </a:rPr>
              <a:t>el </a:t>
            </a:r>
            <a:r>
              <a:rPr lang="es-MX" sz="1600" dirty="0" smtClean="0">
                <a:latin typeface="Helvetica" pitchFamily="34" charset="0"/>
                <a:cs typeface="Helvetica" pitchFamily="34" charset="0"/>
              </a:rPr>
              <a:t>techo, </a:t>
            </a:r>
            <a:r>
              <a:rPr lang="es-MX" sz="1600" dirty="0">
                <a:latin typeface="Helvetica" pitchFamily="34" charset="0"/>
                <a:cs typeface="Helvetica" pitchFamily="34" charset="0"/>
              </a:rPr>
              <a:t>mientras </a:t>
            </a:r>
            <a:r>
              <a:rPr lang="es-MX" sz="1600" dirty="0" smtClean="0">
                <a:latin typeface="Helvetica" pitchFamily="34" charset="0"/>
                <a:cs typeface="Helvetica" pitchFamily="34" charset="0"/>
              </a:rPr>
              <a:t>que las estalagmitas </a:t>
            </a:r>
            <a:r>
              <a:rPr lang="es-MX" sz="1600" dirty="0">
                <a:latin typeface="Helvetica" pitchFamily="34" charset="0"/>
                <a:cs typeface="Helvetica" pitchFamily="34" charset="0"/>
              </a:rPr>
              <a:t>crecen </a:t>
            </a:r>
            <a:r>
              <a:rPr lang="es-MX" sz="1600" dirty="0" smtClean="0">
                <a:latin typeface="Helvetica" pitchFamily="34" charset="0"/>
                <a:cs typeface="Helvetica" pitchFamily="34" charset="0"/>
              </a:rPr>
              <a:t>hacia arriba desde </a:t>
            </a:r>
            <a:r>
              <a:rPr lang="es-MX" sz="1600" dirty="0">
                <a:latin typeface="Helvetica" pitchFamily="34" charset="0"/>
                <a:cs typeface="Helvetica" pitchFamily="34" charset="0"/>
              </a:rPr>
              <a:t>el suelo.</a:t>
            </a:r>
            <a:endParaRPr lang="en-US" sz="1600" dirty="0">
              <a:latin typeface="Helvetica" pitchFamily="34" charset="0"/>
              <a:cs typeface="Helvetica" pitchFamily="34" charset="0"/>
            </a:endParaRPr>
          </a:p>
        </p:txBody>
      </p:sp>
      <p:sp>
        <p:nvSpPr>
          <p:cNvPr id="15" name="Oval 14"/>
          <p:cNvSpPr/>
          <p:nvPr/>
        </p:nvSpPr>
        <p:spPr>
          <a:xfrm>
            <a:off x="553899" y="4073691"/>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6" name="Oval 15"/>
          <p:cNvSpPr/>
          <p:nvPr/>
        </p:nvSpPr>
        <p:spPr>
          <a:xfrm>
            <a:off x="603546" y="192031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7" name="Oval 16"/>
          <p:cNvSpPr/>
          <p:nvPr/>
        </p:nvSpPr>
        <p:spPr>
          <a:xfrm>
            <a:off x="553899" y="2644788"/>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8" name="Oval 17"/>
          <p:cNvSpPr/>
          <p:nvPr/>
        </p:nvSpPr>
        <p:spPr>
          <a:xfrm>
            <a:off x="553899" y="337910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nvGrpSpPr>
          <p:cNvPr id="5" name="Group 4"/>
          <p:cNvGrpSpPr/>
          <p:nvPr/>
        </p:nvGrpSpPr>
        <p:grpSpPr>
          <a:xfrm>
            <a:off x="459065" y="6970117"/>
            <a:ext cx="242888" cy="1679894"/>
            <a:chOff x="871941" y="6940430"/>
            <a:chExt cx="242888" cy="1679894"/>
          </a:xfrm>
        </p:grpSpPr>
        <p:sp>
          <p:nvSpPr>
            <p:cNvPr id="11" name="Oval 10"/>
            <p:cNvSpPr/>
            <p:nvPr/>
          </p:nvSpPr>
          <p:spPr>
            <a:xfrm>
              <a:off x="871941" y="8380839"/>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2" name="Oval 11"/>
            <p:cNvSpPr/>
            <p:nvPr/>
          </p:nvSpPr>
          <p:spPr>
            <a:xfrm>
              <a:off x="871941" y="6940430"/>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3" name="Oval 12"/>
            <p:cNvSpPr/>
            <p:nvPr/>
          </p:nvSpPr>
          <p:spPr>
            <a:xfrm>
              <a:off x="871941" y="7394133"/>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sp>
          <p:nvSpPr>
            <p:cNvPr id="14" name="Oval 13"/>
            <p:cNvSpPr/>
            <p:nvPr/>
          </p:nvSpPr>
          <p:spPr>
            <a:xfrm>
              <a:off x="871941" y="7896194"/>
              <a:ext cx="242888" cy="239485"/>
            </a:xfrm>
            <a:prstGeom prst="ellipse">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lIns="96371" tIns="48186" rIns="96371" bIns="48186" rtlCol="0" anchor="ctr"/>
            <a:lstStyle/>
            <a:p>
              <a:pPr algn="ctr"/>
              <a:endParaRPr lang="en-US" dirty="0"/>
            </a:p>
          </p:txBody>
        </p:sp>
      </p:grpSp>
    </p:spTree>
    <p:extLst>
      <p:ext uri="{BB962C8B-B14F-4D97-AF65-F5344CB8AC3E}">
        <p14:creationId xmlns:p14="http://schemas.microsoft.com/office/powerpoint/2010/main" val="239105783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42</a:t>
            </a:fld>
            <a:endParaRPr lang="en-US" dirty="0"/>
          </a:p>
        </p:txBody>
      </p:sp>
      <p:sp>
        <p:nvSpPr>
          <p:cNvPr id="2" name="Rectangle 1"/>
          <p:cNvSpPr/>
          <p:nvPr/>
        </p:nvSpPr>
        <p:spPr>
          <a:xfrm>
            <a:off x="381000" y="381000"/>
            <a:ext cx="6800850" cy="4621625"/>
          </a:xfrm>
          <a:prstGeom prst="rect">
            <a:avLst/>
          </a:prstGeom>
        </p:spPr>
        <p:txBody>
          <a:bodyPr wrap="square" lIns="274320" tIns="48184" rIns="96367" bIns="48184">
            <a:spAutoFit/>
          </a:bodyPr>
          <a:lstStyle/>
          <a:p>
            <a:endParaRPr lang="en-US" sz="1400" dirty="0"/>
          </a:p>
          <a:p>
            <a:r>
              <a:rPr lang="en-US" sz="1400" b="1" u="sng" dirty="0" smtClean="0"/>
              <a:t>Parte </a:t>
            </a:r>
            <a:r>
              <a:rPr lang="en-US" sz="1400" b="1" u="sng" dirty="0"/>
              <a:t>2</a:t>
            </a:r>
            <a:r>
              <a:rPr lang="en-US" sz="1400" b="1" dirty="0"/>
              <a:t> </a:t>
            </a:r>
          </a:p>
          <a:p>
            <a:endParaRPr lang="en-US" sz="1400" dirty="0"/>
          </a:p>
          <a:p>
            <a:r>
              <a:rPr lang="es-ES" sz="1400" b="1" u="sng" dirty="0"/>
              <a:t>Vas a</a:t>
            </a:r>
            <a:r>
              <a:rPr lang="es-ES" sz="1400" b="1" u="sng" dirty="0" smtClean="0"/>
              <a:t>:</a:t>
            </a:r>
          </a:p>
          <a:p>
            <a:pPr marL="342900" indent="-342900">
              <a:buFont typeface="+mj-lt"/>
              <a:buAutoNum type="arabicPeriod"/>
            </a:pPr>
            <a:r>
              <a:rPr lang="es-ES" sz="1400" u="sng" dirty="0" smtClean="0"/>
              <a:t>Planificar</a:t>
            </a:r>
            <a:r>
              <a:rPr lang="es-ES" sz="1400" dirty="0" smtClean="0"/>
              <a:t>  tu escrito. </a:t>
            </a:r>
            <a:r>
              <a:rPr lang="es-ES" sz="1400" dirty="0"/>
              <a:t>Puedes usar </a:t>
            </a:r>
            <a:r>
              <a:rPr lang="es-ES" sz="1400" dirty="0" smtClean="0"/>
              <a:t>tus </a:t>
            </a:r>
            <a:r>
              <a:rPr lang="es-ES" sz="1400" dirty="0"/>
              <a:t>notas y respuestas. </a:t>
            </a:r>
            <a:r>
              <a:rPr lang="es-ES" sz="1400" dirty="0" smtClean="0"/>
              <a:t>Puedes </a:t>
            </a:r>
            <a:r>
              <a:rPr lang="es-ES" sz="1400" dirty="0"/>
              <a:t>utilizar </a:t>
            </a:r>
            <a:r>
              <a:rPr lang="es-ES" sz="1400" dirty="0" smtClean="0"/>
              <a:t>un </a:t>
            </a:r>
            <a:r>
              <a:rPr lang="es-ES" sz="1400" dirty="0"/>
              <a:t>organizador </a:t>
            </a:r>
            <a:r>
              <a:rPr lang="es-ES" sz="1400" dirty="0" smtClean="0"/>
              <a:t>gráfico</a:t>
            </a:r>
          </a:p>
          <a:p>
            <a:pPr marL="342900" indent="-342900">
              <a:buFont typeface="+mj-lt"/>
              <a:buAutoNum type="arabicPeriod"/>
            </a:pPr>
            <a:endParaRPr lang="en-US" sz="1400" dirty="0"/>
          </a:p>
          <a:p>
            <a:pPr marL="342900" indent="-342900">
              <a:buFont typeface="+mj-lt"/>
              <a:buAutoNum type="arabicPeriod"/>
            </a:pPr>
            <a:r>
              <a:rPr lang="es-ES" sz="1400" dirty="0" smtClean="0"/>
              <a:t>Escribir </a:t>
            </a:r>
            <a:r>
              <a:rPr lang="es-ES" sz="1400" dirty="0"/>
              <a:t>- </a:t>
            </a:r>
            <a:r>
              <a:rPr lang="es-ES" sz="1400" dirty="0" smtClean="0"/>
              <a:t>Revisar </a:t>
            </a:r>
            <a:r>
              <a:rPr lang="es-ES" sz="1400" dirty="0"/>
              <a:t>y </a:t>
            </a:r>
            <a:r>
              <a:rPr lang="es-ES" sz="1400" dirty="0" smtClean="0"/>
              <a:t>editar </a:t>
            </a:r>
            <a:r>
              <a:rPr lang="es-ES" sz="1400" dirty="0"/>
              <a:t>tu primer borrador (tu maestro te </a:t>
            </a:r>
            <a:r>
              <a:rPr lang="es-ES" sz="1400" dirty="0" smtClean="0"/>
              <a:t>proporcionará </a:t>
            </a:r>
            <a:r>
              <a:rPr lang="es-ES" sz="1400" dirty="0"/>
              <a:t>papel</a:t>
            </a:r>
            <a:r>
              <a:rPr lang="es-ES" sz="1400" dirty="0" smtClean="0"/>
              <a:t>).</a:t>
            </a:r>
          </a:p>
          <a:p>
            <a:pPr marL="342900" indent="-342900">
              <a:buFont typeface="+mj-lt"/>
              <a:buAutoNum type="arabicPeriod"/>
            </a:pPr>
            <a:endParaRPr lang="en-US" sz="1400" dirty="0"/>
          </a:p>
          <a:p>
            <a:pPr marL="359702" indent="-359702">
              <a:buFont typeface="+mj-lt"/>
              <a:buAutoNum type="arabicPeriod"/>
              <a:defRPr/>
            </a:pPr>
            <a:r>
              <a:rPr lang="es-MX" sz="1400" b="1" u="sng" dirty="0" smtClean="0"/>
              <a:t>Tu </a:t>
            </a:r>
            <a:r>
              <a:rPr lang="es-MX" sz="1400" b="1" u="sng" dirty="0"/>
              <a:t>asignación: </a:t>
            </a:r>
            <a:r>
              <a:rPr lang="es-MX" sz="1400" b="1" dirty="0" smtClean="0"/>
              <a:t>Parte 2</a:t>
            </a:r>
          </a:p>
          <a:p>
            <a:pPr lvl="1">
              <a:defRPr/>
            </a:pPr>
            <a:r>
              <a:rPr lang="es-MX" sz="1400" dirty="0" smtClean="0"/>
              <a:t>Vas </a:t>
            </a:r>
            <a:r>
              <a:rPr lang="es-MX" sz="1400" dirty="0"/>
              <a:t>a escribir un artículo acerca de las Cavernas de Carlsbad que será parte de un catálogo de viajes para los visitantes. En </a:t>
            </a:r>
            <a:r>
              <a:rPr lang="es-MX" sz="1400" dirty="0" smtClean="0"/>
              <a:t>tu artículo, asegúrate </a:t>
            </a:r>
            <a:r>
              <a:rPr lang="es-MX" sz="1400" dirty="0"/>
              <a:t>de hacer lo siguiente:</a:t>
            </a:r>
            <a:r>
              <a:rPr lang="en-US" sz="1400" dirty="0"/>
              <a:t>	</a:t>
            </a:r>
            <a:endParaRPr lang="en-US" sz="1400" dirty="0" smtClean="0"/>
          </a:p>
          <a:p>
            <a:pPr lvl="1">
              <a:defRPr/>
            </a:pPr>
            <a:endParaRPr lang="en-US" sz="1400" dirty="0" smtClean="0"/>
          </a:p>
          <a:p>
            <a:pPr lvl="1">
              <a:defRPr/>
            </a:pPr>
            <a:r>
              <a:rPr lang="es-ES" sz="1400" dirty="0"/>
              <a:t>a. </a:t>
            </a:r>
            <a:r>
              <a:rPr lang="es-ES" sz="1400" dirty="0" smtClean="0"/>
              <a:t>Explicar </a:t>
            </a:r>
            <a:r>
              <a:rPr lang="es-ES" sz="1400" dirty="0"/>
              <a:t>el trasfondo </a:t>
            </a:r>
            <a:r>
              <a:rPr lang="es-ES" sz="1400" dirty="0" smtClean="0"/>
              <a:t> (historial) de </a:t>
            </a:r>
            <a:r>
              <a:rPr lang="es-ES" sz="1400" dirty="0"/>
              <a:t>la cueva.</a:t>
            </a:r>
            <a:br>
              <a:rPr lang="es-ES" sz="1400" dirty="0"/>
            </a:br>
            <a:r>
              <a:rPr lang="es-ES" sz="1400" dirty="0"/>
              <a:t>b. </a:t>
            </a:r>
            <a:r>
              <a:rPr lang="es-ES" sz="1400" dirty="0" smtClean="0"/>
              <a:t>Describir </a:t>
            </a:r>
            <a:r>
              <a:rPr lang="es-ES" sz="1400" dirty="0"/>
              <a:t>la cueva </a:t>
            </a:r>
            <a:r>
              <a:rPr lang="es-ES" sz="1400" dirty="0" smtClean="0"/>
              <a:t>(</a:t>
            </a:r>
            <a:r>
              <a:rPr lang="es-ES" sz="1400" dirty="0"/>
              <a:t>qué </a:t>
            </a:r>
            <a:r>
              <a:rPr lang="es-ES" sz="1400" dirty="0" smtClean="0"/>
              <a:t>pueden </a:t>
            </a:r>
            <a:r>
              <a:rPr lang="es-ES" sz="1400" dirty="0"/>
              <a:t>ver y </a:t>
            </a:r>
            <a:r>
              <a:rPr lang="es-ES" sz="1400" dirty="0" smtClean="0"/>
              <a:t>hacer </a:t>
            </a:r>
            <a:r>
              <a:rPr lang="es-ES" sz="1400" dirty="0"/>
              <a:t>los </a:t>
            </a:r>
            <a:r>
              <a:rPr lang="es-ES" sz="1400" dirty="0" smtClean="0"/>
              <a:t>visitantes).</a:t>
            </a:r>
            <a:r>
              <a:rPr lang="es-ES" sz="1400" dirty="0"/>
              <a:t/>
            </a:r>
            <a:br>
              <a:rPr lang="es-ES" sz="1400" dirty="0"/>
            </a:br>
            <a:r>
              <a:rPr lang="es-ES" sz="1400" dirty="0"/>
              <a:t>c. </a:t>
            </a:r>
            <a:r>
              <a:rPr lang="es-ES" sz="1400" dirty="0" smtClean="0"/>
              <a:t>Informar </a:t>
            </a:r>
            <a:r>
              <a:rPr lang="es-ES" sz="1400" dirty="0"/>
              <a:t>a los lectores acerca de las plantas y la vida animal cerca de la cueva.</a:t>
            </a:r>
            <a:endParaRPr lang="en-US" sz="1400" dirty="0"/>
          </a:p>
          <a:p>
            <a:pPr marL="359702" indent="-359702">
              <a:defRPr/>
            </a:pPr>
            <a:endParaRPr lang="en-US" sz="1400" dirty="0"/>
          </a:p>
          <a:p>
            <a:endParaRPr lang="en-US" sz="1400" dirty="0" smtClean="0"/>
          </a:p>
          <a:p>
            <a:pPr algn="ctr"/>
            <a:r>
              <a:rPr lang="en-US" sz="1400" b="1" u="sng" dirty="0" err="1" smtClean="0"/>
              <a:t>Serás</a:t>
            </a:r>
            <a:r>
              <a:rPr lang="en-US" sz="1400" b="1" u="sng" dirty="0" smtClean="0"/>
              <a:t> </a:t>
            </a:r>
            <a:r>
              <a:rPr lang="en-US" sz="1400" b="1" u="sng" dirty="0" err="1" smtClean="0"/>
              <a:t>calificado</a:t>
            </a:r>
            <a:r>
              <a:rPr lang="en-US" sz="1400" b="1" u="sng" dirty="0" smtClean="0"/>
              <a:t> </a:t>
            </a:r>
            <a:r>
              <a:rPr lang="en-US" sz="1400" b="1" u="sng" dirty="0" err="1" smtClean="0"/>
              <a:t>por</a:t>
            </a:r>
            <a:r>
              <a:rPr lang="en-US" sz="1400" b="1" u="sng" dirty="0" smtClean="0"/>
              <a:t>…</a:t>
            </a:r>
            <a:endParaRPr lang="en-US" sz="1400" dirty="0" smtClean="0"/>
          </a:p>
          <a:p>
            <a:pPr algn="ctr"/>
            <a:endParaRPr lang="en-US" sz="1400" dirty="0"/>
          </a:p>
        </p:txBody>
      </p:sp>
      <p:graphicFrame>
        <p:nvGraphicFramePr>
          <p:cNvPr id="5" name="Table 4"/>
          <p:cNvGraphicFramePr>
            <a:graphicFrameLocks noGrp="1"/>
          </p:cNvGraphicFramePr>
          <p:nvPr>
            <p:extLst>
              <p:ext uri="{D42A27DB-BD31-4B8C-83A1-F6EECF244321}">
                <p14:modId xmlns:p14="http://schemas.microsoft.com/office/powerpoint/2010/main" val="1868223341"/>
              </p:ext>
            </p:extLst>
          </p:nvPr>
        </p:nvGraphicFramePr>
        <p:xfrm>
          <a:off x="1219200" y="4635694"/>
          <a:ext cx="5181600" cy="2749551"/>
        </p:xfrm>
        <a:graphic>
          <a:graphicData uri="http://schemas.openxmlformats.org/drawingml/2006/table">
            <a:tbl>
              <a:tblPr firstRow="1" bandRow="1">
                <a:tableStyleId>{073A0DAA-6AF3-43AB-8588-CEC1D06C72B9}</a:tableStyleId>
              </a:tblPr>
              <a:tblGrid>
                <a:gridCol w="1828800"/>
                <a:gridCol w="3352800"/>
              </a:tblGrid>
              <a:tr h="0">
                <a:tc>
                  <a:txBody>
                    <a:bodyPr/>
                    <a:lstStyle/>
                    <a:p>
                      <a:pPr rtl="0"/>
                      <a:r>
                        <a:rPr lang="es-MX" sz="1100" i="1" dirty="0" smtClean="0">
                          <a:solidFill>
                            <a:schemeClr val="tx1"/>
                          </a:solidFill>
                          <a:effectLst/>
                        </a:rPr>
                        <a:t>Declaración de Propósito / Enfoque</a:t>
                      </a:r>
                      <a:endParaRPr lang="es-MX" sz="1100" i="1" dirty="0">
                        <a:solidFill>
                          <a:schemeClr val="tx1"/>
                        </a:solidFill>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nSpc>
                          <a:spcPct val="107000"/>
                        </a:lnSpc>
                        <a:spcBef>
                          <a:spcPts val="0"/>
                        </a:spcBef>
                        <a:spcAft>
                          <a:spcPts val="800"/>
                        </a:spcAft>
                      </a:pPr>
                      <a:r>
                        <a:rPr lang="es-ES" sz="1100" b="0" dirty="0" smtClean="0">
                          <a:solidFill>
                            <a:schemeClr val="tx1"/>
                          </a:solidFill>
                        </a:rPr>
                        <a:t>Cuán</a:t>
                      </a:r>
                      <a:r>
                        <a:rPr lang="es-ES" sz="1100" b="0" baseline="0" dirty="0" smtClean="0">
                          <a:solidFill>
                            <a:schemeClr val="tx1"/>
                          </a:solidFill>
                        </a:rPr>
                        <a:t> bien estableces con claridad  </a:t>
                      </a:r>
                      <a:r>
                        <a:rPr lang="es-ES" sz="1100" b="0" dirty="0" smtClean="0">
                          <a:solidFill>
                            <a:schemeClr val="tx1"/>
                          </a:solidFill>
                        </a:rPr>
                        <a:t>y mantienes tu idea central (de</a:t>
                      </a:r>
                      <a:r>
                        <a:rPr lang="es-ES" sz="1100" b="0" baseline="0" dirty="0" smtClean="0">
                          <a:solidFill>
                            <a:schemeClr val="tx1"/>
                          </a:solidFill>
                        </a:rPr>
                        <a:t> control) </a:t>
                      </a:r>
                      <a:r>
                        <a:rPr lang="es-ES" sz="1100" b="0" dirty="0" smtClean="0">
                          <a:solidFill>
                            <a:schemeClr val="tx1"/>
                          </a:solidFill>
                        </a:rPr>
                        <a:t>o idea principal</a:t>
                      </a:r>
                      <a:endParaRPr lang="en-US" sz="11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pPr marL="0" marR="0">
                        <a:lnSpc>
                          <a:spcPct val="107000"/>
                        </a:lnSpc>
                        <a:spcBef>
                          <a:spcPts val="0"/>
                        </a:spcBef>
                        <a:spcAft>
                          <a:spcPts val="800"/>
                        </a:spcAft>
                      </a:pPr>
                      <a:r>
                        <a:rPr lang="es-MX" sz="1100" b="1" i="1" noProof="0" dirty="0" smtClean="0">
                          <a:effectLst/>
                          <a:latin typeface="Calibri" panose="020F0502020204030204" pitchFamily="34" charset="0"/>
                          <a:ea typeface="Calibri" panose="020F0502020204030204" pitchFamily="34" charset="0"/>
                          <a:cs typeface="Times New Roman" panose="02020603050405020304" pitchFamily="18" charset="0"/>
                        </a:rPr>
                        <a:t>Organización</a:t>
                      </a:r>
                      <a:r>
                        <a:rPr lang="en-US" sz="1100" b="1" i="1" baseline="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nSpc>
                          <a:spcPct val="107000"/>
                        </a:lnSpc>
                        <a:spcBef>
                          <a:spcPts val="0"/>
                        </a:spcBef>
                        <a:spcAft>
                          <a:spcPts val="800"/>
                        </a:spcAft>
                      </a:pPr>
                      <a:r>
                        <a:rPr lang="es-ES" sz="1100" dirty="0" smtClean="0"/>
                        <a:t>Cuán bien progresan las ideas desde la introducción hasta la conclusión,</a:t>
                      </a:r>
                      <a:r>
                        <a:rPr lang="es-ES" sz="1100" baseline="0" dirty="0" smtClean="0"/>
                        <a:t> utilizando</a:t>
                      </a:r>
                      <a:r>
                        <a:rPr lang="es-ES" sz="1100" dirty="0" smtClean="0"/>
                        <a:t> transiciones efectivas , y cuán</a:t>
                      </a:r>
                      <a:r>
                        <a:rPr lang="es-ES" sz="1100" baseline="0" dirty="0" smtClean="0"/>
                        <a:t> </a:t>
                      </a:r>
                      <a:r>
                        <a:rPr lang="es-ES" sz="1100" dirty="0" smtClean="0"/>
                        <a:t>bien te</a:t>
                      </a:r>
                      <a:r>
                        <a:rPr lang="es-ES" sz="1100" baseline="0" dirty="0" smtClean="0"/>
                        <a:t> </a:t>
                      </a:r>
                      <a:r>
                        <a:rPr lang="es-ES" sz="1100" dirty="0" smtClean="0"/>
                        <a:t>mantienes en el tema durante el escrito</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pPr marL="0" marR="0">
                        <a:lnSpc>
                          <a:spcPct val="107000"/>
                        </a:lnSpc>
                        <a:spcBef>
                          <a:spcPts val="0"/>
                        </a:spcBef>
                        <a:spcAft>
                          <a:spcPts val="800"/>
                        </a:spcAft>
                      </a:pPr>
                      <a:r>
                        <a:rPr lang="es-ES" sz="1100" b="1" i="1" dirty="0" smtClean="0"/>
                        <a:t>Elaboración de Evidencia</a:t>
                      </a: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nSpc>
                          <a:spcPct val="107000"/>
                        </a:lnSpc>
                        <a:spcBef>
                          <a:spcPts val="0"/>
                        </a:spcBef>
                        <a:spcAft>
                          <a:spcPts val="800"/>
                        </a:spcAft>
                      </a:pPr>
                      <a:r>
                        <a:rPr lang="es-ES" sz="1100" dirty="0" smtClean="0"/>
                        <a:t>Cuán bien proporcionas evidencias</a:t>
                      </a:r>
                      <a:r>
                        <a:rPr lang="es-ES" sz="1100" baseline="0" dirty="0" smtClean="0"/>
                        <a:t> </a:t>
                      </a:r>
                      <a:r>
                        <a:rPr lang="es-ES" sz="1100" dirty="0" smtClean="0"/>
                        <a:t>s</a:t>
                      </a:r>
                      <a:r>
                        <a:rPr lang="es-ES" sz="1100" baseline="0" dirty="0" smtClean="0"/>
                        <a:t>obre tu tema tomadas </a:t>
                      </a:r>
                      <a:r>
                        <a:rPr lang="es-ES" sz="1100" dirty="0" smtClean="0"/>
                        <a:t>de las  fuentes , y cuán bien elaboras  con información específica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pPr marL="0" marR="0">
                        <a:lnSpc>
                          <a:spcPct val="107000"/>
                        </a:lnSpc>
                        <a:spcBef>
                          <a:spcPts val="0"/>
                        </a:spcBef>
                        <a:spcAft>
                          <a:spcPts val="800"/>
                        </a:spcAft>
                      </a:pPr>
                      <a:r>
                        <a:rPr lang="es-ES" sz="1100" b="1" i="1" dirty="0" smtClean="0"/>
                        <a:t>Lenguaje y vocabulario</a:t>
                      </a:r>
                      <a:endParaRPr lang="en-US" sz="1100" b="1" i="1"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nSpc>
                          <a:spcPct val="107000"/>
                        </a:lnSpc>
                        <a:spcBef>
                          <a:spcPts val="0"/>
                        </a:spcBef>
                        <a:spcAft>
                          <a:spcPts val="800"/>
                        </a:spcAft>
                      </a:pPr>
                      <a:r>
                        <a:rPr lang="es-ES" sz="1100" dirty="0" smtClean="0"/>
                        <a:t>Cuán</a:t>
                      </a:r>
                      <a:r>
                        <a:rPr lang="es-ES" sz="1100" baseline="0" dirty="0" smtClean="0"/>
                        <a:t>  b</a:t>
                      </a:r>
                      <a:r>
                        <a:rPr lang="es-ES" sz="1100" dirty="0" smtClean="0"/>
                        <a:t>ien expresas de manera efectiva las ideas usando un lenguaje preciso que sea apropiado para tu audiencia y propósito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r h="370840">
                <a:tc>
                  <a:txBody>
                    <a:bodyPr/>
                    <a:lstStyle/>
                    <a:p>
                      <a:pPr rtl="0"/>
                      <a:r>
                        <a:rPr lang="es-MX" sz="1100" b="1" i="1" dirty="0" smtClean="0">
                          <a:effectLst/>
                        </a:rPr>
                        <a:t>Convenciones</a:t>
                      </a:r>
                      <a:endParaRPr lang="es-MX" sz="1100" b="1" i="1" dirty="0">
                        <a:effectLs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c>
                  <a:txBody>
                    <a:bodyPr/>
                    <a:lstStyle/>
                    <a:p>
                      <a:pPr marL="0" marR="0">
                        <a:lnSpc>
                          <a:spcPct val="107000"/>
                        </a:lnSpc>
                        <a:spcBef>
                          <a:spcPts val="0"/>
                        </a:spcBef>
                        <a:spcAft>
                          <a:spcPts val="800"/>
                        </a:spcAft>
                      </a:pPr>
                      <a:r>
                        <a:rPr lang="es-ES" sz="1100" dirty="0" smtClean="0"/>
                        <a:t>Cuán</a:t>
                      </a:r>
                      <a:r>
                        <a:rPr lang="es-ES" sz="1100" baseline="0" dirty="0" smtClean="0"/>
                        <a:t> </a:t>
                      </a:r>
                      <a:r>
                        <a:rPr lang="es-ES" sz="1100" dirty="0" smtClean="0"/>
                        <a:t>bien sigues las reglas de uso, puntuación, mayúsculas y ortografía.</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solidFill>
                  </a:tcPr>
                </a:tc>
              </a:tr>
            </a:tbl>
          </a:graphicData>
        </a:graphic>
      </p:graphicFrame>
    </p:spTree>
    <p:extLst>
      <p:ext uri="{BB962C8B-B14F-4D97-AF65-F5344CB8AC3E}">
        <p14:creationId xmlns:p14="http://schemas.microsoft.com/office/powerpoint/2010/main" val="116794980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43</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31368918"/>
              </p:ext>
            </p:extLst>
          </p:nvPr>
        </p:nvGraphicFramePr>
        <p:xfrm>
          <a:off x="566739" y="381000"/>
          <a:ext cx="6638925" cy="8382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smtClean="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pPr algn="ctr"/>
                      <a:endParaRPr lang="en-US" sz="1900" b="1" u="sng"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5984350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44</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817826682"/>
              </p:ext>
            </p:extLst>
          </p:nvPr>
        </p:nvGraphicFramePr>
        <p:xfrm>
          <a:off x="566739" y="380999"/>
          <a:ext cx="6638925" cy="8763000"/>
        </p:xfrm>
        <a:graphic>
          <a:graphicData uri="http://schemas.openxmlformats.org/drawingml/2006/table">
            <a:tbl>
              <a:tblPr firstRow="1" bandRow="1">
                <a:tableStyleId>{5940675A-B579-460E-94D1-54222C63F5DA}</a:tableStyleId>
              </a:tblPr>
              <a:tblGrid>
                <a:gridCol w="6638925"/>
              </a:tblGrid>
              <a:tr h="381000">
                <a:tc>
                  <a:txBody>
                    <a:bodyPr/>
                    <a:lstStyle/>
                    <a:p>
                      <a:endParaRPr lang="en-US" sz="1900" dirty="0"/>
                    </a:p>
                  </a:txBody>
                  <a:tcPr marL="97155" marR="9715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r h="381000">
                <a:tc>
                  <a:txBody>
                    <a:bodyPr/>
                    <a:lstStyle/>
                    <a:p>
                      <a:endParaRPr lang="en-US" sz="1900" dirty="0"/>
                    </a:p>
                  </a:txBody>
                  <a:tcPr marL="97155" marR="97155">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250528910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2131" y="1295401"/>
            <a:ext cx="6073782" cy="5735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689960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177B04D-AEB5-43ED-B9BA-B3D1EC9C9067}" type="slidenum">
              <a:rPr lang="en-US" smtClean="0"/>
              <a:pPr/>
              <a:t>46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88053739"/>
              </p:ext>
            </p:extLst>
          </p:nvPr>
        </p:nvGraphicFramePr>
        <p:xfrm>
          <a:off x="518160" y="4114801"/>
          <a:ext cx="6563363" cy="3695208"/>
        </p:xfrm>
        <a:graphic>
          <a:graphicData uri="http://schemas.openxmlformats.org/drawingml/2006/table">
            <a:tbl>
              <a:tblPr firstRow="1" bandRow="1">
                <a:tableStyleId>{5940675A-B579-460E-94D1-54222C63F5DA}</a:tableStyleId>
              </a:tblPr>
              <a:tblGrid>
                <a:gridCol w="518159"/>
                <a:gridCol w="3992882"/>
                <a:gridCol w="609600"/>
                <a:gridCol w="609602"/>
                <a:gridCol w="416560"/>
                <a:gridCol w="416560"/>
              </a:tblGrid>
              <a:tr h="330491">
                <a:tc gridSpan="6">
                  <a:txBody>
                    <a:bodyPr/>
                    <a:lstStyle/>
                    <a:p>
                      <a:pPr marL="0" marR="0" indent="0" algn="ctr" defTabSz="966612" rtl="0" eaLnBrk="1" fontAlgn="auto" latinLnBrk="0" hangingPunct="1">
                        <a:lnSpc>
                          <a:spcPct val="100000"/>
                        </a:lnSpc>
                        <a:spcBef>
                          <a:spcPts val="0"/>
                        </a:spcBef>
                        <a:spcAft>
                          <a:spcPts val="0"/>
                        </a:spcAft>
                        <a:buClrTx/>
                        <a:buSzTx/>
                        <a:buFontTx/>
                        <a:buNone/>
                        <a:tabLst/>
                        <a:defRPr/>
                      </a:pPr>
                      <a:r>
                        <a:rPr lang="en-US" sz="1500" b="1" dirty="0" err="1" smtClean="0"/>
                        <a:t>Texto</a:t>
                      </a:r>
                      <a:r>
                        <a:rPr lang="en-US" sz="1500" b="1" baseline="0" dirty="0" smtClean="0"/>
                        <a:t> </a:t>
                      </a:r>
                      <a:r>
                        <a:rPr lang="en-US" sz="1500" b="1" baseline="0" dirty="0" err="1" smtClean="0"/>
                        <a:t>informativo</a:t>
                      </a:r>
                      <a:endParaRPr lang="en-US" sz="1500" b="1" dirty="0" smtClean="0"/>
                    </a:p>
                  </a:txBody>
                  <a:tcPr marL="97155" marR="97155" marT="47897" marB="47897" anchor="ctr">
                    <a:solidFill>
                      <a:schemeClr val="accent3">
                        <a:lumMod val="20000"/>
                        <a:lumOff val="80000"/>
                      </a:schemeClr>
                    </a:solidFill>
                  </a:tcPr>
                </a:tc>
                <a:tc hMerge="1">
                  <a:txBody>
                    <a:bodyPr/>
                    <a:lstStyle/>
                    <a:p>
                      <a:pPr marL="0" marR="0" indent="0" algn="ctr" defTabSz="966612" rtl="0" eaLnBrk="1" fontAlgn="auto" latinLnBrk="0" hangingPunct="1">
                        <a:lnSpc>
                          <a:spcPct val="100000"/>
                        </a:lnSpc>
                        <a:spcBef>
                          <a:spcPts val="0"/>
                        </a:spcBef>
                        <a:spcAft>
                          <a:spcPts val="0"/>
                        </a:spcAft>
                        <a:buClrTx/>
                        <a:buSzTx/>
                        <a:buFontTx/>
                        <a:buNone/>
                        <a:tabLst/>
                        <a:defRPr/>
                      </a:pPr>
                      <a:endParaRPr lang="en-US" sz="1400" b="1" dirty="0" smtClean="0"/>
                    </a:p>
                  </a:txBody>
                  <a:tcPr anchor="ctr">
                    <a:solidFill>
                      <a:schemeClr val="bg1"/>
                    </a:solidFill>
                  </a:tcPr>
                </a:tc>
                <a:tc hMerge="1">
                  <a:txBody>
                    <a:bodyPr/>
                    <a:lstStyle/>
                    <a:p>
                      <a:endParaRPr lang="en-US"/>
                    </a:p>
                  </a:txBody>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202908">
                <a:tc>
                  <a:txBody>
                    <a:bodyPr/>
                    <a:lstStyle/>
                    <a:p>
                      <a:pPr algn="ctr">
                        <a:lnSpc>
                          <a:spcPct val="100000"/>
                        </a:lnSpc>
                        <a:spcAft>
                          <a:spcPts val="0"/>
                        </a:spcAft>
                      </a:pPr>
                      <a:r>
                        <a:rPr lang="en-US" sz="1500" b="1" dirty="0" smtClean="0"/>
                        <a:t>9 </a:t>
                      </a:r>
                      <a:endParaRPr lang="en-US" sz="1500" b="1" dirty="0"/>
                    </a:p>
                  </a:txBody>
                  <a:tcPr marL="97155" marR="97155" marT="47897" marB="47897" anchor="ctr">
                    <a:solidFill>
                      <a:schemeClr val="bg1"/>
                    </a:solidFill>
                  </a:tcPr>
                </a:tc>
                <a:tc gridSpan="3">
                  <a:txBody>
                    <a:bodyPr/>
                    <a:lstStyle/>
                    <a:p>
                      <a:r>
                        <a:rPr lang="es-MX" sz="1000" b="1" dirty="0" smtClean="0"/>
                        <a:t>Puedo encontrar  información seleccionando la estructura del texto correcta. RI.5.5</a:t>
                      </a:r>
                      <a:endParaRPr lang="es-MX" sz="1000" b="1" dirty="0"/>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77747">
                <a:tc>
                  <a:txBody>
                    <a:bodyPr/>
                    <a:lstStyle/>
                    <a:p>
                      <a:pPr algn="ctr">
                        <a:lnSpc>
                          <a:spcPct val="100000"/>
                        </a:lnSpc>
                        <a:spcAft>
                          <a:spcPts val="0"/>
                        </a:spcAft>
                      </a:pPr>
                      <a:r>
                        <a:rPr lang="en-US" sz="1500" b="1" dirty="0" smtClean="0"/>
                        <a:t>10</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MX" sz="1000" b="1" dirty="0" smtClean="0"/>
                        <a:t>Puedo</a:t>
                      </a:r>
                      <a:r>
                        <a:rPr lang="es-MX" sz="1000" b="1" baseline="0" dirty="0" smtClean="0"/>
                        <a:t> </a:t>
                      </a:r>
                      <a:r>
                        <a:rPr lang="es-MX" sz="1000" b="1" dirty="0" smtClean="0"/>
                        <a:t>comparar y contrastar  ejemplos de las diferentes estructuras de texto para apoyar una respuesta. RI.5.5</a:t>
                      </a:r>
                      <a:endParaRPr lang="en-US" sz="1000" b="1" dirty="0" smtClean="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63720">
                <a:tc>
                  <a:txBody>
                    <a:bodyPr/>
                    <a:lstStyle/>
                    <a:p>
                      <a:pPr algn="ctr">
                        <a:lnSpc>
                          <a:spcPct val="100000"/>
                        </a:lnSpc>
                        <a:spcAft>
                          <a:spcPts val="0"/>
                        </a:spcAft>
                      </a:pPr>
                      <a:r>
                        <a:rPr lang="en-US" sz="1500" b="1" dirty="0" smtClean="0"/>
                        <a:t>11</a:t>
                      </a:r>
                      <a:endParaRPr lang="en-US" sz="1500" b="1" dirty="0"/>
                    </a:p>
                  </a:txBody>
                  <a:tcPr marL="97155" marR="97155" marT="47897" marB="47897" anchor="ctr">
                    <a:solidFill>
                      <a:schemeClr val="bg1"/>
                    </a:solidFill>
                  </a:tcPr>
                </a:tc>
                <a:tc gridSpan="3">
                  <a:txBody>
                    <a:bodyPr/>
                    <a:lstStyle/>
                    <a:p>
                      <a:r>
                        <a:rPr lang="es-MX" sz="1000" b="1" dirty="0" smtClean="0"/>
                        <a:t>Puedo encontrar los mismos puntos de múltiples recuentos</a:t>
                      </a:r>
                      <a:r>
                        <a:rPr lang="es-MX" sz="1000" b="1" dirty="0" smtClean="0">
                          <a:solidFill>
                            <a:srgbClr val="FF00FF"/>
                          </a:solidFill>
                        </a:rPr>
                        <a:t> </a:t>
                      </a:r>
                      <a:r>
                        <a:rPr lang="es-MX" sz="1000" b="1" dirty="0" smtClean="0"/>
                        <a:t>con similares puntos de vista. RI.5.6</a:t>
                      </a:r>
                      <a:endParaRPr lang="es-MX" sz="1000" b="1" dirty="0"/>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448926">
                <a:tc>
                  <a:txBody>
                    <a:bodyPr/>
                    <a:lstStyle/>
                    <a:p>
                      <a:pPr algn="ctr">
                        <a:lnSpc>
                          <a:spcPct val="100000"/>
                        </a:lnSpc>
                        <a:spcAft>
                          <a:spcPts val="0"/>
                        </a:spcAft>
                      </a:pPr>
                      <a:r>
                        <a:rPr lang="en-US" sz="1500" b="1" dirty="0" smtClean="0"/>
                        <a:t>12</a:t>
                      </a:r>
                      <a:endParaRPr lang="en-US" sz="1500" b="1" dirty="0"/>
                    </a:p>
                  </a:txBody>
                  <a:tcPr marL="97155" marR="97155" marT="47897" marB="47897" anchor="ctr">
                    <a:solidFill>
                      <a:schemeClr val="bg1"/>
                    </a:solidFill>
                  </a:tcPr>
                </a:tc>
                <a:tc gridSpan="3">
                  <a:txBody>
                    <a:bodyPr/>
                    <a:lstStyle/>
                    <a:p>
                      <a:pPr marL="0" marR="0" indent="0" algn="l" defTabSz="966612" rtl="0" eaLnBrk="1" fontAlgn="auto" latinLnBrk="0" hangingPunct="1">
                        <a:lnSpc>
                          <a:spcPct val="115000"/>
                        </a:lnSpc>
                        <a:spcBef>
                          <a:spcPts val="0"/>
                        </a:spcBef>
                        <a:spcAft>
                          <a:spcPts val="0"/>
                        </a:spcAft>
                        <a:buClrTx/>
                        <a:buSzTx/>
                        <a:buFontTx/>
                        <a:buNone/>
                        <a:tabLst/>
                        <a:defRPr/>
                      </a:pPr>
                      <a:r>
                        <a:rPr lang="es-MX" sz="1000" b="1" dirty="0" smtClean="0"/>
                        <a:t>Puedo comparar y contrastar las similitudes y diferencias en múltiples recuentos del mismo acontecimiento o tema. RI.5.6</a:t>
                      </a:r>
                      <a:endParaRPr lang="en-US" sz="1000" b="1" dirty="0">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dirty="0" smtClean="0"/>
                        <a:t>13</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MX" sz="1000" b="1" dirty="0" smtClean="0"/>
                        <a:t>Puedo contestar preguntas específicas sobre información encontrada en fuentes digitales o impresas. RI.5.7</a:t>
                      </a:r>
                      <a:endParaRPr lang="en-US" sz="1000" b="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45705">
                <a:tc>
                  <a:txBody>
                    <a:bodyPr/>
                    <a:lstStyle/>
                    <a:p>
                      <a:pPr algn="ctr">
                        <a:lnSpc>
                          <a:spcPct val="100000"/>
                        </a:lnSpc>
                        <a:spcAft>
                          <a:spcPts val="0"/>
                        </a:spcAft>
                      </a:pPr>
                      <a:r>
                        <a:rPr lang="en-US" sz="1500" b="1" dirty="0" smtClean="0"/>
                        <a:t>14</a:t>
                      </a:r>
                      <a:endParaRPr lang="en-US" sz="1500" b="1" dirty="0"/>
                    </a:p>
                  </a:txBody>
                  <a:tcPr marL="97155" marR="97155" marT="47897" marB="47897" anchor="ctr">
                    <a:solidFill>
                      <a:schemeClr val="bg1"/>
                    </a:solidFill>
                  </a:tcPr>
                </a:tc>
                <a:tc gridSpan="3">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 sz="1000" b="1" dirty="0" smtClean="0"/>
                        <a:t>Puedo localizar información específica en múltiples fuentes impresas o digitales apropiadas. RI.5.7</a:t>
                      </a:r>
                      <a:endParaRPr lang="en-US" sz="1000" b="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hMerge="1">
                  <a:txBody>
                    <a:bodyPr/>
                    <a:lstStyle/>
                    <a:p>
                      <a:endParaRPr lang="en-US"/>
                    </a:p>
                  </a:txBody>
                  <a:tcPr/>
                </a:tc>
                <a:tc gridSpan="2">
                  <a:txBody>
                    <a:bodyPr/>
                    <a:lstStyle/>
                    <a:p>
                      <a:pPr>
                        <a:lnSpc>
                          <a:spcPct val="100000"/>
                        </a:lnSpc>
                        <a:spcAft>
                          <a:spcPts val="0"/>
                        </a:spcAft>
                      </a:pPr>
                      <a:endParaRPr lang="en-US" sz="1000" i="1" dirty="0"/>
                    </a:p>
                  </a:txBody>
                  <a:tcPr marL="97155" marR="97155" marT="47897" marB="47897">
                    <a:solidFill>
                      <a:schemeClr val="bg1"/>
                    </a:solidFill>
                  </a:tcPr>
                </a:tc>
                <a:tc hMerge="1">
                  <a:txBody>
                    <a:bodyPr/>
                    <a:lstStyle/>
                    <a:p>
                      <a:endParaRPr lang="en-US"/>
                    </a:p>
                  </a:txBody>
                  <a:tcPr/>
                </a:tc>
              </a:tr>
              <a:tr h="155977">
                <a:tc>
                  <a:txBody>
                    <a:bodyPr/>
                    <a:lstStyle/>
                    <a:p>
                      <a:pPr algn="ctr">
                        <a:lnSpc>
                          <a:spcPct val="100000"/>
                        </a:lnSpc>
                        <a:spcAft>
                          <a:spcPts val="0"/>
                        </a:spcAft>
                      </a:pPr>
                      <a:r>
                        <a:rPr lang="en-US" sz="1500" b="1" dirty="0" smtClean="0"/>
                        <a:t>15</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15000"/>
                        </a:lnSpc>
                        <a:spcBef>
                          <a:spcPts val="0"/>
                        </a:spcBef>
                        <a:spcAft>
                          <a:spcPts val="1200"/>
                        </a:spcAft>
                        <a:buClrTx/>
                        <a:buSzTx/>
                        <a:buFontTx/>
                        <a:buNone/>
                        <a:tabLst/>
                        <a:defRPr/>
                      </a:pPr>
                      <a:r>
                        <a:rPr lang="es-ES" sz="1000" b="1" dirty="0" smtClean="0"/>
                        <a:t>Puedo comparar puntos específicos de múltiples textos sobre el mismo tema para desarrollar una nueva idea sobre el tema. RI.5.6</a:t>
                      </a:r>
                      <a:endParaRPr lang="en-US" sz="1000" b="1" dirty="0">
                        <a:solidFill>
                          <a:schemeClr val="tx1"/>
                        </a:solidFill>
                        <a:effectLst/>
                        <a:latin typeface="+mn-lt"/>
                        <a:ea typeface="Calibri"/>
                        <a:cs typeface="Times New Roman"/>
                      </a:endParaRPr>
                    </a:p>
                  </a:txBody>
                  <a:tcPr marL="97155" marR="97155" marT="47897" marB="47897" anchor="ctr">
                    <a:solidFill>
                      <a:schemeClr val="bg1"/>
                    </a:solidFill>
                  </a:tcPr>
                </a:tc>
                <a:tc hMerge="1">
                  <a:txBody>
                    <a:bodyPr/>
                    <a:lstStyle/>
                    <a:p>
                      <a:endParaRPr lang="en-US"/>
                    </a:p>
                  </a:txBody>
                  <a:tcPr/>
                </a:tc>
                <a:tc>
                  <a:txBody>
                    <a:bodyPr/>
                    <a:lstStyle/>
                    <a:p>
                      <a:pPr algn="ctr"/>
                      <a:r>
                        <a:rPr lang="en-US" sz="1400" b="1" i="0" dirty="0" smtClean="0">
                          <a:effectLst>
                            <a:outerShdw blurRad="38100" dist="38100" dir="2700000" algn="tl">
                              <a:srgbClr val="000000">
                                <a:alpha val="43137"/>
                              </a:srgbClr>
                            </a:outerShdw>
                          </a:effectLst>
                        </a:rPr>
                        <a:t>2</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r h="329550">
                <a:tc>
                  <a:txBody>
                    <a:bodyPr/>
                    <a:lstStyle/>
                    <a:p>
                      <a:pPr algn="ctr">
                        <a:lnSpc>
                          <a:spcPct val="100000"/>
                        </a:lnSpc>
                        <a:spcAft>
                          <a:spcPts val="0"/>
                        </a:spcAft>
                      </a:pPr>
                      <a:r>
                        <a:rPr lang="en-US" sz="1500" b="1" dirty="0" smtClean="0"/>
                        <a:t>16</a:t>
                      </a:r>
                      <a:endParaRPr lang="en-US"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ES" sz="1000" b="1" dirty="0" smtClean="0"/>
                        <a:t>Yo uso las características del texto para obtener e interpretar información que se encuentra en múltiples fuentes impresas o</a:t>
                      </a:r>
                      <a:r>
                        <a:rPr lang="es-ES" sz="1000" b="1" baseline="0" dirty="0" smtClean="0"/>
                        <a:t> digitales</a:t>
                      </a:r>
                      <a:r>
                        <a:rPr lang="es-ES" sz="1000" b="1" dirty="0" smtClean="0"/>
                        <a:t>. RI.5.7</a:t>
                      </a:r>
                      <a:endParaRPr lang="en-US" sz="1000" b="1" dirty="0">
                        <a:solidFill>
                          <a:schemeClr val="tx1"/>
                        </a:solidFill>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400" b="1" i="0" dirty="0" smtClean="0">
                          <a:solidFill>
                            <a:schemeClr val="tx1"/>
                          </a:solidFill>
                          <a:effectLst>
                            <a:outerShdw blurRad="38100" dist="38100" dir="2700000" algn="tl">
                              <a:srgbClr val="000000">
                                <a:alpha val="43137"/>
                              </a:srgbClr>
                            </a:outerShdw>
                          </a:effectLst>
                          <a:latin typeface="+mn-lt"/>
                          <a:ea typeface="Calibri"/>
                          <a:cs typeface="Times New Roman"/>
                        </a:rPr>
                        <a:t>3</a:t>
                      </a:r>
                      <a:endParaRPr lang="en-US" sz="1400" b="1" i="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400" b="1" i="0" dirty="0" smtClean="0">
                          <a:solidFill>
                            <a:schemeClr val="tx1"/>
                          </a:solidFill>
                          <a:effectLst>
                            <a:outerShdw blurRad="38100" dist="38100" dir="2700000" algn="tl">
                              <a:srgbClr val="000000">
                                <a:alpha val="43137"/>
                              </a:srgbClr>
                            </a:outerShdw>
                          </a:effectLst>
                          <a:latin typeface="+mn-lt"/>
                          <a:ea typeface="Calibri"/>
                          <a:cs typeface="Times New Roman"/>
                        </a:rPr>
                        <a:t>2</a:t>
                      </a:r>
                      <a:endParaRPr lang="en-US" sz="1400" b="1" i="0" dirty="0">
                        <a:solidFill>
                          <a:schemeClr val="tx1"/>
                        </a:solidFill>
                        <a:effectLst>
                          <a:outerShdw blurRad="38100" dist="38100" dir="2700000" algn="tl">
                            <a:srgbClr val="000000">
                              <a:alpha val="43137"/>
                            </a:srgbClr>
                          </a:outerShdw>
                        </a:effectLst>
                        <a:latin typeface="+mn-lt"/>
                        <a:ea typeface="Calibri"/>
                        <a:cs typeface="Times New Roman"/>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1</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i="0" dirty="0" smtClean="0">
                          <a:effectLst>
                            <a:outerShdw blurRad="38100" dist="38100" dir="2700000" algn="tl">
                              <a:srgbClr val="000000">
                                <a:alpha val="43137"/>
                              </a:srgbClr>
                            </a:outerShdw>
                          </a:effectLst>
                        </a:rPr>
                        <a:t>0</a:t>
                      </a:r>
                      <a:endParaRPr lang="en-US" sz="1400" b="1" i="0"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416769755"/>
              </p:ext>
            </p:extLst>
          </p:nvPr>
        </p:nvGraphicFramePr>
        <p:xfrm>
          <a:off x="518160" y="609600"/>
          <a:ext cx="6563360" cy="3547725"/>
        </p:xfrm>
        <a:graphic>
          <a:graphicData uri="http://schemas.openxmlformats.org/drawingml/2006/table">
            <a:tbl>
              <a:tblPr firstRow="1" bandRow="1">
                <a:tableStyleId>{5940675A-B579-460E-94D1-54222C63F5DA}</a:tableStyleId>
              </a:tblPr>
              <a:tblGrid>
                <a:gridCol w="518160"/>
                <a:gridCol w="4450080"/>
                <a:gridCol w="762000"/>
                <a:gridCol w="416560"/>
                <a:gridCol w="416560"/>
              </a:tblGrid>
              <a:tr h="330491">
                <a:tc gridSpan="5">
                  <a:txBody>
                    <a:bodyPr/>
                    <a:lstStyle/>
                    <a:p>
                      <a:pPr algn="ctr">
                        <a:lnSpc>
                          <a:spcPct val="100000"/>
                        </a:lnSpc>
                        <a:spcAft>
                          <a:spcPts val="0"/>
                        </a:spcAft>
                      </a:pPr>
                      <a:r>
                        <a:rPr lang="en-US" sz="1500" b="1" dirty="0" smtClean="0"/>
                        <a:t>Texto</a:t>
                      </a:r>
                      <a:r>
                        <a:rPr lang="en-US" sz="1500" b="1" baseline="0" dirty="0" smtClean="0"/>
                        <a:t> literario</a:t>
                      </a:r>
                      <a:endParaRPr lang="en-US" sz="1500" b="1" dirty="0"/>
                    </a:p>
                  </a:txBody>
                  <a:tcPr marL="97155" marR="97155" marT="47897" marB="47897" anchor="ctr">
                    <a:solidFill>
                      <a:schemeClr val="accent3">
                        <a:lumMod val="20000"/>
                        <a:lumOff val="80000"/>
                      </a:schemeClr>
                    </a:solidFill>
                  </a:tcPr>
                </a:tc>
                <a:tc hMerge="1">
                  <a:txBody>
                    <a:bodyPr/>
                    <a:lstStyle/>
                    <a:p>
                      <a:pPr marL="0" marR="0" lvl="0" indent="0" algn="l" defTabSz="966612" rtl="0" eaLnBrk="1" fontAlgn="auto" latinLnBrk="0" hangingPunct="1">
                        <a:lnSpc>
                          <a:spcPct val="115000"/>
                        </a:lnSpc>
                        <a:spcBef>
                          <a:spcPts val="0"/>
                        </a:spcBef>
                        <a:spcAft>
                          <a:spcPts val="120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Calibri"/>
                        <a:cs typeface="Times New Roman"/>
                      </a:endParaRPr>
                    </a:p>
                  </a:txBody>
                  <a:tcPr anchor="ctr">
                    <a:solidFill>
                      <a:schemeClr val="bg1"/>
                    </a:solidFill>
                  </a:tcPr>
                </a:tc>
                <a:tc hMerge="1">
                  <a:txBody>
                    <a:bodyPr/>
                    <a:lstStyle/>
                    <a:p>
                      <a:endParaRPr lang="en-US"/>
                    </a:p>
                  </a:txBody>
                  <a:tcPr/>
                </a:tc>
                <a:tc hMerge="1">
                  <a:txBody>
                    <a:bodyPr/>
                    <a:lstStyle/>
                    <a:p>
                      <a:endParaRPr lang="en-US" sz="1000"/>
                    </a:p>
                  </a:txBody>
                  <a:tcPr>
                    <a:solidFill>
                      <a:schemeClr val="bg1"/>
                    </a:solidFill>
                  </a:tcPr>
                </a:tc>
                <a:tc hMerge="1">
                  <a:txBody>
                    <a:bodyPr/>
                    <a:lstStyle/>
                    <a:p>
                      <a:endParaRPr lang="en-US"/>
                    </a:p>
                  </a:txBody>
                  <a:tcPr/>
                </a:tc>
              </a:tr>
              <a:tr h="143930">
                <a:tc>
                  <a:txBody>
                    <a:bodyPr/>
                    <a:lstStyle/>
                    <a:p>
                      <a:pPr algn="ctr">
                        <a:lnSpc>
                          <a:spcPct val="100000"/>
                        </a:lnSpc>
                        <a:spcAft>
                          <a:spcPts val="0"/>
                        </a:spcAft>
                      </a:pPr>
                      <a:r>
                        <a:rPr lang="en-US" sz="1500" b="1" dirty="0" smtClean="0"/>
                        <a:t>1</a:t>
                      </a:r>
                      <a:endParaRPr lang="en-US" sz="1500" b="1" dirty="0"/>
                    </a:p>
                  </a:txBody>
                  <a:tcPr marL="97155" marR="97155" marT="47897" marB="47897" anchor="ctr">
                    <a:solidFill>
                      <a:schemeClr val="bg1"/>
                    </a:solidFill>
                  </a:tcPr>
                </a:tc>
                <a:tc gridSpan="2">
                  <a:txBody>
                    <a:bodyPr/>
                    <a:lstStyle/>
                    <a:p>
                      <a:r>
                        <a:rPr lang="es-MX" sz="1000" b="1" dirty="0" smtClean="0"/>
                        <a:t>Puedo explicar cómo una parte de un texto contribuye a la estructura de un cuento.  RL.5.5</a:t>
                      </a:r>
                      <a:endParaRPr lang="es-MX" sz="1000" b="1" dirty="0"/>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00536">
                <a:tc>
                  <a:txBody>
                    <a:bodyPr/>
                    <a:lstStyle/>
                    <a:p>
                      <a:pPr algn="ctr">
                        <a:lnSpc>
                          <a:spcPct val="100000"/>
                        </a:lnSpc>
                        <a:spcAft>
                          <a:spcPts val="0"/>
                        </a:spcAft>
                      </a:pPr>
                      <a:r>
                        <a:rPr lang="en-US" sz="1500" b="1" smtClean="0"/>
                        <a:t>2</a:t>
                      </a:r>
                      <a:endParaRPr lang="en-US" sz="1500" b="1" dirty="0"/>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000" b="1" dirty="0" smtClean="0"/>
                        <a:t>Puedo tomar la información de una parte de un texto para resumir o explicar el desarrollo de un cuento, drama o poema. RL.5.5 </a:t>
                      </a:r>
                      <a:endParaRPr kumimoji="0" lang="en-US" sz="1000" b="1" i="0" u="none" strike="noStrike" kern="1200" cap="none" spc="0" normalizeH="0" baseline="0" noProof="0" dirty="0" smtClean="0">
                        <a:ln>
                          <a:noFill/>
                        </a:ln>
                        <a:solidFill>
                          <a:srgbClr val="000000"/>
                        </a:solidFill>
                        <a:effectLst/>
                        <a:uLnTx/>
                        <a:uFillTx/>
                        <a:latin typeface="+mn-lt"/>
                        <a:ea typeface="Times New Roman"/>
                        <a:cs typeface="Arial"/>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0">
                <a:tc>
                  <a:txBody>
                    <a:bodyPr/>
                    <a:lstStyle/>
                    <a:p>
                      <a:pPr algn="ctr">
                        <a:lnSpc>
                          <a:spcPct val="100000"/>
                        </a:lnSpc>
                        <a:spcAft>
                          <a:spcPts val="0"/>
                        </a:spcAft>
                      </a:pPr>
                      <a:r>
                        <a:rPr lang="en-US" sz="1500" b="1" smtClean="0"/>
                        <a:t>3</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MX" sz="1000" b="1" dirty="0" smtClean="0"/>
                        <a:t>Puedo localizar la información para identificar qué personaje habla en primera persona o tercera persona. RL.5.6</a:t>
                      </a:r>
                      <a:endParaRPr lang="en-US" sz="1000" b="1" dirty="0" smtClean="0">
                        <a:solidFill>
                          <a:srgbClr val="000000"/>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61348">
                <a:tc>
                  <a:txBody>
                    <a:bodyPr/>
                    <a:lstStyle/>
                    <a:p>
                      <a:pPr algn="ctr">
                        <a:lnSpc>
                          <a:spcPct val="100000"/>
                        </a:lnSpc>
                        <a:spcAft>
                          <a:spcPts val="0"/>
                        </a:spcAft>
                      </a:pPr>
                      <a:r>
                        <a:rPr lang="en-US" sz="1500" b="1" smtClean="0"/>
                        <a:t>4</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Tx/>
                        <a:buNone/>
                        <a:tabLst/>
                        <a:defRPr/>
                      </a:pPr>
                      <a:r>
                        <a:rPr lang="es-MX" sz="1000" b="1" dirty="0" smtClean="0"/>
                        <a:t>Puedo usar evidencias del texto para explicar el punto de vista de un personaje. RL.5.6</a:t>
                      </a:r>
                      <a:endParaRPr lang="en-US" sz="1000" b="1" dirty="0" smtClean="0">
                        <a:solidFill>
                          <a:srgbClr val="000000"/>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smtClean="0"/>
                    </a:p>
                  </a:txBody>
                  <a:tcPr marL="97155" marR="97155" marT="47897" marB="47897">
                    <a:solidFill>
                      <a:schemeClr val="bg1"/>
                    </a:solidFill>
                  </a:tcPr>
                </a:tc>
                <a:tc hMerge="1">
                  <a:txBody>
                    <a:bodyPr/>
                    <a:lstStyle/>
                    <a:p>
                      <a:endParaRPr lang="en-US"/>
                    </a:p>
                  </a:txBody>
                  <a:tcPr/>
                </a:tc>
              </a:tr>
              <a:tr h="217954">
                <a:tc>
                  <a:txBody>
                    <a:bodyPr/>
                    <a:lstStyle/>
                    <a:p>
                      <a:pPr algn="ctr">
                        <a:lnSpc>
                          <a:spcPct val="100000"/>
                        </a:lnSpc>
                        <a:spcAft>
                          <a:spcPts val="0"/>
                        </a:spcAft>
                      </a:pPr>
                      <a:r>
                        <a:rPr lang="en-US" sz="1500" b="1" smtClean="0"/>
                        <a:t>5</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s-MX" sz="1000" b="1" dirty="0" smtClean="0"/>
                        <a:t>Puedo encontrar ejemplos de las ilustraciones u otros medios que contribuyen al significado, el tono o la belleza de un texto. RL.5.7</a:t>
                      </a:r>
                      <a:endParaRPr lang="en-US" sz="1000" b="1" dirty="0" smtClean="0">
                        <a:solidFill>
                          <a:srgbClr val="000000"/>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162927">
                <a:tc>
                  <a:txBody>
                    <a:bodyPr/>
                    <a:lstStyle/>
                    <a:p>
                      <a:pPr algn="ctr">
                        <a:lnSpc>
                          <a:spcPct val="100000"/>
                        </a:lnSpc>
                        <a:spcAft>
                          <a:spcPts val="0"/>
                        </a:spcAft>
                      </a:pPr>
                      <a:r>
                        <a:rPr lang="en-US" sz="1500" b="1" smtClean="0"/>
                        <a:t>6</a:t>
                      </a:r>
                      <a:endParaRPr lang="en-US" sz="1500" b="1" dirty="0"/>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s-ES" sz="1000" b="1" dirty="0" smtClean="0"/>
                        <a:t>Puedo explicar qué partes diferentes de las ilustraciones o multimedia muestran</a:t>
                      </a:r>
                      <a:r>
                        <a:rPr lang="es-ES" sz="1000" b="1" baseline="0" dirty="0" smtClean="0"/>
                        <a:t> </a:t>
                      </a:r>
                      <a:r>
                        <a:rPr lang="es-ES" sz="1000" b="1" dirty="0" smtClean="0"/>
                        <a:t>significado,  belleza o tono. RL.5.7</a:t>
                      </a:r>
                      <a:endParaRPr lang="en-US" sz="1000" b="1" dirty="0" smtClean="0">
                        <a:solidFill>
                          <a:srgbClr val="000000"/>
                        </a:solidFill>
                        <a:effectLst/>
                        <a:latin typeface="+mn-lt"/>
                        <a:ea typeface="Times New Roman"/>
                        <a:cs typeface="Times New Roman"/>
                      </a:endParaRPr>
                    </a:p>
                  </a:txBody>
                  <a:tcPr marL="97155" marR="97155" marT="47897" marB="47897" anchor="ctr">
                    <a:solidFill>
                      <a:schemeClr val="bg1"/>
                    </a:solidFill>
                  </a:tcPr>
                </a:tc>
                <a:tc hMerge="1">
                  <a:txBody>
                    <a:bodyPr/>
                    <a:lstStyle/>
                    <a:p>
                      <a:endParaRPr lang="en-US"/>
                    </a:p>
                  </a:txBody>
                  <a:tcPr/>
                </a:tc>
                <a:tc gridSpan="2">
                  <a:txBody>
                    <a:bodyPr/>
                    <a:lstStyle/>
                    <a:p>
                      <a:pPr>
                        <a:lnSpc>
                          <a:spcPct val="100000"/>
                        </a:lnSpc>
                        <a:spcAft>
                          <a:spcPts val="0"/>
                        </a:spcAft>
                      </a:pPr>
                      <a:endParaRPr lang="en-US" sz="1000" smtClean="0"/>
                    </a:p>
                    <a:p>
                      <a:pPr>
                        <a:lnSpc>
                          <a:spcPct val="100000"/>
                        </a:lnSpc>
                        <a:spcAft>
                          <a:spcPts val="0"/>
                        </a:spcAft>
                      </a:pPr>
                      <a:endParaRPr lang="en-US" sz="1000" dirty="0"/>
                    </a:p>
                  </a:txBody>
                  <a:tcPr marL="97155" marR="97155" marT="47897" marB="47897">
                    <a:solidFill>
                      <a:schemeClr val="bg1"/>
                    </a:solidFill>
                  </a:tcPr>
                </a:tc>
                <a:tc hMerge="1">
                  <a:txBody>
                    <a:bodyPr/>
                    <a:lstStyle/>
                    <a:p>
                      <a:endParaRPr lang="en-US"/>
                    </a:p>
                  </a:txBody>
                  <a:tcPr/>
                </a:tc>
              </a:tr>
              <a:tr h="459177">
                <a:tc>
                  <a:txBody>
                    <a:bodyPr/>
                    <a:lstStyle/>
                    <a:p>
                      <a:pPr algn="ctr">
                        <a:lnSpc>
                          <a:spcPct val="100000"/>
                        </a:lnSpc>
                        <a:spcAft>
                          <a:spcPts val="0"/>
                        </a:spcAft>
                      </a:pPr>
                      <a:r>
                        <a:rPr lang="en-US" sz="1500" b="1" smtClean="0"/>
                        <a:t>7</a:t>
                      </a:r>
                      <a:endParaRPr lang="en-US" sz="1500" b="1" dirty="0"/>
                    </a:p>
                  </a:txBody>
                  <a:tcPr marL="97155" marR="97155" marT="47897" marB="47897" anchor="ctr">
                    <a:solidFill>
                      <a:schemeClr val="bg1"/>
                    </a:solidFill>
                  </a:tcPr>
                </a:tc>
                <a:tc>
                  <a:txBody>
                    <a:bodyPr/>
                    <a:lstStyle/>
                    <a:p>
                      <a:r>
                        <a:rPr lang="es-MX" sz="1000" b="1" dirty="0" smtClean="0"/>
                        <a:t>Puedo explicar por qué un narrador o estilo de discurso del orador influye en su punto de vista. RL.5.6</a:t>
                      </a:r>
                      <a:endParaRPr lang="es-MX" sz="1000" b="1" dirty="0"/>
                    </a:p>
                  </a:txBody>
                  <a:tcPr marL="97155" marR="97155" marT="47897" marB="47897" anchor="ctr">
                    <a:solidFill>
                      <a:schemeClr val="bg1"/>
                    </a:solidFill>
                  </a:tcPr>
                </a:tc>
                <a:tc>
                  <a:txBody>
                    <a:bodyPr/>
                    <a:lstStyle/>
                    <a:p>
                      <a:pPr algn="ctr"/>
                      <a:r>
                        <a:rPr lang="en-US" sz="1400" b="1" smtClean="0">
                          <a:effectLst>
                            <a:outerShdw blurRad="38100" dist="38100" dir="2700000" algn="tl">
                              <a:srgbClr val="000000">
                                <a:alpha val="43137"/>
                              </a:srgbClr>
                            </a:outerShdw>
                          </a:effectLst>
                        </a:rPr>
                        <a:t>2</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r h="378926">
                <a:tc>
                  <a:txBody>
                    <a:bodyPr/>
                    <a:lstStyle/>
                    <a:p>
                      <a:pPr algn="ctr">
                        <a:lnSpc>
                          <a:spcPct val="100000"/>
                        </a:lnSpc>
                        <a:spcAft>
                          <a:spcPts val="0"/>
                        </a:spcAft>
                      </a:pPr>
                      <a:r>
                        <a:rPr lang="en-US" sz="1500" b="1" smtClean="0"/>
                        <a:t>8</a:t>
                      </a:r>
                      <a:endParaRPr lang="en-US" sz="1500" b="1" dirty="0"/>
                    </a:p>
                  </a:txBody>
                  <a:tcPr marL="97155" marR="97155" marT="47897" marB="47897" anchor="ctr">
                    <a:solidFill>
                      <a:schemeClr val="bg1"/>
                    </a:solidFill>
                  </a:tcPr>
                </a:tc>
                <a:tc>
                  <a:txBody>
                    <a:bodyPr/>
                    <a:lstStyle/>
                    <a:p>
                      <a:pPr marL="0" marR="0" indent="0" algn="l" defTabSz="1018809" rtl="0" eaLnBrk="1" fontAlgn="auto" latinLnBrk="0" hangingPunct="1">
                        <a:lnSpc>
                          <a:spcPct val="115000"/>
                        </a:lnSpc>
                        <a:spcBef>
                          <a:spcPts val="0"/>
                        </a:spcBef>
                        <a:spcAft>
                          <a:spcPts val="0"/>
                        </a:spcAft>
                        <a:buClrTx/>
                        <a:buSzTx/>
                        <a:buFontTx/>
                        <a:buNone/>
                        <a:tabLst/>
                        <a:defRPr/>
                      </a:pPr>
                      <a:r>
                        <a:rPr lang="es-MX" sz="1000" b="1" dirty="0" smtClean="0"/>
                        <a:t>Puedo citar evidencias y explicar por qué un conjunto</a:t>
                      </a:r>
                      <a:r>
                        <a:rPr lang="es-MX" sz="1000" b="1" baseline="0" dirty="0" smtClean="0"/>
                        <a:t> </a:t>
                      </a:r>
                      <a:r>
                        <a:rPr lang="es-MX" sz="1000" b="1" dirty="0" smtClean="0"/>
                        <a:t>de elementos visuales o multimedia añade al sentido, tono y belleza de un texto RL.5.7</a:t>
                      </a:r>
                      <a:endParaRPr lang="en-US" sz="1000" b="1" dirty="0" smtClean="0">
                        <a:effectLst/>
                        <a:latin typeface="+mn-lt"/>
                        <a:ea typeface="Calibri"/>
                        <a:cs typeface="Times New Roman"/>
                      </a:endParaRPr>
                    </a:p>
                  </a:txBody>
                  <a:tcPr marL="97155" marR="97155" marT="47897" marB="47897" anchor="ctr">
                    <a:solidFill>
                      <a:schemeClr val="bg1"/>
                    </a:solidFill>
                  </a:tcPr>
                </a:tc>
                <a:tc>
                  <a:txBody>
                    <a:bodyPr/>
                    <a:lstStyle/>
                    <a:p>
                      <a:pPr marL="0" marR="0" algn="ctr">
                        <a:lnSpc>
                          <a:spcPct val="115000"/>
                        </a:lnSpc>
                        <a:spcBef>
                          <a:spcPts val="0"/>
                        </a:spcBef>
                        <a:spcAft>
                          <a:spcPts val="0"/>
                        </a:spcAft>
                      </a:pPr>
                      <a:r>
                        <a:rPr lang="en-US" sz="1400" b="1" smtClean="0">
                          <a:solidFill>
                            <a:srgbClr val="000000"/>
                          </a:solidFill>
                          <a:effectLst>
                            <a:outerShdw blurRad="38100" dist="38100" dir="2700000" algn="tl">
                              <a:srgbClr val="000000">
                                <a:alpha val="43137"/>
                              </a:srgbClr>
                            </a:outerShdw>
                          </a:effectLst>
                          <a:latin typeface="+mn-lt"/>
                          <a:ea typeface="Times New Roman"/>
                          <a:cs typeface="Times New Roman"/>
                        </a:rPr>
                        <a:t>2</a:t>
                      </a:r>
                      <a:endParaRPr lang="en-US" sz="1400" b="1" dirty="0" smtClean="0">
                        <a:solidFill>
                          <a:srgbClr val="000000"/>
                        </a:solidFill>
                        <a:effectLst>
                          <a:outerShdw blurRad="38100" dist="38100" dir="2700000" algn="tl">
                            <a:srgbClr val="000000">
                              <a:alpha val="43137"/>
                            </a:srgbClr>
                          </a:outerShdw>
                        </a:effectLst>
                        <a:latin typeface="+mn-lt"/>
                        <a:ea typeface="Times New Roman"/>
                        <a:cs typeface="Times New Roman"/>
                      </a:endParaRPr>
                    </a:p>
                  </a:txBody>
                  <a:tcPr marL="97155" marR="97155" marT="47897" marB="47897" anchor="ctr">
                    <a:solidFill>
                      <a:schemeClr val="bg1"/>
                    </a:solidFill>
                  </a:tcPr>
                </a:tc>
                <a:tc>
                  <a:txBody>
                    <a:bodyPr/>
                    <a:lstStyle/>
                    <a:p>
                      <a:pPr algn="ctr">
                        <a:lnSpc>
                          <a:spcPct val="100000"/>
                        </a:lnSpc>
                        <a:spcAft>
                          <a:spcPts val="0"/>
                        </a:spcAft>
                      </a:pPr>
                      <a:r>
                        <a:rPr lang="en-US" sz="1400" b="1" smtClean="0">
                          <a:effectLst>
                            <a:outerShdw blurRad="38100" dist="38100" dir="2700000" algn="tl">
                              <a:srgbClr val="000000">
                                <a:alpha val="43137"/>
                              </a:srgbClr>
                            </a:outerShdw>
                          </a:effectLst>
                        </a:rPr>
                        <a:t>1</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400" b="1" dirty="0" smtClean="0">
                          <a:effectLst>
                            <a:outerShdw blurRad="38100" dist="38100" dir="2700000" algn="tl">
                              <a:srgbClr val="000000">
                                <a:alpha val="43137"/>
                              </a:srgbClr>
                            </a:outerShdw>
                          </a:effectLst>
                        </a:rPr>
                        <a:t>0</a:t>
                      </a:r>
                      <a:endParaRPr lang="en-US" sz="1400" b="1" dirty="0">
                        <a:effectLst>
                          <a:outerShdw blurRad="38100" dist="38100" dir="2700000" algn="tl">
                            <a:srgbClr val="000000">
                              <a:alpha val="43137"/>
                            </a:srgbClr>
                          </a:outerShdw>
                        </a:effectLst>
                      </a:endParaRPr>
                    </a:p>
                  </a:txBody>
                  <a:tcPr marL="97155" marR="97155" marT="47897" marB="47897" anchor="ctr">
                    <a:solidFill>
                      <a:schemeClr val="bg1"/>
                    </a:solidFill>
                  </a:tcPr>
                </a:tc>
              </a:tr>
            </a:tbl>
          </a:graphicData>
        </a:graphic>
      </p:graphicFrame>
      <p:sp>
        <p:nvSpPr>
          <p:cNvPr id="2" name="TextBox 1"/>
          <p:cNvSpPr txBox="1"/>
          <p:nvPr/>
        </p:nvSpPr>
        <p:spPr>
          <a:xfrm>
            <a:off x="463022" y="139381"/>
            <a:ext cx="6554046" cy="466633"/>
          </a:xfrm>
          <a:prstGeom prst="rect">
            <a:avLst/>
          </a:prstGeom>
          <a:noFill/>
        </p:spPr>
        <p:txBody>
          <a:bodyPr wrap="square" lIns="96359" tIns="48180" rIns="96359" bIns="48180" rtlCol="0">
            <a:spAutoFit/>
          </a:bodyPr>
          <a:lstStyle/>
          <a:p>
            <a:r>
              <a:rPr lang="es-419" sz="1200" b="1" dirty="0"/>
              <a:t>Puntuación del </a:t>
            </a:r>
            <a:r>
              <a:rPr lang="es-419" sz="1200" b="1" dirty="0" smtClean="0"/>
              <a:t>Estudiante: </a:t>
            </a:r>
            <a:r>
              <a:rPr lang="es-419" sz="1200" b="1" dirty="0"/>
              <a:t>Colorea la casilla de verde si tu respuesta estaba correcta. Colorea de rojo la casilla si tu respuesta estaba  incorrecta. </a:t>
            </a:r>
          </a:p>
        </p:txBody>
      </p:sp>
      <p:sp>
        <p:nvSpPr>
          <p:cNvPr id="6" name="Curved Down Arrow 5"/>
          <p:cNvSpPr/>
          <p:nvPr/>
        </p:nvSpPr>
        <p:spPr>
          <a:xfrm rot="1019646">
            <a:off x="5985744" y="4235643"/>
            <a:ext cx="870495" cy="291715"/>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sp>
        <p:nvSpPr>
          <p:cNvPr id="7" name="Curved Down Arrow 6"/>
          <p:cNvSpPr/>
          <p:nvPr/>
        </p:nvSpPr>
        <p:spPr>
          <a:xfrm rot="989927">
            <a:off x="5904802" y="751280"/>
            <a:ext cx="852958" cy="30757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lIns="96359" tIns="48180" rIns="96359" bIns="48180" rtlCol="0" anchor="ctr"/>
          <a:lstStyle/>
          <a:p>
            <a:pPr algn="ctr"/>
            <a:endParaRPr lang="en-US"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1204249248"/>
              </p:ext>
            </p:extLst>
          </p:nvPr>
        </p:nvGraphicFramePr>
        <p:xfrm>
          <a:off x="501425" y="7820296"/>
          <a:ext cx="6580095" cy="1790048"/>
        </p:xfrm>
        <a:graphic>
          <a:graphicData uri="http://schemas.openxmlformats.org/drawingml/2006/table">
            <a:tbl>
              <a:tblPr firstRow="1" bandRow="1">
                <a:tableStyleId>{5940675A-B579-460E-94D1-54222C63F5DA}</a:tableStyleId>
              </a:tblPr>
              <a:tblGrid>
                <a:gridCol w="560295"/>
                <a:gridCol w="4011704"/>
                <a:gridCol w="579470"/>
                <a:gridCol w="563531"/>
                <a:gridCol w="865095"/>
              </a:tblGrid>
              <a:tr h="0">
                <a:tc gridSpan="5">
                  <a:txBody>
                    <a:bodyPr/>
                    <a:lstStyle/>
                    <a:p>
                      <a:pPr marL="0" marR="0" indent="0" algn="ctr" defTabSz="1018809" rtl="0" eaLnBrk="1" fontAlgn="auto" latinLnBrk="0" hangingPunct="1">
                        <a:lnSpc>
                          <a:spcPct val="100000"/>
                        </a:lnSpc>
                        <a:spcBef>
                          <a:spcPts val="0"/>
                        </a:spcBef>
                        <a:spcAft>
                          <a:spcPts val="0"/>
                        </a:spcAft>
                        <a:buClrTx/>
                        <a:buSzTx/>
                        <a:buFontTx/>
                        <a:buNone/>
                        <a:tabLst/>
                        <a:defRPr/>
                      </a:pPr>
                      <a:r>
                        <a:rPr lang="en-US" sz="1400" b="1" dirty="0" smtClean="0">
                          <a:solidFill>
                            <a:schemeClr val="tx1"/>
                          </a:solidFill>
                        </a:rPr>
                        <a:t>Escritura</a:t>
                      </a:r>
                    </a:p>
                  </a:txBody>
                  <a:tcPr marL="97155" marR="97155" marT="47897" marB="47897" anchor="ctr">
                    <a:solidFill>
                      <a:schemeClr val="accent3">
                        <a:lumMod val="40000"/>
                        <a:lumOff val="60000"/>
                      </a:schemeClr>
                    </a:solidFill>
                  </a:tcPr>
                </a:tc>
                <a:tc hMerge="1">
                  <a:txBody>
                    <a:bodyPr/>
                    <a:lstStyle/>
                    <a:p>
                      <a:pPr marL="0" marR="0" indent="0" algn="l" defTabSz="966612" rtl="0" eaLnBrk="1" fontAlgn="auto" latinLnBrk="0" hangingPunct="1">
                        <a:lnSpc>
                          <a:spcPct val="100000"/>
                        </a:lnSpc>
                        <a:spcBef>
                          <a:spcPts val="0"/>
                        </a:spcBef>
                        <a:spcAft>
                          <a:spcPts val="0"/>
                        </a:spcAft>
                        <a:buClrTx/>
                        <a:buSzTx/>
                        <a:buFontTx/>
                        <a:buNone/>
                        <a:tabLst/>
                        <a:defRPr/>
                      </a:pPr>
                      <a:endParaRPr lang="en-US" sz="1000" b="0" dirty="0" smtClean="0">
                        <a:latin typeface="+mn-lt"/>
                        <a:ea typeface="Calibri"/>
                        <a:cs typeface="Times New Roman"/>
                      </a:endParaRPr>
                    </a:p>
                  </a:txBody>
                  <a:tcPr marL="85725" marR="85725" marT="43543" marB="43543" anchor="ctr">
                    <a:solidFill>
                      <a:schemeClr val="bg1"/>
                    </a:solidFill>
                  </a:tcPr>
                </a:tc>
                <a:tc hMerge="1">
                  <a:txBody>
                    <a:bodyPr/>
                    <a:lstStyle/>
                    <a:p>
                      <a:endParaRPr lang="en-US"/>
                    </a:p>
                  </a:txBody>
                  <a:tcPr/>
                </a:tc>
                <a:tc hMerge="1">
                  <a:txBody>
                    <a:bodyPr/>
                    <a:lstStyle/>
                    <a:p>
                      <a:pPr algn="ctr">
                        <a:lnSpc>
                          <a:spcPct val="100000"/>
                        </a:lnSpc>
                        <a:spcAft>
                          <a:spcPts val="0"/>
                        </a:spcAft>
                      </a:pP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c hMerge="1">
                  <a:txBody>
                    <a:bodyPr/>
                    <a:lstStyle/>
                    <a:p>
                      <a:pPr algn="ctr"/>
                      <a:endParaRPr lang="en-US" sz="1400" b="1" i="0" dirty="0">
                        <a:effectLst>
                          <a:outerShdw blurRad="38100" dist="38100" dir="2700000" algn="tl">
                            <a:srgbClr val="000000">
                              <a:alpha val="43137"/>
                            </a:srgbClr>
                          </a:outerShdw>
                        </a:effectLst>
                      </a:endParaRPr>
                    </a:p>
                  </a:txBody>
                  <a:tcPr marL="85725" marR="85725" marT="43543" marB="43543" anchor="ctr">
                    <a:solidFill>
                      <a:schemeClr val="bg1"/>
                    </a:solidFill>
                  </a:tcPr>
                </a:tc>
              </a:tr>
              <a:tr h="452846">
                <a:tc>
                  <a:txBody>
                    <a:bodyPr/>
                    <a:lstStyle/>
                    <a:p>
                      <a:pPr algn="ctr">
                        <a:lnSpc>
                          <a:spcPct val="100000"/>
                        </a:lnSpc>
                        <a:spcAft>
                          <a:spcPts val="0"/>
                        </a:spcAft>
                      </a:pPr>
                      <a:r>
                        <a:rPr lang="en-US" sz="1400" b="1" dirty="0" smtClean="0">
                          <a:solidFill>
                            <a:schemeClr val="tx1"/>
                          </a:solidFill>
                        </a:rPr>
                        <a:t>17</a:t>
                      </a:r>
                      <a:endParaRPr lang="en-US" sz="1400" b="1" dirty="0">
                        <a:solidFill>
                          <a:schemeClr val="tx1"/>
                        </a:solidFill>
                      </a:endParaRPr>
                    </a:p>
                  </a:txBody>
                  <a:tcPr marL="97155" marR="97155" marT="47897" marB="47897" anchor="ctr">
                    <a:solidFill>
                      <a:schemeClr val="bg1"/>
                    </a:solidFill>
                  </a:tcPr>
                </a:tc>
                <a:tc>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ES" sz="1000" b="1" dirty="0" smtClean="0"/>
                        <a:t>Escribe una conclusión que sea apropiada para la audiencia y la tarea. W.5.2e</a:t>
                      </a:r>
                      <a:endParaRPr lang="en-US" sz="1000" b="1" dirty="0" smtClean="0">
                        <a:solidFill>
                          <a:schemeClr val="tx1"/>
                        </a:solidFill>
                        <a:latin typeface="+mn-lt"/>
                        <a:ea typeface="Calibri"/>
                        <a:cs typeface="Times New Roman"/>
                      </a:endParaRPr>
                    </a:p>
                  </a:txBody>
                  <a:tcPr marL="97155" marR="97155" marT="47897" marB="47897" anchor="ctr">
                    <a:solidFill>
                      <a:schemeClr val="bg1"/>
                    </a:solidFill>
                  </a:tcPr>
                </a:tc>
                <a:tc>
                  <a:txBody>
                    <a:bodyPr/>
                    <a:lstStyle/>
                    <a:p>
                      <a:pPr algn="ctr"/>
                      <a:r>
                        <a:rPr lang="en-US" sz="1500" b="1" dirty="0" smtClean="0">
                          <a:solidFill>
                            <a:schemeClr val="tx1"/>
                          </a:solidFill>
                          <a:effectLst>
                            <a:outerShdw blurRad="38100" dist="38100" dir="2700000" algn="tl">
                              <a:srgbClr val="000000">
                                <a:alpha val="43137"/>
                              </a:srgbClr>
                            </a:outerShdw>
                          </a:effectLst>
                        </a:rPr>
                        <a:t>2</a:t>
                      </a:r>
                      <a:endParaRPr lang="en-US" sz="1500" b="1"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lnSpc>
                          <a:spcPct val="100000"/>
                        </a:lnSpc>
                        <a:spcAft>
                          <a:spcPts val="0"/>
                        </a:spcAft>
                      </a:pPr>
                      <a:r>
                        <a:rPr lang="en-US" sz="1500" b="1" i="0" dirty="0" smtClean="0">
                          <a:solidFill>
                            <a:schemeClr val="tx1"/>
                          </a:solidFill>
                          <a:effectLst>
                            <a:outerShdw blurRad="38100" dist="38100" dir="2700000" algn="tl">
                              <a:srgbClr val="000000">
                                <a:alpha val="43137"/>
                              </a:srgbClr>
                            </a:outerShdw>
                          </a:effectLst>
                        </a:rPr>
                        <a:t>1</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a:txBody>
                    <a:bodyPr/>
                    <a:lstStyle/>
                    <a:p>
                      <a:pPr algn="ctr"/>
                      <a:r>
                        <a:rPr lang="en-US" sz="1500" b="1" i="0" dirty="0" smtClean="0">
                          <a:solidFill>
                            <a:schemeClr val="tx1"/>
                          </a:solidFill>
                          <a:effectLst>
                            <a:outerShdw blurRad="38100" dist="38100" dir="2700000" algn="tl">
                              <a:srgbClr val="000000">
                                <a:alpha val="43137"/>
                              </a:srgbClr>
                            </a:outerShdw>
                          </a:effectLst>
                        </a:rPr>
                        <a:t>0</a:t>
                      </a:r>
                      <a:endParaRPr lang="en-US" sz="15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r>
              <a:tr h="313727">
                <a:tc>
                  <a:txBody>
                    <a:bodyPr/>
                    <a:lstStyle/>
                    <a:p>
                      <a:pPr algn="ctr">
                        <a:lnSpc>
                          <a:spcPct val="100000"/>
                        </a:lnSpc>
                        <a:spcAft>
                          <a:spcPts val="0"/>
                        </a:spcAft>
                      </a:pPr>
                      <a:r>
                        <a:rPr lang="en-US" sz="1400" b="1" dirty="0" smtClean="0">
                          <a:solidFill>
                            <a:schemeClr val="tx1"/>
                          </a:solidFill>
                        </a:rPr>
                        <a:t>18</a:t>
                      </a:r>
                      <a:endParaRPr lang="en-US" sz="1400" b="1" dirty="0">
                        <a:solidFill>
                          <a:schemeClr val="tx1"/>
                        </a:solidFill>
                      </a:endParaRPr>
                    </a:p>
                  </a:txBody>
                  <a:tcPr marL="97155" marR="97155" marT="47897" marB="47897" anchor="ctr">
                    <a:solidFill>
                      <a:schemeClr val="bg1"/>
                    </a:solidFill>
                  </a:tcPr>
                </a:tc>
                <a:tc gridSpan="2">
                  <a:txBody>
                    <a:bodyPr/>
                    <a:lstStyle/>
                    <a:p>
                      <a:pPr marL="0" marR="0" indent="0" algn="l" defTabSz="1018809" rtl="0" eaLnBrk="1" fontAlgn="auto" latinLnBrk="0" hangingPunct="1">
                        <a:lnSpc>
                          <a:spcPct val="100000"/>
                        </a:lnSpc>
                        <a:spcBef>
                          <a:spcPts val="0"/>
                        </a:spcBef>
                        <a:spcAft>
                          <a:spcPts val="0"/>
                        </a:spcAft>
                        <a:buClrTx/>
                        <a:buSzTx/>
                        <a:buFont typeface="+mj-lt"/>
                        <a:buNone/>
                        <a:tabLst/>
                        <a:defRPr/>
                      </a:pPr>
                      <a:r>
                        <a:rPr lang="es-419" sz="1000" b="1" dirty="0" smtClean="0"/>
                        <a:t>¿Cuál de las siguientes oraciones no apoya la idea principal del párrafo?  </a:t>
                      </a:r>
                      <a:r>
                        <a:rPr lang="es-ES" sz="1000" b="1" dirty="0" smtClean="0"/>
                        <a:t>  W.5.2b</a:t>
                      </a:r>
                      <a:endParaRPr lang="en-US" sz="1000" b="1" dirty="0" smtClean="0">
                        <a:solidFill>
                          <a:schemeClr val="tx1"/>
                        </a:solidFill>
                        <a:latin typeface="+mn-lt"/>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19</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1018809" rtl="0" eaLnBrk="1" fontAlgn="auto" latinLnBrk="0" hangingPunct="1">
                        <a:lnSpc>
                          <a:spcPct val="100000"/>
                        </a:lnSpc>
                        <a:spcBef>
                          <a:spcPts val="0"/>
                        </a:spcBef>
                        <a:spcAft>
                          <a:spcPts val="0"/>
                        </a:spcAft>
                        <a:buClrTx/>
                        <a:buSzTx/>
                        <a:buFontTx/>
                        <a:buNone/>
                        <a:tabLst/>
                        <a:defRPr/>
                      </a:pPr>
                      <a:r>
                        <a:rPr lang="es-419" sz="1000" b="1" dirty="0" smtClean="0"/>
                        <a:t>Combina las dos oraciones de la mejor manera, de modo que no cambie el sentido de las oraciones originales.  </a:t>
                      </a:r>
                      <a:r>
                        <a:rPr lang="es-ES" sz="1000" b="1" dirty="0" smtClean="0"/>
                        <a:t>L.5.3a</a:t>
                      </a:r>
                      <a:endParaRPr lang="en-US" sz="1000" b="1" dirty="0" smtClean="0">
                        <a:solidFill>
                          <a:schemeClr val="tx1"/>
                        </a:solidFill>
                        <a:latin typeface="+mn-lt"/>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r h="313727">
                <a:tc>
                  <a:txBody>
                    <a:bodyPr/>
                    <a:lstStyle/>
                    <a:p>
                      <a:pPr algn="ctr">
                        <a:lnSpc>
                          <a:spcPct val="100000"/>
                        </a:lnSpc>
                        <a:spcAft>
                          <a:spcPts val="0"/>
                        </a:spcAft>
                      </a:pPr>
                      <a:r>
                        <a:rPr lang="en-US" sz="1400" b="1" dirty="0" smtClean="0">
                          <a:solidFill>
                            <a:schemeClr val="tx1"/>
                          </a:solidFill>
                        </a:rPr>
                        <a:t>20</a:t>
                      </a:r>
                      <a:endParaRPr lang="en-US" sz="1400" b="1" dirty="0">
                        <a:solidFill>
                          <a:schemeClr val="tx1"/>
                        </a:solidFill>
                      </a:endParaRPr>
                    </a:p>
                  </a:txBody>
                  <a:tcPr marL="97155" marR="97155" marT="47897" marB="47897" anchor="ctr">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000" b="1" dirty="0" smtClean="0"/>
                        <a:t>¿</a:t>
                      </a:r>
                      <a:r>
                        <a:rPr lang="es-419" sz="1000" b="1" dirty="0" smtClean="0"/>
                        <a:t>Qué oración muestra dónde se debe colocar la coma?</a:t>
                      </a:r>
                      <a:r>
                        <a:rPr lang="es-ES" sz="1000" b="1" dirty="0" smtClean="0"/>
                        <a:t> L.5.2b</a:t>
                      </a:r>
                      <a:endParaRPr kumimoji="0" lang="en-US" sz="1000" b="1" i="0" u="none" strike="noStrike" kern="1200" cap="none" spc="0" normalizeH="0" baseline="0" noProof="0" dirty="0" smtClean="0">
                        <a:ln>
                          <a:noFill/>
                        </a:ln>
                        <a:solidFill>
                          <a:schemeClr val="tx1"/>
                        </a:solidFill>
                        <a:effectLst/>
                        <a:uLnTx/>
                        <a:uFillTx/>
                        <a:latin typeface="+mn-lt"/>
                        <a:ea typeface="+mn-ea"/>
                        <a:cs typeface="Helvetica" panose="020B0604020202020204" pitchFamily="34" charset="0"/>
                      </a:endParaRPr>
                    </a:p>
                  </a:txBody>
                  <a:tcPr marL="97155" marR="97155" marT="47897" marB="47897" anchor="ctr">
                    <a:solidFill>
                      <a:schemeClr val="bg1"/>
                    </a:solidFill>
                  </a:tcPr>
                </a:tc>
                <a:tc hMerge="1">
                  <a:txBody>
                    <a:bodyPr/>
                    <a:lstStyle/>
                    <a:p>
                      <a:endParaRPr lang="en-US"/>
                    </a:p>
                  </a:txBody>
                  <a:tcPr/>
                </a:tc>
                <a:tc gridSpan="2">
                  <a:txBody>
                    <a:bodyPr/>
                    <a:lstStyle/>
                    <a:p>
                      <a:pPr algn="ctr">
                        <a:lnSpc>
                          <a:spcPct val="100000"/>
                        </a:lnSpc>
                        <a:spcAft>
                          <a:spcPts val="0"/>
                        </a:spcAft>
                      </a:pPr>
                      <a:endParaRPr lang="en-US" sz="1100" b="1" i="0" dirty="0">
                        <a:solidFill>
                          <a:schemeClr val="tx1"/>
                        </a:solidFill>
                        <a:effectLst>
                          <a:outerShdw blurRad="38100" dist="38100" dir="2700000" algn="tl">
                            <a:srgbClr val="000000">
                              <a:alpha val="43137"/>
                            </a:srgbClr>
                          </a:outerShdw>
                        </a:effectLst>
                      </a:endParaRPr>
                    </a:p>
                  </a:txBody>
                  <a:tcPr marL="97155" marR="97155" marT="47897" marB="47897" anchor="ctr">
                    <a:solidFill>
                      <a:schemeClr val="bg1"/>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15012805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5136" y="504989"/>
            <a:ext cx="6945086" cy="1827631"/>
          </a:xfrm>
          <a:prstGeom prst="rect">
            <a:avLst/>
          </a:prstGeom>
          <a:noFill/>
        </p:spPr>
        <p:txBody>
          <a:bodyPr wrap="square" lIns="101231" tIns="50617" rIns="101231" bIns="50617" rtlCol="0">
            <a:spAutoFit/>
          </a:bodyPr>
          <a:lstStyle/>
          <a:p>
            <a:pPr lvl="0"/>
            <a:r>
              <a:rPr lang="es-ES" sz="1781" b="1" u="sng" dirty="0">
                <a:solidFill>
                  <a:prstClr val="black"/>
                </a:solidFill>
              </a:rPr>
              <a:t>Instrucciones</a:t>
            </a:r>
            <a:endParaRPr lang="es-ES" sz="1571" dirty="0"/>
          </a:p>
          <a:p>
            <a:r>
              <a:rPr lang="es-419" sz="1048" dirty="0"/>
              <a:t>Las E</a:t>
            </a:r>
            <a:r>
              <a:rPr lang="es-419" sz="1048" dirty="0" smtClean="0"/>
              <a:t>valuaciones </a:t>
            </a:r>
            <a:r>
              <a:rPr lang="es-419" sz="1048" dirty="0"/>
              <a:t>de HSD para las escuelas primarias no ofrecen un </a:t>
            </a:r>
            <a:r>
              <a:rPr lang="es-419" sz="1048" dirty="0" smtClean="0"/>
              <a:t>guion </a:t>
            </a:r>
            <a:r>
              <a:rPr lang="es-419" sz="1048" dirty="0"/>
              <a:t>para el maestro, ni son por tiempo. Son una herramienta para tomar decisiones informadas relacionadas con la instrucción. La intención de estas evaluaciones no es que los estudiantes "adivinen y verifiquen" las respuestas sólo para terminar una evaluación. </a:t>
            </a:r>
            <a:endParaRPr lang="es-419" sz="1048" dirty="0" smtClean="0"/>
          </a:p>
          <a:p>
            <a:r>
              <a:rPr lang="es-ES" sz="1048" dirty="0"/>
              <a:t/>
            </a:r>
            <a:br>
              <a:rPr lang="es-ES" sz="1048" dirty="0"/>
            </a:br>
            <a:r>
              <a:rPr lang="es-ES" sz="1048" dirty="0"/>
              <a:t>Todos los estudiantes deben </a:t>
            </a:r>
            <a:r>
              <a:rPr lang="es-ES" sz="1048" dirty="0" smtClean="0"/>
              <a:t>“progresar hacia” </a:t>
            </a:r>
            <a:r>
              <a:rPr lang="es-ES" sz="1048" dirty="0"/>
              <a:t>tomar las evaluaciones independientemente, pero muchos necesitarán estrategias que los ayude a desarrollar académicamente. Si los estudiantes </a:t>
            </a:r>
            <a:r>
              <a:rPr lang="es-ES" sz="1048" b="1" dirty="0"/>
              <a:t>no están </a:t>
            </a:r>
            <a:r>
              <a:rPr lang="es-ES" sz="1048" dirty="0"/>
              <a:t>leyendo al nivel de grado y no pueden leer el texto, </a:t>
            </a:r>
            <a:r>
              <a:rPr lang="es-ES" sz="1048" b="1" dirty="0"/>
              <a:t>por favor, lea los cuentos </a:t>
            </a:r>
            <a:r>
              <a:rPr lang="es-ES" sz="1048" dirty="0"/>
              <a:t>a los estudiantes y haga las preguntas. Permita a los estudiantes leer las partes del texto que puedan. Favor de tomar en cuenta el nivel de diferenciación que un estudiante necesita.</a:t>
            </a:r>
          </a:p>
          <a:p>
            <a:endParaRPr lang="es-ES" sz="1048" dirty="0"/>
          </a:p>
        </p:txBody>
      </p:sp>
      <p:sp>
        <p:nvSpPr>
          <p:cNvPr id="6" name="Rectangle 5"/>
          <p:cNvSpPr/>
          <p:nvPr/>
        </p:nvSpPr>
        <p:spPr>
          <a:xfrm>
            <a:off x="4934615" y="151231"/>
            <a:ext cx="2623699" cy="588949"/>
          </a:xfrm>
          <a:prstGeom prst="rect">
            <a:avLst/>
          </a:prstGeom>
          <a:solidFill>
            <a:schemeClr val="accent3">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lIns="106701" tIns="53350" rIns="106701" bIns="53350" rtlCol="0" anchor="t"/>
          <a:lstStyle/>
          <a:p>
            <a:r>
              <a:rPr lang="es-ES" sz="1257" b="1" dirty="0">
                <a:solidFill>
                  <a:schemeClr val="tx1"/>
                </a:solidFill>
              </a:rPr>
              <a:t>Ordenar en la Imprenta de HSD…</a:t>
            </a:r>
          </a:p>
          <a:p>
            <a:r>
              <a:rPr lang="es-ES" sz="943" dirty="0">
                <a:solidFill>
                  <a:schemeClr val="tx1"/>
                </a:solidFill>
                <a:hlinkClick r:id="rId3"/>
              </a:rPr>
              <a:t>http://www.hsd.k12.or.us/Departments/PrintShop/WebSubmissionForms.aspx</a:t>
            </a:r>
            <a:endParaRPr lang="es-ES" sz="943" dirty="0">
              <a:solidFill>
                <a:schemeClr val="tx1"/>
              </a:solidFill>
            </a:endParaRPr>
          </a:p>
          <a:p>
            <a:endParaRPr lang="es-ES" sz="943" dirty="0">
              <a:solidFill>
                <a:schemeClr val="tx1"/>
              </a:solidFill>
            </a:endParaRPr>
          </a:p>
        </p:txBody>
      </p:sp>
      <p:sp>
        <p:nvSpPr>
          <p:cNvPr id="2" name="Rectangle 1"/>
          <p:cNvSpPr/>
          <p:nvPr/>
        </p:nvSpPr>
        <p:spPr>
          <a:xfrm>
            <a:off x="613228" y="2873828"/>
            <a:ext cx="6786994" cy="646331"/>
          </a:xfrm>
          <a:prstGeom prst="rect">
            <a:avLst/>
          </a:prstGeom>
        </p:spPr>
        <p:txBody>
          <a:bodyPr wrap="square" lIns="90880" tIns="45440" rIns="90880" bIns="45440">
            <a:spAutoFit/>
          </a:bodyPr>
          <a:lstStyle/>
          <a:p>
            <a:pPr algn="ctr"/>
            <a:r>
              <a:rPr lang="es-ES" sz="1362" b="1" dirty="0" err="1"/>
              <a:t>About</a:t>
            </a:r>
            <a:r>
              <a:rPr lang="es-ES" sz="1362" b="1" dirty="0"/>
              <a:t> </a:t>
            </a:r>
            <a:r>
              <a:rPr lang="es-ES" sz="1362" b="1" err="1"/>
              <a:t>this</a:t>
            </a:r>
            <a:r>
              <a:rPr lang="es-ES" sz="1362" b="1"/>
              <a:t> </a:t>
            </a:r>
            <a:r>
              <a:rPr lang="es-ES" sz="1362" b="1" smtClean="0"/>
              <a:t>Assessment</a:t>
            </a:r>
            <a:endParaRPr lang="es-ES" sz="1362" b="1" dirty="0"/>
          </a:p>
          <a:p>
            <a:endParaRPr lang="es-ES" sz="1048" b="1" dirty="0"/>
          </a:p>
          <a:p>
            <a:r>
              <a:rPr lang="es-ES" sz="1048" b="1" err="1"/>
              <a:t>This</a:t>
            </a:r>
            <a:r>
              <a:rPr lang="es-ES" sz="1048" b="1"/>
              <a:t> </a:t>
            </a:r>
            <a:r>
              <a:rPr lang="es-ES" sz="1048" b="1" smtClean="0"/>
              <a:t>assessment </a:t>
            </a:r>
            <a:r>
              <a:rPr lang="es-ES" sz="1048" b="1" dirty="0" err="1"/>
              <a:t>includes</a:t>
            </a:r>
            <a:r>
              <a:rPr lang="es-ES" sz="1048" b="1"/>
              <a:t>:  </a:t>
            </a:r>
            <a:r>
              <a:rPr lang="es-ES" sz="1048" smtClean="0"/>
              <a:t>Selected-Response, Constructed-Response, </a:t>
            </a:r>
            <a:r>
              <a:rPr lang="es-ES" sz="1048" dirty="0"/>
              <a:t>and a Performance </a:t>
            </a:r>
            <a:r>
              <a:rPr lang="es-ES" sz="1048" dirty="0" err="1"/>
              <a:t>Task</a:t>
            </a:r>
            <a:r>
              <a:rPr lang="es-ES" sz="1048" dirty="0"/>
              <a:t>.</a:t>
            </a:r>
          </a:p>
        </p:txBody>
      </p:sp>
      <p:graphicFrame>
        <p:nvGraphicFramePr>
          <p:cNvPr id="3" name="Table 2"/>
          <p:cNvGraphicFramePr>
            <a:graphicFrameLocks noGrp="1"/>
          </p:cNvGraphicFramePr>
          <p:nvPr>
            <p:extLst/>
          </p:nvPr>
        </p:nvGraphicFramePr>
        <p:xfrm>
          <a:off x="533400" y="2554514"/>
          <a:ext cx="6705600" cy="1460863"/>
        </p:xfrm>
        <a:graphic>
          <a:graphicData uri="http://schemas.openxmlformats.org/drawingml/2006/table">
            <a:tbl>
              <a:tblPr firstRow="1" bandRow="1">
                <a:tableStyleId>{5940675A-B579-460E-94D1-54222C63F5DA}</a:tableStyleId>
              </a:tblPr>
              <a:tblGrid>
                <a:gridCol w="1995714"/>
                <a:gridCol w="3033486"/>
                <a:gridCol w="1676400"/>
              </a:tblGrid>
              <a:tr h="411480">
                <a:tc gridSpan="3">
                  <a:txBody>
                    <a:bodyPr/>
                    <a:lstStyle/>
                    <a:p>
                      <a:pPr algn="ctr"/>
                      <a:r>
                        <a:rPr lang="es-ES" sz="1200" b="1" noProof="0" dirty="0" smtClean="0"/>
                        <a:t>Tipos de rúbricas de respuestas construidas de SBAC en esta evaluación</a:t>
                      </a:r>
                      <a:endParaRPr lang="es-ES" sz="1200" b="1" baseline="0" noProof="0" dirty="0" smtClean="0"/>
                    </a:p>
                    <a:p>
                      <a:pPr algn="ctr"/>
                      <a:r>
                        <a:rPr lang="es-ES" sz="900" b="1" baseline="0" noProof="0" dirty="0" smtClean="0">
                          <a:hlinkClick r:id="rId4"/>
                        </a:rPr>
                        <a:t>http://www.livebinders.com/play/play?id=774846</a:t>
                      </a:r>
                      <a:endParaRPr lang="es-ES" sz="900" b="1" baseline="0" noProof="0" dirty="0" smtClean="0"/>
                    </a:p>
                  </a:txBody>
                  <a:tcPr marL="90159" marR="90159" anchor="ctr">
                    <a:solidFill>
                      <a:schemeClr val="bg1"/>
                    </a:solidFill>
                  </a:tcPr>
                </a:tc>
                <a:tc hMerge="1">
                  <a:txBody>
                    <a:bodyPr/>
                    <a:lstStyle/>
                    <a:p>
                      <a:endParaRPr lang="en-US"/>
                    </a:p>
                  </a:txBody>
                  <a:tcPr/>
                </a:tc>
                <a:tc hMerge="1">
                  <a:txBody>
                    <a:bodyPr/>
                    <a:lstStyle/>
                    <a:p>
                      <a:endParaRPr lang="en-US" dirty="0"/>
                    </a:p>
                  </a:txBody>
                  <a:tcPr/>
                </a:tc>
              </a:tr>
              <a:tr h="1049383">
                <a:tc>
                  <a:txBody>
                    <a:bodyPr/>
                    <a:lstStyle/>
                    <a:p>
                      <a:pPr algn="l"/>
                      <a:r>
                        <a:rPr lang="es-ES" sz="1000" b="1" noProof="0" smtClean="0"/>
                        <a:t>Lectura</a:t>
                      </a:r>
                    </a:p>
                    <a:p>
                      <a:pPr marL="114300" indent="-114300" algn="l">
                        <a:buFont typeface="Arial" panose="020B0604020202020204" pitchFamily="34" charset="0"/>
                        <a:buChar char="•"/>
                      </a:pPr>
                      <a:r>
                        <a:rPr lang="es-ES" sz="1000" b="0" noProof="0" smtClean="0"/>
                        <a:t>2 Puntos por respuesta corta</a:t>
                      </a:r>
                    </a:p>
                    <a:p>
                      <a:pPr marL="114300" indent="-114300" algn="l">
                        <a:buFont typeface="Arial" panose="020B0604020202020204" pitchFamily="34" charset="0"/>
                        <a:buChar char="•"/>
                      </a:pPr>
                      <a:r>
                        <a:rPr lang="es-ES" sz="1000" b="0" noProof="0" smtClean="0"/>
                        <a:t>3 Puntos por respuesta extendida</a:t>
                      </a:r>
                    </a:p>
                  </a:txBody>
                  <a:tcPr marL="90159" marR="90159">
                    <a:solidFill>
                      <a:schemeClr val="bg1"/>
                    </a:solidFill>
                  </a:tcPr>
                </a:tc>
                <a:tc>
                  <a:txBody>
                    <a:bodyPr/>
                    <a:lstStyle/>
                    <a:p>
                      <a:pPr algn="l"/>
                      <a:r>
                        <a:rPr lang="es-ES" sz="1000" b="1" noProof="0" dirty="0" smtClean="0"/>
                        <a:t>Escritura</a:t>
                      </a:r>
                    </a:p>
                    <a:p>
                      <a:pPr marL="114300" indent="-114300" algn="l">
                        <a:buFont typeface="Arial" panose="020B0604020202020204" pitchFamily="34" charset="0"/>
                        <a:buChar char="•"/>
                      </a:pPr>
                      <a:r>
                        <a:rPr lang="es-ES" sz="1000" b="0" noProof="0" dirty="0" smtClean="0"/>
                        <a:t>Rúbrica de 4 puntos –</a:t>
                      </a:r>
                      <a:r>
                        <a:rPr lang="es-ES" sz="1000" b="0" baseline="0" noProof="0" dirty="0" smtClean="0"/>
                        <a:t> Composición completa (Tarea de Rendimiento)</a:t>
                      </a:r>
                      <a:endParaRPr lang="es-ES" sz="1000" b="0" noProof="0" dirty="0" smtClean="0"/>
                    </a:p>
                    <a:p>
                      <a:pPr marL="114300" indent="-114300" algn="l">
                        <a:buFont typeface="Arial" panose="020B0604020202020204" pitchFamily="34" charset="0"/>
                        <a:buChar char="•"/>
                      </a:pPr>
                      <a:r>
                        <a:rPr lang="es-ES" sz="1000" b="0" noProof="0" dirty="0" smtClean="0"/>
                        <a:t>Rúbrica de 3 puntos –</a:t>
                      </a:r>
                      <a:r>
                        <a:rPr lang="es-ES" sz="1000" b="0" baseline="0" noProof="0" dirty="0" smtClean="0"/>
                        <a:t> Escrito breve (1-2 párrafos)</a:t>
                      </a:r>
                    </a:p>
                    <a:p>
                      <a:pPr marL="114300" indent="-114300" algn="l">
                        <a:buFont typeface="Arial" panose="020B0604020202020204" pitchFamily="34" charset="0"/>
                        <a:buChar char="•"/>
                      </a:pPr>
                      <a:r>
                        <a:rPr lang="es-ES" sz="1000" b="0" noProof="0" dirty="0" smtClean="0"/>
                        <a:t>Rúbrica de 3 puntos</a:t>
                      </a:r>
                      <a:r>
                        <a:rPr lang="es-ES" sz="1000" b="0" baseline="0" noProof="0" dirty="0" smtClean="0"/>
                        <a:t> – Escribir para revisar (</a:t>
                      </a:r>
                      <a:r>
                        <a:rPr lang="es-ES" sz="1000" b="0" baseline="0" noProof="0" smtClean="0"/>
                        <a:t>cuando sea </a:t>
                      </a:r>
                      <a:r>
                        <a:rPr lang="es-ES" sz="1000" b="0" baseline="0" noProof="0" dirty="0" smtClean="0"/>
                        <a:t>necesario)</a:t>
                      </a:r>
                      <a:endParaRPr lang="es-ES" sz="1000" b="0" noProof="0" dirty="0" smtClean="0"/>
                    </a:p>
                  </a:txBody>
                  <a:tcPr marL="90159" marR="90159">
                    <a:solidFill>
                      <a:schemeClr val="bg1"/>
                    </a:solidFill>
                  </a:tcPr>
                </a:tc>
                <a:tc>
                  <a:txBody>
                    <a:bodyPr/>
                    <a:lstStyle/>
                    <a:p>
                      <a:pPr algn="l"/>
                      <a:r>
                        <a:rPr lang="es-ES" sz="1000" b="1" noProof="0" dirty="0" smtClean="0"/>
                        <a:t>Investigación</a:t>
                      </a:r>
                    </a:p>
                    <a:p>
                      <a:pPr marL="114300" indent="-114300" algn="l">
                        <a:buFont typeface="Arial" panose="020B0604020202020204" pitchFamily="34" charset="0"/>
                        <a:buChar char="•"/>
                      </a:pPr>
                      <a:r>
                        <a:rPr lang="es-ES" sz="1000" b="0" noProof="0" dirty="0" smtClean="0"/>
                        <a:t>Rúbrica de 2</a:t>
                      </a:r>
                      <a:r>
                        <a:rPr lang="es-ES" sz="1000" b="0" baseline="0" noProof="0" dirty="0" smtClean="0"/>
                        <a:t> p</a:t>
                      </a:r>
                      <a:r>
                        <a:rPr lang="es-ES" sz="1000" b="0" noProof="0" dirty="0" smtClean="0"/>
                        <a:t>untos: Midiendo el uso de la destreza de Investigación</a:t>
                      </a:r>
                      <a:endParaRPr lang="es-ES" sz="1000" b="0" noProof="0" dirty="0"/>
                    </a:p>
                  </a:txBody>
                  <a:tcPr marL="90159" marR="90159">
                    <a:solidFill>
                      <a:schemeClr val="bg1"/>
                    </a:solidFill>
                  </a:tcPr>
                </a:tc>
              </a:tr>
            </a:tbl>
          </a:graphicData>
        </a:graphic>
      </p:graphicFrame>
      <p:graphicFrame>
        <p:nvGraphicFramePr>
          <p:cNvPr id="7" name="Table 6"/>
          <p:cNvGraphicFramePr>
            <a:graphicFrameLocks noGrp="1"/>
          </p:cNvGraphicFramePr>
          <p:nvPr>
            <p:extLst/>
          </p:nvPr>
        </p:nvGraphicFramePr>
        <p:xfrm>
          <a:off x="533400" y="4151086"/>
          <a:ext cx="6785429" cy="4966789"/>
        </p:xfrm>
        <a:graphic>
          <a:graphicData uri="http://schemas.openxmlformats.org/drawingml/2006/table">
            <a:tbl>
              <a:tblPr firstRow="1" bandRow="1">
                <a:tableStyleId>{5940675A-B579-460E-94D1-54222C63F5DA}</a:tableStyleId>
              </a:tblPr>
              <a:tblGrid>
                <a:gridCol w="3653693"/>
                <a:gridCol w="3131736"/>
              </a:tblGrid>
              <a:tr h="609600">
                <a:tc gridSpan="2">
                  <a:txBody>
                    <a:bodyPr/>
                    <a:lstStyle/>
                    <a:p>
                      <a:pPr algn="ctr"/>
                      <a:r>
                        <a:rPr lang="es-ES" sz="1400" b="1" noProof="0" dirty="0" smtClean="0"/>
                        <a:t>Trimestre</a:t>
                      </a:r>
                      <a:r>
                        <a:rPr lang="es-ES" sz="1400" b="1" baseline="0" noProof="0" dirty="0" smtClean="0"/>
                        <a:t> 2: Tarea de Rendimiento</a:t>
                      </a:r>
                      <a:endParaRPr lang="es-ES" sz="1400" b="1" noProof="0" dirty="0" smtClean="0"/>
                    </a:p>
                    <a:p>
                      <a:pPr algn="ctr"/>
                      <a:r>
                        <a:rPr lang="es-ES" sz="1000" b="1" baseline="0" noProof="0" smtClean="0">
                          <a:solidFill>
                            <a:srgbClr val="C00000"/>
                          </a:solidFill>
                        </a:rPr>
                        <a:t>Las secciones </a:t>
                      </a:r>
                      <a:r>
                        <a:rPr lang="es-ES" sz="1000" b="1" baseline="0" noProof="0" dirty="0" smtClean="0">
                          <a:solidFill>
                            <a:srgbClr val="C00000"/>
                          </a:solidFill>
                        </a:rPr>
                        <a:t>subrayadas son las que SBAC califica.</a:t>
                      </a:r>
                    </a:p>
                    <a:p>
                      <a:pPr algn="ctr"/>
                      <a:r>
                        <a:rPr lang="es-ES" sz="900" b="1" baseline="0" noProof="0" dirty="0" smtClean="0">
                          <a:solidFill>
                            <a:srgbClr val="002060"/>
                          </a:solidFill>
                        </a:rPr>
                        <a:t>Por favor, tome </a:t>
                      </a:r>
                      <a:r>
                        <a:rPr lang="es-ES" sz="900" b="1" u="sng" baseline="0" noProof="0" dirty="0" smtClean="0">
                          <a:solidFill>
                            <a:srgbClr val="002060"/>
                          </a:solidFill>
                          <a:effectLst>
                            <a:outerShdw blurRad="38100" dist="38100" dir="2700000" algn="tl">
                              <a:srgbClr val="000000">
                                <a:alpha val="43137"/>
                              </a:srgbClr>
                            </a:outerShdw>
                          </a:effectLst>
                        </a:rPr>
                        <a:t>2 días</a:t>
                      </a:r>
                      <a:r>
                        <a:rPr lang="es-ES" sz="900" b="1" u="none" baseline="0" noProof="0" dirty="0" smtClean="0">
                          <a:solidFill>
                            <a:srgbClr val="002060"/>
                          </a:solidFill>
                          <a:effectLst>
                            <a:outerShdw blurRad="38100" dist="38100" dir="2700000" algn="tl">
                              <a:srgbClr val="000000">
                                <a:alpha val="43137"/>
                              </a:srgbClr>
                            </a:outerShdw>
                          </a:effectLst>
                        </a:rPr>
                        <a:t> </a:t>
                      </a:r>
                      <a:r>
                        <a:rPr lang="es-ES" sz="900" b="1" baseline="0" noProof="0" dirty="0" smtClean="0">
                          <a:solidFill>
                            <a:srgbClr val="002060"/>
                          </a:solidFill>
                        </a:rPr>
                        <a:t> para completar las tareas de rendimiento.</a:t>
                      </a:r>
                      <a:endParaRPr lang="es-ES" sz="900" b="1" noProof="0" dirty="0">
                        <a:solidFill>
                          <a:srgbClr val="002060"/>
                        </a:solidFill>
                      </a:endParaRPr>
                    </a:p>
                  </a:txBody>
                  <a:tcPr marL="95794" marR="95794">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hMerge="1">
                  <a:txBody>
                    <a:bodyPr/>
                    <a:lstStyle/>
                    <a:p>
                      <a:pPr algn="ctr"/>
                      <a:endParaRPr lang="en-US" sz="1400" b="1" dirty="0"/>
                    </a:p>
                  </a:txBody>
                  <a:tcPr/>
                </a:tc>
              </a:tr>
              <a:tr h="274320">
                <a:tc>
                  <a:txBody>
                    <a:bodyPr/>
                    <a:lstStyle/>
                    <a:p>
                      <a:pPr algn="ctr"/>
                      <a:r>
                        <a:rPr lang="es-ES" sz="1200" b="1" u="sng" noProof="0" smtClean="0"/>
                        <a:t>Parte 1</a:t>
                      </a:r>
                      <a:endParaRPr lang="es-ES" sz="1200" b="1" u="sng" noProof="0"/>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s-ES" sz="1200" b="1" u="sng" noProof="0" smtClean="0"/>
                        <a:t>Parte 2</a:t>
                      </a:r>
                      <a:endParaRPr lang="es-ES" sz="1200" b="1" u="sng" noProof="0"/>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4082869">
                <a:tc>
                  <a:txBody>
                    <a:bodyPr/>
                    <a:lstStyle/>
                    <a:p>
                      <a:pPr>
                        <a:buFont typeface="Arial" pitchFamily="34" charset="0"/>
                        <a:buChar char="•"/>
                      </a:pPr>
                      <a:r>
                        <a:rPr lang="es-ES" sz="1000" noProof="0" dirty="0" smtClean="0"/>
                        <a:t>     Actividad del salón </a:t>
                      </a:r>
                      <a:r>
                        <a:rPr lang="es-ES" sz="1000" noProof="0" smtClean="0"/>
                        <a:t>de clase </a:t>
                      </a:r>
                      <a:r>
                        <a:rPr lang="es-ES" sz="1000" noProof="0" dirty="0" smtClean="0"/>
                        <a:t>si </a:t>
                      </a:r>
                      <a:r>
                        <a:rPr lang="es-ES" sz="1000" noProof="0" smtClean="0"/>
                        <a:t>lo desea/necesita</a:t>
                      </a:r>
                      <a:endParaRPr lang="es-ES" sz="1000" noProof="0" dirty="0" smtClean="0"/>
                    </a:p>
                    <a:p>
                      <a:pPr>
                        <a:buFont typeface="Arial" pitchFamily="34" charset="0"/>
                        <a:buChar char="•"/>
                      </a:pPr>
                      <a:r>
                        <a:rPr lang="es-ES" sz="1000" noProof="0" dirty="0" smtClean="0"/>
                        <a:t>     Leer</a:t>
                      </a:r>
                      <a:r>
                        <a:rPr lang="es-ES" sz="1000" baseline="0" noProof="0" dirty="0" smtClean="0"/>
                        <a:t> dos pasajes relacionados.</a:t>
                      </a:r>
                    </a:p>
                    <a:p>
                      <a:pPr>
                        <a:buFont typeface="Arial" pitchFamily="34" charset="0"/>
                        <a:buChar char="•"/>
                      </a:pPr>
                      <a:r>
                        <a:rPr lang="es-ES" sz="1000" baseline="0" noProof="0" dirty="0" smtClean="0"/>
                        <a:t>     Tomar notas mientras leen.</a:t>
                      </a:r>
                    </a:p>
                    <a:p>
                      <a:pPr>
                        <a:buFont typeface="Arial" pitchFamily="34" charset="0"/>
                        <a:buChar char="•"/>
                      </a:pPr>
                      <a:r>
                        <a:rPr lang="es-ES" sz="1000" baseline="0" noProof="0" dirty="0" smtClean="0"/>
                        <a:t>     </a:t>
                      </a:r>
                      <a:r>
                        <a:rPr lang="es-ES" sz="1000" b="1" u="sng" kern="1200" baseline="0" noProof="0" dirty="0" smtClean="0">
                          <a:solidFill>
                            <a:srgbClr val="C00000"/>
                          </a:solidFill>
                          <a:latin typeface="+mn-lt"/>
                          <a:ea typeface="+mn-ea"/>
                          <a:cs typeface="+mn-cs"/>
                        </a:rPr>
                        <a:t>Contestar peguntas de respuestas múltiples (</a:t>
                      </a:r>
                      <a:r>
                        <a:rPr lang="es-ES" sz="1000" b="1" u="sng" baseline="0" noProof="0" dirty="0" smtClean="0">
                          <a:solidFill>
                            <a:srgbClr val="C00000"/>
                          </a:solidFill>
                        </a:rPr>
                        <a:t>SR) y preguntas de investigación de respuestas construidas (CR) sobre las fuentes. </a:t>
                      </a:r>
                    </a:p>
                    <a:p>
                      <a:pPr>
                        <a:buFont typeface="Arial" pitchFamily="34" charset="0"/>
                        <a:buNone/>
                      </a:pPr>
                      <a:endParaRPr lang="es-ES" sz="600" b="1" u="sng" baseline="0" noProof="0" dirty="0" smtClean="0">
                        <a:solidFill>
                          <a:srgbClr val="C00000"/>
                        </a:solidFill>
                      </a:endParaRPr>
                    </a:p>
                    <a:p>
                      <a:pPr>
                        <a:buFont typeface="Arial" pitchFamily="34" charset="0"/>
                        <a:buNone/>
                      </a:pPr>
                      <a:r>
                        <a:rPr lang="es-ES" sz="1000" b="1" u="sng" baseline="0" noProof="0" dirty="0" smtClean="0">
                          <a:solidFill>
                            <a:srgbClr val="002060"/>
                          </a:solidFill>
                        </a:rPr>
                        <a:t>Componentes de la parte 1</a:t>
                      </a:r>
                    </a:p>
                    <a:p>
                      <a:pPr marL="182361" indent="-182361"/>
                      <a:r>
                        <a:rPr lang="es-ES" sz="900" b="1" u="sng" noProof="0" dirty="0" smtClean="0">
                          <a:solidFill>
                            <a:srgbClr val="002060"/>
                          </a:solidFill>
                        </a:rPr>
                        <a:t>Toma de nota:</a:t>
                      </a:r>
                      <a:r>
                        <a:rPr lang="es-ES" sz="900" b="1" noProof="0" dirty="0" smtClean="0">
                          <a:solidFill>
                            <a:srgbClr val="002060"/>
                          </a:solidFill>
                        </a:rPr>
                        <a:t> </a:t>
                      </a:r>
                    </a:p>
                    <a:p>
                      <a:pPr marL="182361" marR="0" lvl="0" indent="-182361" algn="l" defTabSz="966612" rtl="0" eaLnBrk="1" fontAlgn="auto" latinLnBrk="0" hangingPunct="1">
                        <a:lnSpc>
                          <a:spcPct val="100000"/>
                        </a:lnSpc>
                        <a:spcBef>
                          <a:spcPts val="0"/>
                        </a:spcBef>
                        <a:spcAft>
                          <a:spcPts val="0"/>
                        </a:spcAft>
                        <a:buClrTx/>
                        <a:buSzTx/>
                        <a:buFontTx/>
                        <a:buNone/>
                        <a:tabLst/>
                        <a:defRPr/>
                      </a:pPr>
                      <a:r>
                        <a:rPr lang="es-ES" sz="900" b="0" noProof="0" dirty="0" smtClean="0">
                          <a:solidFill>
                            <a:schemeClr val="tx1"/>
                          </a:solidFill>
                        </a:rPr>
                        <a:t>       </a:t>
                      </a:r>
                      <a:r>
                        <a:rPr lang="es-ES" sz="900" noProof="0" dirty="0" smtClean="0">
                          <a:solidFill>
                            <a:prstClr val="black"/>
                          </a:solidFill>
                        </a:rPr>
                        <a:t>Los estudiantes toman notas/apuntes mientras leen pasajes para recopilar información sobre sus fuentes. A los </a:t>
                      </a:r>
                      <a:r>
                        <a:rPr lang="es-ES" sz="900" noProof="0" smtClean="0">
                          <a:solidFill>
                            <a:prstClr val="black"/>
                          </a:solidFill>
                        </a:rPr>
                        <a:t>estudiantes se </a:t>
                      </a:r>
                      <a:r>
                        <a:rPr lang="es-ES" sz="900" noProof="0" dirty="0" smtClean="0">
                          <a:solidFill>
                            <a:prstClr val="black"/>
                          </a:solidFill>
                        </a:rPr>
                        <a:t>les es permitido usar sus notas para más tarde escribir una composición completa (ensayo). Las estrategias de toma de notas </a:t>
                      </a:r>
                      <a:r>
                        <a:rPr lang="es-ES" sz="900" noProof="0" smtClean="0">
                          <a:solidFill>
                            <a:prstClr val="black"/>
                          </a:solidFill>
                        </a:rPr>
                        <a:t>deben ser enseñadas </a:t>
                      </a:r>
                      <a:r>
                        <a:rPr lang="es-ES" sz="900" noProof="0" dirty="0" smtClean="0">
                          <a:solidFill>
                            <a:prstClr val="black"/>
                          </a:solidFill>
                        </a:rPr>
                        <a:t>como lecciones estructuradas durante el año escolar en los grados K - 6. </a:t>
                      </a:r>
                      <a:r>
                        <a:rPr lang="es-ES" sz="900" b="1" noProof="0" dirty="0" smtClean="0">
                          <a:solidFill>
                            <a:srgbClr val="C00000"/>
                          </a:solidFill>
                          <a:effectLst>
                            <a:outerShdw blurRad="38100" dist="38100" dir="2700000" algn="tl">
                              <a:srgbClr val="000000">
                                <a:alpha val="43137"/>
                              </a:srgbClr>
                            </a:outerShdw>
                          </a:effectLst>
                        </a:rPr>
                        <a:t>En esta </a:t>
                      </a:r>
                      <a:r>
                        <a:rPr lang="es-ES" sz="900" b="1" noProof="0" smtClean="0">
                          <a:solidFill>
                            <a:srgbClr val="C00000"/>
                          </a:solidFill>
                          <a:effectLst>
                            <a:outerShdw blurRad="38100" dist="38100" dir="2700000" algn="tl">
                              <a:srgbClr val="000000">
                                <a:alpha val="43137"/>
                              </a:srgbClr>
                            </a:outerShdw>
                          </a:effectLst>
                        </a:rPr>
                        <a:t>evaluación se </a:t>
                      </a:r>
                      <a:r>
                        <a:rPr lang="es-ES" sz="900" b="1" noProof="0" dirty="0" smtClean="0">
                          <a:solidFill>
                            <a:srgbClr val="C00000"/>
                          </a:solidFill>
                          <a:effectLst>
                            <a:outerShdw blurRad="38100" dist="38100" dir="2700000" algn="tl">
                              <a:srgbClr val="000000">
                                <a:alpha val="43137"/>
                              </a:srgbClr>
                            </a:outerShdw>
                          </a:effectLst>
                        </a:rPr>
                        <a:t>proporciona una página para tomar notas con instrucciones para los maestros y una página para los estudiantes, o usted puede usar cualquier formato que haya usado con éxito en el pasado</a:t>
                      </a:r>
                      <a:r>
                        <a:rPr lang="es-ES" sz="700" noProof="0" dirty="0" smtClean="0">
                          <a:solidFill>
                            <a:prstClr val="black"/>
                          </a:solidFill>
                        </a:rPr>
                        <a:t>. </a:t>
                      </a:r>
                      <a:r>
                        <a:rPr lang="es-ES" sz="900" noProof="0" dirty="0" smtClean="0">
                          <a:solidFill>
                            <a:prstClr val="black"/>
                          </a:solidFill>
                        </a:rPr>
                        <a:t>Por favor, haga que los estudiantes practiquen usando la página de tomar notas en este</a:t>
                      </a:r>
                      <a:r>
                        <a:rPr lang="es-ES" sz="900" noProof="0" dirty="0" smtClean="0">
                          <a:solidFill>
                            <a:prstClr val="black"/>
                          </a:solidFill>
                          <a:effectLst>
                            <a:outerShdw blurRad="38100" dist="38100" dir="2700000" algn="tl">
                              <a:srgbClr val="000000">
                                <a:alpha val="43137"/>
                              </a:srgbClr>
                            </a:outerShdw>
                          </a:effectLst>
                        </a:rPr>
                        <a:t> </a:t>
                      </a:r>
                      <a:r>
                        <a:rPr lang="es-ES" sz="900" noProof="0" dirty="0" smtClean="0">
                          <a:solidFill>
                            <a:prstClr val="black"/>
                          </a:solidFill>
                        </a:rPr>
                        <a:t>documento</a:t>
                      </a:r>
                      <a:r>
                        <a:rPr lang="es-ES" sz="900" noProof="0" dirty="0" smtClean="0">
                          <a:solidFill>
                            <a:prstClr val="black"/>
                          </a:solidFill>
                          <a:effectLst>
                            <a:outerShdw blurRad="38100" dist="38100" dir="2700000" algn="tl">
                              <a:srgbClr val="000000">
                                <a:alpha val="43137"/>
                              </a:srgbClr>
                            </a:outerShdw>
                          </a:effectLst>
                        </a:rPr>
                        <a:t> </a:t>
                      </a:r>
                      <a:r>
                        <a:rPr lang="es-ES" sz="900" b="1" u="sng" noProof="0" dirty="0" smtClean="0">
                          <a:solidFill>
                            <a:prstClr val="black"/>
                          </a:solidFill>
                          <a:effectLst>
                            <a:outerShdw blurRad="38100" dist="38100" dir="2700000" algn="tl">
                              <a:srgbClr val="000000">
                                <a:alpha val="43137"/>
                              </a:srgbClr>
                            </a:outerShdw>
                          </a:effectLst>
                        </a:rPr>
                        <a:t>antes </a:t>
                      </a:r>
                      <a:r>
                        <a:rPr lang="es-ES" sz="900" noProof="0" dirty="0" smtClean="0">
                          <a:solidFill>
                            <a:prstClr val="black"/>
                          </a:solidFill>
                        </a:rPr>
                        <a:t>de la evaluación, si es que decide usarla.   </a:t>
                      </a:r>
                    </a:p>
                    <a:p>
                      <a:pPr marL="182361" indent="-182361"/>
                      <a:endParaRPr lang="es-ES" sz="300" i="1" noProof="0" dirty="0" smtClean="0"/>
                    </a:p>
                    <a:p>
                      <a:pPr marL="182361" indent="-182361"/>
                      <a:r>
                        <a:rPr lang="es-ES" sz="900" b="1" u="sng" noProof="0" dirty="0" smtClean="0">
                          <a:solidFill>
                            <a:srgbClr val="002060"/>
                          </a:solidFill>
                        </a:rPr>
                        <a:t>Investigación</a:t>
                      </a:r>
                      <a:r>
                        <a:rPr lang="es-ES" sz="900" b="1" noProof="0" dirty="0" smtClean="0">
                          <a:solidFill>
                            <a:srgbClr val="002060"/>
                          </a:solidFill>
                        </a:rPr>
                        <a:t>: </a:t>
                      </a:r>
                    </a:p>
                    <a:p>
                      <a:pPr marL="182361" indent="-182361"/>
                      <a:r>
                        <a:rPr lang="es-ES" sz="900" b="1" noProof="0" dirty="0" smtClean="0">
                          <a:solidFill>
                            <a:srgbClr val="002060"/>
                          </a:solidFill>
                        </a:rPr>
                        <a:t>       </a:t>
                      </a:r>
                      <a:r>
                        <a:rPr lang="es-ES" sz="900" noProof="0" dirty="0" smtClean="0"/>
                        <a:t>En la </a:t>
                      </a:r>
                      <a:r>
                        <a:rPr lang="es-ES" sz="900" b="0" u="none" noProof="0" dirty="0" smtClean="0"/>
                        <a:t>Parte 1 </a:t>
                      </a:r>
                      <a:r>
                        <a:rPr lang="es-ES" sz="900" noProof="0" dirty="0" smtClean="0"/>
                        <a:t>de una tarea de rendimiento los estudiantes contestan por escrito preguntas de respuestas construidas (CR) para medir su habilidad de utilizar las </a:t>
                      </a:r>
                      <a:r>
                        <a:rPr lang="es-ES" sz="900" b="1" u="sng" noProof="0" dirty="0" smtClean="0"/>
                        <a:t>destrezas de investigación </a:t>
                      </a:r>
                      <a:r>
                        <a:rPr lang="es-ES" sz="900" b="0" u="none" noProof="0" dirty="0" smtClean="0"/>
                        <a:t>necesarias para completar dicha tarea de rendimiento.</a:t>
                      </a:r>
                      <a:r>
                        <a:rPr lang="es-ES" sz="900" noProof="0" dirty="0" smtClean="0"/>
                        <a:t> Estas preguntas CR </a:t>
                      </a:r>
                      <a:r>
                        <a:rPr lang="es-ES" sz="900" b="1" u="sng" noProof="0" dirty="0" smtClean="0">
                          <a:solidFill>
                            <a:srgbClr val="C00000"/>
                          </a:solidFill>
                        </a:rPr>
                        <a:t>son calificadas</a:t>
                      </a:r>
                      <a:r>
                        <a:rPr lang="es-ES" sz="900" b="1" noProof="0" dirty="0" smtClean="0">
                          <a:solidFill>
                            <a:srgbClr val="C00000"/>
                          </a:solidFill>
                        </a:rPr>
                        <a:t> </a:t>
                      </a:r>
                      <a:r>
                        <a:rPr lang="es-ES" sz="900" noProof="0" dirty="0" smtClean="0"/>
                        <a:t>usando las Rúbricas de Investigación SBAC, en lugar de las rúbricas de respuestas</a:t>
                      </a:r>
                      <a:r>
                        <a:rPr lang="es-ES" sz="900" baseline="0" noProof="0" dirty="0" smtClean="0"/>
                        <a:t> de lectura.  </a:t>
                      </a:r>
                      <a:endParaRPr lang="es-ES" sz="900" b="1" u="sng" baseline="0" noProof="0" dirty="0" smtClean="0">
                        <a:solidFill>
                          <a:srgbClr val="C00000"/>
                        </a:solidFill>
                      </a:endParaRPr>
                    </a:p>
                  </a:txBody>
                  <a:tcPr marL="95794" marR="95794">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buFont typeface="Arial" pitchFamily="34" charset="0"/>
                        <a:buChar char="•"/>
                      </a:pPr>
                      <a:r>
                        <a:rPr lang="es-ES" sz="1000" noProof="0" dirty="0" smtClean="0"/>
                        <a:t>     Planifica tu ensayo</a:t>
                      </a:r>
                      <a:r>
                        <a:rPr lang="es-ES" sz="1000" baseline="0" noProof="0" dirty="0" smtClean="0"/>
                        <a:t> (escribir las ideas).</a:t>
                      </a:r>
                      <a:endParaRPr lang="es-ES" sz="1000" b="1" u="sng" noProof="0" dirty="0" smtClean="0"/>
                    </a:p>
                    <a:p>
                      <a:pPr>
                        <a:buFont typeface="Arial" pitchFamily="34" charset="0"/>
                        <a:buChar char="•"/>
                      </a:pPr>
                      <a:r>
                        <a:rPr lang="es-ES" sz="1000" baseline="0" noProof="0" dirty="0" smtClean="0"/>
                        <a:t>     Escribir, Revisar y Editar (W.2.5)</a:t>
                      </a:r>
                    </a:p>
                    <a:p>
                      <a:pPr>
                        <a:buFont typeface="Arial" pitchFamily="34" charset="0"/>
                        <a:buChar char="•"/>
                      </a:pPr>
                      <a:r>
                        <a:rPr lang="es-ES" sz="1000" b="1" u="none" kern="1200" baseline="0" noProof="0" dirty="0" smtClean="0">
                          <a:solidFill>
                            <a:schemeClr val="tx1"/>
                          </a:solidFill>
                          <a:latin typeface="+mn-lt"/>
                          <a:ea typeface="+mn-ea"/>
                          <a:cs typeface="+mn-cs"/>
                        </a:rPr>
                        <a:t>     </a:t>
                      </a:r>
                      <a:r>
                        <a:rPr lang="es-ES" sz="1000" b="1" u="sng" kern="1200" baseline="0" noProof="0" dirty="0" smtClean="0">
                          <a:solidFill>
                            <a:srgbClr val="C00000"/>
                          </a:solidFill>
                          <a:latin typeface="+mn-lt"/>
                          <a:ea typeface="+mn-ea"/>
                          <a:cs typeface="+mn-cs"/>
                        </a:rPr>
                        <a:t>Escribir una Composición completa o un Discurso </a:t>
                      </a:r>
                    </a:p>
                    <a:p>
                      <a:pPr>
                        <a:buFont typeface="Arial" pitchFamily="34" charset="0"/>
                        <a:buNone/>
                      </a:pPr>
                      <a:endParaRPr lang="es-ES" sz="1000" b="1" u="sng" noProof="0" dirty="0" smtClean="0">
                        <a:solidFill>
                          <a:srgbClr val="C0000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endParaRPr lang="es-ES" sz="1000" b="1" u="sng" baseline="0" noProof="0" dirty="0" smtClean="0">
                        <a:solidFill>
                          <a:srgbClr val="002060"/>
                        </a:solidFill>
                      </a:endParaRPr>
                    </a:p>
                    <a:p>
                      <a:pPr marL="0" marR="0" indent="0" algn="l" defTabSz="1018824" rtl="0" eaLnBrk="1" fontAlgn="auto" latinLnBrk="0" hangingPunct="1">
                        <a:lnSpc>
                          <a:spcPct val="100000"/>
                        </a:lnSpc>
                        <a:spcBef>
                          <a:spcPts val="0"/>
                        </a:spcBef>
                        <a:spcAft>
                          <a:spcPts val="0"/>
                        </a:spcAft>
                        <a:buClrTx/>
                        <a:buSzTx/>
                        <a:buFont typeface="Arial" pitchFamily="34" charset="0"/>
                        <a:buNone/>
                        <a:tabLst/>
                        <a:defRPr/>
                      </a:pPr>
                      <a:r>
                        <a:rPr lang="es-ES" sz="1000" b="1" u="sng" baseline="0" noProof="0" dirty="0" smtClean="0">
                          <a:solidFill>
                            <a:srgbClr val="002060"/>
                          </a:solidFill>
                        </a:rPr>
                        <a:t>Componentes de la parte 2</a:t>
                      </a:r>
                    </a:p>
                    <a:p>
                      <a:pPr>
                        <a:buFont typeface="Arial" pitchFamily="34" charset="0"/>
                        <a:buNone/>
                      </a:pPr>
                      <a:r>
                        <a:rPr lang="es-ES" sz="900" b="1" i="0" u="sng" noProof="0" dirty="0" smtClean="0">
                          <a:solidFill>
                            <a:srgbClr val="002060"/>
                          </a:solidFill>
                          <a:effectLst/>
                        </a:rPr>
                        <a:t>Planificar</a:t>
                      </a:r>
                      <a:endParaRPr lang="es-ES" sz="900" noProof="0" dirty="0" smtClean="0">
                        <a:solidFill>
                          <a:srgbClr val="C00000"/>
                        </a:solidFill>
                      </a:endParaRPr>
                    </a:p>
                    <a:p>
                      <a:pPr marL="171450" indent="0">
                        <a:buFont typeface="Arial" pitchFamily="34" charset="0"/>
                        <a:buNone/>
                      </a:pPr>
                      <a:r>
                        <a:rPr lang="es-ES" sz="900" noProof="0" dirty="0" smtClean="0">
                          <a:solidFill>
                            <a:schemeClr val="tx1"/>
                          </a:solidFill>
                        </a:rPr>
                        <a:t>Los estudiantes revisan notas y fuentes, y planifican su composición. </a:t>
                      </a:r>
                      <a:endParaRPr lang="es-ES" sz="900" noProof="0" dirty="0" smtClean="0">
                        <a:solidFill>
                          <a:srgbClr val="C00000"/>
                        </a:solidFill>
                      </a:endParaRPr>
                    </a:p>
                    <a:p>
                      <a:pPr>
                        <a:buFont typeface="Arial" pitchFamily="34" charset="0"/>
                        <a:buNone/>
                      </a:pPr>
                      <a:r>
                        <a:rPr lang="es-ES" sz="900" b="1" u="sng" noProof="0" dirty="0" smtClean="0">
                          <a:solidFill>
                            <a:srgbClr val="002060"/>
                          </a:solidFill>
                        </a:rPr>
                        <a:t>Escribir,</a:t>
                      </a:r>
                      <a:r>
                        <a:rPr lang="es-ES" sz="900" b="1" u="sng" baseline="0" noProof="0" dirty="0" smtClean="0">
                          <a:solidFill>
                            <a:srgbClr val="002060"/>
                          </a:solidFill>
                        </a:rPr>
                        <a:t> Revisar, Editar</a:t>
                      </a:r>
                      <a:endParaRPr lang="es-ES" sz="900" b="1" u="sng" noProof="0" dirty="0" smtClean="0">
                        <a:solidFill>
                          <a:srgbClr val="002060"/>
                        </a:solidFill>
                      </a:endParaRPr>
                    </a:p>
                    <a:p>
                      <a:pPr marL="169863" indent="-169863">
                        <a:buFont typeface="Arial" pitchFamily="34" charset="0"/>
                        <a:buNone/>
                      </a:pPr>
                      <a:r>
                        <a:rPr lang="es-ES" sz="900" b="0" u="none" baseline="0" noProof="0" dirty="0" smtClean="0">
                          <a:solidFill>
                            <a:schemeClr val="tx1"/>
                          </a:solidFill>
                        </a:rPr>
                        <a:t>       Los estudiantes  escriben un borrador, revisan y editan su escrito. </a:t>
                      </a:r>
                    </a:p>
                    <a:p>
                      <a:pPr marL="171450" indent="0">
                        <a:buFont typeface="Arial" pitchFamily="34" charset="0"/>
                        <a:buNone/>
                      </a:pPr>
                      <a:r>
                        <a:rPr lang="es-ES" sz="900" b="0" u="none" baseline="0" noProof="0" dirty="0" smtClean="0">
                          <a:solidFill>
                            <a:schemeClr val="tx1"/>
                          </a:solidFill>
                        </a:rPr>
                        <a:t>Las herramientas de procesadores de palabras deben estar disponible para verificar la ortografía (pero no la gramática).</a:t>
                      </a:r>
                      <a:endParaRPr lang="es-ES" sz="900" b="1" u="sng" noProof="0" dirty="0" smtClean="0">
                        <a:solidFill>
                          <a:schemeClr val="tx1"/>
                        </a:solidFill>
                      </a:endParaRPr>
                    </a:p>
                    <a:p>
                      <a:pPr>
                        <a:buFont typeface="Arial" pitchFamily="34" charset="0"/>
                        <a:buNone/>
                      </a:pPr>
                      <a:r>
                        <a:rPr lang="es-ES" sz="900" b="1" u="sng" noProof="0" dirty="0" smtClean="0">
                          <a:solidFill>
                            <a:srgbClr val="002060"/>
                          </a:solidFill>
                        </a:rPr>
                        <a:t>Escribir una Composición Informativa Completa</a:t>
                      </a:r>
                    </a:p>
                    <a:p>
                      <a:pPr marL="171450" lvl="0" indent="-171450">
                        <a:buFont typeface="Arial" panose="020B0604020202020204" pitchFamily="34" charset="0"/>
                        <a:buChar char="•"/>
                      </a:pPr>
                      <a:r>
                        <a:rPr lang="es-ES" sz="900" b="1" kern="1200" noProof="0" dirty="0" smtClean="0">
                          <a:solidFill>
                            <a:schemeClr val="tx1"/>
                          </a:solidFill>
                          <a:effectLst/>
                          <a:latin typeface="+mn-lt"/>
                          <a:ea typeface="+mn-ea"/>
                          <a:cs typeface="+mn-cs"/>
                        </a:rPr>
                        <a:t>introducción </a:t>
                      </a:r>
                      <a:r>
                        <a:rPr lang="es-ES" sz="900" kern="1200" noProof="0" dirty="0" smtClean="0">
                          <a:solidFill>
                            <a:schemeClr val="tx1"/>
                          </a:solidFill>
                          <a:effectLst/>
                          <a:latin typeface="+mn-lt"/>
                          <a:ea typeface="+mn-ea"/>
                          <a:cs typeface="+mn-cs"/>
                        </a:rPr>
                        <a:t>(identifica el tema y ofrece un enfoque)</a:t>
                      </a:r>
                    </a:p>
                    <a:p>
                      <a:pPr marL="171450" lvl="0" indent="-171450">
                        <a:buFont typeface="Arial" panose="020B0604020202020204" pitchFamily="34" charset="0"/>
                        <a:buChar char="•"/>
                      </a:pPr>
                      <a:r>
                        <a:rPr lang="es-ES" sz="900" b="1" kern="1200" noProof="0" dirty="0" smtClean="0">
                          <a:solidFill>
                            <a:schemeClr val="tx1"/>
                          </a:solidFill>
                          <a:effectLst/>
                          <a:latin typeface="+mn-lt"/>
                          <a:ea typeface="+mn-ea"/>
                          <a:cs typeface="+mn-cs"/>
                        </a:rPr>
                        <a:t>organización </a:t>
                      </a:r>
                      <a:r>
                        <a:rPr lang="es-ES" sz="900" kern="1200" noProof="0" dirty="0" smtClean="0">
                          <a:solidFill>
                            <a:schemeClr val="tx1"/>
                          </a:solidFill>
                          <a:effectLst/>
                          <a:latin typeface="+mn-lt"/>
                          <a:ea typeface="+mn-ea"/>
                          <a:cs typeface="+mn-cs"/>
                        </a:rPr>
                        <a:t>(definición, clasificación, comparación/contraste, etc.)</a:t>
                      </a:r>
                    </a:p>
                    <a:p>
                      <a:pPr marL="171450" lvl="0" indent="-171450">
                        <a:buFont typeface="Arial" panose="020B0604020202020204" pitchFamily="34" charset="0"/>
                        <a:buChar char="•"/>
                      </a:pPr>
                      <a:r>
                        <a:rPr lang="es-ES" sz="900" b="1" kern="1200" noProof="0" dirty="0" smtClean="0">
                          <a:solidFill>
                            <a:schemeClr val="tx1"/>
                          </a:solidFill>
                          <a:effectLst/>
                          <a:latin typeface="+mn-lt"/>
                          <a:ea typeface="+mn-ea"/>
                          <a:cs typeface="+mn-cs"/>
                        </a:rPr>
                        <a:t>desarrollo </a:t>
                      </a:r>
                      <a:r>
                        <a:rPr lang="es-ES" sz="900" kern="1200" noProof="0" dirty="0" smtClean="0">
                          <a:solidFill>
                            <a:schemeClr val="tx1"/>
                          </a:solidFill>
                          <a:effectLst/>
                          <a:latin typeface="+mn-lt"/>
                          <a:ea typeface="+mn-ea"/>
                          <a:cs typeface="+mn-cs"/>
                        </a:rPr>
                        <a:t>(con hechos, detalles concretos, citas, otra información )</a:t>
                      </a:r>
                    </a:p>
                    <a:p>
                      <a:pPr marL="171450" lvl="0" indent="-171450">
                        <a:buFont typeface="Arial" panose="020B0604020202020204" pitchFamily="34" charset="0"/>
                        <a:buChar char="•"/>
                      </a:pPr>
                      <a:r>
                        <a:rPr lang="es-ES" sz="900" b="1" kern="1200" noProof="0" dirty="0" smtClean="0">
                          <a:solidFill>
                            <a:schemeClr val="tx1"/>
                          </a:solidFill>
                          <a:effectLst/>
                          <a:latin typeface="+mn-lt"/>
                          <a:ea typeface="+mn-ea"/>
                          <a:cs typeface="+mn-cs"/>
                        </a:rPr>
                        <a:t>transiciones </a:t>
                      </a:r>
                      <a:r>
                        <a:rPr lang="es-ES" sz="900" kern="1200" noProof="0" dirty="0" smtClean="0">
                          <a:solidFill>
                            <a:schemeClr val="tx1"/>
                          </a:solidFill>
                          <a:effectLst/>
                          <a:latin typeface="+mn-lt"/>
                          <a:ea typeface="+mn-ea"/>
                          <a:cs typeface="+mn-cs"/>
                        </a:rPr>
                        <a:t>(ideas</a:t>
                      </a:r>
                      <a:r>
                        <a:rPr lang="es-ES" sz="900" kern="1200" baseline="0" noProof="0" dirty="0" smtClean="0">
                          <a:solidFill>
                            <a:schemeClr val="tx1"/>
                          </a:solidFill>
                          <a:effectLst/>
                          <a:latin typeface="+mn-lt"/>
                          <a:ea typeface="+mn-ea"/>
                          <a:cs typeface="+mn-cs"/>
                        </a:rPr>
                        <a:t> de enlace</a:t>
                      </a:r>
                      <a:r>
                        <a:rPr lang="es-ES" sz="900" kern="1200" noProof="0" dirty="0" smtClean="0">
                          <a:solidFill>
                            <a:schemeClr val="tx1"/>
                          </a:solidFill>
                          <a:effectLst/>
                          <a:latin typeface="+mn-lt"/>
                          <a:ea typeface="+mn-ea"/>
                          <a:cs typeface="+mn-cs"/>
                        </a:rPr>
                        <a:t>)</a:t>
                      </a:r>
                    </a:p>
                    <a:p>
                      <a:pPr marL="171450" lvl="0" indent="-171450">
                        <a:buFont typeface="Arial" panose="020B0604020202020204" pitchFamily="34" charset="0"/>
                        <a:buChar char="•"/>
                      </a:pPr>
                      <a:r>
                        <a:rPr lang="es-ES" sz="900" b="1" kern="1200" noProof="0" dirty="0" smtClean="0">
                          <a:solidFill>
                            <a:schemeClr val="tx1"/>
                          </a:solidFill>
                          <a:effectLst/>
                          <a:latin typeface="+mn-lt"/>
                          <a:ea typeface="+mn-ea"/>
                          <a:cs typeface="+mn-cs"/>
                        </a:rPr>
                        <a:t>lenguaje preciso y dominio</a:t>
                      </a:r>
                      <a:r>
                        <a:rPr lang="es-ES" sz="900" b="1" kern="1200" baseline="0" noProof="0" dirty="0" smtClean="0">
                          <a:solidFill>
                            <a:schemeClr val="tx1"/>
                          </a:solidFill>
                          <a:effectLst/>
                          <a:latin typeface="+mn-lt"/>
                          <a:ea typeface="+mn-ea"/>
                          <a:cs typeface="+mn-cs"/>
                        </a:rPr>
                        <a:t> </a:t>
                      </a:r>
                      <a:r>
                        <a:rPr lang="es-ES" sz="900" b="1" kern="1200" noProof="0" dirty="0" smtClean="0">
                          <a:solidFill>
                            <a:schemeClr val="tx1"/>
                          </a:solidFill>
                          <a:effectLst/>
                          <a:latin typeface="+mn-lt"/>
                          <a:ea typeface="+mn-ea"/>
                          <a:cs typeface="+mn-cs"/>
                        </a:rPr>
                        <a:t>de vocabulario</a:t>
                      </a:r>
                      <a:r>
                        <a:rPr lang="es-ES" sz="900" b="1" kern="1200" baseline="0" noProof="0" dirty="0" smtClean="0">
                          <a:solidFill>
                            <a:schemeClr val="tx1"/>
                          </a:solidFill>
                          <a:effectLst/>
                          <a:latin typeface="+mn-lt"/>
                          <a:ea typeface="+mn-ea"/>
                          <a:cs typeface="+mn-cs"/>
                        </a:rPr>
                        <a:t> específico</a:t>
                      </a:r>
                    </a:p>
                    <a:p>
                      <a:pPr marL="171450" lvl="0" indent="-171450">
                        <a:buFont typeface="Arial" panose="020B0604020202020204" pitchFamily="34" charset="0"/>
                        <a:buChar char="•"/>
                      </a:pPr>
                      <a:r>
                        <a:rPr lang="es-ES" sz="900" b="1" kern="1200" noProof="0" dirty="0" smtClean="0">
                          <a:solidFill>
                            <a:schemeClr val="tx1"/>
                          </a:solidFill>
                          <a:effectLst/>
                          <a:latin typeface="+mn-lt"/>
                          <a:ea typeface="+mn-ea"/>
                          <a:cs typeface="+mn-cs"/>
                        </a:rPr>
                        <a:t>conclusión </a:t>
                      </a:r>
                      <a:r>
                        <a:rPr lang="es-ES" sz="900" kern="1200" noProof="0" dirty="0" smtClean="0">
                          <a:solidFill>
                            <a:schemeClr val="tx1"/>
                          </a:solidFill>
                          <a:effectLst/>
                          <a:latin typeface="+mn-lt"/>
                          <a:ea typeface="+mn-ea"/>
                          <a:cs typeface="+mn-cs"/>
                        </a:rPr>
                        <a:t>(cierre) </a:t>
                      </a:r>
                    </a:p>
                    <a:p>
                      <a:pPr marL="171450" lvl="0" indent="-171450">
                        <a:buFont typeface="Arial" panose="020B0604020202020204" pitchFamily="34" charset="0"/>
                        <a:buChar char="•"/>
                      </a:pPr>
                      <a:r>
                        <a:rPr lang="es-ES" sz="900" b="1" kern="1200" noProof="0" dirty="0" smtClean="0">
                          <a:solidFill>
                            <a:schemeClr val="tx1"/>
                          </a:solidFill>
                          <a:effectLst/>
                          <a:latin typeface="+mn-lt"/>
                          <a:ea typeface="+mn-ea"/>
                          <a:cs typeface="+mn-cs"/>
                        </a:rPr>
                        <a:t>convenciones</a:t>
                      </a:r>
                      <a:r>
                        <a:rPr lang="es-ES" sz="900" b="1" kern="1200" baseline="0" noProof="0" dirty="0" smtClean="0">
                          <a:solidFill>
                            <a:schemeClr val="tx1"/>
                          </a:solidFill>
                          <a:effectLst/>
                          <a:latin typeface="+mn-lt"/>
                          <a:ea typeface="+mn-ea"/>
                          <a:cs typeface="+mn-cs"/>
                        </a:rPr>
                        <a:t> del inglés estándar</a:t>
                      </a:r>
                      <a:r>
                        <a:rPr lang="es-ES" sz="900" kern="1200" noProof="0" dirty="0" smtClean="0">
                          <a:solidFill>
                            <a:schemeClr val="tx1"/>
                          </a:solidFill>
                          <a:effectLst/>
                          <a:latin typeface="+mn-lt"/>
                          <a:ea typeface="+mn-ea"/>
                          <a:cs typeface="+mn-cs"/>
                        </a:rPr>
                        <a:t>. </a:t>
                      </a:r>
                    </a:p>
                    <a:p>
                      <a:pPr>
                        <a:buFont typeface="Arial" pitchFamily="34" charset="0"/>
                        <a:buNone/>
                      </a:pPr>
                      <a:endParaRPr lang="es-ES" sz="900" b="1" u="sng" noProof="0" dirty="0" smtClean="0">
                        <a:solidFill>
                          <a:srgbClr val="002060"/>
                        </a:solidFill>
                      </a:endParaRPr>
                    </a:p>
                  </a:txBody>
                  <a:tcPr marL="95794" marR="95794">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
        <p:nvSpPr>
          <p:cNvPr id="8" name="Rectangle 7"/>
          <p:cNvSpPr/>
          <p:nvPr/>
        </p:nvSpPr>
        <p:spPr>
          <a:xfrm>
            <a:off x="453571" y="9086030"/>
            <a:ext cx="7104743" cy="547809"/>
          </a:xfrm>
          <a:prstGeom prst="rect">
            <a:avLst/>
          </a:prstGeom>
          <a:noFill/>
        </p:spPr>
        <p:txBody>
          <a:bodyPr wrap="square" lIns="90880" tIns="45440" rIns="90880" bIns="45440">
            <a:spAutoFit/>
          </a:bodyPr>
          <a:lstStyle/>
          <a:p>
            <a:r>
              <a:rPr lang="es-MX" sz="943" b="1" dirty="0"/>
              <a:t>No hay preguntas/elementos de tecnología (TE). Nota:  </a:t>
            </a:r>
            <a:r>
              <a:rPr lang="es-MX" sz="943" b="1" dirty="0" smtClean="0"/>
              <a:t>Se </a:t>
            </a:r>
            <a:r>
              <a:rPr lang="es-MX" sz="943" b="1" i="1" u="sng" dirty="0"/>
              <a:t>recomienda enfáticamente </a:t>
            </a:r>
            <a:r>
              <a:rPr lang="es-MX" sz="943" b="1" dirty="0"/>
              <a:t>que los estudiantes tengan experiencia con los siguientes tipos de tareas, en varios lugares de práctica educativa en línea (internet), ya que éstas no  están en las evaluaciones de primaria </a:t>
            </a:r>
            <a:r>
              <a:rPr lang="es-MX" sz="943" b="1" dirty="0" smtClean="0"/>
              <a:t>de </a:t>
            </a:r>
            <a:r>
              <a:rPr lang="es-MX" sz="943" b="1" dirty="0"/>
              <a:t>HSD: </a:t>
            </a:r>
            <a:r>
              <a:rPr lang="es-MX" sz="943" i="1" dirty="0"/>
              <a:t>reordenar texto, </a:t>
            </a:r>
            <a:r>
              <a:rPr lang="es-MX" sz="943" i="1" dirty="0" smtClean="0"/>
              <a:t>seleccionar </a:t>
            </a:r>
            <a:r>
              <a:rPr lang="es-MX" sz="943" i="1" dirty="0"/>
              <a:t>y cambiar texto, </a:t>
            </a:r>
            <a:r>
              <a:rPr lang="es-MX" sz="943" i="1" dirty="0" smtClean="0"/>
              <a:t>seleccionar </a:t>
            </a:r>
            <a:r>
              <a:rPr lang="es-MX" sz="943" i="1" dirty="0"/>
              <a:t>texto, </a:t>
            </a:r>
            <a:r>
              <a:rPr lang="es-MX" sz="943" i="1" dirty="0" smtClean="0"/>
              <a:t>seleccionar </a:t>
            </a:r>
            <a:r>
              <a:rPr lang="es-MX" sz="943" i="1" dirty="0"/>
              <a:t>de un menú desplegable (</a:t>
            </a:r>
            <a:r>
              <a:rPr lang="es-MX" sz="838" i="1" dirty="0" err="1"/>
              <a:t>drop-down</a:t>
            </a:r>
            <a:r>
              <a:rPr lang="es-MX" sz="943" i="1" dirty="0"/>
              <a:t>).</a:t>
            </a:r>
          </a:p>
        </p:txBody>
      </p:sp>
      <p:sp>
        <p:nvSpPr>
          <p:cNvPr id="9" name="Rectangle 8"/>
          <p:cNvSpPr/>
          <p:nvPr/>
        </p:nvSpPr>
        <p:spPr>
          <a:xfrm>
            <a:off x="533400" y="2075543"/>
            <a:ext cx="6786994" cy="514155"/>
          </a:xfrm>
          <a:prstGeom prst="rect">
            <a:avLst/>
          </a:prstGeom>
        </p:spPr>
        <p:txBody>
          <a:bodyPr wrap="square" lIns="90880" tIns="45440" rIns="90880" bIns="45440">
            <a:spAutoFit/>
          </a:bodyPr>
          <a:lstStyle/>
          <a:p>
            <a:pPr algn="ctr"/>
            <a:r>
              <a:rPr lang="es-ES" sz="1362" b="1" dirty="0"/>
              <a:t>Acerca de esta evaluación</a:t>
            </a:r>
          </a:p>
          <a:p>
            <a:endParaRPr lang="es-ES" sz="210" b="1" dirty="0"/>
          </a:p>
          <a:p>
            <a:r>
              <a:rPr lang="es-ES" sz="1048" b="1" dirty="0"/>
              <a:t>Esta evaluación incluye:  </a:t>
            </a:r>
            <a:r>
              <a:rPr lang="es-ES" sz="1048" dirty="0"/>
              <a:t>Respuestas </a:t>
            </a:r>
            <a:r>
              <a:rPr lang="es-ES" sz="1048"/>
              <a:t>de </a:t>
            </a:r>
            <a:r>
              <a:rPr lang="es-ES" sz="1048" smtClean="0"/>
              <a:t>selección </a:t>
            </a:r>
            <a:r>
              <a:rPr lang="es-ES" sz="1048" dirty="0"/>
              <a:t>múltiple, Respuesta construida y una Tarea de Rendimiento.</a:t>
            </a:r>
          </a:p>
        </p:txBody>
      </p:sp>
      <p:sp>
        <p:nvSpPr>
          <p:cNvPr id="10" name="Slide Number Placeholder 2"/>
          <p:cNvSpPr>
            <a:spLocks noGrp="1"/>
          </p:cNvSpPr>
          <p:nvPr>
            <p:ph type="sldNum" sz="quarter" idx="12"/>
          </p:nvPr>
        </p:nvSpPr>
        <p:spPr>
          <a:xfrm>
            <a:off x="6557963" y="9522884"/>
            <a:ext cx="842010" cy="535517"/>
          </a:xfrm>
        </p:spPr>
        <p:txBody>
          <a:bodyPr/>
          <a:lstStyle/>
          <a:p>
            <a:r>
              <a:rPr lang="en-US" dirty="0"/>
              <a:t>5</a:t>
            </a:r>
          </a:p>
        </p:txBody>
      </p:sp>
    </p:spTree>
    <p:extLst>
      <p:ext uri="{BB962C8B-B14F-4D97-AF65-F5344CB8AC3E}">
        <p14:creationId xmlns:p14="http://schemas.microsoft.com/office/powerpoint/2010/main" val="920940211"/>
      </p:ext>
    </p:extLst>
  </p:cSld>
  <p:clrMapOvr>
    <a:masterClrMapping/>
  </p:clrMapOvr>
  <p:transition advTm="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p:nvPr/>
        </p:nvSpPr>
        <p:spPr>
          <a:xfrm>
            <a:off x="409084" y="391982"/>
            <a:ext cx="6873239" cy="8904972"/>
          </a:xfrm>
          <a:prstGeom prst="rect">
            <a:avLst/>
          </a:prstGeom>
          <a:noFill/>
          <a:ln>
            <a:noFill/>
          </a:ln>
        </p:spPr>
        <p:txBody>
          <a:bodyPr lIns="98870" tIns="49422" rIns="98870" bIns="49422" anchor="t" anchorCtr="0">
            <a:noAutofit/>
          </a:bodyPr>
          <a:lstStyle/>
          <a:p>
            <a:pPr algn="ctr">
              <a:buSzPct val="25000"/>
            </a:pPr>
            <a:r>
              <a:rPr lang="es-419" sz="1553" b="1" dirty="0" smtClean="0">
                <a:solidFill>
                  <a:schemeClr val="dk1"/>
                </a:solidFill>
                <a:latin typeface="Calibri"/>
                <a:ea typeface="Calibri"/>
                <a:cs typeface="Calibri"/>
                <a:sym typeface="Calibri"/>
              </a:rPr>
              <a:t>Descubriendo cuevas</a:t>
            </a:r>
          </a:p>
          <a:p>
            <a:pPr algn="ctr"/>
            <a:r>
              <a:rPr lang="es-419" sz="1600" b="1" i="1" dirty="0" smtClean="0"/>
              <a:t>Tarea de rendimiento: Actividad de la clase</a:t>
            </a:r>
          </a:p>
          <a:p>
            <a:pPr>
              <a:buSzPct val="25000"/>
            </a:pPr>
            <a:endParaRPr lang="es-419" sz="1068" i="1" dirty="0" smtClean="0">
              <a:solidFill>
                <a:schemeClr val="dk1"/>
              </a:solidFill>
              <a:latin typeface="Calibri"/>
              <a:ea typeface="Calibri"/>
              <a:cs typeface="Calibri"/>
              <a:sym typeface="Calibri"/>
            </a:endParaRPr>
          </a:p>
          <a:p>
            <a:r>
              <a:rPr lang="es-419" sz="990" i="1" dirty="0" smtClean="0"/>
              <a:t>Esta pre-actividad para la clase sigue el diseño general de elementos contextuales, recursos, objetivos de aprendizaje, términos clave y propósito del Consorcio de </a:t>
            </a:r>
            <a:r>
              <a:rPr lang="es-419" sz="990" i="1" dirty="0" err="1" smtClean="0"/>
              <a:t>Evaluciones</a:t>
            </a:r>
            <a:r>
              <a:rPr lang="es-419" sz="990" i="1" dirty="0" smtClean="0"/>
              <a:t> </a:t>
            </a:r>
            <a:r>
              <a:rPr lang="es-419" sz="990" i="1" dirty="0" err="1" smtClean="0"/>
              <a:t>Smarter</a:t>
            </a:r>
            <a:r>
              <a:rPr lang="es-419" sz="990" i="1" dirty="0" smtClean="0"/>
              <a:t> </a:t>
            </a:r>
            <a:r>
              <a:rPr lang="es-419" sz="990" i="1" dirty="0" err="1" smtClean="0"/>
              <a:t>Balanced</a:t>
            </a:r>
            <a:r>
              <a:rPr lang="es-419" sz="990" i="1" dirty="0" smtClean="0"/>
              <a:t> (SBAC). [http://oaksportal.org/resources/]</a:t>
            </a:r>
          </a:p>
          <a:p>
            <a:r>
              <a:rPr lang="es-419" sz="990" i="1" dirty="0" smtClean="0"/>
              <a:t>La actividad fue escrita por </a:t>
            </a:r>
            <a:r>
              <a:rPr lang="es-419" sz="990" b="1" i="1" dirty="0" err="1" smtClean="0">
                <a:solidFill>
                  <a:schemeClr val="dk1"/>
                </a:solidFill>
                <a:ea typeface="Calibri"/>
                <a:cs typeface="Calibri"/>
                <a:sym typeface="Calibri"/>
              </a:rPr>
              <a:t>Renae</a:t>
            </a:r>
            <a:r>
              <a:rPr lang="es-419" sz="990" b="1" i="1" dirty="0" smtClean="0">
                <a:solidFill>
                  <a:schemeClr val="dk1"/>
                </a:solidFill>
                <a:ea typeface="Calibri"/>
                <a:cs typeface="Calibri"/>
                <a:sym typeface="Calibri"/>
              </a:rPr>
              <a:t> </a:t>
            </a:r>
            <a:r>
              <a:rPr lang="es-419" sz="990" b="1" i="1" dirty="0" err="1" smtClean="0">
                <a:solidFill>
                  <a:schemeClr val="dk1"/>
                </a:solidFill>
                <a:ea typeface="Calibri"/>
                <a:cs typeface="Calibri"/>
                <a:sym typeface="Calibri"/>
              </a:rPr>
              <a:t>Iversen</a:t>
            </a:r>
            <a:r>
              <a:rPr lang="es-419" sz="990" b="1" i="1" dirty="0" smtClean="0">
                <a:solidFill>
                  <a:schemeClr val="dk1"/>
                </a:solidFill>
                <a:ea typeface="Calibri"/>
                <a:cs typeface="Calibri"/>
                <a:sym typeface="Calibri"/>
              </a:rPr>
              <a:t> </a:t>
            </a:r>
            <a:r>
              <a:rPr lang="es-419" sz="990" i="1" dirty="0" smtClean="0"/>
              <a:t>y </a:t>
            </a:r>
            <a:r>
              <a:rPr lang="es-419" sz="990" b="1" i="1" dirty="0" smtClean="0">
                <a:solidFill>
                  <a:schemeClr val="dk1"/>
                </a:solidFill>
                <a:ea typeface="Calibri"/>
                <a:cs typeface="Calibri"/>
                <a:sym typeface="Calibri"/>
              </a:rPr>
              <a:t>Sandy </a:t>
            </a:r>
            <a:r>
              <a:rPr lang="es-419" sz="990" b="1" i="1" dirty="0" err="1" smtClean="0">
                <a:solidFill>
                  <a:schemeClr val="dk1"/>
                </a:solidFill>
                <a:ea typeface="Calibri"/>
                <a:cs typeface="Calibri"/>
                <a:sym typeface="Calibri"/>
              </a:rPr>
              <a:t>Maines</a:t>
            </a:r>
            <a:r>
              <a:rPr lang="es-419" sz="990" b="1" i="1" dirty="0" smtClean="0"/>
              <a:t>.</a:t>
            </a:r>
          </a:p>
          <a:p>
            <a:endParaRPr lang="es-419" sz="990" i="1" dirty="0" smtClean="0"/>
          </a:p>
          <a:p>
            <a:r>
              <a:rPr lang="es-419" sz="1155" dirty="0" smtClean="0"/>
              <a:t>La actividad en el salón de clase introduce a los estudiantes al contexto de una tarea de rendimiento, para que no estén en desventaja al demostrar las destrezas que la tarea intenta evaluar. </a:t>
            </a:r>
          </a:p>
          <a:p>
            <a:endParaRPr lang="es-419" sz="1155" dirty="0" smtClean="0"/>
          </a:p>
          <a:p>
            <a:pPr lvl="0"/>
            <a:r>
              <a:rPr lang="es-419" sz="1200" dirty="0" smtClean="0">
                <a:solidFill>
                  <a:prstClr val="black"/>
                </a:solidFill>
              </a:rPr>
              <a:t>Los elementos contextuales incluyen:</a:t>
            </a:r>
          </a:p>
          <a:p>
            <a:pPr lvl="0"/>
            <a:endParaRPr lang="es-419" sz="1200" dirty="0" smtClean="0">
              <a:solidFill>
                <a:prstClr val="black"/>
              </a:solidFill>
            </a:endParaRPr>
          </a:p>
          <a:p>
            <a:pPr marL="249205" lvl="0" indent="-249205">
              <a:buFontTx/>
              <a:buAutoNum type="arabicPeriod"/>
            </a:pPr>
            <a:r>
              <a:rPr lang="es-419" sz="1200" dirty="0" smtClean="0">
                <a:solidFill>
                  <a:prstClr val="black"/>
                </a:solidFill>
              </a:rPr>
              <a:t>Un </a:t>
            </a:r>
            <a:r>
              <a:rPr lang="es-419" sz="1200" b="1" dirty="0" smtClean="0">
                <a:solidFill>
                  <a:prstClr val="black"/>
                </a:solidFill>
              </a:rPr>
              <a:t>entendimiento del escenario/ambiente o de la situación </a:t>
            </a:r>
            <a:r>
              <a:rPr lang="es-419" sz="1200" dirty="0" smtClean="0">
                <a:solidFill>
                  <a:prstClr val="black"/>
                </a:solidFill>
              </a:rPr>
              <a:t>en la que se sitúa la tarea. </a:t>
            </a:r>
          </a:p>
          <a:p>
            <a:pPr lvl="0"/>
            <a:r>
              <a:rPr lang="es-419" sz="1200" dirty="0" smtClean="0">
                <a:solidFill>
                  <a:prstClr val="black"/>
                </a:solidFill>
              </a:rPr>
              <a:t>2.    </a:t>
            </a:r>
            <a:r>
              <a:rPr lang="es-419" sz="1200" b="1" dirty="0" smtClean="0">
                <a:solidFill>
                  <a:prstClr val="black"/>
                </a:solidFill>
              </a:rPr>
              <a:t>Conceptos potencialmente desconocidos </a:t>
            </a:r>
            <a:r>
              <a:rPr lang="es-419" sz="1200" dirty="0" smtClean="0">
                <a:solidFill>
                  <a:prstClr val="black"/>
                </a:solidFill>
              </a:rPr>
              <a:t>que están asociados al escenario/ambiente</a:t>
            </a:r>
            <a:r>
              <a:rPr lang="es-419" sz="1200" b="1" dirty="0" smtClean="0">
                <a:solidFill>
                  <a:prstClr val="black"/>
                </a:solidFill>
              </a:rPr>
              <a:t>.</a:t>
            </a:r>
          </a:p>
          <a:p>
            <a:pPr marL="287338" lvl="0" indent="-287338"/>
            <a:r>
              <a:rPr lang="es-419" sz="1200" dirty="0" smtClean="0">
                <a:solidFill>
                  <a:prstClr val="black"/>
                </a:solidFill>
              </a:rPr>
              <a:t>3.    </a:t>
            </a:r>
            <a:r>
              <a:rPr lang="es-419" sz="1200" b="1" dirty="0" smtClean="0">
                <a:solidFill>
                  <a:prstClr val="black"/>
                </a:solidFill>
              </a:rPr>
              <a:t>Términos</a:t>
            </a:r>
            <a:r>
              <a:rPr lang="es-419" sz="1200" dirty="0" smtClean="0">
                <a:solidFill>
                  <a:prstClr val="black"/>
                </a:solidFill>
              </a:rPr>
              <a:t> </a:t>
            </a:r>
            <a:r>
              <a:rPr lang="es-419" sz="1200" b="1" dirty="0" smtClean="0">
                <a:solidFill>
                  <a:prstClr val="black"/>
                </a:solidFill>
              </a:rPr>
              <a:t>clave o vocabulario </a:t>
            </a:r>
            <a:r>
              <a:rPr lang="es-419" sz="1200" dirty="0" smtClean="0">
                <a:solidFill>
                  <a:prstClr val="black"/>
                </a:solidFill>
              </a:rPr>
              <a:t>que los estudiantes necesitarán entender con el fin de participar de manera significativa y completar la tarea de rendimiento.</a:t>
            </a:r>
          </a:p>
          <a:p>
            <a:pPr marL="249205" lvl="0" indent="-249205">
              <a:buFontTx/>
              <a:buAutoNum type="arabicPeriod"/>
            </a:pPr>
            <a:endParaRPr lang="es-419" sz="1200" dirty="0" smtClean="0">
              <a:solidFill>
                <a:prstClr val="black"/>
              </a:solidFill>
            </a:endParaRPr>
          </a:p>
          <a:p>
            <a:pPr lvl="0"/>
            <a:r>
              <a:rPr lang="es-419" sz="1200" dirty="0" smtClean="0">
                <a:solidFill>
                  <a:prstClr val="black"/>
                </a:solidFill>
              </a:rPr>
              <a:t>Con la actividad en el salón de clase también se pretende generar el interés de los estudiantes  hacia una mayor exploración de la idea clave (las ideas claves). La actividad debe ser fácil de implementar con instrucciones claras. </a:t>
            </a:r>
          </a:p>
          <a:p>
            <a:pPr lvl="0"/>
            <a:endParaRPr lang="es-419" sz="1200" dirty="0" smtClean="0">
              <a:solidFill>
                <a:prstClr val="black"/>
              </a:solidFill>
            </a:endParaRPr>
          </a:p>
          <a:p>
            <a:pPr lvl="0"/>
            <a:r>
              <a:rPr lang="es-419" sz="1200" dirty="0" smtClean="0">
                <a:solidFill>
                  <a:prstClr val="black"/>
                </a:solidFill>
              </a:rPr>
              <a:t>Por favor, lea toda la actividad antes de comenzarla con los estudiantes,  para asegurar que se complete con antelación cualquier preparación en el salón. A lo largo de la actividad, se permite pausar y preguntar a los estudiantes si tienen pregunta</a:t>
            </a:r>
            <a:r>
              <a:rPr lang="es-419" sz="1200" dirty="0" smtClean="0">
                <a:solidFill>
                  <a:prstClr val="black"/>
                </a:solidFill>
                <a:sym typeface="Calibri"/>
              </a:rPr>
              <a:t>s.</a:t>
            </a:r>
            <a:endParaRPr lang="es-419" sz="1200" dirty="0" smtClean="0">
              <a:solidFill>
                <a:prstClr val="black"/>
              </a:solidFill>
              <a:ea typeface="Calibri"/>
              <a:cs typeface="Calibri"/>
              <a:sym typeface="Calibri"/>
            </a:endParaRPr>
          </a:p>
          <a:p>
            <a:endParaRPr lang="es-419" sz="330" dirty="0" smtClean="0">
              <a:ea typeface="Calibri"/>
              <a:cs typeface="Calibri"/>
              <a:sym typeface="Calibri"/>
            </a:endParaRPr>
          </a:p>
          <a:p>
            <a:endParaRPr lang="es-419" sz="330" dirty="0" smtClean="0">
              <a:ea typeface="Calibri"/>
              <a:cs typeface="Calibri"/>
              <a:sym typeface="Calibri"/>
            </a:endParaRPr>
          </a:p>
          <a:p>
            <a:endParaRPr lang="es-419" sz="330" dirty="0" smtClean="0">
              <a:ea typeface="Calibri"/>
              <a:cs typeface="Calibri"/>
              <a:sym typeface="Calibri"/>
            </a:endParaRPr>
          </a:p>
          <a:p>
            <a:pPr lvl="0">
              <a:buSzPct val="25000"/>
            </a:pPr>
            <a:r>
              <a:rPr lang="es-419" sz="1200" b="1" u="sng" dirty="0" smtClean="0">
                <a:solidFill>
                  <a:prstClr val="black"/>
                </a:solidFill>
                <a:ea typeface="Calibri"/>
                <a:cs typeface="Calibri"/>
                <a:sym typeface="Calibri"/>
              </a:rPr>
              <a:t>Recursos necesarios:</a:t>
            </a:r>
          </a:p>
          <a:p>
            <a:pPr lvl="0">
              <a:buSzPct val="25000"/>
            </a:pPr>
            <a:endParaRPr lang="es-419" sz="800" b="1" u="sng" dirty="0" smtClean="0">
              <a:solidFill>
                <a:prstClr val="black"/>
              </a:solidFill>
              <a:ea typeface="Calibri"/>
              <a:cs typeface="Calibri"/>
              <a:sym typeface="Calibri"/>
            </a:endParaRPr>
          </a:p>
          <a:p>
            <a:pPr marL="185422" indent="-185422">
              <a:buClr>
                <a:schemeClr val="dk1"/>
              </a:buClr>
              <a:buSzPct val="100000"/>
              <a:buFont typeface="Arial" panose="020B0604020202020204" pitchFamily="34" charset="0"/>
              <a:buChar char="•"/>
            </a:pPr>
            <a:r>
              <a:rPr lang="es-419" sz="1155" u="sng" dirty="0" smtClean="0">
                <a:solidFill>
                  <a:schemeClr val="hlink"/>
                </a:solidFill>
                <a:latin typeface="Calibri"/>
                <a:ea typeface="Calibri"/>
                <a:cs typeface="Calibri"/>
                <a:sym typeface="Calibri"/>
                <a:hlinkClick r:id="rId3"/>
              </a:rPr>
              <a:t>http://www.tubechop.com/watch/6414909</a:t>
            </a:r>
            <a:r>
              <a:rPr lang="es-419" sz="1155" dirty="0" smtClean="0">
                <a:solidFill>
                  <a:schemeClr val="dk1"/>
                </a:solidFill>
                <a:latin typeface="Calibri"/>
                <a:ea typeface="Calibri"/>
                <a:cs typeface="Calibri"/>
                <a:sym typeface="Calibri"/>
              </a:rPr>
              <a:t> (Cueva del Mamut -</a:t>
            </a:r>
            <a:r>
              <a:rPr lang="es-419" sz="1155" dirty="0" err="1" smtClean="0">
                <a:solidFill>
                  <a:schemeClr val="dk1"/>
                </a:solidFill>
                <a:latin typeface="Calibri"/>
                <a:ea typeface="Calibri"/>
                <a:cs typeface="Calibri"/>
                <a:sym typeface="Calibri"/>
              </a:rPr>
              <a:t>Mammoth</a:t>
            </a:r>
            <a:r>
              <a:rPr lang="es-419" sz="1155" dirty="0" smtClean="0">
                <a:solidFill>
                  <a:schemeClr val="dk1"/>
                </a:solidFill>
                <a:latin typeface="Calibri"/>
                <a:ea typeface="Calibri"/>
                <a:cs typeface="Calibri"/>
                <a:sym typeface="Calibri"/>
              </a:rPr>
              <a:t> Cave)</a:t>
            </a:r>
          </a:p>
          <a:p>
            <a:pPr marL="185422" indent="-185422">
              <a:buClr>
                <a:schemeClr val="dk1"/>
              </a:buClr>
              <a:buSzPct val="100000"/>
              <a:buFont typeface="Arial" panose="020B0604020202020204" pitchFamily="34" charset="0"/>
              <a:buChar char="•"/>
            </a:pPr>
            <a:r>
              <a:rPr lang="es-419" sz="1155" u="sng" dirty="0" smtClean="0">
                <a:solidFill>
                  <a:schemeClr val="hlink"/>
                </a:solidFill>
                <a:latin typeface="Calibri"/>
                <a:ea typeface="Calibri"/>
                <a:cs typeface="Calibri"/>
                <a:sym typeface="Calibri"/>
                <a:hlinkClick r:id="rId4"/>
              </a:rPr>
              <a:t>http://www.tubechop.com/watch/6414911</a:t>
            </a:r>
            <a:r>
              <a:rPr lang="es-419" sz="1155" dirty="0" smtClean="0">
                <a:solidFill>
                  <a:schemeClr val="dk1"/>
                </a:solidFill>
                <a:latin typeface="Calibri"/>
                <a:ea typeface="Calibri"/>
                <a:cs typeface="Calibri"/>
                <a:sym typeface="Calibri"/>
              </a:rPr>
              <a:t>  (Cueva de Oregón)</a:t>
            </a:r>
          </a:p>
          <a:p>
            <a:pPr marL="185422" indent="-185422">
              <a:buClr>
                <a:schemeClr val="dk1"/>
              </a:buClr>
              <a:buSzPct val="100000"/>
              <a:buFont typeface="Arial" panose="020B0604020202020204" pitchFamily="34" charset="0"/>
              <a:buChar char="•"/>
            </a:pPr>
            <a:r>
              <a:rPr lang="es-419" sz="1155" dirty="0" smtClean="0">
                <a:solidFill>
                  <a:schemeClr val="dk1"/>
                </a:solidFill>
                <a:ea typeface="Calibri"/>
                <a:cs typeface="Calibri"/>
                <a:sym typeface="Calibri"/>
              </a:rPr>
              <a:t>Algo para escribir/mostrar las respuestas de los estudiantes (papel afiche, pizarra blanca, </a:t>
            </a:r>
            <a:r>
              <a:rPr lang="es-419" sz="1155" i="1" dirty="0" err="1" smtClean="0">
                <a:solidFill>
                  <a:schemeClr val="dk1"/>
                </a:solidFill>
                <a:ea typeface="Calibri"/>
                <a:cs typeface="Calibri"/>
                <a:sym typeface="Calibri"/>
              </a:rPr>
              <a:t>SmartBoard</a:t>
            </a:r>
            <a:r>
              <a:rPr lang="es-419" sz="1155" dirty="0" smtClean="0">
                <a:solidFill>
                  <a:schemeClr val="dk1"/>
                </a:solidFill>
                <a:ea typeface="Calibri"/>
                <a:cs typeface="Calibri"/>
                <a:sym typeface="Calibri"/>
              </a:rPr>
              <a:t>, etc.)</a:t>
            </a:r>
          </a:p>
          <a:p>
            <a:pPr marL="185422" indent="-185422">
              <a:buClr>
                <a:schemeClr val="dk1"/>
              </a:buClr>
              <a:buSzPct val="100000"/>
              <a:buFont typeface="Arial" panose="020B0604020202020204" pitchFamily="34" charset="0"/>
              <a:buChar char="•"/>
            </a:pPr>
            <a:endParaRPr lang="es-419" sz="1155" dirty="0" smtClean="0">
              <a:solidFill>
                <a:schemeClr val="dk1"/>
              </a:solidFill>
              <a:latin typeface="Calibri"/>
              <a:ea typeface="Calibri"/>
              <a:cs typeface="Calibri"/>
              <a:sym typeface="Calibri"/>
            </a:endParaRPr>
          </a:p>
          <a:p>
            <a:pPr>
              <a:buSzPct val="25000"/>
            </a:pPr>
            <a:r>
              <a:rPr lang="es-419" sz="1155" b="1" dirty="0" smtClean="0">
                <a:solidFill>
                  <a:schemeClr val="dk1"/>
                </a:solidFill>
                <a:latin typeface="Calibri"/>
                <a:ea typeface="Calibri"/>
                <a:cs typeface="Calibri"/>
                <a:sym typeface="Calibri"/>
              </a:rPr>
              <a:t>Objetivos de aprendizaje</a:t>
            </a:r>
            <a:r>
              <a:rPr lang="es-419" sz="1155" dirty="0" smtClean="0">
                <a:solidFill>
                  <a:schemeClr val="dk1"/>
                </a:solidFill>
                <a:latin typeface="Calibri"/>
                <a:ea typeface="Calibri"/>
                <a:cs typeface="Calibri"/>
                <a:sym typeface="Calibri"/>
              </a:rPr>
              <a:t>:</a:t>
            </a:r>
          </a:p>
          <a:p>
            <a:pPr>
              <a:buSzPct val="25000"/>
            </a:pPr>
            <a:endParaRPr lang="es-419" sz="800" dirty="0" smtClean="0">
              <a:solidFill>
                <a:schemeClr val="dk1"/>
              </a:solidFill>
              <a:latin typeface="Calibri"/>
              <a:ea typeface="Calibri"/>
              <a:cs typeface="Calibri"/>
              <a:sym typeface="Calibri"/>
            </a:endParaRPr>
          </a:p>
          <a:p>
            <a:pPr>
              <a:buClr>
                <a:schemeClr val="dk1"/>
              </a:buClr>
              <a:buSzPct val="100000"/>
            </a:pPr>
            <a:r>
              <a:rPr lang="es-419" sz="1155" dirty="0" smtClean="0">
                <a:solidFill>
                  <a:schemeClr val="dk1"/>
                </a:solidFill>
                <a:latin typeface="Calibri"/>
                <a:ea typeface="Calibri"/>
                <a:cs typeface="Calibri"/>
                <a:sym typeface="Calibri"/>
              </a:rPr>
              <a:t>Los estudiantes van a:</a:t>
            </a:r>
          </a:p>
          <a:p>
            <a:pPr marL="370842" indent="-185422">
              <a:buClr>
                <a:schemeClr val="dk1"/>
              </a:buClr>
              <a:buSzPct val="100000"/>
              <a:buFont typeface="Arial" panose="020B0604020202020204" pitchFamily="34" charset="0"/>
              <a:buChar char="•"/>
            </a:pPr>
            <a:r>
              <a:rPr lang="es-419" sz="1155" dirty="0" smtClean="0">
                <a:solidFill>
                  <a:schemeClr val="dk1"/>
                </a:solidFill>
                <a:latin typeface="Calibri"/>
                <a:ea typeface="Calibri"/>
                <a:cs typeface="Calibri"/>
                <a:sym typeface="Calibri"/>
              </a:rPr>
              <a:t>      </a:t>
            </a:r>
            <a:r>
              <a:rPr lang="es-419" sz="1155" dirty="0" smtClean="0">
                <a:solidFill>
                  <a:schemeClr val="dk1"/>
                </a:solidFill>
                <a:ea typeface="Calibri"/>
                <a:cs typeface="Calibri"/>
                <a:sym typeface="Calibri"/>
              </a:rPr>
              <a:t>conocer y entender que la espeleología es un método de exploración de cuevas</a:t>
            </a:r>
          </a:p>
          <a:p>
            <a:pPr marL="370842" indent="-185422">
              <a:buClr>
                <a:schemeClr val="dk1"/>
              </a:buClr>
              <a:buSzPct val="100000"/>
              <a:buFont typeface="Arial" panose="020B0604020202020204" pitchFamily="34" charset="0"/>
              <a:buChar char="•"/>
            </a:pPr>
            <a:r>
              <a:rPr lang="es-419" sz="1155" dirty="0" smtClean="0">
                <a:solidFill>
                  <a:schemeClr val="dk1"/>
                </a:solidFill>
                <a:ea typeface="Calibri"/>
                <a:cs typeface="Calibri"/>
                <a:sym typeface="Calibri"/>
              </a:rPr>
              <a:t>      conocer y entender que las cuevas tienen características específicas</a:t>
            </a:r>
            <a:endParaRPr lang="es-419" sz="1155" dirty="0" smtClean="0">
              <a:solidFill>
                <a:schemeClr val="dk1"/>
              </a:solidFill>
              <a:latin typeface="Calibri"/>
              <a:ea typeface="Calibri"/>
              <a:cs typeface="Calibri"/>
              <a:sym typeface="Calibri"/>
            </a:endParaRPr>
          </a:p>
          <a:p>
            <a:pPr marL="185422" indent="-6867"/>
            <a:endParaRPr lang="es-419" sz="1155" dirty="0" smtClean="0">
              <a:solidFill>
                <a:schemeClr val="dk1"/>
              </a:solidFill>
              <a:latin typeface="Calibri"/>
              <a:ea typeface="Calibri"/>
              <a:cs typeface="Calibri"/>
              <a:sym typeface="Calibri"/>
            </a:endParaRPr>
          </a:p>
          <a:p>
            <a:pPr>
              <a:buSzPct val="25000"/>
            </a:pPr>
            <a:r>
              <a:rPr lang="es-419" sz="1155" dirty="0" smtClean="0">
                <a:solidFill>
                  <a:schemeClr val="dk1"/>
                </a:solidFill>
                <a:ea typeface="Calibri"/>
                <a:cs typeface="Calibri"/>
                <a:sym typeface="Calibri"/>
              </a:rPr>
              <a:t>Los estudiantes entenderán los términos clave:</a:t>
            </a:r>
            <a:endParaRPr lang="es-419" sz="1155" dirty="0" smtClean="0">
              <a:solidFill>
                <a:schemeClr val="dk1"/>
              </a:solidFill>
              <a:latin typeface="Calibri"/>
              <a:ea typeface="Calibri"/>
              <a:cs typeface="Calibri"/>
              <a:sym typeface="Calibri"/>
            </a:endParaRPr>
          </a:p>
          <a:p>
            <a:pPr marL="185422" indent="-185422">
              <a:buClr>
                <a:schemeClr val="dk1"/>
              </a:buClr>
              <a:buSzPct val="100000"/>
              <a:buFont typeface="Arial" panose="020B0604020202020204" pitchFamily="34" charset="0"/>
              <a:buChar char="•"/>
            </a:pPr>
            <a:r>
              <a:rPr lang="es-419" sz="1155" dirty="0" smtClean="0">
                <a:solidFill>
                  <a:schemeClr val="dk1"/>
                </a:solidFill>
                <a:latin typeface="Calibri"/>
                <a:ea typeface="Calibri"/>
                <a:cs typeface="Calibri"/>
                <a:sym typeface="Calibri"/>
              </a:rPr>
              <a:t>Exploración-  </a:t>
            </a:r>
            <a:r>
              <a:rPr lang="es-419" sz="1155" dirty="0" smtClean="0">
                <a:solidFill>
                  <a:schemeClr val="dk1"/>
                </a:solidFill>
                <a:ea typeface="Calibri"/>
                <a:cs typeface="Calibri"/>
                <a:sym typeface="Calibri"/>
              </a:rPr>
              <a:t>aprender acerca de las cuevas, investigándolas y estudiándolas</a:t>
            </a:r>
            <a:endParaRPr lang="es-419" sz="1155" dirty="0" smtClean="0">
              <a:solidFill>
                <a:schemeClr val="dk1"/>
              </a:solidFill>
              <a:latin typeface="Calibri"/>
              <a:ea typeface="Calibri"/>
              <a:cs typeface="Calibri"/>
              <a:sym typeface="Calibri"/>
            </a:endParaRPr>
          </a:p>
          <a:p>
            <a:pPr marL="185422" indent="-185422">
              <a:buClr>
                <a:schemeClr val="dk1"/>
              </a:buClr>
              <a:buSzPct val="100000"/>
              <a:buFont typeface="Arial" panose="020B0604020202020204" pitchFamily="34" charset="0"/>
              <a:buChar char="•"/>
            </a:pPr>
            <a:r>
              <a:rPr lang="es-419" sz="1155" dirty="0" smtClean="0">
                <a:solidFill>
                  <a:schemeClr val="dk1"/>
                </a:solidFill>
                <a:latin typeface="Calibri"/>
                <a:ea typeface="Calibri"/>
                <a:cs typeface="Calibri"/>
                <a:sym typeface="Calibri"/>
              </a:rPr>
              <a:t>Características-  las estructuras, formas y </a:t>
            </a:r>
            <a:r>
              <a:rPr lang="es-419" sz="1155" dirty="0" smtClean="0">
                <a:solidFill>
                  <a:schemeClr val="dk1"/>
                </a:solidFill>
                <a:ea typeface="Calibri"/>
                <a:cs typeface="Calibri"/>
                <a:sym typeface="Calibri"/>
              </a:rPr>
              <a:t>apariencias de las cuevas </a:t>
            </a:r>
            <a:endParaRPr lang="es-419" sz="1155" dirty="0" smtClean="0">
              <a:solidFill>
                <a:schemeClr val="dk1"/>
              </a:solidFill>
              <a:latin typeface="Calibri"/>
              <a:ea typeface="Calibri"/>
              <a:cs typeface="Calibri"/>
              <a:sym typeface="Calibri"/>
            </a:endParaRPr>
          </a:p>
          <a:p>
            <a:endParaRPr lang="es-419" sz="1155" dirty="0" smtClean="0">
              <a:solidFill>
                <a:schemeClr val="dk1"/>
              </a:solidFill>
              <a:latin typeface="Calibri"/>
              <a:ea typeface="Calibri"/>
              <a:cs typeface="Calibri"/>
              <a:sym typeface="Calibri"/>
            </a:endParaRPr>
          </a:p>
          <a:p>
            <a:pPr>
              <a:buSzPct val="25000"/>
            </a:pPr>
            <a:r>
              <a:rPr lang="es-419" sz="1155" i="1" dirty="0" smtClean="0">
                <a:solidFill>
                  <a:schemeClr val="dk1"/>
                </a:solidFill>
                <a:ea typeface="Calibri"/>
                <a:cs typeface="Calibri"/>
                <a:sym typeface="Calibri"/>
              </a:rPr>
              <a:t>Nota: Las definiciones que se proporcionan aquí son para la conveniencia de los facilitadores. Se espera que los estudiantes entiendan estos términos clave en el contexto de la tarea, no que se memoricen las definiciones.</a:t>
            </a:r>
          </a:p>
          <a:p>
            <a:endParaRPr lang="es-419" sz="1155" b="1" dirty="0" smtClean="0">
              <a:solidFill>
                <a:schemeClr val="dk1"/>
              </a:solidFill>
              <a:latin typeface="Calibri"/>
              <a:ea typeface="Calibri"/>
              <a:cs typeface="Calibri"/>
              <a:sym typeface="Calibri"/>
            </a:endParaRPr>
          </a:p>
          <a:p>
            <a:pPr marL="185422" indent="-103012">
              <a:buClr>
                <a:schemeClr val="dk1"/>
              </a:buClr>
            </a:pPr>
            <a:endParaRPr lang="es-419" sz="1155" b="1" dirty="0" smtClean="0">
              <a:solidFill>
                <a:schemeClr val="dk1"/>
              </a:solidFill>
              <a:latin typeface="Calibri"/>
              <a:ea typeface="Calibri"/>
              <a:cs typeface="Calibri"/>
              <a:sym typeface="Calibri"/>
            </a:endParaRPr>
          </a:p>
          <a:p>
            <a:pPr>
              <a:buSzPct val="25000"/>
            </a:pPr>
            <a:r>
              <a:rPr lang="es-419" sz="1155" dirty="0" smtClean="0">
                <a:solidFill>
                  <a:schemeClr val="dk1"/>
                </a:solidFill>
                <a:latin typeface="Calibri"/>
                <a:ea typeface="Calibri"/>
                <a:cs typeface="Calibri"/>
                <a:sym typeface="Calibri"/>
              </a:rPr>
              <a:t>[Objetivo</a:t>
            </a:r>
            <a:r>
              <a:rPr lang="es-419" sz="1155" dirty="0" smtClean="0">
                <a:solidFill>
                  <a:schemeClr val="dk1"/>
                </a:solidFill>
                <a:ea typeface="Calibri"/>
                <a:cs typeface="Calibri"/>
                <a:sym typeface="Calibri"/>
              </a:rPr>
              <a:t>: El objetivo del facilitador es ayudar a los estudiantes a aprender acerca de las características de una cueva a través de la exploración]</a:t>
            </a:r>
            <a:endParaRPr lang="es-419" sz="1155" dirty="0" smtClean="0">
              <a:solidFill>
                <a:schemeClr val="dk1"/>
              </a:solidFill>
              <a:latin typeface="Calibri"/>
              <a:ea typeface="Calibri"/>
              <a:cs typeface="Calibri"/>
              <a:sym typeface="Calibri"/>
            </a:endParaRPr>
          </a:p>
          <a:p>
            <a:endParaRPr lang="es-419" sz="1262" dirty="0" smtClean="0">
              <a:solidFill>
                <a:schemeClr val="dk1"/>
              </a:solidFill>
              <a:latin typeface="Calibri"/>
              <a:ea typeface="Calibri"/>
              <a:cs typeface="Calibri"/>
              <a:sym typeface="Calibri"/>
            </a:endParaRPr>
          </a:p>
          <a:p>
            <a:endParaRPr lang="es-419" sz="1262" dirty="0" smtClean="0">
              <a:solidFill>
                <a:schemeClr val="dk1"/>
              </a:solidFill>
              <a:latin typeface="Calibri"/>
              <a:ea typeface="Calibri"/>
              <a:cs typeface="Calibri"/>
              <a:sym typeface="Calibri"/>
            </a:endParaRPr>
          </a:p>
          <a:p>
            <a:endParaRPr lang="es-419" sz="1262" dirty="0" smtClean="0">
              <a:solidFill>
                <a:schemeClr val="dk1"/>
              </a:solidFill>
              <a:latin typeface="Calibri"/>
              <a:ea typeface="Calibri"/>
              <a:cs typeface="Calibri"/>
              <a:sym typeface="Calibri"/>
            </a:endParaRPr>
          </a:p>
          <a:p>
            <a:pPr>
              <a:buSzPct val="25000"/>
            </a:pPr>
            <a:r>
              <a:rPr lang="es-419" sz="970" dirty="0" smtClean="0">
                <a:solidFill>
                  <a:schemeClr val="dk1"/>
                </a:solidFill>
                <a:latin typeface="Calibri"/>
                <a:ea typeface="Calibri"/>
                <a:cs typeface="Calibri"/>
                <a:sym typeface="Calibri"/>
              </a:rPr>
              <a:t>*</a:t>
            </a:r>
            <a:r>
              <a:rPr lang="es-419" sz="880" dirty="0" smtClean="0"/>
              <a:t>Los facilitadores pueden decidir si quieren mostrar materiales complementarios utilizando un proyector o un computador / </a:t>
            </a:r>
            <a:r>
              <a:rPr lang="es-419" sz="880" dirty="0" err="1" smtClean="0"/>
              <a:t>Smartboard</a:t>
            </a:r>
            <a:r>
              <a:rPr lang="es-419" sz="880" dirty="0" smtClean="0"/>
              <a:t>, o si quieren hacer copias y entregarlas a los estudiantes.</a:t>
            </a:r>
            <a:endParaRPr lang="es-419" sz="880" dirty="0"/>
          </a:p>
        </p:txBody>
      </p:sp>
      <p:sp>
        <p:nvSpPr>
          <p:cNvPr id="3" name="Slide Number Placeholder 2"/>
          <p:cNvSpPr>
            <a:spLocks noGrp="1"/>
          </p:cNvSpPr>
          <p:nvPr>
            <p:ph type="sldNum" sz="quarter" idx="12"/>
          </p:nvPr>
        </p:nvSpPr>
        <p:spPr>
          <a:xfrm>
            <a:off x="6557963" y="9522884"/>
            <a:ext cx="842010" cy="535517"/>
          </a:xfrm>
        </p:spPr>
        <p:txBody>
          <a:bodyPr/>
          <a:lstStyle/>
          <a:p>
            <a:r>
              <a:rPr lang="en-US" dirty="0" smtClean="0"/>
              <a:t>6</a:t>
            </a:r>
            <a:endParaRPr lang="en-US" dirty="0"/>
          </a:p>
        </p:txBody>
      </p:sp>
    </p:spTree>
    <p:extLst>
      <p:ext uri="{BB962C8B-B14F-4D97-AF65-F5344CB8AC3E}">
        <p14:creationId xmlns:p14="http://schemas.microsoft.com/office/powerpoint/2010/main" val="1483629401"/>
      </p:ext>
    </p:extLst>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p:nvPr/>
        </p:nvSpPr>
        <p:spPr>
          <a:xfrm>
            <a:off x="409084" y="391982"/>
            <a:ext cx="6873239" cy="8609234"/>
          </a:xfrm>
          <a:prstGeom prst="rect">
            <a:avLst/>
          </a:prstGeom>
          <a:noFill/>
          <a:ln>
            <a:noFill/>
          </a:ln>
        </p:spPr>
        <p:txBody>
          <a:bodyPr lIns="98870" tIns="49422" rIns="98870" bIns="49422" anchor="t" anchorCtr="0">
            <a:noAutofit/>
          </a:bodyPr>
          <a:lstStyle/>
          <a:p>
            <a:pPr>
              <a:buSzPct val="25000"/>
            </a:pPr>
            <a:r>
              <a:rPr lang="es-419" sz="1553" b="1" dirty="0" smtClean="0">
                <a:solidFill>
                  <a:schemeClr val="dk1"/>
                </a:solidFill>
                <a:latin typeface="Calibri"/>
                <a:ea typeface="Calibri"/>
                <a:cs typeface="Calibri"/>
                <a:sym typeface="Calibri"/>
              </a:rPr>
              <a:t>Título:  </a:t>
            </a:r>
            <a:r>
              <a:rPr lang="es-419" sz="1553" b="1" i="1" dirty="0" smtClean="0">
                <a:solidFill>
                  <a:schemeClr val="dk1"/>
                </a:solidFill>
                <a:latin typeface="Calibri"/>
                <a:ea typeface="Calibri"/>
                <a:cs typeface="Calibri"/>
                <a:sym typeface="Calibri"/>
              </a:rPr>
              <a:t>Descubriendo cuevas</a:t>
            </a:r>
          </a:p>
          <a:p>
            <a:endParaRPr lang="es-419" sz="1262" i="1" dirty="0" smtClean="0">
              <a:solidFill>
                <a:schemeClr val="dk1"/>
              </a:solidFill>
              <a:latin typeface="Calibri"/>
              <a:ea typeface="Calibri"/>
              <a:cs typeface="Calibri"/>
              <a:sym typeface="Calibri"/>
            </a:endParaRPr>
          </a:p>
          <a:p>
            <a:pPr>
              <a:buSzPct val="25000"/>
            </a:pPr>
            <a:r>
              <a:rPr lang="es-419" sz="1262" b="1" dirty="0" smtClean="0">
                <a:solidFill>
                  <a:schemeClr val="dk1"/>
                </a:solidFill>
                <a:latin typeface="Calibri"/>
                <a:ea typeface="Calibri"/>
                <a:cs typeface="Calibri"/>
                <a:sym typeface="Calibri"/>
              </a:rPr>
              <a:t>El facilitador dice</a:t>
            </a:r>
            <a:r>
              <a:rPr lang="es-419" sz="1262" b="1" smtClean="0">
                <a:solidFill>
                  <a:schemeClr val="dk1"/>
                </a:solidFill>
                <a:latin typeface="Calibri"/>
                <a:ea typeface="Calibri"/>
                <a:cs typeface="Calibri"/>
                <a:sym typeface="Calibri"/>
              </a:rPr>
              <a:t>:</a:t>
            </a:r>
            <a:r>
              <a:rPr lang="es-419" sz="1262" smtClean="0">
                <a:solidFill>
                  <a:schemeClr val="dk1"/>
                </a:solidFill>
                <a:latin typeface="Calibri"/>
                <a:ea typeface="Calibri"/>
                <a:cs typeface="Calibri"/>
                <a:sym typeface="Calibri"/>
              </a:rPr>
              <a:t> </a:t>
            </a:r>
            <a:endParaRPr lang="es-419" sz="1262" dirty="0" smtClean="0">
              <a:solidFill>
                <a:schemeClr val="dk1"/>
              </a:solidFill>
              <a:latin typeface="Calibri"/>
              <a:ea typeface="Calibri"/>
              <a:cs typeface="Calibri"/>
              <a:sym typeface="Calibri"/>
            </a:endParaRPr>
          </a:p>
          <a:p>
            <a:pPr>
              <a:buSzPct val="25000"/>
            </a:pPr>
            <a:r>
              <a:rPr lang="es-419" sz="1262" i="1" dirty="0" smtClean="0">
                <a:solidFill>
                  <a:schemeClr val="dk1"/>
                </a:solidFill>
                <a:ea typeface="Calibri"/>
                <a:cs typeface="Calibri"/>
                <a:sym typeface="Calibri"/>
              </a:rPr>
              <a:t>Hoy, vamos a estar listos para la Tarea de rendimiento: Cavernas de Carlsbad. En primer lugar me gustaría que cada persona tome un momento y piense en lo que ya sabe sobre las cuevas o cavernas. ¿Han estado en una cueva? ¿Qué observaron o cuál fue su experiencia?</a:t>
            </a:r>
          </a:p>
          <a:p>
            <a:pPr>
              <a:buSzPct val="25000"/>
            </a:pPr>
            <a:endParaRPr lang="es-419" sz="1262" i="1" dirty="0" smtClean="0">
              <a:solidFill>
                <a:schemeClr val="dk1"/>
              </a:solidFill>
              <a:latin typeface="Calibri"/>
              <a:ea typeface="Calibri"/>
              <a:cs typeface="Calibri"/>
              <a:sym typeface="Calibri"/>
            </a:endParaRPr>
          </a:p>
          <a:p>
            <a:pPr>
              <a:buSzPct val="25000"/>
            </a:pPr>
            <a:r>
              <a:rPr lang="es-419" sz="1262" dirty="0" smtClean="0">
                <a:solidFill>
                  <a:schemeClr val="dk1"/>
                </a:solidFill>
                <a:latin typeface="Calibri"/>
                <a:ea typeface="Calibri"/>
                <a:cs typeface="Calibri"/>
                <a:sym typeface="Calibri"/>
              </a:rPr>
              <a:t>[Dé 1 minuto a los estudiantes para recordar y pensar sobre las cuevas.]</a:t>
            </a:r>
          </a:p>
          <a:p>
            <a:endParaRPr lang="es-419" sz="1262" i="1" dirty="0" smtClean="0">
              <a:solidFill>
                <a:schemeClr val="dk1"/>
              </a:solidFill>
              <a:latin typeface="Calibri"/>
              <a:ea typeface="Calibri"/>
              <a:cs typeface="Calibri"/>
              <a:sym typeface="Calibri"/>
            </a:endParaRPr>
          </a:p>
          <a:p>
            <a:pPr>
              <a:buSzPct val="25000"/>
            </a:pPr>
            <a:r>
              <a:rPr lang="es-419" sz="1262" dirty="0" smtClean="0">
                <a:solidFill>
                  <a:schemeClr val="dk1"/>
                </a:solidFill>
                <a:ea typeface="Calibri"/>
                <a:cs typeface="Calibri"/>
                <a:sym typeface="Calibri"/>
              </a:rPr>
              <a:t>[Escoja a algunos estudiantes voluntarios para que compartan con el grupo lo que saben acerca de las  cuevas/cavernas. El maestro escribirá las ideas donde todos los estudiantes puedan verlas.</a:t>
            </a:r>
            <a:r>
              <a:rPr lang="es-419" sz="1262" dirty="0" smtClean="0">
                <a:solidFill>
                  <a:schemeClr val="dk1"/>
                </a:solidFill>
                <a:latin typeface="Calibri"/>
                <a:ea typeface="Calibri"/>
                <a:cs typeface="Calibri"/>
                <a:sym typeface="Calibri"/>
              </a:rPr>
              <a:t>]</a:t>
            </a:r>
          </a:p>
          <a:p>
            <a:endParaRPr lang="es-419" sz="1262" i="1" dirty="0" smtClean="0">
              <a:solidFill>
                <a:schemeClr val="dk1"/>
              </a:solidFill>
              <a:latin typeface="Calibri"/>
              <a:ea typeface="Calibri"/>
              <a:cs typeface="Calibri"/>
              <a:sym typeface="Calibri"/>
            </a:endParaRPr>
          </a:p>
          <a:p>
            <a:pPr>
              <a:buSzPct val="25000"/>
            </a:pPr>
            <a:r>
              <a:rPr lang="es-419" sz="1262" b="1" dirty="0" smtClean="0">
                <a:solidFill>
                  <a:schemeClr val="dk1"/>
                </a:solidFill>
                <a:latin typeface="Calibri"/>
                <a:ea typeface="Calibri"/>
                <a:cs typeface="Calibri"/>
                <a:sym typeface="Calibri"/>
              </a:rPr>
              <a:t>Posibles respuestas de los estudiantes:</a:t>
            </a:r>
          </a:p>
          <a:p>
            <a:pPr marL="185422" indent="-185422">
              <a:buClr>
                <a:schemeClr val="dk1"/>
              </a:buClr>
              <a:buSzPct val="100000"/>
              <a:buFont typeface="Arial"/>
              <a:buChar char="•"/>
            </a:pPr>
            <a:r>
              <a:rPr lang="es-419" sz="1262" dirty="0" smtClean="0">
                <a:solidFill>
                  <a:schemeClr val="dk1"/>
                </a:solidFill>
                <a:latin typeface="Calibri"/>
                <a:ea typeface="Calibri"/>
                <a:cs typeface="Calibri"/>
                <a:sym typeface="Calibri"/>
              </a:rPr>
              <a:t>Yo he estado en las cuevas de Oregón.</a:t>
            </a:r>
          </a:p>
          <a:p>
            <a:pPr marL="185422" indent="-185422">
              <a:buClr>
                <a:schemeClr val="dk1"/>
              </a:buClr>
              <a:buSzPct val="100000"/>
              <a:buFont typeface="Arial"/>
              <a:buChar char="•"/>
            </a:pPr>
            <a:r>
              <a:rPr lang="es-419" sz="1262" dirty="0" smtClean="0">
                <a:solidFill>
                  <a:schemeClr val="dk1"/>
                </a:solidFill>
                <a:latin typeface="Calibri"/>
                <a:ea typeface="Calibri"/>
                <a:cs typeface="Calibri"/>
                <a:sym typeface="Calibri"/>
              </a:rPr>
              <a:t>Hay agua en las cuevas.</a:t>
            </a:r>
          </a:p>
          <a:p>
            <a:pPr marL="185422" indent="-185422">
              <a:buClr>
                <a:schemeClr val="dk1"/>
              </a:buClr>
              <a:buSzPct val="100000"/>
              <a:buFont typeface="Arial"/>
              <a:buChar char="•"/>
            </a:pPr>
            <a:r>
              <a:rPr lang="es-419" sz="1262" dirty="0" smtClean="0">
                <a:solidFill>
                  <a:schemeClr val="dk1"/>
                </a:solidFill>
                <a:latin typeface="Calibri"/>
                <a:ea typeface="Calibri"/>
                <a:cs typeface="Calibri"/>
                <a:sym typeface="Calibri"/>
              </a:rPr>
              <a:t>Las cuevas son grandes y oscuras.</a:t>
            </a:r>
          </a:p>
          <a:p>
            <a:pPr marL="185422" indent="-185422">
              <a:buClr>
                <a:schemeClr val="dk1"/>
              </a:buClr>
              <a:buSzPct val="100000"/>
              <a:buFont typeface="Arial"/>
              <a:buChar char="•"/>
            </a:pPr>
            <a:r>
              <a:rPr lang="es-419" sz="1262" dirty="0" smtClean="0">
                <a:solidFill>
                  <a:schemeClr val="dk1"/>
                </a:solidFill>
                <a:latin typeface="Calibri"/>
                <a:ea typeface="Calibri"/>
                <a:cs typeface="Calibri"/>
                <a:sym typeface="Calibri"/>
              </a:rPr>
              <a:t>Los animales se esconden en ellas. </a:t>
            </a:r>
          </a:p>
          <a:p>
            <a:endParaRPr lang="es-419" sz="1262" i="1" dirty="0" smtClean="0">
              <a:solidFill>
                <a:schemeClr val="dk1"/>
              </a:solidFill>
              <a:latin typeface="Calibri"/>
              <a:ea typeface="Calibri"/>
              <a:cs typeface="Calibri"/>
              <a:sym typeface="Calibri"/>
            </a:endParaRPr>
          </a:p>
          <a:p>
            <a:pPr>
              <a:buSzPct val="25000"/>
            </a:pPr>
            <a:r>
              <a:rPr lang="es-419" sz="1262" b="1" dirty="0" smtClean="0">
                <a:solidFill>
                  <a:schemeClr val="dk1"/>
                </a:solidFill>
                <a:ea typeface="Calibri"/>
                <a:cs typeface="Calibri"/>
                <a:sym typeface="Calibri"/>
              </a:rPr>
              <a:t>El facilitador dice:</a:t>
            </a:r>
            <a:r>
              <a:rPr lang="es-419" sz="1262" b="1" dirty="0" smtClean="0">
                <a:solidFill>
                  <a:schemeClr val="dk1"/>
                </a:solidFill>
                <a:latin typeface="Calibri"/>
                <a:ea typeface="Calibri"/>
                <a:cs typeface="Calibri"/>
                <a:sym typeface="Calibri"/>
              </a:rPr>
              <a:t>     </a:t>
            </a:r>
          </a:p>
          <a:p>
            <a:pPr>
              <a:buSzPct val="25000"/>
            </a:pPr>
            <a:r>
              <a:rPr lang="es-419" sz="1262" i="1" dirty="0" smtClean="0">
                <a:solidFill>
                  <a:schemeClr val="dk1"/>
                </a:solidFill>
                <a:ea typeface="Calibri"/>
                <a:cs typeface="Calibri"/>
                <a:sym typeface="Calibri"/>
              </a:rPr>
              <a:t>Ahora vamos a ver un video sobre la exploración de cuevas. Observen lo que las personas están haciendo en el video y prepárense para compartir (</a:t>
            </a:r>
            <a:r>
              <a:rPr lang="es-419" sz="1262" i="1" dirty="0">
                <a:solidFill>
                  <a:schemeClr val="dk1"/>
                </a:solidFill>
                <a:ea typeface="Calibri"/>
                <a:cs typeface="Calibri"/>
                <a:sym typeface="Calibri"/>
              </a:rPr>
              <a:t>hablar) con el grupo </a:t>
            </a:r>
            <a:r>
              <a:rPr lang="es-419" sz="1262" i="1" dirty="0" smtClean="0">
                <a:solidFill>
                  <a:schemeClr val="dk1"/>
                </a:solidFill>
                <a:ea typeface="Calibri"/>
                <a:cs typeface="Calibri"/>
                <a:sym typeface="Calibri"/>
              </a:rPr>
              <a:t>lo que vieron/notaron. </a:t>
            </a:r>
            <a:endParaRPr lang="es-419" sz="1262" i="1" dirty="0" smtClean="0">
              <a:solidFill>
                <a:schemeClr val="dk1"/>
              </a:solidFill>
              <a:latin typeface="Calibri"/>
              <a:ea typeface="Calibri"/>
              <a:cs typeface="Calibri"/>
              <a:sym typeface="Calibri"/>
            </a:endParaRPr>
          </a:p>
          <a:p>
            <a:endParaRPr lang="es-419" sz="1262" i="1" dirty="0" smtClean="0">
              <a:solidFill>
                <a:schemeClr val="dk1"/>
              </a:solidFill>
              <a:latin typeface="Calibri"/>
              <a:ea typeface="Calibri"/>
              <a:cs typeface="Calibri"/>
              <a:sym typeface="Calibri"/>
            </a:endParaRPr>
          </a:p>
          <a:p>
            <a:pPr>
              <a:buSzPct val="25000"/>
            </a:pPr>
            <a:r>
              <a:rPr lang="es-419" sz="1262" dirty="0" smtClean="0">
                <a:solidFill>
                  <a:schemeClr val="dk1"/>
                </a:solidFill>
                <a:latin typeface="Calibri"/>
                <a:ea typeface="Calibri"/>
                <a:cs typeface="Calibri"/>
                <a:sym typeface="Calibri"/>
              </a:rPr>
              <a:t>[Muestre el video 1: </a:t>
            </a:r>
            <a:r>
              <a:rPr lang="es-419" sz="1262" u="sng" dirty="0" smtClean="0">
                <a:solidFill>
                  <a:schemeClr val="hlink"/>
                </a:solidFill>
                <a:latin typeface="Calibri"/>
                <a:ea typeface="Calibri"/>
                <a:cs typeface="Calibri"/>
                <a:sym typeface="Calibri"/>
                <a:hlinkClick r:id="rId3"/>
              </a:rPr>
              <a:t>http://www.tubechop.com/watch/6414909</a:t>
            </a:r>
            <a:r>
              <a:rPr lang="es-419" sz="1262" u="sng" dirty="0" smtClean="0">
                <a:solidFill>
                  <a:schemeClr val="dk1"/>
                </a:solidFill>
                <a:latin typeface="Calibri"/>
                <a:ea typeface="Calibri"/>
                <a:cs typeface="Calibri"/>
                <a:sym typeface="Calibri"/>
              </a:rPr>
              <a:t>]</a:t>
            </a:r>
            <a:r>
              <a:rPr lang="es-419" sz="1262" dirty="0" smtClean="0">
                <a:solidFill>
                  <a:schemeClr val="dk1"/>
                </a:solidFill>
                <a:latin typeface="Calibri"/>
                <a:ea typeface="Calibri"/>
                <a:cs typeface="Calibri"/>
                <a:sym typeface="Calibri"/>
              </a:rPr>
              <a:t>   </a:t>
            </a:r>
          </a:p>
          <a:p>
            <a:endParaRPr lang="es-419" sz="1262" i="1" dirty="0" smtClean="0">
              <a:solidFill>
                <a:schemeClr val="dk1"/>
              </a:solidFill>
              <a:ea typeface="Calibri"/>
              <a:cs typeface="Calibri"/>
              <a:sym typeface="Calibri"/>
            </a:endParaRPr>
          </a:p>
          <a:p>
            <a:pPr>
              <a:buSzPct val="25000"/>
            </a:pPr>
            <a:r>
              <a:rPr lang="es-419" sz="1262" b="1" dirty="0" smtClean="0">
                <a:solidFill>
                  <a:schemeClr val="dk1"/>
                </a:solidFill>
                <a:ea typeface="Calibri"/>
                <a:cs typeface="Calibri"/>
                <a:sym typeface="Calibri"/>
              </a:rPr>
              <a:t>El facilitador dice</a:t>
            </a:r>
            <a:r>
              <a:rPr lang="es-419" sz="1262" b="1" dirty="0" smtClean="0">
                <a:solidFill>
                  <a:schemeClr val="dk1"/>
                </a:solidFill>
                <a:latin typeface="Calibri"/>
                <a:ea typeface="Calibri"/>
                <a:cs typeface="Calibri"/>
                <a:sym typeface="Calibri"/>
              </a:rPr>
              <a:t>:</a:t>
            </a:r>
          </a:p>
          <a:p>
            <a:pPr>
              <a:buSzPct val="25000"/>
            </a:pPr>
            <a:r>
              <a:rPr lang="es-419" sz="1262" i="1" dirty="0" smtClean="0">
                <a:solidFill>
                  <a:schemeClr val="dk1"/>
                </a:solidFill>
                <a:ea typeface="Calibri"/>
                <a:cs typeface="Calibri"/>
                <a:sym typeface="Calibri"/>
              </a:rPr>
              <a:t>¡La exploración de cuevas puede ser emocionante y aterrador! En el video, vieron  adolescentes explorando, o haciendo espeleología a través de la Cueva del Mamut. Espeleología es el deporte o la práctica de la exploración o el estudio de cuevas.</a:t>
            </a:r>
          </a:p>
          <a:p>
            <a:pPr>
              <a:buSzPct val="25000"/>
            </a:pPr>
            <a:endParaRPr lang="es-419" sz="1262" i="1" dirty="0" smtClean="0">
              <a:solidFill>
                <a:schemeClr val="dk1"/>
              </a:solidFill>
              <a:latin typeface="Calibri"/>
              <a:ea typeface="Calibri"/>
              <a:cs typeface="Calibri"/>
              <a:sym typeface="Calibri"/>
            </a:endParaRPr>
          </a:p>
          <a:p>
            <a:pPr>
              <a:buSzPct val="25000"/>
            </a:pPr>
            <a:r>
              <a:rPr lang="es-419" sz="1262" b="1" dirty="0" smtClean="0">
                <a:solidFill>
                  <a:schemeClr val="dk1"/>
                </a:solidFill>
                <a:latin typeface="Calibri"/>
                <a:ea typeface="Calibri"/>
                <a:cs typeface="Calibri"/>
                <a:sym typeface="Calibri"/>
              </a:rPr>
              <a:t>Preguntas de discusión:</a:t>
            </a:r>
          </a:p>
          <a:p>
            <a:pPr>
              <a:buSzPct val="25000"/>
            </a:pPr>
            <a:r>
              <a:rPr lang="es-419" sz="1262" i="1" dirty="0" smtClean="0">
                <a:solidFill>
                  <a:schemeClr val="dk1"/>
                </a:solidFill>
                <a:ea typeface="Calibri"/>
                <a:cs typeface="Calibri"/>
                <a:sym typeface="Calibri"/>
              </a:rPr>
              <a:t>¿Qué notaron acerca de los espeleólogos en el video?</a:t>
            </a:r>
          </a:p>
          <a:p>
            <a:pPr>
              <a:buSzPct val="25000"/>
            </a:pPr>
            <a:endParaRPr lang="es-419" sz="1262" i="1" dirty="0" smtClean="0">
              <a:solidFill>
                <a:schemeClr val="dk1"/>
              </a:solidFill>
              <a:latin typeface="Calibri"/>
              <a:ea typeface="Calibri"/>
              <a:cs typeface="Calibri"/>
              <a:sym typeface="Calibri"/>
            </a:endParaRPr>
          </a:p>
          <a:p>
            <a:pPr>
              <a:buSzPct val="25000"/>
            </a:pPr>
            <a:r>
              <a:rPr lang="es-419" sz="1262" dirty="0" smtClean="0">
                <a:solidFill>
                  <a:schemeClr val="dk1"/>
                </a:solidFill>
                <a:latin typeface="Calibri"/>
                <a:ea typeface="Calibri"/>
                <a:cs typeface="Calibri"/>
                <a:sym typeface="Calibri"/>
              </a:rPr>
              <a:t>[Dé a los estudiantes 1-2 minutos para hablar con el grupo/compañero. Camine alrededor para asegurarse que los estudiantes estén haciendo lo que se les ha pedido. ]</a:t>
            </a:r>
          </a:p>
          <a:p>
            <a:endParaRPr lang="es-419" sz="1262" i="1" dirty="0" smtClean="0">
              <a:solidFill>
                <a:schemeClr val="dk1"/>
              </a:solidFill>
              <a:latin typeface="Calibri"/>
              <a:ea typeface="Calibri"/>
              <a:cs typeface="Calibri"/>
              <a:sym typeface="Calibri"/>
            </a:endParaRPr>
          </a:p>
          <a:p>
            <a:pPr>
              <a:buSzPct val="25000"/>
            </a:pPr>
            <a:r>
              <a:rPr lang="es-419" sz="1262" dirty="0" smtClean="0">
                <a:solidFill>
                  <a:schemeClr val="dk1"/>
                </a:solidFill>
                <a:ea typeface="Calibri"/>
                <a:cs typeface="Calibri"/>
                <a:sym typeface="Calibri"/>
              </a:rPr>
              <a:t>[El maestro va a escribir las ideas donde todos los estudiantes puedan verlas.</a:t>
            </a:r>
            <a:r>
              <a:rPr lang="es-419" sz="1262" dirty="0" smtClean="0">
                <a:solidFill>
                  <a:schemeClr val="dk1"/>
                </a:solidFill>
                <a:latin typeface="Calibri"/>
                <a:ea typeface="Calibri"/>
                <a:cs typeface="Calibri"/>
                <a:sym typeface="Calibri"/>
              </a:rPr>
              <a:t>]</a:t>
            </a:r>
          </a:p>
          <a:p>
            <a:endParaRPr lang="es-419" sz="1262" i="1" dirty="0" smtClean="0">
              <a:solidFill>
                <a:schemeClr val="dk1"/>
              </a:solidFill>
              <a:latin typeface="Calibri"/>
              <a:ea typeface="Calibri"/>
              <a:cs typeface="Calibri"/>
              <a:sym typeface="Calibri"/>
            </a:endParaRPr>
          </a:p>
          <a:p>
            <a:pPr>
              <a:buSzPct val="25000"/>
            </a:pPr>
            <a:r>
              <a:rPr lang="es-419" sz="1262" b="1" dirty="0" smtClean="0">
                <a:solidFill>
                  <a:schemeClr val="dk1"/>
                </a:solidFill>
                <a:latin typeface="Calibri"/>
                <a:ea typeface="Calibri"/>
                <a:cs typeface="Calibri"/>
                <a:sym typeface="Calibri"/>
              </a:rPr>
              <a:t>Posibles respuestas de los estudiantes</a:t>
            </a:r>
          </a:p>
          <a:p>
            <a:pPr marL="185422" indent="-185422">
              <a:buClr>
                <a:schemeClr val="dk1"/>
              </a:buClr>
              <a:buSzPct val="100000"/>
              <a:buFont typeface="Arial"/>
              <a:buChar char="•"/>
            </a:pPr>
            <a:r>
              <a:rPr lang="es-419" sz="1262" i="1" dirty="0" smtClean="0">
                <a:solidFill>
                  <a:schemeClr val="dk1"/>
                </a:solidFill>
                <a:ea typeface="Calibri"/>
                <a:cs typeface="Calibri"/>
                <a:sym typeface="Calibri"/>
              </a:rPr>
              <a:t>Ellos estaban gateando/arrastrándose a través de espacios muy reducidos/estrechos.</a:t>
            </a:r>
            <a:endParaRPr lang="es-419" sz="1262" i="1" dirty="0" smtClean="0">
              <a:solidFill>
                <a:schemeClr val="dk1"/>
              </a:solidFill>
              <a:latin typeface="Calibri"/>
              <a:ea typeface="Calibri"/>
              <a:cs typeface="Calibri"/>
              <a:sym typeface="Calibri"/>
            </a:endParaRPr>
          </a:p>
          <a:p>
            <a:pPr marL="185422" indent="-185422">
              <a:buClr>
                <a:schemeClr val="dk1"/>
              </a:buClr>
              <a:buSzPct val="100000"/>
              <a:buFont typeface="Arial"/>
              <a:buChar char="•"/>
            </a:pPr>
            <a:r>
              <a:rPr lang="es-419" sz="1262" i="1" dirty="0" smtClean="0">
                <a:solidFill>
                  <a:schemeClr val="dk1"/>
                </a:solidFill>
                <a:ea typeface="Calibri"/>
                <a:cs typeface="Calibri"/>
                <a:sym typeface="Calibri"/>
              </a:rPr>
              <a:t>Ellos llevaban cascos que tenían luces. </a:t>
            </a:r>
            <a:endParaRPr lang="es-419" sz="1262" i="1" dirty="0" smtClean="0">
              <a:solidFill>
                <a:schemeClr val="dk1"/>
              </a:solidFill>
              <a:latin typeface="Calibri"/>
              <a:ea typeface="Calibri"/>
              <a:cs typeface="Calibri"/>
              <a:sym typeface="Calibri"/>
            </a:endParaRPr>
          </a:p>
          <a:p>
            <a:pPr marL="185422" indent="-185422">
              <a:buClr>
                <a:schemeClr val="dk1"/>
              </a:buClr>
              <a:buSzPct val="100000"/>
              <a:buFont typeface="Arial"/>
              <a:buChar char="•"/>
            </a:pPr>
            <a:r>
              <a:rPr lang="es-419" sz="1262" i="1" dirty="0" smtClean="0">
                <a:solidFill>
                  <a:schemeClr val="dk1"/>
                </a:solidFill>
                <a:ea typeface="Calibri"/>
                <a:cs typeface="Calibri"/>
                <a:sym typeface="Calibri"/>
              </a:rPr>
              <a:t>Algunos de los chicos tenían miedo de estar en un espacio reducido/estrecho. </a:t>
            </a:r>
            <a:endParaRPr lang="es-419" sz="1262" i="1" dirty="0" smtClean="0">
              <a:solidFill>
                <a:schemeClr val="dk1"/>
              </a:solidFill>
              <a:latin typeface="Calibri"/>
              <a:ea typeface="Calibri"/>
              <a:cs typeface="Calibri"/>
              <a:sym typeface="Calibri"/>
            </a:endParaRPr>
          </a:p>
          <a:p>
            <a:endParaRPr lang="es-419" sz="1262" i="1" dirty="0" smtClean="0">
              <a:solidFill>
                <a:schemeClr val="dk1"/>
              </a:solidFill>
              <a:latin typeface="Calibri"/>
              <a:ea typeface="Calibri"/>
              <a:cs typeface="Calibri"/>
              <a:sym typeface="Calibri"/>
            </a:endParaRPr>
          </a:p>
          <a:p>
            <a:endParaRPr lang="es-419" sz="1262" i="1" dirty="0">
              <a:solidFill>
                <a:schemeClr val="dk1"/>
              </a:solidFill>
              <a:latin typeface="Calibri"/>
              <a:ea typeface="Calibri"/>
              <a:cs typeface="Calibri"/>
              <a:sym typeface="Calibri"/>
            </a:endParaRPr>
          </a:p>
        </p:txBody>
      </p:sp>
      <p:sp>
        <p:nvSpPr>
          <p:cNvPr id="3" name="Slide Number Placeholder 2"/>
          <p:cNvSpPr>
            <a:spLocks noGrp="1"/>
          </p:cNvSpPr>
          <p:nvPr>
            <p:ph type="sldNum" sz="quarter" idx="12"/>
          </p:nvPr>
        </p:nvSpPr>
        <p:spPr>
          <a:xfrm>
            <a:off x="6557963" y="9522884"/>
            <a:ext cx="842010" cy="535517"/>
          </a:xfrm>
        </p:spPr>
        <p:txBody>
          <a:bodyPr/>
          <a:lstStyle/>
          <a:p>
            <a:r>
              <a:rPr lang="en-US" dirty="0" smtClean="0"/>
              <a:t>7</a:t>
            </a:r>
            <a:endParaRPr lang="en-US" dirty="0"/>
          </a:p>
        </p:txBody>
      </p:sp>
    </p:spTree>
    <p:extLst>
      <p:ext uri="{BB962C8B-B14F-4D97-AF65-F5344CB8AC3E}">
        <p14:creationId xmlns:p14="http://schemas.microsoft.com/office/powerpoint/2010/main" val="170755441"/>
      </p:ext>
    </p:extLst>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p:nvPr/>
        </p:nvSpPr>
        <p:spPr>
          <a:xfrm>
            <a:off x="609600" y="533400"/>
            <a:ext cx="6553200" cy="6604795"/>
          </a:xfrm>
          <a:prstGeom prst="rect">
            <a:avLst/>
          </a:prstGeom>
          <a:noFill/>
          <a:ln>
            <a:noFill/>
          </a:ln>
        </p:spPr>
        <p:txBody>
          <a:bodyPr lIns="98870" tIns="49422" rIns="98870" bIns="49422" anchor="t" anchorCtr="0">
            <a:noAutofit/>
          </a:bodyPr>
          <a:lstStyle/>
          <a:p>
            <a:pPr>
              <a:buSzPct val="25000"/>
            </a:pPr>
            <a:r>
              <a:rPr lang="es-419" sz="1262" b="1" dirty="0" smtClean="0">
                <a:solidFill>
                  <a:srgbClr val="000000"/>
                </a:solidFill>
                <a:latin typeface="Calibri"/>
                <a:ea typeface="Calibri"/>
                <a:cs typeface="Calibri"/>
                <a:sym typeface="Calibri"/>
              </a:rPr>
              <a:t>El facilitador dice:     </a:t>
            </a:r>
          </a:p>
          <a:p>
            <a:pPr>
              <a:buSzPct val="25000"/>
            </a:pPr>
            <a:r>
              <a:rPr lang="es-419" sz="1262" i="1" dirty="0" smtClean="0">
                <a:solidFill>
                  <a:srgbClr val="000000"/>
                </a:solidFill>
                <a:ea typeface="Calibri"/>
                <a:cs typeface="Calibri"/>
                <a:sym typeface="Calibri"/>
              </a:rPr>
              <a:t>Ahora , vamos a ver un video sobre las formaciones de las cuevas y sus características. Debes estar preparado para compartir con el grupo lo que se aprendiste acerca de las características.</a:t>
            </a:r>
            <a:endParaRPr lang="es-419" sz="1262" i="1" dirty="0" smtClean="0">
              <a:solidFill>
                <a:srgbClr val="000000"/>
              </a:solidFill>
              <a:latin typeface="Calibri"/>
              <a:ea typeface="Calibri"/>
              <a:cs typeface="Calibri"/>
              <a:sym typeface="Calibri"/>
            </a:endParaRPr>
          </a:p>
          <a:p>
            <a:endParaRPr lang="es-419" sz="1262" i="1" dirty="0" smtClean="0">
              <a:solidFill>
                <a:srgbClr val="000000"/>
              </a:solidFill>
              <a:latin typeface="Calibri"/>
              <a:ea typeface="Calibri"/>
              <a:cs typeface="Calibri"/>
              <a:sym typeface="Calibri"/>
            </a:endParaRPr>
          </a:p>
          <a:p>
            <a:pPr>
              <a:buSzPct val="25000"/>
            </a:pPr>
            <a:r>
              <a:rPr lang="es-419" sz="1262" dirty="0" smtClean="0">
                <a:solidFill>
                  <a:srgbClr val="000000"/>
                </a:solidFill>
                <a:latin typeface="Calibri"/>
                <a:ea typeface="Calibri"/>
                <a:cs typeface="Calibri"/>
                <a:sym typeface="Calibri"/>
              </a:rPr>
              <a:t>[Muestre el video 2: </a:t>
            </a:r>
            <a:r>
              <a:rPr lang="es-419" sz="1262" u="sng" dirty="0" smtClean="0">
                <a:solidFill>
                  <a:schemeClr val="hlink"/>
                </a:solidFill>
                <a:latin typeface="Calibri"/>
                <a:ea typeface="Calibri"/>
                <a:cs typeface="Calibri"/>
                <a:sym typeface="Calibri"/>
                <a:hlinkClick r:id="rId3"/>
              </a:rPr>
              <a:t>http://www.tubechop.com/watch/6414911</a:t>
            </a:r>
            <a:r>
              <a:rPr lang="es-419" sz="1262" u="sng" dirty="0" smtClean="0">
                <a:solidFill>
                  <a:srgbClr val="000000"/>
                </a:solidFill>
                <a:latin typeface="Calibri"/>
                <a:ea typeface="Calibri"/>
                <a:cs typeface="Calibri"/>
                <a:sym typeface="Calibri"/>
              </a:rPr>
              <a:t>]</a:t>
            </a:r>
            <a:r>
              <a:rPr lang="es-419" sz="1262" dirty="0" smtClean="0">
                <a:solidFill>
                  <a:srgbClr val="000000"/>
                </a:solidFill>
                <a:latin typeface="Calibri"/>
                <a:ea typeface="Calibri"/>
                <a:cs typeface="Calibri"/>
                <a:sym typeface="Calibri"/>
              </a:rPr>
              <a:t>   </a:t>
            </a:r>
          </a:p>
          <a:p>
            <a:endParaRPr lang="es-419" sz="1262" i="1" dirty="0" smtClean="0">
              <a:solidFill>
                <a:srgbClr val="000000"/>
              </a:solidFill>
              <a:latin typeface="Calibri"/>
              <a:ea typeface="Calibri"/>
              <a:cs typeface="Calibri"/>
              <a:sym typeface="Calibri"/>
            </a:endParaRPr>
          </a:p>
          <a:p>
            <a:pPr>
              <a:buSzPct val="25000"/>
            </a:pPr>
            <a:r>
              <a:rPr lang="es-419" sz="1262" b="1" dirty="0" smtClean="0">
                <a:solidFill>
                  <a:srgbClr val="000000"/>
                </a:solidFill>
                <a:latin typeface="Calibri"/>
                <a:ea typeface="Calibri"/>
                <a:cs typeface="Calibri"/>
                <a:sym typeface="Calibri"/>
              </a:rPr>
              <a:t>El facilitador dice:</a:t>
            </a:r>
          </a:p>
          <a:p>
            <a:pPr>
              <a:buSzPct val="25000"/>
            </a:pPr>
            <a:r>
              <a:rPr lang="es-419" sz="1262" i="1" dirty="0" smtClean="0">
                <a:solidFill>
                  <a:schemeClr val="dk1"/>
                </a:solidFill>
                <a:ea typeface="Calibri"/>
                <a:cs typeface="Calibri"/>
                <a:sym typeface="Calibri"/>
              </a:rPr>
              <a:t>Las formaciones de la caverna tenían un aspecto inusual. Habían varios tipos y cada una estaba creada de una manera diferente.   </a:t>
            </a:r>
            <a:endParaRPr lang="es-419" sz="1262" i="1" dirty="0" smtClean="0">
              <a:solidFill>
                <a:schemeClr val="dk1"/>
              </a:solidFill>
              <a:latin typeface="Calibri"/>
              <a:ea typeface="Calibri"/>
              <a:cs typeface="Calibri"/>
              <a:sym typeface="Calibri"/>
            </a:endParaRPr>
          </a:p>
          <a:p>
            <a:endParaRPr lang="es-419" sz="1262" b="1" dirty="0" smtClean="0">
              <a:solidFill>
                <a:srgbClr val="000000"/>
              </a:solidFill>
              <a:latin typeface="Calibri"/>
              <a:ea typeface="Calibri"/>
              <a:cs typeface="Calibri"/>
              <a:sym typeface="Calibri"/>
            </a:endParaRPr>
          </a:p>
          <a:p>
            <a:pPr>
              <a:buSzPct val="25000"/>
            </a:pPr>
            <a:r>
              <a:rPr lang="es-419" sz="1262" b="1" dirty="0" smtClean="0">
                <a:solidFill>
                  <a:srgbClr val="000000"/>
                </a:solidFill>
                <a:latin typeface="Calibri"/>
                <a:ea typeface="Calibri"/>
                <a:cs typeface="Calibri"/>
                <a:sym typeface="Calibri"/>
              </a:rPr>
              <a:t>Preguntas de discusión:</a:t>
            </a:r>
          </a:p>
          <a:p>
            <a:pPr>
              <a:buSzPct val="25000"/>
            </a:pPr>
            <a:r>
              <a:rPr lang="es-419" sz="1262" dirty="0" smtClean="0">
                <a:solidFill>
                  <a:schemeClr val="dk1"/>
                </a:solidFill>
                <a:ea typeface="Calibri"/>
                <a:cs typeface="Calibri"/>
                <a:sym typeface="Calibri"/>
              </a:rPr>
              <a:t>¿Qué recuerdas de lo que el guía de la excursión nos dijo acerca de la creación de estas formaciones ?</a:t>
            </a:r>
          </a:p>
          <a:p>
            <a:pPr>
              <a:buSzPct val="25000"/>
            </a:pPr>
            <a:endParaRPr lang="es-419" sz="1262" i="1" dirty="0" smtClean="0">
              <a:solidFill>
                <a:srgbClr val="000000"/>
              </a:solidFill>
              <a:latin typeface="Calibri"/>
              <a:ea typeface="Calibri"/>
              <a:cs typeface="Calibri"/>
              <a:sym typeface="Calibri"/>
            </a:endParaRPr>
          </a:p>
          <a:p>
            <a:pPr>
              <a:buSzPct val="25000"/>
            </a:pPr>
            <a:r>
              <a:rPr lang="es-419" sz="1262" dirty="0" smtClean="0">
                <a:solidFill>
                  <a:srgbClr val="000000"/>
                </a:solidFill>
                <a:latin typeface="Calibri"/>
                <a:ea typeface="Calibri"/>
                <a:cs typeface="Calibri"/>
                <a:sym typeface="Calibri"/>
              </a:rPr>
              <a:t>[Dé a los estudiantes 2-3 minutos para hablar con su grupo/compañero.  Camine alrededor para asegurarse que los estudiantes estén haciendo </a:t>
            </a:r>
            <a:r>
              <a:rPr lang="es-419" sz="1262" dirty="0" smtClean="0">
                <a:solidFill>
                  <a:schemeClr val="dk1"/>
                </a:solidFill>
                <a:ea typeface="Calibri"/>
                <a:cs typeface="Calibri"/>
                <a:sym typeface="Calibri"/>
              </a:rPr>
              <a:t>lo </a:t>
            </a:r>
            <a:r>
              <a:rPr lang="es-419" sz="1262" dirty="0">
                <a:solidFill>
                  <a:schemeClr val="dk1"/>
                </a:solidFill>
                <a:ea typeface="Calibri"/>
                <a:cs typeface="Calibri"/>
                <a:sym typeface="Calibri"/>
              </a:rPr>
              <a:t>que se les ha pedido. </a:t>
            </a:r>
            <a:r>
              <a:rPr lang="es-419" sz="1262" dirty="0" smtClean="0">
                <a:solidFill>
                  <a:srgbClr val="000000"/>
                </a:solidFill>
                <a:latin typeface="Calibri"/>
                <a:ea typeface="Calibri"/>
                <a:cs typeface="Calibri"/>
                <a:sym typeface="Calibri"/>
              </a:rPr>
              <a:t>]</a:t>
            </a:r>
          </a:p>
          <a:p>
            <a:endParaRPr lang="es-419" sz="1262" i="1" dirty="0" smtClean="0">
              <a:solidFill>
                <a:srgbClr val="000000"/>
              </a:solidFill>
              <a:latin typeface="Calibri"/>
              <a:ea typeface="Calibri"/>
              <a:cs typeface="Calibri"/>
              <a:sym typeface="Calibri"/>
            </a:endParaRPr>
          </a:p>
          <a:p>
            <a:pPr>
              <a:buSzPct val="25000"/>
            </a:pPr>
            <a:r>
              <a:rPr lang="es-419" sz="1262" dirty="0" smtClean="0">
                <a:solidFill>
                  <a:schemeClr val="dk1"/>
                </a:solidFill>
                <a:ea typeface="Calibri"/>
                <a:cs typeface="Calibri"/>
                <a:sym typeface="Calibri"/>
              </a:rPr>
              <a:t>[Escoja a algunos estudiantes voluntarios para que compartan con el grupo lo que saben acerca de las formaciones/características en la cueva. El maestro escribirá las ideas donde todos los estudiantes puedan verlas.</a:t>
            </a:r>
            <a:r>
              <a:rPr lang="es-419" sz="1262" dirty="0" smtClean="0">
                <a:solidFill>
                  <a:schemeClr val="dk1"/>
                </a:solidFill>
                <a:latin typeface="Calibri"/>
                <a:ea typeface="Calibri"/>
                <a:cs typeface="Calibri"/>
                <a:sym typeface="Calibri"/>
              </a:rPr>
              <a:t>]</a:t>
            </a:r>
          </a:p>
          <a:p>
            <a:endParaRPr lang="es-419" sz="1262" i="1" dirty="0" smtClean="0">
              <a:solidFill>
                <a:srgbClr val="000000"/>
              </a:solidFill>
              <a:latin typeface="Calibri"/>
              <a:ea typeface="Calibri"/>
              <a:cs typeface="Calibri"/>
              <a:sym typeface="Calibri"/>
            </a:endParaRPr>
          </a:p>
          <a:p>
            <a:pPr>
              <a:buSzPct val="25000"/>
            </a:pPr>
            <a:r>
              <a:rPr lang="es-419" sz="1262" b="1" dirty="0" smtClean="0">
                <a:solidFill>
                  <a:srgbClr val="000000"/>
                </a:solidFill>
                <a:latin typeface="Calibri"/>
                <a:ea typeface="Calibri"/>
                <a:cs typeface="Calibri"/>
                <a:sym typeface="Calibri"/>
              </a:rPr>
              <a:t>Posibles respuestas de los estudiantes:</a:t>
            </a:r>
          </a:p>
          <a:p>
            <a:pPr marL="185422" indent="-185422">
              <a:buClr>
                <a:srgbClr val="000000"/>
              </a:buClr>
              <a:buSzPct val="100000"/>
              <a:buFont typeface="Arial"/>
              <a:buChar char="•"/>
            </a:pPr>
            <a:r>
              <a:rPr lang="es-419" sz="1262" dirty="0" smtClean="0">
                <a:latin typeface="Calibri"/>
                <a:ea typeface="Calibri"/>
                <a:cs typeface="Calibri"/>
                <a:sym typeface="Calibri"/>
              </a:rPr>
              <a:t>Colada (</a:t>
            </a:r>
            <a:r>
              <a:rPr lang="es-419" sz="1262" i="1" dirty="0" err="1" smtClean="0">
                <a:latin typeface="Calibri"/>
                <a:ea typeface="Calibri"/>
                <a:cs typeface="Calibri"/>
                <a:sym typeface="Calibri"/>
              </a:rPr>
              <a:t>Flowstone</a:t>
            </a:r>
            <a:r>
              <a:rPr lang="es-419" sz="1262" dirty="0" smtClean="0">
                <a:latin typeface="Calibri"/>
                <a:ea typeface="Calibri"/>
                <a:cs typeface="Calibri"/>
                <a:sym typeface="Calibri"/>
              </a:rPr>
              <a:t>)</a:t>
            </a:r>
          </a:p>
          <a:p>
            <a:pPr marL="185422" indent="-185422">
              <a:buClr>
                <a:srgbClr val="000000"/>
              </a:buClr>
              <a:buSzPct val="100000"/>
              <a:buFont typeface="Arial"/>
              <a:buChar char="•"/>
            </a:pPr>
            <a:r>
              <a:rPr lang="es-419" sz="1262" dirty="0" smtClean="0">
                <a:solidFill>
                  <a:srgbClr val="000000"/>
                </a:solidFill>
                <a:ea typeface="Calibri"/>
                <a:cs typeface="Calibri"/>
                <a:sym typeface="Calibri"/>
              </a:rPr>
              <a:t>Estalactitas</a:t>
            </a:r>
          </a:p>
          <a:p>
            <a:pPr marL="185422" indent="-185422">
              <a:buClr>
                <a:srgbClr val="000000"/>
              </a:buClr>
              <a:buSzPct val="100000"/>
              <a:buFont typeface="Arial"/>
              <a:buChar char="•"/>
            </a:pPr>
            <a:r>
              <a:rPr lang="es-419" sz="1262" dirty="0" smtClean="0">
                <a:ea typeface="Calibri"/>
                <a:cs typeface="Calibri"/>
                <a:sym typeface="Calibri"/>
              </a:rPr>
              <a:t>Estalactitas tubulares (</a:t>
            </a:r>
            <a:r>
              <a:rPr lang="es-419" sz="1262" i="1" dirty="0" smtClean="0">
                <a:ea typeface="Calibri"/>
                <a:cs typeface="Calibri"/>
                <a:sym typeface="Calibri"/>
              </a:rPr>
              <a:t>Soda </a:t>
            </a:r>
            <a:r>
              <a:rPr lang="es-419" sz="1262" i="1" dirty="0" err="1" smtClean="0">
                <a:latin typeface="Calibri"/>
                <a:ea typeface="Calibri"/>
                <a:cs typeface="Calibri"/>
                <a:sym typeface="Calibri"/>
              </a:rPr>
              <a:t>Straws</a:t>
            </a:r>
            <a:r>
              <a:rPr lang="es-419" sz="1262" dirty="0" smtClean="0">
                <a:latin typeface="Calibri"/>
                <a:ea typeface="Calibri"/>
                <a:cs typeface="Calibri"/>
                <a:sym typeface="Calibri"/>
              </a:rPr>
              <a:t>)</a:t>
            </a:r>
          </a:p>
          <a:p>
            <a:pPr marL="185422" indent="-185422">
              <a:buClr>
                <a:srgbClr val="000000"/>
              </a:buClr>
              <a:buSzPct val="100000"/>
              <a:buFont typeface="Arial"/>
              <a:buChar char="•"/>
            </a:pPr>
            <a:r>
              <a:rPr lang="es-419" sz="1262" i="1" dirty="0" err="1" smtClean="0">
                <a:latin typeface="Calibri"/>
                <a:ea typeface="Calibri"/>
                <a:cs typeface="Calibri"/>
                <a:sym typeface="Calibri"/>
              </a:rPr>
              <a:t>Draperies</a:t>
            </a:r>
            <a:endParaRPr lang="es-419" sz="1262" i="1" dirty="0" smtClean="0">
              <a:latin typeface="Calibri"/>
              <a:ea typeface="Calibri"/>
              <a:cs typeface="Calibri"/>
              <a:sym typeface="Calibri"/>
            </a:endParaRPr>
          </a:p>
          <a:p>
            <a:pPr marL="185422" indent="-185422">
              <a:buClr>
                <a:srgbClr val="000000"/>
              </a:buClr>
              <a:buSzPct val="100000"/>
              <a:buFont typeface="Arial"/>
              <a:buChar char="•"/>
            </a:pPr>
            <a:r>
              <a:rPr lang="es-419" sz="1262" dirty="0" smtClean="0">
                <a:solidFill>
                  <a:srgbClr val="000000"/>
                </a:solidFill>
                <a:ea typeface="Calibri"/>
                <a:cs typeface="Calibri"/>
                <a:sym typeface="Calibri"/>
              </a:rPr>
              <a:t>Explicación general de la formación</a:t>
            </a:r>
          </a:p>
          <a:p>
            <a:pPr marL="185422" indent="-185422">
              <a:buClr>
                <a:srgbClr val="000000"/>
              </a:buClr>
              <a:buSzPct val="100000"/>
              <a:buFont typeface="Arial"/>
              <a:buChar char="•"/>
            </a:pPr>
            <a:endParaRPr lang="es-419" sz="1262" i="1" dirty="0" smtClean="0">
              <a:solidFill>
                <a:srgbClr val="000000"/>
              </a:solidFill>
              <a:latin typeface="Calibri"/>
              <a:ea typeface="Calibri"/>
              <a:cs typeface="Calibri"/>
              <a:sym typeface="Calibri"/>
            </a:endParaRPr>
          </a:p>
          <a:p>
            <a:pPr>
              <a:buSzPct val="25000"/>
            </a:pPr>
            <a:r>
              <a:rPr lang="es-419" sz="1262" b="1" dirty="0" smtClean="0">
                <a:solidFill>
                  <a:schemeClr val="dk1"/>
                </a:solidFill>
                <a:latin typeface="Calibri"/>
                <a:ea typeface="Calibri"/>
                <a:cs typeface="Calibri"/>
                <a:sym typeface="Calibri"/>
              </a:rPr>
              <a:t>El facilitador dice: </a:t>
            </a:r>
            <a:endParaRPr lang="es-419" sz="1262" dirty="0">
              <a:solidFill>
                <a:schemeClr val="dk1"/>
              </a:solidFill>
              <a:ea typeface="Calibri"/>
              <a:cs typeface="Calibri"/>
              <a:sym typeface="Calibri"/>
            </a:endParaRPr>
          </a:p>
          <a:p>
            <a:r>
              <a:rPr lang="es-419" sz="1262" i="1" dirty="0" smtClean="0">
                <a:solidFill>
                  <a:schemeClr val="dk1"/>
                </a:solidFill>
                <a:ea typeface="Calibri"/>
                <a:cs typeface="Calibri"/>
                <a:sym typeface="Calibri"/>
              </a:rPr>
              <a:t>En su tarea de rendimiento, aprenderán acerca de la Cavernas de Carlsbad. </a:t>
            </a:r>
            <a:r>
              <a:rPr lang="es-ES" sz="1262" i="1" dirty="0"/>
              <a:t>El trabajo en grupo que hicieron hoy debe ayudarles  a prepararse para la investigación y el escrito que van a hacer en la tarea de rendimiento</a:t>
            </a:r>
            <a:r>
              <a:rPr lang="es-419" sz="1262" dirty="0"/>
              <a:t>.</a:t>
            </a:r>
          </a:p>
          <a:p>
            <a:endParaRPr lang="es-419" sz="1262" b="1" dirty="0"/>
          </a:p>
          <a:p>
            <a:r>
              <a:rPr lang="es-419" sz="1262" b="1" dirty="0"/>
              <a:t>Nota: El facilitador debe recoger las notas de los estudiantes de esta actividad.</a:t>
            </a:r>
          </a:p>
          <a:p>
            <a:pPr marL="185422" indent="-103012">
              <a:buClr>
                <a:schemeClr val="dk1"/>
              </a:buClr>
            </a:pPr>
            <a:endParaRPr lang="es-419" sz="1262" i="1" dirty="0">
              <a:solidFill>
                <a:srgbClr val="000000"/>
              </a:solidFill>
              <a:latin typeface="Calibri"/>
              <a:ea typeface="Calibri"/>
              <a:cs typeface="Calibri"/>
              <a:sym typeface="Calibri"/>
            </a:endParaRPr>
          </a:p>
        </p:txBody>
      </p:sp>
      <p:sp>
        <p:nvSpPr>
          <p:cNvPr id="3" name="Slide Number Placeholder 2"/>
          <p:cNvSpPr>
            <a:spLocks noGrp="1"/>
          </p:cNvSpPr>
          <p:nvPr>
            <p:ph type="sldNum" sz="quarter" idx="12"/>
          </p:nvPr>
        </p:nvSpPr>
        <p:spPr>
          <a:xfrm>
            <a:off x="6557963" y="9522884"/>
            <a:ext cx="842010" cy="535517"/>
          </a:xfrm>
        </p:spPr>
        <p:txBody>
          <a:bodyPr/>
          <a:lstStyle/>
          <a:p>
            <a:r>
              <a:rPr lang="en-US" dirty="0"/>
              <a:t>8</a:t>
            </a:r>
          </a:p>
        </p:txBody>
      </p:sp>
    </p:spTree>
    <p:extLst>
      <p:ext uri="{BB962C8B-B14F-4D97-AF65-F5344CB8AC3E}">
        <p14:creationId xmlns:p14="http://schemas.microsoft.com/office/powerpoint/2010/main" val="3351476571"/>
      </p:ext>
    </p:extLst>
  </p:cSld>
  <p:clrMapOvr>
    <a:masterClrMapping/>
  </p:clrMapOvr>
  <p:transition spd="slow">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3637" y="306569"/>
            <a:ext cx="6865257" cy="8803436"/>
          </a:xfrm>
          <a:prstGeom prst="rect">
            <a:avLst/>
          </a:prstGeom>
          <a:noFill/>
        </p:spPr>
        <p:txBody>
          <a:bodyPr wrap="square" rtlCol="0">
            <a:spAutoFit/>
          </a:bodyPr>
          <a:lstStyle/>
          <a:p>
            <a:pPr algn="ctr"/>
            <a:r>
              <a:rPr lang="es-419" sz="1578" b="1" u="sng" dirty="0"/>
              <a:t>Pre-evaluación y Progresiones de aprendizaje</a:t>
            </a:r>
          </a:p>
          <a:p>
            <a:pPr algn="ctr"/>
            <a:endParaRPr lang="es-419" sz="1100" b="1" u="sng" dirty="0"/>
          </a:p>
          <a:p>
            <a:r>
              <a:rPr lang="es-419" sz="1183" dirty="0"/>
              <a:t>Las </a:t>
            </a:r>
            <a:r>
              <a:rPr lang="es-419" sz="1183" b="1" u="sng" dirty="0"/>
              <a:t>pre-evaluaciones</a:t>
            </a:r>
            <a:r>
              <a:rPr lang="es-419" sz="1183" dirty="0"/>
              <a:t> son particularmente únicas.</a:t>
            </a:r>
          </a:p>
          <a:p>
            <a:endParaRPr lang="es-419" sz="789" dirty="0"/>
          </a:p>
          <a:p>
            <a:r>
              <a:rPr lang="es-419" sz="1183" dirty="0"/>
              <a:t>Ellas miden el progreso </a:t>
            </a:r>
            <a:r>
              <a:rPr lang="es-419" sz="1183" b="1" i="1" u="sng" dirty="0">
                <a:effectLst>
                  <a:outerShdw blurRad="38100" dist="38100" dir="2700000" algn="tl">
                    <a:srgbClr val="000000">
                      <a:alpha val="43137"/>
                    </a:srgbClr>
                  </a:outerShdw>
                </a:effectLst>
              </a:rPr>
              <a:t>hacia un estándar. </a:t>
            </a:r>
          </a:p>
          <a:p>
            <a:endParaRPr lang="es-419" sz="789" dirty="0"/>
          </a:p>
          <a:p>
            <a:r>
              <a:rPr lang="es-419" sz="1183" dirty="0"/>
              <a:t>Diferentes a los </a:t>
            </a:r>
            <a:r>
              <a:rPr lang="es-419" sz="1183" dirty="0" err="1"/>
              <a:t>CFAs</a:t>
            </a:r>
            <a:r>
              <a:rPr lang="es-419" sz="1183" dirty="0"/>
              <a:t> (</a:t>
            </a:r>
            <a:r>
              <a:rPr lang="es-419" sz="1183" b="1" i="1" u="sng" dirty="0" err="1"/>
              <a:t>C</a:t>
            </a:r>
            <a:r>
              <a:rPr lang="es-419" sz="1183" i="1" dirty="0" err="1"/>
              <a:t>ommon</a:t>
            </a:r>
            <a:r>
              <a:rPr lang="es-419" sz="1183" i="1" dirty="0"/>
              <a:t> </a:t>
            </a:r>
            <a:r>
              <a:rPr lang="es-419" sz="1183" b="1" i="1" u="sng" err="1"/>
              <a:t>F</a:t>
            </a:r>
            <a:r>
              <a:rPr lang="es-419" sz="1183" i="1" err="1"/>
              <a:t>ormative</a:t>
            </a:r>
            <a:r>
              <a:rPr lang="es-419" sz="1183" i="1"/>
              <a:t> </a:t>
            </a:r>
            <a:r>
              <a:rPr lang="es-419" sz="1183" b="1" i="1" u="sng" smtClean="0"/>
              <a:t>A</a:t>
            </a:r>
            <a:r>
              <a:rPr lang="es-419" sz="1183" i="1" smtClean="0"/>
              <a:t>ssessments</a:t>
            </a:r>
            <a:r>
              <a:rPr lang="es-419" sz="1183" dirty="0"/>
              <a:t>) que miden el dominio del estándar, las pre-evaluaciones son más como un panorama de las fortalezas  y las deficiencias del estudiante, que miden las destrezas y conceptos que este necesita </a:t>
            </a:r>
            <a:r>
              <a:rPr lang="es-419" sz="1183" b="1" i="1" dirty="0"/>
              <a:t>a lo largo del camino </a:t>
            </a:r>
            <a:r>
              <a:rPr lang="es-419" sz="1183" dirty="0"/>
              <a:t>para poder alcanzar el dominio del estándar.</a:t>
            </a:r>
          </a:p>
          <a:p>
            <a:endParaRPr lang="es-419" sz="1183" dirty="0"/>
          </a:p>
          <a:p>
            <a:endParaRPr lang="es-419" sz="1183" dirty="0"/>
          </a:p>
          <a:p>
            <a:endParaRPr lang="es-419" sz="1183"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479" dirty="0"/>
          </a:p>
          <a:p>
            <a:endParaRPr lang="es-419" sz="1183" dirty="0"/>
          </a:p>
          <a:p>
            <a:endParaRPr lang="es-419" sz="1183" dirty="0"/>
          </a:p>
          <a:p>
            <a:endParaRPr lang="es-419" sz="1183" dirty="0"/>
          </a:p>
          <a:p>
            <a:endParaRPr lang="es-419" sz="1183" dirty="0"/>
          </a:p>
          <a:p>
            <a:r>
              <a:rPr lang="es-419" sz="1183" dirty="0"/>
              <a:t>¿Qué hay de una post evaluación? No existe una post-evaluación estandarizada.</a:t>
            </a:r>
          </a:p>
          <a:p>
            <a:r>
              <a:rPr lang="es-419" sz="1183" dirty="0"/>
              <a:t>La verdadera medida de cómo los estudiantes están trabajando </a:t>
            </a:r>
            <a:r>
              <a:rPr lang="es-419" sz="1183" b="1" i="1" dirty="0"/>
              <a:t>a lo largo del camino</a:t>
            </a:r>
            <a:r>
              <a:rPr lang="es-419" sz="1183"/>
              <a:t>, </a:t>
            </a:r>
            <a:r>
              <a:rPr lang="es-419" sz="1183" smtClean="0"/>
              <a:t>se </a:t>
            </a:r>
            <a:r>
              <a:rPr lang="es-419" sz="1183" dirty="0"/>
              <a:t>evalúa en el salón </a:t>
            </a:r>
            <a:r>
              <a:rPr lang="es-419" sz="1183"/>
              <a:t>de </a:t>
            </a:r>
            <a:r>
              <a:rPr lang="es-419" sz="1183" smtClean="0"/>
              <a:t>clases </a:t>
            </a:r>
            <a:r>
              <a:rPr lang="es-419" sz="1183" dirty="0"/>
              <a:t>durante la instrucción y la evaluación formativa. Por esta razón los </a:t>
            </a:r>
            <a:r>
              <a:rPr lang="es-419" sz="1183" dirty="0" err="1"/>
              <a:t>CFAs</a:t>
            </a:r>
            <a:r>
              <a:rPr lang="es-419" sz="1183" dirty="0"/>
              <a:t> </a:t>
            </a:r>
            <a:r>
              <a:rPr lang="es-419" sz="1183"/>
              <a:t>no </a:t>
            </a:r>
            <a:r>
              <a:rPr lang="es-419" sz="1183" smtClean="0"/>
              <a:t>se </a:t>
            </a:r>
            <a:r>
              <a:rPr lang="es-419" sz="1183" dirty="0"/>
              <a:t>llaman post evaluaciones. Los </a:t>
            </a:r>
            <a:r>
              <a:rPr lang="es-419" sz="1183" dirty="0" err="1"/>
              <a:t>CFAs</a:t>
            </a:r>
            <a:r>
              <a:rPr lang="es-419" sz="1183" dirty="0"/>
              <a:t> miden el </a:t>
            </a:r>
            <a:r>
              <a:rPr lang="es-419" sz="1183" b="1" i="1" dirty="0"/>
              <a:t>objetivo final</a:t>
            </a:r>
            <a:r>
              <a:rPr lang="es-419" sz="1183" dirty="0"/>
              <a:t>, o el dominio del estándar. Sin embargo, sin las pre-evaluaciones, ¿cómo sabríamos en qué enfocar nuestra instrucción a través de cada trimestre?</a:t>
            </a:r>
          </a:p>
          <a:p>
            <a:endParaRPr lang="es-419" sz="789" dirty="0"/>
          </a:p>
          <a:p>
            <a:r>
              <a:rPr lang="es-419" sz="1183" b="1" u="sng" dirty="0"/>
              <a:t>Progresiones de aprendizaje: </a:t>
            </a:r>
            <a:r>
              <a:rPr lang="es-419" sz="1183" dirty="0"/>
              <a:t>son el conjunto pronosticado de destrezas necesarias para poder completar la demanda de la tarea requerida de cada estándar. Las progresiones de aprendizaje fueron alineadas a la matriz </a:t>
            </a:r>
            <a:r>
              <a:rPr lang="es-419" sz="1183" dirty="0" err="1"/>
              <a:t>Hess</a:t>
            </a:r>
            <a:r>
              <a:rPr lang="es-419" sz="1183" dirty="0"/>
              <a:t> </a:t>
            </a:r>
            <a:r>
              <a:rPr lang="es-419" sz="1183" b="1" i="1" u="sng" dirty="0" err="1"/>
              <a:t>Cognitive</a:t>
            </a:r>
            <a:r>
              <a:rPr lang="es-419" sz="1183" b="1" i="1" u="sng" dirty="0"/>
              <a:t> Rigor </a:t>
            </a:r>
            <a:r>
              <a:rPr lang="es-419" sz="1183" b="1" i="1" u="sng" dirty="0" err="1"/>
              <a:t>Matrix</a:t>
            </a:r>
            <a:r>
              <a:rPr lang="es-419" sz="1183" b="1" i="1" u="sng" dirty="0"/>
              <a:t>.</a:t>
            </a:r>
          </a:p>
          <a:p>
            <a:endParaRPr lang="es-419" sz="789" dirty="0"/>
          </a:p>
          <a:p>
            <a:r>
              <a:rPr lang="es-419" sz="1183" dirty="0"/>
              <a:t>Las pre-evaluaciones miden el dominio del estudiante </a:t>
            </a:r>
            <a:r>
              <a:rPr lang="es-419" sz="1183"/>
              <a:t>que </a:t>
            </a:r>
            <a:r>
              <a:rPr lang="es-419" sz="1183" smtClean="0"/>
              <a:t>se </a:t>
            </a:r>
            <a:r>
              <a:rPr lang="es-419" sz="1183" dirty="0"/>
              <a:t>indican en los recuadros morados (puntos de ajuste). Estos puntos son tareas que nos permiten ajustar la instrucción basado en el rendimiento. Por ejemplo, si un estudiante tiene dificultades en el primer punto de ajuste en color morado (DOK-1, Cf), el maestro tendrá que regresar a las tareas previas al DOK-1 Cf y desarrollar estratégicamente la  instrucción  para cerrar la brecha</a:t>
            </a:r>
            <a:r>
              <a:rPr lang="es-419" sz="1183"/>
              <a:t>, </a:t>
            </a:r>
            <a:r>
              <a:rPr lang="es-419" sz="1183" smtClean="0"/>
              <a:t>moviéndose </a:t>
            </a:r>
            <a:r>
              <a:rPr lang="es-419" sz="1183" dirty="0"/>
              <a:t>continuamente hacia adelante hasta el final de la progresión de aprendizaje.</a:t>
            </a:r>
          </a:p>
          <a:p>
            <a:endParaRPr lang="es-419" sz="789" dirty="0"/>
          </a:p>
          <a:p>
            <a:r>
              <a:rPr lang="es-419" sz="1183" dirty="0"/>
              <a:t>Hay una lista de cotejo de las Progresiones de aprendizaje en lectura para cada estándar en cada grado, </a:t>
            </a:r>
            <a:r>
              <a:rPr lang="es-419" sz="1183"/>
              <a:t>que </a:t>
            </a:r>
            <a:r>
              <a:rPr lang="es-419" sz="1183" smtClean="0"/>
              <a:t>se </a:t>
            </a:r>
            <a:r>
              <a:rPr lang="es-419" sz="1183" dirty="0"/>
              <a:t>puede utilizar para monitorear el progreso. Está disponible en: </a:t>
            </a:r>
          </a:p>
          <a:p>
            <a:endParaRPr lang="es-419" sz="1183" dirty="0">
              <a:hlinkClick r:id=""/>
            </a:endParaRPr>
          </a:p>
          <a:p>
            <a:pPr algn="ctr"/>
            <a:r>
              <a:rPr lang="es-419" sz="1183" dirty="0">
                <a:hlinkClick r:id=""/>
              </a:rPr>
              <a:t>http://sresource.homestead.com/Grade-2.html</a:t>
            </a:r>
            <a:endParaRPr lang="es-419" sz="1183" dirty="0"/>
          </a:p>
          <a:p>
            <a:endParaRPr lang="es-419" sz="1183" dirty="0"/>
          </a:p>
        </p:txBody>
      </p:sp>
      <p:graphicFrame>
        <p:nvGraphicFramePr>
          <p:cNvPr id="20" name="Table 19"/>
          <p:cNvGraphicFramePr>
            <a:graphicFrameLocks noGrp="1"/>
          </p:cNvGraphicFramePr>
          <p:nvPr>
            <p:extLst/>
          </p:nvPr>
        </p:nvGraphicFramePr>
        <p:xfrm>
          <a:off x="453571" y="3029952"/>
          <a:ext cx="6780440" cy="2056384"/>
        </p:xfrm>
        <a:graphic>
          <a:graphicData uri="http://schemas.openxmlformats.org/drawingml/2006/table">
            <a:tbl>
              <a:tblPr firstRow="1" firstCol="1" bandRow="1"/>
              <a:tblGrid>
                <a:gridCol w="814917"/>
                <a:gridCol w="920608"/>
                <a:gridCol w="890517"/>
                <a:gridCol w="730463"/>
                <a:gridCol w="796798"/>
                <a:gridCol w="706166"/>
                <a:gridCol w="728921"/>
                <a:gridCol w="1192050"/>
              </a:tblGrid>
              <a:tr h="146885">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Ka</a:t>
                      </a:r>
                      <a:endParaRPr lang="en-US" sz="800" dirty="0">
                        <a:effectLst/>
                        <a:latin typeface="Calibri"/>
                        <a:ea typeface="Calibri"/>
                        <a:cs typeface="Times New Roman"/>
                      </a:endParaRPr>
                    </a:p>
                  </a:txBody>
                  <a:tcPr marL="34208" marR="34208" marT="0" marB="0" anchor="ctr">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 Kc</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Cd</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1 - Cf</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Ch</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 Ck</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a:solidFill>
                            <a:srgbClr val="000000"/>
                          </a:solidFill>
                          <a:effectLst/>
                          <a:latin typeface="Calibri"/>
                          <a:ea typeface="Times New Roman"/>
                          <a:cs typeface="Times New Roman"/>
                        </a:rPr>
                        <a:t>DOK 2 -Cl</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C6D9F1"/>
                    </a:solidFill>
                  </a:tcPr>
                </a:tc>
                <a:tc>
                  <a:txBody>
                    <a:bodyPr/>
                    <a:lstStyle/>
                    <a:p>
                      <a:pPr marL="0" marR="0" algn="ctr">
                        <a:lnSpc>
                          <a:spcPct val="115000"/>
                        </a:lnSpc>
                        <a:spcBef>
                          <a:spcPts val="0"/>
                        </a:spcBef>
                        <a:spcAft>
                          <a:spcPts val="0"/>
                        </a:spcAft>
                      </a:pPr>
                      <a:r>
                        <a:rPr lang="en-US" sz="800" b="1" dirty="0" err="1" smtClean="0">
                          <a:solidFill>
                            <a:srgbClr val="000000"/>
                          </a:solidFill>
                          <a:effectLst/>
                          <a:latin typeface="Calibri"/>
                          <a:ea typeface="Times New Roman"/>
                          <a:cs typeface="Times New Roman"/>
                        </a:rPr>
                        <a:t>Dominio</a:t>
                      </a:r>
                      <a:r>
                        <a:rPr lang="en-US" sz="800" b="1" dirty="0" smtClean="0">
                          <a:solidFill>
                            <a:srgbClr val="000000"/>
                          </a:solidFill>
                          <a:effectLst/>
                          <a:latin typeface="Calibri"/>
                          <a:ea typeface="Times New Roman"/>
                          <a:cs typeface="Times New Roman"/>
                        </a:rPr>
                        <a:t> del </a:t>
                      </a:r>
                      <a:r>
                        <a:rPr lang="en-US" sz="800" b="1" dirty="0" err="1" smtClean="0">
                          <a:solidFill>
                            <a:srgbClr val="000000"/>
                          </a:solidFill>
                          <a:effectLst/>
                          <a:latin typeface="Calibri"/>
                          <a:ea typeface="Times New Roman"/>
                          <a:cs typeface="Times New Roman"/>
                        </a:rPr>
                        <a:t>estándar</a:t>
                      </a:r>
                      <a:r>
                        <a:rPr lang="en-US" sz="800" b="1" dirty="0" smtClean="0">
                          <a:solidFill>
                            <a:srgbClr val="000000"/>
                          </a:solidFill>
                          <a:effectLst/>
                          <a:latin typeface="Calibri"/>
                          <a:ea typeface="Times New Roman"/>
                          <a:cs typeface="Times New Roman"/>
                        </a:rPr>
                        <a:t> </a:t>
                      </a:r>
                      <a:endParaRPr lang="en-US" sz="800" dirty="0">
                        <a:effectLst/>
                        <a:latin typeface="Calibri"/>
                        <a:ea typeface="Calibri"/>
                        <a:cs typeface="Times New Roman"/>
                      </a:endParaRPr>
                    </a:p>
                  </a:txBody>
                  <a:tcPr marL="34208" marR="34208" marT="0" marB="0" anchor="ctr">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A6A6A6"/>
                      </a:solidFill>
                      <a:prstDash val="solid"/>
                      <a:round/>
                      <a:headEnd type="none" w="med" len="med"/>
                      <a:tailEnd type="none" w="med" len="med"/>
                    </a:lnB>
                    <a:solidFill>
                      <a:srgbClr val="BFBFBF"/>
                    </a:solidFill>
                  </a:tcPr>
                </a:tc>
              </a:tr>
              <a:tr h="1909499">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Recuerda quién, qué, dónde, cuándo, porqué y cómo, sobre un cuento leído y discutido </a:t>
                      </a:r>
                      <a:r>
                        <a:rPr lang="es-419" sz="800" smtClean="0">
                          <a:solidFill>
                            <a:srgbClr val="000000"/>
                          </a:solidFill>
                          <a:effectLst/>
                          <a:latin typeface="+mn-lt"/>
                          <a:ea typeface="Times New Roman"/>
                          <a:cs typeface="Times New Roman"/>
                        </a:rPr>
                        <a:t>en clases</a:t>
                      </a:r>
                      <a:endParaRPr lang="en-US" sz="800" dirty="0">
                        <a:effectLst/>
                        <a:latin typeface="Calibri"/>
                        <a:ea typeface="Calibri"/>
                        <a:cs typeface="Times New Roman"/>
                      </a:endParaRPr>
                    </a:p>
                  </a:txBody>
                  <a:tcPr marL="34208" marR="34208" marT="0" marB="0">
                    <a:lnL w="12700" cap="flat" cmpd="sng" algn="ctr">
                      <a:solidFill>
                        <a:schemeClr val="tx1"/>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Usa y define el Lenguaje académico estándar: </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  quién, qué, dónde, cuándo, porqué y cómo ; preguntar, contestar/</a:t>
                      </a:r>
                    </a:p>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responder, preguntas, detalles clave</a:t>
                      </a:r>
                      <a:endParaRPr lang="es-419" sz="800" dirty="0">
                        <a:solidFill>
                          <a:srgbClr val="000000"/>
                        </a:solidFill>
                        <a:effectLst/>
                        <a:latin typeface="+mn-lt"/>
                        <a:ea typeface="Times New Roman"/>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dirty="0" smtClean="0">
                          <a:solidFill>
                            <a:srgbClr val="000000"/>
                          </a:solidFill>
                          <a:effectLst/>
                          <a:latin typeface="+mn-lt"/>
                          <a:ea typeface="Times New Roman"/>
                          <a:cs typeface="Times New Roman"/>
                        </a:rPr>
                        <a:t>Relaciona los siguientes términos: quién con los personajes; dónde y cuándo con el  escenario/ ambiente y qué y cómo con  </a:t>
                      </a:r>
                      <a:r>
                        <a:rPr lang="es-419" sz="800" smtClean="0">
                          <a:solidFill>
                            <a:srgbClr val="000000"/>
                          </a:solidFill>
                          <a:effectLst/>
                          <a:latin typeface="+mn-lt"/>
                          <a:ea typeface="Times New Roman"/>
                          <a:cs typeface="Times New Roman"/>
                        </a:rPr>
                        <a:t>la secuencia </a:t>
                      </a:r>
                      <a:r>
                        <a:rPr lang="es-419" sz="800" dirty="0" smtClean="0">
                          <a:solidFill>
                            <a:srgbClr val="000000"/>
                          </a:solidFill>
                          <a:effectLst/>
                          <a:latin typeface="+mn-lt"/>
                          <a:ea typeface="Times New Roman"/>
                          <a:cs typeface="Times New Roman"/>
                        </a:rPr>
                        <a:t>de eventos.</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Relaciona los siguientes términos: quién con los personajes; dónde y cuándo con el  escenario/ ambiente y qué y cómo con  </a:t>
                      </a:r>
                      <a:r>
                        <a:rPr lang="es-419" sz="800" b="1" smtClean="0">
                          <a:solidFill>
                            <a:srgbClr val="000000"/>
                          </a:solidFill>
                          <a:effectLst/>
                          <a:latin typeface="+mn-lt"/>
                          <a:ea typeface="Times New Roman"/>
                          <a:cs typeface="Times New Roman"/>
                        </a:rPr>
                        <a:t>la secuencia </a:t>
                      </a:r>
                      <a:r>
                        <a:rPr lang="es-419" sz="800" b="1" dirty="0" smtClean="0">
                          <a:solidFill>
                            <a:srgbClr val="000000"/>
                          </a:solidFill>
                          <a:effectLst/>
                          <a:latin typeface="+mn-lt"/>
                          <a:ea typeface="Times New Roman"/>
                          <a:cs typeface="Times New Roman"/>
                        </a:rPr>
                        <a:t>de eventos.</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u="sng" dirty="0" smtClean="0">
                          <a:solidFill>
                            <a:srgbClr val="000000"/>
                          </a:solidFill>
                          <a:effectLst/>
                          <a:latin typeface="+mn-lt"/>
                          <a:ea typeface="Times New Roman"/>
                          <a:cs typeface="Times New Roman"/>
                        </a:rPr>
                        <a:t>Desarrollo de concepto</a:t>
                      </a:r>
                    </a:p>
                    <a:p>
                      <a:pPr marL="0" marR="0" algn="l">
                        <a:lnSpc>
                          <a:spcPct val="115000"/>
                        </a:lnSpc>
                        <a:spcBef>
                          <a:spcPts val="0"/>
                        </a:spcBef>
                        <a:spcAft>
                          <a:spcPts val="0"/>
                        </a:spcAft>
                      </a:pPr>
                      <a:r>
                        <a:rPr lang="es-419" sz="800" u="none" dirty="0" smtClean="0">
                          <a:solidFill>
                            <a:srgbClr val="000000"/>
                          </a:solidFill>
                          <a:effectLst/>
                          <a:latin typeface="+mn-lt"/>
                          <a:ea typeface="Times New Roman"/>
                          <a:cs typeface="Times New Roman"/>
                        </a:rPr>
                        <a:t>Los estudiantes entienden que los detalles clave ayudan a decir:  quién, qué, dónde, cuándo, porqué y cómo</a:t>
                      </a:r>
                      <a:endParaRPr lang="es-419" sz="800" u="none" dirty="0">
                        <a:solidFill>
                          <a:srgbClr val="000000"/>
                        </a:solidFill>
                        <a:effectLst/>
                        <a:latin typeface="+mn-lt"/>
                        <a:ea typeface="Times New Roman"/>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Usa detalles clave para identificar  quién, qué, dónde, cuándo, porqué y cómo, sobre un cuento no leído </a:t>
                      </a:r>
                      <a:r>
                        <a:rPr lang="es-419" sz="800" b="1" smtClean="0">
                          <a:solidFill>
                            <a:srgbClr val="000000"/>
                          </a:solidFill>
                          <a:effectLst/>
                          <a:latin typeface="+mn-lt"/>
                          <a:ea typeface="Times New Roman"/>
                          <a:cs typeface="Times New Roman"/>
                        </a:rPr>
                        <a:t>en clase.</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dirty="0" smtClean="0">
                          <a:solidFill>
                            <a:srgbClr val="000000"/>
                          </a:solidFill>
                          <a:effectLst/>
                          <a:latin typeface="+mn-lt"/>
                          <a:ea typeface="Times New Roman"/>
                          <a:cs typeface="Times New Roman"/>
                        </a:rPr>
                        <a:t>Encuentra información usando detalles clave para contestar preguntas específicas sobre un cuento nuevo. </a:t>
                      </a:r>
                      <a:endParaRPr lang="en-US" sz="800"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rgbClr val="A6A6A6"/>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C0D9"/>
                    </a:solidFill>
                  </a:tcPr>
                </a:tc>
                <a:tc>
                  <a:txBody>
                    <a:bodyPr/>
                    <a:lstStyle/>
                    <a:p>
                      <a:pPr marL="0" marR="0" algn="l">
                        <a:lnSpc>
                          <a:spcPct val="115000"/>
                        </a:lnSpc>
                        <a:spcBef>
                          <a:spcPts val="0"/>
                        </a:spcBef>
                        <a:spcAft>
                          <a:spcPts val="0"/>
                        </a:spcAft>
                      </a:pPr>
                      <a:r>
                        <a:rPr lang="es-419" sz="800" b="1" u="sng" dirty="0" smtClean="0">
                          <a:effectLst/>
                          <a:latin typeface="+mn-lt"/>
                          <a:ea typeface="Calibri"/>
                          <a:cs typeface="Helvetica"/>
                        </a:rPr>
                        <a:t>RL.2.1  </a:t>
                      </a:r>
                      <a:r>
                        <a:rPr lang="es-419" sz="800" b="0" i="1" u="none" dirty="0" smtClean="0">
                          <a:effectLst/>
                          <a:latin typeface="+mn-lt"/>
                          <a:ea typeface="Calibri"/>
                          <a:cs typeface="Helvetica"/>
                        </a:rPr>
                        <a:t>Hacen y contestan preguntas tales como: quién, qué, dónde, cuándo, por qué y cómo, para demostrar la comprensión de los detalles clave de un texto.</a:t>
                      </a:r>
                      <a:endParaRPr lang="en-US" sz="800" b="0" i="1" u="none" dirty="0">
                        <a:effectLst/>
                        <a:latin typeface="Calibri"/>
                        <a:ea typeface="Calibri"/>
                        <a:cs typeface="Times New Roman"/>
                      </a:endParaRPr>
                    </a:p>
                  </a:txBody>
                  <a:tcPr marL="34208" marR="34208" marT="0" marB="0">
                    <a:lnL w="12700" cap="flat" cmpd="sng" algn="ctr">
                      <a:solidFill>
                        <a:srgbClr val="A6A6A6"/>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A6A6A6"/>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FBFBF"/>
                    </a:solidFill>
                  </a:tcPr>
                </a:tc>
              </a:tr>
            </a:tbl>
          </a:graphicData>
        </a:graphic>
      </p:graphicFrame>
      <p:sp>
        <p:nvSpPr>
          <p:cNvPr id="4" name="Slide Number Placeholder 3"/>
          <p:cNvSpPr>
            <a:spLocks noGrp="1"/>
          </p:cNvSpPr>
          <p:nvPr>
            <p:ph type="sldNum" sz="quarter" idx="12"/>
          </p:nvPr>
        </p:nvSpPr>
        <p:spPr/>
        <p:txBody>
          <a:bodyPr/>
          <a:lstStyle/>
          <a:p>
            <a:fld id="{F177B04D-AEB5-43ED-B9BA-B3D1EC9C9067}" type="slidenum">
              <a:rPr lang="en-US" smtClean="0"/>
              <a:pPr/>
              <a:t>9</a:t>
            </a:fld>
            <a:endParaRPr lang="en-US" dirty="0"/>
          </a:p>
        </p:txBody>
      </p:sp>
      <p:sp>
        <p:nvSpPr>
          <p:cNvPr id="28" name="Rectangle 27"/>
          <p:cNvSpPr/>
          <p:nvPr/>
        </p:nvSpPr>
        <p:spPr>
          <a:xfrm>
            <a:off x="2096590" y="7941491"/>
            <a:ext cx="2794000" cy="259174"/>
          </a:xfrm>
          <a:prstGeom prst="rect">
            <a:avLst/>
          </a:prstGeom>
        </p:spPr>
        <p:txBody>
          <a:bodyPr wrap="square">
            <a:spAutoFit/>
          </a:bodyPr>
          <a:lstStyle/>
          <a:p>
            <a:endParaRPr lang="en-US" sz="1084" dirty="0"/>
          </a:p>
        </p:txBody>
      </p:sp>
      <p:grpSp>
        <p:nvGrpSpPr>
          <p:cNvPr id="3" name="Group 2"/>
          <p:cNvGrpSpPr/>
          <p:nvPr/>
        </p:nvGrpSpPr>
        <p:grpSpPr>
          <a:xfrm>
            <a:off x="282954" y="1937441"/>
            <a:ext cx="7222664" cy="3185958"/>
            <a:chOff x="215458" y="1762005"/>
            <a:chExt cx="6894361" cy="3084340"/>
          </a:xfrm>
        </p:grpSpPr>
        <p:grpSp>
          <p:nvGrpSpPr>
            <p:cNvPr id="15" name="Group 14"/>
            <p:cNvGrpSpPr/>
            <p:nvPr/>
          </p:nvGrpSpPr>
          <p:grpSpPr>
            <a:xfrm>
              <a:off x="390525" y="1950720"/>
              <a:ext cx="6477000" cy="838200"/>
              <a:chOff x="381000" y="304800"/>
              <a:chExt cx="6477000" cy="838200"/>
            </a:xfrm>
          </p:grpSpPr>
          <p:sp>
            <p:nvSpPr>
              <p:cNvPr id="16" name="Rectangle 15"/>
              <p:cNvSpPr/>
              <p:nvPr/>
            </p:nvSpPr>
            <p:spPr>
              <a:xfrm>
                <a:off x="381000" y="304800"/>
                <a:ext cx="52578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s-419" sz="1183" dirty="0">
                    <a:solidFill>
                      <a:schemeClr val="tx1"/>
                    </a:solidFill>
                  </a:rPr>
                  <a:t>Ejemplo de una </a:t>
                </a:r>
                <a:r>
                  <a:rPr lang="es-419" sz="1183" b="1" i="1" dirty="0">
                    <a:solidFill>
                      <a:schemeClr val="tx1"/>
                    </a:solidFill>
                  </a:rPr>
                  <a:t>Progresión de aprendizaje  </a:t>
                </a:r>
                <a:r>
                  <a:rPr lang="es-419" sz="1183" dirty="0">
                    <a:solidFill>
                      <a:schemeClr val="tx1"/>
                    </a:solidFill>
                  </a:rPr>
                  <a:t>para RL.2.1</a:t>
                </a:r>
              </a:p>
              <a:p>
                <a:pPr algn="ctr"/>
                <a:r>
                  <a:rPr lang="es-419" sz="1183" dirty="0">
                    <a:solidFill>
                      <a:schemeClr val="tx1"/>
                    </a:solidFill>
                  </a:rPr>
                  <a:t>Las pre-evaluaciones miden los </a:t>
                </a:r>
                <a:r>
                  <a:rPr lang="es-419" sz="1183" b="1" i="1" dirty="0">
                    <a:solidFill>
                      <a:schemeClr val="tx1"/>
                    </a:solidFill>
                  </a:rPr>
                  <a:t>puntos</a:t>
                </a:r>
                <a:r>
                  <a:rPr lang="es-419" sz="1183" dirty="0">
                    <a:solidFill>
                      <a:schemeClr val="tx1"/>
                    </a:solidFill>
                  </a:rPr>
                  <a:t> </a:t>
                </a:r>
                <a:r>
                  <a:rPr lang="es-419" sz="1183" b="1" i="1" dirty="0">
                    <a:solidFill>
                      <a:schemeClr val="tx1"/>
                    </a:solidFill>
                  </a:rPr>
                  <a:t>de ajuste </a:t>
                </a:r>
                <a:r>
                  <a:rPr lang="es-419" sz="1183" dirty="0">
                    <a:solidFill>
                      <a:schemeClr val="tx1"/>
                    </a:solidFill>
                  </a:rPr>
                  <a:t>que aparecen en morado</a:t>
                </a:r>
              </a:p>
            </p:txBody>
          </p:sp>
          <p:sp>
            <p:nvSpPr>
              <p:cNvPr id="17" name="Rectangle 16"/>
              <p:cNvSpPr/>
              <p:nvPr/>
            </p:nvSpPr>
            <p:spPr>
              <a:xfrm>
                <a:off x="5943600" y="304800"/>
                <a:ext cx="914400" cy="83820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US" sz="1282" b="1" dirty="0">
                    <a:solidFill>
                      <a:schemeClr val="tx1"/>
                    </a:solidFill>
                  </a:rPr>
                  <a:t>  CFA</a:t>
                </a:r>
              </a:p>
              <a:p>
                <a:r>
                  <a:rPr lang="en-US" sz="1084" dirty="0">
                    <a:solidFill>
                      <a:schemeClr val="tx1"/>
                    </a:solidFill>
                  </a:rPr>
                  <a:t>RL.2.2.1 </a:t>
                </a:r>
                <a:r>
                  <a:rPr lang="es-419" sz="943" dirty="0">
                    <a:solidFill>
                      <a:schemeClr val="tx1"/>
                    </a:solidFill>
                  </a:rPr>
                  <a:t>evaluación del estándar a nivel de grado</a:t>
                </a:r>
              </a:p>
            </p:txBody>
          </p:sp>
          <p:sp>
            <p:nvSpPr>
              <p:cNvPr id="19" name="Rectangle 18"/>
              <p:cNvSpPr/>
              <p:nvPr/>
            </p:nvSpPr>
            <p:spPr>
              <a:xfrm>
                <a:off x="385762" y="723900"/>
                <a:ext cx="5257800" cy="419100"/>
              </a:xfrm>
              <a:prstGeom prst="rect">
                <a:avLst/>
              </a:prstGeom>
              <a:solidFill>
                <a:schemeClr val="accent6">
                  <a:lumMod val="20000"/>
                  <a:lumOff val="80000"/>
                </a:schemeClr>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s-419" sz="1048" dirty="0">
                    <a:solidFill>
                      <a:schemeClr val="tx1"/>
                    </a:solidFill>
                  </a:rPr>
                  <a:t>Después de haber dado  la pre-evaluación, las progresiones de aprendizaje proporcionan tareas de evaluación </a:t>
                </a:r>
                <a:r>
                  <a:rPr lang="es-419" sz="1048" b="1" i="1" dirty="0">
                    <a:solidFill>
                      <a:schemeClr val="tx1"/>
                    </a:solidFill>
                  </a:rPr>
                  <a:t>por debajo y cerca del nivel del grado a través de cada trimestre</a:t>
                </a:r>
                <a:r>
                  <a:rPr lang="es-419" sz="1048" dirty="0">
                    <a:solidFill>
                      <a:schemeClr val="tx1"/>
                    </a:solidFill>
                  </a:rPr>
                  <a:t>.</a:t>
                </a:r>
              </a:p>
            </p:txBody>
          </p:sp>
          <p:cxnSp>
            <p:nvCxnSpPr>
              <p:cNvPr id="18" name="Straight Arrow Connector 17"/>
              <p:cNvCxnSpPr/>
              <p:nvPr/>
            </p:nvCxnSpPr>
            <p:spPr>
              <a:xfrm>
                <a:off x="381000" y="1143000"/>
                <a:ext cx="6477000" cy="0"/>
              </a:xfrm>
              <a:prstGeom prst="straightConnector1">
                <a:avLst/>
              </a:prstGeom>
              <a:ln w="28575">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sp>
          <p:nvSpPr>
            <p:cNvPr id="2" name="Rounded Rectangle 1"/>
            <p:cNvSpPr/>
            <p:nvPr/>
          </p:nvSpPr>
          <p:spPr>
            <a:xfrm>
              <a:off x="215458" y="1762005"/>
              <a:ext cx="759321" cy="405211"/>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90" b="1" dirty="0">
                  <a:solidFill>
                    <a:schemeClr val="tx1"/>
                  </a:solidFill>
                  <a:effectLst>
                    <a:outerShdw blurRad="38100" dist="38100" dir="2700000" algn="tl">
                      <a:srgbClr val="000000">
                        <a:alpha val="43137"/>
                      </a:srgbClr>
                    </a:outerShdw>
                  </a:effectLst>
                </a:rPr>
                <a:t>Comienzo del trimestre</a:t>
              </a:r>
            </a:p>
          </p:txBody>
        </p:sp>
        <p:sp>
          <p:nvSpPr>
            <p:cNvPr id="12" name="Rounded Rectangle 11"/>
            <p:cNvSpPr/>
            <p:nvPr/>
          </p:nvSpPr>
          <p:spPr>
            <a:xfrm>
              <a:off x="3502521" y="4590615"/>
              <a:ext cx="1521322" cy="25573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87" b="1" dirty="0">
                  <a:solidFill>
                    <a:schemeClr val="tx1"/>
                  </a:solidFill>
                  <a:effectLst>
                    <a:outerShdw blurRad="38100" dist="38100" dir="2700000" algn="tl">
                      <a:srgbClr val="000000">
                        <a:alpha val="43137"/>
                      </a:srgbClr>
                    </a:outerShdw>
                  </a:effectLst>
                </a:rPr>
                <a:t>Durante el trimestre</a:t>
              </a:r>
            </a:p>
          </p:txBody>
        </p:sp>
        <p:sp>
          <p:nvSpPr>
            <p:cNvPr id="13" name="Rounded Rectangle 12"/>
            <p:cNvSpPr/>
            <p:nvPr/>
          </p:nvSpPr>
          <p:spPr>
            <a:xfrm>
              <a:off x="6410325" y="1762005"/>
              <a:ext cx="699494" cy="405210"/>
            </a:xfrm>
            <a:prstGeom prst="roundRect">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419" sz="887" b="1" dirty="0">
                  <a:solidFill>
                    <a:schemeClr val="tx1"/>
                  </a:solidFill>
                  <a:effectLst>
                    <a:outerShdw blurRad="38100" dist="38100" dir="2700000" algn="tl">
                      <a:srgbClr val="000000">
                        <a:alpha val="43137"/>
                      </a:srgbClr>
                    </a:outerShdw>
                  </a:effectLst>
                </a:rPr>
                <a:t>Al final del trimestre</a:t>
              </a:r>
            </a:p>
          </p:txBody>
        </p:sp>
      </p:grpSp>
    </p:spTree>
    <p:extLst>
      <p:ext uri="{BB962C8B-B14F-4D97-AF65-F5344CB8AC3E}">
        <p14:creationId xmlns:p14="http://schemas.microsoft.com/office/powerpoint/2010/main" val="16673381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25965</TotalTime>
  <Words>16418</Words>
  <Application>Microsoft Office PowerPoint</Application>
  <PresentationFormat>Custom</PresentationFormat>
  <Paragraphs>1875</Paragraphs>
  <Slides>46</Slides>
  <Notes>10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46</vt:i4>
      </vt:variant>
    </vt:vector>
  </HeadingPairs>
  <TitlesOfParts>
    <vt:vector size="55" baseType="lpstr">
      <vt:lpstr>Arial</vt:lpstr>
      <vt:lpstr>Bookman Old Style</vt:lpstr>
      <vt:lpstr>Calibri</vt:lpstr>
      <vt:lpstr>Franklin Gothic Book</vt:lpstr>
      <vt:lpstr>GillSansMT</vt:lpstr>
      <vt:lpstr>Helvetica</vt:lpstr>
      <vt:lpstr>Lucida Handwriting</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Richmond, Susan</dc:creator>
  <cp:lastModifiedBy>Richmond, Susan</cp:lastModifiedBy>
  <cp:revision>912</cp:revision>
  <cp:lastPrinted>2015-11-05T22:38:19Z</cp:lastPrinted>
  <dcterms:created xsi:type="dcterms:W3CDTF">2013-06-13T16:49:22Z</dcterms:created>
  <dcterms:modified xsi:type="dcterms:W3CDTF">2015-11-13T23:30:04Z</dcterms:modified>
</cp:coreProperties>
</file>