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85" r:id="rId2"/>
    <p:sldId id="366" r:id="rId3"/>
    <p:sldId id="425" r:id="rId4"/>
    <p:sldId id="426" r:id="rId5"/>
    <p:sldId id="427" r:id="rId6"/>
    <p:sldId id="419" r:id="rId7"/>
    <p:sldId id="420" r:id="rId8"/>
    <p:sldId id="421" r:id="rId9"/>
    <p:sldId id="422" r:id="rId10"/>
    <p:sldId id="423" r:id="rId11"/>
    <p:sldId id="424" r:id="rId12"/>
    <p:sldId id="428" r:id="rId13"/>
    <p:sldId id="367" r:id="rId14"/>
    <p:sldId id="368" r:id="rId15"/>
    <p:sldId id="373" r:id="rId16"/>
    <p:sldId id="374" r:id="rId17"/>
    <p:sldId id="429" r:id="rId18"/>
    <p:sldId id="430" r:id="rId19"/>
    <p:sldId id="431" r:id="rId20"/>
    <p:sldId id="432" r:id="rId21"/>
    <p:sldId id="414" r:id="rId22"/>
    <p:sldId id="415" r:id="rId23"/>
    <p:sldId id="416" r:id="rId24"/>
    <p:sldId id="417" r:id="rId25"/>
    <p:sldId id="418" r:id="rId26"/>
    <p:sldId id="43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12" r:id="rId47"/>
    <p:sldId id="404" r:id="rId48"/>
    <p:sldId id="405" r:id="rId49"/>
    <p:sldId id="406" r:id="rId50"/>
    <p:sldId id="407" r:id="rId51"/>
    <p:sldId id="408" r:id="rId52"/>
  </p:sldIdLst>
  <p:sldSz cx="7772400" cy="10058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5"/>
    <a:srgbClr val="BCE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7" autoAdjust="0"/>
    <p:restoredTop sz="94665" autoAdjust="0"/>
  </p:normalViewPr>
  <p:slideViewPr>
    <p:cSldViewPr>
      <p:cViewPr varScale="1">
        <p:scale>
          <a:sx n="63" d="100"/>
          <a:sy n="63" d="100"/>
        </p:scale>
        <p:origin x="1284" y="7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7F6B2-B980-42B2-B863-62AB0BA18E5D}" type="datetimeFigureOut">
              <a:rPr lang="en-US" smtClean="0"/>
              <a:t>11/13/2015</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CEBE1F-24ED-42D9-B1FA-96E2AD20C1E2}" type="slidenum">
              <a:rPr lang="en-US" smtClean="0"/>
              <a:t>‹#›</a:t>
            </a:fld>
            <a:endParaRPr lang="en-US" dirty="0"/>
          </a:p>
        </p:txBody>
      </p:sp>
    </p:spTree>
    <p:extLst>
      <p:ext uri="{BB962C8B-B14F-4D97-AF65-F5344CB8AC3E}">
        <p14:creationId xmlns:p14="http://schemas.microsoft.com/office/powerpoint/2010/main" val="847985487"/>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a:t>
            </a:fld>
            <a:endParaRPr lang="en-US" dirty="0"/>
          </a:p>
        </p:txBody>
      </p:sp>
    </p:spTree>
    <p:extLst>
      <p:ext uri="{BB962C8B-B14F-4D97-AF65-F5344CB8AC3E}">
        <p14:creationId xmlns:p14="http://schemas.microsoft.com/office/powerpoint/2010/main" val="373411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12</a:t>
            </a:fld>
            <a:endParaRPr lang="en-US" dirty="0"/>
          </a:p>
        </p:txBody>
      </p:sp>
    </p:spTree>
    <p:extLst>
      <p:ext uri="{BB962C8B-B14F-4D97-AF65-F5344CB8AC3E}">
        <p14:creationId xmlns:p14="http://schemas.microsoft.com/office/powerpoint/2010/main" val="145050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13</a:t>
            </a:fld>
            <a:endParaRPr lang="en-US" dirty="0"/>
          </a:p>
        </p:txBody>
      </p:sp>
    </p:spTree>
    <p:extLst>
      <p:ext uri="{BB962C8B-B14F-4D97-AF65-F5344CB8AC3E}">
        <p14:creationId xmlns:p14="http://schemas.microsoft.com/office/powerpoint/2010/main" val="216846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1CEBE1F-24ED-42D9-B1FA-96E2AD20C1E2}" type="slidenum">
              <a:rPr lang="en-US" smtClean="0"/>
              <a:t>37</a:t>
            </a:fld>
            <a:endParaRPr lang="en-US" dirty="0"/>
          </a:p>
        </p:txBody>
      </p:sp>
    </p:spTree>
    <p:extLst>
      <p:ext uri="{BB962C8B-B14F-4D97-AF65-F5344CB8AC3E}">
        <p14:creationId xmlns:p14="http://schemas.microsoft.com/office/powerpoint/2010/main" val="307660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50</a:t>
            </a:fld>
            <a:endParaRPr lang="en-US" dirty="0"/>
          </a:p>
        </p:txBody>
      </p:sp>
    </p:spTree>
    <p:extLst>
      <p:ext uri="{BB962C8B-B14F-4D97-AF65-F5344CB8AC3E}">
        <p14:creationId xmlns:p14="http://schemas.microsoft.com/office/powerpoint/2010/main" val="232094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30"/>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15997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330407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9"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35400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
        <p:nvSpPr>
          <p:cNvPr id="7" name="Rectangle 6"/>
          <p:cNvSpPr/>
          <p:nvPr userDrawn="1"/>
        </p:nvSpPr>
        <p:spPr>
          <a:xfrm>
            <a:off x="2971800" y="9569146"/>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26025754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5"/>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C889DC-0DCB-4B74-8FF1-3277D9B5E9DE}" type="datetimeFigureOut">
              <a:rPr lang="en-US" smtClean="0"/>
              <a:t>11/13/2015</a:t>
            </a:fld>
            <a:endParaRPr lang="en-US" dirty="0"/>
          </a:p>
        </p:txBody>
      </p:sp>
      <p:sp>
        <p:nvSpPr>
          <p:cNvPr id="5" name="Footer Placeholder 4"/>
          <p:cNvSpPr>
            <a:spLocks noGrp="1"/>
          </p:cNvSpPr>
          <p:nvPr>
            <p:ph type="ftr" sz="quarter" idx="11"/>
          </p:nvPr>
        </p:nvSpPr>
        <p:spPr>
          <a:xfrm>
            <a:off x="2320290" y="9322653"/>
            <a:ext cx="3131820" cy="535516"/>
          </a:xfrm>
        </p:spPr>
        <p:txBody>
          <a:bodyPr/>
          <a:lstStyle>
            <a:lvl1pPr>
              <a:defRPr sz="1200"/>
            </a:lvl1pPr>
          </a:lstStyle>
          <a:p>
            <a:r>
              <a:rPr lang="en-US" smtClean="0"/>
              <a:t>07/01/2015 Revised </a:t>
            </a:r>
            <a:r>
              <a:rPr lang="en-US" dirty="0" smtClean="0"/>
              <a:t>OSP and Susan Richmond</a:t>
            </a:r>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2192438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8"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3"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889DC-0DCB-4B74-8FF1-3277D9B5E9DE}"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249518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3"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3"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6"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6"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889DC-0DCB-4B74-8FF1-3277D9B5E9DE}" type="datetimeFigureOut">
              <a:rPr lang="en-US" smtClean="0"/>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1099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889DC-0DCB-4B74-8FF1-3277D9B5E9DE}" type="datetimeFigureOut">
              <a:rPr lang="en-US" smtClean="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234096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889DC-0DCB-4B74-8FF1-3277D9B5E9DE}" type="datetimeFigureOut">
              <a:rPr lang="en-US" smtClean="0"/>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404960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4"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6" y="400479"/>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4" y="2104819"/>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889DC-0DCB-4B74-8FF1-3277D9B5E9DE}"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411605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2"/>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8"/>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889DC-0DCB-4B74-8FF1-3277D9B5E9DE}"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80649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6"/>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53"/>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D9C889DC-0DCB-4B74-8FF1-3277D9B5E9DE}" type="datetimeFigureOut">
              <a:rPr lang="en-US" smtClean="0"/>
              <a:t>11/13/2015</a:t>
            </a:fld>
            <a:endParaRPr lang="en-US" dirty="0"/>
          </a:p>
        </p:txBody>
      </p:sp>
      <p:sp>
        <p:nvSpPr>
          <p:cNvPr id="5" name="Footer Placeholder 4"/>
          <p:cNvSpPr>
            <a:spLocks noGrp="1"/>
          </p:cNvSpPr>
          <p:nvPr>
            <p:ph type="ftr" sz="quarter" idx="3"/>
          </p:nvPr>
        </p:nvSpPr>
        <p:spPr>
          <a:xfrm>
            <a:off x="2655570" y="9322653"/>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53"/>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AF8359E8-5B63-4AE7-A26F-FE183B9DDE83}" type="slidenum">
              <a:rPr lang="en-US" smtClean="0"/>
              <a:t>‹#›</a:t>
            </a:fld>
            <a:endParaRPr lang="en-US" dirty="0"/>
          </a:p>
        </p:txBody>
      </p:sp>
    </p:spTree>
    <p:extLst>
      <p:ext uri="{BB962C8B-B14F-4D97-AF65-F5344CB8AC3E}">
        <p14:creationId xmlns:p14="http://schemas.microsoft.com/office/powerpoint/2010/main" val="1770629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GHtC80KcAM" TargetMode="External"/><Relationship Id="rId2" Type="http://schemas.openxmlformats.org/officeDocument/2006/relationships/hyperlink" Target="https://www.youtube.com/watch?v=9M1ky9_nm4Y"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google.com/url?sa=i&amp;rct=j&amp;q=&amp;esrc=s&amp;source=images&amp;cd=&amp;cad=rja&amp;uact=8&amp;ved=0CAcQjRxqFQoTCPPPufXa2MYCFRKWiAodJhoODQ&amp;url=http://www.wpclipart.com/sign_language/British_sign_language_alphabet.png.html&amp;ei=2f-jVbP_BZKsogSmtLho&amp;bvm=bv.97653015,d.cGU&amp;psig=AFQjCNGuU2wYhwqZe_yyf1sEuE-GVIgNkw&amp;ust=143689243852487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0CAcQjRxqFQoTCJS5vZre2MYCFVEsiAod2mACFg&amp;url=http://www.mayer-johnson.com/pcs-classic-sign-language-symbols-volume-i-ii-iii-studio-edition&amp;ei=TAOkVZTjA9HYoATawYmwAQ&amp;bvm=bv.97653015,d.cGU&amp;psig=AFQjCNGuU2wYhwqZe_yyf1sEuE-GVIgNkw&amp;ust=143689243852487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livebinders.com/play/play?id=774846"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9M1ky9_nm4Y"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iGHtC80KcA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91050" y="457200"/>
            <a:ext cx="2608792" cy="3586119"/>
            <a:chOff x="4741224" y="-749723"/>
            <a:chExt cx="2166470" cy="3111923"/>
          </a:xfrm>
        </p:grpSpPr>
        <p:sp>
          <p:nvSpPr>
            <p:cNvPr id="32" name="Parallelogram 31"/>
            <p:cNvSpPr/>
            <p:nvPr/>
          </p:nvSpPr>
          <p:spPr>
            <a:xfrm rot="1114965" flipH="1">
              <a:off x="4777414" y="557751"/>
              <a:ext cx="2130280" cy="1688521"/>
            </a:xfrm>
            <a:prstGeom prst="parallelogram">
              <a:avLst/>
            </a:prstGeom>
            <a:solidFill>
              <a:srgbClr val="F79646">
                <a:lumMod val="75000"/>
              </a:srgbClr>
            </a:solidFill>
            <a:ln w="25400" cap="flat" cmpd="sng" algn="ctr">
              <a:noFill/>
              <a:prstDash val="solid"/>
            </a:ln>
            <a:effectLst/>
          </p:spPr>
          <p:txBody>
            <a:bodyPr rtlCol="0" anchor="ctr"/>
            <a:lstStyle/>
            <a:p>
              <a:pPr algn="ctr" defTabSz="1135157">
                <a:defRPr/>
              </a:pPr>
              <a:endParaRPr lang="en-US" sz="2200" kern="0" dirty="0">
                <a:solidFill>
                  <a:prstClr val="white"/>
                </a:solidFill>
                <a:latin typeface="Calibri"/>
              </a:endParaRPr>
            </a:p>
          </p:txBody>
        </p:sp>
        <p:sp>
          <p:nvSpPr>
            <p:cNvPr id="33" name="Parallelogram 32"/>
            <p:cNvSpPr/>
            <p:nvPr/>
          </p:nvSpPr>
          <p:spPr>
            <a:xfrm>
              <a:off x="5029200" y="694562"/>
              <a:ext cx="1676400" cy="1439038"/>
            </a:xfrm>
            <a:prstGeom prst="parallelogram">
              <a:avLst/>
            </a:prstGeom>
            <a:solidFill>
              <a:srgbClr val="FFFFBD"/>
            </a:solidFill>
            <a:ln w="25400" cap="flat" cmpd="sng" algn="ctr">
              <a:noFill/>
              <a:prstDash val="solid"/>
            </a:ln>
            <a:effectLst/>
          </p:spPr>
          <p:txBody>
            <a:bodyPr rtlCol="0" anchor="ctr"/>
            <a:lstStyle/>
            <a:p>
              <a:pPr algn="ctr" defTabSz="1135157">
                <a:defRPr/>
              </a:pPr>
              <a:endParaRPr lang="en-US" sz="2200" kern="0" dirty="0">
                <a:solidFill>
                  <a:prstClr val="white"/>
                </a:solidFill>
                <a:latin typeface="Calibri"/>
              </a:endParaRPr>
            </a:p>
          </p:txBody>
        </p:sp>
        <p:sp>
          <p:nvSpPr>
            <p:cNvPr id="34" name="Rectangle 33"/>
            <p:cNvSpPr/>
            <p:nvPr/>
          </p:nvSpPr>
          <p:spPr>
            <a:xfrm>
              <a:off x="4741224" y="-749723"/>
              <a:ext cx="1054587" cy="934776"/>
            </a:xfrm>
            <a:prstGeom prst="rect">
              <a:avLst/>
            </a:prstGeom>
            <a:solidFill>
              <a:srgbClr val="FFFFBD"/>
            </a:solidFill>
            <a:ln>
              <a:solidFill>
                <a:srgbClr val="F79646">
                  <a:lumMod val="75000"/>
                </a:srgb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1135157">
                <a:defRPr/>
              </a:pPr>
              <a:r>
                <a:rPr lang="en-US" sz="6400" b="1" kern="0"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4</a:t>
              </a:r>
              <a:r>
                <a:rPr lang="en-US" sz="6400" b="1" kern="0" baseline="30000"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to</a:t>
              </a:r>
              <a:r>
                <a:rPr lang="en-US" sz="6400" b="1" kern="0"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 </a:t>
              </a:r>
              <a:endParaRPr lang="en-US" sz="6400" b="1" kern="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endParaRPr>
            </a:p>
          </p:txBody>
        </p:sp>
        <p:pic>
          <p:nvPicPr>
            <p:cNvPr id="35" name="Picture 8" descr="C:\Documents and Settings\Owner\Local Settings\Temporary Internet Files\Content.IE5\FH6EVO2I\MP900400619[1].jpg"/>
            <p:cNvPicPr>
              <a:picLocks noChangeAspect="1" noChangeArrowheads="1"/>
            </p:cNvPicPr>
            <p:nvPr/>
          </p:nvPicPr>
          <p:blipFill>
            <a:blip r:embed="rId2" cstate="print"/>
            <a:srcRect l="12664" t="12664" r="10917"/>
            <a:stretch>
              <a:fillRect/>
            </a:stretch>
          </p:blipFill>
          <p:spPr bwMode="auto">
            <a:xfrm>
              <a:off x="5181601" y="576344"/>
              <a:ext cx="1524000" cy="1785856"/>
            </a:xfrm>
            <a:prstGeom prst="rect">
              <a:avLst/>
            </a:prstGeom>
            <a:noFill/>
            <a:effectLst>
              <a:softEdge rad="317500"/>
            </a:effectLst>
          </p:spPr>
        </p:pic>
      </p:grpSp>
      <p:sp>
        <p:nvSpPr>
          <p:cNvPr id="6" name="Slide Number Placeholder 2"/>
          <p:cNvSpPr>
            <a:spLocks noGrp="1"/>
          </p:cNvSpPr>
          <p:nvPr>
            <p:ph type="sldNum" sz="quarter" idx="12"/>
          </p:nvPr>
        </p:nvSpPr>
        <p:spPr>
          <a:xfrm>
            <a:off x="7310915" y="7102973"/>
            <a:ext cx="2380298" cy="408013"/>
          </a:xfrm>
        </p:spPr>
        <p:txBody>
          <a:bodyPr lIns="91429" tIns="45715" rIns="91429" bIns="45715"/>
          <a:lstStyle/>
          <a:p>
            <a:fld id="{D192E466-86B2-498F-86F8-110F8D9584F2}" type="slidenum">
              <a:rPr lang="en-US" smtClean="0"/>
              <a:pPr/>
              <a:t>1</a:t>
            </a:fld>
            <a:endParaRPr lang="en-US" dirty="0"/>
          </a:p>
        </p:txBody>
      </p:sp>
      <p:sp>
        <p:nvSpPr>
          <p:cNvPr id="22" name="Right Triangle 21"/>
          <p:cNvSpPr/>
          <p:nvPr/>
        </p:nvSpPr>
        <p:spPr>
          <a:xfrm rot="5400000" flipH="1">
            <a:off x="660174" y="7641999"/>
            <a:ext cx="1756229" cy="3076575"/>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67" tIns="48184" rIns="96367" bIns="48184" rtlCol="0" anchor="ctr"/>
          <a:lstStyle/>
          <a:p>
            <a:pPr algn="ctr"/>
            <a:endParaRPr lang="en-US" dirty="0"/>
          </a:p>
        </p:txBody>
      </p:sp>
      <p:sp>
        <p:nvSpPr>
          <p:cNvPr id="23" name="Right Triangle 22"/>
          <p:cNvSpPr/>
          <p:nvPr/>
        </p:nvSpPr>
        <p:spPr>
          <a:xfrm rot="16200000" flipH="1">
            <a:off x="5476308" y="-699519"/>
            <a:ext cx="1596571" cy="2995613"/>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67" tIns="48184" rIns="96367" bIns="48184" rtlCol="0" anchor="ctr"/>
          <a:lstStyle/>
          <a:p>
            <a:pPr algn="ctr"/>
            <a:endParaRPr lang="en-US" dirty="0"/>
          </a:p>
        </p:txBody>
      </p:sp>
      <p:grpSp>
        <p:nvGrpSpPr>
          <p:cNvPr id="3" name="Group 2"/>
          <p:cNvGrpSpPr/>
          <p:nvPr/>
        </p:nvGrpSpPr>
        <p:grpSpPr>
          <a:xfrm>
            <a:off x="801874" y="1408838"/>
            <a:ext cx="5903726" cy="7240413"/>
            <a:chOff x="801874" y="1408838"/>
            <a:chExt cx="5903726" cy="7240416"/>
          </a:xfrm>
        </p:grpSpPr>
        <p:grpSp>
          <p:nvGrpSpPr>
            <p:cNvPr id="16" name="Group 15"/>
            <p:cNvGrpSpPr/>
            <p:nvPr/>
          </p:nvGrpSpPr>
          <p:grpSpPr>
            <a:xfrm>
              <a:off x="801874" y="1408838"/>
              <a:ext cx="5829300" cy="3652187"/>
              <a:chOff x="754704" y="-22537"/>
              <a:chExt cx="5486400" cy="3486181"/>
            </a:xfrm>
          </p:grpSpPr>
          <p:sp>
            <p:nvSpPr>
              <p:cNvPr id="17" name="TextBox 16"/>
              <p:cNvSpPr txBox="1"/>
              <p:nvPr/>
            </p:nvSpPr>
            <p:spPr>
              <a:xfrm>
                <a:off x="754704" y="2342220"/>
                <a:ext cx="5486400" cy="1121424"/>
              </a:xfrm>
              <a:prstGeom prst="rect">
                <a:avLst/>
              </a:prstGeom>
              <a:noFill/>
              <a:ln>
                <a:noFill/>
              </a:ln>
            </p:spPr>
            <p:txBody>
              <a:bodyPr wrap="square" lIns="96661" tIns="48331" rIns="96661" bIns="48331" rtlCol="0">
                <a:spAutoFit/>
              </a:bodyPr>
              <a:lstStyle/>
              <a:p>
                <a:r>
                  <a:rPr lang="es-GT" sz="3500" b="1" dirty="0" smtClean="0">
                    <a:effectLst>
                      <a:outerShdw blurRad="38100" dist="38100" dir="2700000" algn="tl">
                        <a:srgbClr val="000000">
                          <a:alpha val="43137"/>
                        </a:srgbClr>
                      </a:outerShdw>
                    </a:effectLst>
                  </a:rPr>
                  <a:t>Instrucciones del Maestro </a:t>
                </a:r>
              </a:p>
              <a:p>
                <a:r>
                  <a:rPr lang="es-GT" sz="3500" b="1" dirty="0" smtClean="0">
                    <a:effectLst>
                      <a:outerShdw blurRad="38100" dist="38100" dir="2700000" algn="tl">
                        <a:srgbClr val="000000">
                          <a:alpha val="43137"/>
                        </a:srgbClr>
                      </a:outerShdw>
                    </a:effectLst>
                  </a:rPr>
                  <a:t>Pre-Evaluación Trimestre 2  </a:t>
                </a:r>
                <a:endParaRPr lang="es-GT" sz="3500" b="1" dirty="0">
                  <a:effectLst>
                    <a:outerShdw blurRad="38100" dist="38100" dir="2700000" algn="tl">
                      <a:srgbClr val="000000">
                        <a:alpha val="43137"/>
                      </a:srgbClr>
                    </a:outerShdw>
                  </a:effectLst>
                </a:endParaRPr>
              </a:p>
            </p:txBody>
          </p:sp>
          <p:sp>
            <p:nvSpPr>
              <p:cNvPr id="19" name="Rectangle 18"/>
              <p:cNvSpPr/>
              <p:nvPr/>
            </p:nvSpPr>
            <p:spPr>
              <a:xfrm>
                <a:off x="914400" y="-22537"/>
                <a:ext cx="1735377" cy="837293"/>
              </a:xfrm>
              <a:prstGeom prst="rect">
                <a:avLst/>
              </a:prstGeom>
            </p:spPr>
            <p:txBody>
              <a:bodyPr wrap="none">
                <a:spAutoFit/>
              </a:bodyPr>
              <a:lstStyle/>
              <a:p>
                <a:r>
                  <a:rPr lang="es-GT" sz="5100" b="1" dirty="0" smtClean="0">
                    <a:effectLst>
                      <a:outerShdw blurRad="38100" dist="38100" dir="2700000" algn="tl">
                        <a:srgbClr val="000000">
                          <a:alpha val="43137"/>
                        </a:srgbClr>
                      </a:outerShdw>
                    </a:effectLst>
                  </a:rPr>
                  <a:t>Grado</a:t>
                </a:r>
                <a:endParaRPr lang="es-GT" sz="5100" b="1" dirty="0">
                  <a:effectLst>
                    <a:outerShdw blurRad="38100" dist="38100" dir="2700000" algn="tl">
                      <a:srgbClr val="000000">
                        <a:alpha val="43137"/>
                      </a:srgbClr>
                    </a:outerShdw>
                  </a:effectLst>
                </a:endParaRPr>
              </a:p>
            </p:txBody>
          </p:sp>
        </p:grpSp>
        <p:sp>
          <p:nvSpPr>
            <p:cNvPr id="13" name="Rectangle 12"/>
            <p:cNvSpPr/>
            <p:nvPr/>
          </p:nvSpPr>
          <p:spPr>
            <a:xfrm>
              <a:off x="934720" y="5951222"/>
              <a:ext cx="4160520" cy="2698032"/>
            </a:xfrm>
            <a:prstGeom prst="rect">
              <a:avLst/>
            </a:prstGeom>
          </p:spPr>
          <p:txBody>
            <a:bodyPr wrap="square" lIns="96378" tIns="48189" rIns="96378" bIns="48189">
              <a:spAutoFit/>
            </a:bodyPr>
            <a:lstStyle/>
            <a:p>
              <a:r>
                <a:rPr lang="es-GT" sz="1300" b="1" u="sng" dirty="0" smtClean="0">
                  <a:effectLst>
                    <a:outerShdw blurRad="38100" dist="38100" dir="2700000" algn="tl">
                      <a:srgbClr val="000000">
                        <a:alpha val="43137"/>
                      </a:srgbClr>
                    </a:outerShdw>
                  </a:effectLst>
                </a:rPr>
                <a:t>Lectura</a:t>
              </a:r>
              <a:endParaRPr lang="es-GT" sz="1300" b="1" dirty="0" smtClean="0">
                <a:effectLst>
                  <a:outerShdw blurRad="38100" dist="38100" dir="2700000" algn="tl">
                    <a:srgbClr val="000000">
                      <a:alpha val="43137"/>
                    </a:srgbClr>
                  </a:outerShdw>
                </a:effectLst>
              </a:endParaRPr>
            </a:p>
            <a:p>
              <a:r>
                <a:rPr lang="es-GT" sz="1300" b="1" dirty="0" smtClean="0">
                  <a:solidFill>
                    <a:srgbClr val="C00000"/>
                  </a:solidFill>
                </a:rPr>
                <a:t>12</a:t>
              </a:r>
              <a:r>
                <a:rPr lang="es-GT" sz="1300" b="1" dirty="0" smtClean="0"/>
                <a:t> Preguntas de selección múltiple</a:t>
              </a:r>
              <a:r>
                <a:rPr lang="es-GT" sz="1300" b="1" dirty="0" smtClean="0">
                  <a:solidFill>
                    <a:srgbClr val="C00000"/>
                  </a:solidFill>
                </a:rPr>
                <a:t> </a:t>
              </a:r>
            </a:p>
            <a:p>
              <a:r>
                <a:rPr lang="es-GT" sz="1300" b="1" dirty="0" smtClean="0">
                  <a:solidFill>
                    <a:srgbClr val="C00000"/>
                  </a:solidFill>
                </a:rPr>
                <a:t>  1 </a:t>
              </a:r>
              <a:r>
                <a:rPr lang="es-GT" sz="1300" b="1" dirty="0" smtClean="0"/>
                <a:t>Respuesta construida  </a:t>
              </a:r>
            </a:p>
            <a:p>
              <a:r>
                <a:rPr lang="es-GT" sz="1300" b="1" u="sng" dirty="0" smtClean="0">
                  <a:effectLst>
                    <a:outerShdw blurRad="38100" dist="38100" dir="2700000" algn="tl">
                      <a:srgbClr val="000000">
                        <a:alpha val="43137"/>
                      </a:srgbClr>
                    </a:outerShdw>
                  </a:effectLst>
                </a:rPr>
                <a:t>Investigación</a:t>
              </a:r>
            </a:p>
            <a:p>
              <a:r>
                <a:rPr lang="es-GT" sz="1300" b="1" dirty="0" smtClean="0">
                  <a:solidFill>
                    <a:srgbClr val="C00000"/>
                  </a:solidFill>
                </a:rPr>
                <a:t>  3</a:t>
              </a:r>
              <a:r>
                <a:rPr lang="es-GT" sz="1300" b="1" dirty="0" smtClean="0"/>
                <a:t> Respuestas construidas </a:t>
              </a:r>
            </a:p>
            <a:p>
              <a:r>
                <a:rPr lang="es-GT" sz="1300" b="1" u="sng" dirty="0" smtClean="0">
                  <a:effectLst>
                    <a:outerShdw blurRad="38100" dist="38100" dir="2700000" algn="tl">
                      <a:srgbClr val="000000">
                        <a:alpha val="43137"/>
                      </a:srgbClr>
                    </a:outerShdw>
                  </a:effectLst>
                </a:rPr>
                <a:t>Escritura</a:t>
              </a:r>
            </a:p>
            <a:p>
              <a:r>
                <a:rPr lang="es-GT" sz="1300" b="1" dirty="0" smtClean="0"/>
                <a:t>  </a:t>
              </a:r>
              <a:r>
                <a:rPr lang="es-GT" sz="1300" b="1" dirty="0" smtClean="0">
                  <a:solidFill>
                    <a:srgbClr val="FF0000"/>
                  </a:solidFill>
                </a:rPr>
                <a:t>1</a:t>
              </a:r>
              <a:r>
                <a:rPr lang="es-GT" sz="1300" b="1" dirty="0" smtClean="0"/>
                <a:t> Composición completa (Tarea de rendimiento)</a:t>
              </a:r>
            </a:p>
            <a:p>
              <a:r>
                <a:rPr lang="es-GT" sz="1300" b="1" dirty="0" smtClean="0"/>
                <a:t>  </a:t>
              </a:r>
              <a:r>
                <a:rPr lang="es-GT" sz="1300" b="1" dirty="0" smtClean="0">
                  <a:solidFill>
                    <a:srgbClr val="C00000"/>
                  </a:solidFill>
                </a:rPr>
                <a:t>1</a:t>
              </a:r>
              <a:r>
                <a:rPr lang="es-GT" sz="1300" b="1" dirty="0" smtClean="0"/>
                <a:t> Escrito breve  </a:t>
              </a:r>
            </a:p>
            <a:p>
              <a:r>
                <a:rPr lang="es-GT" sz="1300" b="1" dirty="0" smtClean="0"/>
                <a:t>  </a:t>
              </a:r>
              <a:r>
                <a:rPr lang="es-GT" sz="1300" b="1" dirty="0" smtClean="0">
                  <a:solidFill>
                    <a:srgbClr val="C00000"/>
                  </a:solidFill>
                </a:rPr>
                <a:t>1 </a:t>
              </a:r>
              <a:r>
                <a:rPr lang="es-GT" sz="1300" b="1" dirty="0" smtClean="0"/>
                <a:t>Escribir para revisar  </a:t>
              </a:r>
            </a:p>
            <a:p>
              <a:r>
                <a:rPr lang="es-GT" sz="1300" b="1" u="sng" dirty="0" smtClean="0">
                  <a:effectLst>
                    <a:outerShdw blurRad="38100" dist="38100" dir="2700000" algn="tl">
                      <a:srgbClr val="000000">
                        <a:alpha val="43137"/>
                      </a:srgbClr>
                    </a:outerShdw>
                  </a:effectLst>
                </a:rPr>
                <a:t>Escritura con lenguaje integrado </a:t>
              </a:r>
            </a:p>
            <a:p>
              <a:r>
                <a:rPr lang="es-GT" sz="1300" b="1" dirty="0" smtClean="0"/>
                <a:t>  </a:t>
              </a:r>
              <a:r>
                <a:rPr lang="es-GT" sz="1300" b="1" dirty="0" smtClean="0">
                  <a:solidFill>
                    <a:srgbClr val="C00000"/>
                  </a:solidFill>
                </a:rPr>
                <a:t>1 </a:t>
              </a:r>
              <a:r>
                <a:rPr lang="es-GT" sz="1300" b="1" dirty="0" smtClean="0"/>
                <a:t>Lenguaje/ Vocabulario </a:t>
              </a:r>
            </a:p>
            <a:p>
              <a:r>
                <a:rPr lang="es-GT" sz="1300" b="1" dirty="0" smtClean="0"/>
                <a:t>  </a:t>
              </a:r>
              <a:r>
                <a:rPr lang="es-GT" sz="1300" b="1" dirty="0" smtClean="0">
                  <a:solidFill>
                    <a:srgbClr val="FF0000"/>
                  </a:solidFill>
                </a:rPr>
                <a:t>1</a:t>
              </a:r>
              <a:r>
                <a:rPr lang="es-GT" sz="1300" b="1" dirty="0" smtClean="0"/>
                <a:t> Editar/Clarificar</a:t>
              </a:r>
            </a:p>
            <a:p>
              <a:endParaRPr lang="es-GT" sz="1300" dirty="0"/>
            </a:p>
          </p:txBody>
        </p:sp>
        <p:sp>
          <p:nvSpPr>
            <p:cNvPr id="2" name="Rectangle 1"/>
            <p:cNvSpPr/>
            <p:nvPr/>
          </p:nvSpPr>
          <p:spPr>
            <a:xfrm>
              <a:off x="864082" y="5105400"/>
              <a:ext cx="5841518" cy="400110"/>
            </a:xfrm>
            <a:prstGeom prst="rect">
              <a:avLst/>
            </a:prstGeom>
          </p:spPr>
          <p:txBody>
            <a:bodyPr wrap="square">
              <a:spAutoFit/>
            </a:bodyPr>
            <a:lstStyle/>
            <a:p>
              <a:endParaRPr lang="en-US" b="1" dirty="0">
                <a:effectLst>
                  <a:outerShdw blurRad="38100" dist="38100" dir="2700000" algn="tl">
                    <a:srgbClr val="000000">
                      <a:alpha val="43137"/>
                    </a:srgbClr>
                  </a:outerShdw>
                </a:effectLst>
              </a:endParaRPr>
            </a:p>
          </p:txBody>
        </p:sp>
      </p:grpSp>
      <p:sp>
        <p:nvSpPr>
          <p:cNvPr id="4" name="Rectangle 3"/>
          <p:cNvSpPr/>
          <p:nvPr/>
        </p:nvSpPr>
        <p:spPr>
          <a:xfrm>
            <a:off x="4577080" y="7454274"/>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GT" b="1" dirty="0" smtClean="0">
                <a:solidFill>
                  <a:schemeClr val="tx1"/>
                </a:solidFill>
                <a:effectLst>
                  <a:outerShdw blurRad="38100" dist="38100" dir="2700000" algn="tl">
                    <a:srgbClr val="000000">
                      <a:alpha val="43137"/>
                    </a:srgbClr>
                  </a:outerShdw>
                </a:effectLst>
              </a:rPr>
              <a:t>Tarea de Rendimiento al nivel de grado </a:t>
            </a:r>
            <a:endParaRPr lang="es-GT" b="1" dirty="0">
              <a:solidFill>
                <a:schemeClr val="tx1"/>
              </a:solidFill>
              <a:effectLst>
                <a:outerShdw blurRad="38100" dist="38100" dir="2700000" algn="tl">
                  <a:srgbClr val="000000">
                    <a:alpha val="43137"/>
                  </a:srgbClr>
                </a:outerShdw>
              </a:effectLst>
            </a:endParaRPr>
          </a:p>
        </p:txBody>
      </p:sp>
      <p:sp>
        <p:nvSpPr>
          <p:cNvPr id="18" name="Rectangle 17"/>
          <p:cNvSpPr/>
          <p:nvPr/>
        </p:nvSpPr>
        <p:spPr>
          <a:xfrm>
            <a:off x="4577080" y="5775189"/>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GT" b="1" smtClean="0">
                <a:solidFill>
                  <a:schemeClr val="tx1"/>
                </a:solidFill>
                <a:effectLst>
                  <a:outerShdw blurRad="38100" dist="38100" dir="2700000" algn="tl">
                    <a:srgbClr val="000000">
                      <a:alpha val="43137"/>
                    </a:srgbClr>
                  </a:outerShdw>
                </a:effectLst>
              </a:rPr>
              <a:t>Pasos secuenciales </a:t>
            </a:r>
            <a:r>
              <a:rPr lang="es-GT" b="1" u="sng" dirty="0" smtClean="0">
                <a:solidFill>
                  <a:schemeClr val="tx1"/>
                </a:solidFill>
                <a:effectLst>
                  <a:outerShdw blurRad="38100" dist="38100" dir="2700000" algn="tl">
                    <a:srgbClr val="000000">
                      <a:alpha val="43137"/>
                    </a:srgbClr>
                  </a:outerShdw>
                </a:effectLst>
              </a:rPr>
              <a:t>hacia</a:t>
            </a:r>
            <a:r>
              <a:rPr lang="es-GT" b="1" dirty="0" smtClean="0">
                <a:solidFill>
                  <a:schemeClr val="tx1"/>
                </a:solidFill>
                <a:effectLst>
                  <a:outerShdw blurRad="38100" dist="38100" dir="2700000" algn="tl">
                    <a:srgbClr val="000000">
                      <a:alpha val="43137"/>
                    </a:srgbClr>
                  </a:outerShdw>
                </a:effectLst>
              </a:rPr>
              <a:t> el dominio del Estándar </a:t>
            </a:r>
            <a:endParaRPr lang="es-GT"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7724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8932" y="473337"/>
            <a:ext cx="6406248" cy="1653419"/>
          </a:xfrm>
          <a:prstGeom prst="rect">
            <a:avLst/>
          </a:prstGeom>
        </p:spPr>
        <p:txBody>
          <a:bodyPr wrap="square" lIns="98886" tIns="49443" rIns="98886" bIns="49443">
            <a:spAutoFit/>
          </a:bodyPr>
          <a:lstStyle/>
          <a:p>
            <a:pPr algn="ctr"/>
            <a:r>
              <a:rPr lang="en-US" sz="1747" dirty="0" err="1"/>
              <a:t>Materiales</a:t>
            </a:r>
            <a:r>
              <a:rPr lang="en-US" sz="1747" dirty="0"/>
              <a:t> </a:t>
            </a:r>
            <a:r>
              <a:rPr lang="en-US" sz="1747" dirty="0" err="1" smtClean="0"/>
              <a:t>complementarios</a:t>
            </a:r>
            <a:endParaRPr lang="en-US" sz="1747" dirty="0"/>
          </a:p>
          <a:p>
            <a:pPr algn="ctr"/>
            <a:endParaRPr lang="en-US" sz="1747" dirty="0"/>
          </a:p>
          <a:p>
            <a:r>
              <a:rPr lang="en-US" sz="1553" b="1" u="sng" dirty="0" err="1" smtClean="0"/>
              <a:t>Recursos</a:t>
            </a:r>
            <a:r>
              <a:rPr lang="en-US" sz="1553" b="1" u="sng" dirty="0" smtClean="0"/>
              <a:t> </a:t>
            </a:r>
            <a:r>
              <a:rPr lang="en-US" sz="1553" b="1" u="sng" dirty="0" err="1" smtClean="0"/>
              <a:t>en</a:t>
            </a:r>
            <a:r>
              <a:rPr lang="en-US" sz="1553" b="1" u="sng" dirty="0" smtClean="0"/>
              <a:t> videos:</a:t>
            </a:r>
            <a:endParaRPr lang="en-US" sz="1553" b="1" u="sng" dirty="0"/>
          </a:p>
          <a:p>
            <a:r>
              <a:rPr lang="en-US" sz="1262" dirty="0"/>
              <a:t>#1: </a:t>
            </a:r>
            <a:r>
              <a:rPr lang="en-US" sz="1262" dirty="0" err="1"/>
              <a:t>Alfabeto</a:t>
            </a:r>
            <a:r>
              <a:rPr lang="en-US" sz="1262" dirty="0"/>
              <a:t> del </a:t>
            </a:r>
            <a:r>
              <a:rPr lang="en-US" sz="1262" dirty="0" err="1"/>
              <a:t>lenguaje</a:t>
            </a:r>
            <a:r>
              <a:rPr lang="en-US" sz="1262" dirty="0"/>
              <a:t> de </a:t>
            </a:r>
            <a:r>
              <a:rPr lang="en-US" sz="1262" dirty="0" err="1" smtClean="0"/>
              <a:t>señas</a:t>
            </a:r>
            <a:r>
              <a:rPr lang="en-US" sz="1262" dirty="0"/>
              <a:t>: </a:t>
            </a:r>
            <a:r>
              <a:rPr lang="en-US" sz="1262" dirty="0">
                <a:hlinkClick r:id="rId2"/>
              </a:rPr>
              <a:t>https://www.youtube.com/watch?v=9M1ky9_nm4Y</a:t>
            </a:r>
            <a:endParaRPr lang="en-US" sz="1262" dirty="0"/>
          </a:p>
          <a:p>
            <a:endParaRPr lang="en-US" sz="1262" dirty="0"/>
          </a:p>
          <a:p>
            <a:r>
              <a:rPr lang="en-US" sz="1262" dirty="0"/>
              <a:t>#2: </a:t>
            </a:r>
            <a:r>
              <a:rPr lang="en-US" sz="1262" dirty="0" err="1"/>
              <a:t>Lenguaje</a:t>
            </a:r>
            <a:r>
              <a:rPr lang="en-US" sz="1262" dirty="0"/>
              <a:t> de </a:t>
            </a:r>
            <a:r>
              <a:rPr lang="en-US" sz="1262" dirty="0" err="1" smtClean="0"/>
              <a:t>señas</a:t>
            </a:r>
            <a:r>
              <a:rPr lang="en-US" sz="1262" dirty="0"/>
              <a:t>; palabras y </a:t>
            </a:r>
            <a:r>
              <a:rPr lang="en-US" sz="1262" dirty="0" err="1" smtClean="0"/>
              <a:t>frases</a:t>
            </a:r>
            <a:r>
              <a:rPr lang="en-US" sz="1262" dirty="0"/>
              <a:t>:  </a:t>
            </a:r>
            <a:r>
              <a:rPr lang="en-US" sz="1262" dirty="0">
                <a:hlinkClick r:id="rId3"/>
              </a:rPr>
              <a:t>https://www.youtube.com/watch?v=iGHtC80KcAM</a:t>
            </a:r>
            <a:endParaRPr lang="en-US" sz="1262" dirty="0"/>
          </a:p>
          <a:p>
            <a:endParaRPr lang="en-US" sz="1262" dirty="0"/>
          </a:p>
        </p:txBody>
      </p:sp>
      <p:pic>
        <p:nvPicPr>
          <p:cNvPr id="1026" name="Picture 2" descr="http://www.wpclipart.com/sign_language/British_sign_language_alphabet.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934" y="4052944"/>
            <a:ext cx="6290928" cy="471857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748932" y="3577274"/>
            <a:ext cx="4945380" cy="368708"/>
          </a:xfrm>
          <a:prstGeom prst="rect">
            <a:avLst/>
          </a:prstGeom>
          <a:noFill/>
        </p:spPr>
        <p:txBody>
          <a:bodyPr wrap="square" lIns="98886" tIns="49443" rIns="98886" bIns="49443" rtlCol="0">
            <a:spAutoFit/>
          </a:bodyPr>
          <a:lstStyle/>
          <a:p>
            <a:r>
              <a:rPr lang="en-US" sz="1747" dirty="0" err="1"/>
              <a:t>Figura</a:t>
            </a:r>
            <a:r>
              <a:rPr lang="en-US" sz="1747" dirty="0"/>
              <a:t> 1: </a:t>
            </a:r>
            <a:r>
              <a:rPr lang="en-US" sz="1747" dirty="0" err="1"/>
              <a:t>L</a:t>
            </a:r>
            <a:r>
              <a:rPr lang="en-US" sz="1747" dirty="0" err="1" smtClean="0"/>
              <a:t>enguaje</a:t>
            </a:r>
            <a:r>
              <a:rPr lang="en-US" sz="1747" dirty="0" smtClean="0"/>
              <a:t> </a:t>
            </a:r>
            <a:r>
              <a:rPr lang="en-US" sz="1747"/>
              <a:t>de </a:t>
            </a:r>
            <a:r>
              <a:rPr lang="en-US" sz="1747" smtClean="0"/>
              <a:t>señas </a:t>
            </a:r>
            <a:r>
              <a:rPr lang="en-US" sz="1747" dirty="0" err="1"/>
              <a:t>americano</a:t>
            </a:r>
            <a:endParaRPr lang="en-US" sz="1747" dirty="0"/>
          </a:p>
        </p:txBody>
      </p:sp>
      <p:sp>
        <p:nvSpPr>
          <p:cNvPr id="5" name="Slide Number Placeholder 3"/>
          <p:cNvSpPr>
            <a:spLocks noGrp="1"/>
          </p:cNvSpPr>
          <p:nvPr>
            <p:ph type="sldNum" sz="quarter" idx="12"/>
          </p:nvPr>
        </p:nvSpPr>
        <p:spPr>
          <a:xfrm>
            <a:off x="5570220" y="9322653"/>
            <a:ext cx="1813560" cy="535516"/>
          </a:xfrm>
        </p:spPr>
        <p:txBody>
          <a:bodyPr vert="horz" lIns="93679" tIns="46840" rIns="93679" bIns="46840" rtlCol="0" anchor="ctr"/>
          <a:lstStyle/>
          <a:p>
            <a:r>
              <a:rPr lang="en-US" dirty="0" smtClean="0"/>
              <a:t>10</a:t>
            </a:r>
            <a:endParaRPr lang="en-US" dirty="0"/>
          </a:p>
        </p:txBody>
      </p:sp>
    </p:spTree>
    <p:extLst>
      <p:ext uri="{BB962C8B-B14F-4D97-AF65-F5344CB8AC3E}">
        <p14:creationId xmlns:p14="http://schemas.microsoft.com/office/powerpoint/2010/main" val="170222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1007" y="473338"/>
            <a:ext cx="3771900" cy="368708"/>
          </a:xfrm>
          <a:prstGeom prst="rect">
            <a:avLst/>
          </a:prstGeom>
        </p:spPr>
        <p:txBody>
          <a:bodyPr lIns="98886" tIns="49443" rIns="98886" bIns="49443">
            <a:spAutoFit/>
          </a:bodyPr>
          <a:lstStyle/>
          <a:p>
            <a:pPr algn="ctr"/>
            <a:r>
              <a:rPr lang="en-US" sz="1747" dirty="0" err="1"/>
              <a:t>Materiales</a:t>
            </a:r>
            <a:r>
              <a:rPr lang="en-US" sz="1747" dirty="0"/>
              <a:t> </a:t>
            </a:r>
            <a:r>
              <a:rPr lang="en-US" sz="1747" dirty="0" err="1" smtClean="0"/>
              <a:t>complementarios</a:t>
            </a:r>
            <a:endParaRPr lang="en-US" sz="1747" dirty="0"/>
          </a:p>
        </p:txBody>
      </p:sp>
      <p:sp>
        <p:nvSpPr>
          <p:cNvPr id="2" name="TextBox 1"/>
          <p:cNvSpPr txBox="1"/>
          <p:nvPr/>
        </p:nvSpPr>
        <p:spPr>
          <a:xfrm>
            <a:off x="587083" y="1612303"/>
            <a:ext cx="4945380" cy="368708"/>
          </a:xfrm>
          <a:prstGeom prst="rect">
            <a:avLst/>
          </a:prstGeom>
          <a:noFill/>
        </p:spPr>
        <p:txBody>
          <a:bodyPr wrap="square" lIns="98886" tIns="49443" rIns="98886" bIns="49443" rtlCol="0">
            <a:spAutoFit/>
          </a:bodyPr>
          <a:lstStyle/>
          <a:p>
            <a:r>
              <a:rPr lang="en-US" sz="1747" dirty="0" err="1"/>
              <a:t>Figura</a:t>
            </a:r>
            <a:r>
              <a:rPr lang="en-US" sz="1747" dirty="0"/>
              <a:t> 2:  </a:t>
            </a:r>
            <a:r>
              <a:rPr lang="en-US" sz="1747" dirty="0" err="1" smtClean="0"/>
              <a:t>Gestos</a:t>
            </a:r>
            <a:r>
              <a:rPr lang="en-US" sz="1747" dirty="0" smtClean="0"/>
              <a:t> del </a:t>
            </a:r>
            <a:r>
              <a:rPr lang="en-US" sz="1747" dirty="0" err="1" smtClean="0"/>
              <a:t>Lenguaje</a:t>
            </a:r>
            <a:r>
              <a:rPr lang="en-US" sz="1747" dirty="0" smtClean="0"/>
              <a:t> </a:t>
            </a:r>
            <a:r>
              <a:rPr lang="en-US" sz="1747"/>
              <a:t>de </a:t>
            </a:r>
            <a:r>
              <a:rPr lang="en-US" sz="1747" smtClean="0"/>
              <a:t>señas </a:t>
            </a:r>
            <a:r>
              <a:rPr lang="en-US" sz="1747" dirty="0" err="1"/>
              <a:t>americano</a:t>
            </a:r>
            <a:endParaRPr lang="en-US" sz="1747" dirty="0"/>
          </a:p>
        </p:txBody>
      </p:sp>
      <p:pic>
        <p:nvPicPr>
          <p:cNvPr id="2050" name="Picture 2" descr="http://www.mayer-johnson.com/media/catalog/product/cache/1/image/600x/040ec09b1e35df139433887a97daa66f/f/1/f1mj422_02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1" y="2170817"/>
            <a:ext cx="6817360" cy="496263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5570220" y="9322653"/>
            <a:ext cx="1813560" cy="535516"/>
          </a:xfrm>
        </p:spPr>
        <p:txBody>
          <a:bodyPr vert="horz" lIns="93679" tIns="46840" rIns="93679" bIns="46840" rtlCol="0" anchor="ctr"/>
          <a:lstStyle/>
          <a:p>
            <a:r>
              <a:rPr lang="en-US" dirty="0" smtClean="0"/>
              <a:t>11</a:t>
            </a:r>
            <a:endParaRPr lang="en-US" dirty="0"/>
          </a:p>
        </p:txBody>
      </p:sp>
    </p:spTree>
    <p:extLst>
      <p:ext uri="{BB962C8B-B14F-4D97-AF65-F5344CB8AC3E}">
        <p14:creationId xmlns:p14="http://schemas.microsoft.com/office/powerpoint/2010/main" val="78085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3637" y="306569"/>
            <a:ext cx="6865257" cy="8803436"/>
          </a:xfrm>
          <a:prstGeom prst="rect">
            <a:avLst/>
          </a:prstGeom>
          <a:noFill/>
        </p:spPr>
        <p:txBody>
          <a:bodyPr wrap="square" rtlCol="0">
            <a:spAutoFit/>
          </a:bodyPr>
          <a:lstStyle/>
          <a:p>
            <a:pPr algn="ctr"/>
            <a:r>
              <a:rPr lang="es-419" sz="1578" b="1" u="sng" dirty="0"/>
              <a:t>Pre-evaluación y Progresiones de aprendizaje</a:t>
            </a:r>
          </a:p>
          <a:p>
            <a:pPr algn="ctr"/>
            <a:endParaRPr lang="es-419" sz="1100" b="1" u="sng" dirty="0"/>
          </a:p>
          <a:p>
            <a:r>
              <a:rPr lang="es-419" sz="1183" dirty="0"/>
              <a:t>Las </a:t>
            </a:r>
            <a:r>
              <a:rPr lang="es-419" sz="1183" b="1" u="sng" dirty="0"/>
              <a:t>pre-evaluaciones</a:t>
            </a:r>
            <a:r>
              <a:rPr lang="es-419" sz="1183" dirty="0"/>
              <a:t> son particularmente únicas.</a:t>
            </a:r>
          </a:p>
          <a:p>
            <a:endParaRPr lang="es-419" sz="789" dirty="0"/>
          </a:p>
          <a:p>
            <a:r>
              <a:rPr lang="es-419" sz="1183" dirty="0"/>
              <a:t>Ellas miden el progreso </a:t>
            </a:r>
            <a:r>
              <a:rPr lang="es-419" sz="1183" b="1" i="1" u="sng" dirty="0">
                <a:effectLst>
                  <a:outerShdw blurRad="38100" dist="38100" dir="2700000" algn="tl">
                    <a:srgbClr val="000000">
                      <a:alpha val="43137"/>
                    </a:srgbClr>
                  </a:outerShdw>
                </a:effectLst>
              </a:rPr>
              <a:t>hacia un estándar. </a:t>
            </a:r>
          </a:p>
          <a:p>
            <a:endParaRPr lang="es-419" sz="789" dirty="0"/>
          </a:p>
          <a:p>
            <a:r>
              <a:rPr lang="es-419" sz="1183" dirty="0"/>
              <a:t>Diferentes a los </a:t>
            </a:r>
            <a:r>
              <a:rPr lang="es-419" sz="1183" dirty="0" err="1"/>
              <a:t>CFAs</a:t>
            </a:r>
            <a:r>
              <a:rPr lang="es-419" sz="1183" dirty="0"/>
              <a:t> (</a:t>
            </a:r>
            <a:r>
              <a:rPr lang="es-419" sz="1183" b="1" i="1" u="sng" dirty="0" err="1"/>
              <a:t>C</a:t>
            </a:r>
            <a:r>
              <a:rPr lang="es-419" sz="1183" i="1" dirty="0" err="1"/>
              <a:t>ommon</a:t>
            </a:r>
            <a:r>
              <a:rPr lang="es-419" sz="1183" i="1" dirty="0"/>
              <a:t> </a:t>
            </a:r>
            <a:r>
              <a:rPr lang="es-419" sz="1183" b="1" i="1" u="sng" err="1"/>
              <a:t>F</a:t>
            </a:r>
            <a:r>
              <a:rPr lang="es-419" sz="1183" i="1" err="1"/>
              <a:t>ormative</a:t>
            </a:r>
            <a:r>
              <a:rPr lang="es-419" sz="1183" i="1"/>
              <a:t> </a:t>
            </a:r>
            <a:r>
              <a:rPr lang="es-419" sz="1183" b="1" i="1" u="sng" smtClean="0"/>
              <a:t>A</a:t>
            </a:r>
            <a:r>
              <a:rPr lang="es-419" sz="1183" i="1" smtClean="0"/>
              <a:t>ssessments</a:t>
            </a:r>
            <a:r>
              <a:rPr lang="es-419" sz="1183" dirty="0"/>
              <a:t>) que miden el dominio del estándar, las pre-evaluaciones son más como un panorama de las fortalezas  y las deficiencias del estudiante, que miden las destrezas y conceptos que este necesita </a:t>
            </a:r>
            <a:r>
              <a:rPr lang="es-419" sz="1183" b="1" i="1" dirty="0"/>
              <a:t>a lo largo del camino </a:t>
            </a:r>
            <a:r>
              <a:rPr lang="es-419" sz="1183" dirty="0"/>
              <a:t>para poder alcanzar el dominio del estándar.</a:t>
            </a:r>
          </a:p>
          <a:p>
            <a:endParaRPr lang="es-419" sz="1183" dirty="0"/>
          </a:p>
          <a:p>
            <a:endParaRPr lang="es-419" sz="1183" dirty="0"/>
          </a:p>
          <a:p>
            <a:endParaRPr lang="es-419" sz="1183"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183" dirty="0"/>
          </a:p>
          <a:p>
            <a:endParaRPr lang="es-419" sz="1183" dirty="0"/>
          </a:p>
          <a:p>
            <a:endParaRPr lang="es-419" sz="1183" dirty="0"/>
          </a:p>
          <a:p>
            <a:endParaRPr lang="es-419" sz="1183" dirty="0"/>
          </a:p>
          <a:p>
            <a:r>
              <a:rPr lang="es-419" sz="1183" dirty="0"/>
              <a:t>¿Qué hay de una post evaluación? No existe una post-evaluación estandarizada.</a:t>
            </a:r>
          </a:p>
          <a:p>
            <a:r>
              <a:rPr lang="es-419" sz="1183" dirty="0"/>
              <a:t>La verdadera medida de cómo los estudiantes están trabajando </a:t>
            </a:r>
            <a:r>
              <a:rPr lang="es-419" sz="1183" b="1" i="1" dirty="0"/>
              <a:t>a lo largo del camino</a:t>
            </a:r>
            <a:r>
              <a:rPr lang="es-419" sz="1183"/>
              <a:t>, </a:t>
            </a:r>
            <a:r>
              <a:rPr lang="es-419" sz="1183" smtClean="0"/>
              <a:t>se </a:t>
            </a:r>
            <a:r>
              <a:rPr lang="es-419" sz="1183" dirty="0"/>
              <a:t>evalúa en el salón </a:t>
            </a:r>
            <a:r>
              <a:rPr lang="es-419" sz="1183"/>
              <a:t>de </a:t>
            </a:r>
            <a:r>
              <a:rPr lang="es-419" sz="1183" smtClean="0"/>
              <a:t>clases </a:t>
            </a:r>
            <a:r>
              <a:rPr lang="es-419" sz="1183" dirty="0"/>
              <a:t>durante la instrucción y la evaluación formativa. Por esta razón los </a:t>
            </a:r>
            <a:r>
              <a:rPr lang="es-419" sz="1183" dirty="0" err="1"/>
              <a:t>CFAs</a:t>
            </a:r>
            <a:r>
              <a:rPr lang="es-419" sz="1183" dirty="0"/>
              <a:t> </a:t>
            </a:r>
            <a:r>
              <a:rPr lang="es-419" sz="1183"/>
              <a:t>no </a:t>
            </a:r>
            <a:r>
              <a:rPr lang="es-419" sz="1183" smtClean="0"/>
              <a:t>se </a:t>
            </a:r>
            <a:r>
              <a:rPr lang="es-419" sz="1183" dirty="0"/>
              <a:t>llaman post evaluaciones. Los </a:t>
            </a:r>
            <a:r>
              <a:rPr lang="es-419" sz="1183" dirty="0" err="1"/>
              <a:t>CFAs</a:t>
            </a:r>
            <a:r>
              <a:rPr lang="es-419" sz="1183" dirty="0"/>
              <a:t> miden el </a:t>
            </a:r>
            <a:r>
              <a:rPr lang="es-419" sz="1183" b="1" i="1" dirty="0"/>
              <a:t>objetivo final</a:t>
            </a:r>
            <a:r>
              <a:rPr lang="es-419" sz="1183" dirty="0"/>
              <a:t>, o el dominio del estándar. Sin embargo, sin las pre-evaluaciones, ¿cómo sabríamos en qué enfocar nuestra instrucción a través de cada trimestre?</a:t>
            </a:r>
          </a:p>
          <a:p>
            <a:endParaRPr lang="es-419" sz="789" dirty="0"/>
          </a:p>
          <a:p>
            <a:r>
              <a:rPr lang="es-419" sz="1183" b="1" u="sng" dirty="0"/>
              <a:t>Progresiones de aprendizaje: </a:t>
            </a:r>
            <a:r>
              <a:rPr lang="es-419" sz="1183" dirty="0"/>
              <a:t>son el conjunto pronosticado de destrezas necesarias para poder completar la demanda de la tarea requerida de cada estándar. Las progresiones de aprendizaje fueron alineadas a la matriz </a:t>
            </a:r>
            <a:r>
              <a:rPr lang="es-419" sz="1183" dirty="0" err="1"/>
              <a:t>Hess</a:t>
            </a:r>
            <a:r>
              <a:rPr lang="es-419" sz="1183" dirty="0"/>
              <a:t> </a:t>
            </a:r>
            <a:r>
              <a:rPr lang="es-419" sz="1183" b="1" i="1" u="sng" dirty="0" err="1"/>
              <a:t>Cognitive</a:t>
            </a:r>
            <a:r>
              <a:rPr lang="es-419" sz="1183" b="1" i="1" u="sng" dirty="0"/>
              <a:t> Rigor </a:t>
            </a:r>
            <a:r>
              <a:rPr lang="es-419" sz="1183" b="1" i="1" u="sng" dirty="0" err="1"/>
              <a:t>Matrix</a:t>
            </a:r>
            <a:r>
              <a:rPr lang="es-419" sz="1183" b="1" i="1" u="sng" dirty="0"/>
              <a:t>.</a:t>
            </a:r>
          </a:p>
          <a:p>
            <a:endParaRPr lang="es-419" sz="789" dirty="0"/>
          </a:p>
          <a:p>
            <a:r>
              <a:rPr lang="es-419" sz="1183" dirty="0"/>
              <a:t>Las pre-evaluaciones miden el dominio del estudiante </a:t>
            </a:r>
            <a:r>
              <a:rPr lang="es-419" sz="1183"/>
              <a:t>que </a:t>
            </a:r>
            <a:r>
              <a:rPr lang="es-419" sz="1183" smtClean="0"/>
              <a:t>se </a:t>
            </a:r>
            <a:r>
              <a:rPr lang="es-419" sz="1183" dirty="0"/>
              <a:t>indican en los recuadros morados (puntos de ajuste). Estos puntos son tareas que nos permiten ajustar la instrucción basado en el rendimiento. Por ejemplo, si un estudiante tiene dificultades en el primer punto de ajuste en color morado (DOK-1, Cf), el maestro tendrá que regresar a las tareas previas al DOK-1 Cf y desarrollar estratégicamente la  instrucción  para cerrar la brecha</a:t>
            </a:r>
            <a:r>
              <a:rPr lang="es-419" sz="1183"/>
              <a:t>, </a:t>
            </a:r>
            <a:r>
              <a:rPr lang="es-419" sz="1183" smtClean="0"/>
              <a:t>moviéndose </a:t>
            </a:r>
            <a:r>
              <a:rPr lang="es-419" sz="1183" dirty="0"/>
              <a:t>continuamente hacia adelante hasta el final de la progresión de aprendizaje.</a:t>
            </a:r>
          </a:p>
          <a:p>
            <a:endParaRPr lang="es-419" sz="789" dirty="0"/>
          </a:p>
          <a:p>
            <a:r>
              <a:rPr lang="es-419" sz="1183" dirty="0"/>
              <a:t>Hay una lista de cotejo de las Progresiones de aprendizaje en lectura para cada estándar en cada grado, </a:t>
            </a:r>
            <a:r>
              <a:rPr lang="es-419" sz="1183"/>
              <a:t>que </a:t>
            </a:r>
            <a:r>
              <a:rPr lang="es-419" sz="1183" smtClean="0"/>
              <a:t>se </a:t>
            </a:r>
            <a:r>
              <a:rPr lang="es-419" sz="1183" dirty="0"/>
              <a:t>puede utilizar para monitorear el progreso. Está disponible en: </a:t>
            </a:r>
          </a:p>
          <a:p>
            <a:endParaRPr lang="es-419" sz="1183" dirty="0">
              <a:hlinkClick r:id=""/>
            </a:endParaRPr>
          </a:p>
          <a:p>
            <a:pPr algn="ctr"/>
            <a:r>
              <a:rPr lang="es-419" sz="1183" dirty="0">
                <a:hlinkClick r:id=""/>
              </a:rPr>
              <a:t>http://sresource.homestead.com/Grade-2.html</a:t>
            </a:r>
            <a:endParaRPr lang="es-419" sz="1183" dirty="0"/>
          </a:p>
          <a:p>
            <a:endParaRPr lang="es-419" sz="1183" dirty="0"/>
          </a:p>
        </p:txBody>
      </p:sp>
      <p:graphicFrame>
        <p:nvGraphicFramePr>
          <p:cNvPr id="20" name="Table 19"/>
          <p:cNvGraphicFramePr>
            <a:graphicFrameLocks noGrp="1"/>
          </p:cNvGraphicFramePr>
          <p:nvPr>
            <p:extLst/>
          </p:nvPr>
        </p:nvGraphicFramePr>
        <p:xfrm>
          <a:off x="453571" y="3029952"/>
          <a:ext cx="6780440" cy="2056384"/>
        </p:xfrm>
        <a:graphic>
          <a:graphicData uri="http://schemas.openxmlformats.org/drawingml/2006/table">
            <a:tbl>
              <a:tblPr firstRow="1" firstCol="1" bandRow="1"/>
              <a:tblGrid>
                <a:gridCol w="814917"/>
                <a:gridCol w="920608"/>
                <a:gridCol w="890517"/>
                <a:gridCol w="730463"/>
                <a:gridCol w="796798"/>
                <a:gridCol w="706166"/>
                <a:gridCol w="728921"/>
                <a:gridCol w="1192050"/>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208" marR="34208"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Dominio</a:t>
                      </a:r>
                      <a:r>
                        <a:rPr lang="en-US" sz="800" b="1" dirty="0" smtClean="0">
                          <a:solidFill>
                            <a:srgbClr val="000000"/>
                          </a:solidFill>
                          <a:effectLst/>
                          <a:latin typeface="Calibri"/>
                          <a:ea typeface="Times New Roman"/>
                          <a:cs typeface="Times New Roman"/>
                        </a:rPr>
                        <a:t> del </a:t>
                      </a:r>
                      <a:r>
                        <a:rPr lang="en-US" sz="800" b="1" dirty="0" err="1" smtClean="0">
                          <a:solidFill>
                            <a:srgbClr val="000000"/>
                          </a:solidFill>
                          <a:effectLst/>
                          <a:latin typeface="Calibri"/>
                          <a:ea typeface="Times New Roman"/>
                          <a:cs typeface="Times New Roman"/>
                        </a:rPr>
                        <a:t>estándar</a:t>
                      </a:r>
                      <a:r>
                        <a:rPr lang="en-US" sz="800" b="1"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909499">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Recuerda quién, qué, dónde, cuándo, porqué y cómo, sobre un cuento leído y discutido </a:t>
                      </a:r>
                      <a:r>
                        <a:rPr lang="es-419" sz="800" smtClean="0">
                          <a:solidFill>
                            <a:srgbClr val="000000"/>
                          </a:solidFill>
                          <a:effectLst/>
                          <a:latin typeface="+mn-lt"/>
                          <a:ea typeface="Times New Roman"/>
                          <a:cs typeface="Times New Roman"/>
                        </a:rPr>
                        <a:t>en clases</a:t>
                      </a:r>
                      <a:endParaRPr lang="en-US" sz="800" dirty="0">
                        <a:effectLst/>
                        <a:latin typeface="Calibri"/>
                        <a:ea typeface="Calibri"/>
                        <a:cs typeface="Times New Roman"/>
                      </a:endParaRPr>
                    </a:p>
                  </a:txBody>
                  <a:tcPr marL="34208" marR="34208"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responder, preguntas, detalles clave</a:t>
                      </a:r>
                      <a:endParaRPr lang="es-419" sz="800"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a:t>
                      </a:r>
                      <a:r>
                        <a:rPr lang="es-419" sz="800" smtClean="0">
                          <a:solidFill>
                            <a:srgbClr val="000000"/>
                          </a:solidFill>
                          <a:effectLst/>
                          <a:latin typeface="+mn-lt"/>
                          <a:ea typeface="Times New Roman"/>
                          <a:cs typeface="Times New Roman"/>
                        </a:rPr>
                        <a:t>la secuencia </a:t>
                      </a:r>
                      <a:r>
                        <a:rPr lang="es-419" sz="800" dirty="0" smtClean="0">
                          <a:solidFill>
                            <a:srgbClr val="000000"/>
                          </a:solidFill>
                          <a:effectLst/>
                          <a:latin typeface="+mn-lt"/>
                          <a:ea typeface="Times New Roman"/>
                          <a:cs typeface="Times New Roman"/>
                        </a:rPr>
                        <a:t>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a:t>
                      </a:r>
                      <a:r>
                        <a:rPr lang="es-419" sz="800" b="1" smtClean="0">
                          <a:solidFill>
                            <a:srgbClr val="000000"/>
                          </a:solidFill>
                          <a:effectLst/>
                          <a:latin typeface="+mn-lt"/>
                          <a:ea typeface="Times New Roman"/>
                          <a:cs typeface="Times New Roman"/>
                        </a:rPr>
                        <a:t>la secuencia </a:t>
                      </a:r>
                      <a:r>
                        <a:rPr lang="es-419" sz="800" b="1" dirty="0" smtClean="0">
                          <a:solidFill>
                            <a:srgbClr val="000000"/>
                          </a:solidFill>
                          <a:effectLst/>
                          <a:latin typeface="+mn-lt"/>
                          <a:ea typeface="Times New Roman"/>
                          <a:cs typeface="Times New Roman"/>
                        </a:rPr>
                        <a:t>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es-419" sz="800" u="none" dirty="0" smtClean="0">
                          <a:solidFill>
                            <a:srgbClr val="000000"/>
                          </a:solidFill>
                          <a:effectLst/>
                          <a:latin typeface="+mn-lt"/>
                          <a:ea typeface="Times New Roman"/>
                          <a:cs typeface="Times New Roman"/>
                        </a:rPr>
                        <a:t>Los estudiantes entienden que los detalles clave ayudan a decir:  quién, qué, dónde, cuándo, porqué y cómo</a:t>
                      </a:r>
                      <a:endParaRPr lang="es-419" sz="800" u="none"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Usa detalles clave para identificar  quién, qué, dónde, cuándo, porqué y cómo, sobre un cuento no leído </a:t>
                      </a:r>
                      <a:r>
                        <a:rPr lang="es-419" sz="800" b="1" smtClean="0">
                          <a:solidFill>
                            <a:srgbClr val="000000"/>
                          </a:solidFill>
                          <a:effectLst/>
                          <a:latin typeface="+mn-lt"/>
                          <a:ea typeface="Times New Roman"/>
                          <a:cs typeface="Times New Roman"/>
                        </a:rPr>
                        <a:t>en clase.</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Encuentra información usando detalles clave para contestar preguntas específicas sobre un cuento nuevo. </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u="sng" dirty="0" smtClean="0">
                          <a:effectLst/>
                          <a:latin typeface="+mn-lt"/>
                          <a:ea typeface="Calibri"/>
                          <a:cs typeface="Helvetica"/>
                        </a:rPr>
                        <a:t>RL.2.1  </a:t>
                      </a:r>
                      <a:r>
                        <a:rPr lang="es-419"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28" name="Rectangle 27"/>
          <p:cNvSpPr/>
          <p:nvPr/>
        </p:nvSpPr>
        <p:spPr>
          <a:xfrm>
            <a:off x="2096590" y="7941491"/>
            <a:ext cx="2794000" cy="259174"/>
          </a:xfrm>
          <a:prstGeom prst="rect">
            <a:avLst/>
          </a:prstGeom>
        </p:spPr>
        <p:txBody>
          <a:bodyPr wrap="square">
            <a:spAutoFit/>
          </a:bodyPr>
          <a:lstStyle/>
          <a:p>
            <a:endParaRPr lang="en-US" sz="1084" dirty="0"/>
          </a:p>
        </p:txBody>
      </p:sp>
      <p:grpSp>
        <p:nvGrpSpPr>
          <p:cNvPr id="3" name="Group 2"/>
          <p:cNvGrpSpPr/>
          <p:nvPr/>
        </p:nvGrpSpPr>
        <p:grpSpPr>
          <a:xfrm>
            <a:off x="282954" y="1937441"/>
            <a:ext cx="7222664" cy="3185958"/>
            <a:chOff x="215458" y="1762005"/>
            <a:chExt cx="6894361" cy="3084340"/>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419" sz="1183" dirty="0">
                    <a:solidFill>
                      <a:schemeClr val="tx1"/>
                    </a:solidFill>
                  </a:rPr>
                  <a:t>Ejemplo de una </a:t>
                </a:r>
                <a:r>
                  <a:rPr lang="es-419" sz="1183" b="1" i="1" dirty="0">
                    <a:solidFill>
                      <a:schemeClr val="tx1"/>
                    </a:solidFill>
                  </a:rPr>
                  <a:t>Progresión de aprendizaje  </a:t>
                </a:r>
                <a:r>
                  <a:rPr lang="es-419" sz="1183" dirty="0">
                    <a:solidFill>
                      <a:schemeClr val="tx1"/>
                    </a:solidFill>
                  </a:rPr>
                  <a:t>para RL.2.1</a:t>
                </a:r>
              </a:p>
              <a:p>
                <a:pPr algn="ctr"/>
                <a:r>
                  <a:rPr lang="es-419" sz="1183" dirty="0">
                    <a:solidFill>
                      <a:schemeClr val="tx1"/>
                    </a:solidFill>
                  </a:rPr>
                  <a:t>Las pre-evaluaciones miden los </a:t>
                </a:r>
                <a:r>
                  <a:rPr lang="es-419" sz="1183" b="1" i="1" dirty="0">
                    <a:solidFill>
                      <a:schemeClr val="tx1"/>
                    </a:solidFill>
                  </a:rPr>
                  <a:t>puntos</a:t>
                </a:r>
                <a:r>
                  <a:rPr lang="es-419" sz="1183" dirty="0">
                    <a:solidFill>
                      <a:schemeClr val="tx1"/>
                    </a:solidFill>
                  </a:rPr>
                  <a:t> </a:t>
                </a:r>
                <a:r>
                  <a:rPr lang="es-419" sz="1183" b="1" i="1" dirty="0">
                    <a:solidFill>
                      <a:schemeClr val="tx1"/>
                    </a:solidFill>
                  </a:rPr>
                  <a:t>de ajuste </a:t>
                </a:r>
                <a:r>
                  <a:rPr lang="es-419" sz="1183" dirty="0">
                    <a:solidFill>
                      <a:schemeClr val="tx1"/>
                    </a:solidFill>
                  </a:rPr>
                  <a:t>que aparecen en morado</a:t>
                </a:r>
              </a:p>
            </p:txBody>
          </p:sp>
          <p:sp>
            <p:nvSpPr>
              <p:cNvPr id="17" name="Rectangle 16"/>
              <p:cNvSpPr/>
              <p:nvPr/>
            </p:nvSpPr>
            <p:spPr>
              <a:xfrm>
                <a:off x="5943600" y="304800"/>
                <a:ext cx="914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82" b="1" dirty="0">
                    <a:solidFill>
                      <a:schemeClr val="tx1"/>
                    </a:solidFill>
                  </a:rPr>
                  <a:t>  CFA</a:t>
                </a:r>
              </a:p>
              <a:p>
                <a:r>
                  <a:rPr lang="en-US" sz="1084" dirty="0">
                    <a:solidFill>
                      <a:schemeClr val="tx1"/>
                    </a:solidFill>
                  </a:rPr>
                  <a:t>RL.2.2.1 </a:t>
                </a:r>
                <a:r>
                  <a:rPr lang="es-419" sz="943" dirty="0">
                    <a:solidFill>
                      <a:schemeClr val="tx1"/>
                    </a:solidFill>
                  </a:rPr>
                  <a:t>evaluación del estándar a nivel de grado</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1048" dirty="0">
                    <a:solidFill>
                      <a:schemeClr val="tx1"/>
                    </a:solidFill>
                  </a:rPr>
                  <a:t>Después de haber dado  la pre-evaluación, las progresiones de aprendizaje proporcionan tareas de evaluación </a:t>
                </a:r>
                <a:r>
                  <a:rPr lang="es-419" sz="1048" b="1" i="1" dirty="0">
                    <a:solidFill>
                      <a:schemeClr val="tx1"/>
                    </a:solidFill>
                  </a:rPr>
                  <a:t>por debajo y cerca del nivel del grado a través de cada trimestre</a:t>
                </a:r>
                <a:r>
                  <a:rPr lang="es-419" sz="1048" dirty="0">
                    <a:solidFill>
                      <a:schemeClr val="tx1"/>
                    </a:solidFill>
                  </a:rPr>
                  <a:t>.</a:t>
                </a: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215458" y="1762005"/>
              <a:ext cx="759321" cy="405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90" b="1" dirty="0">
                  <a:solidFill>
                    <a:schemeClr val="tx1"/>
                  </a:solidFill>
                  <a:effectLst>
                    <a:outerShdw blurRad="38100" dist="38100" dir="2700000" algn="tl">
                      <a:srgbClr val="000000">
                        <a:alpha val="43137"/>
                      </a:srgbClr>
                    </a:outerShdw>
                  </a:effectLst>
                </a:rPr>
                <a:t>Comienzo del trimestre</a:t>
              </a:r>
            </a:p>
          </p:txBody>
        </p:sp>
        <p:sp>
          <p:nvSpPr>
            <p:cNvPr id="12" name="Rounded Rectangle 11"/>
            <p:cNvSpPr/>
            <p:nvPr/>
          </p:nvSpPr>
          <p:spPr>
            <a:xfrm>
              <a:off x="3502521" y="4590615"/>
              <a:ext cx="1521322" cy="2557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Durante el trimestre</a:t>
              </a:r>
            </a:p>
          </p:txBody>
        </p:sp>
        <p:sp>
          <p:nvSpPr>
            <p:cNvPr id="13" name="Rounded Rectangle 12"/>
            <p:cNvSpPr/>
            <p:nvPr/>
          </p:nvSpPr>
          <p:spPr>
            <a:xfrm>
              <a:off x="6410325" y="1762005"/>
              <a:ext cx="699494"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Al final del trimestre</a:t>
              </a:r>
            </a:p>
          </p:txBody>
        </p:sp>
      </p:grpSp>
    </p:spTree>
    <p:extLst>
      <p:ext uri="{BB962C8B-B14F-4D97-AF65-F5344CB8AC3E}">
        <p14:creationId xmlns:p14="http://schemas.microsoft.com/office/powerpoint/2010/main" val="745178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2" name="Rectangle 1"/>
          <p:cNvSpPr/>
          <p:nvPr/>
        </p:nvSpPr>
        <p:spPr>
          <a:xfrm>
            <a:off x="323850" y="48921"/>
            <a:ext cx="7124700" cy="705459"/>
          </a:xfrm>
          <a:prstGeom prst="rect">
            <a:avLst/>
          </a:prstGeom>
        </p:spPr>
        <p:txBody>
          <a:bodyPr wrap="square" lIns="96359" tIns="48180" rIns="96359" bIns="48180">
            <a:spAutoFit/>
          </a:bodyPr>
          <a:lstStyle/>
          <a:p>
            <a:r>
              <a:rPr lang="en-US" sz="1300" b="1" dirty="0"/>
              <a:t>Quarter </a:t>
            </a:r>
            <a:r>
              <a:rPr lang="en-US" sz="1300" b="1" dirty="0" smtClean="0"/>
              <a:t>Two </a:t>
            </a:r>
            <a:r>
              <a:rPr lang="en-US" sz="1300" dirty="0"/>
              <a:t>Reading Literature Learning Progressions.  </a:t>
            </a:r>
          </a:p>
          <a:p>
            <a:r>
              <a:rPr lang="en-US" sz="1300" dirty="0"/>
              <a:t>The indicated boxes highlighted </a:t>
            </a:r>
            <a:r>
              <a:rPr lang="en-US" sz="1300" b="1" i="1" dirty="0"/>
              <a:t>before the standard</a:t>
            </a:r>
            <a:r>
              <a:rPr lang="en-US" sz="1300" dirty="0"/>
              <a:t>, </a:t>
            </a:r>
            <a:r>
              <a:rPr lang="en-US" sz="1300" b="1" dirty="0"/>
              <a:t>are </a:t>
            </a:r>
            <a:r>
              <a:rPr lang="en-US" sz="1300" b="1" dirty="0" smtClean="0"/>
              <a:t>assessed </a:t>
            </a:r>
            <a:r>
              <a:rPr lang="en-US" sz="1300" b="1" dirty="0"/>
              <a:t>on this </a:t>
            </a:r>
            <a:r>
              <a:rPr lang="en-US" sz="1300" b="1" dirty="0" smtClean="0"/>
              <a:t>pre-assessment</a:t>
            </a:r>
            <a:r>
              <a:rPr lang="en-US" sz="1300" dirty="0"/>
              <a:t>. The standard </a:t>
            </a:r>
            <a:r>
              <a:rPr lang="en-US" sz="1300" dirty="0" smtClean="0"/>
              <a:t>itself </a:t>
            </a:r>
            <a:r>
              <a:rPr lang="en-US" sz="1300" dirty="0"/>
              <a:t>is </a:t>
            </a:r>
            <a:r>
              <a:rPr lang="en-US" sz="1300" dirty="0" smtClean="0"/>
              <a:t>assessed </a:t>
            </a:r>
            <a:r>
              <a:rPr lang="en-US" sz="1300" dirty="0"/>
              <a:t>on the Common Formative </a:t>
            </a:r>
            <a:r>
              <a:rPr lang="en-US" sz="1300" dirty="0" smtClean="0"/>
              <a:t>Assessment </a:t>
            </a:r>
            <a:r>
              <a:rPr lang="en-US" sz="1300" dirty="0"/>
              <a:t>(CFA) at the end of each quarter.</a:t>
            </a:r>
          </a:p>
        </p:txBody>
      </p:sp>
      <p:graphicFrame>
        <p:nvGraphicFramePr>
          <p:cNvPr id="5" name="Table 4"/>
          <p:cNvGraphicFramePr>
            <a:graphicFrameLocks noGrp="1"/>
          </p:cNvGraphicFramePr>
          <p:nvPr>
            <p:extLst>
              <p:ext uri="{D42A27DB-BD31-4B8C-83A1-F6EECF244321}">
                <p14:modId xmlns:p14="http://schemas.microsoft.com/office/powerpoint/2010/main" val="4224432056"/>
              </p:ext>
            </p:extLst>
          </p:nvPr>
        </p:nvGraphicFramePr>
        <p:xfrm>
          <a:off x="228599" y="838200"/>
          <a:ext cx="7371081" cy="2148840"/>
        </p:xfrm>
        <a:graphic>
          <a:graphicData uri="http://schemas.openxmlformats.org/drawingml/2006/table">
            <a:tbl>
              <a:tblPr firstRow="1" firstCol="1" bandRow="1"/>
              <a:tblGrid>
                <a:gridCol w="794488"/>
                <a:gridCol w="1103455"/>
                <a:gridCol w="838626"/>
                <a:gridCol w="794488"/>
                <a:gridCol w="1015179"/>
                <a:gridCol w="794488"/>
                <a:gridCol w="882764"/>
                <a:gridCol w="1147593"/>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1 - Ka</a:t>
                      </a:r>
                      <a:endParaRPr lang="en-US" sz="900" dirty="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1 Kc</a:t>
                      </a:r>
                      <a:endParaRPr lang="en-US" sz="900" dirty="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1 - Cd</a:t>
                      </a:r>
                      <a:endParaRPr lang="en-US" sz="900" dirty="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 CH</a:t>
                      </a:r>
                      <a:endParaRPr lang="en-US" sz="900" dirty="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 APn</a:t>
                      </a:r>
                      <a:endParaRPr lang="en-US" sz="900" dirty="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 </a:t>
                      </a:r>
                      <a:r>
                        <a:rPr lang="en-US" sz="900" b="1" dirty="0" err="1">
                          <a:solidFill>
                            <a:srgbClr val="000000"/>
                          </a:solidFill>
                          <a:effectLst/>
                          <a:latin typeface="Calibri"/>
                          <a:ea typeface="Times New Roman"/>
                          <a:cs typeface="Times New Roman"/>
                        </a:rPr>
                        <a:t>ANt</a:t>
                      </a:r>
                      <a:endParaRPr lang="en-US" sz="900" dirty="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3 - Cu</a:t>
                      </a:r>
                      <a:endParaRPr lang="en-US" sz="90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Standard</a:t>
                      </a:r>
                      <a:endParaRPr lang="en-US" sz="900">
                        <a:effectLst/>
                        <a:latin typeface="Calibri"/>
                        <a:ea typeface="Calibri"/>
                        <a:cs typeface="Times New Roman"/>
                      </a:endParaRPr>
                    </a:p>
                  </a:txBody>
                  <a:tcPr marL="33135" marR="33135"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2011680">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Answers questions about </a:t>
                      </a:r>
                      <a:r>
                        <a:rPr lang="en-US" sz="800" b="1" u="sng" dirty="0">
                          <a:solidFill>
                            <a:srgbClr val="C00000"/>
                          </a:solidFill>
                          <a:effectLst/>
                          <a:latin typeface="Calibri"/>
                          <a:ea typeface="Times New Roman"/>
                          <a:cs typeface="Times New Roman"/>
                        </a:rPr>
                        <a:t>basic</a:t>
                      </a:r>
                      <a:r>
                        <a:rPr lang="en-US" sz="800" dirty="0">
                          <a:solidFill>
                            <a:srgbClr val="000000"/>
                          </a:solidFill>
                          <a:effectLst/>
                          <a:latin typeface="Calibri"/>
                          <a:ea typeface="Times New Roman"/>
                          <a:cs typeface="Times New Roman"/>
                        </a:rPr>
                        <a:t> details in a poem, drama or </a:t>
                      </a:r>
                      <a:r>
                        <a:rPr lang="en-US" sz="800" dirty="0" smtClean="0">
                          <a:solidFill>
                            <a:srgbClr val="000000"/>
                          </a:solidFill>
                          <a:effectLst/>
                          <a:latin typeface="Calibri"/>
                          <a:ea typeface="Times New Roman"/>
                          <a:cs typeface="Times New Roman"/>
                        </a:rPr>
                        <a:t>prose </a:t>
                      </a:r>
                      <a:r>
                        <a:rPr lang="en-US" sz="800" dirty="0">
                          <a:solidFill>
                            <a:srgbClr val="000000"/>
                          </a:solidFill>
                          <a:effectLst/>
                          <a:latin typeface="Calibri"/>
                          <a:ea typeface="Times New Roman"/>
                          <a:cs typeface="Times New Roman"/>
                        </a:rPr>
                        <a:t>(questions about characters, </a:t>
                      </a:r>
                      <a:r>
                        <a:rPr lang="en-US" sz="800" dirty="0" smtClean="0">
                          <a:solidFill>
                            <a:srgbClr val="000000"/>
                          </a:solidFill>
                          <a:effectLst/>
                          <a:latin typeface="Calibri"/>
                          <a:ea typeface="Times New Roman"/>
                          <a:cs typeface="Times New Roman"/>
                        </a:rPr>
                        <a:t>settings</a:t>
                      </a:r>
                      <a:r>
                        <a:rPr lang="en-US" sz="800" dirty="0">
                          <a:solidFill>
                            <a:srgbClr val="000000"/>
                          </a:solidFill>
                          <a:effectLst/>
                          <a:latin typeface="Calibri"/>
                          <a:ea typeface="Times New Roman"/>
                          <a:cs typeface="Times New Roman"/>
                        </a:rPr>
                        <a:t>, dialogue, </a:t>
                      </a:r>
                      <a:r>
                        <a:rPr lang="en-US" sz="800" dirty="0" smtClean="0">
                          <a:solidFill>
                            <a:srgbClr val="000000"/>
                          </a:solidFill>
                          <a:effectLst/>
                          <a:latin typeface="Calibri"/>
                          <a:ea typeface="Times New Roman"/>
                          <a:cs typeface="Times New Roman"/>
                        </a:rPr>
                        <a:t>verse, </a:t>
                      </a:r>
                      <a:r>
                        <a:rPr lang="en-US" sz="800" dirty="0">
                          <a:solidFill>
                            <a:srgbClr val="000000"/>
                          </a:solidFill>
                          <a:effectLst/>
                          <a:latin typeface="Calibri"/>
                          <a:ea typeface="Times New Roman"/>
                          <a:cs typeface="Times New Roman"/>
                        </a:rPr>
                        <a:t>rhythm, meter, stage directions).</a:t>
                      </a:r>
                      <a:endParaRPr lang="en-US" sz="800" dirty="0">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(understand and </a:t>
                      </a:r>
                      <a:r>
                        <a:rPr lang="en-US" sz="800" dirty="0" smtClean="0">
                          <a:solidFill>
                            <a:srgbClr val="000000"/>
                          </a:solidFill>
                          <a:effectLst/>
                          <a:latin typeface="Calibri"/>
                          <a:ea typeface="Times New Roman"/>
                          <a:cs typeface="Times New Roman"/>
                        </a:rPr>
                        <a:t>use) </a:t>
                      </a:r>
                      <a:r>
                        <a:rPr lang="en-US" sz="800" u="sng" dirty="0" smtClean="0">
                          <a:solidFill>
                            <a:srgbClr val="000000"/>
                          </a:solidFill>
                          <a:effectLst/>
                          <a:latin typeface="Calibri"/>
                          <a:ea typeface="Times New Roman"/>
                          <a:cs typeface="Times New Roman"/>
                        </a:rPr>
                        <a:t> </a:t>
                      </a:r>
                      <a:r>
                        <a:rPr lang="en-US" sz="800" u="sng" dirty="0">
                          <a:solidFill>
                            <a:srgbClr val="000000"/>
                          </a:solidFill>
                          <a:effectLst/>
                          <a:latin typeface="Calibri"/>
                          <a:ea typeface="Times New Roman"/>
                          <a:cs typeface="Times New Roman"/>
                        </a:rPr>
                        <a:t>standard academic language -  terms</a:t>
                      </a:r>
                      <a:r>
                        <a:rPr lang="en-US" sz="800" dirty="0">
                          <a:solidFill>
                            <a:srgbClr val="000000"/>
                          </a:solidFill>
                          <a:effectLst/>
                          <a:latin typeface="Calibri"/>
                          <a:ea typeface="Times New Roman"/>
                          <a:cs typeface="Times New Roman"/>
                        </a:rPr>
                        <a:t> of</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u="sng" dirty="0" smtClean="0">
                          <a:solidFill>
                            <a:srgbClr val="000000"/>
                          </a:solidFill>
                          <a:effectLst/>
                          <a:latin typeface="Calibri"/>
                          <a:ea typeface="Times New Roman"/>
                          <a:cs typeface="Times New Roman"/>
                        </a:rPr>
                        <a:t>Poems/prose</a:t>
                      </a:r>
                      <a:r>
                        <a:rPr lang="en-US" sz="800" dirty="0" smtClean="0">
                          <a:solidFill>
                            <a:srgbClr val="000000"/>
                          </a:solidFill>
                          <a:effectLst/>
                          <a:latin typeface="Calibri"/>
                          <a:ea typeface="Times New Roman"/>
                          <a:cs typeface="Times New Roman"/>
                        </a:rPr>
                        <a:t>  </a:t>
                      </a:r>
                      <a:r>
                        <a:rPr lang="en-US" sz="800" dirty="0">
                          <a:solidFill>
                            <a:srgbClr val="000000"/>
                          </a:solidFill>
                          <a:effectLst/>
                          <a:latin typeface="Calibri"/>
                          <a:ea typeface="Times New Roman"/>
                          <a:cs typeface="Times New Roman"/>
                        </a:rPr>
                        <a:t>- </a:t>
                      </a:r>
                      <a:r>
                        <a:rPr lang="en-US" sz="800" dirty="0" smtClean="0">
                          <a:solidFill>
                            <a:srgbClr val="000000"/>
                          </a:solidFill>
                          <a:effectLst/>
                          <a:latin typeface="Calibri"/>
                          <a:ea typeface="Times New Roman"/>
                          <a:cs typeface="Times New Roman"/>
                        </a:rPr>
                        <a:t>verse, </a:t>
                      </a:r>
                      <a:r>
                        <a:rPr lang="en-US" sz="800" dirty="0">
                          <a:solidFill>
                            <a:srgbClr val="000000"/>
                          </a:solidFill>
                          <a:effectLst/>
                          <a:latin typeface="Calibri"/>
                          <a:ea typeface="Times New Roman"/>
                          <a:cs typeface="Times New Roman"/>
                        </a:rPr>
                        <a:t>rhythm, meter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and of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u="sng" dirty="0">
                          <a:solidFill>
                            <a:srgbClr val="000000"/>
                          </a:solidFill>
                          <a:effectLst/>
                          <a:latin typeface="Calibri"/>
                          <a:ea typeface="Times New Roman"/>
                          <a:cs typeface="Times New Roman"/>
                        </a:rPr>
                        <a:t>Drama</a:t>
                      </a:r>
                      <a:r>
                        <a:rPr lang="en-US" sz="800" dirty="0">
                          <a:solidFill>
                            <a:srgbClr val="000000"/>
                          </a:solidFill>
                          <a:effectLst/>
                          <a:latin typeface="Calibri"/>
                          <a:ea typeface="Times New Roman"/>
                          <a:cs typeface="Times New Roman"/>
                        </a:rPr>
                        <a:t> – casts of characters, </a:t>
                      </a:r>
                      <a:r>
                        <a:rPr lang="en-US" sz="800" dirty="0" smtClean="0">
                          <a:solidFill>
                            <a:srgbClr val="000000"/>
                          </a:solidFill>
                          <a:effectLst/>
                          <a:latin typeface="Calibri"/>
                          <a:ea typeface="Times New Roman"/>
                          <a:cs typeface="Times New Roman"/>
                        </a:rPr>
                        <a:t>setting</a:t>
                      </a:r>
                      <a:r>
                        <a:rPr lang="en-US" sz="800" dirty="0">
                          <a:solidFill>
                            <a:srgbClr val="000000"/>
                          </a:solidFill>
                          <a:effectLst/>
                          <a:latin typeface="Calibri"/>
                          <a:ea typeface="Times New Roman"/>
                          <a:cs typeface="Times New Roman"/>
                        </a:rPr>
                        <a:t>, descriptions, dialogue, stage directions</a:t>
                      </a:r>
                      <a:endParaRPr lang="en-US" sz="800" dirty="0">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Arial"/>
                        </a:rPr>
                        <a:t>Identifies which elements are found in </a:t>
                      </a:r>
                      <a:r>
                        <a:rPr lang="en-US" sz="800" b="1" u="sng" dirty="0" smtClean="0">
                          <a:effectLst/>
                          <a:latin typeface="Calibri"/>
                          <a:ea typeface="Times New Roman"/>
                          <a:cs typeface="Arial"/>
                        </a:rPr>
                        <a:t>poems/prose</a:t>
                      </a:r>
                      <a:r>
                        <a:rPr lang="en-US" sz="800" b="1" dirty="0" smtClean="0">
                          <a:effectLst/>
                          <a:latin typeface="Calibri"/>
                          <a:ea typeface="Times New Roman"/>
                          <a:cs typeface="Arial"/>
                        </a:rPr>
                        <a:t> </a:t>
                      </a:r>
                      <a:r>
                        <a:rPr lang="en-US" sz="800" b="1" dirty="0">
                          <a:effectLst/>
                          <a:latin typeface="Calibri"/>
                          <a:ea typeface="Times New Roman"/>
                          <a:cs typeface="Arial"/>
                        </a:rPr>
                        <a:t>(rhythm, meter, </a:t>
                      </a:r>
                      <a:r>
                        <a:rPr lang="en-US" sz="800" b="1" dirty="0" smtClean="0">
                          <a:effectLst/>
                          <a:latin typeface="Calibri"/>
                          <a:ea typeface="Times New Roman"/>
                          <a:cs typeface="Arial"/>
                        </a:rPr>
                        <a:t>verse).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effectLst/>
                          <a:latin typeface="Calibri"/>
                          <a:ea typeface="Times New Roman"/>
                          <a:cs typeface="Arial"/>
                        </a:rPr>
                        <a:t>Identifies which elements are found in </a:t>
                      </a:r>
                      <a:r>
                        <a:rPr lang="en-US" sz="800" b="1" u="sng" dirty="0">
                          <a:effectLst/>
                          <a:latin typeface="Calibri"/>
                          <a:ea typeface="Times New Roman"/>
                          <a:cs typeface="Arial"/>
                        </a:rPr>
                        <a:t>drama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effectLst/>
                          <a:latin typeface="Calibri"/>
                          <a:ea typeface="Times New Roman"/>
                          <a:cs typeface="Arial"/>
                        </a:rPr>
                        <a:t>(</a:t>
                      </a:r>
                      <a:r>
                        <a:rPr lang="en-US" sz="800" b="1" dirty="0">
                          <a:effectLst/>
                          <a:latin typeface="Calibri"/>
                          <a:ea typeface="Times New Roman"/>
                          <a:cs typeface="Times New Roman"/>
                        </a:rPr>
                        <a:t> characters, </a:t>
                      </a:r>
                      <a:r>
                        <a:rPr lang="en-US" sz="800" b="1" dirty="0" smtClean="0">
                          <a:effectLst/>
                          <a:latin typeface="Calibri"/>
                          <a:ea typeface="Times New Roman"/>
                          <a:cs typeface="Times New Roman"/>
                        </a:rPr>
                        <a:t>setting</a:t>
                      </a:r>
                      <a:r>
                        <a:rPr lang="en-US" sz="800" b="1" dirty="0">
                          <a:effectLst/>
                          <a:latin typeface="Calibri"/>
                          <a:ea typeface="Times New Roman"/>
                          <a:cs typeface="Times New Roman"/>
                        </a:rPr>
                        <a:t>, descriptions, dialogue, stage directions)</a:t>
                      </a:r>
                      <a:endParaRPr lang="en-US" sz="800" dirty="0">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Explains how the structural elements of </a:t>
                      </a:r>
                      <a:r>
                        <a:rPr lang="en-US" sz="800" b="1" u="sng" dirty="0" smtClean="0">
                          <a:solidFill>
                            <a:srgbClr val="000000"/>
                          </a:solidFill>
                          <a:effectLst/>
                          <a:latin typeface="Calibri"/>
                          <a:ea typeface="Times New Roman"/>
                          <a:cs typeface="Times New Roman"/>
                        </a:rPr>
                        <a:t>poems/prose</a:t>
                      </a:r>
                      <a:r>
                        <a:rPr lang="en-US" sz="800" dirty="0" smtClean="0">
                          <a:solidFill>
                            <a:srgbClr val="000000"/>
                          </a:solidFill>
                          <a:effectLst/>
                          <a:latin typeface="Calibri"/>
                          <a:ea typeface="Times New Roman"/>
                          <a:cs typeface="Times New Roman"/>
                        </a:rPr>
                        <a:t> </a:t>
                      </a:r>
                      <a:r>
                        <a:rPr lang="en-US" sz="800" dirty="0">
                          <a:solidFill>
                            <a:srgbClr val="000000"/>
                          </a:solidFill>
                          <a:effectLst/>
                          <a:latin typeface="Calibri"/>
                          <a:ea typeface="Times New Roman"/>
                          <a:cs typeface="Times New Roman"/>
                        </a:rPr>
                        <a:t>help the reader to understand the </a:t>
                      </a:r>
                      <a:r>
                        <a:rPr lang="en-US" sz="800" dirty="0" smtClean="0">
                          <a:solidFill>
                            <a:srgbClr val="000000"/>
                          </a:solidFill>
                          <a:effectLst/>
                          <a:latin typeface="Calibri"/>
                          <a:ea typeface="Times New Roman"/>
                          <a:cs typeface="Times New Roman"/>
                        </a:rPr>
                        <a:t>message.</a:t>
                      </a:r>
                      <a:endParaRPr lang="en-US" sz="800" dirty="0" smtClean="0">
                        <a:solidFill>
                          <a:schemeClr val="tx1"/>
                        </a:solidFill>
                        <a:effectLst/>
                        <a:latin typeface="Calibri"/>
                        <a:ea typeface="Times New Roman"/>
                        <a:cs typeface="Times New Roman"/>
                      </a:endParaRPr>
                    </a:p>
                    <a:p>
                      <a:pPr marL="0" marR="0" algn="l">
                        <a:lnSpc>
                          <a:spcPct val="100000"/>
                        </a:lnSpc>
                        <a:spcBef>
                          <a:spcPts val="0"/>
                        </a:spcBef>
                        <a:spcAft>
                          <a:spcPts val="0"/>
                        </a:spcAft>
                      </a:pPr>
                      <a:r>
                        <a:rPr lang="en-US" sz="800" dirty="0" smtClean="0">
                          <a:solidFill>
                            <a:srgbClr val="000000"/>
                          </a:solidFill>
                          <a:effectLst/>
                          <a:latin typeface="Calibri"/>
                          <a:ea typeface="Times New Roman"/>
                          <a:cs typeface="Times New Roman"/>
                        </a:rPr>
                        <a:t>Explains </a:t>
                      </a:r>
                      <a:r>
                        <a:rPr lang="en-US" sz="800" dirty="0">
                          <a:solidFill>
                            <a:srgbClr val="000000"/>
                          </a:solidFill>
                          <a:effectLst/>
                          <a:latin typeface="Calibri"/>
                          <a:ea typeface="Times New Roman"/>
                          <a:cs typeface="Times New Roman"/>
                        </a:rPr>
                        <a:t>how the structural elements of </a:t>
                      </a:r>
                      <a:r>
                        <a:rPr lang="en-US" sz="800" b="1" u="sng" dirty="0">
                          <a:solidFill>
                            <a:srgbClr val="000000"/>
                          </a:solidFill>
                          <a:effectLst/>
                          <a:latin typeface="Calibri"/>
                          <a:ea typeface="Times New Roman"/>
                          <a:cs typeface="Times New Roman"/>
                        </a:rPr>
                        <a:t>drama </a:t>
                      </a:r>
                      <a:r>
                        <a:rPr lang="en-US" sz="800" dirty="0">
                          <a:solidFill>
                            <a:srgbClr val="000000"/>
                          </a:solidFill>
                          <a:effectLst/>
                          <a:latin typeface="Calibri"/>
                          <a:ea typeface="Times New Roman"/>
                          <a:cs typeface="Times New Roman"/>
                        </a:rPr>
                        <a:t>help the reader to understand the drama. </a:t>
                      </a:r>
                      <a:endParaRPr lang="en-US" sz="800" dirty="0">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Write or speak about a poem or drama referring to the text structures that contribute to the understanding of the text (</a:t>
                      </a:r>
                      <a:r>
                        <a:rPr lang="en-US" sz="800" b="1" dirty="0" smtClean="0">
                          <a:solidFill>
                            <a:srgbClr val="000000"/>
                          </a:solidFill>
                          <a:effectLst/>
                          <a:latin typeface="Calibri"/>
                          <a:ea typeface="Times New Roman"/>
                          <a:cs typeface="Times New Roman"/>
                        </a:rPr>
                        <a:t>verse, </a:t>
                      </a:r>
                      <a:r>
                        <a:rPr lang="en-US" sz="800" b="1" dirty="0">
                          <a:solidFill>
                            <a:srgbClr val="000000"/>
                          </a:solidFill>
                          <a:effectLst/>
                          <a:latin typeface="Calibri"/>
                          <a:ea typeface="Times New Roman"/>
                          <a:cs typeface="Times New Roman"/>
                        </a:rPr>
                        <a:t>rhyme, meter – casts, </a:t>
                      </a:r>
                      <a:r>
                        <a:rPr lang="en-US" sz="800" b="1" dirty="0" smtClean="0">
                          <a:solidFill>
                            <a:srgbClr val="000000"/>
                          </a:solidFill>
                          <a:effectLst/>
                          <a:latin typeface="Calibri"/>
                          <a:ea typeface="Times New Roman"/>
                          <a:cs typeface="Times New Roman"/>
                        </a:rPr>
                        <a:t>settings</a:t>
                      </a:r>
                      <a:r>
                        <a:rPr lang="en-US" sz="800" b="1" dirty="0">
                          <a:solidFill>
                            <a:srgbClr val="000000"/>
                          </a:solidFill>
                          <a:effectLst/>
                          <a:latin typeface="Calibri"/>
                          <a:ea typeface="Times New Roman"/>
                          <a:cs typeface="Times New Roman"/>
                        </a:rPr>
                        <a:t>, descriptions, dialogue</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Explain the structural elements/ differences between </a:t>
                      </a:r>
                      <a:r>
                        <a:rPr lang="en-US" sz="800" dirty="0" smtClean="0">
                          <a:solidFill>
                            <a:srgbClr val="000000"/>
                          </a:solidFill>
                          <a:effectLst/>
                          <a:latin typeface="Calibri"/>
                          <a:ea typeface="Times New Roman"/>
                          <a:cs typeface="Times New Roman"/>
                        </a:rPr>
                        <a:t>poems/prose </a:t>
                      </a:r>
                      <a:r>
                        <a:rPr lang="en-US" sz="800" dirty="0">
                          <a:solidFill>
                            <a:srgbClr val="000000"/>
                          </a:solidFill>
                          <a:effectLst/>
                          <a:latin typeface="Calibri"/>
                          <a:ea typeface="Times New Roman"/>
                          <a:cs typeface="Times New Roman"/>
                        </a:rPr>
                        <a:t>and drama.  </a:t>
                      </a:r>
                      <a:endParaRPr lang="en-US" sz="800" dirty="0">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Answer specific questions about a </a:t>
                      </a:r>
                      <a:r>
                        <a:rPr lang="en-US" sz="800" b="1" dirty="0" smtClean="0">
                          <a:solidFill>
                            <a:srgbClr val="000000"/>
                          </a:solidFill>
                          <a:effectLst/>
                          <a:latin typeface="Calibri"/>
                          <a:ea typeface="Times New Roman"/>
                          <a:cs typeface="Times New Roman"/>
                        </a:rPr>
                        <a:t>poem/prose </a:t>
                      </a:r>
                      <a:r>
                        <a:rPr lang="en-US" sz="800" b="1" dirty="0">
                          <a:solidFill>
                            <a:srgbClr val="000000"/>
                          </a:solidFill>
                          <a:effectLst/>
                          <a:latin typeface="Calibri"/>
                          <a:ea typeface="Times New Roman"/>
                          <a:cs typeface="Times New Roman"/>
                        </a:rPr>
                        <a:t>or drama by referring to the unique elements of each as supporting evidence</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r>
                        <a:rPr lang="en-US" sz="800" b="0"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b="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Calibri"/>
                        </a:rPr>
                        <a:t>RL.4.5</a:t>
                      </a:r>
                      <a:r>
                        <a:rPr lang="en-US" sz="800" dirty="0">
                          <a:effectLst/>
                          <a:latin typeface="Calibri"/>
                          <a:ea typeface="Calibri"/>
                          <a:cs typeface="Calibri"/>
                        </a:rPr>
                        <a:t> Explain major differences between poems, drama, and </a:t>
                      </a:r>
                      <a:r>
                        <a:rPr lang="en-US" sz="800" dirty="0" smtClean="0">
                          <a:effectLst/>
                          <a:latin typeface="Calibri"/>
                          <a:ea typeface="Calibri"/>
                          <a:cs typeface="Calibri"/>
                        </a:rPr>
                        <a:t>prose, </a:t>
                      </a:r>
                      <a:r>
                        <a:rPr lang="en-US" sz="800" dirty="0">
                          <a:effectLst/>
                          <a:latin typeface="Calibri"/>
                          <a:ea typeface="Calibri"/>
                          <a:cs typeface="Calibri"/>
                        </a:rPr>
                        <a:t>and refer to the structural elements of poems, (e.g., </a:t>
                      </a:r>
                      <a:r>
                        <a:rPr lang="en-US" sz="800" dirty="0" smtClean="0">
                          <a:effectLst/>
                          <a:latin typeface="Calibri"/>
                          <a:ea typeface="Calibri"/>
                          <a:cs typeface="Calibri"/>
                        </a:rPr>
                        <a:t>verse, </a:t>
                      </a:r>
                      <a:r>
                        <a:rPr lang="en-US" sz="800" dirty="0">
                          <a:effectLst/>
                          <a:latin typeface="Calibri"/>
                          <a:ea typeface="Calibri"/>
                          <a:cs typeface="Calibri"/>
                        </a:rPr>
                        <a:t>rhythm, meter) and drama (e.g., casts of characters, </a:t>
                      </a:r>
                      <a:r>
                        <a:rPr lang="en-US" sz="800" dirty="0" smtClean="0">
                          <a:effectLst/>
                          <a:latin typeface="Calibri"/>
                          <a:ea typeface="Calibri"/>
                          <a:cs typeface="Calibri"/>
                        </a:rPr>
                        <a:t>settings</a:t>
                      </a:r>
                      <a:r>
                        <a:rPr lang="en-US" sz="800" dirty="0">
                          <a:effectLst/>
                          <a:latin typeface="Calibri"/>
                          <a:ea typeface="Calibri"/>
                          <a:cs typeface="Calibri"/>
                        </a:rPr>
                        <a:t>, descriptions, dialogue, stage directions) when writing or speaking about a text</a:t>
                      </a:r>
                      <a:endParaRPr lang="en-US" sz="800" dirty="0">
                        <a:effectLst/>
                        <a:latin typeface="Calibri"/>
                        <a:ea typeface="Calibri"/>
                        <a:cs typeface="Times New Roman"/>
                      </a:endParaRPr>
                    </a:p>
                  </a:txBody>
                  <a:tcPr marL="33135" marR="33135"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40333471"/>
              </p:ext>
            </p:extLst>
          </p:nvPr>
        </p:nvGraphicFramePr>
        <p:xfrm>
          <a:off x="228600" y="3185160"/>
          <a:ext cx="7371080" cy="1883664"/>
        </p:xfrm>
        <a:graphic>
          <a:graphicData uri="http://schemas.openxmlformats.org/drawingml/2006/table">
            <a:tbl>
              <a:tblPr firstRow="1" firstCol="1" bandRow="1"/>
              <a:tblGrid>
                <a:gridCol w="617935"/>
                <a:gridCol w="971041"/>
                <a:gridCol w="617935"/>
                <a:gridCol w="706211"/>
                <a:gridCol w="584182"/>
                <a:gridCol w="739964"/>
                <a:gridCol w="838626"/>
                <a:gridCol w="926902"/>
                <a:gridCol w="1368284"/>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1 Ka</a:t>
                      </a:r>
                      <a:endParaRPr lang="en-US" sz="900" dirty="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 1 Kc</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 1 Cd</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 1 Cf</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 2 Ch</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2 Cl</a:t>
                      </a:r>
                      <a:endParaRPr lang="en-US" sz="900" dirty="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 2 ANp</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 2 ANs</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3 - Cw</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609344">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Recall or refer to key details from a narrator’s point of view in a text.</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(understand the meaning of …) </a:t>
                      </a:r>
                      <a:r>
                        <a:rPr lang="en-US" sz="800" u="sng" dirty="0">
                          <a:solidFill>
                            <a:srgbClr val="000000"/>
                          </a:solidFill>
                          <a:effectLst/>
                          <a:latin typeface="Calibri"/>
                          <a:ea typeface="Times New Roman"/>
                          <a:cs typeface="Times New Roman"/>
                        </a:rPr>
                        <a:t>standard academic language - terms</a:t>
                      </a:r>
                      <a:r>
                        <a:rPr lang="en-US" sz="800" dirty="0">
                          <a:solidFill>
                            <a:srgbClr val="000000"/>
                          </a:solidFill>
                          <a:effectLst/>
                          <a:latin typeface="Calibri"/>
                          <a:ea typeface="Times New Roman"/>
                          <a:cs typeface="Times New Roman"/>
                        </a:rPr>
                        <a:t>: compare, contrast, point of view, first and third person, and narrator/narration.</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Identifies if a story is told from the first or third person point of view.</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Answers who, what, when, where and how questions about a narrator’s point of view.</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Explain the difference between first and third person narrations.</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Locates information to confirm if a story is told from a first or third person point of view.</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Compares or categorizes stories told in first person and a third person account (graphic organizers, charts</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Answers a question about the text by </a:t>
                      </a:r>
                      <a:r>
                        <a:rPr lang="en-US" sz="800" dirty="0" smtClean="0">
                          <a:solidFill>
                            <a:srgbClr val="000000"/>
                          </a:solidFill>
                          <a:effectLst/>
                          <a:latin typeface="Calibri"/>
                          <a:ea typeface="Times New Roman"/>
                          <a:cs typeface="Times New Roman"/>
                        </a:rPr>
                        <a:t>selecting </a:t>
                      </a:r>
                      <a:r>
                        <a:rPr lang="en-US" sz="800" dirty="0">
                          <a:solidFill>
                            <a:srgbClr val="000000"/>
                          </a:solidFill>
                          <a:effectLst/>
                          <a:latin typeface="Calibri"/>
                          <a:ea typeface="Times New Roman"/>
                          <a:cs typeface="Times New Roman"/>
                        </a:rPr>
                        <a:t>the point of view which is </a:t>
                      </a:r>
                      <a:r>
                        <a:rPr lang="en-US" sz="800" u="sng" dirty="0">
                          <a:solidFill>
                            <a:srgbClr val="000000"/>
                          </a:solidFill>
                          <a:effectLst/>
                          <a:latin typeface="Calibri"/>
                          <a:ea typeface="Times New Roman"/>
                          <a:cs typeface="Times New Roman"/>
                        </a:rPr>
                        <a:t>most relevant </a:t>
                      </a:r>
                      <a:r>
                        <a:rPr lang="en-US" sz="800" dirty="0">
                          <a:solidFill>
                            <a:srgbClr val="000000"/>
                          </a:solidFill>
                          <a:effectLst/>
                          <a:latin typeface="Calibri"/>
                          <a:ea typeface="Times New Roman"/>
                          <a:cs typeface="Times New Roman"/>
                        </a:rPr>
                        <a:t>as evidence (distinguishing between relevant and irrelevant information).</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Explains how the point of view in the text may affect the reader’s interpretation of the text.</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97820167"/>
              </p:ext>
            </p:extLst>
          </p:nvPr>
        </p:nvGraphicFramePr>
        <p:xfrm>
          <a:off x="228598" y="4827203"/>
          <a:ext cx="7363460" cy="1760220"/>
        </p:xfrm>
        <a:graphic>
          <a:graphicData uri="http://schemas.openxmlformats.org/drawingml/2006/table">
            <a:tbl>
              <a:tblPr firstRow="1" firstCol="1" bandRow="1"/>
              <a:tblGrid>
                <a:gridCol w="1162019"/>
                <a:gridCol w="1264549"/>
                <a:gridCol w="1233116"/>
                <a:gridCol w="1234592"/>
                <a:gridCol w="1234592"/>
                <a:gridCol w="1234592"/>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3 - </a:t>
                      </a:r>
                      <a:r>
                        <a:rPr lang="en-US" sz="900" b="1" dirty="0" err="1">
                          <a:solidFill>
                            <a:srgbClr val="000000"/>
                          </a:solidFill>
                          <a:effectLst/>
                          <a:latin typeface="Calibri"/>
                          <a:ea typeface="Times New Roman"/>
                          <a:cs typeface="Times New Roman"/>
                        </a:rPr>
                        <a:t>ANz</a:t>
                      </a:r>
                      <a:endParaRPr lang="en-US" sz="900" dirty="0">
                        <a:effectLst/>
                        <a:latin typeface="Calibri"/>
                        <a:ea typeface="Calibri"/>
                        <a:cs typeface="Times New Roman"/>
                      </a:endParaRPr>
                    </a:p>
                  </a:txBody>
                  <a:tcPr marL="33421" marR="33421"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3 - ANA</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4 - ANN</a:t>
                      </a:r>
                      <a:endParaRPr lang="en-US" sz="900" dirty="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4 - ANP</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4 - SYU</a:t>
                      </a:r>
                      <a:endParaRPr lang="en-US" sz="900" dirty="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Standard</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623060">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Analyze the relationship between two or more characters’ points of view</a:t>
                      </a:r>
                      <a:r>
                        <a:rPr lang="en-US" sz="800" dirty="0">
                          <a:effectLst/>
                          <a:latin typeface="Calibri"/>
                          <a:ea typeface="Times New Roman"/>
                          <a:cs typeface="Times New Roman"/>
                        </a:rPr>
                        <a:t> (similarities and differences).</a:t>
                      </a:r>
                      <a:endParaRPr lang="en-US" sz="800" dirty="0">
                        <a:effectLst/>
                        <a:latin typeface="Calibri"/>
                        <a:ea typeface="Calibri"/>
                        <a:cs typeface="Times New Roman"/>
                      </a:endParaRPr>
                    </a:p>
                  </a:txBody>
                  <a:tcPr marL="33421" marR="33421"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Analyze how the author’s </a:t>
                      </a:r>
                      <a:r>
                        <a:rPr lang="en-US" sz="800" dirty="0" smtClean="0">
                          <a:solidFill>
                            <a:srgbClr val="000000"/>
                          </a:solidFill>
                          <a:effectLst/>
                          <a:latin typeface="Calibri"/>
                          <a:ea typeface="Times New Roman"/>
                          <a:cs typeface="Times New Roman"/>
                        </a:rPr>
                        <a:t>use </a:t>
                      </a:r>
                      <a:r>
                        <a:rPr lang="en-US" sz="800" dirty="0">
                          <a:solidFill>
                            <a:srgbClr val="000000"/>
                          </a:solidFill>
                          <a:effectLst/>
                          <a:latin typeface="Calibri"/>
                          <a:ea typeface="Times New Roman"/>
                          <a:cs typeface="Times New Roman"/>
                        </a:rPr>
                        <a:t>of the literacy device </a:t>
                      </a:r>
                      <a:r>
                        <a:rPr lang="en-US" sz="800" dirty="0" smtClean="0">
                          <a:solidFill>
                            <a:srgbClr val="000000"/>
                          </a:solidFill>
                          <a:effectLst/>
                          <a:latin typeface="Calibri"/>
                          <a:ea typeface="Times New Roman"/>
                          <a:cs typeface="Times New Roman"/>
                        </a:rPr>
                        <a:t>- </a:t>
                      </a:r>
                      <a:r>
                        <a:rPr lang="en-US" sz="800" dirty="0">
                          <a:solidFill>
                            <a:srgbClr val="000000"/>
                          </a:solidFill>
                          <a:effectLst/>
                          <a:latin typeface="Calibri"/>
                          <a:ea typeface="Times New Roman"/>
                          <a:cs typeface="Times New Roman"/>
                        </a:rPr>
                        <a:t>point of view, influenced the decision to write the story from a first or third person’s point of view (text critique).  Was it </a:t>
                      </a:r>
                      <a:r>
                        <a:rPr lang="en-US" sz="800" dirty="0" smtClean="0">
                          <a:solidFill>
                            <a:srgbClr val="000000"/>
                          </a:solidFill>
                          <a:effectLst/>
                          <a:latin typeface="Calibri"/>
                          <a:ea typeface="Times New Roman"/>
                          <a:cs typeface="Times New Roman"/>
                        </a:rPr>
                        <a:t>effective</a:t>
                      </a:r>
                      <a:r>
                        <a:rPr lang="en-US" sz="800" dirty="0">
                          <a:solidFill>
                            <a:srgbClr val="000000"/>
                          </a:solidFill>
                          <a:effectLst/>
                          <a:latin typeface="Calibri"/>
                          <a:ea typeface="Times New Roman"/>
                          <a:cs typeface="Times New Roman"/>
                        </a:rPr>
                        <a:t>? Why?</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Analyze the same character’s point of view in two or more texts by the same author (i.e., chapter books).  Did the character’s point of view change?  Was it told in first or third person</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Gather, analyze, and organize multiple accounts of first and third person narrations (graphic organizer, t-chart, Venn diagram, etc.) across two or more texts.  Organize by similarities and differences.</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Synthesize multiple accounts of first and third person narrations in order to compare and contrast points of view from which different stories are narrated (for a </a:t>
                      </a:r>
                      <a:r>
                        <a:rPr lang="en-US" sz="800" b="1" dirty="0" smtClean="0">
                          <a:solidFill>
                            <a:srgbClr val="000000"/>
                          </a:solidFill>
                          <a:effectLst/>
                          <a:latin typeface="Calibri"/>
                          <a:ea typeface="Times New Roman"/>
                          <a:cs typeface="Times New Roman"/>
                        </a:rPr>
                        <a:t>purpose </a:t>
                      </a:r>
                      <a:r>
                        <a:rPr lang="en-US" sz="800" b="1" dirty="0">
                          <a:solidFill>
                            <a:srgbClr val="000000"/>
                          </a:solidFill>
                          <a:effectLst/>
                          <a:latin typeface="Calibri"/>
                          <a:ea typeface="Times New Roman"/>
                          <a:cs typeface="Times New Roman"/>
                        </a:rPr>
                        <a:t>or outcome – i.e., essay, etc</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900" b="1" u="sng" dirty="0">
                          <a:effectLst/>
                          <a:latin typeface="Calibri"/>
                          <a:ea typeface="Calibri"/>
                          <a:cs typeface="Calibri"/>
                        </a:rPr>
                        <a:t>RL.4.6</a:t>
                      </a:r>
                      <a:r>
                        <a:rPr lang="en-US" sz="900" dirty="0">
                          <a:effectLst/>
                          <a:latin typeface="Calibri"/>
                          <a:ea typeface="Calibri"/>
                          <a:cs typeface="Calibri"/>
                        </a:rPr>
                        <a:t> Compare and contrast the point of view from which different stories are narrated, including the difference between first-and third-person narrations.</a:t>
                      </a:r>
                      <a:endParaRPr lang="en-US" sz="9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328286244"/>
              </p:ext>
            </p:extLst>
          </p:nvPr>
        </p:nvGraphicFramePr>
        <p:xfrm>
          <a:off x="247649" y="6693706"/>
          <a:ext cx="7277102" cy="2783129"/>
        </p:xfrm>
        <a:graphic>
          <a:graphicData uri="http://schemas.openxmlformats.org/drawingml/2006/table">
            <a:tbl>
              <a:tblPr firstRow="1" firstCol="1" bandRow="1"/>
              <a:tblGrid>
                <a:gridCol w="666751"/>
                <a:gridCol w="685800"/>
                <a:gridCol w="852632"/>
                <a:gridCol w="839375"/>
                <a:gridCol w="670193"/>
                <a:gridCol w="762000"/>
                <a:gridCol w="685800"/>
                <a:gridCol w="615027"/>
                <a:gridCol w="705658"/>
                <a:gridCol w="793866"/>
              </a:tblGrid>
              <a:tr h="300736">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DOK 1 - Ka</a:t>
                      </a:r>
                      <a:endParaRPr lang="en-US" sz="9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1 - Kc</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1 - Cd</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1 – Cf</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2 – Ch</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2 – Cl</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3 – ANp</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DOK 3 – ANt</a:t>
                      </a:r>
                      <a:endParaRPr lang="en-US" sz="90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Standard</a:t>
                      </a:r>
                      <a:endParaRPr lang="en-US" sz="900" dirty="0">
                        <a:effectLst/>
                        <a:latin typeface="Calibri"/>
                        <a:ea typeface="Calibri"/>
                        <a:cs typeface="Times New Roman"/>
                      </a:endParaRPr>
                    </a:p>
                  </a:txBody>
                  <a:tcPr marL="33421" marR="33421"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2467661">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a:t>
                      </a:r>
                      <a:r>
                        <a:rPr lang="en-US" sz="800" u="sng" dirty="0">
                          <a:solidFill>
                            <a:srgbClr val="000000"/>
                          </a:solidFill>
                          <a:effectLst/>
                          <a:latin typeface="Calibri"/>
                          <a:ea typeface="Times New Roman"/>
                          <a:cs typeface="Times New Roman"/>
                        </a:rPr>
                        <a:t>basic</a:t>
                      </a:r>
                      <a:r>
                        <a:rPr lang="en-US" sz="800" dirty="0">
                          <a:solidFill>
                            <a:srgbClr val="000000"/>
                          </a:solidFill>
                          <a:effectLst/>
                          <a:latin typeface="Calibri"/>
                          <a:ea typeface="Times New Roman"/>
                          <a:cs typeface="Times New Roman"/>
                        </a:rPr>
                        <a:t> details and events about a story or drama (read and </a:t>
                      </a:r>
                      <a:r>
                        <a:rPr lang="en-US" sz="800" dirty="0" smtClean="0">
                          <a:solidFill>
                            <a:srgbClr val="000000"/>
                          </a:solidFill>
                          <a:effectLst/>
                          <a:latin typeface="Calibri"/>
                          <a:ea typeface="Times New Roman"/>
                          <a:cs typeface="Times New Roman"/>
                        </a:rPr>
                        <a:t>discussed </a:t>
                      </a:r>
                      <a:r>
                        <a:rPr lang="en-US" sz="800" dirty="0">
                          <a:solidFill>
                            <a:srgbClr val="000000"/>
                          </a:solidFill>
                          <a:effectLst/>
                          <a:latin typeface="Calibri"/>
                          <a:ea typeface="Times New Roman"/>
                          <a:cs typeface="Times New Roman"/>
                        </a:rPr>
                        <a:t>in class).</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Recalls the differences between a drama and written text.</a:t>
                      </a:r>
                      <a:endParaRPr lang="en-US" sz="800" dirty="0">
                        <a:effectLst/>
                        <a:latin typeface="Calibri"/>
                        <a:ea typeface="Calibri"/>
                        <a:cs typeface="Times New Roman"/>
                      </a:endParaRPr>
                    </a:p>
                  </a:txBody>
                  <a:tcPr marL="33421" marR="33421"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Define</a:t>
                      </a:r>
                      <a:r>
                        <a:rPr lang="en-US" sz="800" dirty="0">
                          <a:solidFill>
                            <a:srgbClr val="000000"/>
                          </a:solidFill>
                          <a:effectLst/>
                          <a:latin typeface="Calibri"/>
                          <a:ea typeface="Times New Roman"/>
                          <a:cs typeface="Times New Roman"/>
                        </a:rPr>
                        <a:t> (understand the meaning of…) </a:t>
                      </a:r>
                      <a:r>
                        <a:rPr lang="en-US" sz="800" u="sng" dirty="0">
                          <a:solidFill>
                            <a:srgbClr val="000000"/>
                          </a:solidFill>
                          <a:effectLst/>
                          <a:latin typeface="Calibri"/>
                          <a:ea typeface="Times New Roman"/>
                          <a:cs typeface="Times New Roman"/>
                        </a:rPr>
                        <a:t>standard academic language - terms</a:t>
                      </a:r>
                      <a:r>
                        <a:rPr lang="en-US" sz="800" dirty="0">
                          <a:solidFill>
                            <a:srgbClr val="000000"/>
                          </a:solidFill>
                          <a:effectLst/>
                          <a:latin typeface="Calibri"/>
                          <a:ea typeface="Times New Roman"/>
                          <a:cs typeface="Times New Roman"/>
                        </a:rPr>
                        <a:t>: text, drama, stage directions, descriptions, </a:t>
                      </a:r>
                      <a:r>
                        <a:rPr lang="en-US" sz="800">
                          <a:solidFill>
                            <a:srgbClr val="000000"/>
                          </a:solidFill>
                          <a:effectLst/>
                          <a:latin typeface="Calibri"/>
                          <a:ea typeface="Times New Roman"/>
                          <a:cs typeface="Times New Roman"/>
                        </a:rPr>
                        <a:t>visual </a:t>
                      </a:r>
                      <a:r>
                        <a:rPr lang="en-US" sz="800" smtClean="0">
                          <a:solidFill>
                            <a:srgbClr val="000000"/>
                          </a:solidFill>
                          <a:effectLst/>
                          <a:latin typeface="Calibri"/>
                          <a:ea typeface="Times New Roman"/>
                          <a:cs typeface="Times New Roman"/>
                        </a:rPr>
                        <a:t>presentation</a:t>
                      </a:r>
                      <a:r>
                        <a:rPr lang="en-US" sz="800" dirty="0">
                          <a:solidFill>
                            <a:srgbClr val="000000"/>
                          </a:solidFill>
                          <a:effectLst/>
                          <a:latin typeface="Calibri"/>
                          <a:ea typeface="Times New Roman"/>
                          <a:cs typeface="Times New Roman"/>
                        </a:rPr>
                        <a:t>, </a:t>
                      </a:r>
                      <a:r>
                        <a:rPr lang="en-US" sz="800">
                          <a:solidFill>
                            <a:srgbClr val="000000"/>
                          </a:solidFill>
                          <a:effectLst/>
                          <a:latin typeface="Calibri"/>
                          <a:ea typeface="Times New Roman"/>
                          <a:cs typeface="Times New Roman"/>
                        </a:rPr>
                        <a:t>oral </a:t>
                      </a:r>
                      <a:r>
                        <a:rPr lang="en-US" sz="800" smtClean="0">
                          <a:solidFill>
                            <a:srgbClr val="000000"/>
                          </a:solidFill>
                          <a:effectLst/>
                          <a:latin typeface="Calibri"/>
                          <a:ea typeface="Times New Roman"/>
                          <a:cs typeface="Times New Roman"/>
                        </a:rPr>
                        <a:t>presentation</a:t>
                      </a:r>
                      <a:r>
                        <a:rPr lang="en-US" sz="800" dirty="0">
                          <a:solidFill>
                            <a:srgbClr val="000000"/>
                          </a:solidFill>
                          <a:effectLst/>
                          <a:latin typeface="Calibri"/>
                          <a:ea typeface="Times New Roman"/>
                          <a:cs typeface="Times New Roman"/>
                        </a:rPr>
                        <a:t>, connections and versions.</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Identify </a:t>
                      </a:r>
                      <a:r>
                        <a:rPr lang="en-US" sz="800" b="1" dirty="0" smtClean="0">
                          <a:solidFill>
                            <a:srgbClr val="000000"/>
                          </a:solidFill>
                          <a:effectLst/>
                          <a:latin typeface="Calibri"/>
                          <a:ea typeface="Times New Roman"/>
                          <a:cs typeface="Times New Roman"/>
                        </a:rPr>
                        <a:t>descriptions </a:t>
                      </a:r>
                      <a:r>
                        <a:rPr lang="en-US" sz="800" b="1" dirty="0">
                          <a:solidFill>
                            <a:srgbClr val="000000"/>
                          </a:solidFill>
                          <a:effectLst/>
                          <a:latin typeface="Calibri"/>
                          <a:ea typeface="Times New Roman"/>
                          <a:cs typeface="Times New Roman"/>
                        </a:rPr>
                        <a:t>in a written text about a specific event</a:t>
                      </a:r>
                      <a:r>
                        <a:rPr lang="en-US" sz="800" b="1" dirty="0" smtClean="0">
                          <a:solidFill>
                            <a:srgbClr val="000000"/>
                          </a:solidFill>
                          <a:effectLst/>
                          <a:latin typeface="Calibri"/>
                          <a:ea typeface="Times New Roman"/>
                          <a:cs typeface="Times New Roman"/>
                        </a:rPr>
                        <a: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Identify when the author </a:t>
                      </a:r>
                      <a:r>
                        <a:rPr lang="en-US" sz="800" b="1" dirty="0" smtClean="0">
                          <a:solidFill>
                            <a:srgbClr val="000000"/>
                          </a:solidFill>
                          <a:effectLst/>
                          <a:latin typeface="Calibri"/>
                          <a:ea typeface="Times New Roman"/>
                          <a:cs typeface="Times New Roman"/>
                        </a:rPr>
                        <a:t>uses </a:t>
                      </a:r>
                      <a:r>
                        <a:rPr lang="en-US" sz="800" b="1" dirty="0">
                          <a:solidFill>
                            <a:srgbClr val="000000"/>
                          </a:solidFill>
                          <a:effectLst/>
                          <a:latin typeface="Calibri"/>
                          <a:ea typeface="Times New Roman"/>
                          <a:cs typeface="Times New Roman"/>
                        </a:rPr>
                        <a:t>dialogue, </a:t>
                      </a:r>
                      <a:r>
                        <a:rPr lang="en-US" sz="800" b="1" dirty="0" smtClean="0">
                          <a:solidFill>
                            <a:srgbClr val="000000"/>
                          </a:solidFill>
                          <a:effectLst/>
                          <a:latin typeface="Calibri"/>
                          <a:ea typeface="Times New Roman"/>
                          <a:cs typeface="Times New Roman"/>
                        </a:rPr>
                        <a:t>setting </a:t>
                      </a:r>
                      <a:r>
                        <a:rPr lang="en-US" sz="800" b="1" dirty="0">
                          <a:solidFill>
                            <a:srgbClr val="000000"/>
                          </a:solidFill>
                          <a:effectLst/>
                          <a:latin typeface="Calibri"/>
                          <a:ea typeface="Times New Roman"/>
                          <a:cs typeface="Times New Roman"/>
                        </a:rPr>
                        <a:t>&amp; </a:t>
                      </a:r>
                      <a:r>
                        <a:rPr lang="en-US" sz="800" b="1" dirty="0" smtClean="0">
                          <a:solidFill>
                            <a:srgbClr val="000000"/>
                          </a:solidFill>
                          <a:effectLst/>
                          <a:latin typeface="Calibri"/>
                          <a:ea typeface="Times New Roman"/>
                          <a:cs typeface="Times New Roman"/>
                        </a:rPr>
                        <a:t>characterization </a:t>
                      </a:r>
                      <a:r>
                        <a:rPr lang="en-US" sz="800" b="1" dirty="0">
                          <a:solidFill>
                            <a:srgbClr val="000000"/>
                          </a:solidFill>
                          <a:effectLst/>
                          <a:latin typeface="Calibri"/>
                          <a:ea typeface="Times New Roman"/>
                          <a:cs typeface="Times New Roman"/>
                        </a:rPr>
                        <a:t>in a written text. </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Identify descriptions in a drama or oral </a:t>
                      </a:r>
                      <a:r>
                        <a:rPr lang="en-US" sz="800" b="1" dirty="0" smtClean="0">
                          <a:solidFill>
                            <a:srgbClr val="000000"/>
                          </a:solidFill>
                          <a:effectLst/>
                          <a:latin typeface="Calibri"/>
                          <a:ea typeface="Times New Roman"/>
                          <a:cs typeface="Times New Roman"/>
                        </a:rPr>
                        <a:t>presentation </a:t>
                      </a:r>
                      <a:r>
                        <a:rPr lang="en-US" sz="800" b="1" dirty="0">
                          <a:solidFill>
                            <a:srgbClr val="000000"/>
                          </a:solidFill>
                          <a:effectLst/>
                          <a:latin typeface="Calibri"/>
                          <a:ea typeface="Times New Roman"/>
                          <a:cs typeface="Times New Roman"/>
                        </a:rPr>
                        <a:t>about specific events.</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Identify dialogue, </a:t>
                      </a:r>
                      <a:r>
                        <a:rPr lang="en-US" sz="800" b="1" dirty="0" smtClean="0">
                          <a:solidFill>
                            <a:srgbClr val="000000"/>
                          </a:solidFill>
                          <a:effectLst/>
                          <a:latin typeface="Calibri"/>
                          <a:ea typeface="Times New Roman"/>
                          <a:cs typeface="Times New Roman"/>
                        </a:rPr>
                        <a:t>setting </a:t>
                      </a:r>
                      <a:r>
                        <a:rPr lang="en-US" sz="800" b="1" dirty="0">
                          <a:solidFill>
                            <a:srgbClr val="000000"/>
                          </a:solidFill>
                          <a:effectLst/>
                          <a:latin typeface="Calibri"/>
                          <a:ea typeface="Times New Roman"/>
                          <a:cs typeface="Times New Roman"/>
                        </a:rPr>
                        <a:t>and action about a specific event in a drama or oral </a:t>
                      </a:r>
                      <a:r>
                        <a:rPr lang="en-US" sz="800" b="1" dirty="0" smtClean="0">
                          <a:solidFill>
                            <a:srgbClr val="000000"/>
                          </a:solidFill>
                          <a:effectLst/>
                          <a:latin typeface="Calibri"/>
                          <a:ea typeface="Times New Roman"/>
                          <a:cs typeface="Times New Roman"/>
                        </a:rPr>
                        <a:t>presentation</a:t>
                      </a:r>
                    </a:p>
                    <a:p>
                      <a:pPr marL="0" marR="0" algn="l">
                        <a:lnSpc>
                          <a:spcPct val="115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Answer who, what, when, where and how questions about specific events in a text and a drama or oral </a:t>
                      </a:r>
                      <a:r>
                        <a:rPr lang="en-US" sz="800" dirty="0" smtClean="0">
                          <a:solidFill>
                            <a:srgbClr val="000000"/>
                          </a:solidFill>
                          <a:effectLst/>
                          <a:latin typeface="Calibri"/>
                          <a:ea typeface="Times New Roman"/>
                          <a:cs typeface="Times New Roman"/>
                        </a:rPr>
                        <a:t>presentation</a:t>
                      </a:r>
                      <a:r>
                        <a:rPr lang="en-US" sz="800" dirty="0">
                          <a:solidFill>
                            <a:srgbClr val="000000"/>
                          </a:solidFill>
                          <a:effectLst/>
                          <a:latin typeface="Calibri"/>
                          <a:ea typeface="Times New Roman"/>
                          <a:cs typeface="Times New Roman"/>
                        </a:rPr>
                        <a:t>.</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Explain how events are portrayed the same or differently in a text written both as a story and a drama (</a:t>
                      </a:r>
                      <a:r>
                        <a:rPr lang="en-US" sz="800" b="1" dirty="0" smtClean="0">
                          <a:solidFill>
                            <a:srgbClr val="000000"/>
                          </a:solidFill>
                          <a:effectLst/>
                          <a:latin typeface="Calibri"/>
                          <a:ea typeface="Times New Roman"/>
                          <a:cs typeface="Times New Roman"/>
                        </a:rPr>
                        <a:t>use </a:t>
                      </a:r>
                      <a:r>
                        <a:rPr lang="en-US" sz="800" b="1" dirty="0">
                          <a:solidFill>
                            <a:srgbClr val="000000"/>
                          </a:solidFill>
                          <a:effectLst/>
                          <a:latin typeface="Calibri"/>
                          <a:ea typeface="Times New Roman"/>
                          <a:cs typeface="Times New Roman"/>
                        </a:rPr>
                        <a:t>descriptions of the events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Arial"/>
                        </a:rPr>
                        <a:t>Locate elements of </a:t>
                      </a:r>
                      <a:r>
                        <a:rPr lang="en-US" sz="800" u="sng" dirty="0">
                          <a:solidFill>
                            <a:srgbClr val="000000"/>
                          </a:solidFill>
                          <a:effectLst/>
                          <a:latin typeface="Calibri"/>
                          <a:ea typeface="Times New Roman"/>
                          <a:cs typeface="Arial"/>
                        </a:rPr>
                        <a:t>description</a:t>
                      </a:r>
                      <a:r>
                        <a:rPr lang="en-US" sz="800" dirty="0">
                          <a:solidFill>
                            <a:srgbClr val="000000"/>
                          </a:solidFill>
                          <a:effectLst/>
                          <a:latin typeface="Calibri"/>
                          <a:ea typeface="Times New Roman"/>
                          <a:cs typeface="Arial"/>
                        </a:rPr>
                        <a:t> or </a:t>
                      </a:r>
                      <a:r>
                        <a:rPr lang="en-US" sz="800" u="sng" dirty="0">
                          <a:solidFill>
                            <a:srgbClr val="000000"/>
                          </a:solidFill>
                          <a:effectLst/>
                          <a:latin typeface="Calibri"/>
                          <a:ea typeface="Times New Roman"/>
                          <a:cs typeface="Arial"/>
                        </a:rPr>
                        <a:t>direction </a:t>
                      </a:r>
                      <a:r>
                        <a:rPr lang="en-US" sz="800" dirty="0">
                          <a:solidFill>
                            <a:srgbClr val="000000"/>
                          </a:solidFill>
                          <a:effectLst/>
                          <a:latin typeface="Calibri"/>
                          <a:ea typeface="Times New Roman"/>
                          <a:cs typeface="Arial"/>
                        </a:rPr>
                        <a:t>to answer questions about characters in a written text, drama or oral </a:t>
                      </a:r>
                      <a:r>
                        <a:rPr lang="en-US" sz="800" dirty="0" smtClean="0">
                          <a:solidFill>
                            <a:srgbClr val="000000"/>
                          </a:solidFill>
                          <a:effectLst/>
                          <a:latin typeface="Calibri"/>
                          <a:ea typeface="Times New Roman"/>
                          <a:cs typeface="Arial"/>
                        </a:rPr>
                        <a:t>presentation</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Compare the same story in a written format to its </a:t>
                      </a:r>
                      <a:r>
                        <a:rPr lang="en-US" sz="800" b="1" u="sng" dirty="0">
                          <a:solidFill>
                            <a:srgbClr val="000000"/>
                          </a:solidFill>
                          <a:effectLst/>
                          <a:latin typeface="Calibri"/>
                          <a:ea typeface="Times New Roman"/>
                          <a:cs typeface="Times New Roman"/>
                        </a:rPr>
                        <a:t>drama </a:t>
                      </a:r>
                      <a:r>
                        <a:rPr lang="en-US" sz="800" dirty="0" smtClean="0">
                          <a:solidFill>
                            <a:srgbClr val="000000"/>
                          </a:solidFill>
                          <a:effectLst/>
                          <a:latin typeface="Calibri"/>
                          <a:ea typeface="Times New Roman"/>
                          <a:cs typeface="Times New Roman"/>
                        </a:rPr>
                        <a:t>presentation</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Compare the same story in a written format to its </a:t>
                      </a:r>
                      <a:r>
                        <a:rPr lang="en-US" sz="800" b="1" u="sng" dirty="0">
                          <a:solidFill>
                            <a:srgbClr val="000000"/>
                          </a:solidFill>
                          <a:effectLst/>
                          <a:latin typeface="Calibri"/>
                          <a:ea typeface="Times New Roman"/>
                          <a:cs typeface="Times New Roman"/>
                        </a:rPr>
                        <a:t>oral </a:t>
                      </a:r>
                      <a:r>
                        <a:rPr lang="en-US" sz="800" dirty="0" smtClean="0">
                          <a:solidFill>
                            <a:srgbClr val="000000"/>
                          </a:solidFill>
                          <a:effectLst/>
                          <a:latin typeface="Calibri"/>
                          <a:ea typeface="Times New Roman"/>
                          <a:cs typeface="Times New Roman"/>
                        </a:rPr>
                        <a:t>presentation</a:t>
                      </a:r>
                      <a:r>
                        <a:rPr lang="en-US" sz="800" dirty="0">
                          <a:solidFill>
                            <a:srgbClr val="000000"/>
                          </a:solidFill>
                          <a:effectLst/>
                          <a:latin typeface="Calibri"/>
                          <a:ea typeface="Times New Roman"/>
                          <a:cs typeface="Times New Roman"/>
                        </a:rPr>
                        <a:t>.</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Identify where two versions of the same story reflect specific descriptions or directions in a text or drama (graphic organizer</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CONSTRUCTED</a:t>
                      </a:r>
                    </a:p>
                    <a:p>
                      <a:pPr marL="0" marR="0" algn="l">
                        <a:lnSpc>
                          <a:spcPct val="115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Calibri"/>
                        </a:rPr>
                        <a:t>RL.4.7</a:t>
                      </a:r>
                      <a:r>
                        <a:rPr lang="en-US" sz="800" dirty="0">
                          <a:effectLst/>
                          <a:latin typeface="Calibri"/>
                          <a:ea typeface="Calibri"/>
                          <a:cs typeface="Calibri"/>
                        </a:rPr>
                        <a:t> Make connections between the text of a story or drama and a visual or oral </a:t>
                      </a:r>
                      <a:r>
                        <a:rPr lang="en-US" sz="800" dirty="0" smtClean="0">
                          <a:effectLst/>
                          <a:latin typeface="Calibri"/>
                          <a:ea typeface="Calibri"/>
                          <a:cs typeface="Calibri"/>
                        </a:rPr>
                        <a:t>presentation </a:t>
                      </a:r>
                      <a:r>
                        <a:rPr lang="en-US" sz="800" dirty="0">
                          <a:effectLst/>
                          <a:latin typeface="Calibri"/>
                          <a:ea typeface="Calibri"/>
                          <a:cs typeface="Calibri"/>
                        </a:rPr>
                        <a:t>of the text, identifying where each version reflects specific descriptions and directions in the text.</a:t>
                      </a:r>
                      <a:endParaRPr lang="en-US" sz="800" dirty="0">
                        <a:effectLst/>
                        <a:latin typeface="Calibri"/>
                        <a:ea typeface="Calibri"/>
                        <a:cs typeface="Times New Roman"/>
                      </a:endParaRPr>
                    </a:p>
                  </a:txBody>
                  <a:tcPr marL="33421" marR="33421"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3" name="Rectangle 2"/>
          <p:cNvSpPr/>
          <p:nvPr/>
        </p:nvSpPr>
        <p:spPr>
          <a:xfrm rot="20591387">
            <a:off x="2159000" y="2011680"/>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a:solidFill>
                  <a:schemeClr val="tx1"/>
                </a:solidFill>
                <a:effectLst>
                  <a:outerShdw blurRad="38100" dist="38100" dir="2700000" algn="tl">
                    <a:srgbClr val="000000">
                      <a:alpha val="43137"/>
                    </a:srgbClr>
                  </a:outerShdw>
                </a:effectLst>
              </a:rPr>
              <a:t>Not </a:t>
            </a:r>
            <a:r>
              <a:rPr lang="en-US" sz="1000" b="1" smtClean="0">
                <a:solidFill>
                  <a:schemeClr val="tx1"/>
                </a:solidFill>
                <a:effectLst>
                  <a:outerShdw blurRad="38100" dist="38100" dir="2700000" algn="tl">
                    <a:srgbClr val="000000">
                      <a:alpha val="43137"/>
                    </a:srgbClr>
                  </a:outerShdw>
                </a:effectLst>
              </a:rPr>
              <a:t>Assessed</a:t>
            </a:r>
            <a:endParaRPr lang="en-US" sz="1000" b="1" dirty="0">
              <a:solidFill>
                <a:schemeClr val="tx1"/>
              </a:solidFill>
              <a:effectLst>
                <a:outerShdw blurRad="38100" dist="38100" dir="2700000" algn="tl">
                  <a:srgbClr val="000000">
                    <a:alpha val="43137"/>
                  </a:srgbClr>
                </a:outerShdw>
              </a:effectLst>
            </a:endParaRPr>
          </a:p>
        </p:txBody>
      </p:sp>
      <p:sp>
        <p:nvSpPr>
          <p:cNvPr id="10" name="Rectangle 9"/>
          <p:cNvSpPr/>
          <p:nvPr/>
        </p:nvSpPr>
        <p:spPr>
          <a:xfrm rot="20591387">
            <a:off x="1680075" y="4373884"/>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a:solidFill>
                  <a:schemeClr val="tx1"/>
                </a:solidFill>
                <a:effectLst>
                  <a:outerShdw blurRad="38100" dist="38100" dir="2700000" algn="tl">
                    <a:srgbClr val="000000">
                      <a:alpha val="43137"/>
                    </a:srgbClr>
                  </a:outerShdw>
                </a:effectLst>
              </a:rPr>
              <a:t>Not </a:t>
            </a:r>
            <a:r>
              <a:rPr lang="en-US" sz="1000" b="1" smtClean="0">
                <a:solidFill>
                  <a:schemeClr val="tx1"/>
                </a:solidFill>
                <a:effectLst>
                  <a:outerShdw blurRad="38100" dist="38100" dir="2700000" algn="tl">
                    <a:srgbClr val="000000">
                      <a:alpha val="43137"/>
                    </a:srgbClr>
                  </a:outerShdw>
                </a:effectLst>
              </a:rPr>
              <a:t>Assessed</a:t>
            </a:r>
            <a:endParaRPr lang="en-US" sz="1000" b="1" dirty="0">
              <a:solidFill>
                <a:schemeClr val="tx1"/>
              </a:solidFill>
              <a:effectLst>
                <a:outerShdw blurRad="38100" dist="38100" dir="2700000" algn="tl">
                  <a:srgbClr val="000000">
                    <a:alpha val="43137"/>
                  </a:srgbClr>
                </a:outerShdw>
              </a:effectLst>
            </a:endParaRPr>
          </a:p>
        </p:txBody>
      </p:sp>
      <p:sp>
        <p:nvSpPr>
          <p:cNvPr id="11" name="Rectangle 10"/>
          <p:cNvSpPr/>
          <p:nvPr/>
        </p:nvSpPr>
        <p:spPr>
          <a:xfrm>
            <a:off x="3809150" y="2233836"/>
            <a:ext cx="915249" cy="2850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70220" y="2074150"/>
            <a:ext cx="617220" cy="3429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25484" y="4434898"/>
            <a:ext cx="685800" cy="3163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48557" y="5943600"/>
            <a:ext cx="1039995" cy="1333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11284" y="6086756"/>
            <a:ext cx="1137116" cy="2546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27105" y="8713699"/>
            <a:ext cx="685800" cy="3163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00212" y="8392984"/>
            <a:ext cx="685800" cy="32071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62399" y="8549860"/>
            <a:ext cx="540145" cy="3163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960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8" name="Rectangle 7"/>
          <p:cNvSpPr/>
          <p:nvPr/>
        </p:nvSpPr>
        <p:spPr>
          <a:xfrm>
            <a:off x="323850" y="83820"/>
            <a:ext cx="7124700" cy="705459"/>
          </a:xfrm>
          <a:prstGeom prst="rect">
            <a:avLst/>
          </a:prstGeom>
        </p:spPr>
        <p:txBody>
          <a:bodyPr wrap="square" lIns="96359" tIns="48180" rIns="96359" bIns="48180">
            <a:spAutoFit/>
          </a:bodyPr>
          <a:lstStyle/>
          <a:p>
            <a:r>
              <a:rPr lang="en-US" sz="1300" b="1" dirty="0"/>
              <a:t>Quarter </a:t>
            </a:r>
            <a:r>
              <a:rPr lang="en-US" sz="1300" b="1" dirty="0" smtClean="0"/>
              <a:t>Two </a:t>
            </a:r>
            <a:r>
              <a:rPr lang="en-US" sz="1300" dirty="0"/>
              <a:t>Reading Informational Learning Progressions.  </a:t>
            </a:r>
          </a:p>
          <a:p>
            <a:r>
              <a:rPr lang="en-US" sz="1300" dirty="0"/>
              <a:t>The indicated boxes highlighted </a:t>
            </a:r>
            <a:r>
              <a:rPr lang="en-US" sz="1300" b="1" i="1" dirty="0"/>
              <a:t>before the standard</a:t>
            </a:r>
            <a:r>
              <a:rPr lang="en-US" sz="1300" dirty="0"/>
              <a:t>, </a:t>
            </a:r>
            <a:r>
              <a:rPr lang="en-US" sz="1300" b="1"/>
              <a:t>are </a:t>
            </a:r>
            <a:r>
              <a:rPr lang="en-US" sz="1300" b="1" smtClean="0"/>
              <a:t>assessed </a:t>
            </a:r>
            <a:r>
              <a:rPr lang="en-US" sz="1300" b="1" dirty="0"/>
              <a:t>on </a:t>
            </a:r>
            <a:r>
              <a:rPr lang="en-US" sz="1300" b="1"/>
              <a:t>this </a:t>
            </a:r>
            <a:r>
              <a:rPr lang="en-US" sz="1300" b="1" smtClean="0"/>
              <a:t>pre-assessment</a:t>
            </a:r>
            <a:r>
              <a:rPr lang="en-US" sz="1300" b="1" dirty="0"/>
              <a:t>. </a:t>
            </a:r>
            <a:r>
              <a:rPr lang="en-US" sz="1300" dirty="0"/>
              <a:t>The </a:t>
            </a:r>
            <a:r>
              <a:rPr lang="en-US" sz="1300"/>
              <a:t>standard </a:t>
            </a:r>
            <a:r>
              <a:rPr lang="en-US" sz="1300" smtClean="0"/>
              <a:t>itself </a:t>
            </a:r>
            <a:r>
              <a:rPr lang="en-US" sz="1300"/>
              <a:t>is </a:t>
            </a:r>
            <a:r>
              <a:rPr lang="en-US" sz="1300" smtClean="0"/>
              <a:t>assessed </a:t>
            </a:r>
            <a:r>
              <a:rPr lang="en-US" sz="1300" dirty="0"/>
              <a:t>on the Common </a:t>
            </a:r>
            <a:r>
              <a:rPr lang="en-US" sz="1300"/>
              <a:t>Formative </a:t>
            </a:r>
            <a:r>
              <a:rPr lang="en-US" sz="1300" smtClean="0"/>
              <a:t>Assessment </a:t>
            </a:r>
            <a:r>
              <a:rPr lang="en-US" sz="1300" dirty="0"/>
              <a:t>(CFA) at the end of each quarter.</a:t>
            </a:r>
          </a:p>
        </p:txBody>
      </p:sp>
      <p:graphicFrame>
        <p:nvGraphicFramePr>
          <p:cNvPr id="6" name="Table 5"/>
          <p:cNvGraphicFramePr>
            <a:graphicFrameLocks noGrp="1"/>
          </p:cNvGraphicFramePr>
          <p:nvPr>
            <p:extLst>
              <p:ext uri="{D42A27DB-BD31-4B8C-83A1-F6EECF244321}">
                <p14:modId xmlns:p14="http://schemas.microsoft.com/office/powerpoint/2010/main" val="215311519"/>
              </p:ext>
            </p:extLst>
          </p:nvPr>
        </p:nvGraphicFramePr>
        <p:xfrm>
          <a:off x="388621" y="922020"/>
          <a:ext cx="6995162" cy="1821180"/>
        </p:xfrm>
        <a:graphic>
          <a:graphicData uri="http://schemas.openxmlformats.org/drawingml/2006/table">
            <a:tbl>
              <a:tblPr firstRow="1" firstCol="1" bandRow="1"/>
              <a:tblGrid>
                <a:gridCol w="754379"/>
                <a:gridCol w="762000"/>
                <a:gridCol w="990600"/>
                <a:gridCol w="878886"/>
                <a:gridCol w="830711"/>
                <a:gridCol w="921845"/>
                <a:gridCol w="997384"/>
                <a:gridCol w="859357"/>
              </a:tblGrid>
              <a:tr h="154172">
                <a:tc>
                  <a:txBody>
                    <a:bodyPr/>
                    <a:lstStyle/>
                    <a:p>
                      <a:pPr marL="0" marR="0" algn="r">
                        <a:lnSpc>
                          <a:spcPct val="100000"/>
                        </a:lnSpc>
                        <a:spcBef>
                          <a:spcPts val="0"/>
                        </a:spcBef>
                        <a:spcAft>
                          <a:spcPts val="0"/>
                        </a:spcAft>
                      </a:pPr>
                      <a:r>
                        <a:rPr lang="en-US" sz="900" b="1" dirty="0">
                          <a:solidFill>
                            <a:srgbClr val="000000"/>
                          </a:solidFill>
                          <a:effectLst/>
                          <a:latin typeface="Calibri"/>
                          <a:ea typeface="Times New Roman"/>
                          <a:cs typeface="Times New Roman"/>
                        </a:rPr>
                        <a:t>DOK Guide  </a:t>
                      </a:r>
                      <a:r>
                        <a:rPr lang="en-US" sz="900" b="1" dirty="0">
                          <a:solidFill>
                            <a:srgbClr val="000000"/>
                          </a:solidFill>
                          <a:effectLst/>
                          <a:latin typeface="Calibri"/>
                          <a:ea typeface="Times New Roman"/>
                          <a:cs typeface="Times New Roman"/>
                          <a:sym typeface="Wingdings"/>
                        </a:rPr>
                        <a:t></a:t>
                      </a:r>
                      <a:endParaRPr lang="en-US" sz="900" dirty="0">
                        <a:effectLst/>
                        <a:latin typeface="Calibri"/>
                        <a:ea typeface="Calibri"/>
                        <a:cs typeface="Times New Roman"/>
                      </a:endParaRPr>
                    </a:p>
                  </a:txBody>
                  <a:tcPr marL="34379" marR="34379"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1 - Ka</a:t>
                      </a:r>
                      <a:endParaRPr lang="en-US" sz="900" dirty="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1 - Kc</a:t>
                      </a:r>
                      <a:endParaRPr lang="en-US" sz="90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1 - </a:t>
                      </a:r>
                      <a:r>
                        <a:rPr lang="en-US" sz="900" b="1" dirty="0" err="1">
                          <a:solidFill>
                            <a:srgbClr val="000000"/>
                          </a:solidFill>
                          <a:effectLst/>
                          <a:latin typeface="Calibri"/>
                          <a:ea typeface="Times New Roman"/>
                          <a:cs typeface="Times New Roman"/>
                        </a:rPr>
                        <a:t>Cf</a:t>
                      </a:r>
                      <a:endParaRPr lang="en-US" sz="900" dirty="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2 - Ch</a:t>
                      </a:r>
                      <a:endParaRPr lang="en-US" sz="90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 Cl</a:t>
                      </a:r>
                      <a:endParaRPr lang="en-US" sz="900" dirty="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 APn</a:t>
                      </a:r>
                      <a:endParaRPr lang="en-US" sz="900" dirty="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Standard</a:t>
                      </a:r>
                      <a:endParaRPr lang="en-US" sz="900">
                        <a:effectLst/>
                        <a:latin typeface="Calibri"/>
                        <a:ea typeface="Calibri"/>
                        <a:cs typeface="Times New Roman"/>
                      </a:endParaRPr>
                    </a:p>
                  </a:txBody>
                  <a:tcPr marL="34379" marR="34379"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546860">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Path to DOK 2</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Informational Text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Learning Progressions</a:t>
                      </a:r>
                      <a:endParaRPr lang="en-US" sz="800" dirty="0">
                        <a:effectLst/>
                        <a:latin typeface="Calibri"/>
                        <a:ea typeface="Calibri"/>
                        <a:cs typeface="Times New Roman"/>
                      </a:endParaRPr>
                    </a:p>
                  </a:txBody>
                  <a:tcPr marL="34379" marR="34379"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Recall basic facts about events, ideas or concepts in a text (read and </a:t>
                      </a:r>
                      <a:r>
                        <a:rPr lang="en-US" sz="800" dirty="0" smtClean="0">
                          <a:solidFill>
                            <a:srgbClr val="000000"/>
                          </a:solidFill>
                          <a:effectLst/>
                          <a:latin typeface="Calibri"/>
                          <a:ea typeface="Times New Roman"/>
                          <a:cs typeface="Times New Roman"/>
                        </a:rPr>
                        <a:t>discussed </a:t>
                      </a:r>
                      <a:r>
                        <a:rPr lang="en-US" sz="800" dirty="0">
                          <a:solidFill>
                            <a:srgbClr val="000000"/>
                          </a:solidFill>
                          <a:effectLst/>
                          <a:latin typeface="Calibri"/>
                          <a:ea typeface="Times New Roman"/>
                          <a:cs typeface="Times New Roman"/>
                        </a:rPr>
                        <a:t>in class) specific to the structure being studied.</a:t>
                      </a:r>
                      <a:endParaRPr lang="en-US" sz="800" dirty="0">
                        <a:effectLst/>
                        <a:latin typeface="Calibri"/>
                        <a:ea typeface="Calibri"/>
                        <a:cs typeface="Times New Roman"/>
                      </a:endParaRPr>
                    </a:p>
                  </a:txBody>
                  <a:tcPr marL="34379" marR="3437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text structures as appropriate to the text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(chronology, comparison, </a:t>
                      </a:r>
                      <a:r>
                        <a:rPr lang="en-US" sz="800" dirty="0" smtClean="0">
                          <a:solidFill>
                            <a:srgbClr val="000000"/>
                          </a:solidFill>
                          <a:effectLst/>
                          <a:latin typeface="Calibri"/>
                          <a:ea typeface="Times New Roman"/>
                          <a:cs typeface="Times New Roman"/>
                        </a:rPr>
                        <a:t>cause/effect</a:t>
                      </a:r>
                      <a:r>
                        <a:rPr lang="en-US" sz="800" dirty="0">
                          <a:solidFill>
                            <a:srgbClr val="000000"/>
                          </a:solidFill>
                          <a:effectLst/>
                          <a:latin typeface="Calibri"/>
                          <a:ea typeface="Times New Roman"/>
                          <a:cs typeface="Times New Roman"/>
                        </a:rPr>
                        <a:t>, and </a:t>
                      </a:r>
                      <a:r>
                        <a:rPr lang="en-US" sz="800" dirty="0" smtClean="0">
                          <a:solidFill>
                            <a:srgbClr val="000000"/>
                          </a:solidFill>
                          <a:effectLst/>
                          <a:latin typeface="Calibri"/>
                          <a:ea typeface="Times New Roman"/>
                          <a:cs typeface="Times New Roman"/>
                        </a:rPr>
                        <a:t>problem/solution</a:t>
                      </a:r>
                      <a:r>
                        <a:rPr lang="en-US" sz="800" dirty="0">
                          <a:solidFill>
                            <a:srgbClr val="000000"/>
                          </a:solidFill>
                          <a:effectLst/>
                          <a:latin typeface="Calibri"/>
                          <a:ea typeface="Times New Roman"/>
                          <a:cs typeface="Times New Roman"/>
                        </a:rPr>
                        <a:t>).</a:t>
                      </a:r>
                      <a:endParaRPr lang="en-US" sz="800" dirty="0">
                        <a:effectLst/>
                        <a:latin typeface="Calibri"/>
                        <a:ea typeface="Calibri"/>
                        <a:cs typeface="Times New Roman"/>
                      </a:endParaRPr>
                    </a:p>
                  </a:txBody>
                  <a:tcPr marL="34379" marR="3437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Answer event, idea, concept or informational questions which involve locating answers within the specific structure type being studied.</a:t>
                      </a:r>
                      <a:endParaRPr lang="en-US" sz="800" dirty="0">
                        <a:effectLst/>
                        <a:latin typeface="Calibri"/>
                        <a:ea typeface="Calibri"/>
                        <a:cs typeface="Times New Roman"/>
                      </a:endParaRPr>
                    </a:p>
                  </a:txBody>
                  <a:tcPr marL="34379" marR="3437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00000"/>
                        </a:lnSpc>
                        <a:spcBef>
                          <a:spcPts val="0"/>
                        </a:spcBef>
                        <a:spcAft>
                          <a:spcPts val="0"/>
                        </a:spcAft>
                      </a:pPr>
                      <a:r>
                        <a:rPr lang="en-US" sz="800" u="sng" dirty="0">
                          <a:solidFill>
                            <a:srgbClr val="000000"/>
                          </a:solidFill>
                          <a:effectLst/>
                          <a:latin typeface="Calibri"/>
                          <a:ea typeface="Times New Roman"/>
                          <a:cs typeface="Times New Roman"/>
                        </a:rPr>
                        <a:t>Conceptual </a:t>
                      </a:r>
                      <a:r>
                        <a:rPr lang="en-US" sz="800" u="sng" dirty="0" smtClean="0">
                          <a:solidFill>
                            <a:srgbClr val="000000"/>
                          </a:solidFill>
                          <a:effectLst/>
                          <a:latin typeface="Calibri"/>
                          <a:ea typeface="Times New Roman"/>
                          <a:cs typeface="Times New Roman"/>
                        </a:rPr>
                        <a:t>Development</a:t>
                      </a:r>
                    </a:p>
                    <a:p>
                      <a:pPr algn="l">
                        <a:lnSpc>
                          <a:spcPct val="100000"/>
                        </a:lnSpc>
                        <a:spcBef>
                          <a:spcPts val="0"/>
                        </a:spcBef>
                        <a:spcAft>
                          <a:spcPts val="0"/>
                        </a:spcAft>
                      </a:pPr>
                      <a:r>
                        <a:rPr lang="en-US" sz="800" dirty="0" smtClean="0">
                          <a:solidFill>
                            <a:srgbClr val="000000"/>
                          </a:solidFill>
                          <a:effectLst/>
                          <a:latin typeface="Calibri"/>
                          <a:ea typeface="Times New Roman"/>
                          <a:cs typeface="Times New Roman"/>
                        </a:rPr>
                        <a:t>Explain </a:t>
                      </a:r>
                      <a:r>
                        <a:rPr lang="en-US" sz="800" dirty="0">
                          <a:solidFill>
                            <a:srgbClr val="000000"/>
                          </a:solidFill>
                          <a:effectLst/>
                          <a:latin typeface="Calibri"/>
                          <a:ea typeface="Times New Roman"/>
                          <a:cs typeface="Times New Roman"/>
                        </a:rPr>
                        <a:t>the </a:t>
                      </a:r>
                      <a:r>
                        <a:rPr lang="en-US" sz="800" dirty="0" smtClean="0">
                          <a:solidFill>
                            <a:srgbClr val="000000"/>
                          </a:solidFill>
                          <a:effectLst/>
                          <a:latin typeface="Calibri"/>
                          <a:ea typeface="Times New Roman"/>
                          <a:cs typeface="Times New Roman"/>
                        </a:rPr>
                        <a:t>purpose </a:t>
                      </a:r>
                      <a:r>
                        <a:rPr lang="en-US" sz="800" dirty="0">
                          <a:solidFill>
                            <a:srgbClr val="000000"/>
                          </a:solidFill>
                          <a:effectLst/>
                          <a:latin typeface="Calibri"/>
                          <a:ea typeface="Times New Roman"/>
                          <a:cs typeface="Times New Roman"/>
                        </a:rPr>
                        <a:t>of chronology, comparison, </a:t>
                      </a:r>
                      <a:r>
                        <a:rPr lang="en-US" sz="800" dirty="0" smtClean="0">
                          <a:solidFill>
                            <a:srgbClr val="000000"/>
                          </a:solidFill>
                          <a:effectLst/>
                          <a:latin typeface="Calibri"/>
                          <a:ea typeface="Times New Roman"/>
                          <a:cs typeface="Times New Roman"/>
                        </a:rPr>
                        <a:t>cause/effect </a:t>
                      </a:r>
                      <a:r>
                        <a:rPr lang="en-US" sz="800" dirty="0">
                          <a:solidFill>
                            <a:srgbClr val="000000"/>
                          </a:solidFill>
                          <a:effectLst/>
                          <a:latin typeface="Calibri"/>
                          <a:ea typeface="Times New Roman"/>
                          <a:cs typeface="Times New Roman"/>
                        </a:rPr>
                        <a:t>and </a:t>
                      </a:r>
                      <a:r>
                        <a:rPr lang="en-US" sz="800" dirty="0" smtClean="0">
                          <a:solidFill>
                            <a:srgbClr val="000000"/>
                          </a:solidFill>
                          <a:effectLst/>
                          <a:latin typeface="Calibri"/>
                          <a:ea typeface="Times New Roman"/>
                          <a:cs typeface="Times New Roman"/>
                        </a:rPr>
                        <a:t>problem/solution </a:t>
                      </a:r>
                      <a:r>
                        <a:rPr lang="en-US" sz="800" dirty="0">
                          <a:solidFill>
                            <a:srgbClr val="000000"/>
                          </a:solidFill>
                          <a:effectLst/>
                          <a:latin typeface="Calibri"/>
                          <a:ea typeface="Times New Roman"/>
                          <a:cs typeface="Times New Roman"/>
                        </a:rPr>
                        <a:t>text structures.</a:t>
                      </a:r>
                      <a:endParaRPr lang="en-US" sz="800" dirty="0">
                        <a:effectLst/>
                        <a:latin typeface="Calibri"/>
                      </a:endParaRPr>
                    </a:p>
                  </a:txBody>
                  <a:tcPr marL="34379" marR="3437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Identify and Give Examples of each of </a:t>
                      </a:r>
                      <a:r>
                        <a:rPr lang="en-US" sz="800" b="1" dirty="0" smtClean="0">
                          <a:solidFill>
                            <a:srgbClr val="000000"/>
                          </a:solidFill>
                          <a:effectLst/>
                          <a:latin typeface="Calibri"/>
                          <a:ea typeface="Times New Roman"/>
                          <a:cs typeface="Times New Roman"/>
                        </a:rPr>
                        <a:t>these </a:t>
                      </a:r>
                      <a:r>
                        <a:rPr lang="en-US" sz="800" b="1" dirty="0">
                          <a:solidFill>
                            <a:srgbClr val="000000"/>
                          </a:solidFill>
                          <a:effectLst/>
                          <a:latin typeface="Calibri"/>
                          <a:ea typeface="Times New Roman"/>
                          <a:cs typeface="Times New Roman"/>
                        </a:rPr>
                        <a:t>text structures:</a:t>
                      </a:r>
                      <a:endParaRPr lang="en-US" sz="800" dirty="0">
                        <a:effectLst/>
                        <a:latin typeface="Calibri"/>
                        <a:ea typeface="Calibri"/>
                        <a:cs typeface="Times New Roman"/>
                      </a:endParaRPr>
                    </a:p>
                    <a:p>
                      <a:pPr marL="109538" marR="0" lvl="0" indent="-109538" algn="l">
                        <a:lnSpc>
                          <a:spcPct val="100000"/>
                        </a:lnSpc>
                        <a:spcBef>
                          <a:spcPts val="0"/>
                        </a:spcBef>
                        <a:spcAft>
                          <a:spcPts val="0"/>
                        </a:spcAft>
                        <a:buFont typeface="Symbol"/>
                        <a:buChar char=""/>
                      </a:pPr>
                      <a:r>
                        <a:rPr lang="en-US" sz="800" b="1" dirty="0">
                          <a:solidFill>
                            <a:srgbClr val="000000"/>
                          </a:solidFill>
                          <a:effectLst/>
                          <a:latin typeface="Calibri"/>
                          <a:ea typeface="Times New Roman"/>
                          <a:cs typeface="Times New Roman"/>
                        </a:rPr>
                        <a:t>Chronology</a:t>
                      </a:r>
                      <a:endParaRPr lang="en-US" sz="800" dirty="0">
                        <a:effectLst/>
                        <a:latin typeface="Calibri"/>
                        <a:ea typeface="Calibri"/>
                        <a:cs typeface="Times New Roman"/>
                      </a:endParaRPr>
                    </a:p>
                    <a:p>
                      <a:pPr marL="109538" marR="0" lvl="0" indent="-109538" algn="l">
                        <a:lnSpc>
                          <a:spcPct val="100000"/>
                        </a:lnSpc>
                        <a:spcBef>
                          <a:spcPts val="0"/>
                        </a:spcBef>
                        <a:spcAft>
                          <a:spcPts val="0"/>
                        </a:spcAft>
                        <a:buFont typeface="Symbol"/>
                        <a:buChar char=""/>
                      </a:pPr>
                      <a:r>
                        <a:rPr lang="en-US" sz="800" b="1" dirty="0">
                          <a:solidFill>
                            <a:srgbClr val="000000"/>
                          </a:solidFill>
                          <a:effectLst/>
                          <a:latin typeface="Calibri"/>
                          <a:ea typeface="Times New Roman"/>
                          <a:cs typeface="Times New Roman"/>
                        </a:rPr>
                        <a:t>Comparison</a:t>
                      </a:r>
                      <a:endParaRPr lang="en-US" sz="800" dirty="0">
                        <a:effectLst/>
                        <a:latin typeface="Calibri"/>
                        <a:ea typeface="Calibri"/>
                        <a:cs typeface="Times New Roman"/>
                      </a:endParaRPr>
                    </a:p>
                    <a:p>
                      <a:pPr marL="109538" marR="0" lvl="0" indent="-109538" algn="l">
                        <a:lnSpc>
                          <a:spcPct val="100000"/>
                        </a:lnSpc>
                        <a:spcBef>
                          <a:spcPts val="0"/>
                        </a:spcBef>
                        <a:spcAft>
                          <a:spcPts val="0"/>
                        </a:spcAft>
                        <a:buFont typeface="Symbol"/>
                        <a:buChar char=""/>
                      </a:pPr>
                      <a:r>
                        <a:rPr lang="en-US" sz="800" b="1" dirty="0" smtClean="0">
                          <a:solidFill>
                            <a:srgbClr val="000000"/>
                          </a:solidFill>
                          <a:effectLst/>
                          <a:latin typeface="Calibri"/>
                          <a:ea typeface="Times New Roman"/>
                          <a:cs typeface="Times New Roman"/>
                        </a:rPr>
                        <a:t>Cause/effect</a:t>
                      </a:r>
                      <a:endParaRPr lang="en-US" sz="800" dirty="0">
                        <a:effectLst/>
                        <a:latin typeface="Calibri"/>
                        <a:ea typeface="Calibri"/>
                        <a:cs typeface="Times New Roman"/>
                      </a:endParaRPr>
                    </a:p>
                    <a:p>
                      <a:pPr marL="109538" marR="0" lvl="0" indent="-109538" algn="l">
                        <a:lnSpc>
                          <a:spcPct val="100000"/>
                        </a:lnSpc>
                        <a:spcBef>
                          <a:spcPts val="0"/>
                        </a:spcBef>
                        <a:spcAft>
                          <a:spcPts val="0"/>
                        </a:spcAft>
                        <a:buFont typeface="Symbol"/>
                        <a:buChar char=""/>
                      </a:pPr>
                      <a:r>
                        <a:rPr lang="en-US" sz="800" b="1" dirty="0" smtClean="0">
                          <a:solidFill>
                            <a:srgbClr val="000000"/>
                          </a:solidFill>
                          <a:effectLst/>
                          <a:latin typeface="Calibri"/>
                          <a:ea typeface="Times New Roman"/>
                          <a:cs typeface="Times New Roman"/>
                        </a:rPr>
                        <a:t>Problem</a:t>
                      </a:r>
                      <a:r>
                        <a:rPr lang="en-US" sz="800" b="1" baseline="0" dirty="0" smtClean="0">
                          <a:solidFill>
                            <a:srgbClr val="000000"/>
                          </a:solidFill>
                          <a:effectLst/>
                          <a:latin typeface="Calibri"/>
                          <a:ea typeface="Times New Roman"/>
                          <a:cs typeface="Times New Roman"/>
                        </a:rPr>
                        <a:t> and </a:t>
                      </a:r>
                      <a:r>
                        <a:rPr lang="en-US" sz="800" b="1" dirty="0" smtClean="0">
                          <a:solidFill>
                            <a:srgbClr val="000000"/>
                          </a:solidFill>
                          <a:effectLst/>
                          <a:latin typeface="Calibri"/>
                          <a:ea typeface="Times New Roman"/>
                          <a:cs typeface="Times New Roman"/>
                        </a:rPr>
                        <a:t>solution</a:t>
                      </a:r>
                    </a:p>
                    <a:p>
                      <a:pPr marL="109538" marR="0" lvl="0" indent="-109538" algn="l">
                        <a:lnSpc>
                          <a:spcPct val="100000"/>
                        </a:lnSpc>
                        <a:spcBef>
                          <a:spcPts val="0"/>
                        </a:spcBef>
                        <a:spcAft>
                          <a:spcPts val="0"/>
                        </a:spcAft>
                        <a:buFont typeface="Symbol"/>
                        <a:buChar char=""/>
                      </a:pPr>
                      <a:endParaRPr lang="en-US" sz="800" b="1" dirty="0" smtClean="0">
                        <a:solidFill>
                          <a:srgbClr val="000000"/>
                        </a:solidFill>
                        <a:effectLst/>
                        <a:latin typeface="Calibri"/>
                        <a:ea typeface="Times New Roman"/>
                        <a:cs typeface="Times New Roman"/>
                      </a:endParaRPr>
                    </a:p>
                    <a:p>
                      <a:pPr marL="0" marR="0" lvl="0" indent="0" algn="l">
                        <a:lnSpc>
                          <a:spcPct val="100000"/>
                        </a:lnSpc>
                        <a:spcBef>
                          <a:spcPts val="0"/>
                        </a:spcBef>
                        <a:spcAft>
                          <a:spcPts val="0"/>
                        </a:spcAft>
                        <a:buFont typeface="Symbol"/>
                        <a:buNone/>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4379" marR="3437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Arial"/>
                        </a:rPr>
                        <a:t>I</a:t>
                      </a:r>
                      <a:r>
                        <a:rPr lang="en-US" sz="800" b="1" dirty="0" smtClean="0">
                          <a:solidFill>
                            <a:srgbClr val="000000"/>
                          </a:solidFill>
                          <a:effectLst/>
                          <a:latin typeface="Calibri"/>
                          <a:ea typeface="Times New Roman"/>
                          <a:cs typeface="Arial"/>
                        </a:rPr>
                        <a:t>nterpret </a:t>
                      </a:r>
                      <a:r>
                        <a:rPr lang="en-US" sz="800" b="1" dirty="0">
                          <a:solidFill>
                            <a:srgbClr val="000000"/>
                          </a:solidFill>
                          <a:effectLst/>
                          <a:latin typeface="Calibri"/>
                          <a:ea typeface="Times New Roman"/>
                          <a:cs typeface="Arial"/>
                        </a:rPr>
                        <a:t>events, ideas, concepts or information for a specific </a:t>
                      </a:r>
                      <a:r>
                        <a:rPr lang="en-US" sz="800" b="1" dirty="0" smtClean="0">
                          <a:solidFill>
                            <a:srgbClr val="000000"/>
                          </a:solidFill>
                          <a:effectLst/>
                          <a:latin typeface="Calibri"/>
                          <a:ea typeface="Times New Roman"/>
                          <a:cs typeface="Arial"/>
                        </a:rPr>
                        <a:t>purpose,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solidFill>
                            <a:srgbClr val="000000"/>
                          </a:solidFill>
                          <a:effectLst/>
                          <a:latin typeface="Calibri"/>
                          <a:ea typeface="Times New Roman"/>
                          <a:cs typeface="Arial"/>
                        </a:rPr>
                        <a:t>(e.g., essay, report) within a specific text structure (shows understanding of using </a:t>
                      </a:r>
                      <a:r>
                        <a:rPr lang="en-US" sz="800" b="1" dirty="0" smtClean="0">
                          <a:solidFill>
                            <a:srgbClr val="000000"/>
                          </a:solidFill>
                          <a:effectLst/>
                          <a:latin typeface="Calibri"/>
                          <a:ea typeface="Times New Roman"/>
                          <a:cs typeface="Arial"/>
                        </a:rPr>
                        <a:t>semantic </a:t>
                      </a:r>
                      <a:r>
                        <a:rPr lang="en-US" sz="800" b="1" dirty="0">
                          <a:solidFill>
                            <a:srgbClr val="000000"/>
                          </a:solidFill>
                          <a:effectLst/>
                          <a:latin typeface="Calibri"/>
                          <a:ea typeface="Times New Roman"/>
                          <a:cs typeface="Arial"/>
                        </a:rPr>
                        <a:t>clues</a:t>
                      </a:r>
                      <a:r>
                        <a:rPr lang="en-US" sz="800" b="1" dirty="0" smtClean="0">
                          <a:solidFill>
                            <a:srgbClr val="000000"/>
                          </a:solidFill>
                          <a:effectLst/>
                          <a:latin typeface="Calibri"/>
                          <a:ea typeface="Times New Roman"/>
                          <a:cs typeface="Arial"/>
                        </a:rPr>
                        <a:t>).</a:t>
                      </a:r>
                    </a:p>
                    <a:p>
                      <a:pPr marL="0" marR="0" algn="l">
                        <a:lnSpc>
                          <a:spcPct val="100000"/>
                        </a:lnSpc>
                        <a:spcBef>
                          <a:spcPts val="0"/>
                        </a:spcBef>
                        <a:spcAft>
                          <a:spcPts val="0"/>
                        </a:spcAft>
                      </a:pPr>
                      <a:endParaRPr lang="en-US" sz="800" b="1" dirty="0" smtClean="0">
                        <a:solidFill>
                          <a:schemeClr val="tx1"/>
                        </a:solidFill>
                        <a:effectLst>
                          <a:outerShdw blurRad="38100" dist="38100" dir="2700000" algn="tl">
                            <a:srgbClr val="000000">
                              <a:alpha val="43137"/>
                            </a:srgbClr>
                          </a:outerShdw>
                        </a:effectLst>
                        <a:latin typeface="Calibri"/>
                        <a:ea typeface="Calibri"/>
                        <a:cs typeface="Arial"/>
                      </a:endParaRPr>
                    </a:p>
                    <a:p>
                      <a:pPr marL="0" marR="0" algn="l">
                        <a:lnSpc>
                          <a:spcPct val="100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Arial"/>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4379" marR="3437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Calibri"/>
                        </a:rPr>
                        <a:t>RI.4.5</a:t>
                      </a:r>
                      <a:r>
                        <a:rPr lang="en-US" sz="800" dirty="0">
                          <a:effectLst/>
                          <a:latin typeface="Calibri"/>
                          <a:ea typeface="Calibri"/>
                          <a:cs typeface="Calibri"/>
                        </a:rPr>
                        <a:t> Describe the overall structure (e.g., chronology, comparison, </a:t>
                      </a:r>
                      <a:r>
                        <a:rPr lang="en-US" sz="800" dirty="0" smtClean="0">
                          <a:effectLst/>
                          <a:latin typeface="Calibri"/>
                          <a:ea typeface="Calibri"/>
                          <a:cs typeface="Calibri"/>
                        </a:rPr>
                        <a:t>cause/effect</a:t>
                      </a:r>
                      <a:r>
                        <a:rPr lang="en-US" sz="800" dirty="0">
                          <a:effectLst/>
                          <a:latin typeface="Calibri"/>
                          <a:ea typeface="Calibri"/>
                          <a:cs typeface="Calibri"/>
                        </a:rPr>
                        <a:t>, </a:t>
                      </a:r>
                      <a:r>
                        <a:rPr lang="en-US" sz="800" dirty="0" smtClean="0">
                          <a:effectLst/>
                          <a:latin typeface="Calibri"/>
                          <a:ea typeface="Calibri"/>
                          <a:cs typeface="Calibri"/>
                        </a:rPr>
                        <a:t>problem/solution</a:t>
                      </a:r>
                      <a:r>
                        <a:rPr lang="en-US" sz="800" dirty="0">
                          <a:effectLst/>
                          <a:latin typeface="Calibri"/>
                          <a:ea typeface="Calibri"/>
                          <a:cs typeface="Calibri"/>
                        </a:rPr>
                        <a:t>) of events, ideas, concepts, or information in a text or part of a text.</a:t>
                      </a:r>
                      <a:endParaRPr lang="en-US" sz="800" dirty="0">
                        <a:effectLst/>
                        <a:latin typeface="Calibri"/>
                        <a:ea typeface="Calibri"/>
                        <a:cs typeface="Times New Roman"/>
                      </a:endParaRPr>
                    </a:p>
                  </a:txBody>
                  <a:tcPr marL="34379" marR="34379"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74695955"/>
              </p:ext>
            </p:extLst>
          </p:nvPr>
        </p:nvGraphicFramePr>
        <p:xfrm>
          <a:off x="378581" y="2942328"/>
          <a:ext cx="7013772" cy="1746504"/>
        </p:xfrm>
        <a:graphic>
          <a:graphicData uri="http://schemas.openxmlformats.org/drawingml/2006/table">
            <a:tbl>
              <a:tblPr firstRow="1" firstCol="1" bandRow="1"/>
              <a:tblGrid>
                <a:gridCol w="777240"/>
                <a:gridCol w="1036320"/>
                <a:gridCol w="726440"/>
                <a:gridCol w="741680"/>
                <a:gridCol w="777240"/>
                <a:gridCol w="690880"/>
                <a:gridCol w="690880"/>
                <a:gridCol w="690880"/>
                <a:gridCol w="882212"/>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1 Ka</a:t>
                      </a:r>
                      <a:endParaRPr lang="en-US" sz="900" dirty="0">
                        <a:effectLst/>
                        <a:latin typeface="Calibri"/>
                        <a:ea typeface="Calibri"/>
                        <a:cs typeface="Times New Roman"/>
                      </a:endParaRPr>
                    </a:p>
                  </a:txBody>
                  <a:tcPr marL="34100" marR="34100" marT="0" marB="0" anchor="ctr">
                    <a:lnL w="381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1 Kc</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1 Cd</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2 </a:t>
                      </a:r>
                      <a:r>
                        <a:rPr lang="en-US" sz="900" b="1" dirty="0" err="1">
                          <a:solidFill>
                            <a:srgbClr val="000000"/>
                          </a:solidFill>
                          <a:effectLst/>
                          <a:latin typeface="Calibri"/>
                          <a:ea typeface="Times New Roman"/>
                          <a:cs typeface="Times New Roman"/>
                        </a:rPr>
                        <a:t>Ch</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2 Cl</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2 </a:t>
                      </a:r>
                      <a:r>
                        <a:rPr lang="en-US" sz="900" b="1" dirty="0" err="1">
                          <a:solidFill>
                            <a:srgbClr val="000000"/>
                          </a:solidFill>
                          <a:effectLst/>
                          <a:latin typeface="Calibri"/>
                          <a:ea typeface="Times New Roman"/>
                          <a:cs typeface="Times New Roman"/>
                        </a:rPr>
                        <a:t>APo</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a:t>
                      </a:r>
                      <a:r>
                        <a:rPr lang="en-US" sz="900" b="1" dirty="0" smtClean="0">
                          <a:solidFill>
                            <a:srgbClr val="000000"/>
                          </a:solidFill>
                          <a:effectLst/>
                          <a:latin typeface="Calibri"/>
                          <a:ea typeface="Times New Roman"/>
                          <a:cs typeface="Times New Roman"/>
                        </a:rPr>
                        <a:t>2 </a:t>
                      </a:r>
                      <a:r>
                        <a:rPr lang="en-US" sz="900" b="1" dirty="0" err="1">
                          <a:solidFill>
                            <a:srgbClr val="000000"/>
                          </a:solidFill>
                          <a:effectLst/>
                          <a:latin typeface="Calibri"/>
                          <a:ea typeface="Times New Roman"/>
                          <a:cs typeface="Times New Roman"/>
                        </a:rPr>
                        <a:t>ANp</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3 Cu</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- 3 </a:t>
                      </a:r>
                      <a:r>
                        <a:rPr lang="en-US" sz="900" b="1" dirty="0" err="1">
                          <a:solidFill>
                            <a:srgbClr val="000000"/>
                          </a:solidFill>
                          <a:effectLst/>
                          <a:latin typeface="Calibri"/>
                          <a:ea typeface="Times New Roman"/>
                          <a:cs typeface="Times New Roman"/>
                        </a:rPr>
                        <a:t>Cw</a:t>
                      </a:r>
                      <a:endParaRPr lang="en-US" sz="900" dirty="0">
                        <a:effectLst/>
                        <a:latin typeface="Calibri"/>
                        <a:ea typeface="Calibri"/>
                        <a:cs typeface="Times New Roman"/>
                      </a:endParaRPr>
                    </a:p>
                  </a:txBody>
                  <a:tcPr marL="34100" marR="34100" marT="0" marB="0" anchor="ctr">
                    <a:lnL w="12700" cap="flat" cmpd="sng" algn="ctr">
                      <a:solidFill>
                        <a:srgbClr val="A6A6A6"/>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609344">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Recall facts from a first and </a:t>
                      </a:r>
                      <a:r>
                        <a:rPr lang="en-US" sz="800" dirty="0" smtClean="0">
                          <a:solidFill>
                            <a:srgbClr val="000000"/>
                          </a:solidFill>
                          <a:effectLst/>
                          <a:latin typeface="Calibri"/>
                          <a:ea typeface="Times New Roman"/>
                          <a:cs typeface="Times New Roman"/>
                        </a:rPr>
                        <a:t>secondhand </a:t>
                      </a:r>
                      <a:r>
                        <a:rPr lang="en-US" sz="800" dirty="0">
                          <a:solidFill>
                            <a:srgbClr val="000000"/>
                          </a:solidFill>
                          <a:effectLst/>
                          <a:latin typeface="Calibri"/>
                          <a:ea typeface="Times New Roman"/>
                          <a:cs typeface="Times New Roman"/>
                        </a:rPr>
                        <a:t>account of the same event or topic (previously read in class).</a:t>
                      </a:r>
                      <a:endParaRPr lang="en-US" sz="800" dirty="0">
                        <a:effectLst/>
                        <a:latin typeface="Calibri"/>
                        <a:ea typeface="Calibri"/>
                        <a:cs typeface="Times New Roman"/>
                      </a:endParaRPr>
                    </a:p>
                  </a:txBody>
                  <a:tcPr marL="34100" marR="34100" marT="0" marB="0">
                    <a:lnL w="381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(understand the meaning of) </a:t>
                      </a:r>
                      <a:r>
                        <a:rPr lang="en-US" sz="800" u="sng" dirty="0">
                          <a:solidFill>
                            <a:srgbClr val="000000"/>
                          </a:solidFill>
                          <a:effectLst/>
                          <a:latin typeface="Calibri"/>
                          <a:ea typeface="Times New Roman"/>
                          <a:cs typeface="Times New Roman"/>
                        </a:rPr>
                        <a:t>standard academic language terms</a:t>
                      </a:r>
                      <a:r>
                        <a:rPr lang="en-US" sz="800" dirty="0">
                          <a:solidFill>
                            <a:srgbClr val="000000"/>
                          </a:solidFill>
                          <a:effectLst/>
                          <a:latin typeface="Calibri"/>
                          <a:ea typeface="Times New Roman"/>
                          <a:cs typeface="Times New Roman"/>
                        </a:rPr>
                        <a:t>: compare, contrast, </a:t>
                      </a:r>
                      <a:r>
                        <a:rPr lang="en-US" sz="800" dirty="0" smtClean="0">
                          <a:solidFill>
                            <a:srgbClr val="000000"/>
                          </a:solidFill>
                          <a:effectLst/>
                          <a:latin typeface="Calibri"/>
                          <a:ea typeface="Times New Roman"/>
                          <a:cs typeface="Times New Roman"/>
                        </a:rPr>
                        <a:t>first-hand/second-hand </a:t>
                      </a:r>
                      <a:r>
                        <a:rPr lang="en-US" sz="800" dirty="0">
                          <a:solidFill>
                            <a:srgbClr val="000000"/>
                          </a:solidFill>
                          <a:effectLst/>
                          <a:latin typeface="Calibri"/>
                          <a:ea typeface="Times New Roman"/>
                          <a:cs typeface="Times New Roman"/>
                        </a:rPr>
                        <a:t>account, perspective, point of view, bias and focus.</a:t>
                      </a:r>
                      <a:endParaRPr lang="en-US" sz="8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Answer who, what, where, when or how questions about a first and </a:t>
                      </a:r>
                      <a:r>
                        <a:rPr lang="en-US" sz="800" dirty="0" smtClean="0">
                          <a:solidFill>
                            <a:srgbClr val="000000"/>
                          </a:solidFill>
                          <a:effectLst/>
                          <a:latin typeface="Calibri"/>
                          <a:ea typeface="Times New Roman"/>
                          <a:cs typeface="Times New Roman"/>
                        </a:rPr>
                        <a:t>secondhand </a:t>
                      </a:r>
                      <a:r>
                        <a:rPr lang="en-US" sz="800" dirty="0">
                          <a:solidFill>
                            <a:srgbClr val="000000"/>
                          </a:solidFill>
                          <a:effectLst/>
                          <a:latin typeface="Calibri"/>
                          <a:ea typeface="Times New Roman"/>
                          <a:cs typeface="Times New Roman"/>
                        </a:rPr>
                        <a:t>account of the same event or topic.</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u="sng" dirty="0">
                          <a:solidFill>
                            <a:srgbClr val="000000"/>
                          </a:solidFill>
                          <a:effectLst/>
                          <a:latin typeface="Calibri"/>
                          <a:ea typeface="Times New Roman"/>
                          <a:cs typeface="Times New Roman"/>
                        </a:rPr>
                        <a:t>Concept </a:t>
                      </a:r>
                      <a:r>
                        <a:rPr lang="en-US" sz="800" u="sng" dirty="0" smtClean="0">
                          <a:solidFill>
                            <a:srgbClr val="000000"/>
                          </a:solidFill>
                          <a:effectLst/>
                          <a:latin typeface="Calibri"/>
                          <a:ea typeface="Times New Roman"/>
                          <a:cs typeface="Times New Roman"/>
                        </a:rPr>
                        <a:t>Development </a:t>
                      </a:r>
                    </a:p>
                    <a:p>
                      <a:pPr marL="0" marR="0" algn="l">
                        <a:lnSpc>
                          <a:spcPct val="100000"/>
                        </a:lnSpc>
                        <a:spcBef>
                          <a:spcPts val="0"/>
                        </a:spcBef>
                        <a:spcAft>
                          <a:spcPts val="0"/>
                        </a:spcAft>
                      </a:pPr>
                      <a:r>
                        <a:rPr lang="en-US" sz="800" u="none" dirty="0" smtClean="0">
                          <a:solidFill>
                            <a:srgbClr val="000000"/>
                          </a:solidFill>
                          <a:effectLst/>
                          <a:latin typeface="Calibri"/>
                          <a:ea typeface="Times New Roman"/>
                          <a:cs typeface="Times New Roman"/>
                        </a:rPr>
                        <a:t>Identify</a:t>
                      </a:r>
                      <a:r>
                        <a:rPr lang="en-US" sz="800" dirty="0" smtClean="0">
                          <a:solidFill>
                            <a:srgbClr val="000000"/>
                          </a:solidFill>
                          <a:effectLst/>
                          <a:latin typeface="Calibri"/>
                          <a:ea typeface="Times New Roman"/>
                          <a:cs typeface="Times New Roman"/>
                        </a:rPr>
                        <a:t> </a:t>
                      </a:r>
                      <a:r>
                        <a:rPr lang="en-US" sz="800" dirty="0">
                          <a:solidFill>
                            <a:srgbClr val="000000"/>
                          </a:solidFill>
                          <a:effectLst/>
                          <a:latin typeface="Calibri"/>
                          <a:ea typeface="Times New Roman"/>
                          <a:cs typeface="Times New Roman"/>
                        </a:rPr>
                        <a:t>a first person or third person account of an event or topic.</a:t>
                      </a:r>
                      <a:endParaRPr lang="en-US" sz="8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Identify the focus of a first person account of an event or topic.</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Identify the focus of a third person account of an event or topic.</a:t>
                      </a:r>
                      <a:endParaRPr lang="en-US" sz="8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Obtain specific information from a first person </a:t>
                      </a:r>
                      <a:r>
                        <a:rPr lang="en-US" sz="800" dirty="0" smtClean="0">
                          <a:solidFill>
                            <a:srgbClr val="000000"/>
                          </a:solidFill>
                          <a:effectLst/>
                          <a:latin typeface="Calibri"/>
                          <a:ea typeface="Times New Roman"/>
                          <a:cs typeface="Times New Roman"/>
                        </a:rPr>
                        <a:t>account.</a:t>
                      </a:r>
                    </a:p>
                    <a:p>
                      <a:pPr marL="0" marR="0" algn="l">
                        <a:lnSpc>
                          <a:spcPct val="100000"/>
                        </a:lnSpc>
                        <a:spcBef>
                          <a:spcPts val="0"/>
                        </a:spcBef>
                        <a:spcAft>
                          <a:spcPts val="0"/>
                        </a:spcAft>
                      </a:pPr>
                      <a:r>
                        <a:rPr lang="en-US" sz="800" dirty="0" smtClean="0">
                          <a:solidFill>
                            <a:srgbClr val="000000"/>
                          </a:solidFill>
                          <a:effectLst/>
                          <a:latin typeface="Calibri"/>
                          <a:ea typeface="Times New Roman"/>
                          <a:cs typeface="Times New Roman"/>
                        </a:rPr>
                        <a:t>Obtain </a:t>
                      </a:r>
                      <a:r>
                        <a:rPr lang="en-US" sz="800" dirty="0">
                          <a:solidFill>
                            <a:srgbClr val="000000"/>
                          </a:solidFill>
                          <a:effectLst/>
                          <a:latin typeface="Calibri"/>
                          <a:ea typeface="Times New Roman"/>
                          <a:cs typeface="Times New Roman"/>
                        </a:rPr>
                        <a:t>specific information from a third person account.</a:t>
                      </a:r>
                      <a:endParaRPr lang="en-US" sz="8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Categorize similarities and differences in facts from a firsthand and a </a:t>
                      </a:r>
                      <a:r>
                        <a:rPr lang="en-US" sz="800" dirty="0" smtClean="0">
                          <a:solidFill>
                            <a:srgbClr val="000000"/>
                          </a:solidFill>
                          <a:effectLst/>
                          <a:latin typeface="Calibri"/>
                          <a:ea typeface="Times New Roman"/>
                          <a:cs typeface="Times New Roman"/>
                        </a:rPr>
                        <a:t>secondhand </a:t>
                      </a:r>
                      <a:r>
                        <a:rPr lang="en-US" sz="800" dirty="0">
                          <a:solidFill>
                            <a:srgbClr val="000000"/>
                          </a:solidFill>
                          <a:effectLst/>
                          <a:latin typeface="Calibri"/>
                          <a:ea typeface="Times New Roman"/>
                          <a:cs typeface="Times New Roman"/>
                        </a:rPr>
                        <a:t>account (graphic organizer).</a:t>
                      </a:r>
                      <a:endParaRPr lang="en-US" sz="8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Connect ideas about a topic or event between a first and </a:t>
                      </a:r>
                      <a:r>
                        <a:rPr lang="en-US" sz="800" dirty="0" smtClean="0">
                          <a:solidFill>
                            <a:srgbClr val="000000"/>
                          </a:solidFill>
                          <a:effectLst/>
                          <a:latin typeface="Calibri"/>
                          <a:ea typeface="Times New Roman"/>
                          <a:cs typeface="Times New Roman"/>
                        </a:rPr>
                        <a:t>secondhand </a:t>
                      </a:r>
                      <a:r>
                        <a:rPr lang="en-US" sz="800" dirty="0">
                          <a:solidFill>
                            <a:srgbClr val="000000"/>
                          </a:solidFill>
                          <a:effectLst/>
                          <a:latin typeface="Calibri"/>
                          <a:ea typeface="Times New Roman"/>
                          <a:cs typeface="Times New Roman"/>
                        </a:rPr>
                        <a:t>account using specific examples from a text.</a:t>
                      </a:r>
                      <a:endParaRPr lang="en-US" sz="800" dirty="0">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Explain how a firsthand account and a </a:t>
                      </a:r>
                      <a:r>
                        <a:rPr lang="en-US" sz="800" b="1" dirty="0" smtClean="0">
                          <a:solidFill>
                            <a:srgbClr val="000000"/>
                          </a:solidFill>
                          <a:effectLst/>
                          <a:latin typeface="Calibri"/>
                          <a:ea typeface="Times New Roman"/>
                          <a:cs typeface="Times New Roman"/>
                        </a:rPr>
                        <a:t>secondhand </a:t>
                      </a:r>
                      <a:r>
                        <a:rPr lang="en-US" sz="800" b="1" dirty="0">
                          <a:solidFill>
                            <a:srgbClr val="000000"/>
                          </a:solidFill>
                          <a:effectLst/>
                          <a:latin typeface="Calibri"/>
                          <a:ea typeface="Times New Roman"/>
                          <a:cs typeface="Times New Roman"/>
                        </a:rPr>
                        <a:t>account could influence how readers interpret an event or topic</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endParaRPr>
                    </a:p>
                    <a:p>
                      <a:pPr marL="0" marR="0" algn="l">
                        <a:lnSpc>
                          <a:spcPct val="100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4100" marR="34100" marT="0" marB="0">
                    <a:lnL w="12700" cap="flat" cmpd="sng" algn="ctr">
                      <a:solidFill>
                        <a:srgbClr val="A6A6A6"/>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51091434"/>
              </p:ext>
            </p:extLst>
          </p:nvPr>
        </p:nvGraphicFramePr>
        <p:xfrm>
          <a:off x="378581" y="4572000"/>
          <a:ext cx="7005198" cy="1226820"/>
        </p:xfrm>
        <a:graphic>
          <a:graphicData uri="http://schemas.openxmlformats.org/drawingml/2006/table">
            <a:tbl>
              <a:tblPr firstRow="1" firstCol="1" bandRow="1"/>
              <a:tblGrid>
                <a:gridCol w="1222700"/>
                <a:gridCol w="1222700"/>
                <a:gridCol w="1086845"/>
                <a:gridCol w="984953"/>
                <a:gridCol w="1284653"/>
                <a:gridCol w="1203347"/>
              </a:tblGrid>
              <a:tr h="137159">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3 - </a:t>
                      </a:r>
                      <a:r>
                        <a:rPr lang="en-US" sz="900" b="1" dirty="0" err="1">
                          <a:solidFill>
                            <a:srgbClr val="000000"/>
                          </a:solidFill>
                          <a:effectLst/>
                          <a:latin typeface="Calibri"/>
                          <a:ea typeface="Times New Roman"/>
                          <a:cs typeface="Times New Roman"/>
                        </a:rPr>
                        <a:t>ANz</a:t>
                      </a:r>
                      <a:endParaRPr lang="en-US" sz="900" dirty="0">
                        <a:effectLst/>
                        <a:latin typeface="Calibri"/>
                        <a:ea typeface="Calibri"/>
                        <a:cs typeface="Times New Roman"/>
                      </a:endParaRPr>
                    </a:p>
                  </a:txBody>
                  <a:tcPr marL="33288" marR="33288"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3 - EVD</a:t>
                      </a:r>
                      <a:endParaRPr lang="en-US" sz="900">
                        <a:effectLst/>
                        <a:latin typeface="Calibri"/>
                        <a:ea typeface="Calibri"/>
                        <a:cs typeface="Times New Roman"/>
                      </a:endParaRPr>
                    </a:p>
                  </a:txBody>
                  <a:tcPr marL="33288" marR="332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4 - ANN</a:t>
                      </a:r>
                      <a:endParaRPr lang="en-US" sz="900">
                        <a:effectLst/>
                        <a:latin typeface="Calibri"/>
                        <a:ea typeface="Calibri"/>
                        <a:cs typeface="Times New Roman"/>
                      </a:endParaRPr>
                    </a:p>
                  </a:txBody>
                  <a:tcPr marL="33288" marR="332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4 – EV4</a:t>
                      </a:r>
                      <a:endParaRPr lang="en-US" sz="900">
                        <a:effectLst/>
                        <a:latin typeface="Calibri"/>
                        <a:ea typeface="Calibri"/>
                        <a:cs typeface="Times New Roman"/>
                      </a:endParaRPr>
                    </a:p>
                  </a:txBody>
                  <a:tcPr marL="33288" marR="332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DOK 4 - SYU</a:t>
                      </a:r>
                      <a:endParaRPr lang="en-US" sz="900">
                        <a:effectLst/>
                        <a:latin typeface="Calibri"/>
                        <a:ea typeface="Calibri"/>
                        <a:cs typeface="Times New Roman"/>
                      </a:endParaRPr>
                    </a:p>
                  </a:txBody>
                  <a:tcPr marL="33288" marR="332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900" b="1">
                          <a:solidFill>
                            <a:srgbClr val="000000"/>
                          </a:solidFill>
                          <a:effectLst/>
                          <a:latin typeface="Calibri"/>
                          <a:ea typeface="Times New Roman"/>
                          <a:cs typeface="Times New Roman"/>
                        </a:rPr>
                        <a:t>Standard</a:t>
                      </a:r>
                      <a:endParaRPr lang="en-US" sz="900">
                        <a:effectLst/>
                        <a:latin typeface="Calibri"/>
                        <a:ea typeface="Calibri"/>
                        <a:cs typeface="Times New Roman"/>
                      </a:endParaRPr>
                    </a:p>
                  </a:txBody>
                  <a:tcPr marL="33288" marR="33288"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089660">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Analyze the differences between a first and </a:t>
                      </a:r>
                      <a:r>
                        <a:rPr lang="en-US" sz="800" dirty="0" smtClean="0">
                          <a:solidFill>
                            <a:srgbClr val="000000"/>
                          </a:solidFill>
                          <a:effectLst/>
                          <a:latin typeface="Calibri"/>
                          <a:ea typeface="Times New Roman"/>
                          <a:cs typeface="Times New Roman"/>
                        </a:rPr>
                        <a:t>secondhand </a:t>
                      </a:r>
                      <a:r>
                        <a:rPr lang="en-US" sz="800" dirty="0">
                          <a:solidFill>
                            <a:srgbClr val="000000"/>
                          </a:solidFill>
                          <a:effectLst/>
                          <a:latin typeface="Calibri"/>
                          <a:ea typeface="Times New Roman"/>
                          <a:cs typeface="Times New Roman"/>
                        </a:rPr>
                        <a:t>account of the same event or topic (categorize, list).</a:t>
                      </a:r>
                      <a:endParaRPr lang="en-US" sz="800" dirty="0">
                        <a:effectLst/>
                        <a:latin typeface="Calibri"/>
                        <a:ea typeface="Calibri"/>
                        <a:cs typeface="Times New Roman"/>
                      </a:endParaRPr>
                    </a:p>
                  </a:txBody>
                  <a:tcPr marL="33288" marR="33288"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Compare and contrast a firsthand and </a:t>
                      </a:r>
                      <a:r>
                        <a:rPr lang="en-US" sz="800" b="1" dirty="0" smtClean="0">
                          <a:solidFill>
                            <a:srgbClr val="000000"/>
                          </a:solidFill>
                          <a:effectLst/>
                          <a:latin typeface="Calibri"/>
                          <a:ea typeface="Times New Roman"/>
                          <a:cs typeface="Times New Roman"/>
                        </a:rPr>
                        <a:t>secondhand </a:t>
                      </a:r>
                      <a:r>
                        <a:rPr lang="en-US" sz="800" b="1" dirty="0">
                          <a:solidFill>
                            <a:srgbClr val="000000"/>
                          </a:solidFill>
                          <a:effectLst/>
                          <a:latin typeface="Calibri"/>
                          <a:ea typeface="Times New Roman"/>
                          <a:cs typeface="Times New Roman"/>
                        </a:rPr>
                        <a:t>account</a:t>
                      </a:r>
                      <a:r>
                        <a:rPr lang="en-US" sz="800" b="1" dirty="0">
                          <a:solidFill>
                            <a:srgbClr val="000000"/>
                          </a:solidFill>
                          <a:effectLst/>
                          <a:latin typeface="Calibri"/>
                          <a:ea typeface="Times New Roman"/>
                          <a:cs typeface="Arial"/>
                        </a:rPr>
                        <a:t> in order to evaluate which has the most impact.  Explain why</a:t>
                      </a:r>
                      <a:r>
                        <a:rPr lang="en-US" sz="800" b="1" dirty="0" smtClean="0">
                          <a:solidFill>
                            <a:srgbClr val="000000"/>
                          </a:solidFill>
                          <a:effectLst/>
                          <a:latin typeface="Calibri"/>
                          <a:ea typeface="Times New Roman"/>
                          <a:cs typeface="Arial"/>
                        </a:rPr>
                        <a:t>.</a:t>
                      </a:r>
                    </a:p>
                    <a:p>
                      <a:pPr marL="0" marR="0" algn="l">
                        <a:lnSpc>
                          <a:spcPct val="100000"/>
                        </a:lnSpc>
                        <a:spcBef>
                          <a:spcPts val="0"/>
                        </a:spcBef>
                        <a:spcAft>
                          <a:spcPts val="0"/>
                        </a:spcAft>
                      </a:pPr>
                      <a:endParaRPr lang="en-US" sz="800" b="1" dirty="0" smtClean="0">
                        <a:solidFill>
                          <a:srgbClr val="000000"/>
                        </a:solidFill>
                        <a:effectLst/>
                        <a:latin typeface="Calibri"/>
                        <a:ea typeface="Times New Roman"/>
                        <a:cs typeface="Arial"/>
                      </a:endParaRPr>
                    </a:p>
                    <a:p>
                      <a:pPr marL="0" marR="0" algn="l">
                        <a:lnSpc>
                          <a:spcPct val="100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Arial"/>
                        </a:rPr>
                        <a:t>SELECTED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288" marR="332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Analyze </a:t>
                      </a:r>
                      <a:r>
                        <a:rPr lang="en-US" sz="800" u="sng" dirty="0">
                          <a:solidFill>
                            <a:srgbClr val="000000"/>
                          </a:solidFill>
                          <a:effectLst/>
                          <a:latin typeface="Calibri"/>
                          <a:ea typeface="Times New Roman"/>
                          <a:cs typeface="Times New Roman"/>
                        </a:rPr>
                        <a:t>multiple sources</a:t>
                      </a:r>
                      <a:r>
                        <a:rPr lang="en-US" sz="800" dirty="0">
                          <a:solidFill>
                            <a:srgbClr val="000000"/>
                          </a:solidFill>
                          <a:effectLst/>
                          <a:latin typeface="Calibri"/>
                          <a:ea typeface="Times New Roman"/>
                          <a:cs typeface="Times New Roman"/>
                        </a:rPr>
                        <a:t> of evidence from first and </a:t>
                      </a:r>
                      <a:r>
                        <a:rPr lang="en-US" sz="800" dirty="0" smtClean="0">
                          <a:solidFill>
                            <a:srgbClr val="000000"/>
                          </a:solidFill>
                          <a:effectLst/>
                          <a:latin typeface="Calibri"/>
                          <a:ea typeface="Times New Roman"/>
                          <a:cs typeface="Times New Roman"/>
                        </a:rPr>
                        <a:t>secondhand </a:t>
                      </a:r>
                      <a:r>
                        <a:rPr lang="en-US" sz="800" dirty="0">
                          <a:solidFill>
                            <a:srgbClr val="000000"/>
                          </a:solidFill>
                          <a:effectLst/>
                          <a:latin typeface="Calibri"/>
                          <a:ea typeface="Times New Roman"/>
                          <a:cs typeface="Times New Roman"/>
                        </a:rPr>
                        <a:t>accounts about the same event or topic.</a:t>
                      </a:r>
                      <a:endParaRPr lang="en-US" sz="800" dirty="0">
                        <a:effectLst/>
                        <a:latin typeface="Calibri"/>
                        <a:ea typeface="Calibri"/>
                        <a:cs typeface="Times New Roman"/>
                      </a:endParaRPr>
                    </a:p>
                  </a:txBody>
                  <a:tcPr marL="33288" marR="332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Evaluate relevancy, accuracy and completeness of information from multiple sources of first and </a:t>
                      </a:r>
                      <a:r>
                        <a:rPr lang="en-US" sz="800" dirty="0" smtClean="0">
                          <a:solidFill>
                            <a:srgbClr val="000000"/>
                          </a:solidFill>
                          <a:effectLst/>
                          <a:latin typeface="Calibri"/>
                          <a:ea typeface="Times New Roman"/>
                          <a:cs typeface="Times New Roman"/>
                        </a:rPr>
                        <a:t>secondhand </a:t>
                      </a:r>
                      <a:r>
                        <a:rPr lang="en-US" sz="800" dirty="0">
                          <a:solidFill>
                            <a:srgbClr val="000000"/>
                          </a:solidFill>
                          <a:effectLst/>
                          <a:latin typeface="Calibri"/>
                          <a:ea typeface="Times New Roman"/>
                          <a:cs typeface="Times New Roman"/>
                        </a:rPr>
                        <a:t>accounts.</a:t>
                      </a:r>
                      <a:endParaRPr lang="en-US" sz="800" dirty="0">
                        <a:effectLst/>
                        <a:latin typeface="Calibri"/>
                        <a:ea typeface="Calibri"/>
                        <a:cs typeface="Times New Roman"/>
                      </a:endParaRPr>
                    </a:p>
                  </a:txBody>
                  <a:tcPr marL="33288" marR="332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Synthesize multiple firsthand and </a:t>
                      </a:r>
                      <a:r>
                        <a:rPr lang="en-US" sz="800" b="1" dirty="0" smtClean="0">
                          <a:solidFill>
                            <a:srgbClr val="000000"/>
                          </a:solidFill>
                          <a:effectLst/>
                          <a:latin typeface="Calibri"/>
                          <a:ea typeface="Times New Roman"/>
                          <a:cs typeface="Times New Roman"/>
                        </a:rPr>
                        <a:t>secondhand </a:t>
                      </a:r>
                      <a:r>
                        <a:rPr lang="en-US" sz="800" b="1" dirty="0">
                          <a:solidFill>
                            <a:srgbClr val="000000"/>
                          </a:solidFill>
                          <a:effectLst/>
                          <a:latin typeface="Calibri"/>
                          <a:ea typeface="Times New Roman"/>
                          <a:cs typeface="Times New Roman"/>
                        </a:rPr>
                        <a:t>accounts of the same event or topic for the </a:t>
                      </a:r>
                      <a:r>
                        <a:rPr lang="en-US" sz="800" b="1" dirty="0" smtClean="0">
                          <a:solidFill>
                            <a:srgbClr val="000000"/>
                          </a:solidFill>
                          <a:effectLst/>
                          <a:latin typeface="Calibri"/>
                          <a:ea typeface="Times New Roman"/>
                          <a:cs typeface="Times New Roman"/>
                        </a:rPr>
                        <a:t>purpose </a:t>
                      </a:r>
                      <a:r>
                        <a:rPr lang="en-US" sz="800" b="1" dirty="0">
                          <a:solidFill>
                            <a:srgbClr val="000000"/>
                          </a:solidFill>
                          <a:effectLst/>
                          <a:latin typeface="Calibri"/>
                          <a:ea typeface="Times New Roman"/>
                          <a:cs typeface="Times New Roman"/>
                        </a:rPr>
                        <a:t>of drawing a conclusion about a topic or event</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CONSTRUCTED</a:t>
                      </a:r>
                      <a:r>
                        <a:rPr lang="en-US" sz="800" b="1" baseline="0" dirty="0" smtClean="0">
                          <a:solidFill>
                            <a:schemeClr val="tx1"/>
                          </a:solidFill>
                          <a:effectLst>
                            <a:outerShdw blurRad="38100" dist="38100" dir="2700000" algn="tl">
                              <a:srgbClr val="000000">
                                <a:alpha val="43137"/>
                              </a:srgbClr>
                            </a:outerShdw>
                          </a:effectLst>
                          <a:latin typeface="Calibri"/>
                          <a:ea typeface="Calibri"/>
                          <a:cs typeface="Times New Roman"/>
                        </a:rPr>
                        <a:t>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288" marR="332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Calibri"/>
                        </a:rPr>
                        <a:t>RI.4.6</a:t>
                      </a:r>
                      <a:r>
                        <a:rPr lang="en-US" sz="800" dirty="0">
                          <a:effectLst/>
                          <a:latin typeface="Calibri"/>
                          <a:ea typeface="Calibri"/>
                          <a:cs typeface="Calibri"/>
                        </a:rPr>
                        <a:t> </a:t>
                      </a:r>
                      <a:r>
                        <a:rPr lang="en-US" sz="800" dirty="0">
                          <a:effectLst/>
                          <a:latin typeface="Calibri"/>
                          <a:ea typeface="Calibri"/>
                          <a:cs typeface="Times New Roman"/>
                        </a:rPr>
                        <a:t>Compare</a:t>
                      </a:r>
                      <a:r>
                        <a:rPr lang="en-US" sz="800" dirty="0">
                          <a:effectLst/>
                          <a:latin typeface="Calibri"/>
                          <a:ea typeface="Calibri"/>
                          <a:cs typeface="Calibri"/>
                        </a:rPr>
                        <a:t> and contrast a firsthand and </a:t>
                      </a:r>
                      <a:r>
                        <a:rPr lang="en-US" sz="800" dirty="0" smtClean="0">
                          <a:effectLst/>
                          <a:latin typeface="Calibri"/>
                          <a:ea typeface="Calibri"/>
                          <a:cs typeface="Calibri"/>
                        </a:rPr>
                        <a:t>secondhand </a:t>
                      </a:r>
                      <a:r>
                        <a:rPr lang="en-US" sz="800" dirty="0">
                          <a:effectLst/>
                          <a:latin typeface="Calibri"/>
                          <a:ea typeface="Calibri"/>
                          <a:cs typeface="Calibri"/>
                        </a:rPr>
                        <a:t>account of the same event or topic; describe the differences in focus and the information provided.</a:t>
                      </a:r>
                      <a:endParaRPr lang="en-US" sz="800" dirty="0">
                        <a:effectLst/>
                        <a:latin typeface="Calibri"/>
                        <a:ea typeface="Calibri"/>
                        <a:cs typeface="Times New Roman"/>
                      </a:endParaRPr>
                    </a:p>
                  </a:txBody>
                  <a:tcPr marL="33288" marR="33288"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29839603"/>
              </p:ext>
            </p:extLst>
          </p:nvPr>
        </p:nvGraphicFramePr>
        <p:xfrm>
          <a:off x="361164" y="5898189"/>
          <a:ext cx="7005199" cy="3084576"/>
        </p:xfrm>
        <a:graphic>
          <a:graphicData uri="http://schemas.openxmlformats.org/drawingml/2006/table">
            <a:tbl>
              <a:tblPr firstRow="1" firstCol="1" bandRow="1"/>
              <a:tblGrid>
                <a:gridCol w="659313"/>
                <a:gridCol w="576899"/>
                <a:gridCol w="659313"/>
                <a:gridCol w="824141"/>
                <a:gridCol w="741727"/>
                <a:gridCol w="988969"/>
                <a:gridCol w="751074"/>
                <a:gridCol w="814794"/>
                <a:gridCol w="988969"/>
              </a:tblGrid>
              <a:tr h="154229">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DOK 1 - Ka</a:t>
                      </a:r>
                      <a:endParaRPr lang="en-US" sz="900" dirty="0">
                        <a:effectLst/>
                        <a:latin typeface="Calibri"/>
                        <a:ea typeface="Calibri"/>
                        <a:cs typeface="Times New Roman"/>
                      </a:endParaRPr>
                    </a:p>
                  </a:txBody>
                  <a:tcPr marL="33157" marR="33157" marT="0" marB="0" anchor="ctr">
                    <a:lnL w="381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DOK 1 - Kc</a:t>
                      </a:r>
                      <a:endParaRPr lang="en-US" sz="90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DOK 1 – Cf</a:t>
                      </a:r>
                      <a:endParaRPr lang="en-US" sz="90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DOK 2 – Ch</a:t>
                      </a:r>
                      <a:endParaRPr lang="en-US" sz="90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DOK 2 – Cl</a:t>
                      </a:r>
                      <a:endParaRPr lang="en-US" sz="90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DOK 2 – APn</a:t>
                      </a:r>
                      <a:endParaRPr lang="en-US" sz="900" dirty="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DOK 3 – C?</a:t>
                      </a:r>
                      <a:endParaRPr lang="en-US" sz="90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DOK 3 – </a:t>
                      </a:r>
                      <a:r>
                        <a:rPr lang="en-US" sz="900" dirty="0" err="1" smtClean="0">
                          <a:effectLst/>
                          <a:latin typeface="Calibri"/>
                          <a:ea typeface="Times New Roman"/>
                          <a:cs typeface="Times New Roman"/>
                        </a:rPr>
                        <a:t>ANz</a:t>
                      </a:r>
                      <a:endParaRPr lang="en-US" sz="900" dirty="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Standard</a:t>
                      </a:r>
                      <a:endParaRPr lang="en-US" sz="900">
                        <a:effectLst/>
                        <a:latin typeface="Calibri"/>
                        <a:ea typeface="Calibri"/>
                        <a:cs typeface="Times New Roman"/>
                      </a:endParaRPr>
                    </a:p>
                  </a:txBody>
                  <a:tcPr marL="33157" marR="33157" marT="0" marB="0" anchor="ctr">
                    <a:lnL w="12700" cap="flat" cmpd="sng" algn="ctr">
                      <a:solidFill>
                        <a:srgbClr val="A6A6A6"/>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2930347">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Locate or recall basic facts and details on a chart, graph, diagram, time line, animation or interactive elements (previously read and </a:t>
                      </a:r>
                      <a:r>
                        <a:rPr lang="en-US" sz="800" dirty="0" smtClean="0">
                          <a:solidFill>
                            <a:srgbClr val="000000"/>
                          </a:solidFill>
                          <a:effectLst/>
                          <a:latin typeface="Calibri"/>
                          <a:ea typeface="Times New Roman"/>
                          <a:cs typeface="Times New Roman"/>
                        </a:rPr>
                        <a:t>discussed </a:t>
                      </a:r>
                      <a:r>
                        <a:rPr lang="en-US" sz="800" dirty="0">
                          <a:solidFill>
                            <a:srgbClr val="000000"/>
                          </a:solidFill>
                          <a:effectLst/>
                          <a:latin typeface="Calibri"/>
                          <a:ea typeface="Times New Roman"/>
                          <a:cs typeface="Times New Roman"/>
                        </a:rPr>
                        <a:t>in class).</a:t>
                      </a:r>
                      <a:endParaRPr lang="en-US" sz="800" dirty="0">
                        <a:effectLst/>
                        <a:latin typeface="Calibri"/>
                        <a:ea typeface="Calibri"/>
                        <a:cs typeface="Times New Roman"/>
                      </a:endParaRPr>
                    </a:p>
                  </a:txBody>
                  <a:tcPr marL="33157" marR="33157" marT="0" marB="0">
                    <a:lnL w="381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Define (</a:t>
                      </a:r>
                      <a:r>
                        <a:rPr lang="en-US" sz="800" dirty="0" smtClean="0">
                          <a:effectLst/>
                          <a:latin typeface="Calibri"/>
                          <a:ea typeface="Times New Roman"/>
                          <a:cs typeface="Times New Roman"/>
                        </a:rPr>
                        <a:t>under-stand </a:t>
                      </a:r>
                      <a:r>
                        <a:rPr lang="en-US" sz="800" dirty="0">
                          <a:effectLst/>
                          <a:latin typeface="Calibri"/>
                          <a:ea typeface="Times New Roman"/>
                          <a:cs typeface="Times New Roman"/>
                        </a:rPr>
                        <a:t>the meaning of…) </a:t>
                      </a:r>
                      <a:r>
                        <a:rPr lang="en-US" sz="800" u="sng" dirty="0">
                          <a:solidFill>
                            <a:srgbClr val="000000"/>
                          </a:solidFill>
                          <a:effectLst/>
                          <a:latin typeface="Calibri"/>
                          <a:ea typeface="Times New Roman"/>
                          <a:cs typeface="Times New Roman"/>
                        </a:rPr>
                        <a:t>standard academic language terms</a:t>
                      </a:r>
                      <a:r>
                        <a:rPr lang="en-US" sz="800" dirty="0">
                          <a:effectLst/>
                          <a:latin typeface="Calibri"/>
                          <a:ea typeface="Times New Roman"/>
                          <a:cs typeface="Times New Roman"/>
                        </a:rPr>
                        <a:t>: </a:t>
                      </a:r>
                      <a:r>
                        <a:rPr lang="en-US" sz="800" dirty="0">
                          <a:solidFill>
                            <a:srgbClr val="000000"/>
                          </a:solidFill>
                          <a:effectLst/>
                          <a:latin typeface="Calibri"/>
                          <a:ea typeface="Times New Roman"/>
                          <a:cs typeface="Times New Roman"/>
                        </a:rPr>
                        <a:t> relevant, interpret, </a:t>
                      </a:r>
                      <a:r>
                        <a:rPr lang="en-US" sz="800" dirty="0" err="1" smtClean="0">
                          <a:solidFill>
                            <a:srgbClr val="000000"/>
                          </a:solidFill>
                          <a:effectLst/>
                          <a:latin typeface="Calibri"/>
                          <a:ea typeface="Times New Roman"/>
                          <a:cs typeface="Times New Roman"/>
                        </a:rPr>
                        <a:t>contributespresented</a:t>
                      </a:r>
                      <a:r>
                        <a:rPr lang="en-US" sz="800" dirty="0">
                          <a:solidFill>
                            <a:srgbClr val="000000"/>
                          </a:solidFill>
                          <a:effectLst/>
                          <a:latin typeface="Calibri"/>
                          <a:ea typeface="Times New Roman"/>
                          <a:cs typeface="Times New Roman"/>
                        </a:rPr>
                        <a:t>, and visual </a:t>
                      </a:r>
                      <a:r>
                        <a:rPr lang="en-US" sz="800" dirty="0" smtClean="0">
                          <a:solidFill>
                            <a:srgbClr val="000000"/>
                          </a:solidFill>
                          <a:effectLst/>
                          <a:latin typeface="Calibri"/>
                          <a:ea typeface="Times New Roman"/>
                          <a:cs typeface="Times New Roman"/>
                        </a:rPr>
                        <a:t>information </a:t>
                      </a:r>
                      <a:r>
                        <a:rPr lang="en-US" sz="800" dirty="0">
                          <a:solidFill>
                            <a:srgbClr val="000000"/>
                          </a:solidFill>
                          <a:effectLst/>
                          <a:latin typeface="Calibri"/>
                          <a:ea typeface="Times New Roman"/>
                          <a:cs typeface="Times New Roman"/>
                        </a:rPr>
                        <a:t>(charts, graphs, etc...).</a:t>
                      </a:r>
                      <a:endParaRPr lang="en-US" sz="800" dirty="0">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800" dirty="0">
                          <a:effectLst/>
                          <a:latin typeface="Calibri"/>
                          <a:ea typeface="Times New Roman"/>
                          <a:cs typeface="Times New Roman"/>
                        </a:rPr>
                        <a:t>Answer who, what, when, where questions about information </a:t>
                      </a:r>
                      <a:r>
                        <a:rPr lang="en-US" sz="800" dirty="0" smtClean="0">
                          <a:effectLst/>
                          <a:latin typeface="Calibri"/>
                          <a:ea typeface="Times New Roman"/>
                          <a:cs typeface="Times New Roman"/>
                        </a:rPr>
                        <a:t>presented </a:t>
                      </a:r>
                      <a:r>
                        <a:rPr lang="en-US" sz="800" dirty="0">
                          <a:effectLst/>
                          <a:latin typeface="Calibri"/>
                          <a:ea typeface="Times New Roman"/>
                          <a:cs typeface="Times New Roman"/>
                        </a:rPr>
                        <a:t>in different visual </a:t>
                      </a:r>
                      <a:r>
                        <a:rPr lang="en-US" sz="800" dirty="0" smtClean="0">
                          <a:effectLst/>
                          <a:latin typeface="Calibri"/>
                          <a:ea typeface="Times New Roman"/>
                          <a:cs typeface="Times New Roman"/>
                        </a:rPr>
                        <a:t>formats.</a:t>
                      </a:r>
                      <a:r>
                        <a:rPr lang="en-US" sz="800" baseline="0" dirty="0" smtClean="0">
                          <a:effectLst/>
                          <a:latin typeface="Calibri"/>
                          <a:ea typeface="Times New Roman"/>
                          <a:cs typeface="Times New Roman"/>
                        </a:rPr>
                        <a:t> </a:t>
                      </a:r>
                      <a:r>
                        <a:rPr lang="en-US" sz="800" dirty="0" smtClean="0">
                          <a:effectLst/>
                          <a:latin typeface="Calibri"/>
                          <a:ea typeface="Times New Roman"/>
                          <a:cs typeface="Times New Roman"/>
                        </a:rPr>
                        <a:t>Answer </a:t>
                      </a:r>
                      <a:r>
                        <a:rPr lang="en-US" sz="800" dirty="0">
                          <a:effectLst/>
                          <a:latin typeface="Calibri"/>
                          <a:ea typeface="Times New Roman"/>
                          <a:cs typeface="Times New Roman"/>
                        </a:rPr>
                        <a:t>questions explaining how information helps the reader to understand a text.</a:t>
                      </a:r>
                      <a:endParaRPr lang="en-US" sz="800" dirty="0">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Explain how text features found in visual, oral or quantitative charts, graphs, diagrams, time lines, animations or interactive elements contribute to locating information about a topic.</a:t>
                      </a:r>
                      <a:endParaRPr lang="en-US" sz="800" dirty="0">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Arial"/>
                        </a:rPr>
                        <a:t>Interpret information found in charts, </a:t>
                      </a:r>
                      <a:r>
                        <a:rPr lang="en-US" sz="800" b="1" dirty="0">
                          <a:solidFill>
                            <a:srgbClr val="000000"/>
                          </a:solidFill>
                          <a:effectLst/>
                          <a:latin typeface="Calibri"/>
                          <a:ea typeface="Times New Roman"/>
                          <a:cs typeface="Times New Roman"/>
                        </a:rPr>
                        <a:t>graphs, diagrams, time lines, animations or interactive elements for a specific </a:t>
                      </a:r>
                      <a:r>
                        <a:rPr lang="en-US" sz="800" b="1" dirty="0" smtClean="0">
                          <a:solidFill>
                            <a:srgbClr val="000000"/>
                          </a:solidFill>
                          <a:effectLst/>
                          <a:latin typeface="Calibri"/>
                          <a:ea typeface="Times New Roman"/>
                          <a:cs typeface="Times New Roman"/>
                        </a:rPr>
                        <a:t>purpose </a:t>
                      </a:r>
                      <a:r>
                        <a:rPr lang="en-US" sz="800" b="1" dirty="0">
                          <a:solidFill>
                            <a:srgbClr val="000000"/>
                          </a:solidFill>
                          <a:effectLst/>
                          <a:latin typeface="Calibri"/>
                          <a:ea typeface="Times New Roman"/>
                          <a:cs typeface="Times New Roman"/>
                        </a:rPr>
                        <a:t>(i.e. answering a question</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a:t>
                      </a:r>
                      <a:r>
                        <a:rPr lang="en-US" sz="800" b="1" baseline="0" dirty="0" smtClean="0">
                          <a:solidFill>
                            <a:schemeClr val="tx1"/>
                          </a:solidFill>
                          <a:effectLst>
                            <a:outerShdw blurRad="38100" dist="38100" dir="2700000" algn="tl">
                              <a:srgbClr val="000000">
                                <a:alpha val="43137"/>
                              </a:srgbClr>
                            </a:outerShdw>
                          </a:effectLst>
                          <a:latin typeface="Calibri"/>
                          <a:ea typeface="Calibri"/>
                          <a:cs typeface="Times New Roman"/>
                        </a:rPr>
                        <a:t> RESPONSE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Show the ability to </a:t>
                      </a:r>
                      <a:r>
                        <a:rPr lang="en-US" sz="800" b="1" dirty="0" smtClean="0">
                          <a:solidFill>
                            <a:srgbClr val="000000"/>
                          </a:solidFill>
                          <a:effectLst/>
                          <a:latin typeface="Calibri"/>
                          <a:ea typeface="Times New Roman"/>
                          <a:cs typeface="Times New Roman"/>
                        </a:rPr>
                        <a:t>use </a:t>
                      </a:r>
                      <a:r>
                        <a:rPr lang="en-US" sz="800" b="1" dirty="0">
                          <a:solidFill>
                            <a:srgbClr val="000000"/>
                          </a:solidFill>
                          <a:effectLst/>
                          <a:latin typeface="Calibri"/>
                          <a:ea typeface="Times New Roman"/>
                          <a:cs typeface="Times New Roman"/>
                        </a:rPr>
                        <a:t>and obtain information </a:t>
                      </a:r>
                      <a:r>
                        <a:rPr lang="en-US" sz="800" b="1" u="sng" dirty="0">
                          <a:solidFill>
                            <a:srgbClr val="000000"/>
                          </a:solidFill>
                          <a:effectLst/>
                          <a:latin typeface="Calibri"/>
                          <a:ea typeface="Times New Roman"/>
                          <a:cs typeface="Times New Roman"/>
                        </a:rPr>
                        <a:t>independently</a:t>
                      </a:r>
                      <a:r>
                        <a:rPr lang="en-US" sz="800" b="1" dirty="0">
                          <a:solidFill>
                            <a:srgbClr val="000000"/>
                          </a:solidFill>
                          <a:effectLst/>
                          <a:latin typeface="Calibri"/>
                          <a:ea typeface="Times New Roman"/>
                          <a:cs typeface="Times New Roman"/>
                        </a:rPr>
                        <a:t> found in text features such as; </a:t>
                      </a:r>
                      <a:r>
                        <a:rPr lang="en-US" sz="800" b="1" dirty="0">
                          <a:solidFill>
                            <a:srgbClr val="000000"/>
                          </a:solidFill>
                          <a:effectLst/>
                          <a:latin typeface="Calibri"/>
                          <a:ea typeface="Times New Roman"/>
                          <a:cs typeface="Arial"/>
                        </a:rPr>
                        <a:t>charts, </a:t>
                      </a:r>
                      <a:r>
                        <a:rPr lang="en-US" sz="800" b="1" dirty="0">
                          <a:solidFill>
                            <a:srgbClr val="000000"/>
                          </a:solidFill>
                          <a:effectLst/>
                          <a:latin typeface="Calibri"/>
                          <a:ea typeface="Times New Roman"/>
                          <a:cs typeface="Times New Roman"/>
                        </a:rPr>
                        <a:t>graphs, diagrams, time lines, animations or interactive elements (new materials not read or </a:t>
                      </a:r>
                      <a:r>
                        <a:rPr lang="en-US" sz="800" b="1" dirty="0" smtClean="0">
                          <a:solidFill>
                            <a:srgbClr val="000000"/>
                          </a:solidFill>
                          <a:effectLst/>
                          <a:latin typeface="Calibri"/>
                          <a:ea typeface="Times New Roman"/>
                          <a:cs typeface="Times New Roman"/>
                        </a:rPr>
                        <a:t>discussed </a:t>
                      </a:r>
                      <a:r>
                        <a:rPr lang="en-US" sz="800" b="1" dirty="0">
                          <a:solidFill>
                            <a:srgbClr val="000000"/>
                          </a:solidFill>
                          <a:effectLst/>
                          <a:latin typeface="Calibri"/>
                          <a:ea typeface="Times New Roman"/>
                          <a:cs typeface="Times New Roman"/>
                        </a:rPr>
                        <a:t>in class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Times New Roman"/>
                        <a:cs typeface="Times New Roman"/>
                      </a:endParaRPr>
                    </a:p>
                    <a:p>
                      <a:pPr marL="0" marR="0" algn="l">
                        <a:lnSpc>
                          <a:spcPct val="115000"/>
                        </a:lnSpc>
                        <a:spcBef>
                          <a:spcPts val="0"/>
                        </a:spcBef>
                        <a:spcAft>
                          <a:spcPts val="0"/>
                        </a:spcAft>
                      </a:pPr>
                      <a:r>
                        <a:rPr lang="en-US" sz="800" b="1" dirty="0" smtClean="0">
                          <a:solidFill>
                            <a:schemeClr val="tx1"/>
                          </a:solidFill>
                          <a:effectLst>
                            <a:outerShdw blurRad="38100" dist="38100" dir="2700000" algn="tl">
                              <a:srgbClr val="000000">
                                <a:alpha val="43137"/>
                              </a:srgbClr>
                            </a:outerShdw>
                          </a:effectLst>
                          <a:latin typeface="Calibri"/>
                          <a:ea typeface="Calibri"/>
                          <a:cs typeface="Times New Roman"/>
                        </a:rPr>
                        <a:t>SELECTED REPSONSE</a:t>
                      </a:r>
                      <a:endParaRPr lang="en-US" sz="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800" dirty="0" smtClean="0">
                          <a:solidFill>
                            <a:srgbClr val="000000"/>
                          </a:solidFill>
                          <a:effectLst/>
                          <a:latin typeface="Calibri"/>
                          <a:ea typeface="Times New Roman"/>
                          <a:cs typeface="Times New Roman"/>
                        </a:rPr>
                        <a:t>Select </a:t>
                      </a:r>
                      <a:r>
                        <a:rPr lang="en-US" sz="800" dirty="0">
                          <a:solidFill>
                            <a:srgbClr val="000000"/>
                          </a:solidFill>
                          <a:effectLst/>
                          <a:latin typeface="Calibri"/>
                          <a:ea typeface="Times New Roman"/>
                          <a:cs typeface="Times New Roman"/>
                        </a:rPr>
                        <a:t>supporting details in a visual </a:t>
                      </a:r>
                      <a:r>
                        <a:rPr lang="en-US" sz="800" dirty="0" smtClean="0">
                          <a:solidFill>
                            <a:srgbClr val="000000"/>
                          </a:solidFill>
                          <a:effectLst/>
                          <a:latin typeface="Calibri"/>
                          <a:ea typeface="Times New Roman"/>
                          <a:cs typeface="Times New Roman"/>
                        </a:rPr>
                        <a:t>representation </a:t>
                      </a:r>
                      <a:r>
                        <a:rPr lang="en-US" sz="800" dirty="0">
                          <a:solidFill>
                            <a:srgbClr val="000000"/>
                          </a:solidFill>
                          <a:effectLst/>
                          <a:latin typeface="Calibri"/>
                          <a:ea typeface="Times New Roman"/>
                          <a:cs typeface="Times New Roman"/>
                        </a:rPr>
                        <a:t>as evidence of a central idea.</a:t>
                      </a:r>
                      <a:endParaRPr lang="en-US" sz="800" dirty="0">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Categorize information in charts, graphs, diagrams, etc...(visual </a:t>
                      </a:r>
                      <a:r>
                        <a:rPr lang="en-US" sz="800" b="1" dirty="0" smtClean="0">
                          <a:solidFill>
                            <a:srgbClr val="000000"/>
                          </a:solidFill>
                          <a:effectLst/>
                          <a:latin typeface="Calibri"/>
                          <a:ea typeface="Times New Roman"/>
                          <a:cs typeface="Times New Roman"/>
                        </a:rPr>
                        <a:t>representations</a:t>
                      </a:r>
                      <a:r>
                        <a:rPr lang="en-US" sz="800" b="1" dirty="0">
                          <a:solidFill>
                            <a:srgbClr val="000000"/>
                          </a:solidFill>
                          <a:effectLst/>
                          <a:latin typeface="Calibri"/>
                          <a:ea typeface="Times New Roman"/>
                          <a:cs typeface="Times New Roman"/>
                        </a:rPr>
                        <a:t>) explaining how each contributes to an understanding of the text in which it appears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Times New Roman"/>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CONSTRUCTED RESPONSE</a:t>
                      </a:r>
                      <a:endParaRPr lang="en-US" sz="800" dirty="0">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800" u="sng" dirty="0">
                          <a:effectLst/>
                          <a:latin typeface="Calibri"/>
                          <a:ea typeface="Calibri"/>
                          <a:cs typeface="Calibri"/>
                        </a:rPr>
                        <a:t>RI.4.7</a:t>
                      </a:r>
                      <a:r>
                        <a:rPr lang="en-US" sz="800" dirty="0">
                          <a:effectLst/>
                          <a:latin typeface="Calibri"/>
                          <a:ea typeface="Calibri"/>
                          <a:cs typeface="Calibri"/>
                        </a:rPr>
                        <a:t> Interpret information </a:t>
                      </a:r>
                      <a:r>
                        <a:rPr lang="en-US" sz="800" dirty="0" smtClean="0">
                          <a:effectLst/>
                          <a:latin typeface="Calibri"/>
                          <a:ea typeface="Calibri"/>
                          <a:cs typeface="Calibri"/>
                        </a:rPr>
                        <a:t>presented </a:t>
                      </a:r>
                      <a:r>
                        <a:rPr lang="en-US" sz="800" dirty="0">
                          <a:effectLst/>
                          <a:latin typeface="Calibri"/>
                          <a:ea typeface="Calibri"/>
                          <a:cs typeface="Calibri"/>
                        </a:rPr>
                        <a:t>visually, orally, or quantitatively (e.g., in charts, graphs, diagrams, time lines, animations, or interactive elements on Web pages) and explain how the information contributes to an understanding of the text in which it appears</a:t>
                      </a:r>
                      <a:endParaRPr lang="en-US" sz="800" dirty="0">
                        <a:effectLst/>
                        <a:latin typeface="Calibri"/>
                        <a:ea typeface="Calibri"/>
                        <a:cs typeface="Times New Roman"/>
                      </a:endParaRPr>
                    </a:p>
                  </a:txBody>
                  <a:tcPr marL="33157" marR="33157" marT="0" marB="0">
                    <a:lnL w="12700" cap="flat" cmpd="sng" algn="ctr">
                      <a:solidFill>
                        <a:srgbClr val="A6A6A6"/>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FBFBF"/>
                    </a:solidFill>
                  </a:tcPr>
                </a:tc>
              </a:tr>
            </a:tbl>
          </a:graphicData>
        </a:graphic>
      </p:graphicFrame>
      <p:sp>
        <p:nvSpPr>
          <p:cNvPr id="13" name="Rectangle 12"/>
          <p:cNvSpPr/>
          <p:nvPr/>
        </p:nvSpPr>
        <p:spPr>
          <a:xfrm rot="20591387">
            <a:off x="2812955" y="2360306"/>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t>
            </a:r>
            <a:r>
              <a:rPr lang="en-US" sz="1000" b="1" dirty="0" smtClean="0">
                <a:solidFill>
                  <a:schemeClr val="tx1"/>
                </a:solidFill>
                <a:effectLst>
                  <a:outerShdw blurRad="38100" dist="38100" dir="2700000" algn="tl">
                    <a:srgbClr val="000000">
                      <a:alpha val="43137"/>
                    </a:srgbClr>
                  </a:outerShdw>
                </a:effectLst>
              </a:rPr>
              <a:t>Assessed</a:t>
            </a:r>
            <a:endParaRPr lang="en-US" sz="1000" b="1" dirty="0">
              <a:solidFill>
                <a:schemeClr val="tx1"/>
              </a:solidFill>
              <a:effectLst>
                <a:outerShdw blurRad="38100" dist="38100" dir="2700000" algn="tl">
                  <a:srgbClr val="000000">
                    <a:alpha val="43137"/>
                  </a:srgbClr>
                </a:outerShdw>
              </a:effectLst>
            </a:endParaRPr>
          </a:p>
        </p:txBody>
      </p:sp>
      <p:sp>
        <p:nvSpPr>
          <p:cNvPr id="14" name="Rectangle 13"/>
          <p:cNvSpPr/>
          <p:nvPr/>
        </p:nvSpPr>
        <p:spPr>
          <a:xfrm rot="20591387">
            <a:off x="3595593" y="4171207"/>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t>
            </a:r>
            <a:r>
              <a:rPr lang="en-US" sz="1000" b="1" dirty="0" smtClean="0">
                <a:solidFill>
                  <a:schemeClr val="tx1"/>
                </a:solidFill>
                <a:effectLst>
                  <a:outerShdw blurRad="38100" dist="38100" dir="2700000" algn="tl">
                    <a:srgbClr val="000000">
                      <a:alpha val="43137"/>
                    </a:srgbClr>
                  </a:outerShdw>
                </a:effectLst>
              </a:rPr>
              <a:t>Assessed</a:t>
            </a:r>
            <a:endParaRPr lang="en-US" sz="1000" b="1" dirty="0">
              <a:solidFill>
                <a:schemeClr val="tx1"/>
              </a:solidFill>
              <a:effectLst>
                <a:outerShdw blurRad="38100" dist="38100" dir="2700000" algn="tl">
                  <a:srgbClr val="000000">
                    <a:alpha val="43137"/>
                  </a:srgbClr>
                </a:outerShdw>
              </a:effectLst>
            </a:endParaRPr>
          </a:p>
        </p:txBody>
      </p:sp>
      <p:sp>
        <p:nvSpPr>
          <p:cNvPr id="10" name="Rectangle 9"/>
          <p:cNvSpPr/>
          <p:nvPr/>
        </p:nvSpPr>
        <p:spPr>
          <a:xfrm>
            <a:off x="4571267" y="2380118"/>
            <a:ext cx="685800" cy="2990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10158" y="2362656"/>
            <a:ext cx="966842" cy="2990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503126" y="4037423"/>
            <a:ext cx="685800" cy="2990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00200" y="5344152"/>
            <a:ext cx="1143000" cy="3123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14167" y="5489058"/>
            <a:ext cx="1181833" cy="20222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0" y="7770640"/>
            <a:ext cx="685800" cy="2990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766860" y="7807696"/>
            <a:ext cx="1027209" cy="2927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565866" y="7799828"/>
            <a:ext cx="719546" cy="44489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555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60465" y="1072619"/>
            <a:ext cx="7340603" cy="8505165"/>
          </a:xfrm>
          <a:prstGeom prst="rect">
            <a:avLst/>
          </a:prstGeom>
          <a:solidFill>
            <a:schemeClr val="bg1"/>
          </a:solidFill>
          <a:ln>
            <a:solidFill>
              <a:schemeClr val="accent1"/>
            </a:solidFill>
          </a:ln>
        </p:spPr>
        <p:txBody>
          <a:bodyPr wrap="square" lIns="101869" tIns="50935" rIns="101869" bIns="50935" rtlCol="0">
            <a:spAutoFit/>
          </a:bodyPr>
          <a:lstStyle/>
          <a:p>
            <a:endParaRPr lang="es-419" sz="1400" b="1" u="sng" dirty="0" smtClean="0"/>
          </a:p>
          <a:p>
            <a:r>
              <a:rPr lang="es-419" sz="1400" dirty="0" smtClean="0"/>
              <a:t>¿Qué </a:t>
            </a:r>
            <a:r>
              <a:rPr lang="es-419" sz="1400" u="sng" dirty="0" smtClean="0"/>
              <a:t>contribuciones</a:t>
            </a:r>
            <a:r>
              <a:rPr lang="es-419" sz="1400" dirty="0" smtClean="0"/>
              <a:t> (ideas claves) ofrece el texto para apoyar la </a:t>
            </a:r>
            <a:r>
              <a:rPr lang="es-419" sz="1400" u="sng" dirty="0" smtClean="0"/>
              <a:t>idea principa</a:t>
            </a:r>
            <a:r>
              <a:rPr lang="es-419" sz="1400" dirty="0" smtClean="0"/>
              <a:t>l?</a:t>
            </a:r>
            <a:endParaRPr lang="es-419" sz="1400" b="1" dirty="0" smtClean="0"/>
          </a:p>
          <a:p>
            <a:endParaRPr lang="es-419" sz="1400" b="1" dirty="0" smtClean="0"/>
          </a:p>
          <a:p>
            <a:r>
              <a:rPr lang="es-419" sz="1400" dirty="0" smtClean="0"/>
              <a:t>Escribe </a:t>
            </a:r>
            <a:r>
              <a:rPr lang="es-419" sz="1400" b="1" u="sng" dirty="0" smtClean="0"/>
              <a:t>una</a:t>
            </a:r>
            <a:r>
              <a:rPr lang="es-419" sz="1400" dirty="0" smtClean="0"/>
              <a:t> nueva contribución (</a:t>
            </a:r>
            <a:r>
              <a:rPr lang="es-419" sz="1400" u="sng" dirty="0" smtClean="0"/>
              <a:t>idea clave</a:t>
            </a:r>
            <a:r>
              <a:rPr lang="es-419" sz="1400" dirty="0" smtClean="0"/>
              <a:t>) sobre la </a:t>
            </a:r>
            <a:r>
              <a:rPr lang="es-419" sz="1400" u="sng" dirty="0" smtClean="0"/>
              <a:t>idea principal</a:t>
            </a:r>
            <a:r>
              <a:rPr lang="es-419" sz="1400" dirty="0" smtClean="0"/>
              <a:t>.</a:t>
            </a:r>
          </a:p>
          <a:p>
            <a:endParaRPr lang="es-419" sz="1400" dirty="0" smtClean="0"/>
          </a:p>
          <a:p>
            <a:r>
              <a:rPr lang="es-419" sz="1400" dirty="0" smtClean="0"/>
              <a:t>_____________________________________________________________________________</a:t>
            </a:r>
          </a:p>
          <a:p>
            <a:endParaRPr lang="es-419" sz="1400" dirty="0" smtClean="0"/>
          </a:p>
          <a:p>
            <a:r>
              <a:rPr lang="es-419" sz="1400" dirty="0" smtClean="0"/>
              <a:t>_____________________________________________________________________________</a:t>
            </a:r>
          </a:p>
          <a:p>
            <a:endParaRPr lang="es-419" sz="1400" b="1" u="sng" dirty="0" smtClean="0"/>
          </a:p>
          <a:p>
            <a:r>
              <a:rPr lang="es-419" sz="1400" b="1" u="sng" dirty="0" smtClean="0"/>
              <a:t>Detalles clave y ejemplos</a:t>
            </a:r>
          </a:p>
          <a:p>
            <a:endParaRPr lang="es-419" sz="1400" b="1" u="sng" dirty="0" smtClean="0"/>
          </a:p>
          <a:p>
            <a:r>
              <a:rPr lang="es-419" sz="1400" dirty="0" smtClean="0"/>
              <a:t>¿Qué </a:t>
            </a:r>
            <a:r>
              <a:rPr lang="es-419" sz="1400" u="sng" dirty="0" smtClean="0"/>
              <a:t>detalles clave </a:t>
            </a:r>
            <a:r>
              <a:rPr lang="es-419" sz="1400" dirty="0" smtClean="0"/>
              <a:t>o</a:t>
            </a:r>
            <a:r>
              <a:rPr lang="es-419" sz="1400" u="sng" dirty="0" smtClean="0"/>
              <a:t> ejemplos</a:t>
            </a:r>
            <a:r>
              <a:rPr lang="es-419" sz="1400" dirty="0" smtClean="0"/>
              <a:t> de la sección o párrafo explican </a:t>
            </a:r>
            <a:r>
              <a:rPr lang="es-419" sz="1400" dirty="0" err="1" smtClean="0"/>
              <a:t>mácerca</a:t>
            </a:r>
            <a:r>
              <a:rPr lang="es-419" sz="1400" dirty="0" smtClean="0"/>
              <a:t> de la nueva </a:t>
            </a:r>
            <a:r>
              <a:rPr lang="es-419" sz="1400" u="sng" dirty="0" smtClean="0"/>
              <a:t>contribución (idea clave)</a:t>
            </a:r>
            <a:r>
              <a:rPr lang="es-419" sz="1400" dirty="0" smtClean="0"/>
              <a:t>? </a:t>
            </a:r>
          </a:p>
          <a:p>
            <a:endParaRPr lang="es-419" sz="1400" dirty="0" smtClean="0"/>
          </a:p>
          <a:p>
            <a:pPr marL="175914" indent="-175914">
              <a:buFont typeface="Arial" panose="020B0604020202020204" pitchFamily="34" charset="0"/>
              <a:buChar char="•"/>
            </a:pPr>
            <a:r>
              <a:rPr lang="es-419" sz="1400" dirty="0" smtClean="0"/>
              <a:t>Detalle clave o ejemplo ________________________________________________________________________</a:t>
            </a:r>
          </a:p>
          <a:p>
            <a:pPr marL="175914" indent="-175914">
              <a:buFont typeface="Arial" panose="020B0604020202020204" pitchFamily="34" charset="0"/>
              <a:buChar char="•"/>
            </a:pPr>
            <a:endParaRPr lang="es-419" sz="1400" dirty="0" smtClean="0"/>
          </a:p>
          <a:p>
            <a:pPr marL="175914" indent="-175914"/>
            <a:r>
              <a:rPr lang="es-419" sz="1400" dirty="0" smtClean="0"/>
              <a:t>      ________________________________________________________________________</a:t>
            </a:r>
          </a:p>
          <a:p>
            <a:pPr marL="175914" indent="-175914"/>
            <a:endParaRPr lang="es-419" sz="1400" dirty="0" smtClean="0"/>
          </a:p>
          <a:p>
            <a:pPr marL="175914" indent="-175914">
              <a:buFont typeface="Arial" panose="020B0604020202020204" pitchFamily="34" charset="0"/>
              <a:buChar char="•"/>
            </a:pPr>
            <a:r>
              <a:rPr lang="es-419" sz="1400" dirty="0" smtClean="0"/>
              <a:t>Detalle clave o ejemplo _________________________________________________________________________</a:t>
            </a:r>
          </a:p>
          <a:p>
            <a:pPr marL="175914" indent="-175914"/>
            <a:endParaRPr lang="es-419" sz="1400" dirty="0" smtClean="0"/>
          </a:p>
          <a:p>
            <a:pPr marL="175914" indent="-175914"/>
            <a:r>
              <a:rPr lang="es-419" sz="1400" dirty="0" smtClean="0"/>
              <a:t>      _________________________________________________________________________</a:t>
            </a:r>
          </a:p>
          <a:p>
            <a:endParaRPr lang="es-419" sz="1400" b="1" u="sng" dirty="0" smtClean="0"/>
          </a:p>
          <a:p>
            <a:r>
              <a:rPr lang="es-419" sz="1400" b="1" u="sng" dirty="0" smtClean="0"/>
              <a:t>Una y otra vez</a:t>
            </a:r>
          </a:p>
          <a:p>
            <a:r>
              <a:rPr lang="es-419" sz="1400" dirty="0" smtClean="0"/>
              <a:t>¿Qué palabras, frases o ideas el autor utiliza una y otra vez? Escríbelas aquí. Piensa por qué el autor las utiliza una y otra vez.</a:t>
            </a:r>
          </a:p>
          <a:p>
            <a:endParaRPr lang="es-419" sz="1400" dirty="0" smtClean="0"/>
          </a:p>
          <a:p>
            <a:endParaRPr lang="es-419" sz="1400" dirty="0" smtClean="0"/>
          </a:p>
          <a:p>
            <a:endParaRPr lang="es-419" sz="1400" dirty="0" smtClean="0"/>
          </a:p>
          <a:p>
            <a:endParaRPr lang="es-419" sz="1400" dirty="0" smtClean="0"/>
          </a:p>
          <a:p>
            <a:endParaRPr lang="es-419" sz="1400" b="1" u="sng" dirty="0" smtClean="0"/>
          </a:p>
          <a:p>
            <a:endParaRPr lang="es-419" sz="1400" b="1" u="sng" dirty="0" smtClean="0"/>
          </a:p>
          <a:p>
            <a:endParaRPr lang="es-419" sz="1400" b="1" u="sng" dirty="0" smtClean="0"/>
          </a:p>
          <a:p>
            <a:endParaRPr lang="es-419" sz="1400" b="1" u="sng" dirty="0" smtClean="0"/>
          </a:p>
          <a:p>
            <a:endParaRPr lang="es-419" sz="1400" b="1" u="sng" dirty="0" smtClean="0"/>
          </a:p>
          <a:p>
            <a:r>
              <a:rPr lang="es-419" sz="1400" dirty="0" smtClean="0"/>
              <a:t>Escribe </a:t>
            </a:r>
            <a:r>
              <a:rPr lang="es-419" sz="1400" b="1" u="sng" dirty="0" smtClean="0"/>
              <a:t>una oración de conclusión </a:t>
            </a:r>
            <a:r>
              <a:rPr lang="es-419" sz="1400" dirty="0" smtClean="0"/>
              <a:t>que diga más acerca de la nueva </a:t>
            </a:r>
            <a:r>
              <a:rPr lang="es-419" sz="1400" u="sng" dirty="0" err="1" smtClean="0"/>
              <a:t>contribucuión</a:t>
            </a:r>
            <a:r>
              <a:rPr lang="es-419" sz="1400" u="sng" dirty="0" smtClean="0"/>
              <a:t> (idea clave</a:t>
            </a:r>
            <a:r>
              <a:rPr lang="es-419" sz="1400" dirty="0" smtClean="0"/>
              <a:t>.  Utiliza en tu resumen algunas de las palabras o ideas de ‘</a:t>
            </a:r>
            <a:r>
              <a:rPr lang="es-419" sz="1400" i="1" u="sng" dirty="0" smtClean="0"/>
              <a:t>una y otra vez</a:t>
            </a:r>
            <a:r>
              <a:rPr lang="es-419" sz="1400" dirty="0" smtClean="0"/>
              <a:t>’.</a:t>
            </a:r>
          </a:p>
          <a:p>
            <a:r>
              <a:rPr lang="es-419" sz="1400" dirty="0" smtClean="0"/>
              <a:t>____________________________________________________________________________</a:t>
            </a:r>
            <a:endParaRPr lang="es-419" sz="1400" dirty="0"/>
          </a:p>
        </p:txBody>
      </p:sp>
      <p:sp>
        <p:nvSpPr>
          <p:cNvPr id="6" name="TextBox 5"/>
          <p:cNvSpPr txBox="1"/>
          <p:nvPr/>
        </p:nvSpPr>
        <p:spPr>
          <a:xfrm>
            <a:off x="627325" y="7108150"/>
            <a:ext cx="6217920" cy="1641760"/>
          </a:xfrm>
          <a:prstGeom prst="rect">
            <a:avLst/>
          </a:prstGeom>
          <a:noFill/>
          <a:ln>
            <a:solidFill>
              <a:schemeClr val="accent1"/>
            </a:solidFill>
          </a:ln>
        </p:spPr>
        <p:txBody>
          <a:bodyPr wrap="square" lIns="101869" tIns="50935" rIns="101869" bIns="50935"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10" name="Rectangle 9"/>
          <p:cNvSpPr/>
          <p:nvPr/>
        </p:nvSpPr>
        <p:spPr>
          <a:xfrm>
            <a:off x="4107498" y="1152320"/>
            <a:ext cx="3276282" cy="2464616"/>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21" tIns="46910" rIns="93821" bIns="46910">
            <a:spAutoFit/>
          </a:bodyPr>
          <a:lstStyle/>
          <a:p>
            <a:r>
              <a:rPr lang="es-419" sz="1100" b="1" dirty="0"/>
              <a:t>Instruya a los estudiantes a volver a leer un párrafo o </a:t>
            </a:r>
            <a:r>
              <a:rPr lang="es-419" sz="1100" b="1" dirty="0" smtClean="0"/>
              <a:t>sección </a:t>
            </a:r>
            <a:r>
              <a:rPr lang="es-419" sz="1100" b="1" dirty="0"/>
              <a:t>del texto que </a:t>
            </a:r>
            <a:r>
              <a:rPr lang="es-419" sz="1100" b="1" dirty="0" smtClean="0"/>
              <a:t>tenga una sólida </a:t>
            </a:r>
            <a:r>
              <a:rPr lang="es-419" sz="1100" b="1" u="sng" dirty="0">
                <a:solidFill>
                  <a:srgbClr val="C00000"/>
                </a:solidFill>
                <a:effectLst>
                  <a:outerShdw blurRad="38100" dist="38100" dir="2700000" algn="tl">
                    <a:srgbClr val="000000">
                      <a:alpha val="43137"/>
                    </a:srgbClr>
                  </a:outerShdw>
                </a:effectLst>
              </a:rPr>
              <a:t>contribución del texto </a:t>
            </a:r>
            <a:r>
              <a:rPr lang="es-419" sz="1100" b="1" dirty="0" smtClean="0"/>
              <a:t>para apoyar una </a:t>
            </a:r>
            <a:r>
              <a:rPr lang="es-419" sz="1100" b="1" u="sng" dirty="0">
                <a:solidFill>
                  <a:srgbClr val="C00000"/>
                </a:solidFill>
                <a:effectLst>
                  <a:outerShdw blurRad="38100" dist="38100" dir="2700000" algn="tl">
                    <a:srgbClr val="000000">
                      <a:alpha val="43137"/>
                    </a:srgbClr>
                  </a:outerShdw>
                </a:effectLst>
              </a:rPr>
              <a:t>idea clave</a:t>
            </a:r>
            <a:r>
              <a:rPr lang="es-419" sz="1100" b="1" dirty="0" smtClean="0"/>
              <a:t>.</a:t>
            </a:r>
            <a:endParaRPr lang="en-US" sz="1100" b="1" dirty="0"/>
          </a:p>
          <a:p>
            <a:endParaRPr lang="en-US" sz="1100" b="1" dirty="0"/>
          </a:p>
          <a:p>
            <a:r>
              <a:rPr lang="es-419" sz="1100" b="1" dirty="0"/>
              <a:t>Pregunte: − ¿Esta </a:t>
            </a:r>
            <a:r>
              <a:rPr lang="es-419" sz="1100" b="1" dirty="0" smtClean="0"/>
              <a:t>sección </a:t>
            </a:r>
            <a:r>
              <a:rPr lang="es-419" sz="1100" b="1" dirty="0"/>
              <a:t>o </a:t>
            </a:r>
            <a:r>
              <a:rPr lang="es-419" sz="1100" b="1" dirty="0" smtClean="0"/>
              <a:t>párrafo que escogiste tiene una sólida/fuerte declaración sobre la </a:t>
            </a:r>
            <a:r>
              <a:rPr lang="en-US" sz="1100" b="1" u="sng" dirty="0" smtClean="0">
                <a:solidFill>
                  <a:srgbClr val="C00000"/>
                </a:solidFill>
                <a:effectLst>
                  <a:outerShdw blurRad="38100" dist="38100" dir="2700000" algn="tl">
                    <a:srgbClr val="000000">
                      <a:alpha val="43137"/>
                    </a:srgbClr>
                  </a:outerShdw>
                </a:effectLst>
              </a:rPr>
              <a:t>idea principal</a:t>
            </a:r>
            <a:r>
              <a:rPr lang="en-US" sz="1100" b="1" dirty="0" smtClean="0"/>
              <a:t>?</a:t>
            </a:r>
            <a:endParaRPr lang="en-US" sz="1100" b="1" dirty="0"/>
          </a:p>
          <a:p>
            <a:endParaRPr lang="en-US" sz="1100" b="1" dirty="0"/>
          </a:p>
          <a:p>
            <a:r>
              <a:rPr lang="es-419" sz="1100" b="1" dirty="0"/>
              <a:t>Esto es una </a:t>
            </a:r>
            <a:r>
              <a:rPr lang="es-419" sz="1100" b="1" u="sng" dirty="0">
                <a:solidFill>
                  <a:srgbClr val="C00000"/>
                </a:solidFill>
                <a:effectLst>
                  <a:outerShdw blurRad="38100" dist="38100" dir="2700000" algn="tl">
                    <a:srgbClr val="000000">
                      <a:alpha val="43137"/>
                    </a:srgbClr>
                  </a:outerShdw>
                </a:effectLst>
              </a:rPr>
              <a:t>contribución</a:t>
            </a:r>
            <a:r>
              <a:rPr lang="es-419" sz="1100" b="1" dirty="0" smtClean="0"/>
              <a:t> dentro de una </a:t>
            </a:r>
            <a:r>
              <a:rPr lang="es-419" sz="1100" b="1" u="sng" dirty="0" smtClean="0">
                <a:solidFill>
                  <a:srgbClr val="C00000"/>
                </a:solidFill>
                <a:effectLst>
                  <a:outerShdw blurRad="38100" dist="38100" dir="2700000" algn="tl">
                    <a:srgbClr val="000000">
                      <a:alpha val="43137"/>
                    </a:srgbClr>
                  </a:outerShdw>
                </a:effectLst>
              </a:rPr>
              <a:t>idea </a:t>
            </a:r>
            <a:r>
              <a:rPr lang="es-419" sz="1100" b="1" u="sng" dirty="0">
                <a:solidFill>
                  <a:srgbClr val="C00000"/>
                </a:solidFill>
                <a:effectLst>
                  <a:outerShdw blurRad="38100" dist="38100" dir="2700000" algn="tl">
                    <a:srgbClr val="000000">
                      <a:alpha val="43137"/>
                    </a:srgbClr>
                  </a:outerShdw>
                </a:effectLst>
              </a:rPr>
              <a:t>clave</a:t>
            </a:r>
            <a:r>
              <a:rPr lang="es-419" sz="1100" b="1" dirty="0">
                <a:solidFill>
                  <a:srgbClr val="C00000"/>
                </a:solidFill>
                <a:effectLst>
                  <a:outerShdw blurRad="38100" dist="38100" dir="2700000" algn="tl">
                    <a:srgbClr val="000000">
                      <a:alpha val="43137"/>
                    </a:srgbClr>
                  </a:outerShdw>
                </a:effectLst>
              </a:rPr>
              <a:t> </a:t>
            </a:r>
            <a:r>
              <a:rPr lang="es-419" sz="1100" b="1" dirty="0"/>
              <a:t>sobre la </a:t>
            </a:r>
            <a:r>
              <a:rPr lang="es-419" sz="1100" b="1" u="sng" dirty="0">
                <a:solidFill>
                  <a:srgbClr val="C00000"/>
                </a:solidFill>
                <a:effectLst>
                  <a:outerShdw blurRad="38100" dist="38100" dir="2700000" algn="tl">
                    <a:srgbClr val="000000">
                      <a:alpha val="43137"/>
                    </a:srgbClr>
                  </a:outerShdw>
                </a:effectLst>
              </a:rPr>
              <a:t>idea principal</a:t>
            </a:r>
            <a:r>
              <a:rPr lang="es-419" sz="1100" b="1" dirty="0">
                <a:solidFill>
                  <a:srgbClr val="C00000"/>
                </a:solidFill>
                <a:effectLst>
                  <a:outerShdw blurRad="38100" dist="38100" dir="2700000" algn="tl">
                    <a:srgbClr val="000000">
                      <a:alpha val="43137"/>
                    </a:srgbClr>
                  </a:outerShdw>
                </a:effectLst>
              </a:rPr>
              <a:t> </a:t>
            </a:r>
            <a:r>
              <a:rPr lang="es-419" sz="1100" b="1" dirty="0"/>
              <a:t>(</a:t>
            </a:r>
            <a:r>
              <a:rPr lang="es-419" sz="1100" b="1" dirty="0" smtClean="0"/>
              <a:t>asegúrese de que </a:t>
            </a:r>
            <a:r>
              <a:rPr lang="es-419" sz="1100" b="1" dirty="0"/>
              <a:t>los estudiantes </a:t>
            </a:r>
            <a:r>
              <a:rPr lang="es-419" sz="1100" b="1" dirty="0" smtClean="0"/>
              <a:t>puedan identificar el </a:t>
            </a:r>
            <a:r>
              <a:rPr lang="es-419" sz="1100" b="1" u="sng" dirty="0">
                <a:solidFill>
                  <a:srgbClr val="C00000"/>
                </a:solidFill>
                <a:effectLst>
                  <a:outerShdw blurRad="38100" dist="38100" dir="2700000" algn="tl">
                    <a:srgbClr val="000000">
                      <a:alpha val="43137"/>
                    </a:srgbClr>
                  </a:outerShdw>
                </a:effectLst>
              </a:rPr>
              <a:t>tema </a:t>
            </a:r>
            <a:r>
              <a:rPr lang="es-419" sz="1100" b="1" u="sng" dirty="0" smtClean="0">
                <a:solidFill>
                  <a:srgbClr val="C00000"/>
                </a:solidFill>
                <a:effectLst>
                  <a:outerShdw blurRad="38100" dist="38100" dir="2700000" algn="tl">
                    <a:srgbClr val="000000">
                      <a:alpha val="43137"/>
                    </a:srgbClr>
                  </a:outerShdw>
                </a:effectLst>
              </a:rPr>
              <a:t>principal</a:t>
            </a:r>
            <a:r>
              <a:rPr lang="es-419" sz="1100" b="1" dirty="0"/>
              <a:t>).</a:t>
            </a:r>
          </a:p>
          <a:p>
            <a:endParaRPr lang="en-US" sz="1100" b="1" dirty="0"/>
          </a:p>
          <a:p>
            <a:r>
              <a:rPr lang="es-419" sz="1100" b="1" dirty="0"/>
              <a:t>Pida a los estudiantes que escriban </a:t>
            </a:r>
            <a:r>
              <a:rPr lang="es-419" sz="1100" b="1" u="sng" dirty="0">
                <a:solidFill>
                  <a:srgbClr val="C00000"/>
                </a:solidFill>
                <a:effectLst>
                  <a:outerShdw blurRad="38100" dist="38100" dir="2700000" algn="tl">
                    <a:srgbClr val="000000">
                      <a:alpha val="43137"/>
                    </a:srgbClr>
                  </a:outerShdw>
                </a:effectLst>
              </a:rPr>
              <a:t>UNA</a:t>
            </a:r>
            <a:r>
              <a:rPr lang="es-419" sz="1100" b="1" dirty="0">
                <a:effectLst>
                  <a:outerShdw blurRad="38100" dist="38100" dir="2700000" algn="tl">
                    <a:srgbClr val="000000">
                      <a:alpha val="43137"/>
                    </a:srgbClr>
                  </a:outerShdw>
                </a:effectLst>
              </a:rPr>
              <a:t> </a:t>
            </a:r>
            <a:r>
              <a:rPr lang="es-419" sz="1100" b="1" dirty="0"/>
              <a:t>oración breve sobre la nueva</a:t>
            </a:r>
            <a:r>
              <a:rPr lang="es-419" sz="1100" b="1" dirty="0">
                <a:effectLst>
                  <a:outerShdw blurRad="38100" dist="38100" dir="2700000" algn="tl">
                    <a:srgbClr val="000000">
                      <a:alpha val="43137"/>
                    </a:srgbClr>
                  </a:outerShdw>
                </a:effectLst>
              </a:rPr>
              <a:t> </a:t>
            </a:r>
            <a:r>
              <a:rPr lang="en-US" sz="1100" b="1" dirty="0"/>
              <a:t> </a:t>
            </a:r>
            <a:r>
              <a:rPr lang="en-US" sz="1100" b="1" u="sng" dirty="0" err="1" smtClean="0">
                <a:solidFill>
                  <a:srgbClr val="C00000"/>
                </a:solidFill>
                <a:effectLst>
                  <a:outerShdw blurRad="38100" dist="38100" dir="2700000" algn="tl">
                    <a:srgbClr val="000000">
                      <a:alpha val="43137"/>
                    </a:srgbClr>
                  </a:outerShdw>
                </a:effectLst>
              </a:rPr>
              <a:t>contribución</a:t>
            </a:r>
            <a:r>
              <a:rPr lang="en-US" sz="1100" b="1" dirty="0" smtClean="0"/>
              <a:t> (</a:t>
            </a:r>
            <a:r>
              <a:rPr lang="es-419" sz="1100" b="1" u="sng" dirty="0" smtClean="0">
                <a:solidFill>
                  <a:srgbClr val="C00000"/>
                </a:solidFill>
                <a:effectLst>
                  <a:outerShdw blurRad="38100" dist="38100" dir="2700000" algn="tl">
                    <a:srgbClr val="000000">
                      <a:alpha val="43137"/>
                    </a:srgbClr>
                  </a:outerShdw>
                </a:effectLst>
              </a:rPr>
              <a:t>idea clave</a:t>
            </a:r>
            <a:r>
              <a:rPr lang="es-419" sz="1100" b="1" dirty="0" smtClean="0">
                <a:effectLst>
                  <a:outerShdw blurRad="38100" dist="38100" dir="2700000" algn="tl">
                    <a:srgbClr val="000000">
                      <a:alpha val="43137"/>
                    </a:srgbClr>
                  </a:outerShdw>
                </a:effectLst>
              </a:rPr>
              <a:t>)</a:t>
            </a:r>
            <a:r>
              <a:rPr lang="es-419" sz="1100" b="1" dirty="0" smtClean="0"/>
              <a:t>.</a:t>
            </a:r>
            <a:endParaRPr lang="en-US" sz="1100" b="1" dirty="0"/>
          </a:p>
        </p:txBody>
      </p:sp>
      <p:sp>
        <p:nvSpPr>
          <p:cNvPr id="11" name="Rectangle 10"/>
          <p:cNvSpPr/>
          <p:nvPr/>
        </p:nvSpPr>
        <p:spPr>
          <a:xfrm>
            <a:off x="7101914" y="2228141"/>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21" tIns="46910" rIns="93821" bIns="46910"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2" name="TextBox 11"/>
          <p:cNvSpPr txBox="1"/>
          <p:nvPr/>
        </p:nvSpPr>
        <p:spPr>
          <a:xfrm>
            <a:off x="777240" y="1492611"/>
            <a:ext cx="2936240" cy="150324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69" tIns="50935" rIns="101869" bIns="50935" rtlCol="0">
            <a:spAutoFit/>
          </a:bodyPr>
          <a:lstStyle/>
          <a:p>
            <a:r>
              <a:rPr lang="es-419" sz="1300" b="1" dirty="0" smtClean="0"/>
              <a:t>En 4</a:t>
            </a:r>
            <a:r>
              <a:rPr lang="es-419" sz="1300" b="1" baseline="30000" dirty="0" smtClean="0"/>
              <a:t>to</a:t>
            </a:r>
            <a:r>
              <a:rPr lang="es-419" sz="1300" b="1" dirty="0" smtClean="0"/>
              <a:t> grado los CCSS se refieren a las ideas claves como </a:t>
            </a:r>
            <a:r>
              <a:rPr lang="es-419" sz="1300" b="1" u="sng" dirty="0" smtClean="0"/>
              <a:t>contribuciones del texto</a:t>
            </a:r>
            <a:r>
              <a:rPr lang="es-419" sz="1300" b="1" dirty="0" smtClean="0"/>
              <a:t> (un apoyo sólido y específico de una idea clave).Utilice ambos términos cuando discuta las ideas claves, ya que los estudiantes podrían necesitar  continua referencia.</a:t>
            </a:r>
            <a:endParaRPr lang="es-419" sz="1300" b="1" dirty="0"/>
          </a:p>
        </p:txBody>
      </p:sp>
      <p:sp>
        <p:nvSpPr>
          <p:cNvPr id="13" name="Rectangle 12"/>
          <p:cNvSpPr/>
          <p:nvPr/>
        </p:nvSpPr>
        <p:spPr>
          <a:xfrm>
            <a:off x="2959772" y="3698189"/>
            <a:ext cx="4142717" cy="229533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21" tIns="46910" rIns="93821" bIns="46910">
            <a:spAutoFit/>
          </a:bodyPr>
          <a:lstStyle/>
          <a:p>
            <a:pPr lvl="0"/>
            <a:r>
              <a:rPr lang="es-419" sz="1100" b="1" dirty="0" smtClean="0">
                <a:solidFill>
                  <a:prstClr val="black"/>
                </a:solidFill>
              </a:rPr>
              <a:t>Pida a los estudiantes que busquen </a:t>
            </a:r>
            <a:r>
              <a:rPr lang="es-419" sz="1100" b="1" u="sng" dirty="0" smtClean="0">
                <a:solidFill>
                  <a:srgbClr val="C00000"/>
                </a:solidFill>
                <a:effectLst>
                  <a:outerShdw blurRad="38100" dist="38100" dir="2700000" rotWithShape="0">
                    <a:srgbClr val="000000">
                      <a:alpha val="43137"/>
                    </a:srgbClr>
                  </a:outerShdw>
                </a:effectLst>
              </a:rPr>
              <a:t>detalles clave</a:t>
            </a:r>
            <a:r>
              <a:rPr lang="es-419" sz="1100" b="1" dirty="0" smtClean="0">
                <a:solidFill>
                  <a:prstClr val="black"/>
                </a:solidFill>
              </a:rPr>
              <a:t>  y </a:t>
            </a:r>
            <a:r>
              <a:rPr lang="es-419" sz="1100" b="1" u="sng" dirty="0" smtClean="0">
                <a:solidFill>
                  <a:srgbClr val="C00000"/>
                </a:solidFill>
                <a:effectLst>
                  <a:outerShdw blurRad="38100" dist="38100" dir="2700000" rotWithShape="0">
                    <a:srgbClr val="000000">
                      <a:alpha val="43137"/>
                    </a:srgbClr>
                  </a:outerShdw>
                </a:effectLst>
              </a:rPr>
              <a:t>ejemplos </a:t>
            </a:r>
            <a:r>
              <a:rPr lang="es-419" sz="1100" b="1" dirty="0" smtClean="0">
                <a:solidFill>
                  <a:prstClr val="black"/>
                </a:solidFill>
              </a:rPr>
              <a:t>que  </a:t>
            </a:r>
            <a:r>
              <a:rPr lang="es-419" sz="1100" b="1" u="sng" dirty="0" smtClean="0">
                <a:solidFill>
                  <a:prstClr val="black"/>
                </a:solidFill>
              </a:rPr>
              <a:t>expliquen más</a:t>
            </a:r>
            <a:r>
              <a:rPr lang="es-419" sz="1100" b="1" dirty="0" smtClean="0">
                <a:solidFill>
                  <a:prstClr val="black"/>
                </a:solidFill>
              </a:rPr>
              <a:t> sobre la nueva </a:t>
            </a:r>
            <a:r>
              <a:rPr lang="es-419" sz="1100" b="1" u="sng" dirty="0" smtClean="0">
                <a:solidFill>
                  <a:prstClr val="black"/>
                </a:solidFill>
              </a:rPr>
              <a:t>contribución</a:t>
            </a:r>
            <a:r>
              <a:rPr lang="es-419" sz="1100" b="1" dirty="0" smtClean="0">
                <a:solidFill>
                  <a:prstClr val="black"/>
                </a:solidFill>
              </a:rPr>
              <a:t> sólida (</a:t>
            </a:r>
            <a:r>
              <a:rPr lang="es-419" sz="1100" b="1" u="sng" dirty="0" smtClean="0">
                <a:solidFill>
                  <a:srgbClr val="C00000"/>
                </a:solidFill>
                <a:effectLst>
                  <a:outerShdw blurRad="38100" dist="38100" dir="2700000" algn="tl">
                    <a:srgbClr val="000000">
                      <a:alpha val="43137"/>
                    </a:srgbClr>
                  </a:outerShdw>
                </a:effectLst>
              </a:rPr>
              <a:t>idea clave</a:t>
            </a:r>
            <a:r>
              <a:rPr lang="es-419" sz="1100" b="1" u="sng" dirty="0" smtClean="0">
                <a:effectLst>
                  <a:outerShdw blurRad="38100" dist="38100" dir="2700000" algn="tl">
                    <a:srgbClr val="000000">
                      <a:alpha val="43137"/>
                    </a:srgbClr>
                  </a:outerShdw>
                </a:effectLst>
              </a:rPr>
              <a:t>)</a:t>
            </a:r>
            <a:r>
              <a:rPr lang="es-419" sz="1100" b="1" dirty="0" smtClean="0">
                <a:solidFill>
                  <a:prstClr val="black"/>
                </a:solidFill>
              </a:rPr>
              <a:t>.</a:t>
            </a:r>
          </a:p>
          <a:p>
            <a:endParaRPr lang="es-419" sz="1100" b="1" dirty="0" smtClean="0"/>
          </a:p>
          <a:p>
            <a:pPr lvl="0" defTabSz="966612">
              <a:defRPr sz="1800"/>
            </a:pPr>
            <a:r>
              <a:rPr lang="es-419" sz="1100" b="1" dirty="0" smtClean="0">
                <a:solidFill>
                  <a:prstClr val="black"/>
                </a:solidFill>
              </a:rPr>
              <a:t>Los</a:t>
            </a:r>
            <a:r>
              <a:rPr lang="es-419" sz="1100" b="1" dirty="0" smtClean="0">
                <a:effectLst>
                  <a:outerShdw blurRad="38100" dist="38100" dir="2700000" rotWithShape="0">
                    <a:srgbClr val="000000">
                      <a:alpha val="43137"/>
                    </a:srgbClr>
                  </a:outerShdw>
                </a:effectLst>
              </a:rPr>
              <a:t> </a:t>
            </a:r>
            <a:r>
              <a:rPr lang="es-419" sz="1100" b="1" u="sng" dirty="0" smtClean="0">
                <a:solidFill>
                  <a:srgbClr val="C00000"/>
                </a:solidFill>
                <a:effectLst>
                  <a:outerShdw blurRad="38100" dist="38100" dir="2700000" rotWithShape="0">
                    <a:srgbClr val="000000">
                      <a:alpha val="43137"/>
                    </a:srgbClr>
                  </a:outerShdw>
                </a:effectLst>
              </a:rPr>
              <a:t>detalles clave</a:t>
            </a:r>
            <a:r>
              <a:rPr lang="es-419" sz="1100" b="1" dirty="0" smtClean="0">
                <a:solidFill>
                  <a:srgbClr val="C00000"/>
                </a:solidFill>
                <a:effectLst>
                  <a:outerShdw blurRad="38100" dist="38100" dir="2700000" rotWithShape="0">
                    <a:srgbClr val="000000">
                      <a:alpha val="43137"/>
                    </a:srgbClr>
                  </a:outerShdw>
                </a:effectLst>
              </a:rPr>
              <a:t>  </a:t>
            </a:r>
            <a:r>
              <a:rPr lang="es-419" sz="1100" b="1" dirty="0" smtClean="0">
                <a:solidFill>
                  <a:prstClr val="black"/>
                </a:solidFill>
              </a:rPr>
              <a:t>son razones para apoyar una </a:t>
            </a:r>
            <a:r>
              <a:rPr lang="es-419" sz="1100" b="1" u="sng" dirty="0" smtClean="0">
                <a:solidFill>
                  <a:srgbClr val="C00000"/>
                </a:solidFill>
                <a:effectLst>
                  <a:outerShdw blurRad="38100" dist="38100" dir="2700000" rotWithShape="0">
                    <a:srgbClr val="000000">
                      <a:alpha val="43137"/>
                    </a:srgbClr>
                  </a:outerShdw>
                </a:effectLst>
              </a:rPr>
              <a:t>nueva contribución (idea clave).</a:t>
            </a:r>
            <a:r>
              <a:rPr lang="es-419" sz="1100" b="1" dirty="0" smtClean="0">
                <a:solidFill>
                  <a:srgbClr val="C00000"/>
                </a:solidFill>
                <a:effectLst>
                  <a:outerShdw blurRad="38100" dist="38100" dir="2700000" rotWithShape="0">
                    <a:srgbClr val="000000">
                      <a:alpha val="43137"/>
                    </a:srgbClr>
                  </a:outerShdw>
                </a:effectLst>
              </a:rPr>
              <a:t>  </a:t>
            </a:r>
            <a:r>
              <a:rPr lang="es-419" sz="1100" b="1" dirty="0" smtClean="0">
                <a:solidFill>
                  <a:prstClr val="black"/>
                </a:solidFill>
              </a:rPr>
              <a:t>Instruya a los estudiantes a escribir 2 detalles clave breves o ejemplos que apoyen la idea clave.  </a:t>
            </a:r>
          </a:p>
          <a:p>
            <a:endParaRPr lang="es-419" sz="1100" b="1" dirty="0" smtClean="0"/>
          </a:p>
          <a:p>
            <a:pPr lvl="0" defTabSz="966612">
              <a:defRPr sz="1800"/>
            </a:pPr>
            <a:r>
              <a:rPr lang="es-419" sz="1100" b="1" dirty="0" smtClean="0"/>
              <a:t> </a:t>
            </a:r>
            <a:r>
              <a:rPr lang="es-419" sz="1100" b="1" dirty="0" smtClean="0">
                <a:solidFill>
                  <a:prstClr val="black"/>
                </a:solidFill>
              </a:rPr>
              <a:t>Ejemplo: si la  </a:t>
            </a:r>
            <a:r>
              <a:rPr lang="es-419" sz="1100" b="1" dirty="0" smtClean="0">
                <a:effectLst>
                  <a:outerShdw blurRad="38100" dist="38100" dir="2700000" rotWithShape="0">
                    <a:srgbClr val="000000">
                      <a:alpha val="43137"/>
                    </a:srgbClr>
                  </a:outerShdw>
                </a:effectLst>
              </a:rPr>
              <a:t>idea  principal </a:t>
            </a:r>
            <a:r>
              <a:rPr lang="es-419" sz="1100" b="1" dirty="0" smtClean="0"/>
              <a:t>es </a:t>
            </a:r>
            <a:r>
              <a:rPr lang="es-419" sz="1100" b="1" dirty="0" smtClean="0">
                <a:solidFill>
                  <a:prstClr val="black"/>
                </a:solidFill>
              </a:rPr>
              <a:t>sobre perros y …</a:t>
            </a:r>
          </a:p>
          <a:p>
            <a:pPr lvl="0" defTabSz="966612">
              <a:defRPr sz="1800"/>
            </a:pPr>
            <a:endParaRPr lang="es-419" sz="1100" b="1" dirty="0" smtClean="0">
              <a:solidFill>
                <a:prstClr val="black"/>
              </a:solidFill>
            </a:endParaRPr>
          </a:p>
          <a:p>
            <a:pPr lvl="0" defTabSz="966612">
              <a:defRPr sz="1800"/>
            </a:pPr>
            <a:r>
              <a:rPr lang="es-419" sz="1100" b="1" dirty="0" smtClean="0">
                <a:solidFill>
                  <a:prstClr val="black"/>
                </a:solidFill>
              </a:rPr>
              <a:t>“Al perro le gusta jugar,” es la </a:t>
            </a:r>
            <a:r>
              <a:rPr lang="es-419" sz="1100" b="1" dirty="0" smtClean="0">
                <a:effectLst>
                  <a:outerShdw blurRad="38100" dist="38100" dir="2700000" rotWithShape="0">
                    <a:srgbClr val="000000">
                      <a:alpha val="43137"/>
                    </a:srgbClr>
                  </a:outerShdw>
                </a:effectLst>
              </a:rPr>
              <a:t>nueva </a:t>
            </a:r>
            <a:r>
              <a:rPr lang="es-419" sz="1100" b="1" u="sng" dirty="0" smtClean="0">
                <a:solidFill>
                  <a:srgbClr val="C00000"/>
                </a:solidFill>
                <a:effectLst>
                  <a:outerShdw blurRad="38100" dist="38100" dir="2700000" rotWithShape="0">
                    <a:srgbClr val="000000">
                      <a:alpha val="43137"/>
                    </a:srgbClr>
                  </a:outerShdw>
                </a:effectLst>
              </a:rPr>
              <a:t>contribución </a:t>
            </a:r>
            <a:r>
              <a:rPr lang="es-419" sz="1100" b="1" u="sng" dirty="0" smtClean="0">
                <a:effectLst>
                  <a:outerShdw blurRad="38100" dist="38100" dir="2700000" rotWithShape="0">
                    <a:srgbClr val="000000">
                      <a:alpha val="43137"/>
                    </a:srgbClr>
                  </a:outerShdw>
                </a:effectLst>
              </a:rPr>
              <a:t>(</a:t>
            </a:r>
            <a:r>
              <a:rPr lang="es-419" sz="1100" b="1" u="sng" dirty="0" smtClean="0">
                <a:solidFill>
                  <a:srgbClr val="C00000"/>
                </a:solidFill>
                <a:effectLst>
                  <a:outerShdw blurRad="38100" dist="38100" dir="2700000" rotWithShape="0">
                    <a:srgbClr val="000000">
                      <a:alpha val="43137"/>
                    </a:srgbClr>
                  </a:outerShdw>
                </a:effectLst>
              </a:rPr>
              <a:t>idea clave</a:t>
            </a:r>
            <a:r>
              <a:rPr lang="es-419" sz="1100" b="1" dirty="0" smtClean="0">
                <a:solidFill>
                  <a:prstClr val="black"/>
                </a:solidFill>
              </a:rPr>
              <a:t>),</a:t>
            </a:r>
          </a:p>
          <a:p>
            <a:pPr lvl="0" defTabSz="966612">
              <a:defRPr sz="1800"/>
            </a:pPr>
            <a:r>
              <a:rPr lang="es-419" sz="1100" b="1" dirty="0" smtClean="0">
                <a:solidFill>
                  <a:prstClr val="black"/>
                </a:solidFill>
              </a:rPr>
              <a:t>Entonces, algunos </a:t>
            </a:r>
            <a:r>
              <a:rPr lang="es-419" sz="1100" b="1" u="sng" dirty="0" smtClean="0">
                <a:solidFill>
                  <a:srgbClr val="C00000"/>
                </a:solidFill>
                <a:effectLst>
                  <a:outerShdw blurRad="38100" dist="38100" dir="2700000" rotWithShape="0">
                    <a:srgbClr val="000000">
                      <a:alpha val="43137"/>
                    </a:srgbClr>
                  </a:outerShdw>
                </a:effectLst>
              </a:rPr>
              <a:t>detalles clave </a:t>
            </a:r>
            <a:r>
              <a:rPr lang="es-419" sz="1100" b="1" dirty="0" smtClean="0">
                <a:solidFill>
                  <a:prstClr val="black"/>
                </a:solidFill>
              </a:rPr>
              <a:t>podrían ser:  </a:t>
            </a:r>
          </a:p>
          <a:p>
            <a:pPr lvl="0" defTabSz="966612">
              <a:buSzPct val="100000"/>
              <a:buFont typeface="Arial"/>
              <a:buChar char="•"/>
              <a:defRPr sz="1800"/>
            </a:pPr>
            <a:r>
              <a:rPr lang="es-419" sz="1100" b="1" dirty="0" smtClean="0">
                <a:solidFill>
                  <a:prstClr val="black"/>
                </a:solidFill>
              </a:rPr>
              <a:t>al perro le gusta jugar a buscar cosas.</a:t>
            </a:r>
          </a:p>
          <a:p>
            <a:pPr lvl="0" defTabSz="966612">
              <a:buSzPct val="100000"/>
              <a:buFont typeface="Arial"/>
              <a:buChar char="•"/>
              <a:defRPr sz="1800"/>
            </a:pPr>
            <a:r>
              <a:rPr lang="es-419" sz="1100" b="1" dirty="0" smtClean="0">
                <a:solidFill>
                  <a:prstClr val="black"/>
                </a:solidFill>
              </a:rPr>
              <a:t>al perro le gusta jugar con la pelota.</a:t>
            </a:r>
            <a:endParaRPr lang="es-419" sz="1100" b="1" dirty="0">
              <a:solidFill>
                <a:prstClr val="black"/>
              </a:solidFill>
            </a:endParaRPr>
          </a:p>
        </p:txBody>
      </p:sp>
      <p:sp>
        <p:nvSpPr>
          <p:cNvPr id="14" name="Rectangle 13"/>
          <p:cNvSpPr/>
          <p:nvPr/>
        </p:nvSpPr>
        <p:spPr>
          <a:xfrm>
            <a:off x="6676707" y="4692757"/>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21" tIns="46910" rIns="93821" bIns="46910"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5" name="Rectangle 14"/>
          <p:cNvSpPr/>
          <p:nvPr/>
        </p:nvSpPr>
        <p:spPr>
          <a:xfrm>
            <a:off x="300904" y="6034612"/>
            <a:ext cx="2849880" cy="161823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21" tIns="46910" rIns="93821" bIns="46910">
            <a:spAutoFit/>
          </a:bodyPr>
          <a:lstStyle/>
          <a:p>
            <a:pPr lvl="0" defTabSz="1018809"/>
            <a:r>
              <a:rPr lang="es-419" sz="1100" b="1" dirty="0">
                <a:solidFill>
                  <a:prstClr val="black"/>
                </a:solidFill>
              </a:rPr>
              <a:t>Pida a los estudiantes que relean el párrafo o </a:t>
            </a:r>
            <a:r>
              <a:rPr lang="es-419" sz="1100" b="1" dirty="0" smtClean="0">
                <a:solidFill>
                  <a:prstClr val="black"/>
                </a:solidFill>
              </a:rPr>
              <a:t>sección </a:t>
            </a:r>
            <a:r>
              <a:rPr lang="es-419" sz="1100" b="1" dirty="0">
                <a:solidFill>
                  <a:prstClr val="black"/>
                </a:solidFill>
              </a:rPr>
              <a:t>que escribieron, y que escriban en el recuadro las palabras e ideas que ellos ven </a:t>
            </a:r>
            <a:r>
              <a:rPr lang="es-419" sz="1100" b="1" u="sng" dirty="0">
                <a:solidFill>
                  <a:srgbClr val="C00000"/>
                </a:solidFill>
                <a:effectLst>
                  <a:outerShdw blurRad="38100" dist="38100" dir="2700000" algn="tl">
                    <a:srgbClr val="000000">
                      <a:alpha val="43137"/>
                    </a:srgbClr>
                  </a:outerShdw>
                </a:effectLst>
              </a:rPr>
              <a:t>Una y otra vez</a:t>
            </a:r>
            <a:r>
              <a:rPr lang="es-419" sz="1100" b="1" dirty="0">
                <a:solidFill>
                  <a:prstClr val="black"/>
                </a:solidFill>
              </a:rPr>
              <a:t>.</a:t>
            </a:r>
          </a:p>
          <a:p>
            <a:pPr lvl="0" defTabSz="1018809"/>
            <a:r>
              <a:rPr lang="es-419" sz="1100" b="1" dirty="0">
                <a:solidFill>
                  <a:prstClr val="black"/>
                </a:solidFill>
              </a:rPr>
              <a:t> </a:t>
            </a:r>
          </a:p>
          <a:p>
            <a:pPr lvl="0" defTabSz="1018809"/>
            <a:r>
              <a:rPr lang="es-419" sz="1100" b="1" dirty="0">
                <a:solidFill>
                  <a:prstClr val="black"/>
                </a:solidFill>
              </a:rPr>
              <a:t>Explique:  − </a:t>
            </a:r>
            <a:r>
              <a:rPr lang="es-419" sz="1100" b="1" i="1" dirty="0">
                <a:solidFill>
                  <a:prstClr val="black"/>
                </a:solidFill>
              </a:rPr>
              <a:t>Cuando los autores utilizan las mismas palabras, </a:t>
            </a:r>
            <a:r>
              <a:rPr lang="es-419" sz="1100" b="1" i="1" dirty="0" smtClean="0">
                <a:solidFill>
                  <a:prstClr val="black"/>
                </a:solidFill>
              </a:rPr>
              <a:t>frases </a:t>
            </a:r>
            <a:r>
              <a:rPr lang="es-419" sz="1100" b="1" i="1" dirty="0">
                <a:solidFill>
                  <a:prstClr val="black"/>
                </a:solidFill>
              </a:rPr>
              <a:t>o ideas </a:t>
            </a:r>
            <a:r>
              <a:rPr lang="es-419" sz="1100" b="1" i="1" u="sng" dirty="0">
                <a:solidFill>
                  <a:srgbClr val="C00000"/>
                </a:solidFill>
                <a:effectLst>
                  <a:outerShdw blurRad="38100" dist="38100" dir="2700000" algn="tl">
                    <a:srgbClr val="000000">
                      <a:alpha val="43137"/>
                    </a:srgbClr>
                  </a:outerShdw>
                </a:effectLst>
              </a:rPr>
              <a:t>Una y otra vez</a:t>
            </a:r>
            <a:r>
              <a:rPr lang="es-419" sz="1100" b="1" i="1" dirty="0">
                <a:effectLst>
                  <a:outerShdw blurRad="38100" dist="38100" dir="2700000" algn="tl">
                    <a:srgbClr val="000000">
                      <a:alpha val="43137"/>
                    </a:srgbClr>
                  </a:outerShdw>
                </a:effectLst>
              </a:rPr>
              <a:t>,</a:t>
            </a:r>
            <a:r>
              <a:rPr lang="es-419" sz="1100" b="1" i="1" u="sng" dirty="0">
                <a:effectLst>
                  <a:outerShdw blurRad="38100" dist="38100" dir="2700000" algn="tl">
                    <a:srgbClr val="000000">
                      <a:alpha val="43137"/>
                    </a:srgbClr>
                  </a:outerShdw>
                </a:effectLst>
              </a:rPr>
              <a:t> </a:t>
            </a:r>
            <a:r>
              <a:rPr lang="es-419" sz="1100" b="1" i="1" dirty="0" smtClean="0"/>
              <a:t>pregúntense </a:t>
            </a:r>
            <a:r>
              <a:rPr lang="es-419" sz="1100" b="1" i="1" dirty="0"/>
              <a:t>a ustedes mismos “</a:t>
            </a:r>
            <a:r>
              <a:rPr lang="es-419" sz="1100" b="1" i="1" u="sng" dirty="0"/>
              <a:t>¿por qué?”</a:t>
            </a:r>
            <a:r>
              <a:rPr lang="es-419" sz="1100" b="1" i="1" dirty="0"/>
              <a:t>.  </a:t>
            </a:r>
            <a:r>
              <a:rPr lang="es-419" sz="1100" b="1" i="1" dirty="0">
                <a:solidFill>
                  <a:prstClr val="black"/>
                </a:solidFill>
              </a:rPr>
              <a:t>Esto significa </a:t>
            </a:r>
            <a:r>
              <a:rPr lang="es-419" sz="1100" b="1" i="1" dirty="0" smtClean="0">
                <a:solidFill>
                  <a:prstClr val="black"/>
                </a:solidFill>
              </a:rPr>
              <a:t>que algo es importante.</a:t>
            </a:r>
            <a:endParaRPr lang="en-US" sz="1400" b="1" dirty="0"/>
          </a:p>
        </p:txBody>
      </p:sp>
      <p:sp>
        <p:nvSpPr>
          <p:cNvPr id="16" name="Rectangle 15"/>
          <p:cNvSpPr/>
          <p:nvPr/>
        </p:nvSpPr>
        <p:spPr>
          <a:xfrm>
            <a:off x="2842454" y="6569092"/>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21" tIns="46910" rIns="93821" bIns="46910"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19" name="Rectangle 18"/>
          <p:cNvSpPr/>
          <p:nvPr/>
        </p:nvSpPr>
        <p:spPr>
          <a:xfrm>
            <a:off x="3554949" y="6047172"/>
            <a:ext cx="3799840" cy="1956784"/>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21" tIns="46910" rIns="93821" bIns="46910">
            <a:spAutoFit/>
          </a:bodyPr>
          <a:lstStyle/>
          <a:p>
            <a:r>
              <a:rPr lang="es-419" sz="1100" b="1" dirty="0"/>
              <a:t>Instruya a los estudiantes  a que </a:t>
            </a:r>
            <a:r>
              <a:rPr lang="es-419" sz="1100" b="1" dirty="0" smtClean="0"/>
              <a:t>observen </a:t>
            </a:r>
            <a:r>
              <a:rPr lang="es-419" sz="1100" b="1" dirty="0"/>
              <a:t>las palabras o ideas </a:t>
            </a:r>
            <a:r>
              <a:rPr lang="es-419" sz="1100" b="1" i="1" dirty="0"/>
              <a:t>‘una y otra vez</a:t>
            </a:r>
            <a:r>
              <a:rPr lang="es-419" sz="1100" b="1" dirty="0"/>
              <a:t>’, y pregunte: −¿Ven ustedes algunas palabras o ideas ‘una y otra vez’ en las oraciones de ideas clave o detalles clave que escribieron?  ¿Pueden estas palabras ayudarles a escribir </a:t>
            </a:r>
            <a:r>
              <a:rPr lang="es-419" sz="1100" b="1" u="sng" dirty="0">
                <a:solidFill>
                  <a:srgbClr val="C00000"/>
                </a:solidFill>
                <a:effectLst>
                  <a:outerShdw blurRad="38100" dist="38100" dir="2700000" algn="tl">
                    <a:srgbClr val="000000">
                      <a:alpha val="43137"/>
                    </a:srgbClr>
                  </a:outerShdw>
                </a:effectLst>
              </a:rPr>
              <a:t>una oración de conclusión</a:t>
            </a:r>
            <a:r>
              <a:rPr lang="es-419" sz="1100" b="1" dirty="0"/>
              <a:t> que </a:t>
            </a:r>
            <a:r>
              <a:rPr lang="es-419" sz="1100" b="1" dirty="0" smtClean="0"/>
              <a:t>resuma la contribución (idea clave) y los detalles clave?  </a:t>
            </a:r>
            <a:endParaRPr lang="es-419" sz="1100" b="1" dirty="0"/>
          </a:p>
          <a:p>
            <a:endParaRPr lang="es-419" sz="1100" b="1" dirty="0"/>
          </a:p>
          <a:p>
            <a:r>
              <a:rPr lang="es-419" sz="1100" b="1" dirty="0"/>
              <a:t>Resumir es una parte importante de escribir conclusiones.  Es una estrategia </a:t>
            </a:r>
            <a:r>
              <a:rPr lang="es-419" sz="1100" b="1" u="sng" dirty="0"/>
              <a:t>sumamente importante</a:t>
            </a:r>
            <a:r>
              <a:rPr lang="es-419" sz="1100" b="1" dirty="0"/>
              <a:t> que los estudiantes deben aprender para poder utilizar las destrezas de investigación de manera efectiva. </a:t>
            </a:r>
          </a:p>
        </p:txBody>
      </p:sp>
      <p:sp>
        <p:nvSpPr>
          <p:cNvPr id="18" name="Rectangle 17"/>
          <p:cNvSpPr/>
          <p:nvPr/>
        </p:nvSpPr>
        <p:spPr>
          <a:xfrm>
            <a:off x="6855049" y="7561588"/>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21" tIns="46910" rIns="93821" bIns="46910" rtlCol="0" anchor="ctr"/>
          <a:lstStyle/>
          <a:p>
            <a:pPr algn="ctr"/>
            <a:r>
              <a:rPr lang="en-US" b="1" dirty="0" smtClean="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p:txBody>
      </p:sp>
      <p:sp>
        <p:nvSpPr>
          <p:cNvPr id="21" name="Rectangle 20"/>
          <p:cNvSpPr/>
          <p:nvPr/>
        </p:nvSpPr>
        <p:spPr>
          <a:xfrm>
            <a:off x="1472655" y="8064589"/>
            <a:ext cx="5354320" cy="136431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21" tIns="46910" rIns="93821" bIns="46910">
            <a:spAutoFit/>
          </a:bodyPr>
          <a:lstStyle/>
          <a:p>
            <a:pPr lvl="0" defTabSz="1018809"/>
            <a:r>
              <a:rPr lang="es-419" sz="750" b="1" u="sng" dirty="0">
                <a:solidFill>
                  <a:srgbClr val="002060"/>
                </a:solidFill>
              </a:rPr>
              <a:t>Diferenciación</a:t>
            </a:r>
            <a:r>
              <a:rPr lang="es-419" sz="750" b="1" dirty="0">
                <a:solidFill>
                  <a:srgbClr val="002060"/>
                </a:solidFill>
              </a:rPr>
              <a:t>:</a:t>
            </a:r>
          </a:p>
          <a:p>
            <a:pPr lvl="0" defTabSz="1018809"/>
            <a:r>
              <a:rPr lang="es-419" sz="750" b="1" dirty="0">
                <a:solidFill>
                  <a:srgbClr val="002060"/>
                </a:solidFill>
              </a:rPr>
              <a:t>Estudiantes que necesiten más páginas – imprima cuántas </a:t>
            </a:r>
            <a:r>
              <a:rPr lang="es-419" sz="750" b="1" dirty="0" smtClean="0">
                <a:solidFill>
                  <a:srgbClr val="002060"/>
                </a:solidFill>
              </a:rPr>
              <a:t>sean </a:t>
            </a:r>
            <a:r>
              <a:rPr lang="es-419" sz="750" b="1" dirty="0">
                <a:solidFill>
                  <a:srgbClr val="002060"/>
                </a:solidFill>
              </a:rPr>
              <a:t>necesarias. Estudiantes que </a:t>
            </a:r>
            <a:r>
              <a:rPr lang="es-419" sz="750" b="1" dirty="0" smtClean="0">
                <a:solidFill>
                  <a:srgbClr val="002060"/>
                </a:solidFill>
              </a:rPr>
              <a:t>se </a:t>
            </a:r>
            <a:r>
              <a:rPr lang="es-419" sz="750" b="1" dirty="0">
                <a:solidFill>
                  <a:srgbClr val="002060"/>
                </a:solidFill>
              </a:rPr>
              <a:t>beneficiarían del enriquecimiento  –  pueden </a:t>
            </a:r>
            <a:r>
              <a:rPr lang="es-419" sz="750" b="1" dirty="0" smtClean="0">
                <a:solidFill>
                  <a:srgbClr val="002060"/>
                </a:solidFill>
              </a:rPr>
              <a:t>seguir </a:t>
            </a:r>
            <a:r>
              <a:rPr lang="es-419" sz="750" b="1" dirty="0">
                <a:solidFill>
                  <a:srgbClr val="002060"/>
                </a:solidFill>
              </a:rPr>
              <a:t>adelante con más </a:t>
            </a:r>
            <a:r>
              <a:rPr lang="es-419" sz="750" b="1" dirty="0" smtClean="0">
                <a:solidFill>
                  <a:srgbClr val="002060"/>
                </a:solidFill>
              </a:rPr>
              <a:t>secciones </a:t>
            </a:r>
            <a:r>
              <a:rPr lang="es-419" sz="750" b="1" dirty="0">
                <a:solidFill>
                  <a:srgbClr val="002060"/>
                </a:solidFill>
              </a:rPr>
              <a:t>o párrafos.  Estudiantes que necesitan instrucción más directa  – </a:t>
            </a:r>
            <a:r>
              <a:rPr lang="es-419" sz="750" b="1" dirty="0" smtClean="0">
                <a:solidFill>
                  <a:srgbClr val="002060"/>
                </a:solidFill>
              </a:rPr>
              <a:t>enseñe </a:t>
            </a:r>
            <a:r>
              <a:rPr lang="es-419" sz="750" b="1" dirty="0">
                <a:solidFill>
                  <a:srgbClr val="002060"/>
                </a:solidFill>
              </a:rPr>
              <a:t>cada parte en mini lecciones. Estos conceptos pueden </a:t>
            </a:r>
            <a:r>
              <a:rPr lang="es-419" sz="750" b="1" dirty="0" smtClean="0">
                <a:solidFill>
                  <a:srgbClr val="002060"/>
                </a:solidFill>
              </a:rPr>
              <a:t>enseñarse </a:t>
            </a:r>
            <a:r>
              <a:rPr lang="es-419" sz="750" b="1" dirty="0">
                <a:solidFill>
                  <a:srgbClr val="002060"/>
                </a:solidFill>
              </a:rPr>
              <a:t>por </a:t>
            </a:r>
            <a:r>
              <a:rPr lang="es-419" sz="750" b="1" dirty="0" smtClean="0">
                <a:solidFill>
                  <a:srgbClr val="002060"/>
                </a:solidFill>
              </a:rPr>
              <a:t>separado</a:t>
            </a:r>
            <a:r>
              <a:rPr lang="es-419" sz="750" b="1" dirty="0">
                <a:solidFill>
                  <a:srgbClr val="002060"/>
                </a:solidFill>
              </a:rPr>
              <a:t>: </a:t>
            </a:r>
          </a:p>
          <a:p>
            <a:pPr marL="171450" lvl="0" indent="-171450" defTabSz="1018809">
              <a:buFont typeface="Arial" panose="020B0604020202020204" pitchFamily="34" charset="0"/>
              <a:buChar char="•"/>
            </a:pPr>
            <a:r>
              <a:rPr lang="es-419" sz="750" b="1" dirty="0">
                <a:solidFill>
                  <a:srgbClr val="002060"/>
                </a:solidFill>
              </a:rPr>
              <a:t>Idea principal </a:t>
            </a:r>
          </a:p>
          <a:p>
            <a:pPr marL="171450" lvl="0" indent="-171450" defTabSz="1018809">
              <a:buFont typeface="Arial" panose="020B0604020202020204" pitchFamily="34" charset="0"/>
              <a:buChar char="•"/>
            </a:pPr>
            <a:r>
              <a:rPr lang="es-419" sz="750" b="1" dirty="0" smtClean="0">
                <a:solidFill>
                  <a:srgbClr val="002060"/>
                </a:solidFill>
              </a:rPr>
              <a:t>Contribución (Idea clave)</a:t>
            </a:r>
            <a:endParaRPr lang="es-419" sz="750" b="1" dirty="0">
              <a:solidFill>
                <a:srgbClr val="002060"/>
              </a:solidFill>
            </a:endParaRPr>
          </a:p>
          <a:p>
            <a:pPr marL="171450" lvl="0" indent="-171450" defTabSz="1018809">
              <a:buFont typeface="Arial" panose="020B0604020202020204" pitchFamily="34" charset="0"/>
              <a:buChar char="•"/>
            </a:pPr>
            <a:r>
              <a:rPr lang="es-419" sz="750" b="1" dirty="0">
                <a:solidFill>
                  <a:srgbClr val="002060"/>
                </a:solidFill>
              </a:rPr>
              <a:t>Detalles </a:t>
            </a:r>
            <a:r>
              <a:rPr lang="es-419" sz="750" b="1" dirty="0" smtClean="0">
                <a:solidFill>
                  <a:srgbClr val="002060"/>
                </a:solidFill>
              </a:rPr>
              <a:t>clave (Ejemplo)</a:t>
            </a:r>
            <a:endParaRPr lang="es-419" sz="750" b="1" dirty="0">
              <a:solidFill>
                <a:srgbClr val="002060"/>
              </a:solidFill>
            </a:endParaRPr>
          </a:p>
          <a:p>
            <a:pPr marL="171450" lvl="0" indent="-171450" defTabSz="1018809">
              <a:buFont typeface="Arial" panose="020B0604020202020204" pitchFamily="34" charset="0"/>
              <a:buChar char="•"/>
            </a:pPr>
            <a:r>
              <a:rPr lang="es-419" sz="750" b="1" dirty="0">
                <a:solidFill>
                  <a:srgbClr val="002060"/>
                </a:solidFill>
              </a:rPr>
              <a:t>Una y otra vez</a:t>
            </a:r>
          </a:p>
          <a:p>
            <a:pPr marL="171450" lvl="0" indent="-171450" defTabSz="1018809">
              <a:buFont typeface="Arial" panose="020B0604020202020204" pitchFamily="34" charset="0"/>
              <a:buChar char="•"/>
            </a:pPr>
            <a:r>
              <a:rPr lang="es-419" sz="750" b="1" dirty="0">
                <a:solidFill>
                  <a:srgbClr val="002060"/>
                </a:solidFill>
              </a:rPr>
              <a:t>Conclusiones - </a:t>
            </a:r>
            <a:r>
              <a:rPr lang="es-419" sz="750" b="1" dirty="0" smtClean="0">
                <a:solidFill>
                  <a:srgbClr val="002060"/>
                </a:solidFill>
              </a:rPr>
              <a:t>Resume</a:t>
            </a:r>
            <a:endParaRPr lang="es-419" sz="750" b="1" dirty="0">
              <a:solidFill>
                <a:srgbClr val="002060"/>
              </a:solidFill>
            </a:endParaRPr>
          </a:p>
          <a:p>
            <a:pPr lvl="0" defTabSz="1018809"/>
            <a:r>
              <a:rPr lang="es-419" sz="750" b="1" dirty="0">
                <a:solidFill>
                  <a:srgbClr val="002060"/>
                </a:solidFill>
              </a:rPr>
              <a:t>Los estudiantes ELL pueden necesitar que cada parte </a:t>
            </a:r>
            <a:r>
              <a:rPr lang="es-419" sz="750" b="1" dirty="0" smtClean="0">
                <a:solidFill>
                  <a:srgbClr val="002060"/>
                </a:solidFill>
              </a:rPr>
              <a:t>sea enseñada </a:t>
            </a:r>
            <a:r>
              <a:rPr lang="es-419" sz="750" b="1" dirty="0">
                <a:solidFill>
                  <a:srgbClr val="002060"/>
                </a:solidFill>
              </a:rPr>
              <a:t>usando una estructura del lenguaje (oración) que enfatice palabras de transición. </a:t>
            </a:r>
          </a:p>
        </p:txBody>
      </p:sp>
      <p:sp>
        <p:nvSpPr>
          <p:cNvPr id="22" name="TextBox 21"/>
          <p:cNvSpPr txBox="1"/>
          <p:nvPr/>
        </p:nvSpPr>
        <p:spPr>
          <a:xfrm>
            <a:off x="414251" y="3676030"/>
            <a:ext cx="2418080" cy="1949524"/>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69" tIns="50935" rIns="101869" bIns="50935" rtlCol="0">
            <a:spAutoFit/>
          </a:bodyPr>
          <a:lstStyle/>
          <a:p>
            <a:r>
              <a:rPr lang="es-419" dirty="0"/>
              <a:t>Recuerde que los estudiantes necesitarán tener una hoja para tomar notas por cada pasaje.</a:t>
            </a:r>
          </a:p>
        </p:txBody>
      </p:sp>
      <p:sp>
        <p:nvSpPr>
          <p:cNvPr id="2" name="Slide Number Placeholder 1"/>
          <p:cNvSpPr>
            <a:spLocks noGrp="1"/>
          </p:cNvSpPr>
          <p:nvPr>
            <p:ph type="sldNum" sz="quarter" idx="12"/>
          </p:nvPr>
        </p:nvSpPr>
        <p:spPr>
          <a:xfrm>
            <a:off x="5791518" y="9390362"/>
            <a:ext cx="1813560" cy="535516"/>
          </a:xfrm>
        </p:spPr>
        <p:txBody>
          <a:bodyPr/>
          <a:lstStyle/>
          <a:p>
            <a:fld id="{F177B04D-AEB5-43ED-B9BA-B3D1EC9C9067}" type="slidenum">
              <a:rPr lang="en-US" smtClean="0"/>
              <a:pPr/>
              <a:t>15</a:t>
            </a:fld>
            <a:endParaRPr lang="en-US" dirty="0"/>
          </a:p>
        </p:txBody>
      </p:sp>
      <p:sp>
        <p:nvSpPr>
          <p:cNvPr id="24" name="TextBox 23"/>
          <p:cNvSpPr txBox="1"/>
          <p:nvPr/>
        </p:nvSpPr>
        <p:spPr>
          <a:xfrm>
            <a:off x="300904" y="794298"/>
            <a:ext cx="7340600" cy="349098"/>
          </a:xfrm>
          <a:prstGeom prst="rect">
            <a:avLst/>
          </a:prstGeom>
          <a:noFill/>
        </p:spPr>
        <p:txBody>
          <a:bodyPr wrap="square" lIns="101869" tIns="50935" rIns="101869" bIns="50935" rtlCol="0">
            <a:spAutoFit/>
          </a:bodyPr>
          <a:lstStyle/>
          <a:p>
            <a:r>
              <a:rPr lang="es-419" sz="1600" dirty="0" smtClean="0"/>
              <a:t>Nombre_________________     Pasaje____________   Idea principal ______________</a:t>
            </a:r>
            <a:endParaRPr lang="es-419" sz="1600" dirty="0"/>
          </a:p>
        </p:txBody>
      </p:sp>
      <p:sp>
        <p:nvSpPr>
          <p:cNvPr id="25" name="TextBox 24"/>
          <p:cNvSpPr txBox="1"/>
          <p:nvPr/>
        </p:nvSpPr>
        <p:spPr>
          <a:xfrm>
            <a:off x="260465" y="327596"/>
            <a:ext cx="878522" cy="349086"/>
          </a:xfrm>
          <a:prstGeom prst="rect">
            <a:avLst/>
          </a:prstGeom>
          <a:solidFill>
            <a:schemeClr val="bg2">
              <a:lumMod val="90000"/>
            </a:schemeClr>
          </a:solidFill>
        </p:spPr>
        <p:txBody>
          <a:bodyPr wrap="square" lIns="101869" tIns="50935" rIns="101869" bIns="50935" rtlCol="0">
            <a:spAutoFit/>
          </a:bodyPr>
          <a:lstStyle/>
          <a:p>
            <a:r>
              <a:rPr lang="es-419" sz="1600" b="1" dirty="0" smtClean="0"/>
              <a:t>Grado 4</a:t>
            </a:r>
            <a:endParaRPr lang="es-419" sz="1600" b="1" dirty="0"/>
          </a:p>
        </p:txBody>
      </p:sp>
      <p:graphicFrame>
        <p:nvGraphicFramePr>
          <p:cNvPr id="26" name="Table 25"/>
          <p:cNvGraphicFramePr>
            <a:graphicFrameLocks noGrp="1"/>
          </p:cNvGraphicFramePr>
          <p:nvPr>
            <p:extLst>
              <p:ext uri="{D42A27DB-BD31-4B8C-83A1-F6EECF244321}">
                <p14:modId xmlns:p14="http://schemas.microsoft.com/office/powerpoint/2010/main" val="2326531904"/>
              </p:ext>
            </p:extLst>
          </p:nvPr>
        </p:nvGraphicFramePr>
        <p:xfrm>
          <a:off x="1894262" y="218381"/>
          <a:ext cx="5570225" cy="601982"/>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5508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886" y="1119402"/>
            <a:ext cx="7316539" cy="8505165"/>
          </a:xfrm>
          <a:prstGeom prst="rect">
            <a:avLst/>
          </a:prstGeom>
          <a:solidFill>
            <a:schemeClr val="bg1"/>
          </a:solidFill>
          <a:ln>
            <a:solidFill>
              <a:schemeClr val="accent1"/>
            </a:solidFill>
          </a:ln>
        </p:spPr>
        <p:txBody>
          <a:bodyPr wrap="square" lIns="101869" tIns="50935" rIns="101869" bIns="50935" rtlCol="0">
            <a:spAutoFit/>
          </a:bodyPr>
          <a:lstStyle/>
          <a:p>
            <a:r>
              <a:rPr lang="es-419" sz="1400" dirty="0" smtClean="0"/>
              <a:t>¿Qué </a:t>
            </a:r>
            <a:r>
              <a:rPr lang="es-419" sz="1400" u="sng" dirty="0" smtClean="0"/>
              <a:t>contribuciones</a:t>
            </a:r>
            <a:r>
              <a:rPr lang="es-419" sz="1400" dirty="0" smtClean="0"/>
              <a:t> (ideas claves) ofrece el texto para apoyar la </a:t>
            </a:r>
            <a:r>
              <a:rPr lang="es-419" sz="1400" u="sng" dirty="0" smtClean="0"/>
              <a:t>idea principa</a:t>
            </a:r>
            <a:r>
              <a:rPr lang="es-419" sz="1400" dirty="0" smtClean="0"/>
              <a:t>l?</a:t>
            </a:r>
            <a:endParaRPr lang="es-419" sz="1400" b="1" dirty="0" smtClean="0"/>
          </a:p>
          <a:p>
            <a:endParaRPr lang="es-419" sz="1400" b="1" dirty="0" smtClean="0"/>
          </a:p>
          <a:p>
            <a:r>
              <a:rPr lang="es-419" sz="1400" dirty="0" smtClean="0"/>
              <a:t>Escribe </a:t>
            </a:r>
            <a:r>
              <a:rPr lang="es-419" sz="1400" b="1" u="sng" dirty="0" smtClean="0"/>
              <a:t>una</a:t>
            </a:r>
            <a:r>
              <a:rPr lang="es-419" sz="1400" dirty="0" smtClean="0"/>
              <a:t> nueva contribución (</a:t>
            </a:r>
            <a:r>
              <a:rPr lang="es-419" sz="1400" u="sng" dirty="0" smtClean="0"/>
              <a:t>idea clave</a:t>
            </a:r>
            <a:r>
              <a:rPr lang="es-419" sz="1400" dirty="0" smtClean="0"/>
              <a:t>) sobre la </a:t>
            </a:r>
            <a:r>
              <a:rPr lang="es-419" sz="1400" u="sng" dirty="0" smtClean="0"/>
              <a:t>idea principal</a:t>
            </a:r>
            <a:r>
              <a:rPr lang="es-419" sz="1400" dirty="0" smtClean="0"/>
              <a:t>.</a:t>
            </a:r>
          </a:p>
          <a:p>
            <a:endParaRPr lang="es-419" sz="1400" dirty="0" smtClean="0"/>
          </a:p>
          <a:p>
            <a:r>
              <a:rPr lang="es-419" sz="1400" dirty="0" smtClean="0"/>
              <a:t>_____________________________________________________________________________</a:t>
            </a:r>
          </a:p>
          <a:p>
            <a:endParaRPr lang="es-419" sz="1400" dirty="0" smtClean="0"/>
          </a:p>
          <a:p>
            <a:r>
              <a:rPr lang="es-419" sz="1400" dirty="0" smtClean="0"/>
              <a:t>_____________________________________________________________________________</a:t>
            </a:r>
          </a:p>
          <a:p>
            <a:endParaRPr lang="es-419" sz="1400" b="1" u="sng" dirty="0" smtClean="0"/>
          </a:p>
          <a:p>
            <a:r>
              <a:rPr lang="es-419" sz="1400" b="1" u="sng" dirty="0" smtClean="0"/>
              <a:t>Detalles clave y ejemplos</a:t>
            </a:r>
          </a:p>
          <a:p>
            <a:endParaRPr lang="es-419" sz="1400" b="1" u="sng" dirty="0" smtClean="0"/>
          </a:p>
          <a:p>
            <a:r>
              <a:rPr lang="es-419" sz="1400" dirty="0" smtClean="0"/>
              <a:t>¿Qué </a:t>
            </a:r>
            <a:r>
              <a:rPr lang="es-419" sz="1400" u="sng" dirty="0" smtClean="0"/>
              <a:t>detalles clave </a:t>
            </a:r>
            <a:r>
              <a:rPr lang="es-419" sz="1400" dirty="0" smtClean="0"/>
              <a:t>o</a:t>
            </a:r>
            <a:r>
              <a:rPr lang="es-419" sz="1400" u="sng" dirty="0" smtClean="0"/>
              <a:t> ejemplos</a:t>
            </a:r>
            <a:r>
              <a:rPr lang="es-419" sz="1400" dirty="0" smtClean="0"/>
              <a:t> de la sección o párrafo, explican más cerca de la nueva </a:t>
            </a:r>
            <a:r>
              <a:rPr lang="es-419" sz="1400" u="sng" dirty="0" smtClean="0"/>
              <a:t>contribución (idea clave)</a:t>
            </a:r>
            <a:r>
              <a:rPr lang="es-419" sz="1400" dirty="0" smtClean="0"/>
              <a:t>? </a:t>
            </a:r>
          </a:p>
          <a:p>
            <a:endParaRPr lang="es-419" sz="1400" dirty="0" smtClean="0"/>
          </a:p>
          <a:p>
            <a:pPr marL="175914" indent="-175914">
              <a:buFont typeface="Arial" panose="020B0604020202020204" pitchFamily="34" charset="0"/>
              <a:buChar char="•"/>
            </a:pPr>
            <a:r>
              <a:rPr lang="es-419" sz="1400" dirty="0" smtClean="0"/>
              <a:t>Detalle clave o ejemplo ________________________________________________________________________</a:t>
            </a:r>
          </a:p>
          <a:p>
            <a:pPr marL="175914" indent="-175914">
              <a:buFont typeface="Arial" panose="020B0604020202020204" pitchFamily="34" charset="0"/>
              <a:buChar char="•"/>
            </a:pPr>
            <a:endParaRPr lang="es-419" sz="1400" dirty="0" smtClean="0"/>
          </a:p>
          <a:p>
            <a:pPr marL="175914" indent="-175914"/>
            <a:r>
              <a:rPr lang="es-419" sz="1400" dirty="0" smtClean="0"/>
              <a:t>      ________________________________________________________________________</a:t>
            </a:r>
          </a:p>
          <a:p>
            <a:pPr marL="175914" indent="-175914"/>
            <a:endParaRPr lang="es-419" sz="1400" dirty="0" smtClean="0"/>
          </a:p>
          <a:p>
            <a:pPr marL="175914" indent="-175914">
              <a:buFont typeface="Arial" panose="020B0604020202020204" pitchFamily="34" charset="0"/>
              <a:buChar char="•"/>
            </a:pPr>
            <a:r>
              <a:rPr lang="es-419" sz="1400" dirty="0" smtClean="0"/>
              <a:t>Detalle clave o ejemplo _________________________________________________________________________</a:t>
            </a:r>
          </a:p>
          <a:p>
            <a:pPr marL="175914" indent="-175914"/>
            <a:endParaRPr lang="es-419" sz="1400" dirty="0" smtClean="0"/>
          </a:p>
          <a:p>
            <a:pPr marL="175914" indent="-175914"/>
            <a:r>
              <a:rPr lang="es-419" sz="1400" dirty="0" smtClean="0"/>
              <a:t>      _________________________________________________________________________</a:t>
            </a:r>
          </a:p>
          <a:p>
            <a:endParaRPr lang="es-419" sz="1400" b="1" u="sng" dirty="0" smtClean="0"/>
          </a:p>
          <a:p>
            <a:r>
              <a:rPr lang="es-419" sz="1400" b="1" u="sng" dirty="0" smtClean="0"/>
              <a:t>Una y otra vez</a:t>
            </a:r>
          </a:p>
          <a:p>
            <a:r>
              <a:rPr lang="es-419" sz="1400" dirty="0" smtClean="0"/>
              <a:t>¿Qué palabras, frases o ideas el autor utiliza una y otra vez? Escríbelas aquí. Piensa por qué el autor las utiliza una y otra vez.</a:t>
            </a:r>
          </a:p>
          <a:p>
            <a:endParaRPr lang="es-419" sz="1400" dirty="0" smtClean="0"/>
          </a:p>
          <a:p>
            <a:endParaRPr lang="es-419" sz="1400" dirty="0" smtClean="0"/>
          </a:p>
          <a:p>
            <a:endParaRPr lang="es-419" sz="1400" dirty="0" smtClean="0"/>
          </a:p>
          <a:p>
            <a:endParaRPr lang="es-419" sz="1400" dirty="0" smtClean="0"/>
          </a:p>
          <a:p>
            <a:endParaRPr lang="es-419" sz="1400" b="1" u="sng" dirty="0" smtClean="0"/>
          </a:p>
          <a:p>
            <a:endParaRPr lang="es-419" sz="1400" b="1" u="sng" dirty="0" smtClean="0"/>
          </a:p>
          <a:p>
            <a:endParaRPr lang="es-419" sz="1400" b="1" u="sng" dirty="0" smtClean="0"/>
          </a:p>
          <a:p>
            <a:endParaRPr lang="es-419" sz="1400" b="1" u="sng" dirty="0" smtClean="0"/>
          </a:p>
          <a:p>
            <a:r>
              <a:rPr lang="es-419" sz="1400" dirty="0" smtClean="0"/>
              <a:t>Escribe </a:t>
            </a:r>
            <a:r>
              <a:rPr lang="es-419" sz="1400" b="1" u="sng" dirty="0" smtClean="0"/>
              <a:t>una oración de conclusión </a:t>
            </a:r>
            <a:r>
              <a:rPr lang="es-419" sz="1400" dirty="0" smtClean="0"/>
              <a:t>que diga más acerca de la nueva </a:t>
            </a:r>
            <a:r>
              <a:rPr lang="es-419" sz="1400" u="sng" dirty="0" smtClean="0"/>
              <a:t>contribución (idea clave)</a:t>
            </a:r>
            <a:r>
              <a:rPr lang="es-419" sz="1400" dirty="0" smtClean="0"/>
              <a:t>.  Utiliza en tu resumen algunas de las palabras o ideas de ‘</a:t>
            </a:r>
            <a:r>
              <a:rPr lang="es-419" sz="1400" i="1" u="sng" dirty="0" smtClean="0"/>
              <a:t>una y otra vez</a:t>
            </a:r>
            <a:r>
              <a:rPr lang="es-419" sz="1400" dirty="0" smtClean="0"/>
              <a:t>’.</a:t>
            </a:r>
          </a:p>
          <a:p>
            <a:r>
              <a:rPr lang="es-419" sz="1400" dirty="0" smtClean="0"/>
              <a:t>____________________________________________________________________________</a:t>
            </a:r>
          </a:p>
          <a:p>
            <a:endParaRPr lang="es-419" sz="1400" dirty="0" smtClean="0"/>
          </a:p>
          <a:p>
            <a:r>
              <a:rPr lang="es-419" sz="1400" dirty="0" smtClean="0"/>
              <a:t>_____________________________________________________________________________</a:t>
            </a:r>
            <a:endParaRPr lang="es-419" sz="1400" dirty="0"/>
          </a:p>
        </p:txBody>
      </p:sp>
      <p:sp>
        <p:nvSpPr>
          <p:cNvPr id="6" name="TextBox 5"/>
          <p:cNvSpPr txBox="1"/>
          <p:nvPr/>
        </p:nvSpPr>
        <p:spPr>
          <a:xfrm>
            <a:off x="475461" y="6762144"/>
            <a:ext cx="6859452" cy="1641760"/>
          </a:xfrm>
          <a:prstGeom prst="rect">
            <a:avLst/>
          </a:prstGeom>
          <a:noFill/>
          <a:ln>
            <a:solidFill>
              <a:schemeClr val="accent1"/>
            </a:solidFill>
          </a:ln>
        </p:spPr>
        <p:txBody>
          <a:bodyPr wrap="square" lIns="101869" tIns="50935" rIns="101869" bIns="50935"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8" name="TextBox 7"/>
          <p:cNvSpPr txBox="1"/>
          <p:nvPr/>
        </p:nvSpPr>
        <p:spPr>
          <a:xfrm>
            <a:off x="234888" y="770303"/>
            <a:ext cx="7340600" cy="349086"/>
          </a:xfrm>
          <a:prstGeom prst="rect">
            <a:avLst/>
          </a:prstGeom>
          <a:noFill/>
        </p:spPr>
        <p:txBody>
          <a:bodyPr wrap="square" lIns="101869" tIns="50935" rIns="101869" bIns="50935" rtlCol="0">
            <a:spAutoFit/>
          </a:bodyPr>
          <a:lstStyle/>
          <a:p>
            <a:r>
              <a:rPr lang="es-419" sz="1600" dirty="0" smtClean="0"/>
              <a:t>Nombre_________________   Pasaje _____________ Idea principal ______________</a:t>
            </a:r>
            <a:endParaRPr lang="es-419" sz="1600" dirty="0"/>
          </a:p>
        </p:txBody>
      </p:sp>
      <p:sp>
        <p:nvSpPr>
          <p:cNvPr id="9" name="TextBox 8"/>
          <p:cNvSpPr txBox="1"/>
          <p:nvPr/>
        </p:nvSpPr>
        <p:spPr>
          <a:xfrm>
            <a:off x="234886" y="475824"/>
            <a:ext cx="878522" cy="349086"/>
          </a:xfrm>
          <a:prstGeom prst="rect">
            <a:avLst/>
          </a:prstGeom>
          <a:solidFill>
            <a:schemeClr val="bg2">
              <a:lumMod val="90000"/>
            </a:schemeClr>
          </a:solidFill>
        </p:spPr>
        <p:txBody>
          <a:bodyPr wrap="square" lIns="101869" tIns="50935" rIns="101869" bIns="50935" rtlCol="0">
            <a:spAutoFit/>
          </a:bodyPr>
          <a:lstStyle/>
          <a:p>
            <a:r>
              <a:rPr lang="es-419" sz="1600" b="1" dirty="0" smtClean="0"/>
              <a:t>Grado 4</a:t>
            </a:r>
            <a:endParaRPr lang="es-419" sz="1600" b="1" dirty="0"/>
          </a:p>
        </p:txBody>
      </p:sp>
      <p:sp>
        <p:nvSpPr>
          <p:cNvPr id="2" name="Slide Number Placeholder 1"/>
          <p:cNvSpPr>
            <a:spLocks noGrp="1"/>
          </p:cNvSpPr>
          <p:nvPr>
            <p:ph type="sldNum" sz="quarter" idx="12"/>
          </p:nvPr>
        </p:nvSpPr>
        <p:spPr>
          <a:xfrm>
            <a:off x="5791490" y="9526895"/>
            <a:ext cx="1813560" cy="535516"/>
          </a:xfrm>
        </p:spPr>
        <p:txBody>
          <a:bodyPr/>
          <a:lstStyle/>
          <a:p>
            <a:fld id="{F177B04D-AEB5-43ED-B9BA-B3D1EC9C9067}" type="slidenum">
              <a:rPr lang="en-US" smtClean="0"/>
              <a:pPr/>
              <a:t>16</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988306543"/>
              </p:ext>
            </p:extLst>
          </p:nvPr>
        </p:nvGraphicFramePr>
        <p:xfrm>
          <a:off x="1981200" y="206886"/>
          <a:ext cx="5570225" cy="601982"/>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100418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7B04D-AEB5-43ED-B9BA-B3D1EC9C9067}" type="slidenum">
              <a:rPr lang="en-US" smtClean="0"/>
              <a:pPr/>
              <a:t>17</a:t>
            </a:fld>
            <a:endParaRPr lang="en-US" dirty="0"/>
          </a:p>
        </p:txBody>
      </p:sp>
      <p:sp>
        <p:nvSpPr>
          <p:cNvPr id="3" name="TextBox 2"/>
          <p:cNvSpPr txBox="1"/>
          <p:nvPr/>
        </p:nvSpPr>
        <p:spPr>
          <a:xfrm>
            <a:off x="354961" y="370968"/>
            <a:ext cx="6979834" cy="8253665"/>
          </a:xfrm>
          <a:prstGeom prst="rect">
            <a:avLst/>
          </a:prstGeom>
          <a:noFill/>
        </p:spPr>
        <p:txBody>
          <a:bodyPr wrap="square" lIns="94546" tIns="47273" rIns="94546" bIns="47273" rtlCol="0">
            <a:spAutoFit/>
          </a:bodyPr>
          <a:lstStyle/>
          <a:p>
            <a:pPr algn="ctr"/>
            <a:r>
              <a:rPr lang="x-none" sz="1484" b="1" dirty="0"/>
              <a:t>Determinando textos a nivel de grado</a:t>
            </a:r>
          </a:p>
          <a:p>
            <a:pPr algn="ctr"/>
            <a:endParaRPr lang="x-none" sz="789" b="1" dirty="0"/>
          </a:p>
          <a:p>
            <a:r>
              <a:rPr lang="x-none" sz="1484" dirty="0"/>
              <a:t>El nivel de grado de un texto </a:t>
            </a:r>
            <a:r>
              <a:rPr lang="x-none" sz="1484" dirty="0" smtClean="0"/>
              <a:t>se </a:t>
            </a:r>
            <a:r>
              <a:rPr lang="x-none" sz="1484" dirty="0"/>
              <a:t>determina utilizando una combinación tanto de las nuevas escalas cuantitativas como de las medidas cualitativas de los CCSS.</a:t>
            </a:r>
          </a:p>
          <a:p>
            <a:endParaRPr lang="x-none" sz="1484" dirty="0"/>
          </a:p>
          <a:p>
            <a:r>
              <a:rPr lang="x-none" sz="1484" b="1" dirty="0"/>
              <a:t>Ejemplo</a:t>
            </a:r>
            <a:r>
              <a:rPr lang="x-none" sz="1484" dirty="0"/>
              <a:t>:  Si el grado equivalente de un texto es </a:t>
            </a:r>
            <a:r>
              <a:rPr lang="x-none" sz="1763" b="1" dirty="0">
                <a:solidFill>
                  <a:srgbClr val="0070C0"/>
                </a:solidFill>
              </a:rPr>
              <a:t>6.8</a:t>
            </a:r>
            <a:r>
              <a:rPr lang="x-none" sz="1484" dirty="0"/>
              <a:t> y tiene una medida </a:t>
            </a:r>
            <a:r>
              <a:rPr lang="x-none" sz="1484" i="1" dirty="0"/>
              <a:t>lexile</a:t>
            </a:r>
            <a:r>
              <a:rPr lang="x-none" sz="1484" dirty="0"/>
              <a:t> de </a:t>
            </a:r>
            <a:r>
              <a:rPr lang="x-none" sz="1763" b="1" dirty="0">
                <a:solidFill>
                  <a:srgbClr val="0070C0"/>
                </a:solidFill>
              </a:rPr>
              <a:t>970</a:t>
            </a:r>
            <a:r>
              <a:rPr lang="x-none" sz="1484" dirty="0"/>
              <a:t>, los datos cuantitativos muestran que la ubicación debe </a:t>
            </a:r>
            <a:r>
              <a:rPr lang="x-none" sz="1484" dirty="0" smtClean="0"/>
              <a:t>ser </a:t>
            </a:r>
            <a:r>
              <a:rPr lang="x-none" sz="1484" b="1" dirty="0"/>
              <a:t>entre los grados  4 y 8.</a:t>
            </a:r>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r>
              <a:rPr lang="x-none" sz="1484" b="1" dirty="0"/>
              <a:t>Cuatro medidas cualitativas</a:t>
            </a:r>
            <a:r>
              <a:rPr lang="x-none" sz="1484" dirty="0"/>
              <a:t> pueden </a:t>
            </a:r>
            <a:r>
              <a:rPr lang="x-none" sz="1484" dirty="0" smtClean="0"/>
              <a:t>examinarse </a:t>
            </a:r>
            <a:r>
              <a:rPr lang="x-none" sz="1484" dirty="0"/>
              <a:t>desde la banda inferior de 4</a:t>
            </a:r>
            <a:r>
              <a:rPr lang="x-none" sz="1484" baseline="30000" dirty="0"/>
              <a:t>to</a:t>
            </a:r>
            <a:r>
              <a:rPr lang="x-none" sz="1484" dirty="0"/>
              <a:t> grado  hasta la banda superior de 8</a:t>
            </a:r>
            <a:r>
              <a:rPr lang="x-none" sz="1484" baseline="30000" dirty="0"/>
              <a:t>vo</a:t>
            </a:r>
            <a:r>
              <a:rPr lang="x-none" sz="1484" dirty="0"/>
              <a:t> grado para determinar la legibilidad a nivel de grado.</a:t>
            </a:r>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r>
              <a:rPr lang="x-none" sz="1484" dirty="0"/>
              <a:t>La combinación de la escala </a:t>
            </a:r>
            <a:r>
              <a:rPr lang="x-none" sz="1484" b="1" dirty="0"/>
              <a:t>cuantitativa</a:t>
            </a:r>
            <a:r>
              <a:rPr lang="x-none" sz="1484" dirty="0"/>
              <a:t> y las medidas </a:t>
            </a:r>
            <a:r>
              <a:rPr lang="x-none" sz="1484" b="1" dirty="0"/>
              <a:t>cualitativas</a:t>
            </a:r>
            <a:r>
              <a:rPr lang="x-none" sz="1484" dirty="0"/>
              <a:t>, para este texto en particular, muestra que el mejor nivel de legibilidad para este texto </a:t>
            </a:r>
            <a:r>
              <a:rPr lang="x-none" sz="1484" dirty="0" smtClean="0"/>
              <a:t>sería </a:t>
            </a:r>
            <a:r>
              <a:rPr lang="x-none" sz="1484" dirty="0"/>
              <a:t>6</a:t>
            </a:r>
            <a:r>
              <a:rPr lang="x-none" sz="1484" baseline="30000" dirty="0"/>
              <a:t>to </a:t>
            </a:r>
            <a:r>
              <a:rPr lang="x-none" sz="1484" dirty="0"/>
              <a:t>grado.</a:t>
            </a:r>
          </a:p>
          <a:p>
            <a:endParaRPr lang="x-none" sz="1484" dirty="0"/>
          </a:p>
        </p:txBody>
      </p:sp>
      <p:graphicFrame>
        <p:nvGraphicFramePr>
          <p:cNvPr id="10" name="Table 9"/>
          <p:cNvGraphicFramePr>
            <a:graphicFrameLocks noGrp="1"/>
          </p:cNvGraphicFramePr>
          <p:nvPr>
            <p:extLst/>
          </p:nvPr>
        </p:nvGraphicFramePr>
        <p:xfrm>
          <a:off x="580359" y="1980280"/>
          <a:ext cx="5930479" cy="1883036"/>
        </p:xfrm>
        <a:graphic>
          <a:graphicData uri="http://schemas.openxmlformats.org/drawingml/2006/table">
            <a:tbl>
              <a:tblPr/>
              <a:tblGrid>
                <a:gridCol w="2095035"/>
                <a:gridCol w="1917388"/>
                <a:gridCol w="1918056"/>
              </a:tblGrid>
              <a:tr h="473837">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Band</a:t>
                      </a:r>
                    </a:p>
                    <a:p>
                      <a:pPr marL="0" marR="0" algn="ctr" defTabSz="1018809" rtl="0" eaLnBrk="1" fontAlgn="ctr" latinLnBrk="0" hangingPunct="1">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basadas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en</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los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Estándares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Fundamentales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Comunes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b="1" i="0" kern="12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de </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legibilidad</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Lexile)</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97526">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8">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81970">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91">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64">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CCR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3099811" y="2755452"/>
            <a:ext cx="3205665" cy="544492"/>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grpSp>
      <p:graphicFrame>
        <p:nvGraphicFramePr>
          <p:cNvPr id="14" name="Table 13"/>
          <p:cNvGraphicFramePr>
            <a:graphicFrameLocks noGrp="1"/>
          </p:cNvGraphicFramePr>
          <p:nvPr>
            <p:extLst/>
          </p:nvPr>
        </p:nvGraphicFramePr>
        <p:xfrm>
          <a:off x="304871" y="4591927"/>
          <a:ext cx="6812038" cy="3072453"/>
        </p:xfrm>
        <a:graphic>
          <a:graphicData uri="http://schemas.openxmlformats.org/drawingml/2006/table">
            <a:tbl>
              <a:tblPr firstRow="1" bandRow="1">
                <a:tableStyleId>{5940675A-B579-460E-94D1-54222C63F5DA}</a:tableStyleId>
              </a:tblPr>
              <a:tblGrid>
                <a:gridCol w="1362408"/>
                <a:gridCol w="1430764"/>
                <a:gridCol w="1374193"/>
                <a:gridCol w="1041841"/>
                <a:gridCol w="851505"/>
                <a:gridCol w="751327"/>
              </a:tblGrid>
              <a:tr h="311139">
                <a:tc rowSpan="2">
                  <a:txBody>
                    <a:bodyPr/>
                    <a:lstStyle/>
                    <a:p>
                      <a:pPr algn="ctr"/>
                      <a:endParaRPr lang="x-none" sz="900" noProof="0" dirty="0" smtClean="0">
                        <a:solidFill>
                          <a:srgbClr val="002060"/>
                        </a:solidFill>
                      </a:endParaRPr>
                    </a:p>
                    <a:p>
                      <a:pPr algn="ctr"/>
                      <a:r>
                        <a:rPr lang="x-none" sz="900" b="1" u="sng" noProof="0" dirty="0" smtClean="0">
                          <a:solidFill>
                            <a:srgbClr val="002060"/>
                          </a:solidFill>
                          <a:effectLst>
                            <a:outerShdw blurRad="38100" dist="38100" dir="2700000" algn="tl">
                              <a:srgbClr val="000000">
                                <a:alpha val="43137"/>
                              </a:srgbClr>
                            </a:outerShdw>
                          </a:effectLst>
                        </a:rPr>
                        <a:t>4 factores cualitativos</a:t>
                      </a:r>
                      <a:endParaRPr lang="x-none" sz="900" b="1" u="sng" noProof="0" dirty="0">
                        <a:solidFill>
                          <a:srgbClr val="002060"/>
                        </a:solidFill>
                        <a:effectLst>
                          <a:outerShdw blurRad="38100" dist="38100" dir="2700000" algn="tl">
                            <a:srgbClr val="000000">
                              <a:alpha val="43137"/>
                            </a:srgbClr>
                          </a:outerShdw>
                        </a:effectLst>
                      </a:endParaRPr>
                    </a:p>
                  </a:txBody>
                  <a:tcPr marL="96170" marR="96170" marT="46671" marB="46671" anchor="ctr"/>
                </a:tc>
                <a:tc gridSpan="5">
                  <a:txBody>
                    <a:bodyPr/>
                    <a:lstStyle/>
                    <a:p>
                      <a:pPr algn="ctr"/>
                      <a:r>
                        <a:rPr lang="x-none" sz="1400" b="1" noProof="0" dirty="0" smtClean="0">
                          <a:solidFill>
                            <a:srgbClr val="002060"/>
                          </a:solidFill>
                        </a:rPr>
                        <a:t>Clasifica el texto desde más</a:t>
                      </a:r>
                      <a:r>
                        <a:rPr lang="x-none" sz="1400" b="1" baseline="0" noProof="0" dirty="0" smtClean="0">
                          <a:solidFill>
                            <a:srgbClr val="002060"/>
                          </a:solidFill>
                        </a:rPr>
                        <a:t> fácil hasta más difícil, </a:t>
                      </a:r>
                      <a:r>
                        <a:rPr lang="x-none" sz="1400" b="1" u="sng" baseline="0" noProof="0" dirty="0" smtClean="0">
                          <a:solidFill>
                            <a:srgbClr val="002060"/>
                          </a:solidFill>
                        </a:rPr>
                        <a:t>entre las bandas</a:t>
                      </a:r>
                      <a:r>
                        <a:rPr lang="x-none" sz="1400" b="1" baseline="0" noProof="0" dirty="0" smtClean="0">
                          <a:solidFill>
                            <a:srgbClr val="002060"/>
                          </a:solidFill>
                        </a:rPr>
                        <a:t>.</a:t>
                      </a:r>
                      <a:endParaRPr lang="x-none" sz="1400" b="1"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4404">
                <a:tc vMerge="1">
                  <a:txBody>
                    <a:bodyPr/>
                    <a:lstStyle/>
                    <a:p>
                      <a:endParaRPr lang="en-US" sz="1400" dirty="0"/>
                    </a:p>
                  </a:txBody>
                  <a:tcPr/>
                </a:tc>
                <a:tc>
                  <a:txBody>
                    <a:bodyPr/>
                    <a:lstStyle/>
                    <a:p>
                      <a:pPr algn="ctr"/>
                      <a:r>
                        <a:rPr lang="x-none" sz="900" b="1" noProof="0" dirty="0" smtClean="0">
                          <a:solidFill>
                            <a:srgbClr val="002060"/>
                          </a:solidFill>
                        </a:rPr>
                        <a:t>Principio del grado inferior  (banda)</a:t>
                      </a:r>
                      <a:endParaRPr lang="x-none" sz="900" b="1" noProof="0" dirty="0">
                        <a:solidFill>
                          <a:srgbClr val="002060"/>
                        </a:solidFill>
                      </a:endParaRPr>
                    </a:p>
                  </a:txBody>
                  <a:tcPr marL="96170" marR="96170" marT="46671" marB="46671" anchor="ctr">
                    <a:solidFill>
                      <a:schemeClr val="bg1">
                        <a:lumMod val="95000"/>
                      </a:schemeClr>
                    </a:solidFill>
                  </a:tcPr>
                </a:tc>
                <a:tc>
                  <a:txBody>
                    <a:bodyPr/>
                    <a:lstStyle/>
                    <a:p>
                      <a:pPr algn="ctr"/>
                      <a:r>
                        <a:rPr lang="x-none" sz="900" b="1" noProof="0" dirty="0" smtClean="0">
                          <a:solidFill>
                            <a:srgbClr val="002060"/>
                          </a:solidFill>
                        </a:rPr>
                        <a:t>Fin del grado inferior (banda) </a:t>
                      </a:r>
                      <a:endParaRPr lang="x-none" sz="900" b="1" noProof="0" dirty="0">
                        <a:solidFill>
                          <a:srgbClr val="002060"/>
                        </a:solidFill>
                      </a:endParaRPr>
                    </a:p>
                  </a:txBody>
                  <a:tcPr marL="96170" marR="96170" marT="46671" marB="46671" anchor="ctr">
                    <a:solidFill>
                      <a:schemeClr val="bg1">
                        <a:lumMod val="85000"/>
                      </a:schemeClr>
                    </a:solidFill>
                  </a:tcPr>
                </a:tc>
                <a:tc>
                  <a:txBody>
                    <a:bodyPr/>
                    <a:lstStyle/>
                    <a:p>
                      <a:pPr algn="ctr"/>
                      <a:r>
                        <a:rPr lang="x-none" sz="900" b="1" noProof="0" dirty="0" smtClean="0">
                          <a:solidFill>
                            <a:srgbClr val="002060"/>
                          </a:solidFill>
                        </a:rPr>
                        <a:t>Principio de un grado</a:t>
                      </a:r>
                      <a:r>
                        <a:rPr lang="x-none" sz="900" b="1" baseline="0" noProof="0" dirty="0" smtClean="0">
                          <a:solidFill>
                            <a:srgbClr val="002060"/>
                          </a:solidFill>
                        </a:rPr>
                        <a:t> </a:t>
                      </a:r>
                      <a:r>
                        <a:rPr lang="x-none" sz="900" b="1" noProof="0" dirty="0" smtClean="0">
                          <a:solidFill>
                            <a:srgbClr val="002060"/>
                          </a:solidFill>
                        </a:rPr>
                        <a:t>más alto (banda) hasta la mitad </a:t>
                      </a:r>
                      <a:endParaRPr lang="x-none" sz="900" b="1" noProof="0" dirty="0">
                        <a:solidFill>
                          <a:srgbClr val="002060"/>
                        </a:solidFill>
                      </a:endParaRPr>
                    </a:p>
                  </a:txBody>
                  <a:tcPr marL="96170" marR="96170" marT="46671" marB="46671" anchor="ctr">
                    <a:solidFill>
                      <a:schemeClr val="accent1">
                        <a:lumMod val="20000"/>
                        <a:lumOff val="80000"/>
                      </a:schemeClr>
                    </a:solidFill>
                  </a:tcPr>
                </a:tc>
                <a:tc>
                  <a:txBody>
                    <a:bodyPr/>
                    <a:lstStyle/>
                    <a:p>
                      <a:pPr algn="ctr"/>
                      <a:r>
                        <a:rPr lang="x-none" sz="900" b="1" noProof="0" dirty="0" smtClean="0">
                          <a:solidFill>
                            <a:srgbClr val="002060"/>
                          </a:solidFill>
                        </a:rPr>
                        <a:t>Fin de un   grado (banda) más alto</a:t>
                      </a:r>
                      <a:endParaRPr lang="x-none" sz="900" b="1" noProof="0" dirty="0">
                        <a:solidFill>
                          <a:srgbClr val="002060"/>
                        </a:solidFill>
                      </a:endParaRPr>
                    </a:p>
                  </a:txBody>
                  <a:tcPr marL="96170" marR="96170" marT="46671" marB="46671" anchor="ctr">
                    <a:solidFill>
                      <a:schemeClr val="accent1">
                        <a:lumMod val="40000"/>
                        <a:lumOff val="60000"/>
                      </a:schemeClr>
                    </a:solidFill>
                  </a:tcPr>
                </a:tc>
                <a:tc>
                  <a:txBody>
                    <a:bodyPr/>
                    <a:lstStyle/>
                    <a:p>
                      <a:pPr algn="ctr"/>
                      <a:r>
                        <a:rPr lang="x-none" sz="900" b="1" noProof="0" dirty="0" smtClean="0">
                          <a:solidFill>
                            <a:srgbClr val="002060"/>
                          </a:solidFill>
                        </a:rPr>
                        <a:t>No es adecuado</a:t>
                      </a:r>
                      <a:r>
                        <a:rPr lang="x-none" sz="900" b="1" baseline="0" noProof="0" dirty="0" smtClean="0">
                          <a:solidFill>
                            <a:srgbClr val="002060"/>
                          </a:solidFill>
                        </a:rPr>
                        <a:t> para banda</a:t>
                      </a:r>
                      <a:endParaRPr lang="x-none" sz="900" b="1" noProof="0" dirty="0">
                        <a:solidFill>
                          <a:srgbClr val="002060"/>
                        </a:solidFill>
                      </a:endParaRPr>
                    </a:p>
                  </a:txBody>
                  <a:tcPr marL="96170" marR="96170" marT="46671" marB="46671" anchor="ctr">
                    <a:solidFill>
                      <a:schemeClr val="accent6">
                        <a:lumMod val="20000"/>
                        <a:lumOff val="80000"/>
                      </a:schemeClr>
                    </a:solidFill>
                  </a:tcPr>
                </a:tc>
              </a:tr>
              <a:tr h="412657">
                <a:tc>
                  <a:txBody>
                    <a:bodyPr/>
                    <a:lstStyle/>
                    <a:p>
                      <a:r>
                        <a:rPr lang="x-none" sz="900" noProof="0" dirty="0" smtClean="0">
                          <a:solidFill>
                            <a:srgbClr val="002060"/>
                          </a:solidFill>
                        </a:rPr>
                        <a:t>Propósito/significado</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Estructura</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Claridad del lenguaje</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Lenguaje </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Ubicación general</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937758" y="5705397"/>
            <a:ext cx="4808497" cy="1792578"/>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grpSp>
      <p:sp>
        <p:nvSpPr>
          <p:cNvPr id="28" name="Rectangle 27"/>
          <p:cNvSpPr/>
          <p:nvPr/>
        </p:nvSpPr>
        <p:spPr>
          <a:xfrm>
            <a:off x="189452" y="8717497"/>
            <a:ext cx="6705600" cy="414857"/>
          </a:xfrm>
          <a:prstGeom prst="rect">
            <a:avLst/>
          </a:prstGeom>
        </p:spPr>
        <p:txBody>
          <a:bodyPr wrap="square">
            <a:spAutoFit/>
          </a:bodyPr>
          <a:lstStyle/>
          <a:p>
            <a:pPr algn="ctr"/>
            <a:r>
              <a:rPr lang="x-none" sz="1048" b="1" dirty="0">
                <a:solidFill>
                  <a:schemeClr val="tx2"/>
                </a:solidFill>
              </a:rPr>
              <a:t>Para ver más detalles sobre cada una de las medidas cualitativas, favor de ir a la diapositiva 6 de:</a:t>
            </a:r>
          </a:p>
          <a:p>
            <a:pPr algn="ctr"/>
            <a:r>
              <a:rPr lang="x-none" sz="1048" dirty="0"/>
              <a:t> </a:t>
            </a:r>
            <a:r>
              <a:rPr lang="x-none" sz="1048" b="1" dirty="0">
                <a:solidFill>
                  <a:srgbClr val="002060"/>
                </a:solidFill>
                <a:hlinkClick r:id="rId2"/>
              </a:rPr>
              <a:t>http</a:t>
            </a:r>
            <a:r>
              <a:rPr lang="x-none" sz="1048" b="1">
                <a:solidFill>
                  <a:srgbClr val="002060"/>
                </a:solidFill>
                <a:hlinkClick r:id="rId2"/>
              </a:rPr>
              <a:t>://</a:t>
            </a:r>
            <a:r>
              <a:rPr lang="x-none" sz="1048" b="1" smtClean="0">
                <a:solidFill>
                  <a:srgbClr val="002060"/>
                </a:solidFill>
                <a:hlinkClick r:id="rId2"/>
              </a:rPr>
              <a:t>www.corestandards.org/assets/Appendix_A.pdf</a:t>
            </a:r>
            <a:endParaRPr lang="x-none" sz="1048" dirty="0"/>
          </a:p>
        </p:txBody>
      </p:sp>
      <p:sp>
        <p:nvSpPr>
          <p:cNvPr id="29" name="Rectangle 28"/>
          <p:cNvSpPr/>
          <p:nvPr/>
        </p:nvSpPr>
        <p:spPr>
          <a:xfrm>
            <a:off x="3497580" y="9595521"/>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3557551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29937" y="313005"/>
          <a:ext cx="7313862" cy="9172623"/>
        </p:xfrm>
        <a:graphic>
          <a:graphicData uri="http://schemas.openxmlformats.org/drawingml/2006/table">
            <a:tbl>
              <a:tblPr/>
              <a:tblGrid>
                <a:gridCol w="769595"/>
                <a:gridCol w="1241446"/>
                <a:gridCol w="1426262"/>
                <a:gridCol w="1501326"/>
                <a:gridCol w="1201061"/>
                <a:gridCol w="1174172"/>
              </a:tblGrid>
              <a:tr h="398282">
                <a:tc rowSpan="2">
                  <a:txBody>
                    <a:bodyPr/>
                    <a:lstStyle/>
                    <a:p>
                      <a:pPr marL="0" marR="0" algn="ctr">
                        <a:lnSpc>
                          <a:spcPct val="115000"/>
                        </a:lnSpc>
                        <a:spcBef>
                          <a:spcPts val="0"/>
                        </a:spcBef>
                        <a:spcAft>
                          <a:spcPts val="0"/>
                        </a:spcAft>
                      </a:pPr>
                      <a:r>
                        <a:rPr lang="es-ES_tradnl" sz="1200" b="1" noProof="0" dirty="0" smtClean="0">
                          <a:solidFill>
                            <a:srgbClr val="000000"/>
                          </a:solidFill>
                          <a:latin typeface="+mn-lt"/>
                          <a:ea typeface="Times New Roman"/>
                          <a:cs typeface="Times New Roman"/>
                        </a:rPr>
                        <a:t>Puntaje</a:t>
                      </a:r>
                      <a:endParaRPr lang="es-ES_tradnl" sz="1200" noProof="0" dirty="0">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es-V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es-VE" sz="1100" noProof="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es-V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es-VE" sz="1100" noProof="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s-VE"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-L.3.2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-L.4.2, L.4.3b</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-L.5.2</a:t>
                      </a:r>
                    </a:p>
                    <a:p>
                      <a:pPr marL="0" marR="0" algn="ctr">
                        <a:lnSpc>
                          <a:spcPct val="115000"/>
                        </a:lnSpc>
                        <a:spcBef>
                          <a:spcPts val="0"/>
                        </a:spcBef>
                        <a:spcAft>
                          <a:spcPts val="0"/>
                        </a:spcAft>
                      </a:pPr>
                      <a:endParaRPr lang="es-VE"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633160">
                <a:tc vMerge="1">
                  <a:txBody>
                    <a:bodyPr/>
                    <a:lstStyle/>
                    <a:p>
                      <a:endParaRPr lang="en-US"/>
                    </a:p>
                  </a:txBody>
                  <a:tcPr/>
                </a:tc>
                <a:tc>
                  <a:txBody>
                    <a:bodyPr/>
                    <a:lstStyle/>
                    <a:p>
                      <a:pPr marL="0" marR="0" algn="ctr">
                        <a:lnSpc>
                          <a:spcPct val="115000"/>
                        </a:lnSpc>
                        <a:spcBef>
                          <a:spcPts val="0"/>
                        </a:spcBef>
                        <a:spcAft>
                          <a:spcPts val="0"/>
                        </a:spcAft>
                      </a:pPr>
                      <a:r>
                        <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p>
                    <a:p>
                      <a:pPr lvl="0" algn="ctr" rtl="0">
                        <a:lnSpc>
                          <a:spcPct val="115000"/>
                        </a:lnSpc>
                        <a:spcBef>
                          <a:spcPts val="0"/>
                        </a:spcBef>
                        <a:buClr>
                          <a:schemeClr val="dk1"/>
                        </a:buClr>
                        <a:buSzPct val="25000"/>
                        <a:buFont typeface="Arial"/>
                        <a:buNone/>
                      </a:pPr>
                      <a:r>
                        <a:rPr lang="es-419" sz="600" b="1" i="1" u="sng" dirty="0" smtClean="0">
                          <a:solidFill>
                            <a:schemeClr val="dk1"/>
                          </a:solidFill>
                          <a:latin typeface="+mn-lt"/>
                          <a:ea typeface="Calibri"/>
                          <a:cs typeface="Calibri"/>
                          <a:sym typeface="Calibri"/>
                        </a:rPr>
                        <a:t>Alineación de los estándares (CCSS) y el Reporte de calificación</a:t>
                      </a:r>
                    </a:p>
                    <a:p>
                      <a:pPr lvl="0" algn="ctr" rtl="0">
                        <a:lnSpc>
                          <a:spcPct val="115000"/>
                        </a:lnSpc>
                        <a:spcBef>
                          <a:spcPts val="0"/>
                        </a:spcBef>
                        <a:buClr>
                          <a:schemeClr val="dk1"/>
                        </a:buClr>
                        <a:buSzPct val="25000"/>
                        <a:buFont typeface="Arial"/>
                        <a:buNone/>
                      </a:pPr>
                      <a:r>
                        <a:rPr lang="es-419" sz="600" b="1" dirty="0" smtClean="0">
                          <a:solidFill>
                            <a:schemeClr val="dk1"/>
                          </a:solidFill>
                          <a:latin typeface="+mn-lt"/>
                          <a:ea typeface="Calibri"/>
                          <a:cs typeface="Calibri"/>
                          <a:sym typeface="Calibri"/>
                        </a:rPr>
                        <a:t>Tipos de textos y propósitos:</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-W.3.2a-b</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-W.4.2a-b</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-W.5.2a-b</a:t>
                      </a:r>
                    </a:p>
                    <a:p>
                      <a:pPr lvl="0" algn="ctr" rtl="0">
                        <a:lnSpc>
                          <a:spcPct val="115000"/>
                        </a:lnSpc>
                        <a:spcBef>
                          <a:spcPts val="0"/>
                        </a:spcBef>
                        <a:buClr>
                          <a:schemeClr val="dk1"/>
                        </a:buClr>
                        <a:buSzPct val="25000"/>
                        <a:buFont typeface="Arial"/>
                        <a:buNone/>
                      </a:pPr>
                      <a:endPar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s-VE" sz="1200" b="1" noProof="0" dirty="0" smtClean="0">
                          <a:effectLst>
                            <a:outerShdw blurRad="38100" dist="38100" dir="2700000" algn="tl">
                              <a:srgbClr val="000000">
                                <a:alpha val="43137"/>
                              </a:srgbClr>
                            </a:outerShdw>
                          </a:effectLst>
                          <a:latin typeface="+mn-lt"/>
                        </a:rPr>
                        <a:t>Organización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-W.3.2c-d</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-W.4.2c-d</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-W.5.2c-d</a:t>
                      </a:r>
                    </a:p>
                    <a:p>
                      <a:pPr algn="ctr"/>
                      <a:endParaRPr lang="es-VE" sz="1200" b="1" noProof="0" dirty="0" smtClean="0">
                        <a:effectLst>
                          <a:outerShdw blurRad="38100" dist="38100" dir="2700000" algn="tl">
                            <a:srgbClr val="000000">
                              <a:alpha val="43137"/>
                            </a:srgbClr>
                          </a:outerShdw>
                        </a:effectLst>
                        <a:latin typeface="+mn-lt"/>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s-V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es-V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algn="ctr">
                        <a:lnSpc>
                          <a:spcPct val="115000"/>
                        </a:lnSpc>
                        <a:spcBef>
                          <a:spcPts val="0"/>
                        </a:spcBef>
                        <a:spcAft>
                          <a:spcPts val="0"/>
                        </a:spcAft>
                      </a:pPr>
                      <a:r>
                        <a:rPr kumimoji="0" lang="es-VE" sz="600" b="1" i="0" u="none" strike="noStrike" kern="1200" cap="none" spc="0" normalizeH="0" baseline="0" noProof="0" dirty="0" smtClean="0">
                          <a:ln>
                            <a:noFill/>
                          </a:ln>
                          <a:solidFill>
                            <a:prstClr val="black"/>
                          </a:solidFill>
                          <a:effectLst/>
                          <a:uLnTx/>
                          <a:uFillTx/>
                          <a:latin typeface="+mn-lt"/>
                          <a:ea typeface="Calibri"/>
                          <a:cs typeface="Calibri"/>
                        </a:rPr>
                        <a:t>Investigación para desarrollar </a:t>
                      </a:r>
                      <a:r>
                        <a:rPr kumimoji="0" lang="es-VE" sz="600" b="1" i="0" u="none" strike="noStrike" kern="1200" cap="none" spc="0" normalizeH="0" baseline="0" noProof="0" smtClean="0">
                          <a:ln>
                            <a:noFill/>
                          </a:ln>
                          <a:solidFill>
                            <a:prstClr val="black"/>
                          </a:solidFill>
                          <a:effectLst/>
                          <a:uLnTx/>
                          <a:uFillTx/>
                          <a:latin typeface="+mn-lt"/>
                          <a:ea typeface="Calibri"/>
                          <a:cs typeface="Calibri"/>
                        </a:rPr>
                        <a:t>y presentar </a:t>
                      </a:r>
                      <a:r>
                        <a:rPr kumimoji="0" lang="es-VE" sz="600" b="1" i="0" u="none" strike="noStrike" kern="1200" cap="none" spc="0" normalizeH="0" baseline="0" noProof="0" dirty="0" smtClean="0">
                          <a:ln>
                            <a:noFill/>
                          </a:ln>
                          <a:solidFill>
                            <a:prstClr val="black"/>
                          </a:solidFill>
                          <a:effectLst/>
                          <a:uLnTx/>
                          <a:uFillTx/>
                          <a:latin typeface="+mn-lt"/>
                          <a:ea typeface="Calibri"/>
                          <a:cs typeface="Calibri"/>
                        </a:rPr>
                        <a:t>conocimiento: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-W.3.7-8</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-W.4.7-9</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-W.5.7-9</a:t>
                      </a:r>
                    </a:p>
                    <a:p>
                      <a:pPr marL="0" marR="0" algn="ctr">
                        <a:lnSpc>
                          <a:spcPct val="115000"/>
                        </a:lnSpc>
                        <a:spcBef>
                          <a:spcPts val="0"/>
                        </a:spcBef>
                        <a:spcAft>
                          <a:spcPts val="0"/>
                        </a:spcAft>
                      </a:pPr>
                      <a:endParaRPr kumimoji="0" lang="es-VE" sz="800" b="1" i="0" u="none" strike="noStrike" kern="1200" cap="none" spc="0" normalizeH="0" baseline="0" noProof="0" dirty="0" smtClean="0">
                        <a:ln>
                          <a:noFill/>
                        </a:ln>
                        <a:solidFill>
                          <a:prstClr val="black"/>
                        </a:solidFill>
                        <a:effectLst/>
                        <a:uLnTx/>
                        <a:uFillTx/>
                        <a:latin typeface="+mn-lt"/>
                        <a:ea typeface="Calibri"/>
                        <a:cs typeface="Calibri"/>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s-V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-L.3.1b-i, L.3.3a &amp; L.3.6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-L.4.1, L.4.3a, &amp; L.4.6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-L.5.1b-e, L.5.3a &amp; L.5.6</a:t>
                      </a: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741797">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está totalmente apoyada, y consistente e intencionalmente enfocada:</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latin typeface="+mn-lt"/>
                          <a:ea typeface="Calibri"/>
                          <a:cs typeface="Times New Roman"/>
                        </a:rPr>
                        <a:t>La idea central o idea principal de un tema está enfocada, claramente establecida y sólidamente mantenida.</a:t>
                      </a:r>
                    </a:p>
                    <a:p>
                      <a:pPr marL="58738" marR="0" indent="-58738" algn="l">
                        <a:spcBef>
                          <a:spcPts val="0"/>
                        </a:spcBef>
                        <a:spcAft>
                          <a:spcPts val="0"/>
                        </a:spcAft>
                        <a:buFont typeface="Arial" pitchFamily="34" charset="0"/>
                        <a:buChar char="•"/>
                      </a:pPr>
                      <a:endParaRPr lang="es-VE" sz="500" noProof="0" dirty="0" smtClean="0">
                        <a:latin typeface="+mn-lt"/>
                        <a:ea typeface="Calibri"/>
                        <a:cs typeface="Times New Roman"/>
                      </a:endParaRPr>
                    </a:p>
                    <a:p>
                      <a:pPr marL="58738" marR="0" indent="-58738" algn="l">
                        <a:spcBef>
                          <a:spcPts val="0"/>
                        </a:spcBef>
                        <a:spcAft>
                          <a:spcPts val="0"/>
                        </a:spcAft>
                        <a:buFont typeface="Arial" pitchFamily="34" charset="0"/>
                        <a:buChar char="•"/>
                      </a:pPr>
                      <a:r>
                        <a:rPr lang="es-VE" sz="800" noProof="0" dirty="0" smtClean="0">
                          <a:latin typeface="+mn-lt"/>
                          <a:ea typeface="Calibri"/>
                          <a:cs typeface="Times New Roman"/>
                        </a:rPr>
                        <a:t>La idea central o idea principal de un tema es introducida </a:t>
                      </a:r>
                      <a:r>
                        <a:rPr lang="es-VE" sz="800" noProof="0" smtClean="0">
                          <a:latin typeface="+mn-lt"/>
                          <a:ea typeface="Calibri"/>
                          <a:cs typeface="Times New Roman"/>
                        </a:rPr>
                        <a:t>y se </a:t>
                      </a:r>
                      <a:r>
                        <a:rPr lang="es-VE" sz="800" noProof="0" dirty="0" smtClean="0">
                          <a:latin typeface="+mn-lt"/>
                          <a:ea typeface="Calibri"/>
                          <a:cs typeface="Times New Roman"/>
                        </a:rPr>
                        <a:t>comunica claramente  dentro del contexto.</a:t>
                      </a:r>
                      <a:endParaRPr lang="es-VE" sz="800" noProof="0" dirty="0">
                        <a:latin typeface="+mn-lt"/>
                        <a:ea typeface="Calibri"/>
                        <a:cs typeface="Times New Roman"/>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una estructura organizativa clara y eficaz,</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creando unidad y totalidad: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una variedad de estrategias de transición.</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smtClean="0">
                          <a:solidFill>
                            <a:srgbClr val="000000"/>
                          </a:solidFill>
                          <a:latin typeface="+mn-lt"/>
                          <a:ea typeface="Calibri"/>
                          <a:cs typeface="Franklin Gothic Book"/>
                        </a:rPr>
                        <a:t>Presenta</a:t>
                      </a:r>
                      <a:r>
                        <a:rPr lang="es-VE" sz="800" baseline="0" noProof="0" smtClean="0">
                          <a:solidFill>
                            <a:srgbClr val="000000"/>
                          </a:solidFill>
                          <a:latin typeface="+mn-lt"/>
                          <a:ea typeface="Calibri"/>
                          <a:cs typeface="Franklin Gothic Book"/>
                        </a:rPr>
                        <a:t> </a:t>
                      </a:r>
                      <a:r>
                        <a:rPr lang="es-VE" sz="800" baseline="0" noProof="0" dirty="0" smtClean="0">
                          <a:solidFill>
                            <a:srgbClr val="000000"/>
                          </a:solidFill>
                          <a:latin typeface="+mn-lt"/>
                          <a:ea typeface="Calibri"/>
                          <a:cs typeface="Franklin Gothic Book"/>
                        </a:rPr>
                        <a:t>una </a:t>
                      </a:r>
                      <a:r>
                        <a:rPr lang="es-VE" sz="800" noProof="0" dirty="0" smtClean="0">
                          <a:solidFill>
                            <a:srgbClr val="000000"/>
                          </a:solidFill>
                          <a:latin typeface="+mn-lt"/>
                          <a:ea typeface="Calibri"/>
                          <a:cs typeface="Franklin Gothic Book"/>
                        </a:rPr>
                        <a:t>progresión lógica de ideas de principio a fin. </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 La</a:t>
                      </a:r>
                      <a:r>
                        <a:rPr lang="es-VE" sz="800" baseline="0" noProof="0" dirty="0" smtClean="0">
                          <a:solidFill>
                            <a:srgbClr val="000000"/>
                          </a:solidFill>
                          <a:latin typeface="+mn-lt"/>
                          <a:ea typeface="Calibri"/>
                          <a:cs typeface="Franklin Gothic Book"/>
                        </a:rPr>
                        <a:t> i</a:t>
                      </a:r>
                      <a:r>
                        <a:rPr lang="es-VE" sz="800" noProof="0" dirty="0" smtClean="0">
                          <a:solidFill>
                            <a:srgbClr val="000000"/>
                          </a:solidFill>
                          <a:latin typeface="+mn-lt"/>
                          <a:ea typeface="Calibri"/>
                          <a:cs typeface="Franklin Gothic Book"/>
                        </a:rPr>
                        <a:t>ntroducción y conclusión es efectiva para la audiencia y el propósito.</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apoyo/evidencia exhaustiva y convincente de la idea central o idea principal, que incluye el uso eficaz de las fuentes, los hechos y los detalles: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El uso de evidencia tomada</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de las </a:t>
                      </a:r>
                      <a:r>
                        <a:rPr lang="es-VE" sz="800" noProof="0" smtClean="0">
                          <a:solidFill>
                            <a:srgbClr val="000000"/>
                          </a:solidFill>
                          <a:latin typeface="+mn-lt"/>
                          <a:ea typeface="Calibri"/>
                          <a:cs typeface="Franklin Gothic Book"/>
                        </a:rPr>
                        <a:t>fuentes se </a:t>
                      </a:r>
                      <a:r>
                        <a:rPr lang="es-VE" sz="800" noProof="0" dirty="0" smtClean="0">
                          <a:solidFill>
                            <a:srgbClr val="000000"/>
                          </a:solidFill>
                          <a:latin typeface="+mn-lt"/>
                          <a:ea typeface="Calibri"/>
                          <a:cs typeface="Franklin Gothic Book"/>
                        </a:rPr>
                        <a:t>integra con fluidez, es amplio y relevante.</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Usa efectivamente una variedad de técnicas de elaboración.</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expresa clara y eficazmente las ideas, utilizando un lenguaje preciso:</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El uso de vocabulario académico y de dominio específico es claramente apropiado para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demuestra un fuerte dominio de las convenciones:</a:t>
                      </a:r>
                    </a:p>
                    <a:p>
                      <a:pPr marL="0" marR="0" algn="l">
                        <a:spcBef>
                          <a:spcPts val="0"/>
                        </a:spcBef>
                        <a:spcAft>
                          <a:spcPts val="0"/>
                        </a:spcAft>
                      </a:pPr>
                      <a:endParaRPr lang="es-VE" sz="500" noProof="0" dirty="0" smtClean="0">
                        <a:solidFill>
                          <a:srgbClr val="92D05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Hay pocos </a:t>
                      </a:r>
                      <a:r>
                        <a:rPr lang="es-VE" sz="800" noProof="0" smtClean="0">
                          <a:solidFill>
                            <a:schemeClr val="tx1"/>
                          </a:solidFill>
                          <a:latin typeface="+mn-lt"/>
                          <a:ea typeface="Calibri"/>
                          <a:cs typeface="Franklin Gothic Book"/>
                        </a:rPr>
                        <a:t>errores presentes</a:t>
                      </a:r>
                      <a:r>
                        <a:rPr lang="es-VE" sz="800" noProof="0" dirty="0" smtClean="0">
                          <a:solidFill>
                            <a:schemeClr val="tx1"/>
                          </a:solidFill>
                          <a:latin typeface="+mn-lt"/>
                          <a:ea typeface="Calibri"/>
                          <a:cs typeface="Franklin Gothic Book"/>
                        </a:rPr>
                        <a:t>, si algunos, en el uso y la formación de la oración.</a:t>
                      </a:r>
                    </a:p>
                    <a:p>
                      <a:pPr marL="58738" marR="0" indent="-58738" algn="l">
                        <a:spcBef>
                          <a:spcPts val="0"/>
                        </a:spcBef>
                        <a:spcAft>
                          <a:spcPts val="0"/>
                        </a:spcAft>
                        <a:buFont typeface="Arial" pitchFamily="34" charset="0"/>
                        <a:buChar char="•"/>
                      </a:pPr>
                      <a:endParaRPr lang="es-VE" sz="500" noProof="0" dirty="0" smtClean="0">
                        <a:solidFill>
                          <a:srgbClr val="92D05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Uso efectivo y consistente de la puntuación, las mayúsculas y la ortografía.</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980017">
                <a:tc>
                  <a:txBody>
                    <a:bodyPr/>
                    <a:lstStyle/>
                    <a:p>
                      <a:pPr marL="0" marR="0" algn="ctr" defTabSz="1018809" rtl="0" eaLnBrk="1" latinLnBrk="0" hangingPunct="1">
                        <a:lnSpc>
                          <a:spcPct val="115000"/>
                        </a:lnSpc>
                        <a:spcBef>
                          <a:spcPts val="0"/>
                        </a:spcBef>
                        <a:spcAft>
                          <a:spcPts val="0"/>
                        </a:spcAft>
                      </a:pPr>
                      <a:r>
                        <a:rPr lang="es-ES_tradnl" sz="2000" b="1" kern="120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Competente</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(M)</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está adecuadamente apoyada, y generalmente enfocada:</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El enfoque es claro y mantenido</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en su mayor</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parte, </a:t>
                      </a:r>
                      <a:r>
                        <a:rPr lang="es-VE" sz="800" i="1" noProof="0" dirty="0" smtClean="0">
                          <a:solidFill>
                            <a:srgbClr val="000000"/>
                          </a:solidFill>
                          <a:latin typeface="+mn-lt"/>
                          <a:ea typeface="Calibri"/>
                          <a:cs typeface="Franklin Gothic Book"/>
                        </a:rPr>
                        <a:t>aunque algún material vagamente relacionado puede </a:t>
                      </a:r>
                      <a:r>
                        <a:rPr lang="es-VE" sz="800" i="1" noProof="0" smtClean="0">
                          <a:solidFill>
                            <a:srgbClr val="000000"/>
                          </a:solidFill>
                          <a:latin typeface="+mn-lt"/>
                          <a:ea typeface="Calibri"/>
                          <a:cs typeface="Franklin Gothic Book"/>
                        </a:rPr>
                        <a:t>estar presente</a:t>
                      </a:r>
                      <a:r>
                        <a:rPr lang="es-VE" sz="800" i="1" noProof="0" dirty="0" smtClean="0">
                          <a:solidFill>
                            <a:srgbClr val="000000"/>
                          </a:solidFill>
                          <a:latin typeface="+mn-lt"/>
                          <a:ea typeface="Calibri"/>
                          <a:cs typeface="Franklin Gothic Book"/>
                        </a:rPr>
                        <a:t>. </a:t>
                      </a:r>
                    </a:p>
                    <a:p>
                      <a:pPr marL="58738" marR="0" indent="-58738" algn="l">
                        <a:spcBef>
                          <a:spcPts val="0"/>
                        </a:spcBef>
                        <a:spcAft>
                          <a:spcPts val="0"/>
                        </a:spcAft>
                        <a:buFont typeface="Arial" pitchFamily="34" charset="0"/>
                        <a:buChar char="•"/>
                      </a:pPr>
                      <a:endParaRPr lang="es-VE" sz="500" i="1"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Algún contexto de la idea central o idea principal del tema es adecuado.</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una estructura organizativa evidente y </a:t>
                      </a:r>
                      <a:r>
                        <a:rPr lang="es-VE" sz="800" noProof="0" smtClean="0">
                          <a:solidFill>
                            <a:srgbClr val="000000"/>
                          </a:solidFill>
                          <a:latin typeface="+mn-lt"/>
                          <a:ea typeface="Calibri"/>
                          <a:cs typeface="Franklin Gothic Book"/>
                        </a:rPr>
                        <a:t>un sentido </a:t>
                      </a:r>
                      <a:r>
                        <a:rPr lang="es-VE" sz="800" noProof="0" dirty="0" smtClean="0">
                          <a:solidFill>
                            <a:srgbClr val="000000"/>
                          </a:solidFill>
                          <a:latin typeface="+mn-lt"/>
                          <a:ea typeface="Calibri"/>
                          <a:cs typeface="Franklin Gothic Book"/>
                        </a:rPr>
                        <a:t>de totalidad, aunque puede haber errores de menor importancia y algunas ideas pueden estar un poco sueltas: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adecuadamente las estrategias de transición con un poco de variedad</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smtClean="0">
                          <a:solidFill>
                            <a:srgbClr val="000000"/>
                          </a:solidFill>
                          <a:latin typeface="+mn-lt"/>
                          <a:ea typeface="Calibri"/>
                          <a:cs typeface="Franklin Gothic Book"/>
                        </a:rPr>
                        <a:t>Presenta </a:t>
                      </a:r>
                      <a:r>
                        <a:rPr lang="es-VE" sz="800" noProof="0" dirty="0" smtClean="0">
                          <a:solidFill>
                            <a:srgbClr val="000000"/>
                          </a:solidFill>
                          <a:latin typeface="+mn-lt"/>
                          <a:ea typeface="Calibri"/>
                          <a:cs typeface="Franklin Gothic Book"/>
                        </a:rPr>
                        <a:t>una progresión adecuada de ideas de principio a fin.</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a:t>
                      </a:r>
                      <a:r>
                        <a:rPr lang="es-VE" sz="800" baseline="0" noProof="0" dirty="0" smtClean="0">
                          <a:solidFill>
                            <a:srgbClr val="000000"/>
                          </a:solidFill>
                          <a:latin typeface="+mn-lt"/>
                          <a:ea typeface="Calibri"/>
                          <a:cs typeface="Franklin Gothic Book"/>
                        </a:rPr>
                        <a:t> i</a:t>
                      </a:r>
                      <a:r>
                        <a:rPr lang="es-VE" sz="800" noProof="0" dirty="0" smtClean="0">
                          <a:solidFill>
                            <a:srgbClr val="000000"/>
                          </a:solidFill>
                          <a:latin typeface="+mn-lt"/>
                          <a:ea typeface="Calibri"/>
                          <a:cs typeface="Franklin Gothic Book"/>
                        </a:rPr>
                        <a:t>ntroducción y conclusión es adecuada.</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apoyo/evidencia adecuado de la idea central o idea principal que incluye el uso de las fuentes, los hechos y los detalles: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Integra alguna evidencia de las fuentes, aunque las citas </a:t>
                      </a:r>
                      <a:r>
                        <a:rPr lang="es-VE" sz="800" noProof="0" smtClean="0">
                          <a:solidFill>
                            <a:srgbClr val="000000"/>
                          </a:solidFill>
                          <a:latin typeface="+mn-lt"/>
                          <a:ea typeface="Calibri"/>
                          <a:cs typeface="Franklin Gothic Book"/>
                        </a:rPr>
                        <a:t>pueden ser </a:t>
                      </a:r>
                      <a:r>
                        <a:rPr lang="es-VE" sz="800" noProof="0" dirty="0" smtClean="0">
                          <a:solidFill>
                            <a:srgbClr val="000000"/>
                          </a:solidFill>
                          <a:latin typeface="+mn-lt"/>
                          <a:ea typeface="Calibri"/>
                          <a:cs typeface="Franklin Gothic Book"/>
                        </a:rPr>
                        <a:t>generales o imprecisas.</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adecuadamente algunas técnicas de elaboración.</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expresa las ideas adecuadamente, empleando una mezcla de lenguaje preciso y más general.</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El uso del vocabulario específico de dominio es generalmente apropiado para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demuestra un dominio adecuado de las convenciones:</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Pueden haber algunos errores en el uso y la formación de oraciones, pero </a:t>
                      </a:r>
                      <a:r>
                        <a:rPr lang="es-VE" sz="800" noProof="0" smtClean="0">
                          <a:solidFill>
                            <a:schemeClr val="tx1"/>
                          </a:solidFill>
                          <a:latin typeface="+mn-lt"/>
                          <a:ea typeface="Calibri"/>
                          <a:cs typeface="Franklin Gothic Book"/>
                        </a:rPr>
                        <a:t>no se </a:t>
                      </a:r>
                      <a:r>
                        <a:rPr lang="es-VE" sz="800" noProof="0" dirty="0" smtClean="0">
                          <a:solidFill>
                            <a:schemeClr val="tx1"/>
                          </a:solidFill>
                          <a:latin typeface="+mn-lt"/>
                          <a:ea typeface="Calibri"/>
                          <a:cs typeface="Franklin Gothic Book"/>
                        </a:rPr>
                        <a:t>muestra ningún patrón sistemático de errores.</a:t>
                      </a:r>
                    </a:p>
                    <a:p>
                      <a:pPr marL="58738" marR="0" indent="-58738" algn="l">
                        <a:spcBef>
                          <a:spcPts val="0"/>
                        </a:spcBef>
                        <a:spcAft>
                          <a:spcPts val="0"/>
                        </a:spcAft>
                        <a:buFont typeface="Arial" pitchFamily="34" charset="0"/>
                        <a:buChar char="•"/>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Uso adecuado de la puntuación, las mayúsculas y la ortografía.</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743813">
                <a:tc>
                  <a:txBody>
                    <a:bodyPr/>
                    <a:lstStyle/>
                    <a:p>
                      <a:pPr marL="0" marR="0" algn="ctr" defTabSz="1018809" rtl="0" eaLnBrk="1" latinLnBrk="0" hangingPunct="1">
                        <a:lnSpc>
                          <a:spcPct val="115000"/>
                        </a:lnSpc>
                        <a:spcBef>
                          <a:spcPts val="0"/>
                        </a:spcBef>
                        <a:spcAft>
                          <a:spcPts val="0"/>
                        </a:spcAft>
                      </a:pPr>
                      <a:r>
                        <a:rPr lang="es-ES_tradnl" sz="2000" b="1" kern="120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En desarrollo</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(NM)</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es sostenida de algún modo (un poco)</a:t>
                      </a:r>
                      <a:r>
                        <a:rPr lang="es-VE" sz="800" baseline="0" noProof="0" dirty="0" smtClean="0">
                          <a:solidFill>
                            <a:srgbClr val="000000"/>
                          </a:solidFill>
                          <a:latin typeface="+mn-lt"/>
                          <a:ea typeface="Calibri"/>
                          <a:cs typeface="Franklin Gothic Book"/>
                        </a:rPr>
                        <a:t> y </a:t>
                      </a:r>
                      <a:r>
                        <a:rPr lang="es-VE" sz="800" baseline="0" noProof="0" smtClean="0">
                          <a:solidFill>
                            <a:srgbClr val="000000"/>
                          </a:solidFill>
                          <a:latin typeface="+mn-lt"/>
                          <a:ea typeface="Calibri"/>
                          <a:cs typeface="Franklin Gothic Book"/>
                        </a:rPr>
                        <a:t>puede desviarse </a:t>
                      </a:r>
                      <a:r>
                        <a:rPr lang="es-VE" sz="800" baseline="0" noProof="0" dirty="0" smtClean="0">
                          <a:solidFill>
                            <a:srgbClr val="000000"/>
                          </a:solidFill>
                          <a:latin typeface="+mn-lt"/>
                          <a:ea typeface="Calibri"/>
                          <a:cs typeface="Franklin Gothic Book"/>
                        </a:rPr>
                        <a:t>ligeramente del enfoque</a:t>
                      </a:r>
                      <a:r>
                        <a:rPr lang="es-VE" sz="800" noProof="0" dirty="0" smtClean="0">
                          <a:solidFill>
                            <a:srgbClr val="000000"/>
                          </a:solidFill>
                          <a:latin typeface="+mn-lt"/>
                          <a:ea typeface="Calibri"/>
                          <a:cs typeface="Franklin Gothic Book"/>
                        </a:rPr>
                        <a:t>:</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estar claramente enfocado en la idea central o principal, pero no está suficientemente sustentado.</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idea central o idea principal </a:t>
                      </a:r>
                      <a:r>
                        <a:rPr lang="es-VE" sz="800" noProof="0" smtClean="0">
                          <a:solidFill>
                            <a:srgbClr val="000000"/>
                          </a:solidFill>
                          <a:latin typeface="+mn-lt"/>
                          <a:ea typeface="Calibri"/>
                          <a:cs typeface="Franklin Gothic Book"/>
                        </a:rPr>
                        <a:t>puede ser </a:t>
                      </a:r>
                      <a:r>
                        <a:rPr lang="es-VE" sz="800" noProof="0" dirty="0" smtClean="0">
                          <a:solidFill>
                            <a:srgbClr val="000000"/>
                          </a:solidFill>
                          <a:latin typeface="+mn-lt"/>
                          <a:ea typeface="Calibri"/>
                          <a:cs typeface="Franklin Gothic Book"/>
                        </a:rPr>
                        <a:t>confusa y un tanto fuera de enfoque.</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una estructura organizativa inconsistente y los errores son evidentes: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Uso inconsistente de las estrategias de transición, con poca variedad</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progresión de ideas es inconsistente desde principio a fin.</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introducción y la conclusión, si existen</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son débiles.</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un apoyo/evidencia irregular y breve de la idea central o idea principal que incluye el uso parcial o inconsistente de las fuentes, los hechos y los detalles: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evidencia de las fuentes está débilmente integrada, y las citas, si existen, son irregulares.</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débil o irregularmente las técnicas de elaboración</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expresa ideas de forma irregular, con un lenguaje simplista:</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El uso del vocabulario específico de dominio a veces </a:t>
                      </a:r>
                      <a:r>
                        <a:rPr lang="es-VE" sz="800" noProof="0" smtClean="0">
                          <a:solidFill>
                            <a:schemeClr val="tx1"/>
                          </a:solidFill>
                          <a:latin typeface="+mn-lt"/>
                          <a:ea typeface="Calibri"/>
                          <a:cs typeface="Franklin Gothic Book"/>
                        </a:rPr>
                        <a:t>puede ser </a:t>
                      </a:r>
                      <a:r>
                        <a:rPr lang="es-VE" sz="800" noProof="0" dirty="0" smtClean="0">
                          <a:solidFill>
                            <a:schemeClr val="tx1"/>
                          </a:solidFill>
                          <a:latin typeface="+mn-lt"/>
                          <a:ea typeface="Calibri"/>
                          <a:cs typeface="Franklin Gothic Book"/>
                        </a:rPr>
                        <a:t>inapropiado para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ES" sz="800" noProof="0" dirty="0" smtClean="0">
                          <a:solidFill>
                            <a:schemeClr val="tx1"/>
                          </a:solidFill>
                          <a:latin typeface="+mn-lt"/>
                          <a:ea typeface="Calibri"/>
                          <a:cs typeface="Franklin Gothic Book"/>
                        </a:rPr>
                        <a:t>La respuesta demuestra un dominio parcial de las convenciones:</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ES" sz="800" noProof="0" dirty="0" smtClean="0">
                          <a:solidFill>
                            <a:schemeClr val="tx1"/>
                          </a:solidFill>
                          <a:latin typeface="+mn-lt"/>
                          <a:ea typeface="Calibri"/>
                          <a:cs typeface="Franklin Gothic Book"/>
                        </a:rPr>
                        <a:t>Los errores frecuentes en el uso pueden opacar el significado.</a:t>
                      </a:r>
                    </a:p>
                    <a:p>
                      <a:pPr marL="58738" marR="0" indent="-58738" algn="l">
                        <a:spcBef>
                          <a:spcPts val="0"/>
                        </a:spcBef>
                        <a:spcAft>
                          <a:spcPts val="0"/>
                        </a:spcAft>
                        <a:buFont typeface="Arial" pitchFamily="34" charset="0"/>
                        <a:buChar char="•"/>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ES" sz="800" noProof="0" dirty="0" smtClean="0">
                          <a:solidFill>
                            <a:schemeClr val="tx1"/>
                          </a:solidFill>
                          <a:latin typeface="+mn-lt"/>
                          <a:ea typeface="Calibri"/>
                          <a:cs typeface="Franklin Gothic Book"/>
                        </a:rPr>
                        <a:t>Uso inconsistente de la puntuación, las mayúsculas y la ortografía.</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371600">
                <a:tc>
                  <a:txBody>
                    <a:bodyPr/>
                    <a:lstStyle/>
                    <a:p>
                      <a:pPr marL="0" marR="0" algn="ctr" defTabSz="1018809" rtl="0" eaLnBrk="1" latinLnBrk="0" hangingPunct="1">
                        <a:lnSpc>
                          <a:spcPct val="115000"/>
                        </a:lnSpc>
                        <a:spcBef>
                          <a:spcPts val="0"/>
                        </a:spcBef>
                        <a:spcAft>
                          <a:spcPts val="0"/>
                        </a:spcAft>
                      </a:pPr>
                      <a:r>
                        <a:rPr lang="es-ES_tradnl" sz="2000" b="1" kern="120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Emergiendo</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(NY)</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puede estar relacionada al tema, pero proporciona poco o ningún enfoque:</a:t>
                      </a:r>
                    </a:p>
                    <a:p>
                      <a:pPr marL="0" marR="0" algn="l">
                        <a:spcBef>
                          <a:spcPts val="0"/>
                        </a:spcBef>
                        <a:spcAft>
                          <a:spcPts val="0"/>
                        </a:spcAft>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smtClean="0">
                          <a:solidFill>
                            <a:srgbClr val="000000"/>
                          </a:solidFill>
                          <a:latin typeface="+mn-lt"/>
                          <a:ea typeface="Calibri"/>
                          <a:cs typeface="Franklin Gothic Book"/>
                        </a:rPr>
                        <a:t>Puede ser </a:t>
                      </a:r>
                      <a:r>
                        <a:rPr lang="es-VE" sz="800" noProof="0" dirty="0" smtClean="0">
                          <a:solidFill>
                            <a:srgbClr val="000000"/>
                          </a:solidFill>
                          <a:latin typeface="+mn-lt"/>
                          <a:ea typeface="Calibri"/>
                          <a:cs typeface="Franklin Gothic Book"/>
                        </a:rPr>
                        <a:t>muy breve, </a:t>
                      </a:r>
                      <a:r>
                        <a:rPr lang="es-VE" sz="800" noProof="0" smtClean="0">
                          <a:solidFill>
                            <a:srgbClr val="000000"/>
                          </a:solidFill>
                          <a:latin typeface="+mn-lt"/>
                          <a:ea typeface="Calibri"/>
                          <a:cs typeface="Franklin Gothic Book"/>
                        </a:rPr>
                        <a:t>puede desviarse </a:t>
                      </a:r>
                      <a:r>
                        <a:rPr lang="es-VE" sz="800" noProof="0" dirty="0" smtClean="0">
                          <a:solidFill>
                            <a:srgbClr val="000000"/>
                          </a:solidFill>
                          <a:latin typeface="+mn-lt"/>
                          <a:ea typeface="Calibri"/>
                          <a:cs typeface="Franklin Gothic Book"/>
                        </a:rPr>
                        <a:t>grandemente del enfoque.</a:t>
                      </a:r>
                    </a:p>
                    <a:p>
                      <a:pPr marL="58738" marR="0" indent="-58738" algn="l">
                        <a:spcBef>
                          <a:spcPts val="0"/>
                        </a:spcBef>
                        <a:spcAft>
                          <a:spcPts val="0"/>
                        </a:spcAft>
                        <a:buFont typeface="Arial" pitchFamily="34" charset="0"/>
                        <a:buChar char="•"/>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smtClean="0">
                          <a:solidFill>
                            <a:srgbClr val="000000"/>
                          </a:solidFill>
                          <a:latin typeface="+mn-lt"/>
                          <a:ea typeface="Calibri"/>
                          <a:cs typeface="Franklin Gothic Book"/>
                        </a:rPr>
                        <a:t>Puede ser </a:t>
                      </a:r>
                      <a:r>
                        <a:rPr lang="es-VE" sz="800" noProof="0" dirty="0" smtClean="0">
                          <a:solidFill>
                            <a:srgbClr val="000000"/>
                          </a:solidFill>
                          <a:latin typeface="+mn-lt"/>
                          <a:ea typeface="Calibri"/>
                          <a:cs typeface="Franklin Gothic Book"/>
                        </a:rPr>
                        <a:t>confuso o ambiguo.</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poca o ninguna estructura organizativa discernible: </a:t>
                      </a:r>
                    </a:p>
                    <a:p>
                      <a:pPr marL="0" marR="0" algn="l">
                        <a:spcBef>
                          <a:spcPts val="0"/>
                        </a:spcBef>
                        <a:spcAft>
                          <a:spcPts val="0"/>
                        </a:spcAft>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Pocas o ningunas estrategias de transición son evidentes.</a:t>
                      </a:r>
                    </a:p>
                    <a:p>
                      <a:pPr marL="58738" marR="0" indent="-58738" algn="l">
                        <a:spcBef>
                          <a:spcPts val="0"/>
                        </a:spcBef>
                        <a:spcAft>
                          <a:spcPts val="0"/>
                        </a:spcAft>
                        <a:buFont typeface="Arial" pitchFamily="34" charset="0"/>
                        <a:buChar char="•"/>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inmiscuir frecuentes  ideas extrañas.</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un apoyo/evidencia mínimo de la idea central o idea principal que incluye poco o ningún uso de las fuentes, los hechos y los detalles: </a:t>
                      </a:r>
                    </a:p>
                    <a:p>
                      <a:pPr marL="0" marR="0" algn="l">
                        <a:spcBef>
                          <a:spcPts val="0"/>
                        </a:spcBef>
                        <a:spcAft>
                          <a:spcPts val="0"/>
                        </a:spcAft>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El uso de la evidencia de la fuente del material es mínimo</a:t>
                      </a:r>
                      <a:r>
                        <a:rPr lang="es-VE" sz="800" noProof="0" smtClean="0">
                          <a:solidFill>
                            <a:srgbClr val="000000"/>
                          </a:solidFill>
                          <a:latin typeface="+mn-lt"/>
                          <a:ea typeface="Calibri"/>
                          <a:cs typeface="Franklin Gothic Book"/>
                        </a:rPr>
                        <a:t>, ausente</a:t>
                      </a:r>
                      <a:r>
                        <a:rPr lang="es-VE" sz="800" noProof="0" dirty="0" smtClean="0">
                          <a:solidFill>
                            <a:srgbClr val="000000"/>
                          </a:solidFill>
                          <a:latin typeface="+mn-lt"/>
                          <a:ea typeface="Calibri"/>
                          <a:cs typeface="Franklin Gothic Book"/>
                        </a:rPr>
                        <a:t>, con errores, o irrelevante.</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expresión de las ideas en la respuesta es vaga, carece de claridad, o es confusa:</a:t>
                      </a:r>
                    </a:p>
                    <a:p>
                      <a:pPr marL="0" marR="0" algn="l">
                        <a:spcBef>
                          <a:spcPts val="0"/>
                        </a:spcBef>
                        <a:spcAft>
                          <a:spcPts val="0"/>
                        </a:spcAft>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Utiliza un lenguaje o vocabulario específico de dominio</a:t>
                      </a:r>
                      <a:r>
                        <a:rPr lang="es-VE" sz="800" baseline="0" noProof="0" dirty="0" smtClean="0">
                          <a:solidFill>
                            <a:schemeClr val="tx1"/>
                          </a:solidFill>
                          <a:latin typeface="+mn-lt"/>
                          <a:ea typeface="Calibri"/>
                          <a:cs typeface="Franklin Gothic Book"/>
                        </a:rPr>
                        <a:t> limitado</a:t>
                      </a: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Puede tener </a:t>
                      </a:r>
                      <a:r>
                        <a:rPr lang="es-VE" sz="800" noProof="0" smtClean="0">
                          <a:solidFill>
                            <a:schemeClr val="tx1"/>
                          </a:solidFill>
                          <a:latin typeface="+mn-lt"/>
                          <a:ea typeface="Calibri"/>
                          <a:cs typeface="Franklin Gothic Book"/>
                        </a:rPr>
                        <a:t>poco sentido </a:t>
                      </a:r>
                      <a:r>
                        <a:rPr lang="es-VE" sz="800" noProof="0" dirty="0" smtClean="0">
                          <a:solidFill>
                            <a:schemeClr val="tx1"/>
                          </a:solidFill>
                          <a:latin typeface="+mn-lt"/>
                          <a:ea typeface="Calibri"/>
                          <a:cs typeface="Franklin Gothic Book"/>
                        </a:rPr>
                        <a:t>de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demuestra una falta de dominio de las convenciones:</a:t>
                      </a:r>
                    </a:p>
                    <a:p>
                      <a:pPr marL="0" marR="0" algn="l">
                        <a:spcBef>
                          <a:spcPts val="0"/>
                        </a:spcBef>
                        <a:spcAft>
                          <a:spcPts val="0"/>
                        </a:spcAft>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Los errores son frecuentes y graves.</a:t>
                      </a:r>
                    </a:p>
                    <a:p>
                      <a:pPr marL="58738" marR="0" indent="-58738" algn="l">
                        <a:spcBef>
                          <a:spcPts val="0"/>
                        </a:spcBef>
                        <a:spcAft>
                          <a:spcPts val="0"/>
                        </a:spcAft>
                        <a:buFont typeface="Arial" pitchFamily="34" charset="0"/>
                        <a:buChar char="•"/>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A menudo</a:t>
                      </a:r>
                      <a:r>
                        <a:rPr lang="es-VE" sz="800" baseline="0" noProof="0" dirty="0" smtClean="0">
                          <a:solidFill>
                            <a:schemeClr val="tx1"/>
                          </a:solidFill>
                          <a:latin typeface="+mn-lt"/>
                          <a:ea typeface="Calibri"/>
                          <a:cs typeface="Franklin Gothic Book"/>
                        </a:rPr>
                        <a:t> e</a:t>
                      </a:r>
                      <a:r>
                        <a:rPr lang="es-VE" sz="800" noProof="0" dirty="0" smtClean="0">
                          <a:solidFill>
                            <a:schemeClr val="tx1"/>
                          </a:solidFill>
                          <a:latin typeface="+mn-lt"/>
                          <a:ea typeface="Calibri"/>
                          <a:cs typeface="Franklin Gothic Book"/>
                        </a:rPr>
                        <a:t>l significado es opaco.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62075">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es-ES_tradnl" sz="20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419" sz="800" b="0" i="0" u="none" strike="noStrike" noProof="0" dirty="0" smtClean="0">
                          <a:solidFill>
                            <a:srgbClr val="000000"/>
                          </a:solidFill>
                          <a:latin typeface="+mn-lt"/>
                        </a:rPr>
                        <a:t>Una respuesta no recibe crédito si no proporciona evidencia de la habilidad para  [completar con el lenguaje clave del </a:t>
                      </a:r>
                      <a:r>
                        <a:rPr lang="es-419" sz="800" b="0" i="0" u="none" strike="noStrike" noProof="0" smtClean="0">
                          <a:solidFill>
                            <a:srgbClr val="000000"/>
                          </a:solidFill>
                          <a:latin typeface="+mn-lt"/>
                        </a:rPr>
                        <a:t>objetivo deseado</a:t>
                      </a:r>
                      <a:r>
                        <a:rPr lang="es-419" sz="800" b="0" i="0" u="none" strike="noStrike" noProof="0" dirty="0" smtClean="0">
                          <a:solidFill>
                            <a:srgbClr val="000000"/>
                          </a:solidFill>
                          <a:latin typeface="+mn-lt"/>
                        </a:rPr>
                        <a:t>].</a:t>
                      </a:r>
                    </a:p>
                  </a:txBody>
                  <a:tcPr marL="92536" marR="10516"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184750" y="43699"/>
            <a:ext cx="7248671" cy="346227"/>
          </a:xfrm>
          <a:prstGeom prst="rect">
            <a:avLst/>
          </a:prstGeom>
        </p:spPr>
        <p:txBody>
          <a:bodyPr wrap="square" lIns="96886" tIns="48443" rIns="96886" bIns="48443">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x-none" sz="1600" b="1" dirty="0">
                <a:effectLst>
                  <a:outerShdw blurRad="38100" dist="38100" dir="2700000" algn="tl">
                    <a:srgbClr val="000000">
                      <a:alpha val="43137"/>
                    </a:srgbClr>
                  </a:outerShdw>
                </a:effectLst>
              </a:rPr>
              <a:t> Grados </a:t>
            </a:r>
            <a:r>
              <a:rPr lang="en-US" sz="1600" b="1" dirty="0" smtClean="0">
                <a:effectLst>
                  <a:outerShdw blurRad="38100" dist="38100" dir="2700000" algn="tl">
                    <a:srgbClr val="000000">
                      <a:alpha val="43137"/>
                    </a:srgbClr>
                  </a:outerShdw>
                </a:effectLst>
              </a:rPr>
              <a:t>3</a:t>
            </a:r>
            <a:r>
              <a:rPr lang="x-none" sz="1600" b="1" dirty="0" smtClean="0">
                <a:effectLst>
                  <a:outerShdw blurRad="38100" dist="38100" dir="2700000" algn="tl">
                    <a:srgbClr val="000000">
                      <a:alpha val="43137"/>
                    </a:srgbClr>
                  </a:outerShdw>
                </a:effectLst>
              </a:rPr>
              <a:t> </a:t>
            </a:r>
            <a:r>
              <a:rPr lang="x-none" sz="1600" b="1" dirty="0">
                <a:effectLst>
                  <a:outerShdw blurRad="38100" dist="38100" dir="2700000" algn="tl">
                    <a:srgbClr val="000000">
                      <a:alpha val="43137"/>
                    </a:srgbClr>
                  </a:outerShdw>
                </a:effectLst>
              </a:rPr>
              <a:t>- </a:t>
            </a:r>
            <a:r>
              <a:rPr lang="en-US" sz="1600" b="1" dirty="0" smtClean="0">
                <a:effectLst>
                  <a:outerShdw blurRad="38100" dist="38100" dir="2700000" algn="tl">
                    <a:srgbClr val="000000">
                      <a:alpha val="43137"/>
                    </a:srgbClr>
                  </a:outerShdw>
                </a:effectLst>
              </a:rPr>
              <a:t>5</a:t>
            </a:r>
            <a:r>
              <a:rPr lang="x-none" sz="1600" b="1" dirty="0" smtClean="0">
                <a:effectLst>
                  <a:outerShdw blurRad="38100" dist="38100" dir="2700000" algn="tl">
                    <a:srgbClr val="000000">
                      <a:alpha val="43137"/>
                    </a:srgbClr>
                  </a:outerShdw>
                </a:effectLst>
              </a:rPr>
              <a:t>: </a:t>
            </a:r>
            <a:r>
              <a:rPr lang="x-none" sz="1600" b="1" dirty="0">
                <a:effectLst>
                  <a:outerShdw blurRad="38100" dist="38100" dir="2700000" algn="tl">
                    <a:srgbClr val="000000">
                      <a:alpha val="43137"/>
                    </a:srgbClr>
                  </a:outerShdw>
                </a:effectLst>
              </a:rPr>
              <a:t>Rúbrica genérica de 4 puntos para un Escrito informativo/explicativo </a:t>
            </a:r>
            <a:endParaRPr lang="x-none" sz="1600" dirty="0">
              <a:effectLst>
                <a:outerShdw blurRad="38100" dist="38100" dir="2700000" algn="tl">
                  <a:srgbClr val="000000">
                    <a:alpha val="43137"/>
                  </a:srgbClr>
                </a:outerShdw>
              </a:effectLst>
            </a:endParaRPr>
          </a:p>
        </p:txBody>
      </p:sp>
      <p:sp>
        <p:nvSpPr>
          <p:cNvPr id="5" name="Rectangle 4"/>
          <p:cNvSpPr/>
          <p:nvPr/>
        </p:nvSpPr>
        <p:spPr>
          <a:xfrm>
            <a:off x="229937" y="9455507"/>
            <a:ext cx="7402898" cy="216391"/>
          </a:xfrm>
          <a:prstGeom prst="rect">
            <a:avLst/>
          </a:prstGeom>
        </p:spPr>
        <p:txBody>
          <a:bodyPr wrap="square" lIns="92381" tIns="46189" rIns="92381" bIns="46189">
            <a:spAutoFit/>
          </a:bodyPr>
          <a:lstStyle/>
          <a:p>
            <a:pPr algn="ctr"/>
            <a:r>
              <a:rPr lang="en-US" sz="800" b="1" dirty="0"/>
              <a:t>Working Drafts of ELA rubrics for </a:t>
            </a:r>
            <a:r>
              <a:rPr lang="en-US" sz="800" b="1" dirty="0" smtClean="0"/>
              <a:t>assessing </a:t>
            </a:r>
            <a:r>
              <a:rPr lang="en-US" sz="800" b="1" dirty="0"/>
              <a:t>CCSS writing standards --- © (2010) Karin Hess, National Center for </a:t>
            </a:r>
            <a:r>
              <a:rPr lang="en-US" sz="800" b="1" dirty="0" smtClean="0"/>
              <a:t>Assessment </a:t>
            </a:r>
            <a:r>
              <a:rPr lang="en-US" sz="800" b="1" dirty="0"/>
              <a:t>[khess@nciea.org</a:t>
            </a:r>
            <a:endParaRPr lang="en-US" sz="800" dirty="0"/>
          </a:p>
        </p:txBody>
      </p:sp>
      <p:sp>
        <p:nvSpPr>
          <p:cNvPr id="3" name="Slide Number Placeholder 2"/>
          <p:cNvSpPr>
            <a:spLocks noGrp="1"/>
          </p:cNvSpPr>
          <p:nvPr>
            <p:ph type="sldNum" sz="quarter" idx="12"/>
          </p:nvPr>
        </p:nvSpPr>
        <p:spPr/>
        <p:txBody>
          <a:bodyPr/>
          <a:lstStyle/>
          <a:p>
            <a:fld id="{6E8A0ECE-C9E2-4B32-8A0E-7D248228F9D1}" type="slidenum">
              <a:rPr lang="en-US" smtClean="0"/>
              <a:pPr/>
              <a:t>18</a:t>
            </a:fld>
            <a:endParaRPr lang="en-US"/>
          </a:p>
        </p:txBody>
      </p:sp>
    </p:spTree>
    <p:extLst>
      <p:ext uri="{BB962C8B-B14F-4D97-AF65-F5344CB8AC3E}">
        <p14:creationId xmlns:p14="http://schemas.microsoft.com/office/powerpoint/2010/main" val="2205797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7215" y="8537383"/>
            <a:ext cx="7338594" cy="1115579"/>
          </a:xfrm>
          <a:prstGeom prst="rect">
            <a:avLst/>
          </a:prstGeom>
          <a:noFill/>
        </p:spPr>
        <p:txBody>
          <a:bodyPr wrap="square" lIns="91330" tIns="45665" rIns="91330" bIns="45665">
            <a:spAutoFit/>
          </a:bodyPr>
          <a:lstStyle/>
          <a:p>
            <a:r>
              <a:rPr lang="es-419" sz="950" dirty="0"/>
              <a:t>Esta tarea de </a:t>
            </a:r>
            <a:r>
              <a:rPr lang="es-419" sz="950"/>
              <a:t>rendimiento </a:t>
            </a:r>
            <a:r>
              <a:rPr lang="es-419" sz="950" smtClean="0"/>
              <a:t>se </a:t>
            </a:r>
            <a:r>
              <a:rPr lang="es-419" sz="950" dirty="0"/>
              <a:t>basa en la escritura. Como una opción, </a:t>
            </a:r>
            <a:r>
              <a:rPr lang="es-419" sz="950"/>
              <a:t>si </a:t>
            </a:r>
            <a:r>
              <a:rPr lang="es-419" sz="950" smtClean="0"/>
              <a:t>desea </a:t>
            </a:r>
            <a:r>
              <a:rPr lang="es-419" sz="950"/>
              <a:t>dar </a:t>
            </a:r>
            <a:r>
              <a:rPr lang="es-419" sz="950" smtClean="0"/>
              <a:t>seguimiento </a:t>
            </a:r>
            <a:r>
              <a:rPr lang="es-419" sz="950" dirty="0"/>
              <a:t>al crecimiento ELP como </a:t>
            </a:r>
            <a:r>
              <a:rPr lang="es-419" sz="950"/>
              <a:t>un </a:t>
            </a:r>
            <a:r>
              <a:rPr lang="es-419" sz="950" smtClean="0"/>
              <a:t>segundo </a:t>
            </a:r>
            <a:r>
              <a:rPr lang="es-419" sz="950" dirty="0"/>
              <a:t>objetivo, los maestros pueden optar por evaluar ELP estándar 4 </a:t>
            </a:r>
            <a:r>
              <a:rPr lang="es-419" sz="950"/>
              <a:t>porque </a:t>
            </a:r>
            <a:r>
              <a:rPr lang="es-419" sz="950" smtClean="0"/>
              <a:t>se </a:t>
            </a:r>
            <a:r>
              <a:rPr lang="es-419" sz="950" dirty="0" smtClean="0"/>
              <a:t>alinea </a:t>
            </a:r>
            <a:r>
              <a:rPr lang="es-419" sz="950" dirty="0"/>
              <a:t>con esta tarea de rendimiento específica. La composición completa de su estudiante </a:t>
            </a:r>
            <a:r>
              <a:rPr lang="es-419" sz="950"/>
              <a:t>puede </a:t>
            </a:r>
            <a:r>
              <a:rPr lang="es-419" sz="950" smtClean="0"/>
              <a:t>ser </a:t>
            </a:r>
            <a:r>
              <a:rPr lang="es-419" sz="950" dirty="0"/>
              <a:t>analizada para identificar los niveles de dominio lingüístico en inglés. Es evidente que los estudiantes estarán navegando a través de las modalidades para llegar al producto final. Sin embargo, es importante tener en mente qué es lo que está evaluando la tarea de rendimiento de un escrito de opinión, y cuán profundamente el estudiante entiende el contenido de </a:t>
            </a:r>
            <a:r>
              <a:rPr lang="es-419" sz="950"/>
              <a:t>la </a:t>
            </a:r>
            <a:r>
              <a:rPr lang="es-419" sz="950" smtClean="0"/>
              <a:t>clase </a:t>
            </a:r>
            <a:r>
              <a:rPr lang="es-419" sz="950" dirty="0"/>
              <a:t>y el lenguaje. La meta de crecimiento ELP es proporcionar “</a:t>
            </a:r>
            <a:r>
              <a:rPr lang="es-419" sz="950"/>
              <a:t>la </a:t>
            </a:r>
            <a:r>
              <a:rPr lang="es-419" sz="950" smtClean="0"/>
              <a:t>enseñanza </a:t>
            </a:r>
            <a:r>
              <a:rPr lang="es-419" sz="950" dirty="0"/>
              <a:t>escalonada justa" para que los estudiantes demuestren su comprensión a fin de </a:t>
            </a:r>
            <a:r>
              <a:rPr lang="es-419" sz="950"/>
              <a:t>que </a:t>
            </a:r>
            <a:r>
              <a:rPr lang="es-419" sz="950" smtClean="0"/>
              <a:t>pasen </a:t>
            </a:r>
            <a:r>
              <a:rPr lang="es-419" sz="950" dirty="0"/>
              <a:t>de un nivel de competencia al siguiente.</a:t>
            </a:r>
          </a:p>
        </p:txBody>
      </p:sp>
      <p:graphicFrame>
        <p:nvGraphicFramePr>
          <p:cNvPr id="5" name="Table 4"/>
          <p:cNvGraphicFramePr>
            <a:graphicFrameLocks noGrp="1"/>
          </p:cNvGraphicFramePr>
          <p:nvPr>
            <p:extLst/>
          </p:nvPr>
        </p:nvGraphicFramePr>
        <p:xfrm>
          <a:off x="236593" y="414963"/>
          <a:ext cx="7299217" cy="5993845"/>
        </p:xfrm>
        <a:graphic>
          <a:graphicData uri="http://schemas.openxmlformats.org/drawingml/2006/table">
            <a:tbl>
              <a:tblPr/>
              <a:tblGrid>
                <a:gridCol w="2049407"/>
                <a:gridCol w="706123"/>
                <a:gridCol w="447041"/>
                <a:gridCol w="447041"/>
                <a:gridCol w="383177"/>
                <a:gridCol w="3266428"/>
              </a:tblGrid>
              <a:tr h="649985">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receptivas*:</a:t>
                      </a:r>
                      <a:r>
                        <a:rPr lang="x-none" sz="900" kern="1200" noProof="0" dirty="0" smtClean="0">
                          <a:solidFill>
                            <a:schemeClr val="bg1">
                              <a:lumMod val="50000"/>
                            </a:schemeClr>
                          </a:solidFill>
                          <a:effectLst/>
                          <a:latin typeface="+mn-lt"/>
                          <a:ea typeface="Calibri"/>
                          <a:cs typeface="Times New Roman"/>
                        </a:rPr>
                        <a:t> </a:t>
                      </a:r>
                      <a:br>
                        <a:rPr lang="x-none" sz="900" kern="1200" noProof="0" dirty="0" smtClean="0">
                          <a:solidFill>
                            <a:schemeClr val="bg1">
                              <a:lumMod val="50000"/>
                            </a:schemeClr>
                          </a:solidFill>
                          <a:effectLst/>
                          <a:latin typeface="+mn-lt"/>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a:t>
                      </a:r>
                      <a:r>
                        <a:rPr lang="x-none" sz="900" kern="1200" noProof="0" smtClean="0">
                          <a:solidFill>
                            <a:schemeClr val="bg1">
                              <a:lumMod val="50000"/>
                            </a:schemeClr>
                          </a:solidFill>
                          <a:effectLst/>
                          <a:latin typeface="+mn-lt"/>
                          <a:ea typeface="Calibri"/>
                          <a:cs typeface="Times New Roman"/>
                        </a:rPr>
                        <a:t>receptivas se </a:t>
                      </a:r>
                      <a:r>
                        <a:rPr lang="x-none" sz="900" kern="1200" noProof="0" dirty="0" smtClean="0">
                          <a:solidFill>
                            <a:schemeClr val="bg1">
                              <a:lumMod val="50000"/>
                            </a:schemeClr>
                          </a:solidFill>
                          <a:effectLst/>
                          <a:latin typeface="+mn-lt"/>
                          <a:ea typeface="Calibri"/>
                          <a:cs typeface="Times New Roman"/>
                        </a:rPr>
                        <a:t>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a:t>
                      </a:r>
                      <a:r>
                        <a:rPr lang="en-US" sz="900" kern="1200" noProof="0" dirty="0" smtClean="0">
                          <a:solidFill>
                            <a:schemeClr val="bg1">
                              <a:lumMod val="50000"/>
                            </a:schemeClr>
                          </a:solidFill>
                          <a:effectLst/>
                          <a:latin typeface="+mn-lt"/>
                          <a:ea typeface="Calibri"/>
                          <a:cs typeface="Times New Roman"/>
                        </a:rPr>
                        <a:t>la </a:t>
                      </a:r>
                      <a:r>
                        <a:rPr lang="x-none" sz="900" kern="1200" noProof="0" dirty="0" smtClean="0">
                          <a:solidFill>
                            <a:schemeClr val="bg1">
                              <a:lumMod val="50000"/>
                            </a:schemeClr>
                          </a:solidFill>
                          <a:effectLst/>
                          <a:latin typeface="+mn-lt"/>
                          <a:ea typeface="Calibri"/>
                          <a:cs typeface="Times New Roman"/>
                        </a:rPr>
                        <a:t> comunicaci</a:t>
                      </a:r>
                      <a:r>
                        <a:rPr lang="en-US" sz="900" kern="1200" noProof="0" dirty="0" err="1" smtClean="0">
                          <a:solidFill>
                            <a:schemeClr val="bg1">
                              <a:lumMod val="50000"/>
                            </a:schemeClr>
                          </a:solidFill>
                          <a:effectLst/>
                          <a:latin typeface="+mn-lt"/>
                          <a:ea typeface="Calibri"/>
                          <a:cs typeface="Times New Roman"/>
                        </a:rPr>
                        <a:t>ón</a:t>
                      </a:r>
                      <a:r>
                        <a:rPr lang="en-US" sz="900" kern="1200" noProof="0" dirty="0" smtClean="0">
                          <a:solidFill>
                            <a:schemeClr val="bg1">
                              <a:lumMod val="50000"/>
                            </a:schemeClr>
                          </a:solidFill>
                          <a:effectLst/>
                          <a:latin typeface="+mn-lt"/>
                          <a:ea typeface="Calibri"/>
                          <a:cs typeface="Times New Roman"/>
                        </a:rPr>
                        <a:t> de</a:t>
                      </a:r>
                      <a:r>
                        <a:rPr lang="x-none" sz="900" kern="1200" noProof="0" dirty="0" smtClean="0">
                          <a:solidFill>
                            <a:schemeClr val="bg1">
                              <a:lumMod val="50000"/>
                            </a:schemeClr>
                          </a:solidFill>
                          <a:effectLst/>
                          <a:latin typeface="+mn-lt"/>
                          <a:ea typeface="Calibri"/>
                          <a:cs typeface="Times New Roman"/>
                        </a:rPr>
                        <a:t> los demás.</a:t>
                      </a:r>
                      <a:endParaRPr lang="x-none" sz="900" noProof="0" dirty="0">
                        <a:solidFill>
                          <a:schemeClr val="bg1">
                            <a:lumMod val="50000"/>
                          </a:schemeClr>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Leer</a:t>
                      </a:r>
                      <a:endParaRPr lang="x-none" sz="900" kern="1200" noProof="0" dirty="0">
                        <a:solidFill>
                          <a:srgbClr val="7F7F7F"/>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400" b="1" kern="1200" noProof="0" dirty="0" smtClean="0">
                          <a:effectLst/>
                          <a:latin typeface="+mn-lt"/>
                          <a:ea typeface="Times New Roman"/>
                          <a:cs typeface="Times New Roman"/>
                        </a:rPr>
                        <a:t>9 - crear</a:t>
                      </a:r>
                      <a:r>
                        <a:rPr lang="x-none" sz="1400" b="0" kern="1200" noProof="0" dirty="0" smtClean="0">
                          <a:effectLst/>
                          <a:latin typeface="+mn-lt"/>
                          <a:ea typeface="Times New Roman"/>
                          <a:cs typeface="Times New Roman"/>
                        </a:rPr>
                        <a:t> un discurso y un texto  </a:t>
                      </a:r>
                      <a:r>
                        <a:rPr lang="x-none" sz="1400" b="1" kern="1200" noProof="0" dirty="0" smtClean="0">
                          <a:effectLst/>
                          <a:latin typeface="+mn-lt"/>
                          <a:ea typeface="Times New Roman"/>
                          <a:cs typeface="Times New Roman"/>
                        </a:rPr>
                        <a:t>claro y coherente apropiado para su grado</a:t>
                      </a:r>
                      <a:endParaRPr lang="x-none" sz="16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400" b="1" kern="1200" noProof="0" dirty="0" smtClean="0">
                          <a:solidFill>
                            <a:schemeClr val="tx1"/>
                          </a:solidFill>
                          <a:effectLst/>
                          <a:latin typeface="+mn-lt"/>
                          <a:ea typeface="Times New Roman"/>
                          <a:cs typeface="Times New Roman"/>
                        </a:rPr>
                        <a:t> 10 - </a:t>
                      </a:r>
                      <a:r>
                        <a:rPr lang="x-none" sz="1400" b="1" kern="1200" noProof="0" dirty="0" smtClean="0">
                          <a:solidFill>
                            <a:schemeClr val="tx1"/>
                          </a:solidFill>
                          <a:effectLst/>
                          <a:latin typeface="+mn-lt"/>
                          <a:ea typeface="+mn-ea"/>
                          <a:cs typeface="+mn-cs"/>
                        </a:rPr>
                        <a:t>hacer uso</a:t>
                      </a:r>
                      <a:r>
                        <a:rPr lang="x-none" sz="1400" kern="1200" noProof="0" dirty="0" smtClean="0">
                          <a:solidFill>
                            <a:schemeClr val="tx1"/>
                          </a:solidFill>
                          <a:effectLst/>
                          <a:latin typeface="+mn-lt"/>
                          <a:ea typeface="+mn-ea"/>
                          <a:cs typeface="+mn-cs"/>
                        </a:rPr>
                        <a:t> preciso del inglés</a:t>
                      </a:r>
                      <a:r>
                        <a:rPr lang="x-none" sz="1400" kern="1200" baseline="0" noProof="0" dirty="0" smtClean="0">
                          <a:solidFill>
                            <a:schemeClr val="tx1"/>
                          </a:solidFill>
                          <a:effectLst/>
                          <a:latin typeface="+mn-lt"/>
                          <a:ea typeface="+mn-ea"/>
                          <a:cs typeface="+mn-cs"/>
                        </a:rPr>
                        <a:t> est</a:t>
                      </a:r>
                      <a:r>
                        <a:rPr lang="x-none" sz="1400" kern="1200" noProof="0" dirty="0" smtClean="0">
                          <a:solidFill>
                            <a:schemeClr val="tx1"/>
                          </a:solidFill>
                          <a:effectLst/>
                          <a:latin typeface="+mn-lt"/>
                          <a:ea typeface="+mn-ea"/>
                          <a:cs typeface="+mn-cs"/>
                        </a:rPr>
                        <a:t>ándar </a:t>
                      </a:r>
                      <a:r>
                        <a:rPr lang="en-US" sz="1400" kern="1200" noProof="0" dirty="0" smtClean="0">
                          <a:solidFill>
                            <a:schemeClr val="tx1"/>
                          </a:solidFill>
                          <a:effectLst/>
                          <a:latin typeface="+mn-lt"/>
                          <a:ea typeface="+mn-ea"/>
                          <a:cs typeface="+mn-cs"/>
                        </a:rPr>
                        <a:t>del </a:t>
                      </a:r>
                      <a:r>
                        <a:rPr lang="x-none" sz="1400" kern="1200" noProof="0" dirty="0" smtClean="0">
                          <a:solidFill>
                            <a:schemeClr val="tx1"/>
                          </a:solidFill>
                          <a:effectLst/>
                          <a:latin typeface="+mn-lt"/>
                          <a:ea typeface="+mn-ea"/>
                          <a:cs typeface="+mn-cs"/>
                        </a:rPr>
                        <a:t>nivel de grado para </a:t>
                      </a:r>
                    </a:p>
                    <a:p>
                      <a:pPr algn="ctr"/>
                      <a:r>
                        <a:rPr lang="x-none" sz="1400" kern="1200" noProof="0" smtClean="0">
                          <a:solidFill>
                            <a:schemeClr val="tx1"/>
                          </a:solidFill>
                          <a:effectLst/>
                          <a:latin typeface="+mn-lt"/>
                          <a:ea typeface="+mn-ea"/>
                          <a:cs typeface="+mn-cs"/>
                        </a:rPr>
                        <a:t>                comunicarse </a:t>
                      </a:r>
                      <a:r>
                        <a:rPr lang="x-none" sz="1400" kern="1200" noProof="0" dirty="0" smtClean="0">
                          <a:solidFill>
                            <a:schemeClr val="tx1"/>
                          </a:solidFill>
                          <a:effectLst/>
                          <a:latin typeface="+mn-lt"/>
                          <a:ea typeface="+mn-ea"/>
                          <a:cs typeface="+mn-cs"/>
                        </a:rPr>
                        <a:t>apropiadamente de forma oral y escrita</a:t>
                      </a:r>
                      <a:endParaRPr lang="x-none" sz="16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1</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smtClean="0">
                          <a:ln>
                            <a:noFill/>
                          </a:ln>
                          <a:solidFill>
                            <a:srgbClr val="7F7F7F"/>
                          </a:solidFill>
                          <a:effectLst/>
                          <a:uLnTx/>
                          <a:uFillTx/>
                          <a:latin typeface="+mn-lt"/>
                          <a:ea typeface="Calibri"/>
                          <a:cs typeface="GillSansMT"/>
                        </a:rPr>
                        <a:t>elaborar/construir significados  </a:t>
                      </a:r>
                      <a:r>
                        <a:rPr kumimoji="0" lang="es-419" sz="800" b="0" i="0" u="none" strike="noStrike" kern="1200" cap="none" spc="0" normalizeH="0" baseline="0" noProof="0" dirty="0" smtClean="0">
                          <a:ln>
                            <a:noFill/>
                          </a:ln>
                          <a:solidFill>
                            <a:srgbClr val="7F7F7F"/>
                          </a:solidFill>
                          <a:effectLst/>
                          <a:uLnTx/>
                          <a:uFillTx/>
                          <a:latin typeface="+mn-lt"/>
                          <a:ea typeface="Calibri"/>
                          <a:cs typeface="GillSansMT"/>
                        </a:rPr>
                        <a:t>a partir </a:t>
                      </a:r>
                      <a:r>
                        <a:rPr kumimoji="0" lang="es-419" sz="800" b="0" i="0" u="none" strike="noStrike" kern="1200" cap="none" spc="0" normalizeH="0" baseline="0" noProof="0" smtClean="0">
                          <a:ln>
                            <a:noFill/>
                          </a:ln>
                          <a:solidFill>
                            <a:srgbClr val="7F7F7F"/>
                          </a:solidFill>
                          <a:effectLst/>
                          <a:uLnTx/>
                          <a:uFillTx/>
                          <a:latin typeface="+mn-lt"/>
                          <a:ea typeface="Calibri"/>
                          <a:cs typeface="GillSansMT"/>
                        </a:rPr>
                        <a:t>de presentaciones </a:t>
                      </a:r>
                      <a:r>
                        <a:rPr kumimoji="0" lang="es-419" sz="800" b="0" i="0" u="none" strike="noStrike" kern="1200" cap="none" spc="0" normalizeH="0" baseline="0" noProof="0" dirty="0" smtClean="0">
                          <a:ln>
                            <a:noFill/>
                          </a:ln>
                          <a:solidFill>
                            <a:srgbClr val="7F7F7F"/>
                          </a:solidFill>
                          <a:effectLst/>
                          <a:uLnTx/>
                          <a:uFillTx/>
                          <a:latin typeface="+mn-lt"/>
                          <a:ea typeface="Calibri"/>
                          <a:cs typeface="GillSansMT"/>
                        </a:rPr>
                        <a:t>orales y de textos literarios e informativos, por medio de las siguientes destrezas  apropiadas para el nivel de grado: escuchar, leer </a:t>
                      </a:r>
                      <a:r>
                        <a:rPr kumimoji="0" lang="es-419" sz="800" b="0" i="0" u="none" strike="noStrike" kern="1200" cap="none" spc="0" normalizeH="0" baseline="0" noProof="0" smtClean="0">
                          <a:ln>
                            <a:noFill/>
                          </a:ln>
                          <a:solidFill>
                            <a:srgbClr val="7F7F7F"/>
                          </a:solidFill>
                          <a:effectLst/>
                          <a:uLnTx/>
                          <a:uFillTx/>
                          <a:latin typeface="+mn-lt"/>
                          <a:ea typeface="Calibri"/>
                          <a:cs typeface="GillSansMT"/>
                        </a:rPr>
                        <a:t>y observar </a:t>
                      </a:r>
                      <a:endParaRPr kumimoji="0" lang="es-419" sz="1400" b="0" i="0" u="none" strike="noStrike" kern="1200" cap="none" spc="0" normalizeH="0" baseline="0" noProof="0" dirty="0">
                        <a:ln>
                          <a:noFill/>
                        </a:ln>
                        <a:solidFill>
                          <a:prstClr val="black"/>
                        </a:solidFill>
                        <a:effectLst/>
                        <a:uLnTx/>
                        <a:uFillTx/>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3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Calibri"/>
                          <a:cs typeface="Times New Roman"/>
                        </a:rPr>
                        <a:t>8</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determinar el significado </a:t>
                      </a:r>
                      <a:r>
                        <a:rPr lang="x-none" sz="900" b="0" kern="1200" noProof="0" dirty="0" smtClean="0">
                          <a:solidFill>
                            <a:srgbClr val="7F7F7F"/>
                          </a:solidFill>
                          <a:effectLst/>
                          <a:latin typeface="+mn-lt"/>
                          <a:ea typeface="Calibri"/>
                          <a:cs typeface="GillSansMT"/>
                        </a:rPr>
                        <a:t>de palabras </a:t>
                      </a:r>
                      <a:r>
                        <a:rPr lang="x-none" sz="900" b="0" kern="1200" noProof="0" smtClean="0">
                          <a:solidFill>
                            <a:srgbClr val="7F7F7F"/>
                          </a:solidFill>
                          <a:effectLst/>
                          <a:latin typeface="+mn-lt"/>
                          <a:ea typeface="Calibri"/>
                          <a:cs typeface="GillSansMT"/>
                        </a:rPr>
                        <a:t>y frases en presentaciones </a:t>
                      </a:r>
                      <a:r>
                        <a:rPr lang="x-none" sz="900" b="0" kern="1200" noProof="0" dirty="0" smtClean="0">
                          <a:solidFill>
                            <a:srgbClr val="7F7F7F"/>
                          </a:solidFill>
                          <a:effectLst/>
                          <a:latin typeface="+mn-lt"/>
                          <a:ea typeface="Calibri"/>
                          <a:cs typeface="GillSansMT"/>
                        </a:rPr>
                        <a:t>orales y en textos literarios e informativos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100" b="1" kern="1200" noProof="0" dirty="0" smtClean="0">
                          <a:effectLst/>
                          <a:latin typeface="+mn-lt"/>
                          <a:ea typeface="Calibri"/>
                          <a:cs typeface="Times New Roman"/>
                        </a:rPr>
                        <a:t>Modalidades productivas*:</a:t>
                      </a:r>
                      <a:r>
                        <a:rPr lang="x-none" sz="2100" kern="1200" noProof="0" dirty="0" smtClean="0">
                          <a:effectLst/>
                          <a:latin typeface="+mn-lt"/>
                          <a:ea typeface="Calibri"/>
                          <a:cs typeface="Times New Roman"/>
                        </a:rPr>
                        <a:t> </a:t>
                      </a:r>
                    </a:p>
                    <a:p>
                      <a:pPr marL="0" marR="0">
                        <a:lnSpc>
                          <a:spcPct val="115000"/>
                        </a:lnSpc>
                        <a:spcBef>
                          <a:spcPts val="0"/>
                        </a:spcBef>
                        <a:spcAft>
                          <a:spcPts val="0"/>
                        </a:spcAft>
                      </a:pPr>
                      <a:r>
                        <a:rPr lang="x-none" sz="1300" kern="1200" noProof="0" dirty="0" smtClean="0">
                          <a:effectLst/>
                          <a:latin typeface="+mn-lt"/>
                          <a:ea typeface="Calibri"/>
                          <a:cs typeface="Times New Roman"/>
                        </a:rPr>
                        <a:t>Formas en que los </a:t>
                      </a:r>
                      <a:r>
                        <a:rPr lang="x-none" sz="1300" kern="1200" noProof="0" smtClean="0">
                          <a:effectLst/>
                          <a:latin typeface="+mn-lt"/>
                          <a:ea typeface="Calibri"/>
                          <a:cs typeface="Times New Roman"/>
                        </a:rPr>
                        <a:t>estudiantes se </a:t>
                      </a:r>
                      <a:r>
                        <a:rPr lang="x-none" sz="1300" kern="1200" noProof="0" dirty="0" smtClean="0">
                          <a:effectLst/>
                          <a:latin typeface="+mn-lt"/>
                          <a:ea typeface="Calibri"/>
                          <a:cs typeface="Times New Roman"/>
                        </a:rPr>
                        <a:t>comunican con otros (por ejemplo: hablar, escribir y dibujar). La instrucción y evaluación de las modalidades </a:t>
                      </a:r>
                      <a:r>
                        <a:rPr lang="x-none" sz="1300" kern="1200" noProof="0" smtClean="0">
                          <a:effectLst/>
                          <a:latin typeface="+mn-lt"/>
                          <a:ea typeface="Calibri"/>
                          <a:cs typeface="Times New Roman"/>
                        </a:rPr>
                        <a:t>productivas se </a:t>
                      </a:r>
                      <a:r>
                        <a:rPr lang="x-none" sz="1300" kern="1200" noProof="0" dirty="0" smtClean="0">
                          <a:effectLst/>
                          <a:latin typeface="+mn-lt"/>
                          <a:ea typeface="Calibri"/>
                          <a:cs typeface="Times New Roman"/>
                        </a:rPr>
                        <a:t>centran en la comunicación del estudiante de su propia comprensión o interpretación.</a:t>
                      </a:r>
                      <a:endParaRPr lang="x-none" sz="13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300" kern="1200" noProof="0" dirty="0" smtClean="0">
                          <a:effectLst/>
                          <a:latin typeface="+mn-lt"/>
                          <a:ea typeface="Calibri"/>
                          <a:cs typeface="Times New Roman"/>
                        </a:rPr>
                        <a:t>Hablar  </a:t>
                      </a:r>
                      <a:br>
                        <a:rPr lang="x-none" sz="1300" kern="1200" noProof="0" dirty="0" smtClean="0">
                          <a:effectLst/>
                          <a:latin typeface="+mn-lt"/>
                          <a:ea typeface="Calibri"/>
                          <a:cs typeface="Times New Roman"/>
                        </a:rPr>
                      </a:br>
                      <a:r>
                        <a:rPr lang="x-none" sz="1300" kern="1200" noProof="0" dirty="0" smtClean="0">
                          <a:effectLst/>
                          <a:latin typeface="+mn-lt"/>
                          <a:ea typeface="Calibri"/>
                          <a:cs typeface="Times New Roman"/>
                        </a:rPr>
                        <a:t>y</a:t>
                      </a:r>
                    </a:p>
                    <a:p>
                      <a:pPr marL="0" marR="0" algn="ctr">
                        <a:lnSpc>
                          <a:spcPct val="115000"/>
                        </a:lnSpc>
                        <a:spcBef>
                          <a:spcPts val="0"/>
                        </a:spcBef>
                        <a:spcAft>
                          <a:spcPts val="0"/>
                        </a:spcAft>
                      </a:pPr>
                      <a:r>
                        <a:rPr lang="x-none" sz="1300" kern="1200" noProof="0" dirty="0" smtClean="0">
                          <a:effectLst/>
                          <a:latin typeface="+mn-lt"/>
                          <a:ea typeface="Calibri"/>
                          <a:cs typeface="Times New Roman"/>
                        </a:rPr>
                        <a:t>Escribir</a:t>
                      </a:r>
                      <a:endParaRPr lang="x-none" sz="1300" kern="1200" noProof="0" dirty="0">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GillSansMT"/>
                        </a:rPr>
                        <a:t>3</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hablar y escribir sobre textos y temas literarios e informativos complejos, apropiados para el grado</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606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b="1" kern="1200" noProof="0" dirty="0" smtClean="0">
                          <a:effectLst/>
                          <a:latin typeface="Calibri"/>
                          <a:ea typeface="Times New Roman"/>
                          <a:cs typeface="Times New Roman"/>
                        </a:rPr>
                        <a:t>4</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800" b="1" kern="1200" noProof="0" dirty="0" smtClean="0">
                          <a:effectLst/>
                          <a:latin typeface="+mn-lt"/>
                          <a:ea typeface="Calibri"/>
                          <a:cs typeface="GillSansMT"/>
                        </a:rPr>
                        <a:t>construir declaraciones orales y escritas apropiadas para su grado, y apoyarlas con razonamiento y evidencia</a:t>
                      </a:r>
                      <a:endParaRPr lang="x-none" sz="16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014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Times New Roman"/>
                        </a:rPr>
                        <a:t>7</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adaptar las opciones del lenguaje a un propósito, una tarea y una audiencia</a:t>
                      </a:r>
                      <a:r>
                        <a:rPr lang="en-US" sz="1400" kern="1200" noProof="0" dirty="0" smtClean="0">
                          <a:effectLst/>
                          <a:latin typeface="+mn-lt"/>
                          <a:ea typeface="Calibri"/>
                          <a:cs typeface="GillSansMT"/>
                        </a:rPr>
                        <a:t>, </a:t>
                      </a:r>
                      <a:r>
                        <a:rPr lang="x-none" sz="1400" kern="1200" noProof="0" dirty="0" smtClean="0">
                          <a:effectLst/>
                          <a:latin typeface="+mn-lt"/>
                          <a:ea typeface="Calibri"/>
                          <a:cs typeface="GillSansMT"/>
                        </a:rPr>
                        <a:t>cuando habla y escribe</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73137">
                <a:tc rowSpan="3">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900" kern="1200" baseline="0" noProof="0" dirty="0" smtClean="0">
                          <a:solidFill>
                            <a:schemeClr val="bg1">
                              <a:lumMod val="50000"/>
                            </a:schemeClr>
                          </a:solidFill>
                          <a:effectLst/>
                          <a:latin typeface="+mn-lt"/>
                          <a:ea typeface="Calibri"/>
                          <a:cs typeface="Times New Roman"/>
                        </a:rPr>
                        <a:t> “</a:t>
                      </a:r>
                      <a:r>
                        <a:rPr lang="x-none" sz="900" kern="1200" noProof="0" dirty="0" smtClean="0">
                          <a:solidFill>
                            <a:schemeClr val="bg1">
                              <a:lumMod val="50000"/>
                            </a:schemeClr>
                          </a:solidFill>
                          <a:effectLst/>
                          <a:latin typeface="+mn-lt"/>
                          <a:ea typeface="Calibri"/>
                          <a:cs typeface="Times New Roman"/>
                        </a:rPr>
                        <a:t>los estudiantes participan en las conversaciones, proporcionan y obtienen información, </a:t>
                      </a:r>
                      <a:r>
                        <a:rPr lang="x-none" sz="900" kern="1200" noProof="0" smtClean="0">
                          <a:solidFill>
                            <a:schemeClr val="bg1">
                              <a:lumMod val="50000"/>
                            </a:schemeClr>
                          </a:solidFill>
                          <a:effectLst/>
                          <a:latin typeface="+mn-lt"/>
                          <a:ea typeface="Calibri"/>
                          <a:cs typeface="Times New Roman"/>
                        </a:rPr>
                        <a:t>expresan sentimientos </a:t>
                      </a:r>
                      <a:r>
                        <a:rPr lang="x-none" sz="900" kern="1200" noProof="0" dirty="0" smtClean="0">
                          <a:solidFill>
                            <a:schemeClr val="bg1">
                              <a:lumMod val="50000"/>
                            </a:schemeClr>
                          </a:solidFill>
                          <a:effectLst/>
                          <a:latin typeface="+mn-lt"/>
                          <a:ea typeface="Calibri"/>
                          <a:cs typeface="Times New Roman"/>
                        </a:rPr>
                        <a:t>y emociones, e intercambian opiniones" (Phillips, 2008, p. 3). </a:t>
                      </a:r>
                      <a:endParaRPr lang="x-none" sz="1500" noProof="0" dirty="0">
                        <a:solidFill>
                          <a:schemeClr val="bg1">
                            <a:lumMod val="50000"/>
                          </a:schemeClr>
                        </a:solidFill>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9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Escuchar,</a:t>
                      </a:r>
                      <a:r>
                        <a:rPr lang="x-none" sz="9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Escribir</a:t>
                      </a:r>
                      <a:endParaRPr lang="x-none" sz="1200" noProof="0" dirty="0">
                        <a:solidFill>
                          <a:schemeClr val="bg1">
                            <a:lumMod val="50000"/>
                          </a:schemeClr>
                        </a:solidFill>
                        <a:effectLst/>
                        <a:latin typeface="+mn-lt"/>
                        <a:ea typeface="Calibri"/>
                        <a:cs typeface="Times New Roman"/>
                      </a:endParaRPr>
                    </a:p>
                  </a:txBody>
                  <a:tcPr marL="33808" marR="33808"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GillSansMT"/>
                        </a:rPr>
                        <a:t>2</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participar en intercambios orales y escritos </a:t>
                      </a:r>
                      <a:r>
                        <a:rPr lang="x-none" sz="9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900" b="0" kern="1200" noProof="0" dirty="0">
                        <a:solidFill>
                          <a:srgbClr val="7F7F7F"/>
                        </a:solidFill>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5</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realizar una investigación, y evaluar y comunicar </a:t>
                      </a:r>
                      <a:r>
                        <a:rPr lang="x-none" sz="9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6</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analizar y criticar </a:t>
                      </a:r>
                      <a:r>
                        <a:rPr lang="x-none" sz="9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32936352"/>
              </p:ext>
            </p:extLst>
          </p:nvPr>
        </p:nvGraphicFramePr>
        <p:xfrm>
          <a:off x="216431" y="6448436"/>
          <a:ext cx="7299215" cy="2026061"/>
        </p:xfrm>
        <a:graphic>
          <a:graphicData uri="http://schemas.openxmlformats.org/drawingml/2006/table">
            <a:tbl>
              <a:tblPr firstRow="1" firstCol="1" bandRow="1"/>
              <a:tblGrid>
                <a:gridCol w="829562"/>
                <a:gridCol w="919209"/>
                <a:gridCol w="625598"/>
                <a:gridCol w="762000"/>
                <a:gridCol w="1143000"/>
                <a:gridCol w="1423145"/>
                <a:gridCol w="1596701"/>
              </a:tblGrid>
              <a:tr h="507631">
                <a:tc>
                  <a:txBody>
                    <a:bodyPr/>
                    <a:lstStyle/>
                    <a:p>
                      <a:pPr marL="0" marR="0" algn="ctr">
                        <a:lnSpc>
                          <a:spcPct val="115000"/>
                        </a:lnSpc>
                        <a:spcBef>
                          <a:spcPts val="0"/>
                        </a:spcBef>
                        <a:spcAft>
                          <a:spcPts val="0"/>
                        </a:spcAft>
                      </a:pPr>
                      <a:r>
                        <a:rPr lang="x-none" sz="1400" b="1" noProof="0" dirty="0" smtClean="0">
                          <a:solidFill>
                            <a:srgbClr val="000000"/>
                          </a:solidFill>
                          <a:effectLst/>
                          <a:latin typeface="+mn-lt"/>
                          <a:ea typeface="Times New Roman"/>
                          <a:cs typeface="Times New Roman"/>
                        </a:rPr>
                        <a:t>Estándar</a:t>
                      </a:r>
                      <a:endParaRPr lang="x-none" sz="14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600" b="1" smtClean="0">
                          <a:effectLst/>
                          <a:latin typeface="Calibri"/>
                          <a:ea typeface="Times New Roman"/>
                          <a:cs typeface="Times New Roman"/>
                        </a:rPr>
                        <a:t>Un </a:t>
                      </a:r>
                      <a:r>
                        <a:rPr lang="x-none" sz="1600" b="1" i="1" smtClean="0">
                          <a:effectLst/>
                          <a:latin typeface="Calibri"/>
                          <a:ea typeface="Times New Roman"/>
                          <a:cs typeface="Times New Roman"/>
                        </a:rPr>
                        <a:t>ELL </a:t>
                      </a:r>
                      <a:r>
                        <a:rPr lang="x-none" sz="1600" b="1" smtClean="0">
                          <a:effectLst/>
                          <a:latin typeface="Calibri"/>
                          <a:ea typeface="Times New Roman"/>
                          <a:cs typeface="Times New Roman"/>
                        </a:rPr>
                        <a:t>puede…</a:t>
                      </a:r>
                      <a:endParaRPr lang="x-none" sz="16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600" b="1" noProof="0" dirty="0" smtClean="0">
                          <a:solidFill>
                            <a:srgbClr val="000000"/>
                          </a:solidFill>
                          <a:effectLst/>
                          <a:latin typeface="+mn-lt"/>
                          <a:ea typeface="Times New Roman"/>
                          <a:cs typeface="Times New Roman"/>
                        </a:rPr>
                        <a:t>Al final de un nivel de dominio del idioma inglés, un estudiante </a:t>
                      </a:r>
                      <a:r>
                        <a:rPr lang="x-none" sz="1600" b="1" i="1" noProof="0" dirty="0" smtClean="0">
                          <a:solidFill>
                            <a:srgbClr val="000000"/>
                          </a:solidFill>
                          <a:effectLst/>
                          <a:latin typeface="+mn-lt"/>
                          <a:ea typeface="Times New Roman"/>
                          <a:cs typeface="Times New Roman"/>
                        </a:rPr>
                        <a:t>ELL</a:t>
                      </a:r>
                      <a:r>
                        <a:rPr lang="x-none" sz="1600" b="1" baseline="0" noProof="0" dirty="0" smtClean="0">
                          <a:solidFill>
                            <a:srgbClr val="000000"/>
                          </a:solidFill>
                          <a:effectLst/>
                          <a:latin typeface="+mn-lt"/>
                          <a:ea typeface="Times New Roman"/>
                          <a:cs typeface="Times New Roman"/>
                        </a:rPr>
                        <a:t> en </a:t>
                      </a:r>
                      <a:r>
                        <a:rPr lang="en-US" sz="1600" b="1" baseline="0" noProof="0" dirty="0" smtClean="0">
                          <a:solidFill>
                            <a:srgbClr val="000000"/>
                          </a:solidFill>
                          <a:effectLst/>
                          <a:latin typeface="+mn-lt"/>
                          <a:ea typeface="Times New Roman"/>
                          <a:cs typeface="Times New Roman"/>
                        </a:rPr>
                        <a:t>4</a:t>
                      </a:r>
                      <a:r>
                        <a:rPr lang="en-US" sz="1600" b="1" baseline="30000" noProof="0" dirty="0" smtClean="0">
                          <a:solidFill>
                            <a:srgbClr val="000000"/>
                          </a:solidFill>
                          <a:effectLst/>
                          <a:latin typeface="+mn-lt"/>
                          <a:ea typeface="Times New Roman"/>
                          <a:cs typeface="Times New Roman"/>
                        </a:rPr>
                        <a:t>t</a:t>
                      </a:r>
                      <a:r>
                        <a:rPr lang="x-none" sz="1600" b="1" baseline="30000" noProof="0" dirty="0" smtClean="0">
                          <a:solidFill>
                            <a:srgbClr val="000000"/>
                          </a:solidFill>
                          <a:effectLst/>
                          <a:latin typeface="+mn-lt"/>
                          <a:ea typeface="Times New Roman"/>
                          <a:cs typeface="Times New Roman"/>
                        </a:rPr>
                        <a:t>o</a:t>
                      </a:r>
                      <a:r>
                        <a:rPr lang="x-none" sz="1600" b="1" baseline="0" noProof="0" dirty="0" smtClean="0">
                          <a:solidFill>
                            <a:srgbClr val="000000"/>
                          </a:solidFill>
                          <a:effectLst/>
                          <a:latin typeface="+mn-lt"/>
                          <a:ea typeface="Times New Roman"/>
                          <a:cs typeface="Times New Roman"/>
                        </a:rPr>
                        <a:t>-</a:t>
                      </a:r>
                      <a:r>
                        <a:rPr lang="en-US" sz="1600" b="1" baseline="0" noProof="0" dirty="0" smtClean="0">
                          <a:solidFill>
                            <a:srgbClr val="000000"/>
                          </a:solidFill>
                          <a:effectLst/>
                          <a:latin typeface="+mn-lt"/>
                          <a:ea typeface="Times New Roman"/>
                          <a:cs typeface="Times New Roman"/>
                        </a:rPr>
                        <a:t> 5</a:t>
                      </a:r>
                      <a:r>
                        <a:rPr lang="en-US" sz="1600" b="1" baseline="30000" noProof="0" dirty="0" smtClean="0">
                          <a:solidFill>
                            <a:srgbClr val="000000"/>
                          </a:solidFill>
                          <a:effectLst/>
                          <a:latin typeface="+mn-lt"/>
                          <a:ea typeface="Times New Roman"/>
                          <a:cs typeface="Times New Roman"/>
                        </a:rPr>
                        <a:t>to</a:t>
                      </a:r>
                      <a:r>
                        <a:rPr lang="x-none" sz="1600" b="1" baseline="30000" noProof="0" dirty="0" smtClean="0">
                          <a:solidFill>
                            <a:srgbClr val="000000"/>
                          </a:solidFill>
                          <a:effectLst/>
                          <a:latin typeface="+mn-lt"/>
                          <a:ea typeface="Times New Roman"/>
                          <a:cs typeface="Times New Roman"/>
                        </a:rPr>
                        <a:t>  </a:t>
                      </a:r>
                      <a:r>
                        <a:rPr lang="x-none" sz="1600" b="1" baseline="0" noProof="0" dirty="0" smtClean="0">
                          <a:solidFill>
                            <a:srgbClr val="000000"/>
                          </a:solidFill>
                          <a:effectLst/>
                          <a:latin typeface="+mn-lt"/>
                          <a:ea typeface="Times New Roman"/>
                          <a:cs typeface="Times New Roman"/>
                        </a:rPr>
                        <a:t>grado </a:t>
                      </a:r>
                      <a:r>
                        <a:rPr lang="x-none" sz="1600" b="1" noProof="0" dirty="0" smtClean="0">
                          <a:solidFill>
                            <a:srgbClr val="000000"/>
                          </a:solidFill>
                          <a:effectLst/>
                          <a:latin typeface="+mn-lt"/>
                          <a:ea typeface="Times New Roman"/>
                          <a:cs typeface="Times New Roman"/>
                        </a:rPr>
                        <a:t>puede . . . </a:t>
                      </a:r>
                      <a:endParaRPr lang="x-none" sz="16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2028">
                <a:tc rowSpan="2">
                  <a:txBody>
                    <a:bodyPr/>
                    <a:lstStyle/>
                    <a:p>
                      <a:pPr marL="0" marR="0" algn="ctr">
                        <a:lnSpc>
                          <a:spcPct val="115000"/>
                        </a:lnSpc>
                        <a:spcBef>
                          <a:spcPts val="0"/>
                        </a:spcBef>
                        <a:spcAft>
                          <a:spcPts val="0"/>
                        </a:spcAft>
                      </a:pPr>
                      <a:r>
                        <a:rPr lang="x-none" sz="3100" b="1" dirty="0" smtClean="0">
                          <a:solidFill>
                            <a:srgbClr val="000000"/>
                          </a:solidFill>
                          <a:effectLst/>
                          <a:latin typeface="Calibri"/>
                          <a:ea typeface="Times New Roman"/>
                          <a:cs typeface="Times New Roman"/>
                        </a:rPr>
                        <a:t>4</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Productivo</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(S &amp; W)</a:t>
                      </a:r>
                      <a:endParaRPr lang="x-none" sz="14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900" b="1" dirty="0" smtClean="0">
                          <a:effectLst/>
                          <a:latin typeface="Calibri"/>
                          <a:ea typeface="Times New Roman"/>
                          <a:cs typeface="Times New Roman"/>
                        </a:rPr>
                        <a:t>…</a:t>
                      </a:r>
                      <a:r>
                        <a:rPr lang="x-none" sz="900" b="1" noProof="0" dirty="0" smtClean="0">
                          <a:effectLst/>
                          <a:latin typeface="+mn-lt"/>
                          <a:ea typeface="Times New Roman"/>
                          <a:cs typeface="Times New Roman"/>
                        </a:rPr>
                        <a:t>…construir declaraciones orales y escritas apropiadas para su grado, y apoyarlas con</a:t>
                      </a:r>
                      <a:r>
                        <a:rPr lang="x-none" sz="900" b="1" baseline="0" noProof="0" dirty="0" smtClean="0">
                          <a:effectLst/>
                          <a:latin typeface="+mn-lt"/>
                          <a:ea typeface="Times New Roman"/>
                          <a:cs typeface="Times New Roman"/>
                        </a:rPr>
                        <a:t>  razonamiento y evidencia. </a:t>
                      </a:r>
                      <a:endParaRPr lang="x-none" sz="900" b="1" noProof="0" dirty="0" smtClean="0">
                        <a:effectLst/>
                        <a:latin typeface="+mn-lt"/>
                        <a:ea typeface="Times New Roman"/>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1</a:t>
                      </a:r>
                      <a:endParaRPr lang="x-none" sz="21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2</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3</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4</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5</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49616">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es-419" sz="800" dirty="0" smtClean="0">
                          <a:solidFill>
                            <a:srgbClr val="000000"/>
                          </a:solidFill>
                          <a:effectLst/>
                          <a:latin typeface="+mn-lt"/>
                          <a:ea typeface="Times New Roman"/>
                          <a:cs typeface="Times New Roman"/>
                        </a:rPr>
                        <a:t> </a:t>
                      </a:r>
                      <a:r>
                        <a:rPr lang="es-419" sz="800" noProof="0" dirty="0" smtClean="0">
                          <a:solidFill>
                            <a:srgbClr val="000000"/>
                          </a:solidFill>
                          <a:effectLst/>
                          <a:latin typeface="+mn-lt"/>
                          <a:ea typeface="Times New Roman"/>
                          <a:cs typeface="Times New Roman"/>
                        </a:rPr>
                        <a:t>…</a:t>
                      </a:r>
                      <a:r>
                        <a:rPr lang="es-419" sz="800" b="0" i="0" u="none" strike="noStrike" noProof="0" dirty="0" smtClean="0">
                          <a:solidFill>
                            <a:srgbClr val="000000"/>
                          </a:solidFill>
                          <a:effectLst/>
                          <a:latin typeface="+mn-lt"/>
                        </a:rPr>
                        <a:t>expresar una opinión sobre  un tema conocido.</a:t>
                      </a:r>
                      <a:endParaRPr lang="es-419" sz="800" noProof="0" dirty="0" smtClean="0">
                        <a:effectLst/>
                        <a:latin typeface="+mn-lt"/>
                        <a:ea typeface="Calibri"/>
                        <a:cs typeface="Times New Roman"/>
                      </a:endParaRPr>
                    </a:p>
                    <a:p>
                      <a:pPr marL="0" marR="0">
                        <a:lnSpc>
                          <a:spcPct val="115000"/>
                        </a:lnSpc>
                        <a:spcBef>
                          <a:spcPts val="0"/>
                        </a:spcBef>
                        <a:spcAft>
                          <a:spcPts val="0"/>
                        </a:spcAft>
                      </a:pP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s-419" sz="800" dirty="0" smtClean="0">
                          <a:solidFill>
                            <a:srgbClr val="000000"/>
                          </a:solidFill>
                          <a:effectLst/>
                          <a:latin typeface="+mn-lt"/>
                          <a:ea typeface="Times New Roman"/>
                          <a:cs typeface="Times New Roman"/>
                        </a:rPr>
                        <a:t>…desarrollar</a:t>
                      </a:r>
                      <a:r>
                        <a:rPr lang="es-419" sz="800" baseline="0" dirty="0" smtClean="0">
                          <a:solidFill>
                            <a:srgbClr val="000000"/>
                          </a:solidFill>
                          <a:effectLst/>
                          <a:latin typeface="+mn-lt"/>
                          <a:ea typeface="Times New Roman"/>
                          <a:cs typeface="Times New Roman"/>
                        </a:rPr>
                        <a:t> </a:t>
                      </a:r>
                      <a:r>
                        <a:rPr lang="es-419" sz="800" dirty="0" smtClean="0">
                          <a:solidFill>
                            <a:srgbClr val="000000"/>
                          </a:solidFill>
                          <a:effectLst/>
                          <a:latin typeface="+mn-lt"/>
                          <a:ea typeface="Times New Roman"/>
                          <a:cs typeface="Times New Roman"/>
                        </a:rPr>
                        <a:t>una declaración simple </a:t>
                      </a:r>
                      <a:r>
                        <a:rPr lang="es-419" sz="800" b="0" i="0" u="none" strike="noStrike" dirty="0" smtClean="0">
                          <a:solidFill>
                            <a:srgbClr val="000000"/>
                          </a:solidFill>
                          <a:effectLst/>
                          <a:latin typeface="+mn-lt"/>
                        </a:rPr>
                        <a:t>sobre un tema conocido, y dar una razón para apoyar la declaración.</a:t>
                      </a:r>
                      <a:endParaRPr lang="es-419" sz="800" noProof="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s-419" sz="800" dirty="0" smtClean="0">
                          <a:solidFill>
                            <a:srgbClr val="000000"/>
                          </a:solidFill>
                          <a:effectLst/>
                          <a:latin typeface="+mn-lt"/>
                          <a:ea typeface="Times New Roman"/>
                          <a:cs typeface="Times New Roman"/>
                        </a:rPr>
                        <a:t>…desarrollar una declaración  sobre temas conocidos,</a:t>
                      </a:r>
                      <a:r>
                        <a:rPr lang="es-419" sz="800" baseline="0" dirty="0" smtClean="0">
                          <a:solidFill>
                            <a:srgbClr val="000000"/>
                          </a:solidFill>
                          <a:effectLst/>
                          <a:latin typeface="+mn-lt"/>
                          <a:ea typeface="Times New Roman"/>
                          <a:cs typeface="Times New Roman"/>
                        </a:rPr>
                        <a:t> introduciendo el tema y proporcionando algunas razones o hechos para apoyar la declaración</a:t>
                      </a:r>
                      <a:r>
                        <a:rPr lang="es-419" sz="800" b="0" i="0" u="none" strike="noStrike" baseline="0" dirty="0" smtClean="0">
                          <a:solidFill>
                            <a:srgbClr val="000000"/>
                          </a:solidFill>
                          <a:effectLst/>
                          <a:latin typeface="+mn-lt"/>
                        </a:rPr>
                        <a:t>.</a:t>
                      </a: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419" sz="800" dirty="0" smtClean="0">
                          <a:solidFill>
                            <a:srgbClr val="000000"/>
                          </a:solidFill>
                          <a:effectLst/>
                          <a:latin typeface="+mn-lt"/>
                          <a:ea typeface="Times New Roman"/>
                          <a:cs typeface="Times New Roman"/>
                        </a:rPr>
                        <a:t>…desarrollar una declaración  sobre una variedad de temas; introducir el tema, proporcionar varias razones o hechos para apoyar la declaración  y proporcionar una declaración de conclusión.</a:t>
                      </a: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1018824" rtl="0" eaLnBrk="1" fontAlgn="auto" latinLnBrk="0" hangingPunct="1">
                        <a:lnSpc>
                          <a:spcPct val="115000"/>
                        </a:lnSpc>
                        <a:spcBef>
                          <a:spcPts val="0"/>
                        </a:spcBef>
                        <a:spcAft>
                          <a:spcPts val="0"/>
                        </a:spcAft>
                        <a:buClrTx/>
                        <a:buSzTx/>
                        <a:buFontTx/>
                        <a:buNone/>
                        <a:tabLst/>
                        <a:defRPr/>
                      </a:pPr>
                      <a:r>
                        <a:rPr lang="es-419" sz="800" dirty="0" smtClean="0">
                          <a:solidFill>
                            <a:srgbClr val="000000"/>
                          </a:solidFill>
                          <a:effectLst/>
                          <a:latin typeface="+mn-lt"/>
                          <a:ea typeface="Times New Roman"/>
                          <a:cs typeface="Times New Roman"/>
                        </a:rPr>
                        <a:t>…desarrollar una declaración  sobre una variedad de temas; introducir el tema, proporcionar  razones o hechos lógicamente</a:t>
                      </a:r>
                      <a:r>
                        <a:rPr lang="es-419" sz="800" baseline="0" dirty="0" smtClean="0">
                          <a:solidFill>
                            <a:srgbClr val="000000"/>
                          </a:solidFill>
                          <a:effectLst/>
                          <a:latin typeface="+mn-lt"/>
                          <a:ea typeface="Times New Roman"/>
                          <a:cs typeface="Times New Roman"/>
                        </a:rPr>
                        <a:t> ordenados </a:t>
                      </a:r>
                      <a:r>
                        <a:rPr lang="es-419" sz="800" dirty="0" smtClean="0">
                          <a:solidFill>
                            <a:srgbClr val="000000"/>
                          </a:solidFill>
                          <a:effectLst/>
                          <a:latin typeface="+mn-lt"/>
                          <a:ea typeface="Times New Roman"/>
                          <a:cs typeface="Times New Roman"/>
                        </a:rPr>
                        <a:t>para apoyar la declaración  y proporcionar una declaración de conclusión.</a:t>
                      </a:r>
                      <a:endParaRPr lang="es-419" sz="800" dirty="0" smtClean="0">
                        <a:effectLst/>
                        <a:latin typeface="+mn-lt"/>
                        <a:ea typeface="Calibri"/>
                        <a:cs typeface="Times New Roman"/>
                      </a:endParaRPr>
                    </a:p>
                    <a:p>
                      <a:pPr marL="0" marR="0">
                        <a:lnSpc>
                          <a:spcPct val="115000"/>
                        </a:lnSpc>
                        <a:spcBef>
                          <a:spcPts val="0"/>
                        </a:spcBef>
                        <a:spcAft>
                          <a:spcPts val="0"/>
                        </a:spcAft>
                      </a:pP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66735" y="76200"/>
            <a:ext cx="7375248" cy="429969"/>
          </a:xfrm>
          <a:prstGeom prst="rect">
            <a:avLst/>
          </a:prstGeom>
        </p:spPr>
        <p:txBody>
          <a:bodyPr wrap="square" lIns="91330" tIns="45665" rIns="91330" bIns="45665">
            <a:spAutoFit/>
          </a:bodyPr>
          <a:lstStyle/>
          <a:p>
            <a:pPr algn="ctr"/>
            <a:r>
              <a:rPr lang="es-ES" sz="2095" b="1" i="1" dirty="0"/>
              <a:t>Estándares ELP de </a:t>
            </a:r>
            <a:r>
              <a:rPr lang="es-ES" sz="2095" b="1" i="1" dirty="0" smtClean="0"/>
              <a:t>4</a:t>
            </a:r>
            <a:r>
              <a:rPr lang="es-ES" sz="2095" b="1" i="1" baseline="30000" dirty="0"/>
              <a:t>t</a:t>
            </a:r>
            <a:r>
              <a:rPr lang="es-ES" sz="2095" b="1" i="1" baseline="30000" dirty="0" smtClean="0"/>
              <a:t>o</a:t>
            </a:r>
            <a:r>
              <a:rPr lang="es-ES" sz="2095" b="1" i="1" dirty="0" smtClean="0"/>
              <a:t> – 5</a:t>
            </a:r>
            <a:r>
              <a:rPr lang="es-ES" sz="2095" b="1" i="1" baseline="30000" dirty="0"/>
              <a:t>t</a:t>
            </a:r>
            <a:r>
              <a:rPr lang="es-ES" sz="2095" b="1" i="1" baseline="30000" dirty="0" smtClean="0"/>
              <a:t>o</a:t>
            </a:r>
            <a:r>
              <a:rPr lang="es-ES" sz="2095" b="1" i="1" dirty="0" smtClean="0"/>
              <a:t> organizados </a:t>
            </a:r>
            <a:r>
              <a:rPr lang="es-ES" sz="2095" b="1" i="1" dirty="0"/>
              <a:t>por M</a:t>
            </a:r>
            <a:r>
              <a:rPr lang="es-ES" sz="2095" b="1" i="1" dirty="0" smtClean="0"/>
              <a:t>odalidad</a:t>
            </a:r>
            <a:endParaRPr lang="es-ES" sz="2095" b="1" i="1" dirty="0"/>
          </a:p>
        </p:txBody>
      </p:sp>
      <p:sp>
        <p:nvSpPr>
          <p:cNvPr id="6" name="TextBox 5"/>
          <p:cNvSpPr txBox="1"/>
          <p:nvPr/>
        </p:nvSpPr>
        <p:spPr>
          <a:xfrm>
            <a:off x="3541460" y="9471877"/>
            <a:ext cx="3768814" cy="221279"/>
          </a:xfrm>
          <a:prstGeom prst="rect">
            <a:avLst/>
          </a:prstGeom>
          <a:noFill/>
        </p:spPr>
        <p:txBody>
          <a:bodyPr wrap="square" rtlCol="0">
            <a:spAutoFit/>
          </a:bodyPr>
          <a:lstStyle/>
          <a:p>
            <a:r>
              <a:rPr lang="en-US" sz="838" b="1" i="1" dirty="0"/>
              <a:t>Oregon ELP Standards Aligned with Performance Task, 2014; Arcema Tovar</a:t>
            </a:r>
          </a:p>
        </p:txBody>
      </p:sp>
      <p:sp>
        <p:nvSpPr>
          <p:cNvPr id="11" name="Rectangle 10"/>
          <p:cNvSpPr/>
          <p:nvPr/>
        </p:nvSpPr>
        <p:spPr>
          <a:xfrm>
            <a:off x="3842741" y="9685867"/>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
        <p:nvSpPr>
          <p:cNvPr id="12" name="Slide Number Placeholder 3"/>
          <p:cNvSpPr>
            <a:spLocks noGrp="1"/>
          </p:cNvSpPr>
          <p:nvPr>
            <p:ph type="sldNum" sz="quarter" idx="12"/>
          </p:nvPr>
        </p:nvSpPr>
        <p:spPr>
          <a:xfrm>
            <a:off x="5730971" y="9429706"/>
            <a:ext cx="1813560" cy="535516"/>
          </a:xfrm>
        </p:spPr>
        <p:txBody>
          <a:bodyPr vert="horz" lIns="93679" tIns="46840" rIns="93679" bIns="46840" rtlCol="0" anchor="ctr"/>
          <a:lstStyle/>
          <a:p>
            <a:r>
              <a:rPr lang="en-US" dirty="0" smtClean="0"/>
              <a:t>19</a:t>
            </a:r>
            <a:endParaRPr lang="en-US" dirty="0"/>
          </a:p>
        </p:txBody>
      </p:sp>
    </p:spTree>
    <p:extLst>
      <p:ext uri="{BB962C8B-B14F-4D97-AF65-F5344CB8AC3E}">
        <p14:creationId xmlns:p14="http://schemas.microsoft.com/office/powerpoint/2010/main" val="2134353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72626" y="513700"/>
            <a:ext cx="2608792" cy="2283097"/>
            <a:chOff x="4741224" y="381000"/>
            <a:chExt cx="2166470" cy="1981200"/>
          </a:xfrm>
        </p:grpSpPr>
        <p:sp>
          <p:nvSpPr>
            <p:cNvPr id="21" name="Parallelogram 20"/>
            <p:cNvSpPr/>
            <p:nvPr/>
          </p:nvSpPr>
          <p:spPr>
            <a:xfrm rot="1114965" flipH="1">
              <a:off x="4777414" y="557751"/>
              <a:ext cx="2130280" cy="1688521"/>
            </a:xfrm>
            <a:prstGeom prst="parallelogram">
              <a:avLst/>
            </a:prstGeom>
            <a:solidFill>
              <a:srgbClr val="F79646">
                <a:lumMod val="75000"/>
              </a:srgbClr>
            </a:solidFill>
            <a:ln w="25400" cap="flat" cmpd="sng" algn="ctr">
              <a:noFill/>
              <a:prstDash val="solid"/>
            </a:ln>
            <a:effectLst/>
          </p:spPr>
          <p:txBody>
            <a:bodyPr rtlCol="0" anchor="ctr"/>
            <a:lstStyle/>
            <a:p>
              <a:pPr algn="ctr" defTabSz="1135157">
                <a:defRPr/>
              </a:pPr>
              <a:endParaRPr lang="en-US" sz="2200" kern="0" dirty="0">
                <a:solidFill>
                  <a:prstClr val="white"/>
                </a:solidFill>
                <a:latin typeface="Calibri"/>
              </a:endParaRPr>
            </a:p>
          </p:txBody>
        </p:sp>
        <p:sp>
          <p:nvSpPr>
            <p:cNvPr id="22" name="Parallelogram 21"/>
            <p:cNvSpPr/>
            <p:nvPr/>
          </p:nvSpPr>
          <p:spPr>
            <a:xfrm>
              <a:off x="5029200" y="694562"/>
              <a:ext cx="1676400" cy="1439038"/>
            </a:xfrm>
            <a:prstGeom prst="parallelogram">
              <a:avLst/>
            </a:prstGeom>
            <a:solidFill>
              <a:srgbClr val="FFFFBD"/>
            </a:solidFill>
            <a:ln w="25400" cap="flat" cmpd="sng" algn="ctr">
              <a:noFill/>
              <a:prstDash val="solid"/>
            </a:ln>
            <a:effectLst/>
          </p:spPr>
          <p:txBody>
            <a:bodyPr rtlCol="0" anchor="ctr"/>
            <a:lstStyle/>
            <a:p>
              <a:pPr algn="ctr" defTabSz="1135157">
                <a:defRPr/>
              </a:pPr>
              <a:endParaRPr lang="en-US" sz="2200" kern="0" dirty="0">
                <a:solidFill>
                  <a:prstClr val="white"/>
                </a:solidFill>
                <a:latin typeface="Calibri"/>
              </a:endParaRPr>
            </a:p>
          </p:txBody>
        </p:sp>
        <p:sp>
          <p:nvSpPr>
            <p:cNvPr id="23" name="Rectangle 22"/>
            <p:cNvSpPr/>
            <p:nvPr/>
          </p:nvSpPr>
          <p:spPr>
            <a:xfrm>
              <a:off x="4741224" y="381000"/>
              <a:ext cx="1054587" cy="934776"/>
            </a:xfrm>
            <a:prstGeom prst="rect">
              <a:avLst/>
            </a:prstGeom>
            <a:solidFill>
              <a:srgbClr val="FFFFBD"/>
            </a:solidFill>
            <a:ln>
              <a:solidFill>
                <a:srgbClr val="F79646">
                  <a:lumMod val="75000"/>
                </a:srgb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1135157">
                <a:defRPr/>
              </a:pPr>
              <a:r>
                <a:rPr lang="en-US" sz="6400" b="1" kern="0"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4</a:t>
              </a:r>
              <a:r>
                <a:rPr lang="en-US" sz="6400" b="1" kern="0" baseline="30000"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to</a:t>
              </a:r>
              <a:r>
                <a:rPr lang="en-US" sz="6400" b="1" kern="0"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 </a:t>
              </a:r>
              <a:endParaRPr lang="en-US" sz="6400" b="1" kern="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endParaRPr>
            </a:p>
          </p:txBody>
        </p:sp>
        <p:pic>
          <p:nvPicPr>
            <p:cNvPr id="24" name="Picture 8" descr="C:\Documents and Settings\Owner\Local Settings\Temporary Internet Files\Content.IE5\FH6EVO2I\MP900400619[1].jpg"/>
            <p:cNvPicPr>
              <a:picLocks noChangeAspect="1" noChangeArrowheads="1"/>
            </p:cNvPicPr>
            <p:nvPr/>
          </p:nvPicPr>
          <p:blipFill>
            <a:blip r:embed="rId2" cstate="print"/>
            <a:srcRect l="12664" t="12664" r="10917"/>
            <a:stretch>
              <a:fillRect/>
            </a:stretch>
          </p:blipFill>
          <p:spPr bwMode="auto">
            <a:xfrm>
              <a:off x="5181601" y="576344"/>
              <a:ext cx="1524000" cy="1785856"/>
            </a:xfrm>
            <a:prstGeom prst="rect">
              <a:avLst/>
            </a:prstGeom>
            <a:noFill/>
            <a:effectLst>
              <a:softEdge rad="317500"/>
            </a:effectLst>
          </p:spPr>
        </p:pic>
      </p:grpSp>
      <p:graphicFrame>
        <p:nvGraphicFramePr>
          <p:cNvPr id="13" name="Table 12"/>
          <p:cNvGraphicFramePr>
            <a:graphicFrameLocks noGrp="1"/>
          </p:cNvGraphicFramePr>
          <p:nvPr>
            <p:extLst>
              <p:ext uri="{D42A27DB-BD31-4B8C-83A1-F6EECF244321}">
                <p14:modId xmlns:p14="http://schemas.microsoft.com/office/powerpoint/2010/main" val="3486661125"/>
              </p:ext>
            </p:extLst>
          </p:nvPr>
        </p:nvGraphicFramePr>
        <p:xfrm>
          <a:off x="1636293" y="2533363"/>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2965"/>
                <a:gridCol w="2498193"/>
                <a:gridCol w="1219200"/>
                <a:gridCol w="609600"/>
              </a:tblGrid>
              <a:tr h="284988">
                <a:tc gridSpan="4">
                  <a:txBody>
                    <a:bodyPr/>
                    <a:lstStyle/>
                    <a:p>
                      <a:pPr algn="ctr"/>
                      <a:r>
                        <a:rPr lang="es-GT" sz="1200" b="1" noProof="0" dirty="0" smtClean="0"/>
                        <a:t>Lectura: Texto literario</a:t>
                      </a:r>
                      <a:endParaRPr lang="es-GT" sz="1200" b="1" noProof="0"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48412">
                <a:tc gridSpan="2">
                  <a:txBody>
                    <a:bodyPr/>
                    <a:lstStyle/>
                    <a:p>
                      <a:pPr algn="ctr"/>
                      <a:r>
                        <a:rPr lang="es-GT" sz="1200" b="1" noProof="0" dirty="0" smtClean="0"/>
                        <a:t>Objetivos</a:t>
                      </a:r>
                      <a:endParaRPr lang="es-GT" sz="1200" b="1" noProof="0" dirty="0"/>
                    </a:p>
                  </a:txBody>
                  <a:tcPr marL="103632" marR="103632" marT="50292" marB="50292">
                    <a:solidFill>
                      <a:schemeClr val="bg1"/>
                    </a:solidFill>
                  </a:tcPr>
                </a:tc>
                <a:tc hMerge="1">
                  <a:txBody>
                    <a:bodyPr/>
                    <a:lstStyle/>
                    <a:p>
                      <a:endParaRPr lang="en-US" dirty="0"/>
                    </a:p>
                  </a:txBody>
                  <a:tcPr/>
                </a:tc>
                <a:tc>
                  <a:txBody>
                    <a:bodyPr/>
                    <a:lstStyle/>
                    <a:p>
                      <a:pPr algn="ctr"/>
                      <a:r>
                        <a:rPr lang="es-GT" sz="1200" b="1" noProof="0" dirty="0" smtClean="0"/>
                        <a:t>Estándares</a:t>
                      </a:r>
                      <a:endParaRPr lang="es-GT" sz="1200" b="1" noProof="0" dirty="0"/>
                    </a:p>
                  </a:txBody>
                  <a:tcPr marL="103632" marR="103632" marT="50292" marB="50292">
                    <a:solidFill>
                      <a:schemeClr val="bg1"/>
                    </a:solidFill>
                  </a:tcPr>
                </a:tc>
                <a:tc>
                  <a:txBody>
                    <a:bodyPr/>
                    <a:lstStyle/>
                    <a:p>
                      <a:pPr algn="ctr"/>
                      <a:r>
                        <a:rPr lang="es-GT" sz="1200" b="1" noProof="0" dirty="0" smtClean="0"/>
                        <a:t>DOK</a:t>
                      </a:r>
                      <a:endParaRPr lang="es-GT" sz="1200" b="1" noProof="0" dirty="0"/>
                    </a:p>
                  </a:txBody>
                  <a:tcPr marL="103632" marR="103632" marT="50292" marB="50292">
                    <a:solidFill>
                      <a:schemeClr val="bg1"/>
                    </a:solidFill>
                  </a:tcPr>
                </a:tc>
              </a:tr>
              <a:tr h="284988">
                <a:tc>
                  <a:txBody>
                    <a:bodyPr/>
                    <a:lstStyle/>
                    <a:p>
                      <a:r>
                        <a:rPr lang="es-GT" sz="1200" b="1" noProof="0" dirty="0" smtClean="0"/>
                        <a:t>4</a:t>
                      </a:r>
                      <a:endParaRPr lang="es-GT" sz="1200" b="1" noProof="0" dirty="0"/>
                    </a:p>
                  </a:txBody>
                  <a:tcPr marL="103632" marR="103632" marT="50292" marB="50292">
                    <a:solidFill>
                      <a:srgbClr val="FFFFC5"/>
                    </a:solidFill>
                  </a:tcPr>
                </a:tc>
                <a:tc>
                  <a:txBody>
                    <a:bodyPr/>
                    <a:lstStyle/>
                    <a:p>
                      <a:r>
                        <a:rPr lang="es-GT" sz="1200" b="1" noProof="0" dirty="0" smtClean="0"/>
                        <a:t>Razonamiento</a:t>
                      </a:r>
                      <a:r>
                        <a:rPr lang="es-GT" sz="1200" b="1" baseline="0" noProof="0" dirty="0" smtClean="0"/>
                        <a:t> y Evaluación</a:t>
                      </a:r>
                      <a:endParaRPr lang="es-GT" sz="1200" b="1" noProof="0" dirty="0"/>
                    </a:p>
                  </a:txBody>
                  <a:tcPr marL="103632" marR="103632" marT="50292" marB="50292">
                    <a:solidFill>
                      <a:srgbClr val="FFFFC5"/>
                    </a:solidFill>
                  </a:tcPr>
                </a:tc>
                <a:tc>
                  <a:txBody>
                    <a:bodyPr/>
                    <a:lstStyle/>
                    <a:p>
                      <a:r>
                        <a:rPr lang="es-GT" sz="1200" b="1" noProof="0" dirty="0" smtClean="0">
                          <a:solidFill>
                            <a:schemeClr val="tx1"/>
                          </a:solidFill>
                        </a:rPr>
                        <a:t>RL.4.6</a:t>
                      </a:r>
                      <a:endParaRPr lang="es-GT" sz="1200" b="1" noProof="0" dirty="0">
                        <a:solidFill>
                          <a:schemeClr val="tx1"/>
                        </a:solidFill>
                      </a:endParaRPr>
                    </a:p>
                  </a:txBody>
                  <a:tcPr marL="103632" marR="103632" marT="50292" marB="50292">
                    <a:solidFill>
                      <a:srgbClr val="FFFFC5"/>
                    </a:solidFill>
                  </a:tcPr>
                </a:tc>
                <a:tc>
                  <a:txBody>
                    <a:bodyPr/>
                    <a:lstStyle/>
                    <a:p>
                      <a:pPr algn="ctr"/>
                      <a:r>
                        <a:rPr lang="es-GT" sz="1200" b="1" noProof="0" dirty="0" smtClean="0"/>
                        <a:t>3-4</a:t>
                      </a:r>
                      <a:endParaRPr lang="es-GT" sz="1200" b="1" noProof="0" dirty="0"/>
                    </a:p>
                  </a:txBody>
                  <a:tcPr marL="103632" marR="103632" marT="50292" marB="50292" anchor="ctr">
                    <a:solidFill>
                      <a:srgbClr val="FFFFC5"/>
                    </a:solidFill>
                  </a:tcPr>
                </a:tc>
              </a:tr>
              <a:tr h="213360">
                <a:tc>
                  <a:txBody>
                    <a:bodyPr/>
                    <a:lstStyle/>
                    <a:p>
                      <a:r>
                        <a:rPr lang="es-GT" sz="1200" b="1" noProof="0" dirty="0" smtClean="0"/>
                        <a:t>5</a:t>
                      </a:r>
                      <a:endParaRPr lang="es-GT" sz="1200" b="1" noProof="0" dirty="0"/>
                    </a:p>
                  </a:txBody>
                  <a:tcPr marL="103632" marR="103632" marT="50292" marB="50292">
                    <a:solidFill>
                      <a:srgbClr val="FFFFC5"/>
                    </a:solidFill>
                  </a:tcPr>
                </a:tc>
                <a:tc>
                  <a:txBody>
                    <a:bodyPr/>
                    <a:lstStyle/>
                    <a:p>
                      <a:r>
                        <a:rPr lang="es-ES_tradnl" sz="1200" b="1" noProof="0" dirty="0" smtClean="0"/>
                        <a:t>Análisis dentro o a través de textos</a:t>
                      </a:r>
                      <a:endParaRPr lang="es-ES_tradnl" sz="1200" b="1" noProof="0" dirty="0"/>
                    </a:p>
                  </a:txBody>
                  <a:tcPr marL="103632" marR="103632" marT="50292" marB="50292">
                    <a:solidFill>
                      <a:srgbClr val="FFFFC5"/>
                    </a:solidFill>
                  </a:tcPr>
                </a:tc>
                <a:tc>
                  <a:txBody>
                    <a:bodyPr/>
                    <a:lstStyle/>
                    <a:p>
                      <a:r>
                        <a:rPr lang="es-GT" sz="1200" b="1" noProof="0" dirty="0" smtClean="0">
                          <a:solidFill>
                            <a:schemeClr val="tx1"/>
                          </a:solidFill>
                        </a:rPr>
                        <a:t>RL.4.6,</a:t>
                      </a:r>
                      <a:r>
                        <a:rPr lang="es-GT" sz="1200" b="1" baseline="0" noProof="0" dirty="0" smtClean="0">
                          <a:solidFill>
                            <a:schemeClr val="tx1"/>
                          </a:solidFill>
                        </a:rPr>
                        <a:t> RL.4.7</a:t>
                      </a:r>
                      <a:endParaRPr lang="es-GT" sz="1200" b="1" noProof="0" dirty="0">
                        <a:solidFill>
                          <a:schemeClr val="tx1"/>
                        </a:solidFill>
                      </a:endParaRPr>
                    </a:p>
                  </a:txBody>
                  <a:tcPr marL="103632" marR="103632" marT="50292" marB="50292">
                    <a:solidFill>
                      <a:srgbClr val="FFFFC5"/>
                    </a:solidFill>
                  </a:tcPr>
                </a:tc>
                <a:tc>
                  <a:txBody>
                    <a:bodyPr/>
                    <a:lstStyle/>
                    <a:p>
                      <a:pPr algn="ctr"/>
                      <a:r>
                        <a:rPr lang="es-GT" sz="1200" b="1" noProof="0" dirty="0" smtClean="0"/>
                        <a:t>3-4</a:t>
                      </a:r>
                      <a:endParaRPr lang="es-GT" sz="1200" b="1" noProof="0" dirty="0"/>
                    </a:p>
                  </a:txBody>
                  <a:tcPr marL="103632" marR="103632" marT="50292" marB="50292" anchor="ctr">
                    <a:solidFill>
                      <a:srgbClr val="FFFFC5"/>
                    </a:solidFill>
                  </a:tcPr>
                </a:tc>
              </a:tr>
              <a:tr h="284988">
                <a:tc>
                  <a:txBody>
                    <a:bodyPr/>
                    <a:lstStyle/>
                    <a:p>
                      <a:r>
                        <a:rPr lang="es-GT" sz="1200" b="1" noProof="0" dirty="0" smtClean="0"/>
                        <a:t>6</a:t>
                      </a:r>
                      <a:endParaRPr lang="es-GT" sz="1200" b="1" noProof="0" dirty="0"/>
                    </a:p>
                  </a:txBody>
                  <a:tcPr marL="103632" marR="103632" marT="50292" marB="50292">
                    <a:solidFill>
                      <a:srgbClr val="FFFFC5"/>
                    </a:solidFill>
                  </a:tcPr>
                </a:tc>
                <a:tc>
                  <a:txBody>
                    <a:bodyPr/>
                    <a:lstStyle/>
                    <a:p>
                      <a:r>
                        <a:rPr lang="es-ES_tradnl" sz="1200" b="1" noProof="0" dirty="0" smtClean="0"/>
                        <a:t>Estructura del texto /Características</a:t>
                      </a:r>
                      <a:endParaRPr lang="es-ES_tradnl" sz="1200" b="1" noProof="0" dirty="0"/>
                    </a:p>
                  </a:txBody>
                  <a:tcPr marL="103632" marR="103632" marT="50292" marB="50292">
                    <a:solidFill>
                      <a:srgbClr val="FFFFC5"/>
                    </a:solidFill>
                  </a:tcPr>
                </a:tc>
                <a:tc>
                  <a:txBody>
                    <a:bodyPr/>
                    <a:lstStyle/>
                    <a:p>
                      <a:r>
                        <a:rPr lang="es-GT" sz="1200" b="1" noProof="0" dirty="0" smtClean="0">
                          <a:solidFill>
                            <a:schemeClr val="tx1"/>
                          </a:solidFill>
                        </a:rPr>
                        <a:t>RL.4.5</a:t>
                      </a:r>
                      <a:endParaRPr lang="es-GT" sz="1200" b="1" noProof="0" dirty="0">
                        <a:solidFill>
                          <a:schemeClr val="tx1"/>
                        </a:solidFill>
                      </a:endParaRPr>
                    </a:p>
                  </a:txBody>
                  <a:tcPr marL="103632" marR="103632" marT="50292" marB="50292">
                    <a:solidFill>
                      <a:srgbClr val="FFFFC5"/>
                    </a:solidFill>
                  </a:tcPr>
                </a:tc>
                <a:tc>
                  <a:txBody>
                    <a:bodyPr/>
                    <a:lstStyle/>
                    <a:p>
                      <a:pPr algn="ctr"/>
                      <a:r>
                        <a:rPr lang="es-GT" sz="1200" b="1" noProof="0" dirty="0" smtClean="0"/>
                        <a:t>2-3</a:t>
                      </a:r>
                      <a:endParaRPr lang="es-GT" sz="1200" b="1" noProof="0" dirty="0"/>
                    </a:p>
                  </a:txBody>
                  <a:tcPr marL="103632" marR="103632" marT="50292" marB="50292" anchor="ctr">
                    <a:solidFill>
                      <a:srgbClr val="FFFFC5"/>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45482276"/>
              </p:ext>
            </p:extLst>
          </p:nvPr>
        </p:nvGraphicFramePr>
        <p:xfrm>
          <a:off x="1209042" y="6494911"/>
          <a:ext cx="5705113" cy="27279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s-GT" sz="1200" b="1" noProof="0" dirty="0" smtClean="0"/>
                        <a:t>Escrito informativo</a:t>
                      </a:r>
                      <a:r>
                        <a:rPr lang="es-GT" sz="1200" b="1" baseline="0" noProof="0" dirty="0" smtClean="0"/>
                        <a:t> </a:t>
                      </a:r>
                      <a:r>
                        <a:rPr lang="es-GT" sz="1200" b="1" noProof="0" dirty="0" smtClean="0"/>
                        <a:t>y Lenguaje</a:t>
                      </a:r>
                      <a:r>
                        <a:rPr lang="es-GT" sz="1200" b="1" baseline="0" noProof="0" dirty="0" smtClean="0"/>
                        <a:t> </a:t>
                      </a:r>
                      <a:endParaRPr lang="es-GT" sz="1200" b="1" noProof="0"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4988">
                <a:tc gridSpan="2">
                  <a:txBody>
                    <a:bodyPr/>
                    <a:lstStyle/>
                    <a:p>
                      <a:pPr algn="ctr"/>
                      <a:r>
                        <a:rPr lang="es-GT" sz="1200" b="1" noProof="0" dirty="0" smtClean="0"/>
                        <a:t>Objetivos</a:t>
                      </a:r>
                      <a:endParaRPr lang="es-GT" sz="1200" b="1" noProof="0" dirty="0"/>
                    </a:p>
                  </a:txBody>
                  <a:tcPr marL="103632" marR="103632" marT="50292" marB="50292">
                    <a:solidFill>
                      <a:schemeClr val="bg1"/>
                    </a:solidFill>
                  </a:tcPr>
                </a:tc>
                <a:tc hMerge="1">
                  <a:txBody>
                    <a:bodyPr/>
                    <a:lstStyle/>
                    <a:p>
                      <a:endParaRPr lang="en-US" dirty="0"/>
                    </a:p>
                  </a:txBody>
                  <a:tcPr/>
                </a:tc>
                <a:tc>
                  <a:txBody>
                    <a:bodyPr/>
                    <a:lstStyle/>
                    <a:p>
                      <a:pPr algn="ctr"/>
                      <a:r>
                        <a:rPr lang="es-GT" sz="1200" b="1" noProof="0" dirty="0" smtClean="0"/>
                        <a:t>Estándares</a:t>
                      </a:r>
                      <a:endParaRPr lang="es-GT" sz="1200" b="1" noProof="0" dirty="0"/>
                    </a:p>
                  </a:txBody>
                  <a:tcPr marL="103632" marR="103632" marT="50292" marB="50292">
                    <a:solidFill>
                      <a:schemeClr val="bg1"/>
                    </a:solidFill>
                  </a:tcPr>
                </a:tc>
                <a:tc>
                  <a:txBody>
                    <a:bodyPr/>
                    <a:lstStyle/>
                    <a:p>
                      <a:pPr algn="ctr"/>
                      <a:r>
                        <a:rPr lang="es-GT" sz="1200" b="1" noProof="0" dirty="0" smtClean="0"/>
                        <a:t>DOK</a:t>
                      </a:r>
                      <a:endParaRPr lang="es-GT" sz="1200" b="1" noProof="0" dirty="0"/>
                    </a:p>
                  </a:txBody>
                  <a:tcPr marL="103632" marR="103632" marT="50292" marB="50292">
                    <a:solidFill>
                      <a:schemeClr val="bg1"/>
                    </a:solidFill>
                  </a:tcPr>
                </a:tc>
              </a:tr>
              <a:tr h="469392">
                <a:tc>
                  <a:txBody>
                    <a:bodyPr/>
                    <a:lstStyle/>
                    <a:p>
                      <a:r>
                        <a:rPr lang="es-GT" sz="1200" b="1" noProof="0" dirty="0" smtClean="0"/>
                        <a:t>3a</a:t>
                      </a:r>
                      <a:endParaRPr lang="es-GT" sz="1200" b="1" noProof="0" dirty="0"/>
                    </a:p>
                  </a:txBody>
                  <a:tcPr marL="103632" marR="103632" marT="50292" marB="50292">
                    <a:solidFill>
                      <a:srgbClr val="FFFFC5"/>
                    </a:solidFill>
                  </a:tcPr>
                </a:tc>
                <a:tc>
                  <a:txBody>
                    <a:bodyPr/>
                    <a:lstStyle/>
                    <a:p>
                      <a:r>
                        <a:rPr lang="es-GT" sz="1200" b="1" noProof="0" dirty="0" smtClean="0"/>
                        <a:t>Escrito informativo breve</a:t>
                      </a:r>
                    </a:p>
                  </a:txBody>
                  <a:tcPr marL="103632" marR="103632" marT="50292" marB="50292">
                    <a:solidFill>
                      <a:srgbClr val="FFFFC5"/>
                    </a:solidFill>
                  </a:tcPr>
                </a:tc>
                <a:tc>
                  <a:txBody>
                    <a:bodyPr/>
                    <a:lstStyle/>
                    <a:p>
                      <a:r>
                        <a:rPr lang="es-GT" sz="1200" b="1" noProof="0" dirty="0" smtClean="0">
                          <a:solidFill>
                            <a:schemeClr val="tx1"/>
                          </a:solidFill>
                        </a:rPr>
                        <a:t>W.4.2a,</a:t>
                      </a:r>
                      <a:r>
                        <a:rPr lang="es-GT" sz="1200" b="1" baseline="0" noProof="0" dirty="0" smtClean="0">
                          <a:solidFill>
                            <a:schemeClr val="tx1"/>
                          </a:solidFill>
                        </a:rPr>
                        <a:t> W.4.2b,  W.4.2d,  W.4.2d,  W.4.2e y/o W.4.9</a:t>
                      </a:r>
                      <a:endParaRPr lang="es-GT" sz="1200" b="1" noProof="0" dirty="0">
                        <a:solidFill>
                          <a:schemeClr val="tx1"/>
                        </a:solidFill>
                      </a:endParaRPr>
                    </a:p>
                  </a:txBody>
                  <a:tcPr marL="103632" marR="103632" marT="50292" marB="50292">
                    <a:solidFill>
                      <a:srgbClr val="FFFFC5"/>
                    </a:solidFill>
                  </a:tcPr>
                </a:tc>
                <a:tc>
                  <a:txBody>
                    <a:bodyPr/>
                    <a:lstStyle/>
                    <a:p>
                      <a:pPr algn="ctr"/>
                      <a:r>
                        <a:rPr lang="es-GT" sz="1200" b="1" noProof="0" dirty="0" smtClean="0"/>
                        <a:t>3</a:t>
                      </a:r>
                      <a:endParaRPr lang="es-GT" sz="1200" b="1" noProof="0" dirty="0"/>
                    </a:p>
                  </a:txBody>
                  <a:tcPr marL="103632" marR="103632" marT="50292" marB="50292" anchor="ctr">
                    <a:solidFill>
                      <a:srgbClr val="FFFFC5"/>
                    </a:solidFill>
                  </a:tcPr>
                </a:tc>
              </a:tr>
              <a:tr h="469392">
                <a:tc>
                  <a:txBody>
                    <a:bodyPr/>
                    <a:lstStyle/>
                    <a:p>
                      <a:r>
                        <a:rPr lang="es-GT" sz="1200" b="1" noProof="0" dirty="0" smtClean="0"/>
                        <a:t>3b</a:t>
                      </a:r>
                      <a:endParaRPr lang="es-GT" sz="1200" b="1" noProof="0" dirty="0"/>
                    </a:p>
                  </a:txBody>
                  <a:tcPr marL="103632" marR="103632" marT="50292" marB="50292">
                    <a:solidFill>
                      <a:srgbClr val="FFFFC5"/>
                    </a:solidFill>
                  </a:tcPr>
                </a:tc>
                <a:tc>
                  <a:txBody>
                    <a:bodyPr/>
                    <a:lstStyle/>
                    <a:p>
                      <a:r>
                        <a:rPr lang="es-419" sz="1200" b="1" noProof="0" dirty="0" smtClean="0"/>
                        <a:t>Escribir-Revisar:</a:t>
                      </a:r>
                      <a:r>
                        <a:rPr lang="es-419" sz="1200" b="1" baseline="0" noProof="0" dirty="0" smtClean="0"/>
                        <a:t> Escrito informativo</a:t>
                      </a:r>
                      <a:endParaRPr lang="es-419" sz="1200" b="1" noProof="0" dirty="0"/>
                    </a:p>
                  </a:txBody>
                  <a:tcPr marL="103632" marR="103632" marT="50292" marB="50292">
                    <a:solidFill>
                      <a:srgbClr val="FFFFC5"/>
                    </a:solidFill>
                  </a:tcPr>
                </a:tc>
                <a:tc>
                  <a:txBody>
                    <a:bodyPr/>
                    <a:lstStyle/>
                    <a:p>
                      <a:r>
                        <a:rPr lang="es-GT" sz="1200" b="1" noProof="0" dirty="0" smtClean="0">
                          <a:solidFill>
                            <a:schemeClr val="tx1"/>
                          </a:solidFill>
                        </a:rPr>
                        <a:t>W.4.2a,</a:t>
                      </a:r>
                      <a:r>
                        <a:rPr lang="es-GT" sz="1200" b="1" baseline="0" noProof="0" dirty="0" smtClean="0">
                          <a:solidFill>
                            <a:schemeClr val="tx1"/>
                          </a:solidFill>
                        </a:rPr>
                        <a:t> W.4.2b,  W.4.2d,  W.4.2d,  W.4.2e y/o W.4.9</a:t>
                      </a:r>
                      <a:endParaRPr lang="es-GT" sz="1200" b="1" noProof="0" dirty="0">
                        <a:solidFill>
                          <a:schemeClr val="tx1"/>
                        </a:solidFill>
                      </a:endParaRPr>
                    </a:p>
                  </a:txBody>
                  <a:tcPr marL="103632" marR="103632" marT="50292" marB="50292">
                    <a:solidFill>
                      <a:srgbClr val="FFFFC5"/>
                    </a:solidFill>
                  </a:tcPr>
                </a:tc>
                <a:tc>
                  <a:txBody>
                    <a:bodyPr/>
                    <a:lstStyle/>
                    <a:p>
                      <a:pPr algn="ctr"/>
                      <a:r>
                        <a:rPr lang="es-GT" sz="1200" b="1" noProof="0" dirty="0" smtClean="0"/>
                        <a:t>2</a:t>
                      </a:r>
                      <a:endParaRPr lang="es-GT" sz="1200" b="1" noProof="0" dirty="0"/>
                    </a:p>
                  </a:txBody>
                  <a:tcPr marL="103632" marR="103632" marT="50292" marB="50292" anchor="ctr">
                    <a:solidFill>
                      <a:srgbClr val="FFFFC5"/>
                    </a:solidFill>
                  </a:tcPr>
                </a:tc>
              </a:tr>
              <a:tr h="472440">
                <a:tc>
                  <a:txBody>
                    <a:bodyPr/>
                    <a:lstStyle/>
                    <a:p>
                      <a:r>
                        <a:rPr lang="es-GT" sz="1200" b="1" noProof="0" dirty="0" smtClean="0"/>
                        <a:t>4</a:t>
                      </a:r>
                      <a:endParaRPr lang="es-GT" sz="1200" b="1" noProof="0" dirty="0"/>
                    </a:p>
                  </a:txBody>
                  <a:tcPr marL="103632" marR="103632" marT="50292" marB="50292">
                    <a:solidFill>
                      <a:srgbClr val="FFFFC5"/>
                    </a:solidFill>
                  </a:tcPr>
                </a:tc>
                <a:tc>
                  <a:txBody>
                    <a:bodyPr/>
                    <a:lstStyle/>
                    <a:p>
                      <a:r>
                        <a:rPr lang="es-419" sz="1200" b="1" noProof="0" dirty="0" smtClean="0"/>
                        <a:t>Composición completa informativa</a:t>
                      </a:r>
                    </a:p>
                  </a:txBody>
                  <a:tcPr marL="103632" marR="103632" marT="50292" marB="50292">
                    <a:solidFill>
                      <a:srgbClr val="FFFFC5"/>
                    </a:solidFill>
                  </a:tcPr>
                </a:tc>
                <a:tc>
                  <a:txBody>
                    <a:bodyPr/>
                    <a:lstStyle/>
                    <a:p>
                      <a:r>
                        <a:rPr lang="es-GT" sz="1200" b="1" noProof="0" dirty="0" smtClean="0">
                          <a:solidFill>
                            <a:schemeClr val="tx1"/>
                          </a:solidFill>
                        </a:rPr>
                        <a:t>W.4.2a, W.4.2b, W.4.2c, W.4.2d, W.4.2e, W.4.3b, W.4.4, W.4.5, W.4.8, W.4.9 </a:t>
                      </a:r>
                      <a:endParaRPr lang="es-GT" sz="1200" b="1" noProof="0" dirty="0">
                        <a:solidFill>
                          <a:schemeClr val="tx1"/>
                        </a:solidFill>
                      </a:endParaRPr>
                    </a:p>
                  </a:txBody>
                  <a:tcPr marL="103632" marR="103632" marT="50292" marB="50292">
                    <a:solidFill>
                      <a:srgbClr val="FFFFC5"/>
                    </a:solidFill>
                  </a:tcPr>
                </a:tc>
                <a:tc>
                  <a:txBody>
                    <a:bodyPr/>
                    <a:lstStyle/>
                    <a:p>
                      <a:pPr algn="ctr"/>
                      <a:r>
                        <a:rPr lang="es-GT" sz="1200" b="1" noProof="0" dirty="0" smtClean="0"/>
                        <a:t>4</a:t>
                      </a:r>
                      <a:endParaRPr lang="es-GT" sz="1200" b="1" noProof="0" dirty="0"/>
                    </a:p>
                  </a:txBody>
                  <a:tcPr marL="103632" marR="103632" marT="50292" marB="50292" anchor="ctr">
                    <a:solidFill>
                      <a:srgbClr val="FFFFC5"/>
                    </a:solidFill>
                  </a:tcPr>
                </a:tc>
              </a:tr>
              <a:tr h="284988">
                <a:tc>
                  <a:txBody>
                    <a:bodyPr/>
                    <a:lstStyle/>
                    <a:p>
                      <a:r>
                        <a:rPr lang="es-GT" sz="1200" b="1" noProof="0" dirty="0" smtClean="0"/>
                        <a:t>8</a:t>
                      </a:r>
                      <a:endParaRPr lang="es-GT" sz="1200" b="1" noProof="0" dirty="0"/>
                    </a:p>
                  </a:txBody>
                  <a:tcPr marL="103632" marR="103632" marT="50292" marB="50292">
                    <a:solidFill>
                      <a:srgbClr val="FFFFC5"/>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200" b="1" noProof="0" dirty="0" smtClean="0"/>
                        <a:t>Uso del lenguaje-vocabulario</a:t>
                      </a:r>
                    </a:p>
                  </a:txBody>
                  <a:tcPr marL="103632" marR="103632" marT="50292" marB="50292">
                    <a:solidFill>
                      <a:srgbClr val="FFFFC5"/>
                    </a:solidFill>
                  </a:tcPr>
                </a:tc>
                <a:tc>
                  <a:txBody>
                    <a:bodyPr/>
                    <a:lstStyle/>
                    <a:p>
                      <a:r>
                        <a:rPr lang="es-GT" sz="1200" b="1" noProof="0" dirty="0" smtClean="0">
                          <a:solidFill>
                            <a:schemeClr val="tx1"/>
                          </a:solidFill>
                        </a:rPr>
                        <a:t>W.4.2d, L.4.3a</a:t>
                      </a:r>
                      <a:r>
                        <a:rPr lang="es-GT" sz="1200" b="1" baseline="0" noProof="0" dirty="0" smtClean="0">
                          <a:solidFill>
                            <a:schemeClr val="tx1"/>
                          </a:solidFill>
                        </a:rPr>
                        <a:t> </a:t>
                      </a:r>
                      <a:endParaRPr lang="es-GT" sz="1200" b="1" noProof="0" dirty="0">
                        <a:solidFill>
                          <a:schemeClr val="tx1"/>
                        </a:solidFill>
                      </a:endParaRPr>
                    </a:p>
                  </a:txBody>
                  <a:tcPr marL="103632" marR="103632" marT="50292" marB="50292">
                    <a:solidFill>
                      <a:srgbClr val="FFFFC5"/>
                    </a:solidFill>
                  </a:tcPr>
                </a:tc>
                <a:tc>
                  <a:txBody>
                    <a:bodyPr/>
                    <a:lstStyle/>
                    <a:p>
                      <a:pPr algn="ctr"/>
                      <a:r>
                        <a:rPr lang="es-GT" sz="1200" b="1" noProof="0" dirty="0" smtClean="0"/>
                        <a:t>1-2</a:t>
                      </a:r>
                      <a:endParaRPr lang="es-GT" sz="1200" b="1" noProof="0" dirty="0"/>
                    </a:p>
                  </a:txBody>
                  <a:tcPr marL="103632" marR="103632" marT="50292" marB="50292" anchor="ctr">
                    <a:solidFill>
                      <a:srgbClr val="FFFFC5"/>
                    </a:solidFill>
                  </a:tcPr>
                </a:tc>
              </a:tr>
              <a:tr h="284988">
                <a:tc>
                  <a:txBody>
                    <a:bodyPr/>
                    <a:lstStyle/>
                    <a:p>
                      <a:r>
                        <a:rPr lang="es-GT" sz="1200" b="1" noProof="0" dirty="0" smtClean="0"/>
                        <a:t>9</a:t>
                      </a:r>
                      <a:endParaRPr lang="es-GT" sz="1200" b="1" noProof="0" dirty="0"/>
                    </a:p>
                  </a:txBody>
                  <a:tcPr marL="103632" marR="103632" marT="50292" marB="50292">
                    <a:solidFill>
                      <a:srgbClr val="FFFFC5"/>
                    </a:solidFill>
                  </a:tcPr>
                </a:tc>
                <a:tc>
                  <a:txBody>
                    <a:bodyPr/>
                    <a:lstStyle/>
                    <a:p>
                      <a:r>
                        <a:rPr lang="es-ES" sz="1200" b="1" noProof="0" dirty="0" smtClean="0"/>
                        <a:t>Editar</a:t>
                      </a:r>
                      <a:r>
                        <a:rPr lang="es-ES" sz="1200" b="1" baseline="0" noProof="0" dirty="0" smtClean="0"/>
                        <a:t> y clarificar</a:t>
                      </a:r>
                      <a:endParaRPr lang="es-ES" sz="1200" b="1" noProof="0" dirty="0"/>
                    </a:p>
                  </a:txBody>
                  <a:tcPr marL="103632" marR="103632" marT="50292" marB="50292">
                    <a:solidFill>
                      <a:srgbClr val="FFFFC5"/>
                    </a:solidFill>
                  </a:tcPr>
                </a:tc>
                <a:tc>
                  <a:txBody>
                    <a:bodyPr/>
                    <a:lstStyle/>
                    <a:p>
                      <a:r>
                        <a:rPr lang="es-GT" sz="1200" b="1" noProof="0" dirty="0" smtClean="0">
                          <a:solidFill>
                            <a:schemeClr val="tx1"/>
                          </a:solidFill>
                        </a:rPr>
                        <a:t>L.4.2a</a:t>
                      </a:r>
                      <a:endParaRPr lang="es-GT" sz="1200" b="1" noProof="0" dirty="0">
                        <a:solidFill>
                          <a:schemeClr val="tx1"/>
                        </a:solidFill>
                      </a:endParaRPr>
                    </a:p>
                  </a:txBody>
                  <a:tcPr marL="103632" marR="103632" marT="50292" marB="50292">
                    <a:solidFill>
                      <a:srgbClr val="FFFFC5"/>
                    </a:solidFill>
                  </a:tcPr>
                </a:tc>
                <a:tc>
                  <a:txBody>
                    <a:bodyPr/>
                    <a:lstStyle/>
                    <a:p>
                      <a:pPr algn="ctr"/>
                      <a:r>
                        <a:rPr lang="es-GT" sz="1200" b="1" noProof="0" dirty="0" smtClean="0"/>
                        <a:t>1-2</a:t>
                      </a:r>
                      <a:endParaRPr lang="es-GT" sz="1200" b="1" noProof="0" dirty="0"/>
                    </a:p>
                  </a:txBody>
                  <a:tcPr marL="103632" marR="103632" marT="50292" marB="50292" anchor="ctr">
                    <a:solidFill>
                      <a:srgbClr val="FFFFC5"/>
                    </a:solidFill>
                  </a:tcPr>
                </a:tc>
              </a:tr>
            </a:tbl>
          </a:graphicData>
        </a:graphic>
      </p:graphicFrame>
      <p:sp>
        <p:nvSpPr>
          <p:cNvPr id="7" name="TextBox 6"/>
          <p:cNvSpPr txBox="1"/>
          <p:nvPr/>
        </p:nvSpPr>
        <p:spPr>
          <a:xfrm>
            <a:off x="1227220" y="568583"/>
            <a:ext cx="4199255" cy="90309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2" tIns="50941" rIns="101882" bIns="50941" rtlCol="0">
            <a:spAutoFit/>
          </a:bodyPr>
          <a:lstStyle/>
          <a:p>
            <a:r>
              <a:rPr lang="es-GT" sz="2700" b="1" dirty="0" smtClean="0">
                <a:solidFill>
                  <a:schemeClr val="accent1">
                    <a:lumMod val="75000"/>
                  </a:schemeClr>
                </a:solidFill>
                <a:latin typeface="Bookman Old Style" pitchFamily="18" charset="0"/>
              </a:rPr>
              <a:t>Trimestre dos </a:t>
            </a:r>
          </a:p>
          <a:p>
            <a:r>
              <a:rPr lang="es-GT" sz="2500" b="1" dirty="0" smtClean="0">
                <a:latin typeface="Bookman Old Style" pitchFamily="18" charset="0"/>
              </a:rPr>
              <a:t>Pre-Evaluación</a:t>
            </a:r>
            <a:endParaRPr lang="es-GT" sz="2500" b="1" dirty="0">
              <a:latin typeface="Bookman Old Style"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736202796"/>
              </p:ext>
            </p:extLst>
          </p:nvPr>
        </p:nvGraphicFramePr>
        <p:xfrm>
          <a:off x="1636293" y="4370239"/>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574393"/>
                <a:gridCol w="1143000"/>
                <a:gridCol w="685800"/>
              </a:tblGrid>
              <a:tr h="284988">
                <a:tc gridSpan="4">
                  <a:txBody>
                    <a:bodyPr/>
                    <a:lstStyle/>
                    <a:p>
                      <a:pPr algn="ctr"/>
                      <a:r>
                        <a:rPr lang="es-GT" sz="1200" b="1" noProof="0" dirty="0" smtClean="0"/>
                        <a:t>Lectura: Texto i</a:t>
                      </a:r>
                      <a:r>
                        <a:rPr lang="es-GT" sz="1200" b="1" baseline="0" noProof="0" dirty="0" smtClean="0"/>
                        <a:t>nformativo</a:t>
                      </a:r>
                      <a:endParaRPr lang="es-GT" sz="1200" b="1" noProof="0"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195072">
                <a:tc gridSpan="2">
                  <a:txBody>
                    <a:bodyPr/>
                    <a:lstStyle/>
                    <a:p>
                      <a:pPr algn="ctr"/>
                      <a:r>
                        <a:rPr lang="es-GT" sz="1200" b="1" noProof="0" dirty="0" smtClean="0"/>
                        <a:t>Objetivos</a:t>
                      </a:r>
                      <a:endParaRPr lang="es-GT" sz="1200" b="1" noProof="0" dirty="0"/>
                    </a:p>
                  </a:txBody>
                  <a:tcPr marL="103632" marR="103632" marT="50292" marB="50292">
                    <a:solidFill>
                      <a:schemeClr val="bg1"/>
                    </a:solidFill>
                  </a:tcPr>
                </a:tc>
                <a:tc hMerge="1">
                  <a:txBody>
                    <a:bodyPr/>
                    <a:lstStyle/>
                    <a:p>
                      <a:endParaRPr lang="en-US" dirty="0"/>
                    </a:p>
                  </a:txBody>
                  <a:tcPr/>
                </a:tc>
                <a:tc>
                  <a:txBody>
                    <a:bodyPr/>
                    <a:lstStyle/>
                    <a:p>
                      <a:pPr algn="ctr"/>
                      <a:r>
                        <a:rPr lang="es-GT" sz="1200" b="1" noProof="0" dirty="0" smtClean="0"/>
                        <a:t>Estándares</a:t>
                      </a:r>
                      <a:endParaRPr lang="es-GT" sz="1200" b="1" noProof="0" dirty="0"/>
                    </a:p>
                  </a:txBody>
                  <a:tcPr marL="103632" marR="103632" marT="50292" marB="50292">
                    <a:solidFill>
                      <a:schemeClr val="bg1"/>
                    </a:solidFill>
                  </a:tcPr>
                </a:tc>
                <a:tc>
                  <a:txBody>
                    <a:bodyPr/>
                    <a:lstStyle/>
                    <a:p>
                      <a:pPr algn="ctr"/>
                      <a:r>
                        <a:rPr lang="es-GT" sz="1200" b="1" noProof="0" dirty="0" smtClean="0"/>
                        <a:t>DOK</a:t>
                      </a:r>
                      <a:endParaRPr lang="es-GT" sz="1200" b="1" noProof="0" dirty="0"/>
                    </a:p>
                  </a:txBody>
                  <a:tcPr marL="103632" marR="103632" marT="50292" marB="50292">
                    <a:solidFill>
                      <a:schemeClr val="bg1"/>
                    </a:solidFill>
                  </a:tcPr>
                </a:tc>
              </a:tr>
              <a:tr h="284988">
                <a:tc>
                  <a:txBody>
                    <a:bodyPr/>
                    <a:lstStyle/>
                    <a:p>
                      <a:r>
                        <a:rPr lang="es-GT" sz="1200" b="1" noProof="0" dirty="0" smtClean="0"/>
                        <a:t>4</a:t>
                      </a:r>
                      <a:endParaRPr lang="es-GT" sz="1200" b="1" noProof="0" dirty="0"/>
                    </a:p>
                  </a:txBody>
                  <a:tcPr marL="103632" marR="103632" marT="50292" marB="50292">
                    <a:solidFill>
                      <a:srgbClr val="FFFFC5"/>
                    </a:solidFill>
                  </a:tcPr>
                </a:tc>
                <a:tc>
                  <a:txBody>
                    <a:bodyPr/>
                    <a:lstStyle/>
                    <a:p>
                      <a:r>
                        <a:rPr lang="es-GT" sz="1200" b="1" noProof="0" dirty="0" smtClean="0"/>
                        <a:t>Razonamiento y Evaluación</a:t>
                      </a:r>
                      <a:endParaRPr lang="es-GT" sz="1200" b="1" noProof="0" dirty="0"/>
                    </a:p>
                  </a:txBody>
                  <a:tcPr marL="103632" marR="103632" marT="50292" marB="50292">
                    <a:solidFill>
                      <a:srgbClr val="FFFFC5"/>
                    </a:solidFill>
                  </a:tcPr>
                </a:tc>
                <a:tc>
                  <a:txBody>
                    <a:bodyPr/>
                    <a:lstStyle/>
                    <a:p>
                      <a:r>
                        <a:rPr lang="es-GT" sz="1200" b="1" noProof="0" dirty="0" smtClean="0">
                          <a:solidFill>
                            <a:schemeClr val="tx1"/>
                          </a:solidFill>
                        </a:rPr>
                        <a:t>RI.4.6</a:t>
                      </a:r>
                      <a:endParaRPr lang="es-GT" sz="1200" b="1" noProof="0" dirty="0">
                        <a:solidFill>
                          <a:schemeClr val="tx1"/>
                        </a:solidFill>
                      </a:endParaRPr>
                    </a:p>
                  </a:txBody>
                  <a:tcPr marL="103632" marR="103632" marT="50292" marB="50292">
                    <a:solidFill>
                      <a:srgbClr val="FFFFC5"/>
                    </a:solidFill>
                  </a:tcPr>
                </a:tc>
                <a:tc>
                  <a:txBody>
                    <a:bodyPr/>
                    <a:lstStyle/>
                    <a:p>
                      <a:pPr algn="ctr"/>
                      <a:r>
                        <a:rPr lang="es-GT" sz="1200" b="1" noProof="0" dirty="0" smtClean="0"/>
                        <a:t>3-4</a:t>
                      </a:r>
                      <a:endParaRPr lang="es-GT" sz="1200" b="1" noProof="0" dirty="0"/>
                    </a:p>
                  </a:txBody>
                  <a:tcPr marL="103632" marR="103632" marT="50292" marB="50292" anchor="ctr">
                    <a:solidFill>
                      <a:srgbClr val="FFFFC5"/>
                    </a:solidFill>
                  </a:tcPr>
                </a:tc>
              </a:tr>
              <a:tr h="284988">
                <a:tc>
                  <a:txBody>
                    <a:bodyPr/>
                    <a:lstStyle/>
                    <a:p>
                      <a:r>
                        <a:rPr lang="es-GT" sz="1200" b="1" noProof="0" dirty="0" smtClean="0"/>
                        <a:t>5</a:t>
                      </a:r>
                      <a:endParaRPr lang="es-GT" sz="1200" b="1" noProof="0" dirty="0"/>
                    </a:p>
                  </a:txBody>
                  <a:tcPr marL="103632" marR="103632" marT="50292" marB="50292">
                    <a:solidFill>
                      <a:srgbClr val="FFFFC5"/>
                    </a:solidFill>
                  </a:tcPr>
                </a:tc>
                <a:tc>
                  <a:txBody>
                    <a:bodyPr/>
                    <a:lstStyle/>
                    <a:p>
                      <a:r>
                        <a:rPr lang="es-ES_tradnl" sz="1200" b="1" noProof="0" dirty="0" smtClean="0"/>
                        <a:t>Análisis dentro o a través de textos</a:t>
                      </a:r>
                      <a:endParaRPr lang="es-ES_tradnl" sz="1200" b="1" noProof="0" dirty="0"/>
                    </a:p>
                  </a:txBody>
                  <a:tcPr marL="103632" marR="103632" marT="50292" marB="50292">
                    <a:solidFill>
                      <a:srgbClr val="FFFFC5"/>
                    </a:solidFill>
                  </a:tcPr>
                </a:tc>
                <a:tc>
                  <a:txBody>
                    <a:bodyPr/>
                    <a:lstStyle/>
                    <a:p>
                      <a:r>
                        <a:rPr lang="es-GT" sz="1200" b="1" noProof="0" dirty="0" smtClean="0">
                          <a:solidFill>
                            <a:schemeClr val="tx1"/>
                          </a:solidFill>
                        </a:rPr>
                        <a:t>RI.4.7</a:t>
                      </a:r>
                      <a:endParaRPr lang="es-GT" sz="1200" b="1" noProof="0" dirty="0">
                        <a:solidFill>
                          <a:schemeClr val="tx1"/>
                        </a:solidFill>
                      </a:endParaRPr>
                    </a:p>
                  </a:txBody>
                  <a:tcPr marL="103632" marR="103632" marT="50292" marB="50292">
                    <a:solidFill>
                      <a:srgbClr val="FFFFC5"/>
                    </a:solidFill>
                  </a:tcPr>
                </a:tc>
                <a:tc>
                  <a:txBody>
                    <a:bodyPr/>
                    <a:lstStyle/>
                    <a:p>
                      <a:pPr algn="ctr"/>
                      <a:r>
                        <a:rPr lang="es-GT" sz="1200" b="1" noProof="0" dirty="0" smtClean="0"/>
                        <a:t>2-3</a:t>
                      </a:r>
                      <a:endParaRPr lang="es-GT" sz="1200" b="1" noProof="0" dirty="0"/>
                    </a:p>
                  </a:txBody>
                  <a:tcPr marL="103632" marR="103632" marT="50292" marB="50292" anchor="ctr">
                    <a:solidFill>
                      <a:srgbClr val="FFFFC5"/>
                    </a:solidFill>
                  </a:tcPr>
                </a:tc>
              </a:tr>
              <a:tr h="284988">
                <a:tc>
                  <a:txBody>
                    <a:bodyPr/>
                    <a:lstStyle/>
                    <a:p>
                      <a:r>
                        <a:rPr lang="es-GT" sz="1200" b="1" noProof="0" dirty="0" smtClean="0"/>
                        <a:t>6</a:t>
                      </a:r>
                      <a:endParaRPr lang="es-GT" sz="1200" b="1" noProof="0" dirty="0"/>
                    </a:p>
                  </a:txBody>
                  <a:tcPr marL="103632" marR="103632" marT="50292" marB="50292">
                    <a:solidFill>
                      <a:srgbClr val="FFFFC5"/>
                    </a:solidFill>
                  </a:tcPr>
                </a:tc>
                <a:tc>
                  <a:txBody>
                    <a:bodyPr/>
                    <a:lstStyle/>
                    <a:p>
                      <a:r>
                        <a:rPr lang="es-ES_tradnl" sz="1200" b="1" noProof="0" dirty="0" smtClean="0"/>
                        <a:t>Estructura del texto /Características</a:t>
                      </a:r>
                      <a:endParaRPr lang="es-ES_tradnl" sz="1200" b="1" noProof="0" dirty="0"/>
                    </a:p>
                  </a:txBody>
                  <a:tcPr marL="103632" marR="103632" marT="50292" marB="50292">
                    <a:solidFill>
                      <a:srgbClr val="FFFFC5"/>
                    </a:solidFill>
                  </a:tcPr>
                </a:tc>
                <a:tc>
                  <a:txBody>
                    <a:bodyPr/>
                    <a:lstStyle/>
                    <a:p>
                      <a:r>
                        <a:rPr lang="es-GT" sz="1200" b="1" noProof="0" dirty="0" smtClean="0">
                          <a:solidFill>
                            <a:schemeClr val="tx1"/>
                          </a:solidFill>
                        </a:rPr>
                        <a:t>Rl.4.5, RI.4.7</a:t>
                      </a:r>
                      <a:endParaRPr lang="es-GT" sz="1200" b="1" noProof="0" dirty="0">
                        <a:solidFill>
                          <a:schemeClr val="tx1"/>
                        </a:solidFill>
                      </a:endParaRPr>
                    </a:p>
                  </a:txBody>
                  <a:tcPr marL="103632" marR="103632" marT="50292" marB="50292">
                    <a:solidFill>
                      <a:srgbClr val="FFFFC5"/>
                    </a:solidFill>
                  </a:tcPr>
                </a:tc>
                <a:tc>
                  <a:txBody>
                    <a:bodyPr/>
                    <a:lstStyle/>
                    <a:p>
                      <a:pPr algn="ctr"/>
                      <a:r>
                        <a:rPr lang="es-GT" sz="1200" b="1" noProof="0" dirty="0" smtClean="0"/>
                        <a:t>2</a:t>
                      </a:r>
                      <a:endParaRPr lang="es-GT" sz="1200" b="1" noProof="0" dirty="0"/>
                    </a:p>
                  </a:txBody>
                  <a:tcPr marL="103632" marR="103632" marT="50292" marB="50292" anchor="ctr">
                    <a:solidFill>
                      <a:srgbClr val="FFFFC5"/>
                    </a:solidFill>
                  </a:tcPr>
                </a:tc>
              </a:tr>
            </a:tbl>
          </a:graphicData>
        </a:graphic>
      </p:graphicFrame>
      <p:sp>
        <p:nvSpPr>
          <p:cNvPr id="2" name="TextBox 1"/>
          <p:cNvSpPr txBox="1"/>
          <p:nvPr/>
        </p:nvSpPr>
        <p:spPr>
          <a:xfrm>
            <a:off x="795189" y="6248400"/>
            <a:ext cx="6629401" cy="410654"/>
          </a:xfrm>
          <a:prstGeom prst="rect">
            <a:avLst/>
          </a:prstGeom>
          <a:noFill/>
        </p:spPr>
        <p:txBody>
          <a:bodyPr wrap="square" lIns="101882" tIns="50941" rIns="101882" bIns="50941" rtlCol="0">
            <a:spAutoFit/>
          </a:bodyPr>
          <a:lstStyle/>
          <a:p>
            <a:pPr algn="ctr"/>
            <a:r>
              <a:rPr lang="es-419" sz="1000" b="1" i="1" dirty="0">
                <a:latin typeface="Calibri" panose="020F0502020204030204" pitchFamily="34" charset="0"/>
              </a:rPr>
              <a:t>Nota:  Pueden haber más estándares por objetivo.  Los estándares de escritura evaluados aparecen dentro del recuadro.</a:t>
            </a:r>
          </a:p>
          <a:p>
            <a:pPr algn="ctr"/>
            <a:r>
              <a:rPr lang="es-GT" sz="1000" b="1" i="1" dirty="0" smtClean="0">
                <a:latin typeface="Calibri" panose="020F0502020204030204" pitchFamily="34" charset="0"/>
              </a:rPr>
              <a:t>		</a:t>
            </a:r>
            <a:endParaRPr lang="es-GT" sz="1000" b="1" i="1" dirty="0">
              <a:latin typeface="Calibri" panose="020F0502020204030204" pitchFamily="34" charset="0"/>
            </a:endParaRPr>
          </a:p>
        </p:txBody>
      </p:sp>
      <p:sp>
        <p:nvSpPr>
          <p:cNvPr id="3" name="Rectangle 2"/>
          <p:cNvSpPr/>
          <p:nvPr/>
        </p:nvSpPr>
        <p:spPr>
          <a:xfrm>
            <a:off x="3962400" y="7104511"/>
            <a:ext cx="443307"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61762" y="7554109"/>
            <a:ext cx="561526"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62399" y="8020399"/>
            <a:ext cx="2209801" cy="6081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67406" y="8704710"/>
            <a:ext cx="1135508" cy="2315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Rectangle 16"/>
          <p:cNvSpPr/>
          <p:nvPr/>
        </p:nvSpPr>
        <p:spPr>
          <a:xfrm>
            <a:off x="3903290" y="8994271"/>
            <a:ext cx="561526"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44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12624" y="159948"/>
          <a:ext cx="7231176" cy="9206461"/>
        </p:xfrm>
        <a:graphic>
          <a:graphicData uri="http://schemas.openxmlformats.org/drawingml/2006/table">
            <a:tbl>
              <a:tblPr/>
              <a:tblGrid>
                <a:gridCol w="380591"/>
                <a:gridCol w="477408"/>
                <a:gridCol w="2763039"/>
                <a:gridCol w="901626"/>
                <a:gridCol w="901626"/>
                <a:gridCol w="818006"/>
                <a:gridCol w="552609"/>
                <a:gridCol w="436271"/>
              </a:tblGrid>
              <a:tr h="236713">
                <a:tc gridSpan="8">
                  <a:txBody>
                    <a:bodyPr/>
                    <a:lstStyle/>
                    <a:p>
                      <a:pPr algn="l" fontAlgn="ctr"/>
                      <a:r>
                        <a:rPr lang="es-419" sz="1400" b="1" i="0" u="none" strike="noStrike" noProof="0" dirty="0" smtClean="0">
                          <a:solidFill>
                            <a:srgbClr val="000000"/>
                          </a:solidFill>
                          <a:latin typeface="Calibri"/>
                        </a:rPr>
                        <a:t>Pre-evaluación</a:t>
                      </a:r>
                      <a:r>
                        <a:rPr lang="es-419" sz="1400" b="1" i="0" u="none" strike="noStrike" baseline="0" noProof="0" dirty="0" smtClean="0">
                          <a:solidFill>
                            <a:srgbClr val="000000"/>
                          </a:solidFill>
                          <a:latin typeface="Calibri"/>
                        </a:rPr>
                        <a:t> de Escrito informativo</a:t>
                      </a:r>
                      <a:endParaRPr lang="es-419"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962">
                <a:tc gridSpan="3">
                  <a:txBody>
                    <a:bodyPr/>
                    <a:lstStyle/>
                    <a:p>
                      <a:pPr algn="l" fontAlgn="t"/>
                      <a:r>
                        <a:rPr lang="es-419" sz="1200" b="1" i="0" u="none" strike="noStrike" noProof="0" dirty="0" smtClean="0">
                          <a:solidFill>
                            <a:srgbClr val="000000"/>
                          </a:solidFill>
                          <a:latin typeface="Calibri"/>
                        </a:rPr>
                        <a:t>Puntaje</a:t>
                      </a:r>
                      <a:r>
                        <a:rPr lang="es-419" sz="1200" b="1" i="0" u="none" strike="noStrike" baseline="0" noProof="0" dirty="0" smtClean="0">
                          <a:solidFill>
                            <a:srgbClr val="000000"/>
                          </a:solidFill>
                          <a:latin typeface="Calibri"/>
                        </a:rPr>
                        <a:t> del estudiante y </a:t>
                      </a:r>
                      <a:r>
                        <a:rPr lang="es-419" sz="1200" b="1" i="0" u="none" strike="noStrike" baseline="0" noProof="0" smtClean="0">
                          <a:solidFill>
                            <a:srgbClr val="000000"/>
                          </a:solidFill>
                          <a:latin typeface="Calibri"/>
                        </a:rPr>
                        <a:t>la clase</a:t>
                      </a:r>
                      <a:r>
                        <a:rPr lang="es-419" sz="1200" b="1" i="0" u="none" strike="noStrike" noProof="0" smtClean="0">
                          <a:solidFill>
                            <a:srgbClr val="000000"/>
                          </a:solidFill>
                          <a:latin typeface="Calibri"/>
                        </a:rPr>
                        <a:t>:</a:t>
                      </a:r>
                      <a:endParaRPr lang="es-419"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Año escolar:</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s-419" sz="900" b="0" i="0" u="none" strike="sng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419" sz="900" b="1" i="0" u="none" strike="noStrike" noProof="0" dirty="0" smtClean="0">
                          <a:solidFill>
                            <a:srgbClr val="000000"/>
                          </a:solidFill>
                          <a:latin typeface="Calibri"/>
                        </a:rPr>
                        <a:t>Grado:</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0439">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Nombre del maestro:</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33">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Escuela:</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5800">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19">
                <a:tc rowSpan="2" gridSpan="3">
                  <a:txBody>
                    <a:bodyPr/>
                    <a:lstStyle/>
                    <a:p>
                      <a:pPr algn="ctr" fontAlgn="ctr"/>
                      <a:r>
                        <a:rPr lang="es-419" sz="900" b="1" i="0" u="none" strike="noStrike" noProof="0" dirty="0" smtClean="0">
                          <a:solidFill>
                            <a:srgbClr val="FFFFFF"/>
                          </a:solidFill>
                          <a:latin typeface="Calibri"/>
                        </a:rPr>
                        <a:t>Nombre del estudiante</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s-419" sz="900" b="1" i="0" u="none" strike="noStrike" noProof="0" dirty="0" smtClean="0">
                          <a:solidFill>
                            <a:srgbClr val="FFFFFF"/>
                          </a:solidFill>
                          <a:latin typeface="Calibri"/>
                        </a:rPr>
                        <a:t>Enfoque y organización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Elaboración</a:t>
                      </a:r>
                      <a:r>
                        <a:rPr lang="es-419" sz="900" b="1" i="0" u="none" strike="noStrike" baseline="0" noProof="0" dirty="0" smtClean="0">
                          <a:solidFill>
                            <a:srgbClr val="FFFFFF"/>
                          </a:solidFill>
                          <a:latin typeface="Calibri"/>
                        </a:rPr>
                        <a:t> y evidencia</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Convenciones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Total</a:t>
                      </a:r>
                      <a:r>
                        <a:rPr lang="es-419" sz="900" b="1" i="0" u="none" strike="noStrike" baseline="0" noProof="0" dirty="0" smtClean="0">
                          <a:solidFill>
                            <a:srgbClr val="FFFFFF"/>
                          </a:solidFill>
                          <a:latin typeface="Calibri"/>
                        </a:rPr>
                        <a:t> del </a:t>
                      </a:r>
                      <a:r>
                        <a:rPr lang="es-419" sz="800" b="1" i="0" u="none" strike="noStrike" baseline="0" noProof="0" dirty="0" smtClean="0">
                          <a:solidFill>
                            <a:srgbClr val="FFFFFF"/>
                          </a:solidFill>
                          <a:latin typeface="Calibri"/>
                        </a:rPr>
                        <a:t>estudiante</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Puntaje  ELP</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580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s-419" sz="900" b="0" i="0" u="none" strike="noStrike" noProof="0" dirty="0" smtClean="0">
                          <a:solidFill>
                            <a:srgbClr val="FFFFFF"/>
                          </a:solidFill>
                          <a:latin typeface="Calibri"/>
                        </a:rPr>
                        <a:t>Puntaje</a:t>
                      </a: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577">
                <a:tc>
                  <a:txBody>
                    <a:bodyPr/>
                    <a:lstStyle/>
                    <a:p>
                      <a:pPr algn="ctr" fontAlgn="ctr"/>
                      <a:r>
                        <a:rPr lang="es-419" sz="900" b="0" i="0" u="none" strike="noStrike" noProof="0" dirty="0" smtClean="0">
                          <a:solidFill>
                            <a:srgbClr val="000000"/>
                          </a:solidFill>
                          <a:latin typeface="Calibri"/>
                        </a:rPr>
                        <a:t> 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81071" y="768867"/>
            <a:ext cx="152062" cy="136489"/>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1</a:t>
            </a:r>
          </a:p>
        </p:txBody>
      </p:sp>
      <p:sp>
        <p:nvSpPr>
          <p:cNvPr id="6" name="TextBox 2"/>
          <p:cNvSpPr txBox="1"/>
          <p:nvPr/>
        </p:nvSpPr>
        <p:spPr>
          <a:xfrm>
            <a:off x="479651" y="932368"/>
            <a:ext cx="162143" cy="13784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2</a:t>
            </a:r>
          </a:p>
        </p:txBody>
      </p:sp>
      <p:sp>
        <p:nvSpPr>
          <p:cNvPr id="7" name="TextBox 3"/>
          <p:cNvSpPr txBox="1"/>
          <p:nvPr/>
        </p:nvSpPr>
        <p:spPr>
          <a:xfrm>
            <a:off x="480627" y="1083296"/>
            <a:ext cx="157385" cy="13123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3</a:t>
            </a:r>
          </a:p>
        </p:txBody>
      </p:sp>
      <p:sp>
        <p:nvSpPr>
          <p:cNvPr id="8" name="TextBox 4"/>
          <p:cNvSpPr txBox="1"/>
          <p:nvPr/>
        </p:nvSpPr>
        <p:spPr>
          <a:xfrm>
            <a:off x="480816" y="1234948"/>
            <a:ext cx="157385" cy="1334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4</a:t>
            </a:r>
          </a:p>
        </p:txBody>
      </p:sp>
      <p:sp>
        <p:nvSpPr>
          <p:cNvPr id="9" name="TextBox 5"/>
          <p:cNvSpPr txBox="1"/>
          <p:nvPr/>
        </p:nvSpPr>
        <p:spPr>
          <a:xfrm>
            <a:off x="657717" y="791639"/>
            <a:ext cx="570588" cy="128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Emergiendo</a:t>
            </a:r>
            <a:endParaRPr lang="es-419" sz="789" dirty="0">
              <a:solidFill>
                <a:prstClr val="black"/>
              </a:solidFill>
            </a:endParaRPr>
          </a:p>
        </p:txBody>
      </p:sp>
      <p:sp>
        <p:nvSpPr>
          <p:cNvPr id="10" name="TextBox 6"/>
          <p:cNvSpPr txBox="1"/>
          <p:nvPr/>
        </p:nvSpPr>
        <p:spPr>
          <a:xfrm>
            <a:off x="657906" y="943295"/>
            <a:ext cx="713693" cy="1397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En desarrollo</a:t>
            </a:r>
            <a:endParaRPr lang="es-419" sz="789" dirty="0">
              <a:solidFill>
                <a:prstClr val="black"/>
              </a:solidFill>
            </a:endParaRPr>
          </a:p>
        </p:txBody>
      </p:sp>
      <p:sp>
        <p:nvSpPr>
          <p:cNvPr id="11" name="TextBox 7"/>
          <p:cNvSpPr txBox="1"/>
          <p:nvPr/>
        </p:nvSpPr>
        <p:spPr>
          <a:xfrm>
            <a:off x="660170" y="1095465"/>
            <a:ext cx="711429" cy="1251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Competente</a:t>
            </a:r>
            <a:endParaRPr lang="es-419" sz="789" dirty="0">
              <a:solidFill>
                <a:prstClr val="black"/>
              </a:solidFill>
            </a:endParaRPr>
          </a:p>
        </p:txBody>
      </p:sp>
      <p:sp>
        <p:nvSpPr>
          <p:cNvPr id="12" name="TextBox 8"/>
          <p:cNvSpPr txBox="1"/>
          <p:nvPr/>
        </p:nvSpPr>
        <p:spPr>
          <a:xfrm>
            <a:off x="665260" y="1243869"/>
            <a:ext cx="570588" cy="1255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Ejemplar</a:t>
            </a:r>
            <a:endParaRPr lang="es-419" sz="789" dirty="0">
              <a:solidFill>
                <a:prstClr val="black"/>
              </a:solidFill>
            </a:endParaRPr>
          </a:p>
        </p:txBody>
      </p:sp>
      <p:sp>
        <p:nvSpPr>
          <p:cNvPr id="13" name="TextBox 9"/>
          <p:cNvSpPr txBox="1"/>
          <p:nvPr/>
        </p:nvSpPr>
        <p:spPr>
          <a:xfrm>
            <a:off x="325536" y="628872"/>
            <a:ext cx="826869" cy="1627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Clave para el </a:t>
            </a:r>
            <a:r>
              <a:rPr lang="en-US" sz="690" b="1" u="sng" dirty="0" err="1">
                <a:solidFill>
                  <a:prstClr val="black"/>
                </a:solidFill>
              </a:rPr>
              <a:t>puntaje</a:t>
            </a:r>
            <a:r>
              <a:rPr lang="en-US" sz="690" b="1" u="sng" dirty="0">
                <a:solidFill>
                  <a:prstClr val="black"/>
                </a:solidFill>
              </a:rPr>
              <a:t>:</a:t>
            </a:r>
          </a:p>
        </p:txBody>
      </p:sp>
      <p:grpSp>
        <p:nvGrpSpPr>
          <p:cNvPr id="2" name="Group 1"/>
          <p:cNvGrpSpPr/>
          <p:nvPr/>
        </p:nvGrpSpPr>
        <p:grpSpPr>
          <a:xfrm>
            <a:off x="1497498" y="628872"/>
            <a:ext cx="691320" cy="745134"/>
            <a:chOff x="1269580" y="633354"/>
            <a:chExt cx="691320" cy="745134"/>
          </a:xfrm>
        </p:grpSpPr>
        <p:sp>
          <p:nvSpPr>
            <p:cNvPr id="14" name="TextBox 10"/>
            <p:cNvSpPr txBox="1"/>
            <p:nvPr/>
          </p:nvSpPr>
          <p:spPr>
            <a:xfrm>
              <a:off x="1298296" y="774216"/>
              <a:ext cx="322600"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0 - 4</a:t>
              </a:r>
            </a:p>
          </p:txBody>
        </p:sp>
        <p:sp>
          <p:nvSpPr>
            <p:cNvPr id="15" name="TextBox 11"/>
            <p:cNvSpPr txBox="1"/>
            <p:nvPr/>
          </p:nvSpPr>
          <p:spPr>
            <a:xfrm>
              <a:off x="1291562" y="937814"/>
              <a:ext cx="325889"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5 - 7</a:t>
              </a:r>
            </a:p>
          </p:txBody>
        </p:sp>
        <p:sp>
          <p:nvSpPr>
            <p:cNvPr id="16" name="TextBox 12"/>
            <p:cNvSpPr txBox="1"/>
            <p:nvPr/>
          </p:nvSpPr>
          <p:spPr>
            <a:xfrm>
              <a:off x="1292537" y="1087573"/>
              <a:ext cx="322702"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8 - 10</a:t>
              </a:r>
            </a:p>
          </p:txBody>
        </p:sp>
        <p:sp>
          <p:nvSpPr>
            <p:cNvPr id="17" name="TextBox 13"/>
            <p:cNvSpPr txBox="1"/>
            <p:nvPr/>
          </p:nvSpPr>
          <p:spPr>
            <a:xfrm>
              <a:off x="1292727" y="1240392"/>
              <a:ext cx="322702" cy="13809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11 - 12</a:t>
              </a:r>
            </a:p>
          </p:txBody>
        </p:sp>
        <p:sp>
          <p:nvSpPr>
            <p:cNvPr id="18" name="TextBox 14"/>
            <p:cNvSpPr txBox="1"/>
            <p:nvPr/>
          </p:nvSpPr>
          <p:spPr>
            <a:xfrm>
              <a:off x="1269580" y="633354"/>
              <a:ext cx="691320" cy="1187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 total </a:t>
              </a:r>
              <a:r>
                <a:rPr lang="en-US" sz="690" b="1" u="sng" dirty="0" err="1">
                  <a:solidFill>
                    <a:prstClr val="black"/>
                  </a:solidFill>
                </a:rPr>
                <a:t>correcto</a:t>
              </a:r>
              <a:endParaRPr lang="en-US" sz="690" b="1" u="sng" dirty="0">
                <a:solidFill>
                  <a:prstClr val="black"/>
                </a:solidFill>
              </a:endParaRPr>
            </a:p>
          </p:txBody>
        </p:sp>
      </p:grpSp>
      <p:sp>
        <p:nvSpPr>
          <p:cNvPr id="19" name="Slide Number Placeholder 2"/>
          <p:cNvSpPr>
            <a:spLocks noGrp="1"/>
          </p:cNvSpPr>
          <p:nvPr>
            <p:ph type="sldNum" sz="quarter" idx="12"/>
          </p:nvPr>
        </p:nvSpPr>
        <p:spPr>
          <a:xfrm>
            <a:off x="6520543" y="9459948"/>
            <a:ext cx="830217" cy="528017"/>
          </a:xfrm>
        </p:spPr>
        <p:txBody>
          <a:bodyPr/>
          <a:lstStyle/>
          <a:p>
            <a:r>
              <a:rPr lang="en-US" dirty="0" smtClean="0">
                <a:solidFill>
                  <a:prstClr val="black">
                    <a:tint val="75000"/>
                  </a:prstClr>
                </a:solidFill>
              </a:rPr>
              <a:t>20</a:t>
            </a:r>
            <a:endParaRPr lang="en-US" dirty="0">
              <a:solidFill>
                <a:prstClr val="black">
                  <a:tint val="75000"/>
                </a:prstClr>
              </a:solidFill>
            </a:endParaRPr>
          </a:p>
        </p:txBody>
      </p:sp>
      <p:sp>
        <p:nvSpPr>
          <p:cNvPr id="20" name="Rectangle 19"/>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1858392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149597604"/>
              </p:ext>
            </p:extLst>
          </p:nvPr>
        </p:nvGraphicFramePr>
        <p:xfrm>
          <a:off x="568960" y="1271087"/>
          <a:ext cx="6822440" cy="696163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noProof="0" dirty="0" smtClean="0">
                          <a:effectLst/>
                        </a:rPr>
                        <a:t>Pre-evaluación Trimestre 2: Clave para la </a:t>
                      </a:r>
                      <a:r>
                        <a:rPr lang="es-419" sz="1500" b="1" u="sng" noProof="0" dirty="0" smtClean="0">
                          <a:effectLst/>
                        </a:rPr>
                        <a:t>Respuesta construida de investigación</a:t>
                      </a:r>
                    </a:p>
                  </a:txBody>
                  <a:tcPr marL="103632" marR="103632" marT="50292" marB="50292"/>
                </a:tc>
                <a:tc hMerge="1">
                  <a:txBody>
                    <a:bodyPr/>
                    <a:lstStyle/>
                    <a:p>
                      <a:endParaRPr lang="en-US"/>
                    </a:p>
                  </a:txBody>
                  <a:tcPr/>
                </a:tc>
              </a:tr>
              <a:tr h="426720">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5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3</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mn-lt"/>
                          <a:ea typeface="+mn-ea"/>
                          <a:cs typeface="+mn-cs"/>
                        </a:rPr>
                        <a:t>evidencia de la habilidad para distinguir información </a:t>
                      </a:r>
                      <a:r>
                        <a:rPr kumimoji="0" lang="es-419" sz="1200" b="1" i="0" u="sng" strike="noStrike" kern="1200" cap="none" spc="0" normalizeH="0" baseline="0" noProof="0" dirty="0" smtClean="0">
                          <a:ln>
                            <a:noFill/>
                          </a:ln>
                          <a:solidFill>
                            <a:prstClr val="black"/>
                          </a:solidFill>
                          <a:effectLst/>
                          <a:uLnTx/>
                          <a:uFillTx/>
                          <a:latin typeface="+mn-lt"/>
                          <a:ea typeface="+mn-ea"/>
                          <a:cs typeface="+mn-cs"/>
                        </a:rPr>
                        <a:t>relevante</a:t>
                      </a:r>
                      <a:r>
                        <a:rPr kumimoji="0" lang="es-419" sz="1200" b="1" i="0" u="none" strike="noStrike" kern="1200" cap="none" spc="0" normalizeH="0" baseline="0" noProof="0" dirty="0" smtClean="0">
                          <a:ln>
                            <a:noFill/>
                          </a:ln>
                          <a:solidFill>
                            <a:prstClr val="black"/>
                          </a:solidFill>
                          <a:effectLst/>
                          <a:uLnTx/>
                          <a:uFillTx/>
                          <a:latin typeface="+mn-lt"/>
                          <a:ea typeface="+mn-ea"/>
                          <a:cs typeface="+mn-cs"/>
                        </a:rPr>
                        <a:t> de la información irrelevante, como lo es distinguir un hecho de una opinión</a:t>
                      </a:r>
                    </a:p>
                  </a:txBody>
                  <a:tcPr marL="103632" marR="103632" marT="50292" marB="50292"/>
                </a:tc>
                <a:tc hMerge="1">
                  <a:txBody>
                    <a:bodyPr/>
                    <a:lstStyle/>
                    <a:p>
                      <a:endParaRPr lang="en-US"/>
                    </a:p>
                  </a:txBody>
                  <a:tcPr/>
                </a:tc>
              </a:tr>
              <a:tr h="426720">
                <a:tc gridSpan="2">
                  <a:txBody>
                    <a:bodyPr/>
                    <a:lstStyle/>
                    <a:p>
                      <a:pPr marL="231775" indent="-231775" algn="l"/>
                      <a:r>
                        <a:rPr lang="es-419" sz="1400" b="1" noProof="0" dirty="0" smtClean="0">
                          <a:solidFill>
                            <a:schemeClr val="tx1"/>
                          </a:solidFill>
                        </a:rPr>
                        <a:t>Estándar RL.4.6   Rúbrica para la Respuesta construida – Lectura </a:t>
                      </a:r>
                    </a:p>
                  </a:txBody>
                  <a:tcPr marL="103632" marR="103632" marT="50292" marB="50292">
                    <a:noFill/>
                  </a:tcPr>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600" b="1" noProof="0" dirty="0" smtClean="0">
                          <a:latin typeface="+mj-lt"/>
                        </a:rPr>
                        <a:t>Pregunta</a:t>
                      </a:r>
                      <a:r>
                        <a:rPr lang="es-GT" sz="1600" b="1" baseline="0" noProof="0" dirty="0" smtClean="0">
                          <a:latin typeface="+mj-lt"/>
                        </a:rPr>
                        <a:t> </a:t>
                      </a:r>
                      <a:r>
                        <a:rPr lang="es-GT" sz="1600" b="1" noProof="0" dirty="0" smtClean="0">
                          <a:latin typeface="+mj-lt"/>
                        </a:rPr>
                        <a:t>#7: </a:t>
                      </a:r>
                      <a:r>
                        <a:rPr lang="es-419" sz="1600" b="1" noProof="0" dirty="0" smtClean="0">
                          <a:latin typeface="+mj-lt"/>
                        </a:rPr>
                        <a:t>¿Desde qué punto de vista está escrito </a:t>
                      </a:r>
                      <a:r>
                        <a:rPr lang="es-419" sz="1600" b="1" i="1" u="sng" noProof="0" dirty="0" smtClean="0">
                          <a:latin typeface="+mj-lt"/>
                        </a:rPr>
                        <a:t>Un Milagro para Helen </a:t>
                      </a:r>
                      <a:r>
                        <a:rPr lang="es-419" sz="1600" b="1" noProof="0" dirty="0" smtClean="0">
                          <a:latin typeface="+mj-lt"/>
                        </a:rPr>
                        <a:t>y el poema </a:t>
                      </a:r>
                      <a:r>
                        <a:rPr lang="es-419" sz="1600" b="1" i="1" u="sng" noProof="0" dirty="0" smtClean="0">
                          <a:latin typeface="+mj-lt"/>
                        </a:rPr>
                        <a:t>Helen </a:t>
                      </a:r>
                      <a:r>
                        <a:rPr lang="es-419" sz="1600" b="1" i="1" u="sng" noProof="0" dirty="0" err="1" smtClean="0">
                          <a:latin typeface="+mj-lt"/>
                        </a:rPr>
                        <a:t>Keller</a:t>
                      </a:r>
                      <a:r>
                        <a:rPr lang="es-419" sz="1600" b="1" noProof="0" dirty="0" smtClean="0">
                          <a:latin typeface="+mj-lt"/>
                        </a:rPr>
                        <a:t>? ¿Qué le indica esto al lector?</a:t>
                      </a:r>
                    </a:p>
                  </a:txBody>
                  <a:tcPr marL="103632" marR="103632" marT="50292" marB="50292">
                    <a:noFill/>
                  </a:tcPr>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r>
                        <a:rPr lang="es-GT" sz="1000" b="1" u="sng" kern="1200" noProof="0" dirty="0" smtClean="0">
                          <a:solidFill>
                            <a:schemeClr val="tx1"/>
                          </a:solidFill>
                          <a:effectLst/>
                          <a:latin typeface="+mn-lt"/>
                          <a:ea typeface="+mn-ea"/>
                          <a:cs typeface="+mn-cs"/>
                        </a:rPr>
                        <a:t>La respuesta da suficiente evidencia</a:t>
                      </a:r>
                      <a:r>
                        <a:rPr lang="es-GT" sz="1000" u="sng" kern="1200" noProof="0" dirty="0" smtClean="0">
                          <a:solidFill>
                            <a:schemeClr val="tx1"/>
                          </a:solidFill>
                          <a:effectLst/>
                          <a:latin typeface="+mn-lt"/>
                          <a:ea typeface="+mn-ea"/>
                          <a:cs typeface="+mn-cs"/>
                        </a:rPr>
                        <a:t> </a:t>
                      </a:r>
                      <a:r>
                        <a:rPr lang="es-GT" sz="1000" kern="1200" noProof="0" dirty="0" smtClean="0">
                          <a:solidFill>
                            <a:schemeClr val="tx1"/>
                          </a:solidFill>
                          <a:effectLst/>
                          <a:latin typeface="+mn-lt"/>
                          <a:ea typeface="+mn-ea"/>
                          <a:cs typeface="+mn-cs"/>
                        </a:rPr>
                        <a:t>de la habilidad para distinguir entre información relevante e irrelevante, para apoyar y responder a la pregunta.  </a:t>
                      </a:r>
                      <a:r>
                        <a:rPr lang="es-GT" sz="1000" b="1" i="1" u="sng" kern="1200" noProof="0" dirty="0" smtClean="0">
                          <a:solidFill>
                            <a:schemeClr val="tx1"/>
                          </a:solidFill>
                          <a:effectLst/>
                          <a:latin typeface="+mn-lt"/>
                          <a:ea typeface="+mn-ea"/>
                          <a:cs typeface="+mn-cs"/>
                        </a:rPr>
                        <a:t>Un</a:t>
                      </a:r>
                      <a:r>
                        <a:rPr lang="es-GT" sz="1000" i="1" u="sng" kern="1200" noProof="0" dirty="0" smtClean="0">
                          <a:solidFill>
                            <a:schemeClr val="tx1"/>
                          </a:solidFill>
                          <a:effectLst/>
                          <a:latin typeface="+mn-lt"/>
                          <a:ea typeface="+mn-ea"/>
                          <a:cs typeface="+mn-cs"/>
                        </a:rPr>
                        <a:t> </a:t>
                      </a:r>
                      <a:r>
                        <a:rPr lang="es-GT" sz="1000" b="1" i="1" u="sng" kern="1200" noProof="0" dirty="0" smtClean="0">
                          <a:solidFill>
                            <a:schemeClr val="tx1"/>
                          </a:solidFill>
                          <a:effectLst/>
                          <a:latin typeface="+mn-lt"/>
                          <a:ea typeface="+mn-ea"/>
                          <a:cs typeface="+mn-cs"/>
                        </a:rPr>
                        <a:t>Milagro para Helen</a:t>
                      </a:r>
                      <a:r>
                        <a:rPr lang="es-GT" sz="1000" kern="1200" noProof="0" dirty="0" smtClean="0">
                          <a:solidFill>
                            <a:schemeClr val="tx1"/>
                          </a:solidFill>
                          <a:effectLst/>
                          <a:latin typeface="+mn-lt"/>
                          <a:ea typeface="+mn-ea"/>
                          <a:cs typeface="+mn-cs"/>
                        </a:rPr>
                        <a:t> tiene dos secciones. La primera sección </a:t>
                      </a:r>
                      <a:r>
                        <a:rPr lang="es-GT" sz="1000" b="1" i="0" u="none" kern="1200" noProof="0" dirty="0" smtClean="0">
                          <a:solidFill>
                            <a:schemeClr val="tx1"/>
                          </a:solidFill>
                          <a:effectLst/>
                          <a:latin typeface="+mn-lt"/>
                          <a:ea typeface="+mn-ea"/>
                          <a:cs typeface="+mn-cs"/>
                        </a:rPr>
                        <a:t>Todo sobre Helen</a:t>
                      </a:r>
                      <a:r>
                        <a:rPr lang="es-GT" sz="1000" kern="1200" noProof="0" dirty="0" smtClean="0">
                          <a:solidFill>
                            <a:schemeClr val="tx1"/>
                          </a:solidFill>
                          <a:effectLst/>
                          <a:latin typeface="+mn-lt"/>
                          <a:ea typeface="+mn-ea"/>
                          <a:cs typeface="+mn-cs"/>
                        </a:rPr>
                        <a:t>, está escrita desde un punto de vista de tercera persona, pero podría alternarse con las partes que están dichas por el narrador (como  un recuento en primera persona). La segunda sección, </a:t>
                      </a:r>
                      <a:r>
                        <a:rPr lang="es-GT" sz="1000" b="1" kern="1200" noProof="0" dirty="0" smtClean="0">
                          <a:solidFill>
                            <a:schemeClr val="tx1"/>
                          </a:solidFill>
                          <a:effectLst/>
                          <a:latin typeface="+mn-lt"/>
                          <a:ea typeface="+mn-ea"/>
                          <a:cs typeface="+mn-cs"/>
                        </a:rPr>
                        <a:t>La Obra</a:t>
                      </a:r>
                      <a:r>
                        <a:rPr lang="es-GT" sz="1000" kern="1200" noProof="0" dirty="0" smtClean="0">
                          <a:solidFill>
                            <a:schemeClr val="tx1"/>
                          </a:solidFill>
                          <a:effectLst/>
                          <a:latin typeface="+mn-lt"/>
                          <a:ea typeface="+mn-ea"/>
                          <a:cs typeface="+mn-cs"/>
                        </a:rPr>
                        <a:t>, está escrita desde un punto de vista de primera persona. El poema </a:t>
                      </a:r>
                      <a:r>
                        <a:rPr lang="es-GT" sz="1000" b="1" i="1" u="sng" kern="1200" noProof="0" dirty="0" smtClean="0">
                          <a:solidFill>
                            <a:schemeClr val="tx1"/>
                          </a:solidFill>
                          <a:effectLst/>
                          <a:latin typeface="+mn-lt"/>
                          <a:ea typeface="+mn-ea"/>
                          <a:cs typeface="+mn-cs"/>
                        </a:rPr>
                        <a:t>Helen </a:t>
                      </a:r>
                      <a:r>
                        <a:rPr lang="es-GT" sz="1000" b="1" i="1" u="sng" kern="1200" noProof="0" dirty="0" err="1" smtClean="0">
                          <a:solidFill>
                            <a:schemeClr val="tx1"/>
                          </a:solidFill>
                          <a:effectLst/>
                          <a:latin typeface="+mn-lt"/>
                          <a:ea typeface="+mn-ea"/>
                          <a:cs typeface="+mn-cs"/>
                        </a:rPr>
                        <a:t>Keller</a:t>
                      </a:r>
                      <a:r>
                        <a:rPr lang="es-GT" sz="1000" kern="1200" noProof="0" dirty="0" smtClean="0">
                          <a:solidFill>
                            <a:schemeClr val="tx1"/>
                          </a:solidFill>
                          <a:effectLst/>
                          <a:latin typeface="+mn-lt"/>
                          <a:ea typeface="+mn-ea"/>
                          <a:cs typeface="+mn-cs"/>
                        </a:rPr>
                        <a:t> está escrito desde un punto de vista de tercera persona. Los estudiantes deben hacer esta distinción antes de poder responder a la pregunta: </a:t>
                      </a:r>
                      <a:r>
                        <a:rPr lang="es-GT" sz="1000" b="0" kern="1200" noProof="0" dirty="0" smtClean="0">
                          <a:solidFill>
                            <a:schemeClr val="tx1"/>
                          </a:solidFill>
                          <a:effectLst/>
                          <a:latin typeface="+mn-lt"/>
                          <a:ea typeface="+mn-ea"/>
                          <a:cs typeface="+mn-cs"/>
                        </a:rPr>
                        <a:t>“</a:t>
                      </a:r>
                      <a:r>
                        <a:rPr lang="es-GT" sz="1000" kern="1200" noProof="0" dirty="0" smtClean="0">
                          <a:solidFill>
                            <a:schemeClr val="tx1"/>
                          </a:solidFill>
                          <a:effectLst/>
                          <a:latin typeface="+mn-lt"/>
                          <a:ea typeface="+mn-ea"/>
                          <a:cs typeface="+mn-cs"/>
                        </a:rPr>
                        <a:t>¿Qué le indica esto el lector?”</a:t>
                      </a:r>
                    </a:p>
                    <a:p>
                      <a:endParaRPr lang="es-GT" sz="1000" kern="1200" noProof="0" dirty="0" smtClean="0">
                        <a:solidFill>
                          <a:schemeClr val="tx1"/>
                        </a:solidFill>
                        <a:effectLst/>
                        <a:latin typeface="+mn-lt"/>
                        <a:ea typeface="+mn-ea"/>
                        <a:cs typeface="+mn-cs"/>
                      </a:endParaRPr>
                    </a:p>
                    <a:p>
                      <a:r>
                        <a:rPr lang="es-GT" sz="1000" kern="1200" noProof="0" dirty="0" smtClean="0">
                          <a:solidFill>
                            <a:schemeClr val="tx1"/>
                          </a:solidFill>
                          <a:effectLst/>
                          <a:latin typeface="+mn-lt"/>
                          <a:ea typeface="+mn-ea"/>
                          <a:cs typeface="+mn-cs"/>
                        </a:rPr>
                        <a:t>Los estudiantes deben de alguna manera explicar que un punto de vista de primera persona le dice al lector que: (1) es personal,</a:t>
                      </a:r>
                      <a:r>
                        <a:rPr lang="es-GT" sz="1000" kern="1200" baseline="0" noProof="0" dirty="0" smtClean="0">
                          <a:solidFill>
                            <a:schemeClr val="tx1"/>
                          </a:solidFill>
                          <a:effectLst/>
                          <a:latin typeface="+mn-lt"/>
                          <a:ea typeface="+mn-ea"/>
                          <a:cs typeface="+mn-cs"/>
                        </a:rPr>
                        <a:t> </a:t>
                      </a:r>
                      <a:r>
                        <a:rPr lang="es-GT" sz="1000" kern="1200" noProof="0" dirty="0" smtClean="0">
                          <a:solidFill>
                            <a:schemeClr val="tx1"/>
                          </a:solidFill>
                          <a:effectLst/>
                          <a:latin typeface="+mn-lt"/>
                          <a:ea typeface="+mn-ea"/>
                          <a:cs typeface="+mn-cs"/>
                        </a:rPr>
                        <a:t>y (2) es una voz hablada. Los estudiantes deben de alguna manera explicar que un punto de vista de tercera persona le dice al lector que: (1) está siendo contado por alguien más, y (2) es un relato escrito.</a:t>
                      </a:r>
                      <a:endParaRPr lang="es-GT" sz="1000" kern="1200" noProof="0" dirty="0">
                        <a:solidFill>
                          <a:schemeClr val="tx1"/>
                        </a:solidFill>
                        <a:effectLst/>
                        <a:latin typeface="+mn-lt"/>
                        <a:ea typeface="+mn-ea"/>
                        <a:cs typeface="+mn-cs"/>
                      </a:endParaRPr>
                    </a:p>
                  </a:txBody>
                  <a:tcPr marL="103632" marR="103632" marT="50292" marB="50292">
                    <a:noFill/>
                  </a:tcPr>
                </a:tc>
                <a:tc hMerge="1">
                  <a:txBody>
                    <a:bodyPr/>
                    <a:lstStyle/>
                    <a:p>
                      <a:endParaRPr lang="en-US" sz="1200" baseline="0" dirty="0" smtClean="0"/>
                    </a:p>
                  </a:txBody>
                  <a:tcPr marL="97536" marR="97536" marT="50292" marB="50292"/>
                </a:tc>
              </a:tr>
              <a:tr h="301752">
                <a:tc gridSpan="2">
                  <a:txBody>
                    <a:bodyPr/>
                    <a:lstStyle/>
                    <a:p>
                      <a:pPr algn="ctr"/>
                      <a:r>
                        <a:rPr lang="es-419"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GT" sz="2000" b="1" noProof="0" dirty="0" smtClean="0"/>
                        <a:t>2</a:t>
                      </a:r>
                      <a:endParaRPr lang="es-GT" sz="2000" b="1" noProof="0" dirty="0"/>
                    </a:p>
                  </a:txBody>
                  <a:tcPr marL="103632" marR="103632" marT="50292" marB="50292" anchor="ctr"/>
                </a:tc>
                <a:tc>
                  <a:txBody>
                    <a:bodyPr/>
                    <a:lstStyle/>
                    <a:p>
                      <a:r>
                        <a:rPr lang="es-GT" sz="1000" i="1" kern="1200" noProof="0" dirty="0" smtClean="0">
                          <a:solidFill>
                            <a:schemeClr val="tx1"/>
                          </a:solidFill>
                          <a:effectLst/>
                          <a:latin typeface="+mn-lt"/>
                          <a:ea typeface="+mn-ea"/>
                          <a:cs typeface="+mn-cs"/>
                        </a:rPr>
                        <a:t>El estudiante es capaz de distinguir información relevante sobre qué puntos de vista están representados en cada texto, y lo que esto le indica al lector sobre el texto.</a:t>
                      </a:r>
                    </a:p>
                    <a:p>
                      <a:r>
                        <a:rPr lang="es-GT" sz="1100" b="1" i="1" u="sng" kern="1200" noProof="0" dirty="0" smtClean="0">
                          <a:solidFill>
                            <a:schemeClr val="tx1"/>
                          </a:solidFill>
                          <a:effectLst/>
                          <a:latin typeface="+mn-lt"/>
                          <a:ea typeface="+mn-ea"/>
                          <a:cs typeface="+mn-cs"/>
                        </a:rPr>
                        <a:t>Un Milagro para Helen</a:t>
                      </a:r>
                      <a:r>
                        <a:rPr lang="es-GT" sz="1100" kern="1200" noProof="0" dirty="0" smtClean="0">
                          <a:solidFill>
                            <a:schemeClr val="tx1"/>
                          </a:solidFill>
                          <a:effectLst/>
                          <a:latin typeface="+mn-lt"/>
                          <a:ea typeface="+mn-ea"/>
                          <a:cs typeface="+mn-cs"/>
                        </a:rPr>
                        <a:t> comienza con un estudiante diciendo que su clase presentará una obra de teatro sobre Helen </a:t>
                      </a:r>
                      <a:r>
                        <a:rPr lang="es-GT" sz="1100" kern="1200" noProof="0" dirty="0" err="1" smtClean="0">
                          <a:solidFill>
                            <a:schemeClr val="tx1"/>
                          </a:solidFill>
                          <a:effectLst/>
                          <a:latin typeface="+mn-lt"/>
                          <a:ea typeface="+mn-ea"/>
                          <a:cs typeface="+mn-cs"/>
                        </a:rPr>
                        <a:t>Keller</a:t>
                      </a:r>
                      <a:r>
                        <a:rPr lang="es-GT" sz="1100" kern="1200" noProof="0" dirty="0" smtClean="0">
                          <a:solidFill>
                            <a:schemeClr val="tx1"/>
                          </a:solidFill>
                          <a:effectLst/>
                          <a:latin typeface="+mn-lt"/>
                          <a:ea typeface="+mn-ea"/>
                          <a:cs typeface="+mn-cs"/>
                        </a:rPr>
                        <a:t>. Esto es como un punto de vista de 1</a:t>
                      </a:r>
                      <a:r>
                        <a:rPr lang="es-GT" sz="1100" kern="1200" baseline="30000" noProof="0" dirty="0" smtClean="0">
                          <a:solidFill>
                            <a:schemeClr val="tx1"/>
                          </a:solidFill>
                          <a:effectLst/>
                          <a:latin typeface="+mn-lt"/>
                          <a:ea typeface="+mn-ea"/>
                          <a:cs typeface="+mn-cs"/>
                        </a:rPr>
                        <a:t>ra</a:t>
                      </a:r>
                      <a:r>
                        <a:rPr lang="es-GT" sz="1100" kern="1200" noProof="0" dirty="0" smtClean="0">
                          <a:solidFill>
                            <a:schemeClr val="tx1"/>
                          </a:solidFill>
                          <a:effectLst/>
                          <a:latin typeface="+mn-lt"/>
                          <a:ea typeface="+mn-ea"/>
                          <a:cs typeface="+mn-cs"/>
                        </a:rPr>
                        <a:t> persona. Pero después habla de Helen </a:t>
                      </a:r>
                      <a:r>
                        <a:rPr lang="es-GT" sz="1100" kern="1200" noProof="0" dirty="0" err="1" smtClean="0">
                          <a:solidFill>
                            <a:schemeClr val="tx1"/>
                          </a:solidFill>
                          <a:effectLst/>
                          <a:latin typeface="+mn-lt"/>
                          <a:ea typeface="+mn-ea"/>
                          <a:cs typeface="+mn-cs"/>
                        </a:rPr>
                        <a:t>Keller</a:t>
                      </a:r>
                      <a:r>
                        <a:rPr lang="es-GT" sz="1100" kern="1200" noProof="0" dirty="0" smtClean="0">
                          <a:solidFill>
                            <a:schemeClr val="tx1"/>
                          </a:solidFill>
                          <a:effectLst/>
                          <a:latin typeface="+mn-lt"/>
                          <a:ea typeface="+mn-ea"/>
                          <a:cs typeface="+mn-cs"/>
                        </a:rPr>
                        <a:t>, lo cual es 3</a:t>
                      </a:r>
                      <a:r>
                        <a:rPr lang="es-GT" sz="1100" kern="1200" baseline="30000" noProof="0" dirty="0" smtClean="0">
                          <a:solidFill>
                            <a:schemeClr val="tx1"/>
                          </a:solidFill>
                          <a:effectLst/>
                          <a:latin typeface="+mn-lt"/>
                          <a:ea typeface="+mn-ea"/>
                          <a:cs typeface="+mn-cs"/>
                        </a:rPr>
                        <a:t>ra</a:t>
                      </a:r>
                      <a:r>
                        <a:rPr lang="es-GT" sz="1100" kern="1200" noProof="0" dirty="0" smtClean="0">
                          <a:solidFill>
                            <a:schemeClr val="tx1"/>
                          </a:solidFill>
                          <a:effectLst/>
                          <a:latin typeface="+mn-lt"/>
                          <a:ea typeface="+mn-ea"/>
                          <a:cs typeface="+mn-cs"/>
                        </a:rPr>
                        <a:t> persona. El lector sabe que la persona que cuenta acerca de la obra de teatro está hablando personalmente, pero cuando empieza a hablar sobre Helen, entonces se convierte en 3</a:t>
                      </a:r>
                      <a:r>
                        <a:rPr lang="es-GT" sz="1100" kern="1200" baseline="30000" noProof="0" dirty="0" smtClean="0">
                          <a:solidFill>
                            <a:schemeClr val="tx1"/>
                          </a:solidFill>
                          <a:effectLst/>
                          <a:latin typeface="+mn-lt"/>
                          <a:ea typeface="+mn-ea"/>
                          <a:cs typeface="+mn-cs"/>
                        </a:rPr>
                        <a:t>ra</a:t>
                      </a:r>
                      <a:r>
                        <a:rPr lang="es-GT" sz="1100" kern="1200" noProof="0" dirty="0" smtClean="0">
                          <a:solidFill>
                            <a:schemeClr val="tx1"/>
                          </a:solidFill>
                          <a:effectLst/>
                          <a:latin typeface="+mn-lt"/>
                          <a:ea typeface="+mn-ea"/>
                          <a:cs typeface="+mn-cs"/>
                        </a:rPr>
                        <a:t>persona porque ella está contando “sobre otra persona”.  El lector sabría que el poema también es en 3</a:t>
                      </a:r>
                      <a:r>
                        <a:rPr lang="es-GT" sz="1100" kern="1200" baseline="30000" noProof="0" dirty="0" smtClean="0">
                          <a:solidFill>
                            <a:schemeClr val="tx1"/>
                          </a:solidFill>
                          <a:effectLst/>
                          <a:latin typeface="+mn-lt"/>
                          <a:ea typeface="+mn-ea"/>
                          <a:cs typeface="+mn-cs"/>
                        </a:rPr>
                        <a:t>ra</a:t>
                      </a:r>
                      <a:r>
                        <a:rPr lang="es-GT" sz="1100" kern="1200" noProof="0" dirty="0" smtClean="0">
                          <a:solidFill>
                            <a:schemeClr val="tx1"/>
                          </a:solidFill>
                          <a:effectLst/>
                          <a:latin typeface="+mn-lt"/>
                          <a:ea typeface="+mn-ea"/>
                          <a:cs typeface="+mn-cs"/>
                        </a:rPr>
                        <a:t>persona porque está hablando de otra persona.</a:t>
                      </a:r>
                      <a:endParaRPr lang="es-GT" sz="1100" kern="1200" noProof="0" dirty="0">
                        <a:solidFill>
                          <a:schemeClr val="tx1"/>
                        </a:solidFill>
                        <a:effectLst/>
                        <a:latin typeface="+mn-lt"/>
                        <a:ea typeface="+mn-ea"/>
                        <a:cs typeface="+mn-cs"/>
                      </a:endParaRPr>
                    </a:p>
                  </a:txBody>
                  <a:tcPr marL="103632" marR="103632" marT="50292" marB="50292"/>
                </a:tc>
              </a:tr>
              <a:tr h="771144">
                <a:tc>
                  <a:txBody>
                    <a:bodyPr/>
                    <a:lstStyle/>
                    <a:p>
                      <a:pPr algn="ctr"/>
                      <a:r>
                        <a:rPr lang="es-GT" sz="2000" b="1" noProof="0" dirty="0" smtClean="0"/>
                        <a:t>1</a:t>
                      </a:r>
                      <a:endParaRPr lang="es-GT" sz="2000" b="1" noProof="0" dirty="0"/>
                    </a:p>
                  </a:txBody>
                  <a:tcPr marL="103632" marR="103632" marT="50292" marB="50292" anchor="ctr"/>
                </a:tc>
                <a:tc>
                  <a:txBody>
                    <a:bodyPr/>
                    <a:lstStyle/>
                    <a:p>
                      <a:r>
                        <a:rPr lang="es-GT" sz="1000" i="1" kern="1200" noProof="0" dirty="0" smtClean="0">
                          <a:solidFill>
                            <a:schemeClr val="tx1"/>
                          </a:solidFill>
                          <a:effectLst/>
                          <a:latin typeface="+mn-lt"/>
                          <a:ea typeface="+mn-ea"/>
                          <a:cs typeface="+mn-cs"/>
                        </a:rPr>
                        <a:t>El estudiante es capaz de distinguir alguna información relevante sobre qué puntos de vista están representados en cada texto, pero no completamente, y es capaz de decir algo de lo que esto le indica al lector.</a:t>
                      </a:r>
                    </a:p>
                    <a:p>
                      <a:r>
                        <a:rPr lang="es-GT" sz="1100" kern="1200" noProof="0" dirty="0" smtClean="0">
                          <a:solidFill>
                            <a:schemeClr val="tx1"/>
                          </a:solidFill>
                          <a:effectLst/>
                          <a:latin typeface="+mn-lt"/>
                          <a:ea typeface="+mn-ea"/>
                          <a:cs typeface="+mn-cs"/>
                        </a:rPr>
                        <a:t>Hay dos textos diferentes. El primero es </a:t>
                      </a:r>
                      <a:r>
                        <a:rPr lang="es-GT" sz="1100" b="1" i="1" u="sng" kern="1200" noProof="0" dirty="0" smtClean="0">
                          <a:solidFill>
                            <a:schemeClr val="tx1"/>
                          </a:solidFill>
                          <a:effectLst/>
                          <a:latin typeface="+mn-lt"/>
                          <a:ea typeface="+mn-ea"/>
                          <a:cs typeface="+mn-cs"/>
                        </a:rPr>
                        <a:t>Un Milagro para Helen</a:t>
                      </a:r>
                      <a:r>
                        <a:rPr lang="es-GT" sz="1100" kern="1200" noProof="0" dirty="0" smtClean="0">
                          <a:solidFill>
                            <a:schemeClr val="tx1"/>
                          </a:solidFill>
                          <a:effectLst/>
                          <a:latin typeface="+mn-lt"/>
                          <a:ea typeface="+mn-ea"/>
                          <a:cs typeface="+mn-cs"/>
                        </a:rPr>
                        <a:t>  que habla de Helen </a:t>
                      </a:r>
                      <a:r>
                        <a:rPr lang="es-GT" sz="1100" kern="1200" noProof="0" dirty="0" err="1" smtClean="0">
                          <a:solidFill>
                            <a:schemeClr val="tx1"/>
                          </a:solidFill>
                          <a:effectLst/>
                          <a:latin typeface="+mn-lt"/>
                          <a:ea typeface="+mn-ea"/>
                          <a:cs typeface="+mn-cs"/>
                        </a:rPr>
                        <a:t>Keller</a:t>
                      </a:r>
                      <a:r>
                        <a:rPr lang="es-GT" sz="1100" kern="1200" noProof="0" dirty="0" smtClean="0">
                          <a:solidFill>
                            <a:schemeClr val="tx1"/>
                          </a:solidFill>
                          <a:effectLst/>
                          <a:latin typeface="+mn-lt"/>
                          <a:ea typeface="+mn-ea"/>
                          <a:cs typeface="+mn-cs"/>
                        </a:rPr>
                        <a:t>. El lector sabe que es sobre Helen, pero no escrito por Helen. Eso es un punto de vista de tercera persona.</a:t>
                      </a:r>
                      <a:endParaRPr lang="es-GT" sz="1100" kern="1200" noProof="0" dirty="0">
                        <a:solidFill>
                          <a:schemeClr val="tx1"/>
                        </a:solidFill>
                        <a:effectLst/>
                        <a:latin typeface="+mn-lt"/>
                        <a:ea typeface="+mn-ea"/>
                        <a:cs typeface="+mn-cs"/>
                      </a:endParaRPr>
                    </a:p>
                  </a:txBody>
                  <a:tcPr marL="103632" marR="103632" marT="50292" marB="50292"/>
                </a:tc>
              </a:tr>
              <a:tr h="472440">
                <a:tc>
                  <a:txBody>
                    <a:bodyPr/>
                    <a:lstStyle/>
                    <a:p>
                      <a:pPr algn="ctr"/>
                      <a:r>
                        <a:rPr lang="es-GT" sz="2000" b="1" noProof="0" dirty="0" smtClean="0"/>
                        <a:t>0</a:t>
                      </a:r>
                      <a:endParaRPr lang="es-GT" sz="2000" b="1" noProof="0" dirty="0"/>
                    </a:p>
                  </a:txBody>
                  <a:tcPr marL="103632" marR="103632" marT="50292" marB="50292" anchor="ctr"/>
                </a:tc>
                <a:tc>
                  <a:txBody>
                    <a:bodyPr/>
                    <a:lstStyle/>
                    <a:p>
                      <a:r>
                        <a:rPr lang="es-GT" sz="1000" i="1" kern="1200" noProof="0" dirty="0" smtClean="0">
                          <a:solidFill>
                            <a:schemeClr val="tx1"/>
                          </a:solidFill>
                          <a:effectLst/>
                          <a:latin typeface="+mn-lt"/>
                          <a:ea typeface="+mn-ea"/>
                          <a:cs typeface="+mn-cs"/>
                        </a:rPr>
                        <a:t>El estudiante no es capaz de distinguir información relevante para poder responder a la pregunta.</a:t>
                      </a:r>
                    </a:p>
                    <a:p>
                      <a:r>
                        <a:rPr lang="es-GT" sz="1100" kern="1200" noProof="0" dirty="0" smtClean="0">
                          <a:solidFill>
                            <a:schemeClr val="tx1"/>
                          </a:solidFill>
                          <a:effectLst/>
                          <a:latin typeface="+mn-lt"/>
                          <a:ea typeface="+mn-ea"/>
                          <a:cs typeface="+mn-cs"/>
                        </a:rPr>
                        <a:t>Cuando alguien escribe un cuento el lector puede decir quién lo escribió.</a:t>
                      </a:r>
                      <a:endParaRPr lang="es-GT" sz="1100" kern="1200" noProof="0" dirty="0">
                        <a:solidFill>
                          <a:schemeClr val="tx1"/>
                        </a:solidFill>
                        <a:effectLst/>
                        <a:latin typeface="+mn-lt"/>
                        <a:ea typeface="+mn-ea"/>
                        <a:cs typeface="+mn-cs"/>
                      </a:endParaRP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85076887"/>
              </p:ext>
            </p:extLst>
          </p:nvPr>
        </p:nvGraphicFramePr>
        <p:xfrm>
          <a:off x="5115560" y="8458200"/>
          <a:ext cx="2275840" cy="672912"/>
        </p:xfrm>
        <a:graphic>
          <a:graphicData uri="http://schemas.openxmlformats.org/drawingml/2006/table">
            <a:tbl>
              <a:tblPr firstRow="1" firstCol="1" bandRow="1"/>
              <a:tblGrid>
                <a:gridCol w="2275840"/>
              </a:tblGrid>
              <a:tr h="185232">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a:t>
                      </a:r>
                      <a:r>
                        <a:rPr lang="en-US" sz="800" b="1" dirty="0" smtClean="0">
                          <a:solidFill>
                            <a:srgbClr val="000000"/>
                          </a:solidFill>
                          <a:effectLst/>
                          <a:latin typeface="Calibri"/>
                          <a:ea typeface="Times New Roman"/>
                          <a:cs typeface="Times New Roman"/>
                        </a:rPr>
                        <a:t>– SYU  </a:t>
                      </a: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RL.4.6</a:t>
                      </a:r>
                      <a:endParaRPr lang="en-US" sz="8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r>
              <a:tr h="457200">
                <a:tc>
                  <a:txBody>
                    <a:bodyPr/>
                    <a:lstStyle/>
                    <a:p>
                      <a:pPr marL="0" marR="0" algn="l">
                        <a:lnSpc>
                          <a:spcPct val="100000"/>
                        </a:lnSpc>
                        <a:spcBef>
                          <a:spcPts val="0"/>
                        </a:spcBef>
                        <a:spcAft>
                          <a:spcPts val="0"/>
                        </a:spcAft>
                      </a:pPr>
                      <a:r>
                        <a:rPr lang="es-419" sz="800" b="1" dirty="0" smtClean="0">
                          <a:solidFill>
                            <a:srgbClr val="000000"/>
                          </a:solidFill>
                          <a:effectLst/>
                          <a:latin typeface="+mn-lt"/>
                          <a:ea typeface="Times New Roman"/>
                          <a:cs typeface="Times New Roman"/>
                        </a:rPr>
                        <a:t>Sintetiza múltiples recuentos en narraciones en primera y tercera persona con el fin de comparar y contrastar los puntos de vista desde el que se narran diferentes cuentos.</a:t>
                      </a:r>
                      <a:endParaRPr lang="en-US" sz="800" b="1" dirty="0" smtClean="0">
                        <a:solidFill>
                          <a:srgbClr val="000000"/>
                        </a:solidFill>
                        <a:effectLst/>
                        <a:latin typeface="Calibri"/>
                        <a:ea typeface="Times New Roman"/>
                        <a:cs typeface="Times New Roman"/>
                      </a:endParaRP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7" name="Rectangle 6"/>
          <p:cNvSpPr/>
          <p:nvPr/>
        </p:nvSpPr>
        <p:spPr>
          <a:xfrm>
            <a:off x="2044065" y="8427801"/>
            <a:ext cx="3042920" cy="784830"/>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defTabSz="966612">
              <a:defRPr/>
            </a:pPr>
            <a:r>
              <a:rPr lang="es-419" sz="900" b="1" u="sng" dirty="0"/>
              <a:t>Rúbricas para la Respuesta construida de investigación - Objetivo 3</a:t>
            </a:r>
          </a:p>
          <a:p>
            <a:pPr defTabSz="966612">
              <a:defRPr/>
            </a:pPr>
            <a:r>
              <a:rPr lang="es-419" sz="900" b="1" dirty="0" smtClean="0"/>
              <a:t>evidencia </a:t>
            </a:r>
            <a:r>
              <a:rPr lang="es-419" sz="900" b="1" dirty="0"/>
              <a:t>de la habilidad para distinguir información </a:t>
            </a:r>
            <a:r>
              <a:rPr lang="es-419" sz="900" b="1" u="sng" dirty="0"/>
              <a:t>relevante</a:t>
            </a:r>
            <a:r>
              <a:rPr lang="es-419" sz="900" b="1" dirty="0"/>
              <a:t> de la información irrelevante, como lo es distinguir un hecho de una opinión</a:t>
            </a:r>
          </a:p>
        </p:txBody>
      </p:sp>
      <p:sp>
        <p:nvSpPr>
          <p:cNvPr id="6" name="Rectangle 5"/>
          <p:cNvSpPr/>
          <p:nvPr/>
        </p:nvSpPr>
        <p:spPr>
          <a:xfrm>
            <a:off x="568960" y="325118"/>
            <a:ext cx="6814820" cy="861774"/>
          </a:xfrm>
          <a:prstGeom prst="rect">
            <a:avLst/>
          </a:prstGeom>
        </p:spPr>
        <p:txBody>
          <a:bodyPr wrap="square">
            <a:spAutoFit/>
          </a:bodyPr>
          <a:lstStyle/>
          <a:p>
            <a:pPr lvl="0" algn="just" defTabSz="1018809">
              <a:defRPr/>
            </a:pPr>
            <a:r>
              <a:rPr lang="es-ES_tradnl"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s-419" dirty="0">
              <a:solidFill>
                <a:prstClr val="black"/>
              </a:solidFill>
            </a:endParaRPr>
          </a:p>
        </p:txBody>
      </p:sp>
    </p:spTree>
    <p:extLst>
      <p:ext uri="{BB962C8B-B14F-4D97-AF65-F5344CB8AC3E}">
        <p14:creationId xmlns:p14="http://schemas.microsoft.com/office/powerpoint/2010/main" val="277236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3815500"/>
              </p:ext>
            </p:extLst>
          </p:nvPr>
        </p:nvGraphicFramePr>
        <p:xfrm>
          <a:off x="457200" y="1213473"/>
          <a:ext cx="6822440" cy="6383667"/>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dirty="0" smtClean="0">
                          <a:effectLst/>
                        </a:rPr>
                        <a:t>Pre-evaluación Trimestre 2: Clave para la </a:t>
                      </a:r>
                      <a:r>
                        <a:rPr lang="es-419" sz="1500" b="1" u="sng" dirty="0" smtClean="0">
                          <a:effectLst/>
                        </a:rPr>
                        <a:t>Respuesta construida de investigación</a:t>
                      </a:r>
                    </a:p>
                  </a:txBody>
                  <a:tcPr marL="103632" marR="103632" marT="50292" marB="50292"/>
                </a:tc>
                <a:tc hMerge="1">
                  <a:txBody>
                    <a:bodyPr/>
                    <a:lstStyle/>
                    <a:p>
                      <a:endParaRPr lang="en-US"/>
                    </a:p>
                  </a:txBody>
                  <a:tcPr/>
                </a:tc>
              </a:tr>
              <a:tr h="58674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5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mn-lt"/>
                          <a:ea typeface="+mn-ea"/>
                          <a:cs typeface="+mn-cs"/>
                        </a:rPr>
                        <a:t>Habilidad para citar evidencia que apoye opiniones y/o ideas</a:t>
                      </a:r>
                    </a:p>
                  </a:txBody>
                  <a:tcPr marL="103632" marR="103632" marT="50292" marB="50292"/>
                </a:tc>
                <a:tc hMerge="1">
                  <a:txBody>
                    <a:bodyPr/>
                    <a:lstStyle/>
                    <a:p>
                      <a:endParaRPr lang="en-US"/>
                    </a:p>
                  </a:txBody>
                  <a:tcPr/>
                </a:tc>
              </a:tr>
              <a:tr h="379107">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419" sz="1400" b="1" i="0" u="none" strike="noStrike" kern="1200" cap="none" spc="0" normalizeH="0" baseline="0" noProof="0" dirty="0" smtClean="0">
                          <a:ln>
                            <a:noFill/>
                          </a:ln>
                          <a:solidFill>
                            <a:schemeClr val="tx1"/>
                          </a:solidFill>
                          <a:effectLst/>
                          <a:uLnTx/>
                          <a:uFillTx/>
                          <a:latin typeface="+mn-lt"/>
                          <a:ea typeface="+mn-ea"/>
                          <a:cs typeface="+mn-cs"/>
                        </a:rPr>
                        <a:t>Estándar RL.4.7   Rúbrica para la Respuesta construida </a:t>
                      </a:r>
                    </a:p>
                  </a:txBody>
                  <a:tcPr marL="103632" marR="103632" marT="50292" marB="50292">
                    <a:noFill/>
                  </a:tcPr>
                </a:tc>
                <a:tc hMerge="1">
                  <a:txBody>
                    <a:bodyPr/>
                    <a:lstStyle/>
                    <a:p>
                      <a:endParaRPr lang="en-US"/>
                    </a:p>
                  </a:txBody>
                  <a:tcPr/>
                </a:tc>
              </a:tr>
              <a:tr h="569976">
                <a:tc gridSpan="2">
                  <a:txBody>
                    <a:bodyPr/>
                    <a:lstStyle/>
                    <a:p>
                      <a:pPr marL="0" indent="0">
                        <a:buFont typeface="+mj-lt"/>
                        <a:buNone/>
                        <a:tabLst/>
                      </a:pPr>
                      <a:r>
                        <a:rPr lang="es-GT" sz="1600" b="1" dirty="0" smtClean="0"/>
                        <a:t>Pregunta</a:t>
                      </a:r>
                      <a:r>
                        <a:rPr lang="es-GT" sz="1600" b="1" baseline="0" dirty="0" smtClean="0"/>
                        <a:t> </a:t>
                      </a:r>
                      <a:r>
                        <a:rPr lang="es-GT" sz="1600" b="1" dirty="0" smtClean="0"/>
                        <a:t>#8:  </a:t>
                      </a:r>
                      <a:r>
                        <a:rPr lang="es-419" sz="1600" b="1" noProof="0" dirty="0" smtClean="0">
                          <a:solidFill>
                            <a:schemeClr val="tx1"/>
                          </a:solidFill>
                          <a:latin typeface="+mj-lt"/>
                          <a:cs typeface="Helvetica" panose="020B0604020202020204" pitchFamily="34" charset="0"/>
                        </a:rPr>
                        <a:t>¿Son las descripciones de Helen </a:t>
                      </a:r>
                      <a:r>
                        <a:rPr lang="es-419" sz="1600" b="1" noProof="0" dirty="0" err="1" smtClean="0">
                          <a:solidFill>
                            <a:schemeClr val="tx1"/>
                          </a:solidFill>
                          <a:latin typeface="+mj-lt"/>
                          <a:cs typeface="Helvetica" panose="020B0604020202020204" pitchFamily="34" charset="0"/>
                        </a:rPr>
                        <a:t>Keller</a:t>
                      </a:r>
                      <a:r>
                        <a:rPr lang="es-419" sz="1600" b="1" noProof="0" dirty="0" smtClean="0">
                          <a:solidFill>
                            <a:schemeClr val="tx1"/>
                          </a:solidFill>
                          <a:latin typeface="+mj-lt"/>
                          <a:cs typeface="Helvetica" panose="020B0604020202020204" pitchFamily="34" charset="0"/>
                        </a:rPr>
                        <a:t> en el pasaje </a:t>
                      </a:r>
                      <a:r>
                        <a:rPr lang="es-419" sz="1600" b="1" i="1" u="sng" noProof="0" dirty="0" smtClean="0">
                          <a:solidFill>
                            <a:schemeClr val="tx1"/>
                          </a:solidFill>
                          <a:latin typeface="+mj-lt"/>
                          <a:cs typeface="Helvetica" panose="020B0604020202020204" pitchFamily="34" charset="0"/>
                        </a:rPr>
                        <a:t>Un Milagro para Helen</a:t>
                      </a:r>
                      <a:r>
                        <a:rPr lang="es-419" sz="1600" b="1" noProof="0" dirty="0" smtClean="0">
                          <a:solidFill>
                            <a:schemeClr val="tx1"/>
                          </a:solidFill>
                          <a:latin typeface="+mj-lt"/>
                          <a:cs typeface="Helvetica" panose="020B0604020202020204" pitchFamily="34" charset="0"/>
                        </a:rPr>
                        <a:t> y el poema </a:t>
                      </a:r>
                      <a:r>
                        <a:rPr lang="es-419" sz="1600" b="1" i="1" u="sng" noProof="0" dirty="0" smtClean="0">
                          <a:solidFill>
                            <a:schemeClr val="tx1"/>
                          </a:solidFill>
                          <a:latin typeface="+mj-lt"/>
                          <a:cs typeface="Helvetica" panose="020B0604020202020204" pitchFamily="34" charset="0"/>
                        </a:rPr>
                        <a:t>Helen </a:t>
                      </a:r>
                      <a:r>
                        <a:rPr lang="es-419" sz="1600" b="1" i="1" u="sng" noProof="0" dirty="0" err="1" smtClean="0">
                          <a:solidFill>
                            <a:schemeClr val="tx1"/>
                          </a:solidFill>
                          <a:latin typeface="+mj-lt"/>
                          <a:cs typeface="Helvetica" panose="020B0604020202020204" pitchFamily="34" charset="0"/>
                        </a:rPr>
                        <a:t>Keller</a:t>
                      </a:r>
                      <a:r>
                        <a:rPr lang="es-419" sz="1600" b="1" i="1" u="sng" noProof="0" dirty="0" smtClean="0">
                          <a:solidFill>
                            <a:schemeClr val="tx1"/>
                          </a:solidFill>
                          <a:latin typeface="+mj-lt"/>
                          <a:cs typeface="Helvetica" panose="020B0604020202020204" pitchFamily="34" charset="0"/>
                        </a:rPr>
                        <a:t>,</a:t>
                      </a:r>
                      <a:r>
                        <a:rPr lang="es-419" sz="1600" b="1" noProof="0" dirty="0" smtClean="0">
                          <a:solidFill>
                            <a:schemeClr val="tx1"/>
                          </a:solidFill>
                          <a:latin typeface="+mj-lt"/>
                          <a:cs typeface="Helvetica" panose="020B0604020202020204" pitchFamily="34" charset="0"/>
                        </a:rPr>
                        <a:t>  iguales o diferentes? Explica tu respuesta utilizando detalles de ambas fuentes. </a:t>
                      </a:r>
                      <a:endParaRPr lang="es-GT" sz="1600" b="1" i="0" u="none" baseline="0" noProof="0" dirty="0" smtClean="0">
                        <a:solidFill>
                          <a:schemeClr val="tx1"/>
                        </a:solidFill>
                        <a:latin typeface="+mj-lt"/>
                        <a:cs typeface="Helvetica" panose="020B0604020202020204" pitchFamily="34" charset="0"/>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110996">
                <a:tc gridSpan="2">
                  <a:txBody>
                    <a:bodyPr/>
                    <a:lstStyle/>
                    <a:p>
                      <a:r>
                        <a:rPr lang="es-GT" sz="1000" b="1" u="sng" kern="1200" dirty="0" smtClean="0">
                          <a:solidFill>
                            <a:schemeClr val="tx1"/>
                          </a:solidFill>
                          <a:effectLst/>
                          <a:latin typeface="+mn-lt"/>
                          <a:ea typeface="+mn-ea"/>
                          <a:cs typeface="+mn-cs"/>
                        </a:rPr>
                        <a:t>La respuesta da suficiente evidencia</a:t>
                      </a:r>
                      <a:r>
                        <a:rPr lang="es-GT" sz="1000" u="sng" kern="1200" dirty="0" smtClean="0">
                          <a:solidFill>
                            <a:schemeClr val="tx1"/>
                          </a:solidFill>
                          <a:effectLst/>
                          <a:latin typeface="+mn-lt"/>
                          <a:ea typeface="+mn-ea"/>
                          <a:cs typeface="+mn-cs"/>
                        </a:rPr>
                        <a:t> </a:t>
                      </a:r>
                      <a:r>
                        <a:rPr lang="es-GT" sz="1000" kern="1200" dirty="0" smtClean="0">
                          <a:solidFill>
                            <a:schemeClr val="tx1"/>
                          </a:solidFill>
                          <a:effectLst/>
                          <a:latin typeface="+mn-lt"/>
                          <a:ea typeface="+mn-ea"/>
                          <a:cs typeface="+mn-cs"/>
                        </a:rPr>
                        <a:t>de la habilidad para citar evidencia que apoya la respuesta del estudiante. La evidencia citada debe incluir cómo el pasaje y la descripción del poema </a:t>
                      </a:r>
                      <a:r>
                        <a:rPr lang="es-GT" sz="1000" b="1" i="1" kern="1200" dirty="0" smtClean="0">
                          <a:solidFill>
                            <a:schemeClr val="tx1"/>
                          </a:solidFill>
                          <a:effectLst/>
                          <a:latin typeface="+mn-lt"/>
                          <a:ea typeface="+mn-ea"/>
                          <a:cs typeface="+mn-cs"/>
                        </a:rPr>
                        <a:t>Helen </a:t>
                      </a:r>
                      <a:r>
                        <a:rPr lang="es-GT" sz="1000" b="1" i="1" kern="1200" dirty="0" err="1" smtClean="0">
                          <a:solidFill>
                            <a:schemeClr val="tx1"/>
                          </a:solidFill>
                          <a:effectLst/>
                          <a:latin typeface="+mn-lt"/>
                          <a:ea typeface="+mn-ea"/>
                          <a:cs typeface="+mn-cs"/>
                        </a:rPr>
                        <a:t>Keller</a:t>
                      </a:r>
                      <a:r>
                        <a:rPr lang="es-GT" sz="1000" b="1" kern="1200" dirty="0" smtClean="0">
                          <a:solidFill>
                            <a:schemeClr val="tx1"/>
                          </a:solidFill>
                          <a:effectLst/>
                          <a:latin typeface="+mn-lt"/>
                          <a:ea typeface="+mn-ea"/>
                          <a:cs typeface="+mn-cs"/>
                        </a:rPr>
                        <a:t> </a:t>
                      </a:r>
                      <a:r>
                        <a:rPr lang="es-GT" sz="1000" kern="1200" dirty="0" smtClean="0">
                          <a:solidFill>
                            <a:schemeClr val="tx1"/>
                          </a:solidFill>
                          <a:effectLst/>
                          <a:latin typeface="+mn-lt"/>
                          <a:ea typeface="+mn-ea"/>
                          <a:cs typeface="+mn-cs"/>
                        </a:rPr>
                        <a:t>son iguales y/o diferentes. Evidencias de la descripción de Helen en </a:t>
                      </a:r>
                      <a:r>
                        <a:rPr lang="es-GT" sz="1000" b="1" i="1" u="sng" kern="1200" dirty="0" smtClean="0">
                          <a:solidFill>
                            <a:schemeClr val="tx1"/>
                          </a:solidFill>
                          <a:effectLst/>
                          <a:latin typeface="+mn-lt"/>
                          <a:ea typeface="+mn-ea"/>
                          <a:cs typeface="+mn-cs"/>
                        </a:rPr>
                        <a:t>Un Milagro para Helen</a:t>
                      </a:r>
                      <a:r>
                        <a:rPr lang="es-GT" sz="1000" kern="1200" dirty="0" smtClean="0">
                          <a:solidFill>
                            <a:schemeClr val="tx1"/>
                          </a:solidFill>
                          <a:effectLst/>
                          <a:latin typeface="+mn-lt"/>
                          <a:ea typeface="+mn-ea"/>
                          <a:cs typeface="+mn-cs"/>
                        </a:rPr>
                        <a:t> podrían incluir: (1) Helen vivía en silencio y oscuridad, (2) Helen no podía expresar sus sentimientos, (3) Helen hacía rabietas (berrinches) y tenía terribles modales, y (4) Helen quería a su madre con ella</a:t>
                      </a:r>
                      <a:r>
                        <a:rPr lang="es-GT" sz="1000" kern="1200" baseline="0" dirty="0" smtClean="0">
                          <a:solidFill>
                            <a:schemeClr val="tx1"/>
                          </a:solidFill>
                          <a:effectLst/>
                          <a:latin typeface="+mn-lt"/>
                          <a:ea typeface="+mn-ea"/>
                          <a:cs typeface="+mn-cs"/>
                        </a:rPr>
                        <a:t> </a:t>
                      </a:r>
                      <a:r>
                        <a:rPr lang="es-GT" sz="1000" kern="1200" dirty="0" smtClean="0">
                          <a:solidFill>
                            <a:schemeClr val="tx1"/>
                          </a:solidFill>
                          <a:effectLst/>
                          <a:latin typeface="+mn-lt"/>
                          <a:ea typeface="+mn-ea"/>
                          <a:cs typeface="+mn-cs"/>
                        </a:rPr>
                        <a:t>constantemente. Evidencias de la descripción de Helen en el poema </a:t>
                      </a:r>
                      <a:r>
                        <a:rPr lang="es-GT" sz="1000" b="1" i="1" u="sng" kern="1200" dirty="0" smtClean="0">
                          <a:solidFill>
                            <a:schemeClr val="tx1"/>
                          </a:solidFill>
                          <a:effectLst/>
                          <a:latin typeface="+mn-lt"/>
                          <a:ea typeface="+mn-ea"/>
                          <a:cs typeface="+mn-cs"/>
                        </a:rPr>
                        <a:t>Helen </a:t>
                      </a:r>
                      <a:r>
                        <a:rPr lang="es-GT" sz="1000" b="1" i="1" u="sng" kern="1200" dirty="0" err="1" smtClean="0">
                          <a:solidFill>
                            <a:schemeClr val="tx1"/>
                          </a:solidFill>
                          <a:effectLst/>
                          <a:latin typeface="+mn-lt"/>
                          <a:ea typeface="+mn-ea"/>
                          <a:cs typeface="+mn-cs"/>
                        </a:rPr>
                        <a:t>Keller</a:t>
                      </a:r>
                      <a:r>
                        <a:rPr lang="es-GT" sz="1000" kern="1200" dirty="0" smtClean="0">
                          <a:solidFill>
                            <a:schemeClr val="tx1"/>
                          </a:solidFill>
                          <a:effectLst/>
                          <a:latin typeface="+mn-lt"/>
                          <a:ea typeface="+mn-ea"/>
                          <a:cs typeface="+mn-cs"/>
                        </a:rPr>
                        <a:t> podrían incluir: (1) ella encontró la luz - lo que significa que estaba feliz, (2) ella encontró belleza en el mundo,</a:t>
                      </a:r>
                      <a:r>
                        <a:rPr lang="es-GT" sz="1000" kern="1200" baseline="0" dirty="0" smtClean="0">
                          <a:solidFill>
                            <a:schemeClr val="tx1"/>
                          </a:solidFill>
                          <a:effectLst/>
                          <a:latin typeface="+mn-lt"/>
                          <a:ea typeface="+mn-ea"/>
                          <a:cs typeface="+mn-cs"/>
                        </a:rPr>
                        <a:t> </a:t>
                      </a:r>
                      <a:r>
                        <a:rPr lang="es-GT" sz="1000" kern="1200" dirty="0" smtClean="0">
                          <a:solidFill>
                            <a:schemeClr val="tx1"/>
                          </a:solidFill>
                          <a:effectLst/>
                          <a:latin typeface="+mn-lt"/>
                          <a:ea typeface="+mn-ea"/>
                          <a:cs typeface="+mn-cs"/>
                        </a:rPr>
                        <a:t>y (3) ella tenía fuerza interior.</a:t>
                      </a:r>
                      <a:endParaRPr lang="es-GT" sz="1000" kern="1200" dirty="0">
                        <a:solidFill>
                          <a:schemeClr val="tx1"/>
                        </a:solidFill>
                        <a:effectLst/>
                        <a:latin typeface="+mn-lt"/>
                        <a:ea typeface="+mn-ea"/>
                        <a:cs typeface="+mn-cs"/>
                      </a:endParaRPr>
                    </a:p>
                  </a:txBody>
                  <a:tcPr marL="103632" marR="103632" marT="50292" marB="50292">
                    <a:noFill/>
                  </a:tcPr>
                </a:tc>
                <a:tc hMerge="1">
                  <a:txBody>
                    <a:bodyPr/>
                    <a:lstStyle/>
                    <a:p>
                      <a:endParaRPr lang="en-US" sz="1200" baseline="0" dirty="0" smtClean="0"/>
                    </a:p>
                  </a:txBody>
                  <a:tcPr marL="97536" marR="97536" marT="50292" marB="50292"/>
                </a:tc>
              </a:tr>
              <a:tr h="301752">
                <a:tc gridSpan="2">
                  <a:txBody>
                    <a:bodyPr/>
                    <a:lstStyle/>
                    <a:p>
                      <a:pPr algn="ctr"/>
                      <a:r>
                        <a:rPr lang="es-419"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GT" sz="2000" b="1" dirty="0" smtClean="0"/>
                        <a:t>2</a:t>
                      </a:r>
                      <a:endParaRPr lang="es-GT" sz="2000" b="1" dirty="0"/>
                    </a:p>
                  </a:txBody>
                  <a:tcPr marL="103632" marR="103632" marT="50292" marB="50292" anchor="ctr"/>
                </a:tc>
                <a:tc>
                  <a:txBody>
                    <a:bodyPr/>
                    <a:lstStyle/>
                    <a:p>
                      <a:r>
                        <a:rPr lang="es-GT" sz="1000" i="1" kern="1200" dirty="0" smtClean="0">
                          <a:solidFill>
                            <a:schemeClr val="tx1"/>
                          </a:solidFill>
                          <a:effectLst/>
                          <a:latin typeface="+mn-lt"/>
                          <a:ea typeface="+mn-ea"/>
                          <a:cs typeface="+mn-cs"/>
                        </a:rPr>
                        <a:t>El estudiante indica si los dos textos describen a Helen igual o diferente, y utiliza evidencia para apoyar la afirmación.</a:t>
                      </a:r>
                    </a:p>
                    <a:p>
                      <a:r>
                        <a:rPr lang="es-GT" sz="1100" kern="1200" dirty="0" smtClean="0">
                          <a:solidFill>
                            <a:schemeClr val="tx1"/>
                          </a:solidFill>
                          <a:effectLst/>
                          <a:latin typeface="+mn-lt"/>
                          <a:ea typeface="+mn-ea"/>
                          <a:cs typeface="+mn-cs"/>
                        </a:rPr>
                        <a:t>Las descripciones de Helen </a:t>
                      </a:r>
                      <a:r>
                        <a:rPr lang="es-GT" sz="1100" kern="1200" dirty="0" err="1" smtClean="0">
                          <a:solidFill>
                            <a:schemeClr val="tx1"/>
                          </a:solidFill>
                          <a:effectLst/>
                          <a:latin typeface="+mn-lt"/>
                          <a:ea typeface="+mn-ea"/>
                          <a:cs typeface="+mn-cs"/>
                        </a:rPr>
                        <a:t>Keller</a:t>
                      </a:r>
                      <a:r>
                        <a:rPr lang="es-GT" sz="1100" kern="1200" dirty="0" smtClean="0">
                          <a:solidFill>
                            <a:schemeClr val="tx1"/>
                          </a:solidFill>
                          <a:effectLst/>
                          <a:latin typeface="+mn-lt"/>
                          <a:ea typeface="+mn-ea"/>
                          <a:cs typeface="+mn-cs"/>
                        </a:rPr>
                        <a:t> son muy diferentes en los dos textos. En </a:t>
                      </a:r>
                      <a:r>
                        <a:rPr lang="es-GT" sz="1100" b="1" i="1" u="sng" kern="1200" dirty="0" smtClean="0">
                          <a:solidFill>
                            <a:schemeClr val="tx1"/>
                          </a:solidFill>
                          <a:effectLst/>
                          <a:latin typeface="+mn-lt"/>
                          <a:ea typeface="+mn-ea"/>
                          <a:cs typeface="+mn-cs"/>
                        </a:rPr>
                        <a:t>Un Milagro para Helen</a:t>
                      </a:r>
                      <a:r>
                        <a:rPr lang="es-GT" sz="1100" kern="1200" dirty="0" smtClean="0">
                          <a:solidFill>
                            <a:schemeClr val="tx1"/>
                          </a:solidFill>
                          <a:effectLst/>
                          <a:latin typeface="+mn-lt"/>
                          <a:ea typeface="+mn-ea"/>
                          <a:cs typeface="+mn-cs"/>
                        </a:rPr>
                        <a:t>, Helen </a:t>
                      </a:r>
                      <a:r>
                        <a:rPr lang="es-GT" sz="1100" kern="1200" dirty="0" err="1" smtClean="0">
                          <a:solidFill>
                            <a:schemeClr val="tx1"/>
                          </a:solidFill>
                          <a:effectLst/>
                          <a:latin typeface="+mn-lt"/>
                          <a:ea typeface="+mn-ea"/>
                          <a:cs typeface="+mn-cs"/>
                        </a:rPr>
                        <a:t>Keller</a:t>
                      </a:r>
                      <a:r>
                        <a:rPr lang="es-GT" sz="1100" kern="1200" dirty="0" smtClean="0">
                          <a:solidFill>
                            <a:schemeClr val="tx1"/>
                          </a:solidFill>
                          <a:effectLst/>
                          <a:latin typeface="+mn-lt"/>
                          <a:ea typeface="+mn-ea"/>
                          <a:cs typeface="+mn-cs"/>
                        </a:rPr>
                        <a:t> fue descrita como alguien que vivió en el silencio y la oscuridad y no podía expresar lo que sentía. Esto la frustraba.  Helen fue descrita como enojadiza (hacía berrinches) y tenía malos modales.  En el poema </a:t>
                      </a:r>
                      <a:r>
                        <a:rPr lang="es-GT" sz="1100" b="1" i="1" u="sng" kern="1200" dirty="0" smtClean="0">
                          <a:solidFill>
                            <a:schemeClr val="tx1"/>
                          </a:solidFill>
                          <a:effectLst/>
                          <a:latin typeface="+mn-lt"/>
                          <a:ea typeface="+mn-ea"/>
                          <a:cs typeface="+mn-cs"/>
                        </a:rPr>
                        <a:t>Helen </a:t>
                      </a:r>
                      <a:r>
                        <a:rPr lang="es-GT" sz="1100" b="1" i="1" u="sng" kern="1200" dirty="0" err="1" smtClean="0">
                          <a:solidFill>
                            <a:schemeClr val="tx1"/>
                          </a:solidFill>
                          <a:effectLst/>
                          <a:latin typeface="+mn-lt"/>
                          <a:ea typeface="+mn-ea"/>
                          <a:cs typeface="+mn-cs"/>
                        </a:rPr>
                        <a:t>Keller</a:t>
                      </a:r>
                      <a:r>
                        <a:rPr lang="es-GT" sz="1100" kern="1200" dirty="0" smtClean="0">
                          <a:solidFill>
                            <a:schemeClr val="tx1"/>
                          </a:solidFill>
                          <a:effectLst/>
                          <a:latin typeface="+mn-lt"/>
                          <a:ea typeface="+mn-ea"/>
                          <a:cs typeface="+mn-cs"/>
                        </a:rPr>
                        <a:t>, Helen es</a:t>
                      </a:r>
                      <a:r>
                        <a:rPr lang="es-GT" sz="1100" kern="1200" baseline="0" dirty="0" smtClean="0">
                          <a:solidFill>
                            <a:schemeClr val="tx1"/>
                          </a:solidFill>
                          <a:effectLst/>
                          <a:latin typeface="+mn-lt"/>
                          <a:ea typeface="+mn-ea"/>
                          <a:cs typeface="+mn-cs"/>
                        </a:rPr>
                        <a:t> descrita</a:t>
                      </a:r>
                      <a:r>
                        <a:rPr lang="es-GT" sz="1100" kern="1200" dirty="0" smtClean="0">
                          <a:solidFill>
                            <a:schemeClr val="tx1"/>
                          </a:solidFill>
                          <a:effectLst/>
                          <a:latin typeface="+mn-lt"/>
                          <a:ea typeface="+mn-ea"/>
                          <a:cs typeface="+mn-cs"/>
                        </a:rPr>
                        <a:t> como alguien que estaba feliz porque había encontrado la luz en su oscuridad. Ella encontró belleza y tenía fuerza interior. Estas son dos descripciones muy diferentes de Helen.</a:t>
                      </a:r>
                      <a:endParaRPr lang="es-GT" sz="1100" kern="1200" dirty="0">
                        <a:solidFill>
                          <a:schemeClr val="tx1"/>
                        </a:solidFill>
                        <a:effectLst/>
                        <a:latin typeface="+mn-lt"/>
                        <a:ea typeface="+mn-ea"/>
                        <a:cs typeface="+mn-cs"/>
                      </a:endParaRPr>
                    </a:p>
                  </a:txBody>
                  <a:tcPr marL="103632" marR="103632" marT="50292" marB="50292"/>
                </a:tc>
              </a:tr>
              <a:tr h="771144">
                <a:tc>
                  <a:txBody>
                    <a:bodyPr/>
                    <a:lstStyle/>
                    <a:p>
                      <a:pPr algn="ctr"/>
                      <a:r>
                        <a:rPr lang="es-GT" sz="2000" b="1" dirty="0" smtClean="0"/>
                        <a:t>1</a:t>
                      </a:r>
                      <a:endParaRPr lang="es-GT" sz="2000" b="1" dirty="0"/>
                    </a:p>
                  </a:txBody>
                  <a:tcPr marL="103632" marR="103632" marT="50292" marB="50292" anchor="ctr"/>
                </a:tc>
                <a:tc>
                  <a:txBody>
                    <a:bodyPr/>
                    <a:lstStyle/>
                    <a:p>
                      <a:r>
                        <a:rPr lang="es-GT" sz="1000" i="1" noProof="0" dirty="0" smtClean="0"/>
                        <a:t>El estudiante indica si los dos textos describen a Helen igual o diferente,</a:t>
                      </a:r>
                      <a:r>
                        <a:rPr lang="es-GT" sz="1000" i="1" baseline="0" noProof="0" dirty="0" smtClean="0"/>
                        <a:t> pero utiliza solamente evidencia parcial para apoyar la afirmación.  </a:t>
                      </a:r>
                    </a:p>
                    <a:p>
                      <a:r>
                        <a:rPr lang="es-GT" sz="1100" i="0" noProof="0" dirty="0" smtClean="0"/>
                        <a:t>Helen </a:t>
                      </a:r>
                      <a:r>
                        <a:rPr lang="es-GT" sz="1100" i="0" noProof="0" dirty="0" err="1" smtClean="0"/>
                        <a:t>Keller</a:t>
                      </a:r>
                      <a:r>
                        <a:rPr lang="es-GT" sz="1100" i="0" noProof="0" dirty="0" smtClean="0"/>
                        <a:t> fue descrita como frustrada y enojada en </a:t>
                      </a:r>
                      <a:r>
                        <a:rPr lang="es-GT" sz="1100" b="1" i="1" u="sng" noProof="0" dirty="0" smtClean="0"/>
                        <a:t>Un</a:t>
                      </a:r>
                      <a:r>
                        <a:rPr lang="es-GT" sz="1100" b="1" i="1" u="sng" baseline="0" noProof="0" dirty="0" smtClean="0"/>
                        <a:t> Milagro para Helen</a:t>
                      </a:r>
                      <a:r>
                        <a:rPr lang="es-GT" sz="1100" b="0" i="0" u="none" baseline="0" noProof="0" dirty="0" smtClean="0"/>
                        <a:t>.  Incluso se enfurecía.  El poema no da esta descripción de ella.  </a:t>
                      </a:r>
                      <a:endParaRPr lang="es-GT" sz="1100" i="0" noProof="0" dirty="0"/>
                    </a:p>
                  </a:txBody>
                  <a:tcPr marL="103632" marR="103632" marT="50292" marB="50292"/>
                </a:tc>
              </a:tr>
              <a:tr h="472440">
                <a:tc>
                  <a:txBody>
                    <a:bodyPr/>
                    <a:lstStyle/>
                    <a:p>
                      <a:pPr algn="ctr"/>
                      <a:r>
                        <a:rPr lang="es-GT" sz="2000" b="1" dirty="0" smtClean="0"/>
                        <a:t>0</a:t>
                      </a:r>
                      <a:endParaRPr lang="es-GT" sz="2000" b="1" dirty="0"/>
                    </a:p>
                  </a:txBody>
                  <a:tcPr marL="103632" marR="103632" marT="50292" marB="50292" anchor="ctr"/>
                </a:tc>
                <a:tc>
                  <a:txBody>
                    <a:bodyPr/>
                    <a:lstStyle/>
                    <a:p>
                      <a:r>
                        <a:rPr lang="es-GT" sz="1000" i="1" dirty="0" smtClean="0"/>
                        <a:t>El estudiante no responde a la pregunta.  </a:t>
                      </a:r>
                    </a:p>
                    <a:p>
                      <a:r>
                        <a:rPr lang="es-GT" sz="1100" i="0" dirty="0" smtClean="0"/>
                        <a:t>Helen </a:t>
                      </a:r>
                      <a:r>
                        <a:rPr lang="es-GT" sz="1100" i="0" dirty="0" err="1" smtClean="0"/>
                        <a:t>Keller</a:t>
                      </a:r>
                      <a:r>
                        <a:rPr lang="es-GT" sz="1100" i="0" dirty="0" smtClean="0"/>
                        <a:t> era</a:t>
                      </a:r>
                      <a:r>
                        <a:rPr lang="es-GT" sz="1100" i="0" baseline="0" dirty="0" smtClean="0"/>
                        <a:t> una persona muy agradable. </a:t>
                      </a:r>
                      <a:endParaRPr lang="es-GT" sz="1100" i="0" dirty="0"/>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54744522"/>
              </p:ext>
            </p:extLst>
          </p:nvPr>
        </p:nvGraphicFramePr>
        <p:xfrm>
          <a:off x="5755640" y="7912752"/>
          <a:ext cx="1524000" cy="623344"/>
        </p:xfrm>
        <a:graphic>
          <a:graphicData uri="http://schemas.openxmlformats.org/drawingml/2006/table">
            <a:tbl>
              <a:tblPr firstRow="1" firstCol="1" bandRow="1"/>
              <a:tblGrid>
                <a:gridCol w="1524000"/>
              </a:tblGrid>
              <a:tr h="99099">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smtClean="0">
                          <a:solidFill>
                            <a:srgbClr val="000000"/>
                          </a:solidFill>
                          <a:effectLst/>
                          <a:latin typeface="Calibri"/>
                          <a:ea typeface="Times New Roman"/>
                          <a:cs typeface="Times New Roman"/>
                        </a:rPr>
                        <a:t>ANt</a:t>
                      </a:r>
                      <a:r>
                        <a:rPr lang="en-US" sz="800" b="1" dirty="0" smtClean="0">
                          <a:solidFill>
                            <a:srgbClr val="000000"/>
                          </a:solidFill>
                          <a:effectLst/>
                          <a:latin typeface="Calibri"/>
                          <a:ea typeface="Times New Roman"/>
                          <a:cs typeface="Times New Roman"/>
                        </a:rPr>
                        <a:t>  </a:t>
                      </a: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RL.4.7</a:t>
                      </a:r>
                      <a:endParaRPr lang="en-US" sz="8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501424">
                <a:tc>
                  <a:txBody>
                    <a:bodyPr/>
                    <a:lstStyle/>
                    <a:p>
                      <a:pPr marL="0" marR="0" algn="l">
                        <a:lnSpc>
                          <a:spcPct val="100000"/>
                        </a:lnSpc>
                        <a:spcBef>
                          <a:spcPts val="0"/>
                        </a:spcBef>
                        <a:spcAft>
                          <a:spcPts val="0"/>
                        </a:spcAft>
                      </a:pPr>
                      <a:r>
                        <a:rPr lang="es-419" sz="800" b="1" dirty="0" smtClean="0">
                          <a:solidFill>
                            <a:srgbClr val="000000"/>
                          </a:solidFill>
                          <a:effectLst/>
                          <a:latin typeface="+mn-lt"/>
                          <a:ea typeface="Times New Roman"/>
                          <a:cs typeface="Times New Roman"/>
                        </a:rPr>
                        <a:t>Identifica dónde dos versiones del mismo cuento reflejan descripciones o direcciones específicas en un texto o drama </a:t>
                      </a:r>
                      <a:endParaRPr lang="en-US" sz="800" b="1" dirty="0" smtClean="0">
                        <a:solidFill>
                          <a:srgbClr val="000000"/>
                        </a:solidFill>
                        <a:effectLst/>
                        <a:latin typeface="Calibri"/>
                        <a:ea typeface="Times New Roman"/>
                        <a:cs typeface="Times New Roman"/>
                      </a:endParaRP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6" name="Rectangle 5"/>
          <p:cNvSpPr/>
          <p:nvPr/>
        </p:nvSpPr>
        <p:spPr>
          <a:xfrm>
            <a:off x="3117072" y="7912752"/>
            <a:ext cx="2438400" cy="50783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defTabSz="966612">
              <a:defRPr/>
            </a:pPr>
            <a:r>
              <a:rPr lang="es-419" sz="900" b="1" u="sng" dirty="0"/>
              <a:t>Rúbricas para la Respuesta construida de investigación - Objetivo </a:t>
            </a:r>
            <a:r>
              <a:rPr lang="es-419" sz="900" b="1" u="sng" dirty="0" smtClean="0"/>
              <a:t>4  </a:t>
            </a:r>
            <a:r>
              <a:rPr lang="es-419" sz="900" b="1" dirty="0" smtClean="0"/>
              <a:t>Habilidad </a:t>
            </a:r>
            <a:r>
              <a:rPr lang="es-419" sz="900" b="1" dirty="0"/>
              <a:t>para citar evidencia que apoye opiniones y/o ideas</a:t>
            </a:r>
          </a:p>
        </p:txBody>
      </p:sp>
      <p:sp>
        <p:nvSpPr>
          <p:cNvPr id="7" name="Rectangle 6"/>
          <p:cNvSpPr/>
          <p:nvPr/>
        </p:nvSpPr>
        <p:spPr>
          <a:xfrm>
            <a:off x="381000" y="316176"/>
            <a:ext cx="6814820" cy="861774"/>
          </a:xfrm>
          <a:prstGeom prst="rect">
            <a:avLst/>
          </a:prstGeom>
        </p:spPr>
        <p:txBody>
          <a:bodyPr wrap="square">
            <a:spAutoFit/>
          </a:bodyPr>
          <a:lstStyle/>
          <a:p>
            <a:pPr lvl="0" algn="just" defTabSz="1018809">
              <a:defRPr/>
            </a:pPr>
            <a:r>
              <a:rPr lang="es-ES_tradnl"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s-419" dirty="0">
              <a:solidFill>
                <a:prstClr val="black"/>
              </a:solidFill>
            </a:endParaRPr>
          </a:p>
        </p:txBody>
      </p:sp>
    </p:spTree>
    <p:extLst>
      <p:ext uri="{BB962C8B-B14F-4D97-AF65-F5344CB8AC3E}">
        <p14:creationId xmlns:p14="http://schemas.microsoft.com/office/powerpoint/2010/main" val="2507866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 name="Table 148"/>
          <p:cNvGraphicFramePr/>
          <p:nvPr>
            <p:extLst>
              <p:ext uri="{D42A27DB-BD31-4B8C-83A1-F6EECF244321}">
                <p14:modId xmlns:p14="http://schemas.microsoft.com/office/powerpoint/2010/main" val="3862687481"/>
              </p:ext>
            </p:extLst>
          </p:nvPr>
        </p:nvGraphicFramePr>
        <p:xfrm>
          <a:off x="327986" y="518161"/>
          <a:ext cx="6995160" cy="6806183"/>
        </p:xfrm>
        <a:graphic>
          <a:graphicData uri="http://schemas.openxmlformats.org/drawingml/2006/table">
            <a:tbl>
              <a:tblPr firstRow="1"/>
              <a:tblGrid>
                <a:gridCol w="967414"/>
                <a:gridCol w="6027746"/>
              </a:tblGrid>
              <a:tr h="624839">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endParaRPr lang="es-GT" sz="1000" b="0" i="1" baseline="0" dirty="0" smtClean="0">
                        <a:effectLst/>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a:solidFill>
                        <a:srgbClr val="000000"/>
                      </a:solidFill>
                      <a:round/>
                    </a:lnB>
                  </a:tcPr>
                </a:tc>
                <a:tc hMerge="1">
                  <a:txBody>
                    <a:bodyPr/>
                    <a:lstStyle/>
                    <a:p>
                      <a:endParaRPr lang="en-US"/>
                    </a:p>
                  </a:txBody>
                  <a:tcPr/>
                </a:tc>
              </a:tr>
              <a:tr h="217932">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sz="1800" b="0" i="0"/>
                      </a:pPr>
                      <a:r>
                        <a:rPr lang="es-419" sz="1400" b="1" dirty="0" smtClean="0"/>
                        <a:t>Pre-evaluación Trimestre 2: Clave para la </a:t>
                      </a:r>
                      <a:r>
                        <a:rPr lang="es-419" sz="1400" b="1" u="sng" dirty="0" smtClean="0"/>
                        <a:t>Respuesta construida</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7932">
                <a:tc gridSpan="2">
                  <a:txBody>
                    <a:bodyPr/>
                    <a:lstStyle/>
                    <a:p>
                      <a:pPr marL="58738" lvl="0" indent="0" algn="l">
                        <a:defRPr sz="1800" b="0" i="0"/>
                      </a:pPr>
                      <a:r>
                        <a:rPr lang="es-419" sz="1400" b="1" dirty="0" smtClean="0">
                          <a:latin typeface="+mn-lt"/>
                        </a:rPr>
                        <a:t>Estándar RI.4.6   Rúbrica para la Respuesta Construida – Lectura </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542834">
                <a:tc gridSpan="2">
                  <a:txBody>
                    <a:bodyPr/>
                    <a:lstStyle/>
                    <a:p>
                      <a:pPr marL="58738" marR="0" indent="0" algn="l" defTabSz="966612" rtl="0" eaLnBrk="1" fontAlgn="auto" latinLnBrk="0" hangingPunct="1">
                        <a:lnSpc>
                          <a:spcPct val="100000"/>
                        </a:lnSpc>
                        <a:spcBef>
                          <a:spcPts val="0"/>
                        </a:spcBef>
                        <a:spcAft>
                          <a:spcPts val="0"/>
                        </a:spcAft>
                        <a:buClrTx/>
                        <a:buSzTx/>
                        <a:buFont typeface="+mj-lt"/>
                        <a:buNone/>
                        <a:tabLst/>
                        <a:defRPr/>
                      </a:pPr>
                      <a:r>
                        <a:rPr lang="es-GT" sz="1600" b="1" dirty="0" smtClean="0">
                          <a:latin typeface="+mj-lt"/>
                        </a:rPr>
                        <a:t>Pregunta #15: </a:t>
                      </a:r>
                      <a:r>
                        <a:rPr lang="es-419" sz="1600" b="1" kern="1200" dirty="0" smtClean="0">
                          <a:solidFill>
                            <a:schemeClr val="tx1"/>
                          </a:solidFill>
                          <a:effectLst/>
                          <a:latin typeface="+mj-lt"/>
                          <a:ea typeface="+mn-ea"/>
                          <a:cs typeface="Helvetica" panose="020B0604020202020204" pitchFamily="34" charset="0"/>
                        </a:rPr>
                        <a:t>En la fuente informativa #1, ¿qué tipo de dificultades tuvo Helen? ¿Cómo estas dificultades influyeron en la vida de Helen más adelante en el futuro? Utiliza la información de las fuentes informativas #2 y #3 para apoyar tu conclusión.</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798576">
                <a:tc gridSpan="2">
                  <a:txBody>
                    <a:bodyPr/>
                    <a:lstStyle/>
                    <a:p>
                      <a:pPr lvl="0" algn="l">
                        <a:defRPr sz="1800" b="0" i="0"/>
                      </a:pPr>
                      <a:r>
                        <a:rPr lang="es-GT" sz="1000" b="1" u="sng" noProof="0" dirty="0" smtClean="0"/>
                        <a:t>Instrucciones</a:t>
                      </a:r>
                      <a:r>
                        <a:rPr lang="es-GT" sz="1000" b="1" u="sng" baseline="0" noProof="0" dirty="0" smtClean="0"/>
                        <a:t> para calificar</a:t>
                      </a:r>
                      <a:r>
                        <a:rPr lang="es-GT" sz="1000" u="none" noProof="0" dirty="0" smtClean="0"/>
                        <a:t>: </a:t>
                      </a:r>
                      <a:r>
                        <a:rPr lang="es-419" sz="1000" kern="1200" noProof="0" dirty="0" smtClean="0">
                          <a:solidFill>
                            <a:srgbClr val="000000"/>
                          </a:solidFill>
                          <a:effectLst/>
                          <a:latin typeface="+mn-lt"/>
                          <a:ea typeface="Times New Roman"/>
                          <a:cs typeface="Arial"/>
                        </a:rPr>
                        <a:t>Escriba una visión general de lo que los estudiantes podrían incluir en una respuesta competente, utilizando ejemplos del texto. Sea muy específico y “extenso".</a:t>
                      </a:r>
                      <a:br>
                        <a:rPr lang="es-419" sz="1000" kern="1200" noProof="0" dirty="0" smtClean="0">
                          <a:solidFill>
                            <a:srgbClr val="000000"/>
                          </a:solidFill>
                          <a:effectLst/>
                          <a:latin typeface="+mn-lt"/>
                          <a:ea typeface="Times New Roman"/>
                          <a:cs typeface="Arial"/>
                        </a:rPr>
                      </a:br>
                      <a:r>
                        <a:rPr lang="es-GT" sz="1000" b="1" u="sng" noProof="0" dirty="0" smtClean="0"/>
                        <a:t>Lenguaje del maestro y notas de</a:t>
                      </a:r>
                      <a:r>
                        <a:rPr lang="es-GT" sz="1000" b="1" u="sng" baseline="0" noProof="0" dirty="0" smtClean="0"/>
                        <a:t> calificación</a:t>
                      </a:r>
                      <a:r>
                        <a:rPr lang="es-GT" sz="1000" b="1" u="none" noProof="0" dirty="0" smtClean="0"/>
                        <a:t>:</a:t>
                      </a:r>
                      <a:endParaRPr lang="es-GT" sz="1000" b="1" noProof="0" dirty="0" smtClean="0"/>
                    </a:p>
                    <a:p>
                      <a:r>
                        <a:rPr lang="es-GT" sz="1000" b="1" kern="1200" dirty="0" smtClean="0">
                          <a:solidFill>
                            <a:schemeClr val="tx1"/>
                          </a:solidFill>
                          <a:effectLst/>
                          <a:latin typeface="+mn-lt"/>
                          <a:ea typeface="+mn-ea"/>
                          <a:cs typeface="+mn-cs"/>
                        </a:rPr>
                        <a:t>Una evidencia suficiente</a:t>
                      </a:r>
                      <a:r>
                        <a:rPr lang="es-GT" sz="1000" kern="1200" dirty="0" smtClean="0">
                          <a:solidFill>
                            <a:schemeClr val="tx1"/>
                          </a:solidFill>
                          <a:effectLst/>
                          <a:latin typeface="+mn-lt"/>
                          <a:ea typeface="+mn-ea"/>
                          <a:cs typeface="+mn-cs"/>
                        </a:rPr>
                        <a:t> respondería específicamente a la pregunta que se está haciendo, utilizando evidencia tomada de los recursos permitidos para apoyar la respuesta. </a:t>
                      </a:r>
                    </a:p>
                    <a:p>
                      <a:r>
                        <a:rPr lang="es-GT" sz="1000" b="1" kern="1200" dirty="0" smtClean="0">
                          <a:solidFill>
                            <a:schemeClr val="tx1"/>
                          </a:solidFill>
                          <a:effectLst/>
                          <a:latin typeface="+mn-lt"/>
                          <a:ea typeface="+mn-ea"/>
                          <a:cs typeface="+mn-cs"/>
                        </a:rPr>
                        <a:t>Las identificaciones específicas </a:t>
                      </a:r>
                      <a:r>
                        <a:rPr lang="es-GT" sz="1000" kern="1200" dirty="0" smtClean="0">
                          <a:solidFill>
                            <a:schemeClr val="tx1"/>
                          </a:solidFill>
                          <a:effectLst/>
                          <a:latin typeface="+mn-lt"/>
                          <a:ea typeface="+mn-ea"/>
                          <a:cs typeface="+mn-cs"/>
                        </a:rPr>
                        <a:t>(detalles de apoyo) podrían incluir evidencias de la fuente # 1 como: (1) Helen se enfermó cuando tenía 19 meses, (2) la enfermedad causó</a:t>
                      </a:r>
                      <a:r>
                        <a:rPr lang="es-GT" sz="1000" kern="1200" baseline="0" dirty="0" smtClean="0">
                          <a:solidFill>
                            <a:schemeClr val="tx1"/>
                          </a:solidFill>
                          <a:effectLst/>
                          <a:latin typeface="+mn-lt"/>
                          <a:ea typeface="+mn-ea"/>
                          <a:cs typeface="+mn-cs"/>
                        </a:rPr>
                        <a:t> que se quedara </a:t>
                      </a:r>
                      <a:r>
                        <a:rPr lang="es-GT" sz="1000" kern="1200" dirty="0" smtClean="0">
                          <a:solidFill>
                            <a:schemeClr val="tx1"/>
                          </a:solidFill>
                          <a:effectLst/>
                          <a:latin typeface="+mn-lt"/>
                          <a:ea typeface="+mn-ea"/>
                          <a:cs typeface="+mn-cs"/>
                        </a:rPr>
                        <a:t>ciega y sorda, (3) Helen tuvo que aprender una forma para comunicarse, y (4) Helen sufrió problemas de conducta.  Detalles de apoyo de la fuente #2 podrían incluir que: (1) Helen se sentía feliz hablando con los jóvenes, (2) ella animaba a los jóvenes, y (3) ella dijo que sólo a través de la superación de los problemas se puede lograr algo que vale la pena.</a:t>
                      </a:r>
                    </a:p>
                    <a:p>
                      <a:r>
                        <a:rPr lang="es-GT" sz="1000" b="1" kern="1200" dirty="0" smtClean="0">
                          <a:solidFill>
                            <a:schemeClr val="tx1"/>
                          </a:solidFill>
                          <a:effectLst/>
                          <a:latin typeface="+mn-lt"/>
                          <a:ea typeface="+mn-ea"/>
                          <a:cs typeface="+mn-cs"/>
                        </a:rPr>
                        <a:t>Un apoyo total </a:t>
                      </a:r>
                      <a:r>
                        <a:rPr lang="es-GT" sz="1000" kern="1200" dirty="0" smtClean="0">
                          <a:solidFill>
                            <a:schemeClr val="tx1"/>
                          </a:solidFill>
                          <a:effectLst/>
                          <a:latin typeface="+mn-lt"/>
                          <a:ea typeface="+mn-ea"/>
                          <a:cs typeface="+mn-cs"/>
                        </a:rPr>
                        <a:t>(otros detalles) que da credibilidad a la respuesta es aceptable si se trata de información de la fuente.</a:t>
                      </a:r>
                      <a:endParaRPr lang="es-GT" sz="1000" kern="1200" dirty="0">
                        <a:solidFill>
                          <a:schemeClr val="tx1"/>
                        </a:solidFill>
                        <a:effectLst/>
                        <a:latin typeface="+mn-lt"/>
                        <a:ea typeface="+mn-ea"/>
                        <a:cs typeface="+mn-cs"/>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hMerge="1">
                  <a:txBody>
                    <a:bodyPr/>
                    <a:lstStyle/>
                    <a:p>
                      <a:endParaRPr lang="en-US"/>
                    </a:p>
                  </a:txBody>
                  <a:tcPr/>
                </a:tc>
              </a:tr>
              <a:tr h="754380">
                <a:tc>
                  <a:txBody>
                    <a:bodyPr/>
                    <a:lstStyle/>
                    <a:p>
                      <a:pPr lvl="0" algn="ctr">
                        <a:defRPr sz="1800" b="0" i="0"/>
                      </a:pPr>
                      <a:r>
                        <a:rPr lang="es-GT" sz="2000" b="1" dirty="0" smtClean="0">
                          <a:latin typeface="+mn-lt"/>
                        </a:rPr>
                        <a:t>3</a:t>
                      </a:r>
                      <a:endParaRPr lang="es-GT" sz="2000" b="1" dirty="0">
                        <a:latin typeface="+mn-lt"/>
                      </a:endParaRP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r>
                        <a:rPr lang="es-GT" sz="1000" i="1" kern="1200" dirty="0" smtClean="0">
                          <a:solidFill>
                            <a:schemeClr val="tx1"/>
                          </a:solidFill>
                          <a:effectLst/>
                          <a:latin typeface="+mn-lt"/>
                          <a:ea typeface="+mn-ea"/>
                          <a:cs typeface="+mn-cs"/>
                        </a:rPr>
                        <a:t>El estudiante proporciona una respuesta competente al indicar dificultades que Helen atravesó, seguidas de evidencia suficiente de cómo éstas influyeron posteriormente en su vida.</a:t>
                      </a:r>
                    </a:p>
                    <a:p>
                      <a:r>
                        <a:rPr lang="es-GT" sz="1100" kern="1200" dirty="0" smtClean="0">
                          <a:solidFill>
                            <a:schemeClr val="tx1"/>
                          </a:solidFill>
                          <a:effectLst/>
                          <a:latin typeface="+mn-lt"/>
                          <a:ea typeface="+mn-ea"/>
                          <a:cs typeface="+mn-cs"/>
                        </a:rPr>
                        <a:t>Helen </a:t>
                      </a:r>
                      <a:r>
                        <a:rPr lang="es-GT" sz="1100" kern="1200" dirty="0" err="1" smtClean="0">
                          <a:solidFill>
                            <a:schemeClr val="tx1"/>
                          </a:solidFill>
                          <a:effectLst/>
                          <a:latin typeface="+mn-lt"/>
                          <a:ea typeface="+mn-ea"/>
                          <a:cs typeface="+mn-cs"/>
                        </a:rPr>
                        <a:t>Keller</a:t>
                      </a:r>
                      <a:r>
                        <a:rPr lang="es-GT" sz="1100" kern="1200" dirty="0" smtClean="0">
                          <a:solidFill>
                            <a:schemeClr val="tx1"/>
                          </a:solidFill>
                          <a:effectLst/>
                          <a:latin typeface="+mn-lt"/>
                          <a:ea typeface="+mn-ea"/>
                          <a:cs typeface="+mn-cs"/>
                        </a:rPr>
                        <a:t> tuvo muchas dificultades en su vida. Comenzaron cuando a eso de la edad de dos años, estuvo muy enferma. Ella tuvo una fiebre alta. Esto la dejó sorda y ciega. Ella no sabía cómo comunicarse con nadie. Ella hacía berrinches y tenía malos modales en la mesa. Conforme ella fue creciendo, ingresó a la universidad y comenzó a ayudar a los demás. Helen fue a la universidad, escribió libros e incluso dio discursos. En uno de sus discursos dijo que, "sólo a través de la superación de los problemas se puede lograr algo que vale la pena." ¡Las dificultades de Helen le ayudaron a convertirse en una persona maravillosa!</a:t>
                      </a:r>
                      <a:endParaRPr lang="es-GT" sz="1100" kern="1200" dirty="0">
                        <a:solidFill>
                          <a:schemeClr val="tx1"/>
                        </a:solidFill>
                        <a:effectLst/>
                        <a:latin typeface="+mn-lt"/>
                        <a:ea typeface="+mn-ea"/>
                        <a:cs typeface="+mn-cs"/>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502920">
                <a:tc>
                  <a:txBody>
                    <a:bodyPr/>
                    <a:lstStyle/>
                    <a:p>
                      <a:pPr lvl="0" algn="ctr">
                        <a:defRPr sz="1800" b="0" i="0"/>
                      </a:pPr>
                      <a:r>
                        <a:rPr lang="es-GT" sz="2000" b="1" dirty="0" smtClean="0">
                          <a:latin typeface="+mn-lt"/>
                        </a:rPr>
                        <a:t>2</a:t>
                      </a:r>
                      <a:endParaRPr lang="es-GT" sz="2000" b="1" dirty="0">
                        <a:latin typeface="+mn-lt"/>
                      </a:endParaRP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i="0"/>
                      </a:pPr>
                      <a:r>
                        <a:rPr lang="es-GT" sz="1000" i="1" dirty="0" smtClean="0">
                          <a:latin typeface="+mn-lt"/>
                        </a:rPr>
                        <a:t>El estudiante proporciona una respuesta parcial al indicar dificultades que Helen atravesó y algunas evidencias de cómo éstas</a:t>
                      </a:r>
                      <a:r>
                        <a:rPr lang="es-GT" sz="1000" i="1" baseline="0" dirty="0" smtClean="0">
                          <a:latin typeface="+mn-lt"/>
                        </a:rPr>
                        <a:t> influyeron posteriormente en su vida.  </a:t>
                      </a:r>
                    </a:p>
                    <a:p>
                      <a:pPr lvl="0" algn="l">
                        <a:defRPr sz="1800" b="0" i="0"/>
                      </a:pPr>
                      <a:r>
                        <a:rPr lang="es-GT" sz="1100" i="0" baseline="0" dirty="0" smtClean="0">
                          <a:latin typeface="+mn-lt"/>
                        </a:rPr>
                        <a:t>Helen tuvo que aprender a comunicarse. Ella era sorda y ciega. Esas son pruebas difíciles de superar. Las pruebas la influenciaron en el buen sentido, porque ella ayudó a muchas otras personas escribiendo libros.</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65760">
                <a:tc>
                  <a:txBody>
                    <a:bodyPr/>
                    <a:lstStyle/>
                    <a:p>
                      <a:pPr lvl="0" algn="ctr">
                        <a:defRPr sz="1800" b="0" i="0"/>
                      </a:pPr>
                      <a:r>
                        <a:rPr lang="es-GT" sz="2000" b="1" dirty="0" smtClean="0">
                          <a:latin typeface="+mn-lt"/>
                        </a:rPr>
                        <a:t>1</a:t>
                      </a:r>
                      <a:endParaRPr lang="es-GT" sz="2000" b="1" dirty="0">
                        <a:latin typeface="+mn-lt"/>
                      </a:endParaRP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i="0"/>
                      </a:pPr>
                      <a:r>
                        <a:rPr lang="es-GT" sz="1000" i="1" dirty="0" smtClean="0">
                          <a:latin typeface="+mn-lt"/>
                        </a:rPr>
                        <a:t>El estudiante proporciona una respuesta mínima sobre las dificultades de</a:t>
                      </a:r>
                      <a:r>
                        <a:rPr lang="es-GT" sz="1000" i="1" baseline="0" dirty="0" smtClean="0">
                          <a:latin typeface="+mn-lt"/>
                        </a:rPr>
                        <a:t> Helen, y vaga o ninguna evidencia de cómo esas dificultades influyeron posteriormente en su vida. </a:t>
                      </a:r>
                    </a:p>
                    <a:p>
                      <a:pPr lvl="0" algn="l">
                        <a:defRPr sz="1800" b="0" i="0"/>
                      </a:pPr>
                      <a:r>
                        <a:rPr lang="es-GT" sz="1100" i="0" baseline="0" dirty="0" smtClean="0">
                          <a:latin typeface="+mn-lt"/>
                        </a:rPr>
                        <a:t>Helen era sorda y ciega.  No se comportaba bien.  Fue muy difícil para ella crecer.  </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35280">
                <a:tc>
                  <a:txBody>
                    <a:bodyPr/>
                    <a:lstStyle/>
                    <a:p>
                      <a:pPr lvl="0" algn="ctr">
                        <a:defRPr sz="1800" b="0" i="0"/>
                      </a:pPr>
                      <a:r>
                        <a:rPr lang="es-GT" sz="2000" b="1" dirty="0" smtClean="0">
                          <a:latin typeface="+mn-lt"/>
                        </a:rPr>
                        <a:t>0</a:t>
                      </a:r>
                      <a:endParaRPr lang="es-GT" sz="2000" b="1" dirty="0">
                        <a:latin typeface="+mn-lt"/>
                      </a:endParaRP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defRPr sz="1800" b="0" i="0"/>
                      </a:pPr>
                      <a:r>
                        <a:rPr lang="es-GT" sz="1000" i="1" dirty="0" smtClean="0">
                          <a:latin typeface="+mn-lt"/>
                        </a:rPr>
                        <a:t>El estudiante no responde a la pregunta.  </a:t>
                      </a:r>
                      <a:endParaRPr lang="es-GT" sz="1000" i="1" baseline="0" dirty="0" smtClean="0">
                        <a:latin typeface="+mn-lt"/>
                      </a:endParaRPr>
                    </a:p>
                    <a:p>
                      <a:pPr lvl="0" algn="l">
                        <a:defRPr sz="1800" b="0" i="0"/>
                      </a:pPr>
                      <a:r>
                        <a:rPr lang="es-GT" sz="1100" i="0" baseline="0" dirty="0" smtClean="0">
                          <a:latin typeface="+mn-lt"/>
                        </a:rPr>
                        <a:t>Si no puedes ver nada eres una persona ciega.  Muchas personas hoy en día son ciegas. </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50412077"/>
              </p:ext>
            </p:extLst>
          </p:nvPr>
        </p:nvGraphicFramePr>
        <p:xfrm>
          <a:off x="5257800" y="7391400"/>
          <a:ext cx="2057400" cy="743712"/>
        </p:xfrm>
        <a:graphic>
          <a:graphicData uri="http://schemas.openxmlformats.org/drawingml/2006/table">
            <a:tbl>
              <a:tblPr firstRow="1" firstCol="1" bandRow="1"/>
              <a:tblGrid>
                <a:gridCol w="2057400"/>
              </a:tblGrid>
              <a:tr h="134112">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a:t>
                      </a:r>
                      <a:r>
                        <a:rPr lang="en-US" sz="800" b="1" dirty="0" smtClean="0">
                          <a:solidFill>
                            <a:srgbClr val="000000"/>
                          </a:solidFill>
                          <a:effectLst/>
                          <a:latin typeface="Calibri"/>
                          <a:ea typeface="Times New Roman"/>
                          <a:cs typeface="Times New Roman"/>
                        </a:rPr>
                        <a:t>– SYU    </a:t>
                      </a: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RI.4.6</a:t>
                      </a:r>
                      <a:endParaRPr lang="en-US" sz="800" dirty="0">
                        <a:effectLst/>
                        <a:latin typeface="Calibri"/>
                        <a:ea typeface="Calibri"/>
                        <a:cs typeface="Times New Roman"/>
                      </a:endParaRPr>
                    </a:p>
                  </a:txBody>
                  <a:tcPr marL="33288" marR="33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2">
                        <a:lumMod val="40000"/>
                        <a:lumOff val="60000"/>
                      </a:schemeClr>
                    </a:solidFill>
                  </a:tcPr>
                </a:tc>
              </a:tr>
              <a:tr h="597408">
                <a:tc>
                  <a:txBody>
                    <a:bodyPr/>
                    <a:lstStyle/>
                    <a:p>
                      <a:pPr marL="0" marR="0" algn="l">
                        <a:lnSpc>
                          <a:spcPct val="100000"/>
                        </a:lnSpc>
                        <a:spcBef>
                          <a:spcPts val="0"/>
                        </a:spcBef>
                        <a:spcAft>
                          <a:spcPts val="0"/>
                        </a:spcAft>
                      </a:pPr>
                      <a:r>
                        <a:rPr lang="es-419" sz="800" b="1" dirty="0" smtClean="0">
                          <a:solidFill>
                            <a:srgbClr val="000000"/>
                          </a:solidFill>
                          <a:effectLst/>
                          <a:latin typeface="+mn-lt"/>
                          <a:ea typeface="Times New Roman"/>
                          <a:cs typeface="Times New Roman"/>
                        </a:rPr>
                        <a:t>Sintetiza varias fuentes de información  primaria y secundaria de un mismo acontecimiento o tema con el fin de llegar a una conclusión sobre el tema o acontecimiento.</a:t>
                      </a:r>
                      <a:endParaRPr lang="en-US" sz="800" b="1" dirty="0" smtClean="0">
                        <a:solidFill>
                          <a:srgbClr val="000000"/>
                        </a:solidFill>
                        <a:effectLst/>
                        <a:latin typeface="Calibri"/>
                        <a:ea typeface="Times New Roman"/>
                        <a:cs typeface="Times New Roman"/>
                      </a:endParaRPr>
                    </a:p>
                  </a:txBody>
                  <a:tcPr marL="33288" marR="33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5" name="Rectangle 4"/>
          <p:cNvSpPr/>
          <p:nvPr/>
        </p:nvSpPr>
        <p:spPr>
          <a:xfrm>
            <a:off x="327986" y="298705"/>
            <a:ext cx="6814820" cy="861774"/>
          </a:xfrm>
          <a:prstGeom prst="rect">
            <a:avLst/>
          </a:prstGeom>
        </p:spPr>
        <p:txBody>
          <a:bodyPr wrap="square">
            <a:spAutoFit/>
          </a:bodyPr>
          <a:lstStyle/>
          <a:p>
            <a:pPr lvl="0" algn="just" defTabSz="1018809">
              <a:defRPr/>
            </a:pPr>
            <a:r>
              <a:rPr lang="es-ES_tradnl"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s-419" dirty="0">
              <a:solidFill>
                <a:prstClr val="black"/>
              </a:solidFill>
            </a:endParaRPr>
          </a:p>
        </p:txBody>
      </p:sp>
      <p:sp>
        <p:nvSpPr>
          <p:cNvPr id="6" name="Slide Number Placeholder 3"/>
          <p:cNvSpPr>
            <a:spLocks noGrp="1"/>
          </p:cNvSpPr>
          <p:nvPr>
            <p:ph type="sldNum" sz="quarter" idx="12"/>
          </p:nvPr>
        </p:nvSpPr>
        <p:spPr>
          <a:xfrm>
            <a:off x="5570220" y="9322653"/>
            <a:ext cx="1813560" cy="535516"/>
          </a:xfrm>
        </p:spPr>
        <p:txBody>
          <a:bodyPr vert="horz" lIns="93679" tIns="46840" rIns="93679" bIns="46840" rtlCol="0" anchor="ctr"/>
          <a:lstStyle/>
          <a:p>
            <a:r>
              <a:rPr lang="en-US" dirty="0" smtClean="0"/>
              <a:t>23</a:t>
            </a:r>
            <a:endParaRPr lang="en-US" dirty="0"/>
          </a:p>
        </p:txBody>
      </p:sp>
    </p:spTree>
    <p:extLst>
      <p:ext uri="{BB962C8B-B14F-4D97-AF65-F5344CB8AC3E}">
        <p14:creationId xmlns:p14="http://schemas.microsoft.com/office/powerpoint/2010/main" val="176435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166883708"/>
              </p:ext>
            </p:extLst>
          </p:nvPr>
        </p:nvGraphicFramePr>
        <p:xfrm>
          <a:off x="388620" y="1150531"/>
          <a:ext cx="6822440" cy="6195060"/>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noProof="0" dirty="0" smtClean="0">
                          <a:effectLst/>
                        </a:rPr>
                        <a:t>Pre-evaluación Trimestre 2: Clave para la </a:t>
                      </a:r>
                      <a:r>
                        <a:rPr lang="es-419" sz="1500" b="1" u="sng" noProof="0" dirty="0" smtClean="0">
                          <a:effectLst/>
                        </a:rPr>
                        <a:t>Respuesta construida de investigación</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500" b="1" u="sng" noProof="0" dirty="0" smtClean="0"/>
                        <a:t>Rúbricas para la Respuesta construida de investigación - Objetivo 2</a:t>
                      </a:r>
                    </a:p>
                    <a:p>
                      <a:pPr marL="0" marR="0" indent="0" algn="ctr" defTabSz="914318" rtl="0" eaLnBrk="1" fontAlgn="auto" latinLnBrk="0" hangingPunct="1">
                        <a:lnSpc>
                          <a:spcPct val="100000"/>
                        </a:lnSpc>
                        <a:spcBef>
                          <a:spcPts val="0"/>
                        </a:spcBef>
                        <a:spcAft>
                          <a:spcPts val="0"/>
                        </a:spcAft>
                        <a:buClrTx/>
                        <a:buSzTx/>
                        <a:buFontTx/>
                        <a:buNone/>
                        <a:tabLst/>
                        <a:defRPr/>
                      </a:pPr>
                      <a:r>
                        <a:rPr lang="es-419" sz="1200" b="1" noProof="0" dirty="0" smtClean="0"/>
                        <a:t>Localizar, seleccionar, interpretar e integrar la información.</a:t>
                      </a:r>
                    </a:p>
                  </a:txBody>
                  <a:tcPr marL="103632" marR="103632" marT="50292" marB="50292"/>
                </a:tc>
                <a:tc hMerge="1">
                  <a:txBody>
                    <a:bodyPr/>
                    <a:lstStyle/>
                    <a:p>
                      <a:endParaRPr lang="en-US"/>
                    </a:p>
                  </a:txBody>
                  <a:tcPr/>
                </a:tc>
              </a:tr>
              <a:tr h="265176">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419" sz="1400" b="1" noProof="0" dirty="0" smtClean="0"/>
                        <a:t>Estándar RI.4.7  Rúbrica para la Respuesta Construida </a:t>
                      </a:r>
                    </a:p>
                  </a:txBody>
                  <a:tcPr marL="103632" marR="103632" marT="50292" marB="50292">
                    <a:noFill/>
                  </a:tcPr>
                </a:tc>
                <a:tc hMerge="1">
                  <a:txBody>
                    <a:bodyPr/>
                    <a:lstStyle/>
                    <a:p>
                      <a:endParaRPr lang="en-US"/>
                    </a:p>
                  </a:txBody>
                  <a:tcPr/>
                </a:tc>
              </a:tr>
              <a:tr h="493776">
                <a:tc gridSpan="2">
                  <a:txBody>
                    <a:bodyPr/>
                    <a:lstStyle/>
                    <a:p>
                      <a:r>
                        <a:rPr lang="es-GT" sz="1600" b="1" kern="1200" noProof="0" dirty="0" smtClean="0">
                          <a:solidFill>
                            <a:schemeClr val="tx1"/>
                          </a:solidFill>
                          <a:effectLst/>
                          <a:latin typeface="+mj-lt"/>
                          <a:ea typeface="+mn-ea"/>
                          <a:cs typeface="Helvetica" panose="020B0604020202020204" pitchFamily="34" charset="0"/>
                        </a:rPr>
                        <a:t>Pregunta #16:  ¿Qué información en la línea de tiempo </a:t>
                      </a:r>
                      <a:r>
                        <a:rPr lang="es-GT" sz="1600" b="1" kern="1200" noProof="0" smtClean="0">
                          <a:solidFill>
                            <a:schemeClr val="tx1"/>
                          </a:solidFill>
                          <a:effectLst/>
                          <a:latin typeface="+mj-lt"/>
                          <a:ea typeface="+mn-ea"/>
                          <a:cs typeface="Helvetica" panose="020B0604020202020204" pitchFamily="34" charset="0"/>
                        </a:rPr>
                        <a:t>podría ser </a:t>
                      </a:r>
                      <a:r>
                        <a:rPr lang="es-GT" sz="1600" b="1" kern="1200" noProof="0" dirty="0" smtClean="0">
                          <a:solidFill>
                            <a:schemeClr val="tx1"/>
                          </a:solidFill>
                          <a:effectLst/>
                          <a:latin typeface="+mj-lt"/>
                          <a:ea typeface="+mn-ea"/>
                          <a:cs typeface="Helvetica" panose="020B0604020202020204" pitchFamily="34" charset="0"/>
                        </a:rPr>
                        <a:t>utilizada como evidencia para demostrar que la vida de Helen </a:t>
                      </a:r>
                      <a:r>
                        <a:rPr lang="es-GT" sz="1600" b="1" kern="1200" noProof="0" dirty="0" err="1" smtClean="0">
                          <a:solidFill>
                            <a:schemeClr val="tx1"/>
                          </a:solidFill>
                          <a:effectLst/>
                          <a:latin typeface="+mj-lt"/>
                          <a:ea typeface="+mn-ea"/>
                          <a:cs typeface="Helvetica" panose="020B0604020202020204" pitchFamily="34" charset="0"/>
                        </a:rPr>
                        <a:t>Keller</a:t>
                      </a:r>
                      <a:r>
                        <a:rPr lang="es-GT" sz="1600" b="1" kern="1200" noProof="0" dirty="0" smtClean="0">
                          <a:solidFill>
                            <a:schemeClr val="tx1"/>
                          </a:solidFill>
                          <a:effectLst/>
                          <a:latin typeface="+mj-lt"/>
                          <a:ea typeface="+mn-ea"/>
                          <a:cs typeface="Helvetica" panose="020B0604020202020204" pitchFamily="34" charset="0"/>
                        </a:rPr>
                        <a:t> fue un éxito?</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r>
                        <a:rPr lang="es-GT" sz="1050" b="1" u="sng" kern="1200" noProof="0" dirty="0" smtClean="0">
                          <a:solidFill>
                            <a:schemeClr val="tx1"/>
                          </a:solidFill>
                          <a:effectLst/>
                          <a:latin typeface="+mn-lt"/>
                          <a:ea typeface="+mn-ea"/>
                          <a:cs typeface="+mn-cs"/>
                        </a:rPr>
                        <a:t>La respuesta da suficiente evidencia</a:t>
                      </a:r>
                      <a:r>
                        <a:rPr lang="es-GT" sz="1050" kern="1200" noProof="0" dirty="0" smtClean="0">
                          <a:solidFill>
                            <a:schemeClr val="tx1"/>
                          </a:solidFill>
                          <a:effectLst/>
                          <a:latin typeface="+mn-lt"/>
                          <a:ea typeface="+mn-ea"/>
                          <a:cs typeface="+mn-cs"/>
                        </a:rPr>
                        <a:t> de la habilidad de localizar y seleccionar la información que es importante o es un indicador del éxito de Helen </a:t>
                      </a:r>
                      <a:r>
                        <a:rPr lang="es-GT" sz="1050" kern="1200" noProof="0" dirty="0" err="1" smtClean="0">
                          <a:solidFill>
                            <a:schemeClr val="tx1"/>
                          </a:solidFill>
                          <a:effectLst/>
                          <a:latin typeface="+mn-lt"/>
                          <a:ea typeface="+mn-ea"/>
                          <a:cs typeface="+mn-cs"/>
                        </a:rPr>
                        <a:t>Keller</a:t>
                      </a:r>
                      <a:r>
                        <a:rPr lang="es-GT" sz="1050" kern="1200" noProof="0" dirty="0" smtClean="0">
                          <a:solidFill>
                            <a:schemeClr val="tx1"/>
                          </a:solidFill>
                          <a:effectLst/>
                          <a:latin typeface="+mn-lt"/>
                          <a:ea typeface="+mn-ea"/>
                          <a:cs typeface="+mn-cs"/>
                        </a:rPr>
                        <a:t> en su vida. La</a:t>
                      </a:r>
                      <a:r>
                        <a:rPr lang="es-GT" sz="1050" kern="1200" baseline="0" noProof="0" dirty="0" smtClean="0">
                          <a:solidFill>
                            <a:schemeClr val="tx1"/>
                          </a:solidFill>
                          <a:effectLst/>
                          <a:latin typeface="+mn-lt"/>
                          <a:ea typeface="+mn-ea"/>
                          <a:cs typeface="+mn-cs"/>
                        </a:rPr>
                        <a:t> i</a:t>
                      </a:r>
                      <a:r>
                        <a:rPr lang="es-GT" sz="1050" kern="1200" noProof="0" dirty="0" smtClean="0">
                          <a:solidFill>
                            <a:schemeClr val="tx1"/>
                          </a:solidFill>
                          <a:effectLst/>
                          <a:latin typeface="+mn-lt"/>
                          <a:ea typeface="+mn-ea"/>
                          <a:cs typeface="+mn-cs"/>
                        </a:rPr>
                        <a:t>nformación que podría ser localizada/ seleccionada podría incluir: (1) Helen aprendió a leer y escribir, y (2) ella</a:t>
                      </a:r>
                      <a:r>
                        <a:rPr lang="es-GT" sz="1050" kern="1200" baseline="0" noProof="0" dirty="0" smtClean="0">
                          <a:solidFill>
                            <a:schemeClr val="tx1"/>
                          </a:solidFill>
                          <a:effectLst/>
                          <a:latin typeface="+mn-lt"/>
                          <a:ea typeface="+mn-ea"/>
                          <a:cs typeface="+mn-cs"/>
                        </a:rPr>
                        <a:t> </a:t>
                      </a:r>
                      <a:r>
                        <a:rPr lang="es-GT" sz="1050" kern="1200" noProof="0" dirty="0" smtClean="0">
                          <a:solidFill>
                            <a:schemeClr val="tx1"/>
                          </a:solidFill>
                          <a:effectLst/>
                          <a:latin typeface="+mn-lt"/>
                          <a:ea typeface="+mn-ea"/>
                          <a:cs typeface="+mn-cs"/>
                        </a:rPr>
                        <a:t>fue a la universidad.</a:t>
                      </a:r>
                    </a:p>
                    <a:p>
                      <a:r>
                        <a:rPr lang="es-GT" sz="1050" b="1" u="sng" kern="1200" noProof="0" dirty="0" smtClean="0">
                          <a:solidFill>
                            <a:schemeClr val="tx1"/>
                          </a:solidFill>
                          <a:effectLst/>
                          <a:latin typeface="+mn-lt"/>
                          <a:ea typeface="+mn-ea"/>
                          <a:cs typeface="+mn-cs"/>
                        </a:rPr>
                        <a:t>La respuesta da suficiente evidencia </a:t>
                      </a:r>
                      <a:r>
                        <a:rPr lang="es-GT" sz="1050" kern="1200" noProof="0" dirty="0" smtClean="0">
                          <a:solidFill>
                            <a:schemeClr val="tx1"/>
                          </a:solidFill>
                          <a:effectLst/>
                          <a:latin typeface="+mn-lt"/>
                          <a:ea typeface="+mn-ea"/>
                          <a:cs typeface="+mn-cs"/>
                        </a:rPr>
                        <a:t>de la habilidad de interpretar e integrar información conforme el estudiante integra la información en una respuesta coherente a la pregunta. La información que se podría interpretar como el éxito de Helen en la vida e integrarse en una respuesta, podría incluir: (1) Helen escribió 13 libros, (2) pronunció discursos en todo los Estados Unidos, (3) ayudó a mejorar la educación para personas ciegas y sordas, y (4) se hizo una película sobre la vida de Helen.</a:t>
                      </a:r>
                      <a:endParaRPr lang="es-GT" sz="1050" kern="1200" noProof="0" dirty="0">
                        <a:solidFill>
                          <a:schemeClr val="tx1"/>
                        </a:solidFill>
                        <a:effectLst/>
                        <a:latin typeface="+mn-lt"/>
                        <a:ea typeface="+mn-ea"/>
                        <a:cs typeface="+mn-cs"/>
                      </a:endParaRPr>
                    </a:p>
                  </a:txBody>
                  <a:tcPr marL="103632" marR="103632" marT="50292" marB="50292">
                    <a:noFill/>
                  </a:tcPr>
                </a:tc>
                <a:tc hMerge="1">
                  <a:txBody>
                    <a:bodyPr/>
                    <a:lstStyle/>
                    <a:p>
                      <a:endParaRPr lang="en-US" sz="1200" baseline="0" dirty="0" smtClean="0"/>
                    </a:p>
                  </a:txBody>
                  <a:tcPr marL="97536" marR="97536" marT="50292" marB="50292"/>
                </a:tc>
              </a:tr>
              <a:tr h="301752">
                <a:tc gridSpan="2">
                  <a:txBody>
                    <a:bodyPr/>
                    <a:lstStyle/>
                    <a:p>
                      <a:pPr algn="ctr"/>
                      <a:r>
                        <a:rPr lang="es-419"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GT" sz="2000" b="1" noProof="0" dirty="0" smtClean="0"/>
                        <a:t>2</a:t>
                      </a:r>
                      <a:endParaRPr lang="es-GT" sz="2000" b="1" noProof="0" dirty="0"/>
                    </a:p>
                  </a:txBody>
                  <a:tcPr marL="103632" marR="103632" marT="50292" marB="50292" anchor="ctr"/>
                </a:tc>
                <a:tc>
                  <a:txBody>
                    <a:bodyPr/>
                    <a:lstStyle/>
                    <a:p>
                      <a:r>
                        <a:rPr lang="es-GT" sz="1000" b="0" i="1" noProof="0" dirty="0" smtClean="0"/>
                        <a:t>El estudiante localiza y selecciona información sobre la vida de Helen como un éxito, e integra esa información utilizando evidencia de la línea de tiempo.</a:t>
                      </a:r>
                    </a:p>
                    <a:p>
                      <a:r>
                        <a:rPr lang="es-GT" sz="1100" b="0" i="0" noProof="0" dirty="0" smtClean="0"/>
                        <a:t>Helen tuvo una vida muy exitosa a pesar de que era sorda y ciega. En primer lugar, aprendió a leer y escribir.  Después</a:t>
                      </a:r>
                      <a:r>
                        <a:rPr lang="es-GT" sz="1100" b="0" i="0" baseline="0" noProof="0" dirty="0" smtClean="0"/>
                        <a:t> </a:t>
                      </a:r>
                      <a:r>
                        <a:rPr lang="es-GT" sz="1100" b="0" i="0" noProof="0" dirty="0" smtClean="0"/>
                        <a:t>ella fue capaz de ir a la universidad. Debido a Helen, la educación fue mejorada para otros como ella. Ella escribió libros y pronunció discursos en todo los Estados Unidos.  Helen fue tan exitosa  que hasta se hizo una película sobre su vida.</a:t>
                      </a:r>
                      <a:endParaRPr lang="es-GT" sz="1100" b="0" i="0" baseline="0" noProof="0" dirty="0" smtClean="0"/>
                    </a:p>
                  </a:txBody>
                  <a:tcPr marL="103632" marR="103632" marT="50292" marB="50292"/>
                </a:tc>
              </a:tr>
              <a:tr h="771144">
                <a:tc>
                  <a:txBody>
                    <a:bodyPr/>
                    <a:lstStyle/>
                    <a:p>
                      <a:pPr algn="ctr"/>
                      <a:r>
                        <a:rPr lang="es-GT" sz="2000" b="1" noProof="0" dirty="0" smtClean="0"/>
                        <a:t>1</a:t>
                      </a:r>
                      <a:endParaRPr lang="es-GT" sz="2000" b="1" noProof="0"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000" b="0" i="1" noProof="0" dirty="0" smtClean="0"/>
                        <a:t>El estudiante localiza y selecciona alguna información sobre la vida de Helen como un éxito,</a:t>
                      </a:r>
                      <a:r>
                        <a:rPr lang="es-GT" sz="1000" b="0" i="1" baseline="0" noProof="0" dirty="0" smtClean="0"/>
                        <a:t> </a:t>
                      </a:r>
                      <a:r>
                        <a:rPr lang="es-GT" sz="1000" b="0" i="1" noProof="0" dirty="0" smtClean="0"/>
                        <a:t>e</a:t>
                      </a:r>
                      <a:r>
                        <a:rPr lang="es-GT" sz="1000" b="0" i="1" baseline="0" noProof="0" dirty="0" smtClean="0"/>
                        <a:t> integra esa información parcialmente (o en una manera vaga o débil). </a:t>
                      </a:r>
                    </a:p>
                    <a:p>
                      <a:pPr marL="0" marR="0" indent="0" algn="l" defTabSz="966612" rtl="0" eaLnBrk="1" fontAlgn="auto" latinLnBrk="0" hangingPunct="1">
                        <a:lnSpc>
                          <a:spcPct val="100000"/>
                        </a:lnSpc>
                        <a:spcBef>
                          <a:spcPts val="0"/>
                        </a:spcBef>
                        <a:spcAft>
                          <a:spcPts val="0"/>
                        </a:spcAft>
                        <a:buClrTx/>
                        <a:buSzTx/>
                        <a:buFontTx/>
                        <a:buNone/>
                        <a:tabLst/>
                        <a:defRPr/>
                      </a:pPr>
                      <a:r>
                        <a:rPr lang="es-GT" sz="1100" b="0" i="0" baseline="0" noProof="0" dirty="0" smtClean="0"/>
                        <a:t>Helen </a:t>
                      </a:r>
                      <a:r>
                        <a:rPr lang="es-GT" sz="1100" b="0" i="0" baseline="0" noProof="0" dirty="0" err="1" smtClean="0"/>
                        <a:t>Keller</a:t>
                      </a:r>
                      <a:r>
                        <a:rPr lang="es-GT" sz="1100" b="0" i="0" baseline="0" noProof="0" dirty="0" smtClean="0"/>
                        <a:t> fue un éxito.  Ella hizo muchas cosas para ayudar a los demás.  Me gusta que se hizo una película sobre su vida.  </a:t>
                      </a:r>
                    </a:p>
                  </a:txBody>
                  <a:tcPr marL="103632" marR="103632" marT="50292" marB="50292"/>
                </a:tc>
              </a:tr>
              <a:tr h="472440">
                <a:tc>
                  <a:txBody>
                    <a:bodyPr/>
                    <a:lstStyle/>
                    <a:p>
                      <a:pPr algn="ctr"/>
                      <a:r>
                        <a:rPr lang="es-GT" sz="2000" b="1" noProof="0" dirty="0" smtClean="0"/>
                        <a:t>0</a:t>
                      </a:r>
                      <a:endParaRPr lang="es-GT" sz="2000" b="1" noProof="0" dirty="0"/>
                    </a:p>
                  </a:txBody>
                  <a:tcPr marL="103632" marR="103632" marT="50292" marB="50292" anchor="ctr"/>
                </a:tc>
                <a:tc>
                  <a:txBody>
                    <a:bodyPr/>
                    <a:lstStyle/>
                    <a:p>
                      <a:r>
                        <a:rPr lang="es-GT" sz="1000" i="1" noProof="0" dirty="0" smtClean="0"/>
                        <a:t>El estudiante </a:t>
                      </a:r>
                      <a:r>
                        <a:rPr lang="es-GT" sz="1000" b="1" i="0" u="sng" noProof="0" dirty="0" smtClean="0"/>
                        <a:t>no proporciona suficiente evidencia</a:t>
                      </a:r>
                      <a:r>
                        <a:rPr lang="es-GT" sz="1000" b="1" i="1" u="sng" noProof="0" dirty="0" smtClean="0"/>
                        <a:t> </a:t>
                      </a:r>
                      <a:r>
                        <a:rPr lang="es-GT" sz="1000" i="1" noProof="0" dirty="0" smtClean="0"/>
                        <a:t>de la capacidad de localizar, seleccionar, interpretar e integrar información.</a:t>
                      </a:r>
                    </a:p>
                    <a:p>
                      <a:r>
                        <a:rPr lang="es-GT" sz="1100" i="0" noProof="0" dirty="0" smtClean="0"/>
                        <a:t>Helen </a:t>
                      </a:r>
                      <a:r>
                        <a:rPr lang="es-GT" sz="1100" i="0" noProof="0" dirty="0" err="1" smtClean="0"/>
                        <a:t>Keller</a:t>
                      </a:r>
                      <a:r>
                        <a:rPr lang="es-GT" sz="1100" i="0" noProof="0" dirty="0" smtClean="0"/>
                        <a:t> fue muy famosa.</a:t>
                      </a:r>
                      <a:endParaRPr lang="es-GT" sz="1100" b="0" i="0" baseline="0" noProof="0" dirty="0" smtClean="0"/>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15337340"/>
              </p:ext>
            </p:extLst>
          </p:nvPr>
        </p:nvGraphicFramePr>
        <p:xfrm>
          <a:off x="5128969" y="7499236"/>
          <a:ext cx="2082091" cy="834886"/>
        </p:xfrm>
        <a:graphic>
          <a:graphicData uri="http://schemas.openxmlformats.org/drawingml/2006/table">
            <a:tbl>
              <a:tblPr firstRow="1" firstCol="1" bandRow="1"/>
              <a:tblGrid>
                <a:gridCol w="2082091"/>
              </a:tblGrid>
              <a:tr h="154229">
                <a:tc>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DOK 3 – </a:t>
                      </a:r>
                      <a:r>
                        <a:rPr lang="en-US" sz="800" b="1" dirty="0" err="1" smtClean="0">
                          <a:effectLst/>
                          <a:latin typeface="Calibri"/>
                          <a:ea typeface="Times New Roman"/>
                          <a:cs typeface="Times New Roman"/>
                        </a:rPr>
                        <a:t>Anz</a:t>
                      </a:r>
                      <a:r>
                        <a:rPr lang="en-US" sz="800" b="1" dirty="0" smtClean="0">
                          <a:effectLst/>
                          <a:latin typeface="Calibri"/>
                          <a:ea typeface="Times New Roman"/>
                          <a:cs typeface="Times New Roman"/>
                        </a:rPr>
                        <a:t> </a:t>
                      </a:r>
                      <a:r>
                        <a:rPr lang="en-US" sz="800" b="1" dirty="0" err="1" smtClean="0">
                          <a:effectLst/>
                          <a:latin typeface="Calibri"/>
                          <a:ea typeface="Times New Roman"/>
                          <a:cs typeface="Times New Roman"/>
                        </a:rPr>
                        <a:t>Hacia</a:t>
                      </a:r>
                      <a:r>
                        <a:rPr lang="en-US" sz="800" b="1" dirty="0" smtClean="0">
                          <a:effectLst/>
                          <a:latin typeface="Calibri"/>
                          <a:ea typeface="Times New Roman"/>
                          <a:cs typeface="Times New Roman"/>
                        </a:rPr>
                        <a:t> RI.4.7</a:t>
                      </a:r>
                      <a:endParaRPr lang="en-US" sz="800" b="1" dirty="0">
                        <a:effectLst/>
                        <a:latin typeface="Calibri"/>
                        <a:ea typeface="Calibri"/>
                        <a:cs typeface="Times New Roman"/>
                      </a:endParaRPr>
                    </a:p>
                  </a:txBody>
                  <a:tcPr marL="33157" marR="331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40000"/>
                        <a:lumOff val="60000"/>
                      </a:schemeClr>
                    </a:solidFill>
                  </a:tcPr>
                </a:tc>
              </a:tr>
              <a:tr h="680657">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Clasifica  información en tablas, gráficas, diagramas, etc.... (representaciones visuales), explicando cómo cada una contribuye a la comprensión del texto en el que aparece.</a:t>
                      </a:r>
                      <a:endParaRPr lang="en-US" sz="800" b="1" dirty="0" smtClean="0">
                        <a:solidFill>
                          <a:srgbClr val="000000"/>
                        </a:solidFill>
                        <a:effectLst/>
                        <a:latin typeface="Calibri"/>
                        <a:ea typeface="Times New Roman"/>
                        <a:cs typeface="Times New Roman"/>
                      </a:endParaRPr>
                    </a:p>
                  </a:txBody>
                  <a:tcPr marL="33157" marR="331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6" name="Rectangle 5"/>
          <p:cNvSpPr/>
          <p:nvPr/>
        </p:nvSpPr>
        <p:spPr>
          <a:xfrm>
            <a:off x="388620" y="276352"/>
            <a:ext cx="6814820" cy="861774"/>
          </a:xfrm>
          <a:prstGeom prst="rect">
            <a:avLst/>
          </a:prstGeom>
        </p:spPr>
        <p:txBody>
          <a:bodyPr wrap="square">
            <a:spAutoFit/>
          </a:bodyPr>
          <a:lstStyle/>
          <a:p>
            <a:pPr lvl="0" algn="just" defTabSz="1018809">
              <a:defRPr/>
            </a:pPr>
            <a:r>
              <a:rPr lang="es-ES_tradnl"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s-419" dirty="0">
              <a:solidFill>
                <a:prstClr val="black"/>
              </a:solidFill>
            </a:endParaRPr>
          </a:p>
        </p:txBody>
      </p:sp>
    </p:spTree>
    <p:extLst>
      <p:ext uri="{BB962C8B-B14F-4D97-AF65-F5344CB8AC3E}">
        <p14:creationId xmlns:p14="http://schemas.microsoft.com/office/powerpoint/2010/main" val="2535075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816293416"/>
              </p:ext>
            </p:extLst>
          </p:nvPr>
        </p:nvGraphicFramePr>
        <p:xfrm>
          <a:off x="385434" y="251460"/>
          <a:ext cx="6822440" cy="8260080"/>
        </p:xfrm>
        <a:graphic>
          <a:graphicData uri="http://schemas.openxmlformats.org/drawingml/2006/table">
            <a:tbl>
              <a:tblPr firstRow="1" bandRow="1">
                <a:tableStyleId>{5940675A-B579-460E-94D1-54222C63F5DA}</a:tableStyleId>
              </a:tblPr>
              <a:tblGrid>
                <a:gridCol w="539750"/>
                <a:gridCol w="6282690"/>
              </a:tblGrid>
              <a:tr h="66294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mn-lt"/>
                          <a:ea typeface="Calibri"/>
                          <a:cs typeface="Times New Roman"/>
                        </a:rPr>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a:t>
                      </a:r>
                      <a:r>
                        <a:rPr kumimoji="0" lang="es-419" sz="1200" b="1" i="0" u="none" strike="noStrike" kern="1200" cap="none" spc="0" normalizeH="0" baseline="0" noProof="0" dirty="0" smtClean="0">
                          <a:ln>
                            <a:noFill/>
                          </a:ln>
                          <a:solidFill>
                            <a:prstClr val="black"/>
                          </a:solidFill>
                          <a:effectLst/>
                          <a:uLnTx/>
                          <a:uFillTx/>
                          <a:latin typeface="+mn-lt"/>
                          <a:ea typeface="Calibri"/>
                          <a:cs typeface="Times New Roman"/>
                        </a:rPr>
                        <a:t>Rúbrica de Escrito Breve está evaluando el dominio de la escritura</a:t>
                      </a:r>
                      <a:r>
                        <a:rPr kumimoji="0" lang="es-419" sz="1200" b="0" i="0" u="none" strike="noStrike" kern="1200" cap="none" spc="0" normalizeH="0" baseline="0" noProof="0" dirty="0" smtClean="0">
                          <a:ln>
                            <a:noFill/>
                          </a:ln>
                          <a:solidFill>
                            <a:prstClr val="black"/>
                          </a:solidFill>
                          <a:effectLst/>
                          <a:uLnTx/>
                          <a:uFillTx/>
                          <a:latin typeface="+mn-lt"/>
                          <a:ea typeface="Calibri"/>
                          <a:cs typeface="Times New Roman"/>
                        </a:rPr>
                        <a:t> en un área específica, mientras que las rúbricas de lectura están evaluando la comprensión. </a:t>
                      </a:r>
                    </a:p>
                  </a:txBody>
                  <a:tcPr marL="103632" marR="103632" marT="50292" marB="50292"/>
                </a:tc>
                <a:tc hMerge="1">
                  <a:txBody>
                    <a:bodyPr/>
                    <a:lstStyle/>
                    <a:p>
                      <a:endParaRPr lang="en-US"/>
                    </a:p>
                  </a:txBody>
                  <a:tcPr/>
                </a:tc>
              </a:tr>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400" b="1" i="0" u="none" strike="noStrike" kern="1200" cap="none" spc="0" normalizeH="0" baseline="0" noProof="0" dirty="0" smtClean="0">
                          <a:ln>
                            <a:noFill/>
                          </a:ln>
                          <a:solidFill>
                            <a:prstClr val="black"/>
                          </a:solidFill>
                          <a:effectLst/>
                          <a:uLnTx/>
                          <a:uFillTx/>
                          <a:latin typeface="+mn-lt"/>
                          <a:ea typeface="+mn-ea"/>
                          <a:cs typeface="+mn-cs"/>
                        </a:rPr>
                        <a:t>Pre-evaluación Trimestre 2: Clave para la </a:t>
                      </a:r>
                      <a:r>
                        <a:rPr kumimoji="0" lang="es-419" sz="1400" b="1" i="0" u="sng" strike="noStrike" kern="1200" cap="none" spc="0" normalizeH="0" baseline="0" noProof="0" dirty="0" smtClean="0">
                          <a:ln>
                            <a:noFill/>
                          </a:ln>
                          <a:solidFill>
                            <a:prstClr val="black"/>
                          </a:solidFill>
                          <a:effectLst/>
                          <a:uLnTx/>
                          <a:uFillTx/>
                          <a:latin typeface="+mn-lt"/>
                          <a:ea typeface="+mn-ea"/>
                          <a:cs typeface="+mn-cs"/>
                        </a:rPr>
                        <a:t>Respuesta construida del escrito breve</a:t>
                      </a:r>
                    </a:p>
                  </a:txBody>
                  <a:tcPr marL="103632" marR="103632" marT="50292" marB="50292"/>
                </a:tc>
                <a:tc hMerge="1">
                  <a:txBody>
                    <a:bodyPr/>
                    <a:lstStyle/>
                    <a:p>
                      <a:endParaRPr lang="en-US"/>
                    </a:p>
                  </a:txBody>
                  <a:tcPr/>
                </a:tc>
              </a:tr>
              <a:tr h="403860">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CO" sz="1200" b="1" i="0" u="sng" strike="noStrike" kern="1200" cap="none" spc="0" normalizeH="0" baseline="0" noProof="0" dirty="0" smtClean="0">
                          <a:ln>
                            <a:noFill/>
                          </a:ln>
                          <a:solidFill>
                            <a:prstClr val="black"/>
                          </a:solidFill>
                          <a:effectLst/>
                          <a:uLnTx/>
                          <a:uFillTx/>
                          <a:latin typeface="+mn-lt"/>
                          <a:ea typeface="+mn-ea"/>
                          <a:cs typeface="+mn-cs"/>
                        </a:rPr>
                        <a:t>Organización:  Conclusión</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prstClr val="black"/>
                          </a:solidFill>
                          <a:effectLst/>
                          <a:uLnTx/>
                          <a:uFillTx/>
                          <a:latin typeface="+mn-lt"/>
                          <a:ea typeface="+mn-ea"/>
                          <a:cs typeface="+mn-cs"/>
                        </a:rPr>
                        <a:t>W.4.2.e  Objetivo: 3a</a:t>
                      </a:r>
                      <a:br>
                        <a:rPr kumimoji="0" lang="es-CO" sz="1200" b="0" i="0" u="none" strike="noStrike" kern="1200" cap="none" spc="0" normalizeH="0" baseline="0" noProof="0" dirty="0" smtClean="0">
                          <a:ln>
                            <a:noFill/>
                          </a:ln>
                          <a:solidFill>
                            <a:prstClr val="black"/>
                          </a:solidFill>
                          <a:effectLst/>
                          <a:uLnTx/>
                          <a:uFillTx/>
                          <a:latin typeface="+mn-lt"/>
                          <a:ea typeface="+mn-ea"/>
                          <a:cs typeface="+mn-cs"/>
                        </a:rPr>
                      </a:br>
                      <a:r>
                        <a:rPr kumimoji="0" lang="es-419" sz="1200" b="0" i="0" u="none" strike="noStrike" kern="1200" cap="none" spc="0" normalizeH="0" baseline="0" noProof="0" dirty="0" smtClean="0">
                          <a:ln>
                            <a:noFill/>
                          </a:ln>
                          <a:solidFill>
                            <a:prstClr val="black"/>
                          </a:solidFill>
                          <a:effectLst/>
                          <a:uLnTx/>
                          <a:uFillTx/>
                          <a:latin typeface="+mn-lt"/>
                          <a:ea typeface="+mn-ea"/>
                          <a:cs typeface="+mn-cs"/>
                        </a:rPr>
                        <a:t>Proporcionar una declaración o sección final (de conclusión) relacionada con la información o explicación presentada. </a:t>
                      </a:r>
                    </a:p>
                  </a:txBody>
                  <a:tcPr marL="103632" marR="103632" marT="50292" marB="50292">
                    <a:noFill/>
                  </a:tcPr>
                </a:tc>
                <a:tc hMerge="1">
                  <a:txBody>
                    <a:bodyPr/>
                    <a:lstStyle/>
                    <a:p>
                      <a:endParaRPr lang="en-US"/>
                    </a:p>
                  </a:txBody>
                  <a:tcPr/>
                </a:tc>
              </a:tr>
              <a:tr h="690372">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GT" sz="1400" b="1" dirty="0" smtClean="0"/>
                        <a:t>Pregunta #17:  </a:t>
                      </a:r>
                      <a:r>
                        <a:rPr lang="es-GT" sz="1400" b="1" noProof="0" dirty="0" smtClean="0">
                          <a:solidFill>
                            <a:schemeClr val="tx1"/>
                          </a:solidFill>
                          <a:latin typeface="+mn-lt"/>
                          <a:cs typeface="Helvetica" panose="020B0604020202020204" pitchFamily="34" charset="0"/>
                        </a:rPr>
                        <a:t>Un estudiante está</a:t>
                      </a:r>
                      <a:r>
                        <a:rPr lang="es-GT" sz="1400" b="1" baseline="0" noProof="0" dirty="0" smtClean="0">
                          <a:solidFill>
                            <a:schemeClr val="tx1"/>
                          </a:solidFill>
                          <a:latin typeface="+mn-lt"/>
                          <a:cs typeface="Helvetica" panose="020B0604020202020204" pitchFamily="34" charset="0"/>
                        </a:rPr>
                        <a:t> escribiendo un artículo para la clase sobre Helen </a:t>
                      </a:r>
                      <a:r>
                        <a:rPr lang="es-GT" sz="1400" b="1" baseline="0" noProof="0" dirty="0" err="1" smtClean="0">
                          <a:solidFill>
                            <a:schemeClr val="tx1"/>
                          </a:solidFill>
                          <a:latin typeface="+mn-lt"/>
                          <a:cs typeface="Helvetica" panose="020B0604020202020204" pitchFamily="34" charset="0"/>
                        </a:rPr>
                        <a:t>Keller</a:t>
                      </a:r>
                      <a:r>
                        <a:rPr lang="es-GT" sz="1400" b="1" baseline="0" noProof="0" dirty="0" smtClean="0">
                          <a:solidFill>
                            <a:schemeClr val="tx1"/>
                          </a:solidFill>
                          <a:latin typeface="+mn-lt"/>
                          <a:cs typeface="Helvetica" panose="020B0604020202020204" pitchFamily="34" charset="0"/>
                        </a:rPr>
                        <a:t>.  Lee el borrador del estudiante y después completa la tarea que sigue. </a:t>
                      </a:r>
                      <a:r>
                        <a:rPr lang="es-GT" sz="1400" b="1" i="0" kern="1200" dirty="0" smtClean="0">
                          <a:solidFill>
                            <a:srgbClr val="000000"/>
                          </a:solidFill>
                          <a:effectLst/>
                          <a:latin typeface="+mn-lt"/>
                          <a:ea typeface="Times New Roman"/>
                          <a:cs typeface="Helvetica" panose="020B0604020202020204" pitchFamily="34" charset="0"/>
                        </a:rPr>
                        <a:t>Tarea: Completa</a:t>
                      </a:r>
                      <a:r>
                        <a:rPr lang="es-GT" sz="1400" b="1" i="0" kern="1200" baseline="0" dirty="0" smtClean="0">
                          <a:solidFill>
                            <a:srgbClr val="000000"/>
                          </a:solidFill>
                          <a:effectLst/>
                          <a:latin typeface="+mn-lt"/>
                          <a:ea typeface="Times New Roman"/>
                          <a:cs typeface="Helvetica" panose="020B0604020202020204" pitchFamily="34" charset="0"/>
                        </a:rPr>
                        <a:t> el artículo. Escribe una conclusión que sea apropiada para la audiencia y la tarea. </a:t>
                      </a:r>
                      <a:endParaRPr lang="es-GT" sz="1400" b="1" i="0" kern="1200" dirty="0" smtClean="0">
                        <a:solidFill>
                          <a:srgbClr val="000000"/>
                        </a:solidFill>
                        <a:effectLst/>
                        <a:latin typeface="+mn-lt"/>
                        <a:ea typeface="Times New Roman"/>
                        <a:cs typeface="Times New Roman"/>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lvl="0" algn="l">
                        <a:defRPr sz="1800" b="0" i="0"/>
                      </a:pPr>
                      <a:r>
                        <a:rPr lang="es-GT" sz="1000" b="1" u="sng" noProof="0" dirty="0" smtClean="0"/>
                        <a:t>Instrucciones</a:t>
                      </a:r>
                      <a:r>
                        <a:rPr lang="es-GT" sz="1000" b="1" u="sng" baseline="0" noProof="0" dirty="0" smtClean="0"/>
                        <a:t> para calificar</a:t>
                      </a:r>
                      <a:r>
                        <a:rPr lang="es-GT" sz="1000" u="none" noProof="0" dirty="0" smtClean="0"/>
                        <a:t>: </a:t>
                      </a:r>
                      <a:r>
                        <a:rPr lang="es-GT" sz="1000" kern="1200" noProof="0" dirty="0" smtClean="0">
                          <a:solidFill>
                            <a:srgbClr val="000000"/>
                          </a:solidFill>
                          <a:effectLst/>
                          <a:latin typeface="+mn-lt"/>
                          <a:ea typeface="Times New Roman"/>
                          <a:cs typeface="Arial"/>
                        </a:rPr>
                        <a:t>Escriba una visión</a:t>
                      </a:r>
                      <a:r>
                        <a:rPr lang="es-GT" sz="1000" kern="1200" baseline="0" noProof="0" dirty="0" smtClean="0">
                          <a:solidFill>
                            <a:srgbClr val="000000"/>
                          </a:solidFill>
                          <a:effectLst/>
                          <a:latin typeface="+mn-lt"/>
                          <a:ea typeface="Times New Roman"/>
                          <a:cs typeface="Arial"/>
                        </a:rPr>
                        <a:t> general de lo que los estudiantes pueden incluir en una respuesta competente con ejemplos del texto. </a:t>
                      </a:r>
                      <a:r>
                        <a:rPr lang="es-419" sz="1000" kern="1200" baseline="0" noProof="0" dirty="0" smtClean="0">
                          <a:solidFill>
                            <a:srgbClr val="000000"/>
                          </a:solidFill>
                          <a:effectLst/>
                          <a:latin typeface="+mn-lt"/>
                          <a:ea typeface="Times New Roman"/>
                          <a:cs typeface="Arial"/>
                        </a:rPr>
                        <a:t>Sea bien específico y “extenso”.</a:t>
                      </a:r>
                    </a:p>
                    <a:p>
                      <a:pPr lvl="0" algn="l">
                        <a:defRPr sz="1800" b="0" i="0"/>
                      </a:pPr>
                      <a:r>
                        <a:rPr lang="es-GT" sz="1000" b="1" u="sng" noProof="0" dirty="0" smtClean="0"/>
                        <a:t>Lenguaje del maestro y notas de calificación</a:t>
                      </a:r>
                      <a:r>
                        <a:rPr lang="es-GT" sz="1000" b="1" u="none" noProof="0" dirty="0" smtClean="0"/>
                        <a:t>:</a:t>
                      </a:r>
                      <a:endParaRPr lang="es-GT" sz="1000" b="1" noProof="0" dirty="0" smtClean="0"/>
                    </a:p>
                    <a:p>
                      <a:r>
                        <a:rPr lang="es-GT" sz="1000" b="1" kern="1200" dirty="0" smtClean="0">
                          <a:solidFill>
                            <a:schemeClr val="tx1"/>
                          </a:solidFill>
                          <a:effectLst/>
                          <a:latin typeface="+mn-lt"/>
                          <a:ea typeface="+mn-ea"/>
                          <a:cs typeface="+mn-cs"/>
                        </a:rPr>
                        <a:t>Una evidencia suficiente </a:t>
                      </a:r>
                      <a:r>
                        <a:rPr lang="es-GT" sz="1000" kern="1200" dirty="0" smtClean="0">
                          <a:solidFill>
                            <a:schemeClr val="tx1"/>
                          </a:solidFill>
                          <a:effectLst/>
                          <a:latin typeface="+mn-lt"/>
                          <a:ea typeface="+mn-ea"/>
                          <a:cs typeface="+mn-cs"/>
                        </a:rPr>
                        <a:t>proporcionaría específicamente una conclusión que</a:t>
                      </a:r>
                      <a:r>
                        <a:rPr lang="es-GT" sz="1000" kern="1200" baseline="0" dirty="0" smtClean="0">
                          <a:solidFill>
                            <a:schemeClr val="tx1"/>
                          </a:solidFill>
                          <a:effectLst/>
                          <a:latin typeface="+mn-lt"/>
                          <a:ea typeface="+mn-ea"/>
                          <a:cs typeface="+mn-cs"/>
                        </a:rPr>
                        <a:t> se desprende</a:t>
                      </a:r>
                      <a:r>
                        <a:rPr lang="es-GT" sz="1000" kern="1200" dirty="0" smtClean="0">
                          <a:solidFill>
                            <a:schemeClr val="tx1"/>
                          </a:solidFill>
                          <a:effectLst/>
                          <a:latin typeface="+mn-lt"/>
                          <a:ea typeface="+mn-ea"/>
                          <a:cs typeface="+mn-cs"/>
                        </a:rPr>
                        <a:t> lógicamente de la información anterior. La conclusión debe proporcionar una declaración que explique: (1) por qué la información es importante o (2) "a dónde nos dirigimos desde aquí." La conclusión </a:t>
                      </a:r>
                      <a:r>
                        <a:rPr lang="es-GT" sz="1000" b="1" kern="1200" dirty="0" smtClean="0">
                          <a:solidFill>
                            <a:schemeClr val="tx1"/>
                          </a:solidFill>
                          <a:effectLst/>
                          <a:latin typeface="+mn-lt"/>
                          <a:ea typeface="+mn-ea"/>
                          <a:cs typeface="+mn-cs"/>
                        </a:rPr>
                        <a:t>hace más</a:t>
                      </a:r>
                      <a:r>
                        <a:rPr lang="es-GT" sz="1000" kern="1200" dirty="0" smtClean="0">
                          <a:solidFill>
                            <a:schemeClr val="tx1"/>
                          </a:solidFill>
                          <a:effectLst/>
                          <a:latin typeface="+mn-lt"/>
                          <a:ea typeface="+mn-ea"/>
                          <a:cs typeface="+mn-cs"/>
                        </a:rPr>
                        <a:t> que reafirmar razones o resumir ideas.</a:t>
                      </a:r>
                    </a:p>
                    <a:p>
                      <a:r>
                        <a:rPr lang="es-GT" sz="1000" b="1" kern="1200" dirty="0" smtClean="0">
                          <a:solidFill>
                            <a:schemeClr val="tx1"/>
                          </a:solidFill>
                          <a:effectLst/>
                          <a:latin typeface="+mn-lt"/>
                          <a:ea typeface="+mn-ea"/>
                          <a:cs typeface="+mn-cs"/>
                        </a:rPr>
                        <a:t>Las identificaciones específicas </a:t>
                      </a:r>
                      <a:r>
                        <a:rPr lang="es-GT" sz="1000" kern="1200" dirty="0" smtClean="0">
                          <a:solidFill>
                            <a:schemeClr val="tx1"/>
                          </a:solidFill>
                          <a:effectLst/>
                          <a:latin typeface="+mn-lt"/>
                          <a:ea typeface="+mn-ea"/>
                          <a:cs typeface="+mn-cs"/>
                        </a:rPr>
                        <a:t>(detalles de apoyo) para una conclusión lógica podría incluir detalles</a:t>
                      </a:r>
                      <a:r>
                        <a:rPr lang="es-GT" sz="1000" kern="1200" baseline="0" dirty="0" smtClean="0">
                          <a:solidFill>
                            <a:schemeClr val="tx1"/>
                          </a:solidFill>
                          <a:effectLst/>
                          <a:latin typeface="+mn-lt"/>
                          <a:ea typeface="+mn-ea"/>
                          <a:cs typeface="+mn-cs"/>
                        </a:rPr>
                        <a:t> </a:t>
                      </a:r>
                      <a:r>
                        <a:rPr lang="es-GT" sz="1000" kern="1200" dirty="0" smtClean="0">
                          <a:solidFill>
                            <a:schemeClr val="tx1"/>
                          </a:solidFill>
                          <a:effectLst/>
                          <a:latin typeface="+mn-lt"/>
                          <a:ea typeface="+mn-ea"/>
                          <a:cs typeface="+mn-cs"/>
                        </a:rPr>
                        <a:t>de la información anterior, explicando por qué: (1) Helen </a:t>
                      </a:r>
                      <a:r>
                        <a:rPr lang="es-GT" sz="1000" kern="1200" dirty="0" err="1" smtClean="0">
                          <a:solidFill>
                            <a:schemeClr val="tx1"/>
                          </a:solidFill>
                          <a:effectLst/>
                          <a:latin typeface="+mn-lt"/>
                          <a:ea typeface="+mn-ea"/>
                          <a:cs typeface="+mn-cs"/>
                        </a:rPr>
                        <a:t>Keller</a:t>
                      </a:r>
                      <a:r>
                        <a:rPr lang="es-GT" sz="1000" kern="1200" dirty="0" smtClean="0">
                          <a:solidFill>
                            <a:schemeClr val="tx1"/>
                          </a:solidFill>
                          <a:effectLst/>
                          <a:latin typeface="+mn-lt"/>
                          <a:ea typeface="+mn-ea"/>
                          <a:cs typeface="+mn-cs"/>
                        </a:rPr>
                        <a:t> fue valiente, (2) era sorda y ciega, (3) cómo fue que no se dio por vencida, (4) aprendió a leer y escribir, (5) ir a la universidad requirió</a:t>
                      </a:r>
                      <a:r>
                        <a:rPr lang="es-GT" sz="1000" kern="1200" baseline="0" dirty="0" smtClean="0">
                          <a:solidFill>
                            <a:schemeClr val="tx1"/>
                          </a:solidFill>
                          <a:effectLst/>
                          <a:latin typeface="+mn-lt"/>
                          <a:ea typeface="+mn-ea"/>
                          <a:cs typeface="+mn-cs"/>
                        </a:rPr>
                        <a:t> </a:t>
                      </a:r>
                      <a:r>
                        <a:rPr lang="es-GT" sz="1000" kern="1200" dirty="0" smtClean="0">
                          <a:solidFill>
                            <a:schemeClr val="tx1"/>
                          </a:solidFill>
                          <a:effectLst/>
                          <a:latin typeface="+mn-lt"/>
                          <a:ea typeface="+mn-ea"/>
                          <a:cs typeface="+mn-cs"/>
                        </a:rPr>
                        <a:t>valentía, y (6) dar discursos requirió valentía.</a:t>
                      </a:r>
                    </a:p>
                    <a:p>
                      <a:r>
                        <a:rPr lang="es-GT" sz="1000" b="1" kern="1200" dirty="0" smtClean="0">
                          <a:solidFill>
                            <a:schemeClr val="tx1"/>
                          </a:solidFill>
                          <a:effectLst/>
                          <a:latin typeface="+mn-lt"/>
                          <a:ea typeface="+mn-ea"/>
                          <a:cs typeface="+mn-cs"/>
                        </a:rPr>
                        <a:t>Un apoyo total </a:t>
                      </a:r>
                      <a:r>
                        <a:rPr lang="es-GT" sz="1000" kern="1200" dirty="0" smtClean="0">
                          <a:solidFill>
                            <a:schemeClr val="tx1"/>
                          </a:solidFill>
                          <a:effectLst/>
                          <a:latin typeface="+mn-lt"/>
                          <a:ea typeface="+mn-ea"/>
                          <a:cs typeface="+mn-cs"/>
                        </a:rPr>
                        <a:t>(otros detalles) que da credibilidad a la respuesta es aceptable si se trata de información de la fuente.</a:t>
                      </a:r>
                      <a:endParaRPr lang="es-GT" sz="1000" kern="1200" dirty="0">
                        <a:solidFill>
                          <a:schemeClr val="tx1"/>
                        </a:solidFill>
                        <a:effectLst/>
                        <a:latin typeface="+mn-lt"/>
                        <a:ea typeface="+mn-ea"/>
                        <a:cs typeface="+mn-cs"/>
                      </a:endParaRPr>
                    </a:p>
                  </a:txBody>
                  <a:tcPr marL="103632" marR="103632" marT="50292" marB="50292">
                    <a:noFill/>
                  </a:tcPr>
                </a:tc>
                <a:tc hMerge="1">
                  <a:txBody>
                    <a:bodyPr/>
                    <a:lstStyle/>
                    <a:p>
                      <a:endParaRPr lang="en-US" sz="1200" baseline="0" dirty="0" smtClean="0"/>
                    </a:p>
                  </a:txBody>
                  <a:tcPr marL="97536" marR="97536" marT="50292" marB="50292"/>
                </a:tc>
              </a:tr>
              <a:tr h="301752">
                <a:tc gridSpan="2">
                  <a:txBody>
                    <a:bodyPr/>
                    <a:lstStyle/>
                    <a:p>
                      <a:pPr algn="ctr"/>
                      <a:r>
                        <a:rPr lang="es-419"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GT" sz="2000" b="1" dirty="0" smtClean="0"/>
                        <a:t>2</a:t>
                      </a:r>
                      <a:endParaRPr lang="es-GT" sz="2000" b="1" dirty="0"/>
                    </a:p>
                  </a:txBody>
                  <a:tcPr marL="103632" marR="103632" marT="50292" marB="50292" anchor="ctr"/>
                </a:tc>
                <a:tc>
                  <a:txBody>
                    <a:bodyPr/>
                    <a:lstStyle/>
                    <a:p>
                      <a:r>
                        <a:rPr lang="es-GT" sz="1000" i="1" kern="1200" dirty="0" smtClean="0">
                          <a:solidFill>
                            <a:schemeClr val="tx1"/>
                          </a:solidFill>
                          <a:effectLst/>
                          <a:latin typeface="+mn-lt"/>
                          <a:ea typeface="+mn-ea"/>
                          <a:cs typeface="+mn-cs"/>
                        </a:rPr>
                        <a:t>El estudiante ofrece una conclusión que se desprende lógicamente de y apoya la información anterior sobre el tema, o proporciona una declaración</a:t>
                      </a:r>
                      <a:r>
                        <a:rPr lang="es-GT" sz="1000" i="1" kern="1200" baseline="0" dirty="0" smtClean="0">
                          <a:solidFill>
                            <a:schemeClr val="tx1"/>
                          </a:solidFill>
                          <a:effectLst/>
                          <a:latin typeface="+mn-lt"/>
                          <a:ea typeface="+mn-ea"/>
                          <a:cs typeface="+mn-cs"/>
                        </a:rPr>
                        <a:t> </a:t>
                      </a:r>
                      <a:r>
                        <a:rPr lang="es-GT" sz="1000" i="1" kern="1200" dirty="0" smtClean="0">
                          <a:solidFill>
                            <a:schemeClr val="tx1"/>
                          </a:solidFill>
                          <a:effectLst/>
                          <a:latin typeface="+mn-lt"/>
                          <a:ea typeface="+mn-ea"/>
                          <a:cs typeface="+mn-cs"/>
                        </a:rPr>
                        <a:t> "y qué" o una respuesta del porqué la información es importante o ¿a dónde podríamos ir</a:t>
                      </a:r>
                      <a:r>
                        <a:rPr lang="es-GT" sz="1000" i="1" kern="1200" baseline="0" dirty="0" smtClean="0">
                          <a:solidFill>
                            <a:schemeClr val="tx1"/>
                          </a:solidFill>
                          <a:effectLst/>
                          <a:latin typeface="+mn-lt"/>
                          <a:ea typeface="+mn-ea"/>
                          <a:cs typeface="+mn-cs"/>
                        </a:rPr>
                        <a:t> </a:t>
                      </a:r>
                      <a:r>
                        <a:rPr lang="es-GT" sz="1000" i="1" kern="1200" dirty="0" smtClean="0">
                          <a:solidFill>
                            <a:schemeClr val="tx1"/>
                          </a:solidFill>
                          <a:effectLst/>
                          <a:latin typeface="+mn-lt"/>
                          <a:ea typeface="+mn-ea"/>
                          <a:cs typeface="+mn-cs"/>
                        </a:rPr>
                        <a:t>desde aquí? ¡Hace más que reafirmar (volver a exponer)</a:t>
                      </a:r>
                      <a:r>
                        <a:rPr lang="es-GT" sz="1000" i="1" kern="1200" baseline="0" dirty="0" smtClean="0">
                          <a:solidFill>
                            <a:schemeClr val="tx1"/>
                          </a:solidFill>
                          <a:effectLst/>
                          <a:latin typeface="+mn-lt"/>
                          <a:ea typeface="+mn-ea"/>
                          <a:cs typeface="+mn-cs"/>
                        </a:rPr>
                        <a:t> </a:t>
                      </a:r>
                      <a:r>
                        <a:rPr lang="es-GT" sz="1000" i="1" kern="1200" dirty="0" smtClean="0">
                          <a:solidFill>
                            <a:schemeClr val="tx1"/>
                          </a:solidFill>
                          <a:effectLst/>
                          <a:latin typeface="+mn-lt"/>
                          <a:ea typeface="+mn-ea"/>
                          <a:cs typeface="+mn-cs"/>
                        </a:rPr>
                        <a:t>razones o resumir las ideas principales!</a:t>
                      </a:r>
                    </a:p>
                    <a:p>
                      <a:r>
                        <a:rPr lang="es-GT" sz="1100" kern="1200" dirty="0" smtClean="0">
                          <a:solidFill>
                            <a:schemeClr val="tx1"/>
                          </a:solidFill>
                          <a:effectLst/>
                          <a:latin typeface="+mn-lt"/>
                          <a:ea typeface="+mn-ea"/>
                          <a:cs typeface="+mn-cs"/>
                        </a:rPr>
                        <a:t>Helen </a:t>
                      </a:r>
                      <a:r>
                        <a:rPr lang="es-GT" sz="1100" kern="1200" dirty="0" err="1" smtClean="0">
                          <a:solidFill>
                            <a:schemeClr val="tx1"/>
                          </a:solidFill>
                          <a:effectLst/>
                          <a:latin typeface="+mn-lt"/>
                          <a:ea typeface="+mn-ea"/>
                          <a:cs typeface="+mn-cs"/>
                        </a:rPr>
                        <a:t>Keller</a:t>
                      </a:r>
                      <a:r>
                        <a:rPr lang="es-GT" sz="1100" kern="1200" dirty="0" smtClean="0">
                          <a:solidFill>
                            <a:schemeClr val="tx1"/>
                          </a:solidFill>
                          <a:effectLst/>
                          <a:latin typeface="+mn-lt"/>
                          <a:ea typeface="+mn-ea"/>
                          <a:cs typeface="+mn-cs"/>
                        </a:rPr>
                        <a:t> fue realmente valiente. Helen pudo haber sido sorda y ciega, pero su valentía le ayudó a continuar.  Cuando Helen aprendió a leer y escribir debió haber sido una lucha. Pero me alegra mucho de que ella aprendió a leer y escribir. Ir a la universidad requirió valentía. ¿Por qué eso importa? Muchas personas se han beneficiado de su valentía. Si ella no hubiese aprendido a leer y escribir no habría estado dando discursos para ayudar a los demás o escrito libros. Helen dejó un legado de que hay esperanza, no importa lo que tengas</a:t>
                      </a:r>
                      <a:r>
                        <a:rPr lang="es-GT" sz="1100" kern="1200" baseline="0" dirty="0" smtClean="0">
                          <a:solidFill>
                            <a:schemeClr val="tx1"/>
                          </a:solidFill>
                          <a:effectLst/>
                          <a:latin typeface="+mn-lt"/>
                          <a:ea typeface="+mn-ea"/>
                          <a:cs typeface="+mn-cs"/>
                        </a:rPr>
                        <a:t> que </a:t>
                      </a:r>
                      <a:r>
                        <a:rPr lang="es-GT" sz="1100" kern="1200" dirty="0" smtClean="0">
                          <a:solidFill>
                            <a:schemeClr val="tx1"/>
                          </a:solidFill>
                          <a:effectLst/>
                          <a:latin typeface="+mn-lt"/>
                          <a:ea typeface="+mn-ea"/>
                          <a:cs typeface="+mn-cs"/>
                        </a:rPr>
                        <a:t>atravesar.</a:t>
                      </a:r>
                      <a:endParaRPr lang="es-GT" sz="1100" kern="1200" dirty="0">
                        <a:solidFill>
                          <a:schemeClr val="tx1"/>
                        </a:solidFill>
                        <a:effectLst/>
                        <a:latin typeface="+mn-lt"/>
                        <a:ea typeface="+mn-ea"/>
                        <a:cs typeface="+mn-cs"/>
                      </a:endParaRPr>
                    </a:p>
                  </a:txBody>
                  <a:tcPr marL="103632" marR="103632" marT="50292" marB="50292"/>
                </a:tc>
              </a:tr>
              <a:tr h="771144">
                <a:tc>
                  <a:txBody>
                    <a:bodyPr/>
                    <a:lstStyle/>
                    <a:p>
                      <a:pPr algn="ctr"/>
                      <a:r>
                        <a:rPr lang="es-GT" sz="2000" b="1" dirty="0" smtClean="0"/>
                        <a:t>1</a:t>
                      </a:r>
                      <a:endParaRPr lang="es-GT" sz="2000" b="1" dirty="0"/>
                    </a:p>
                  </a:txBody>
                  <a:tcPr marL="103632" marR="103632" marT="50292" marB="50292" anchor="ctr"/>
                </a:tc>
                <a:tc>
                  <a:txBody>
                    <a:bodyPr/>
                    <a:lstStyle/>
                    <a:p>
                      <a:r>
                        <a:rPr lang="es-GT" sz="1000" i="1" kern="1200" dirty="0" smtClean="0">
                          <a:solidFill>
                            <a:schemeClr val="tx1"/>
                          </a:solidFill>
                          <a:effectLst/>
                          <a:latin typeface="+mn-lt"/>
                          <a:ea typeface="+mn-ea"/>
                          <a:cs typeface="+mn-cs"/>
                        </a:rPr>
                        <a:t>El estudiante ofrece una conclusión que está parcialmente relacionada con la información sobre el tema. El estudiante solamente reafirma (vuelve a exponer) o resume las ideas principales.</a:t>
                      </a:r>
                    </a:p>
                    <a:p>
                      <a:r>
                        <a:rPr lang="es-GT" sz="1100" kern="1200" dirty="0" smtClean="0">
                          <a:solidFill>
                            <a:schemeClr val="tx1"/>
                          </a:solidFill>
                          <a:effectLst/>
                          <a:latin typeface="+mn-lt"/>
                          <a:ea typeface="+mn-ea"/>
                          <a:cs typeface="+mn-cs"/>
                        </a:rPr>
                        <a:t>En conclusión, Helen fue valiente. Las cosas que ella hizo lo demuestran. Ella escribió libros. Ella dio discursos y nunca se rindió. Eso es valentía.</a:t>
                      </a:r>
                      <a:endParaRPr lang="es-GT" sz="1100" kern="1200" dirty="0">
                        <a:solidFill>
                          <a:schemeClr val="tx1"/>
                        </a:solidFill>
                        <a:effectLst/>
                        <a:latin typeface="+mn-lt"/>
                        <a:ea typeface="+mn-ea"/>
                        <a:cs typeface="+mn-cs"/>
                      </a:endParaRPr>
                    </a:p>
                  </a:txBody>
                  <a:tcPr marL="103632" marR="103632" marT="50292" marB="50292"/>
                </a:tc>
              </a:tr>
              <a:tr h="472440">
                <a:tc>
                  <a:txBody>
                    <a:bodyPr/>
                    <a:lstStyle/>
                    <a:p>
                      <a:pPr algn="ctr"/>
                      <a:r>
                        <a:rPr lang="es-GT" sz="2000" b="1" dirty="0" smtClean="0"/>
                        <a:t>0</a:t>
                      </a:r>
                      <a:endParaRPr lang="es-GT" sz="2000" b="1" dirty="0"/>
                    </a:p>
                  </a:txBody>
                  <a:tcPr marL="103632" marR="103632" marT="50292" marB="50292" anchor="ctr"/>
                </a:tc>
                <a:tc>
                  <a:txBody>
                    <a:bodyPr/>
                    <a:lstStyle/>
                    <a:p>
                      <a:r>
                        <a:rPr lang="es-GT" sz="1000" i="1" kern="1200" dirty="0" smtClean="0">
                          <a:solidFill>
                            <a:schemeClr val="tx1"/>
                          </a:solidFill>
                          <a:effectLst/>
                          <a:latin typeface="+mn-lt"/>
                          <a:ea typeface="+mn-ea"/>
                          <a:cs typeface="+mn-cs"/>
                        </a:rPr>
                        <a:t>No proporciona una conclusión o proporciona una conclusión que está</a:t>
                      </a:r>
                      <a:r>
                        <a:rPr lang="es-GT" sz="1000" i="1" kern="1200" baseline="0" dirty="0" smtClean="0">
                          <a:solidFill>
                            <a:schemeClr val="tx1"/>
                          </a:solidFill>
                          <a:effectLst/>
                          <a:latin typeface="+mn-lt"/>
                          <a:ea typeface="+mn-ea"/>
                          <a:cs typeface="+mn-cs"/>
                        </a:rPr>
                        <a:t> </a:t>
                      </a:r>
                      <a:r>
                        <a:rPr lang="es-GT" sz="1000" i="1" kern="1200" dirty="0" smtClean="0">
                          <a:solidFill>
                            <a:schemeClr val="tx1"/>
                          </a:solidFill>
                          <a:effectLst/>
                          <a:latin typeface="+mn-lt"/>
                          <a:ea typeface="+mn-ea"/>
                          <a:cs typeface="+mn-cs"/>
                        </a:rPr>
                        <a:t>mínimamente relacionada con la información sobre el tema.  Puede reafirmar (volver a exponer) detalles al azar de la información anterior.</a:t>
                      </a:r>
                    </a:p>
                    <a:p>
                      <a:r>
                        <a:rPr lang="es-GT" sz="1100" kern="1200" dirty="0" smtClean="0">
                          <a:solidFill>
                            <a:schemeClr val="tx1"/>
                          </a:solidFill>
                          <a:effectLst/>
                          <a:latin typeface="+mn-lt"/>
                          <a:ea typeface="+mn-ea"/>
                          <a:cs typeface="+mn-cs"/>
                        </a:rPr>
                        <a:t>Las personas valientes tienen mucho en común. Ellas no se asustan fácilmente. Helen tenía dos años cuando se quedó sorda y ciega.</a:t>
                      </a:r>
                      <a:endParaRPr lang="es-GT" sz="1100" kern="1200" dirty="0">
                        <a:solidFill>
                          <a:schemeClr val="tx1"/>
                        </a:solidFill>
                        <a:effectLst/>
                        <a:latin typeface="+mn-lt"/>
                        <a:ea typeface="+mn-ea"/>
                        <a:cs typeface="+mn-cs"/>
                      </a:endParaRPr>
                    </a:p>
                  </a:txBody>
                  <a:tcPr marL="103632" marR="103632" marT="50292" marB="50292"/>
                </a:tc>
              </a:tr>
            </a:tbl>
          </a:graphicData>
        </a:graphic>
      </p:graphicFrame>
    </p:spTree>
    <p:extLst>
      <p:ext uri="{BB962C8B-B14F-4D97-AF65-F5344CB8AC3E}">
        <p14:creationId xmlns:p14="http://schemas.microsoft.com/office/powerpoint/2010/main" val="132252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1161225"/>
              </p:ext>
            </p:extLst>
          </p:nvPr>
        </p:nvGraphicFramePr>
        <p:xfrm>
          <a:off x="323850" y="360248"/>
          <a:ext cx="7189470" cy="9105674"/>
        </p:xfrm>
        <a:graphic>
          <a:graphicData uri="http://schemas.openxmlformats.org/drawingml/2006/table">
            <a:tbl>
              <a:tblPr firstRow="1" bandRow="1">
                <a:effectLst>
                  <a:innerShdw blurRad="114300">
                    <a:prstClr val="black"/>
                  </a:innerShdw>
                </a:effectLst>
                <a:tableStyleId>{5C22544A-7EE6-4342-B048-85BDC9FD1C3A}</a:tableStyleId>
              </a:tblPr>
              <a:tblGrid>
                <a:gridCol w="6610350"/>
                <a:gridCol w="579120"/>
              </a:tblGrid>
              <a:tr h="319315">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u="none" baseline="0" noProof="0" dirty="0" smtClean="0">
                          <a:solidFill>
                            <a:schemeClr val="tx1"/>
                          </a:solidFill>
                          <a:effectLst/>
                          <a:latin typeface="+mn-lt"/>
                        </a:rPr>
                        <a:t>Grado 4: Pre-Evaluación Trimestre 2</a:t>
                      </a:r>
                    </a:p>
                    <a:p>
                      <a:pPr marL="0" marR="0" indent="0" algn="ctr" defTabSz="966612" rtl="0" eaLnBrk="1" fontAlgn="auto" latinLnBrk="0" hangingPunct="1">
                        <a:lnSpc>
                          <a:spcPct val="100000"/>
                        </a:lnSpc>
                        <a:spcBef>
                          <a:spcPts val="0"/>
                        </a:spcBef>
                        <a:spcAft>
                          <a:spcPts val="0"/>
                        </a:spcAft>
                        <a:buClrTx/>
                        <a:buSzTx/>
                        <a:buFontTx/>
                        <a:buNone/>
                        <a:tabLst/>
                        <a:defRPr/>
                      </a:pPr>
                      <a:r>
                        <a:rPr lang="es-419" sz="1400" b="1" u="none" baseline="0" noProof="0" dirty="0" smtClean="0">
                          <a:solidFill>
                            <a:schemeClr val="tx1"/>
                          </a:solidFill>
                          <a:effectLst/>
                          <a:latin typeface="+mn-lt"/>
                        </a:rPr>
                        <a:t>Clave para las respuestas de selección múltiple</a:t>
                      </a:r>
                    </a:p>
                  </a:txBody>
                  <a:tcPr marL="97155" marR="97155" marT="47897" marB="47897" anchor="ctr">
                    <a:solidFill>
                      <a:schemeClr val="bg1"/>
                    </a:solidFill>
                  </a:tcPr>
                </a:tc>
                <a:tc>
                  <a:txBody>
                    <a:bodyPr/>
                    <a:lstStyle/>
                    <a:p>
                      <a:pPr algn="ctr"/>
                      <a:endParaRPr lang="es-GT"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r>
              <a:tr h="463437">
                <a:tc>
                  <a:txBody>
                    <a:bodyPr/>
                    <a:lstStyle/>
                    <a:p>
                      <a:pPr marL="801688" marR="0" indent="-801688"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1</a:t>
                      </a:r>
                      <a:r>
                        <a:rPr lang="es-GT" sz="1200" b="0" dirty="0" smtClean="0">
                          <a:latin typeface="+mn-lt"/>
                        </a:rPr>
                        <a:t>. ¿Cómo la sección de </a:t>
                      </a:r>
                      <a:r>
                        <a:rPr lang="es-GT" sz="1200" b="1" dirty="0" smtClean="0">
                          <a:latin typeface="+mn-lt"/>
                        </a:rPr>
                        <a:t>La Obra </a:t>
                      </a:r>
                      <a:r>
                        <a:rPr lang="es-GT" sz="1200" b="0" dirty="0" smtClean="0">
                          <a:latin typeface="+mn-lt"/>
                        </a:rPr>
                        <a:t>en </a:t>
                      </a:r>
                      <a:r>
                        <a:rPr lang="es-GT" sz="1200" b="1" i="1" u="sng" dirty="0" smtClean="0">
                          <a:latin typeface="+mn-lt"/>
                        </a:rPr>
                        <a:t>Un Milagro para Helen</a:t>
                      </a:r>
                      <a:r>
                        <a:rPr lang="es-GT" sz="1200" b="0" dirty="0" smtClean="0">
                          <a:latin typeface="+mn-lt"/>
                        </a:rPr>
                        <a:t>,</a:t>
                      </a:r>
                      <a:r>
                        <a:rPr lang="es-GT" sz="1200" b="0" i="1" dirty="0" smtClean="0">
                          <a:latin typeface="+mn-lt"/>
                        </a:rPr>
                        <a:t> </a:t>
                      </a:r>
                      <a:r>
                        <a:rPr lang="es-GT" sz="1200" b="0" dirty="0" smtClean="0">
                          <a:latin typeface="+mn-lt"/>
                        </a:rPr>
                        <a:t>ayuda al lector a saber quién está hablando? </a:t>
                      </a:r>
                      <a:r>
                        <a:rPr lang="es-GT" sz="1050" b="0" dirty="0" smtClean="0">
                          <a:latin typeface="+mn-lt"/>
                        </a:rPr>
                        <a:t>Ambas respuestas deben estar correctas.   Hacia R</a:t>
                      </a:r>
                      <a:r>
                        <a:rPr lang="es-GT" sz="1050" b="0" i="1" dirty="0" smtClean="0">
                          <a:latin typeface="+mn-lt"/>
                        </a:rPr>
                        <a:t>L.4.5   </a:t>
                      </a:r>
                      <a:r>
                        <a:rPr lang="es-GT" sz="1050" b="0" i="1" dirty="0" smtClean="0">
                          <a:solidFill>
                            <a:schemeClr val="tx1"/>
                          </a:solidFill>
                          <a:latin typeface="+mn-lt"/>
                        </a:rPr>
                        <a:t>DOK 2</a:t>
                      </a:r>
                      <a:endParaRPr lang="es-GT" sz="1050" b="0" i="1" u="none" baseline="0"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s-GT" sz="1200" b="1" dirty="0" smtClean="0">
                          <a:solidFill>
                            <a:schemeClr val="tx1"/>
                          </a:solidFill>
                          <a:effectLst>
                            <a:outerShdw blurRad="38100" dist="38100" dir="2700000" algn="tl">
                              <a:srgbClr val="000000">
                                <a:alpha val="43137"/>
                              </a:srgbClr>
                            </a:outerShdw>
                          </a:effectLst>
                          <a:latin typeface="+mn-lt"/>
                        </a:rPr>
                        <a:t>B, D</a:t>
                      </a:r>
                      <a:endParaRPr lang="es-GT"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152400">
                <a:tc>
                  <a:txBody>
                    <a:bodyPr/>
                    <a:lstStyle/>
                    <a:p>
                      <a:pPr marL="801688" marR="0" indent="-801688"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2</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0" dirty="0" smtClean="0">
                          <a:latin typeface="+mn-lt"/>
                        </a:rPr>
                        <a:t>¿Qué significa “Ella, en la oscuridad, encontró la luz…” en el poema </a:t>
                      </a:r>
                      <a:r>
                        <a:rPr lang="es-GT" sz="1200" b="0" i="1" u="sng" dirty="0" smtClean="0">
                          <a:latin typeface="+mn-lt"/>
                        </a:rPr>
                        <a:t>Helen </a:t>
                      </a:r>
                      <a:r>
                        <a:rPr lang="es-GT" sz="1200" b="0" i="1" u="sng" dirty="0" err="1" smtClean="0">
                          <a:latin typeface="+mn-lt"/>
                        </a:rPr>
                        <a:t>Keller</a:t>
                      </a:r>
                      <a:r>
                        <a:rPr lang="es-GT" sz="1200" b="0" dirty="0" smtClean="0">
                          <a:latin typeface="+mn-lt"/>
                        </a:rPr>
                        <a:t>?  H</a:t>
                      </a:r>
                      <a:r>
                        <a:rPr lang="es-GT" sz="1000" b="0" i="1" dirty="0" smtClean="0">
                          <a:solidFill>
                            <a:schemeClr val="tx1"/>
                          </a:solidFill>
                          <a:latin typeface="+mn-lt"/>
                        </a:rPr>
                        <a:t>acia RL.4.5 DOK 3</a:t>
                      </a:r>
                      <a:endParaRPr lang="es-GT" sz="1000" b="0" i="1"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s-GT" sz="1200" b="1" dirty="0" smtClean="0">
                          <a:solidFill>
                            <a:schemeClr val="tx1"/>
                          </a:solidFill>
                          <a:effectLst>
                            <a:outerShdw blurRad="38100" dist="38100" dir="2700000" algn="tl">
                              <a:srgbClr val="000000">
                                <a:alpha val="43137"/>
                              </a:srgbClr>
                            </a:outerShdw>
                          </a:effectLst>
                          <a:latin typeface="+mn-lt"/>
                        </a:rPr>
                        <a:t>C</a:t>
                      </a:r>
                      <a:endParaRPr lang="es-GT"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739775" marR="0" indent="-739775" algn="l" defTabSz="1018824"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3</a:t>
                      </a:r>
                      <a:r>
                        <a:rPr lang="es-GT" sz="1200" b="1" u="none" dirty="0" smtClean="0">
                          <a:solidFill>
                            <a:schemeClr val="tx1"/>
                          </a:solidFill>
                          <a:effectLst>
                            <a:outerShdw blurRad="38100" dist="38100" dir="2700000" algn="tl">
                              <a:srgbClr val="000000">
                                <a:alpha val="43137"/>
                              </a:srgbClr>
                            </a:outerShdw>
                          </a:effectLst>
                          <a:latin typeface="+mn-lt"/>
                        </a:rPr>
                        <a:t>  </a:t>
                      </a:r>
                      <a:r>
                        <a:rPr lang="es-419" sz="1200" b="0" dirty="0" smtClean="0">
                          <a:latin typeface="+mn-lt"/>
                        </a:rPr>
                        <a:t>En el pasaje </a:t>
                      </a:r>
                      <a:r>
                        <a:rPr lang="es-419" sz="1200" b="1" i="1" u="sng" dirty="0" smtClean="0">
                          <a:latin typeface="+mn-lt"/>
                        </a:rPr>
                        <a:t>Un Milagro para Helen</a:t>
                      </a:r>
                      <a:r>
                        <a:rPr lang="es-419" sz="1200" b="0" dirty="0" smtClean="0">
                          <a:latin typeface="+mn-lt"/>
                        </a:rPr>
                        <a:t>, en qué se diferencia más la sección </a:t>
                      </a:r>
                      <a:r>
                        <a:rPr lang="es-419" sz="1200" b="1" dirty="0" smtClean="0">
                          <a:latin typeface="+mn-lt"/>
                        </a:rPr>
                        <a:t>Todo sobre Helen</a:t>
                      </a:r>
                      <a:r>
                        <a:rPr lang="es-419" sz="1200" b="0" dirty="0" smtClean="0">
                          <a:latin typeface="+mn-lt"/>
                        </a:rPr>
                        <a:t>, de la sección  </a:t>
                      </a:r>
                      <a:r>
                        <a:rPr lang="es-419" sz="1200" b="1" dirty="0" smtClean="0">
                          <a:latin typeface="+mn-lt"/>
                        </a:rPr>
                        <a:t>La Obra</a:t>
                      </a:r>
                      <a:r>
                        <a:rPr lang="es-419" sz="1200" b="0" dirty="0" smtClean="0">
                          <a:latin typeface="+mn-lt"/>
                        </a:rPr>
                        <a:t>? </a:t>
                      </a:r>
                      <a:r>
                        <a:rPr lang="es-GT" sz="1200" b="0" dirty="0" smtClean="0">
                          <a:latin typeface="+mn-lt"/>
                        </a:rPr>
                        <a:t>   </a:t>
                      </a:r>
                      <a:r>
                        <a:rPr lang="es-GT" sz="1000" b="0" i="1" dirty="0" smtClean="0">
                          <a:latin typeface="+mn-lt"/>
                        </a:rPr>
                        <a:t>Hacia</a:t>
                      </a:r>
                      <a:r>
                        <a:rPr lang="es-GT" sz="1000" b="0" i="1" baseline="0" dirty="0" smtClean="0">
                          <a:latin typeface="+mn-lt"/>
                        </a:rPr>
                        <a:t> RL.4.6    </a:t>
                      </a:r>
                      <a:r>
                        <a:rPr lang="es-GT" sz="1000" b="0" i="1" baseline="0" dirty="0" smtClean="0">
                          <a:solidFill>
                            <a:schemeClr val="tx1"/>
                          </a:solidFill>
                          <a:latin typeface="+mn-lt"/>
                        </a:rPr>
                        <a:t>DOK 2</a:t>
                      </a:r>
                      <a:endParaRPr lang="es-GT" sz="1000" b="0" u="none" kern="1200" dirty="0" smtClean="0">
                        <a:solidFill>
                          <a:schemeClr val="tx1"/>
                        </a:solidFill>
                        <a:effectLst/>
                        <a:latin typeface="+mn-lt"/>
                        <a:ea typeface="+mn-ea"/>
                        <a:cs typeface="+mn-cs"/>
                      </a:endParaRPr>
                    </a:p>
                  </a:txBody>
                  <a:tcPr marL="97155" marR="97155" marT="47897" marB="47897" anchor="ctr">
                    <a:solidFill>
                      <a:schemeClr val="bg1">
                        <a:lumMod val="75000"/>
                      </a:schemeClr>
                    </a:solidFill>
                  </a:tcPr>
                </a:tc>
                <a:tc>
                  <a:txBody>
                    <a:bodyPr/>
                    <a:lstStyle/>
                    <a:p>
                      <a:pPr algn="ctr"/>
                      <a:r>
                        <a:rPr lang="es-GT" sz="1200" b="1" dirty="0" smtClean="0">
                          <a:solidFill>
                            <a:schemeClr val="tx1"/>
                          </a:solidFill>
                          <a:effectLst>
                            <a:outerShdw blurRad="38100" dist="38100" dir="2700000" algn="tl">
                              <a:srgbClr val="000000">
                                <a:alpha val="43137"/>
                              </a:srgbClr>
                            </a:outerShdw>
                          </a:effectLst>
                          <a:latin typeface="+mn-lt"/>
                        </a:rPr>
                        <a:t>D</a:t>
                      </a:r>
                      <a:endParaRPr lang="es-GT"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0">
                <a:tc>
                  <a:txBody>
                    <a:bodyPr/>
                    <a:lstStyle/>
                    <a:p>
                      <a:pPr marL="739775" marR="0" indent="-739775"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4</a:t>
                      </a:r>
                      <a:r>
                        <a:rPr lang="es-GT" sz="1200" b="1" u="none" dirty="0" smtClean="0">
                          <a:solidFill>
                            <a:schemeClr val="tx1"/>
                          </a:solidFill>
                          <a:effectLst>
                            <a:outerShdw blurRad="38100" dist="38100" dir="2700000" algn="tl">
                              <a:srgbClr val="000000">
                                <a:alpha val="43137"/>
                              </a:srgbClr>
                            </a:outerShdw>
                          </a:effectLst>
                          <a:latin typeface="+mn-lt"/>
                        </a:rPr>
                        <a:t>  </a:t>
                      </a:r>
                      <a:r>
                        <a:rPr lang="es-GT" sz="1100" b="0" u="none" dirty="0" smtClean="0">
                          <a:solidFill>
                            <a:schemeClr val="dk1"/>
                          </a:solidFill>
                          <a:effectLst/>
                          <a:latin typeface="+mn-lt"/>
                          <a:cs typeface="Helvetica" pitchFamily="34" charset="0"/>
                        </a:rPr>
                        <a:t>Ambas respuestas deben estar correctas.  P</a:t>
                      </a:r>
                      <a:r>
                        <a:rPr lang="es-GT" sz="1100" b="0" u="none" baseline="0" dirty="0" smtClean="0">
                          <a:solidFill>
                            <a:schemeClr val="dk1"/>
                          </a:solidFill>
                          <a:effectLst/>
                          <a:latin typeface="+mn-lt"/>
                          <a:cs typeface="Helvetica" pitchFamily="34" charset="0"/>
                        </a:rPr>
                        <a:t>arte A: </a:t>
                      </a:r>
                      <a:r>
                        <a:rPr lang="es-GT" sz="1200" b="0" dirty="0" smtClean="0">
                          <a:latin typeface="+mn-lt"/>
                        </a:rPr>
                        <a:t>¿Qué afirmación probablemente explica el punto de vista de Helen </a:t>
                      </a:r>
                      <a:r>
                        <a:rPr lang="es-GT" sz="1200" b="0" dirty="0" err="1" smtClean="0">
                          <a:latin typeface="+mn-lt"/>
                        </a:rPr>
                        <a:t>Keller</a:t>
                      </a:r>
                      <a:r>
                        <a:rPr lang="es-GT" sz="1200" b="0" dirty="0" smtClean="0">
                          <a:latin typeface="+mn-lt"/>
                        </a:rPr>
                        <a:t> entre las edades de dos y siete años?</a:t>
                      </a:r>
                      <a:r>
                        <a:rPr lang="es-GT" sz="1100" b="0" dirty="0" smtClean="0">
                          <a:latin typeface="+mn-lt"/>
                        </a:rPr>
                        <a:t>  Parte B:  </a:t>
                      </a:r>
                      <a:r>
                        <a:rPr lang="es-GT" sz="1200" b="0" dirty="0" smtClean="0">
                          <a:latin typeface="+mn-lt"/>
                        </a:rPr>
                        <a:t>Basado en tu respuesta en la Parte A (arriba), ¿Qué es lo que probablemente habría hecho Helen después?</a:t>
                      </a:r>
                      <a:r>
                        <a:rPr lang="es-GT" sz="1100" b="0" dirty="0" smtClean="0">
                          <a:latin typeface="+mn-lt"/>
                        </a:rPr>
                        <a:t>  </a:t>
                      </a:r>
                      <a:r>
                        <a:rPr lang="es-GT" sz="1100" b="0" i="1" dirty="0" smtClean="0">
                          <a:latin typeface="+mn-lt"/>
                        </a:rPr>
                        <a:t>Hacia </a:t>
                      </a:r>
                      <a:r>
                        <a:rPr lang="es-GT" sz="1100" b="0" dirty="0" smtClean="0">
                          <a:latin typeface="+mn-lt"/>
                        </a:rPr>
                        <a:t>RL4.6</a:t>
                      </a:r>
                      <a:r>
                        <a:rPr lang="es-GT" sz="1100" b="0" baseline="0" dirty="0" smtClean="0">
                          <a:latin typeface="+mn-lt"/>
                        </a:rPr>
                        <a:t> </a:t>
                      </a:r>
                      <a:r>
                        <a:rPr lang="es-GT" sz="1100" b="0" baseline="0" dirty="0" smtClean="0">
                          <a:solidFill>
                            <a:schemeClr val="tx1"/>
                          </a:solidFill>
                          <a:latin typeface="+mn-lt"/>
                        </a:rPr>
                        <a:t>DOK 4</a:t>
                      </a:r>
                      <a:endParaRPr lang="es-GT" sz="1100" b="0" dirty="0" smtClean="0">
                        <a:solidFill>
                          <a:schemeClr val="tx1"/>
                        </a:solidFill>
                        <a:latin typeface="+mn-lt"/>
                      </a:endParaRPr>
                    </a:p>
                  </a:txBody>
                  <a:tcPr marL="97155" marR="97155" marT="47897" marB="47897" anchor="ctr">
                    <a:solidFill>
                      <a:schemeClr val="bg2"/>
                    </a:solidFill>
                  </a:tcPr>
                </a:tc>
                <a:tc>
                  <a:txBody>
                    <a:bodyPr/>
                    <a:lstStyle/>
                    <a:p>
                      <a:pPr algn="ctr"/>
                      <a:r>
                        <a:rPr lang="es-GT" sz="1200" b="1" dirty="0" smtClean="0">
                          <a:solidFill>
                            <a:schemeClr val="tx1"/>
                          </a:solidFill>
                          <a:effectLst>
                            <a:outerShdw blurRad="38100" dist="38100" dir="2700000" algn="tl">
                              <a:srgbClr val="000000">
                                <a:alpha val="43137"/>
                              </a:srgbClr>
                            </a:outerShdw>
                          </a:effectLst>
                          <a:latin typeface="+mn-lt"/>
                        </a:rPr>
                        <a:t>A, A</a:t>
                      </a:r>
                      <a:endParaRPr lang="es-GT"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9196">
                <a:tc>
                  <a:txBody>
                    <a:bodyPr/>
                    <a:lstStyle/>
                    <a:p>
                      <a:r>
                        <a:rPr lang="es-GT" sz="1200" b="1" u="sng" dirty="0" smtClean="0">
                          <a:solidFill>
                            <a:schemeClr val="tx1"/>
                          </a:solidFill>
                          <a:effectLst>
                            <a:outerShdw blurRad="38100" dist="38100" dir="2700000" algn="tl">
                              <a:srgbClr val="000000">
                                <a:alpha val="43137"/>
                              </a:srgbClr>
                            </a:outerShdw>
                          </a:effectLst>
                          <a:latin typeface="+mn-lt"/>
                        </a:rPr>
                        <a:t>Pregunta 5</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0" dirty="0" smtClean="0">
                          <a:latin typeface="+mn-lt"/>
                        </a:rPr>
                        <a:t>¿Por qué la palabra “susurrando” está entre corchetes? </a:t>
                      </a:r>
                      <a:r>
                        <a:rPr lang="es-GT" sz="1000" b="0" i="1" dirty="0" smtClean="0">
                          <a:latin typeface="+mn-lt"/>
                        </a:rPr>
                        <a:t>Hacia</a:t>
                      </a:r>
                      <a:r>
                        <a:rPr lang="es-GT" sz="1000" b="0" i="1" baseline="0" dirty="0" smtClean="0">
                          <a:latin typeface="+mn-lt"/>
                        </a:rPr>
                        <a:t> RL.4.7 DOK1</a:t>
                      </a:r>
                      <a:endParaRPr lang="es-GT" sz="1000" b="0" i="1" dirty="0" smtClean="0">
                        <a:latin typeface="+mn-lt"/>
                      </a:endParaRPr>
                    </a:p>
                  </a:txBody>
                  <a:tcPr marL="97155" marR="97155" marT="47897" marB="47897" anchor="ctr">
                    <a:lnB w="12700" cmpd="sng">
                      <a:noFill/>
                    </a:lnB>
                    <a:solidFill>
                      <a:schemeClr val="bg1">
                        <a:lumMod val="85000"/>
                      </a:schemeClr>
                    </a:solidFill>
                  </a:tcPr>
                </a:tc>
                <a:tc>
                  <a:txBody>
                    <a:bodyPr/>
                    <a:lstStyle/>
                    <a:p>
                      <a:pPr algn="ctr"/>
                      <a:r>
                        <a:rPr lang="es-GT" sz="1200" b="1" dirty="0" smtClean="0">
                          <a:solidFill>
                            <a:schemeClr val="tx1"/>
                          </a:solidFill>
                          <a:effectLst>
                            <a:outerShdw blurRad="38100" dist="38100" dir="2700000" algn="tl">
                              <a:srgbClr val="000000">
                                <a:alpha val="43137"/>
                              </a:srgbClr>
                            </a:outerShdw>
                          </a:effectLst>
                          <a:latin typeface="+mn-lt"/>
                        </a:rPr>
                        <a:t>D</a:t>
                      </a:r>
                      <a:endParaRPr lang="es-GT"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019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6</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0" dirty="0" smtClean="0">
                          <a:latin typeface="+mn-lt"/>
                        </a:rPr>
                        <a:t>¿Qué</a:t>
                      </a:r>
                      <a:r>
                        <a:rPr lang="es-GT" sz="1200" b="0" baseline="0" dirty="0" smtClean="0">
                          <a:latin typeface="+mn-lt"/>
                        </a:rPr>
                        <a:t> cita </a:t>
                      </a:r>
                      <a:r>
                        <a:rPr lang="es-GT" sz="1200" b="0" dirty="0" smtClean="0">
                          <a:latin typeface="+mn-lt"/>
                        </a:rPr>
                        <a:t>de la sección </a:t>
                      </a:r>
                      <a:r>
                        <a:rPr lang="es-GT" sz="1200" b="1" i="1" dirty="0" smtClean="0">
                          <a:latin typeface="+mn-lt"/>
                        </a:rPr>
                        <a:t>La Obra </a:t>
                      </a:r>
                      <a:r>
                        <a:rPr lang="es-GT" sz="1200" b="0" dirty="0" smtClean="0">
                          <a:latin typeface="+mn-lt"/>
                        </a:rPr>
                        <a:t>representa este acontecimiento? </a:t>
                      </a:r>
                      <a:r>
                        <a:rPr lang="es-GT" sz="1000" b="0" i="1" dirty="0" smtClean="0">
                          <a:latin typeface="+mn-lt"/>
                          <a:cs typeface="Helvetica" pitchFamily="34" charset="0"/>
                        </a:rPr>
                        <a:t>Hacia </a:t>
                      </a:r>
                      <a:r>
                        <a:rPr lang="es-GT" sz="1000" b="0" i="1" u="none" dirty="0" smtClean="0">
                          <a:solidFill>
                            <a:schemeClr val="tx1"/>
                          </a:solidFill>
                          <a:effectLst/>
                          <a:latin typeface="+mn-lt"/>
                        </a:rPr>
                        <a:t>RL.4.7 DOK2</a:t>
                      </a:r>
                    </a:p>
                  </a:txBody>
                  <a:tcPr marL="97155" marR="97155" marT="47897" marB="4789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s-GT" sz="1200" b="1" dirty="0" smtClean="0">
                          <a:solidFill>
                            <a:schemeClr val="tx1"/>
                          </a:solidFill>
                          <a:effectLst>
                            <a:outerShdw blurRad="38100" dist="38100" dir="2700000" algn="tl">
                              <a:srgbClr val="000000">
                                <a:alpha val="43137"/>
                              </a:srgbClr>
                            </a:outerShdw>
                          </a:effectLst>
                          <a:latin typeface="+mn-lt"/>
                        </a:rPr>
                        <a:t>B</a:t>
                      </a:r>
                      <a:endParaRPr lang="es-GT"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mpd="sng">
                      <a:noFill/>
                    </a:lnL>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7</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1" u="sng" dirty="0" smtClean="0">
                          <a:solidFill>
                            <a:schemeClr val="tx1"/>
                          </a:solidFill>
                          <a:effectLst>
                            <a:outerShdw blurRad="38100" dist="38100" dir="2700000" algn="tl">
                              <a:srgbClr val="000000">
                                <a:alpha val="43137"/>
                              </a:srgbClr>
                            </a:outerShdw>
                          </a:effectLst>
                          <a:latin typeface="+mn-lt"/>
                        </a:rPr>
                        <a:t>Respuesta construida  Texto literario </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1" u="none" baseline="0" dirty="0" smtClean="0">
                          <a:solidFill>
                            <a:schemeClr val="tx1"/>
                          </a:solidFill>
                          <a:effectLst/>
                          <a:latin typeface="+mn-lt"/>
                        </a:rPr>
                        <a:t>DOK 4</a:t>
                      </a:r>
                      <a:endParaRPr lang="es-GT" sz="12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lnT w="12700" cmpd="sng">
                      <a:noFill/>
                    </a:lnT>
                    <a:solidFill>
                      <a:schemeClr val="bg1">
                        <a:lumMod val="85000"/>
                      </a:schemeClr>
                    </a:solidFill>
                  </a:tcPr>
                </a:tc>
                <a:tc>
                  <a:txBody>
                    <a:bodyPr/>
                    <a:lstStyle/>
                    <a:p>
                      <a:pPr algn="ctr"/>
                      <a:r>
                        <a:rPr lang="es-GT" sz="1200" b="1" dirty="0" smtClean="0">
                          <a:solidFill>
                            <a:schemeClr val="tx1"/>
                          </a:solidFill>
                          <a:effectLst>
                            <a:outerShdw blurRad="38100" dist="38100" dir="2700000" algn="tl">
                              <a:srgbClr val="000000">
                                <a:alpha val="43137"/>
                              </a:srgbClr>
                            </a:outerShdw>
                          </a:effectLst>
                          <a:latin typeface="+mn-lt"/>
                        </a:rPr>
                        <a:t>RL 4.6</a:t>
                      </a:r>
                      <a:endParaRPr lang="es-GT"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r>
                        <a:rPr lang="es-GT" sz="1200" b="1" u="sng" dirty="0" smtClean="0">
                          <a:solidFill>
                            <a:schemeClr val="tx1"/>
                          </a:solidFill>
                          <a:effectLst>
                            <a:outerShdw blurRad="38100" dist="38100" dir="2700000" algn="tl">
                              <a:srgbClr val="000000">
                                <a:alpha val="43137"/>
                              </a:srgbClr>
                            </a:outerShdw>
                          </a:effectLst>
                          <a:latin typeface="+mn-lt"/>
                        </a:rPr>
                        <a:t>Pregunta 8</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1" u="sng" dirty="0" smtClean="0">
                          <a:solidFill>
                            <a:schemeClr val="tx1"/>
                          </a:solidFill>
                          <a:effectLst>
                            <a:outerShdw blurRad="38100" dist="38100" dir="2700000" algn="tl">
                              <a:srgbClr val="000000">
                                <a:alpha val="43137"/>
                              </a:srgbClr>
                            </a:outerShdw>
                          </a:effectLst>
                          <a:latin typeface="+mn-lt"/>
                        </a:rPr>
                        <a:t>Respuesta construida  Texto literario</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1" u="none" dirty="0" smtClean="0">
                          <a:solidFill>
                            <a:schemeClr val="tx1"/>
                          </a:solidFill>
                          <a:effectLst/>
                          <a:latin typeface="+mn-lt"/>
                        </a:rPr>
                        <a:t>DOK 3</a:t>
                      </a:r>
                      <a:endParaRPr lang="es-GT" sz="1200" b="1"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GT" sz="1200" b="1" dirty="0" smtClean="0">
                          <a:solidFill>
                            <a:schemeClr val="tx1"/>
                          </a:solidFill>
                          <a:effectLst>
                            <a:outerShdw blurRad="38100" dist="38100" dir="2700000" algn="tl">
                              <a:srgbClr val="000000">
                                <a:alpha val="43137"/>
                              </a:srgbClr>
                            </a:outerShdw>
                          </a:effectLst>
                          <a:latin typeface="+mn-lt"/>
                        </a:rPr>
                        <a:t>RL 4.7</a:t>
                      </a:r>
                      <a:endParaRPr lang="es-GT"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97108">
                <a:tc>
                  <a:txBody>
                    <a:bodyPr/>
                    <a:lstStyle/>
                    <a:p>
                      <a:pPr marL="739775" marR="0" indent="-739775"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9</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0" dirty="0" smtClean="0">
                          <a:latin typeface="+mn-lt"/>
                        </a:rPr>
                        <a:t>Un autor quiere escribir acerca de cómo la fiebre de Helen la dejó ciega y sorda.  ¿Qué estructura de texto sería mejor para usar?  </a:t>
                      </a:r>
                      <a:r>
                        <a:rPr lang="es-GT" sz="1000" b="0" i="1" baseline="0" dirty="0" smtClean="0">
                          <a:solidFill>
                            <a:srgbClr val="000000"/>
                          </a:solidFill>
                          <a:latin typeface="+mn-lt"/>
                          <a:ea typeface="Times New Roman"/>
                          <a:cs typeface="Times New Roman"/>
                        </a:rPr>
                        <a:t>Hacia RI.4.5 </a:t>
                      </a:r>
                      <a:r>
                        <a:rPr lang="es-GT" sz="1000" b="0" i="1" baseline="0" dirty="0" smtClean="0">
                          <a:solidFill>
                            <a:schemeClr val="tx1"/>
                          </a:solidFill>
                          <a:latin typeface="+mn-lt"/>
                          <a:ea typeface="Times New Roman"/>
                          <a:cs typeface="Times New Roman"/>
                        </a:rPr>
                        <a:t>DOK 2</a:t>
                      </a:r>
                      <a:endParaRPr lang="es-GT" sz="1000" b="0" i="1" kern="1200" dirty="0" smtClean="0">
                        <a:solidFill>
                          <a:schemeClr val="tx1"/>
                        </a:solidFill>
                        <a:effectLst/>
                        <a:latin typeface="+mn-lt"/>
                        <a:ea typeface="Times New Roman"/>
                        <a:cs typeface="Times New Roman"/>
                      </a:endParaRPr>
                    </a:p>
                  </a:txBody>
                  <a:tcPr marL="97155" marR="97155" marT="47897" marB="47897" anchor="ctr">
                    <a:solidFill>
                      <a:schemeClr val="bg1">
                        <a:lumMod val="85000"/>
                      </a:schemeClr>
                    </a:solidFill>
                  </a:tcPr>
                </a:tc>
                <a:tc>
                  <a:txBody>
                    <a:bodyPr/>
                    <a:lstStyle/>
                    <a:p>
                      <a:pPr algn="ctr"/>
                      <a:r>
                        <a:rPr lang="es-GT" sz="1200" b="1" dirty="0" smtClean="0">
                          <a:effectLst>
                            <a:outerShdw blurRad="38100" dist="38100" dir="2700000" algn="tl">
                              <a:srgbClr val="000000">
                                <a:alpha val="43137"/>
                              </a:srgbClr>
                            </a:outerShdw>
                          </a:effectLst>
                          <a:latin typeface="+mn-lt"/>
                        </a:rPr>
                        <a:t>C</a:t>
                      </a:r>
                      <a:endParaRPr lang="es-GT" sz="1200" b="1" dirty="0">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14035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a:t>
                      </a:r>
                      <a:r>
                        <a:rPr lang="es-GT" sz="1200" b="1" u="sng" baseline="0" dirty="0" smtClean="0">
                          <a:solidFill>
                            <a:schemeClr val="tx1"/>
                          </a:solidFill>
                          <a:effectLst>
                            <a:outerShdw blurRad="38100" dist="38100" dir="2700000" algn="tl">
                              <a:srgbClr val="000000">
                                <a:alpha val="43137"/>
                              </a:srgbClr>
                            </a:outerShdw>
                          </a:effectLst>
                          <a:latin typeface="+mn-lt"/>
                        </a:rPr>
                        <a:t> 10</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0" dirty="0" smtClean="0">
                          <a:latin typeface="+mn-lt"/>
                        </a:rPr>
                        <a:t>¿Cómo está organizada la información en </a:t>
                      </a:r>
                      <a:r>
                        <a:rPr lang="es-GT" sz="1200" b="1" i="1" u="sng" dirty="0" smtClean="0">
                          <a:latin typeface="+mn-lt"/>
                        </a:rPr>
                        <a:t>Helen </a:t>
                      </a:r>
                      <a:r>
                        <a:rPr lang="es-GT" sz="1200" b="1" i="1" u="sng" dirty="0" err="1" smtClean="0">
                          <a:latin typeface="+mn-lt"/>
                        </a:rPr>
                        <a:t>Keller</a:t>
                      </a:r>
                      <a:r>
                        <a:rPr lang="es-GT" sz="1200" b="0" dirty="0" smtClean="0">
                          <a:latin typeface="+mn-lt"/>
                        </a:rPr>
                        <a:t>?  </a:t>
                      </a:r>
                      <a:r>
                        <a:rPr lang="es-GT" sz="1000" b="0" i="1" dirty="0" smtClean="0">
                          <a:latin typeface="+mn-lt"/>
                        </a:rPr>
                        <a:t>Hacia</a:t>
                      </a:r>
                      <a:r>
                        <a:rPr lang="es-GT" sz="1000" b="0" i="1" baseline="0" dirty="0" smtClean="0">
                          <a:latin typeface="+mn-lt"/>
                        </a:rPr>
                        <a:t> RI.4.5 </a:t>
                      </a:r>
                      <a:r>
                        <a:rPr lang="es-GT" sz="1000" b="0" i="1" baseline="0" dirty="0" smtClean="0">
                          <a:solidFill>
                            <a:schemeClr val="tx1"/>
                          </a:solidFill>
                          <a:latin typeface="+mn-lt"/>
                        </a:rPr>
                        <a:t>DOK 2</a:t>
                      </a:r>
                      <a:endParaRPr lang="es-GT" sz="1000" b="0" i="1" dirty="0" smtClean="0">
                        <a:solidFill>
                          <a:schemeClr val="tx1"/>
                        </a:solidFill>
                        <a:latin typeface="+mn-lt"/>
                      </a:endParaRPr>
                    </a:p>
                  </a:txBody>
                  <a:tcPr marL="97155" marR="97155" marT="47897" marB="47897" anchor="ctr">
                    <a:solidFill>
                      <a:schemeClr val="bg2"/>
                    </a:solidFill>
                  </a:tcPr>
                </a:tc>
                <a:tc>
                  <a:txBody>
                    <a:bodyPr/>
                    <a:lstStyle/>
                    <a:p>
                      <a:pPr algn="ctr"/>
                      <a:r>
                        <a:rPr lang="es-GT" sz="1200" b="1" dirty="0" smtClean="0">
                          <a:effectLst>
                            <a:outerShdw blurRad="38100" dist="38100" dir="2700000" algn="tl">
                              <a:srgbClr val="000000">
                                <a:alpha val="43137"/>
                              </a:srgbClr>
                            </a:outerShdw>
                          </a:effectLst>
                          <a:latin typeface="+mn-lt"/>
                        </a:rPr>
                        <a:t>A</a:t>
                      </a:r>
                      <a:endParaRPr lang="es-GT" sz="1200" b="1" dirty="0">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0">
                <a:tc>
                  <a:txBody>
                    <a:bodyPr/>
                    <a:lstStyle/>
                    <a:p>
                      <a:pPr marL="914400" marR="0" indent="-914400" algn="l" defTabSz="1018824" rtl="0" eaLnBrk="1" fontAlgn="auto" latinLnBrk="0" hangingPunct="1">
                        <a:lnSpc>
                          <a:spcPct val="100000"/>
                        </a:lnSpc>
                        <a:spcBef>
                          <a:spcPts val="0"/>
                        </a:spcBef>
                        <a:spcAft>
                          <a:spcPts val="0"/>
                        </a:spcAft>
                        <a:buClrTx/>
                        <a:buSzTx/>
                        <a:buFont typeface="+mj-lt"/>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11</a:t>
                      </a:r>
                      <a:r>
                        <a:rPr lang="es-GT" sz="1200" b="0" u="none" dirty="0" smtClean="0">
                          <a:solidFill>
                            <a:schemeClr val="tx1"/>
                          </a:solidFill>
                          <a:effectLst>
                            <a:outerShdw blurRad="38100" dist="38100" dir="2700000" algn="tl">
                              <a:srgbClr val="000000">
                                <a:alpha val="43137"/>
                              </a:srgbClr>
                            </a:outerShdw>
                          </a:effectLst>
                          <a:latin typeface="+mn-lt"/>
                        </a:rPr>
                        <a:t>  </a:t>
                      </a:r>
                      <a:r>
                        <a:rPr lang="es-419" sz="1200" b="0" dirty="0" smtClean="0">
                          <a:latin typeface="+mn-lt"/>
                        </a:rPr>
                        <a:t>¿Qué afirmación muestra mejor la diferencia entre el discurso de Helen, “</a:t>
                      </a:r>
                      <a:r>
                        <a:rPr lang="es-419" sz="1200" b="1" i="1" u="sng" dirty="0" smtClean="0">
                          <a:latin typeface="+mn-lt"/>
                        </a:rPr>
                        <a:t>Discurso a los 1,200 estudiantes</a:t>
                      </a:r>
                      <a:r>
                        <a:rPr lang="es-419" sz="1200" b="0" dirty="0" smtClean="0">
                          <a:latin typeface="+mn-lt"/>
                        </a:rPr>
                        <a:t>” y la biografía Helen </a:t>
                      </a:r>
                      <a:r>
                        <a:rPr lang="es-419" sz="1200" b="0" dirty="0" err="1" smtClean="0">
                          <a:latin typeface="+mn-lt"/>
                        </a:rPr>
                        <a:t>Keller</a:t>
                      </a:r>
                      <a:r>
                        <a:rPr lang="es-419" sz="1200" b="0" dirty="0" smtClean="0">
                          <a:latin typeface="+mn-lt"/>
                        </a:rPr>
                        <a:t>? </a:t>
                      </a:r>
                      <a:r>
                        <a:rPr lang="es-GT" sz="1200" b="0" dirty="0" smtClean="0">
                          <a:latin typeface="+mn-lt"/>
                        </a:rPr>
                        <a:t>  </a:t>
                      </a:r>
                      <a:r>
                        <a:rPr lang="es-GT" sz="1000" b="0" i="1" dirty="0" smtClean="0">
                          <a:latin typeface="+mn-lt"/>
                        </a:rPr>
                        <a:t>Hacia RI.4.6 </a:t>
                      </a:r>
                      <a:r>
                        <a:rPr lang="es-GT" sz="1000" b="0" i="1" dirty="0" smtClean="0">
                          <a:solidFill>
                            <a:schemeClr val="tx1"/>
                          </a:solidFill>
                          <a:latin typeface="+mn-lt"/>
                        </a:rPr>
                        <a:t>DOK 3</a:t>
                      </a:r>
                      <a:endParaRPr lang="es-GT" sz="1000" b="0" i="1" dirty="0">
                        <a:solidFill>
                          <a:schemeClr val="tx1"/>
                        </a:solidFill>
                        <a:latin typeface="+mn-lt"/>
                      </a:endParaRPr>
                    </a:p>
                  </a:txBody>
                  <a:tcPr marL="97155" marR="97155" marT="47897" marB="47897" anchor="ctr">
                    <a:solidFill>
                      <a:schemeClr val="bg1">
                        <a:lumMod val="85000"/>
                      </a:schemeClr>
                    </a:solidFill>
                  </a:tcPr>
                </a:tc>
                <a:tc>
                  <a:txBody>
                    <a:bodyPr/>
                    <a:lstStyle/>
                    <a:p>
                      <a:pPr algn="ctr"/>
                      <a:r>
                        <a:rPr lang="es-GT" sz="1200" b="1" dirty="0" smtClean="0">
                          <a:effectLst>
                            <a:outerShdw blurRad="38100" dist="38100" dir="2700000" algn="tl">
                              <a:srgbClr val="000000">
                                <a:alpha val="43137"/>
                              </a:srgbClr>
                            </a:outerShdw>
                          </a:effectLst>
                          <a:latin typeface="+mn-lt"/>
                        </a:rPr>
                        <a:t>B</a:t>
                      </a:r>
                      <a:endParaRPr lang="es-GT" sz="1200" b="1" dirty="0">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90726">
                <a:tc>
                  <a:txBody>
                    <a:bodyPr/>
                    <a:lstStyle/>
                    <a:p>
                      <a:pPr marL="914400" marR="0" indent="-914400"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a:t>
                      </a:r>
                      <a:r>
                        <a:rPr lang="es-GT" sz="1200" b="1" u="sng" baseline="0" dirty="0" smtClean="0">
                          <a:solidFill>
                            <a:schemeClr val="tx1"/>
                          </a:solidFill>
                          <a:effectLst>
                            <a:outerShdw blurRad="38100" dist="38100" dir="2700000" algn="tl">
                              <a:srgbClr val="000000">
                                <a:alpha val="43137"/>
                              </a:srgbClr>
                            </a:outerShdw>
                          </a:effectLst>
                          <a:latin typeface="+mn-lt"/>
                        </a:rPr>
                        <a:t> 12</a:t>
                      </a:r>
                      <a:r>
                        <a:rPr lang="es-GT" sz="1200" b="0" u="none" dirty="0" smtClean="0">
                          <a:solidFill>
                            <a:schemeClr val="tx1"/>
                          </a:solidFill>
                          <a:effectLst>
                            <a:outerShdw blurRad="38100" dist="38100" dir="2700000" algn="tl">
                              <a:srgbClr val="000000">
                                <a:alpha val="43137"/>
                              </a:srgbClr>
                            </a:outerShdw>
                          </a:effectLst>
                          <a:latin typeface="+mn-lt"/>
                        </a:rPr>
                        <a:t>  </a:t>
                      </a:r>
                      <a:r>
                        <a:rPr lang="es-GT" sz="1200" b="0" dirty="0" smtClean="0">
                          <a:latin typeface="+mn-lt"/>
                        </a:rPr>
                        <a:t>¿Qué afirmación explica mejor por qué el discurso de Helen, “</a:t>
                      </a:r>
                      <a:r>
                        <a:rPr lang="es-GT" sz="1200" b="1" i="1" u="sng" dirty="0" smtClean="0">
                          <a:latin typeface="+mn-lt"/>
                        </a:rPr>
                        <a:t>Discurso a los 1,200</a:t>
                      </a:r>
                      <a:r>
                        <a:rPr lang="es-GT" sz="1200" b="1" i="1" u="sng" baseline="0" dirty="0" smtClean="0">
                          <a:latin typeface="+mn-lt"/>
                        </a:rPr>
                        <a:t> estudiantes</a:t>
                      </a:r>
                      <a:r>
                        <a:rPr lang="es-GT" sz="1200" b="0" dirty="0" smtClean="0">
                          <a:latin typeface="+mn-lt"/>
                        </a:rPr>
                        <a:t>” podría tener un mayor impacto en alguien que es ciego o sordo, que la biografía </a:t>
                      </a:r>
                      <a:r>
                        <a:rPr lang="es-GT" sz="1200" b="1" i="1" u="sng" dirty="0" smtClean="0">
                          <a:latin typeface="+mn-lt"/>
                        </a:rPr>
                        <a:t>Helen </a:t>
                      </a:r>
                      <a:r>
                        <a:rPr lang="es-GT" sz="1200" b="1" i="1" u="sng" dirty="0" err="1" smtClean="0">
                          <a:latin typeface="+mn-lt"/>
                        </a:rPr>
                        <a:t>Keller</a:t>
                      </a:r>
                      <a:r>
                        <a:rPr lang="es-GT" sz="1200" b="0" dirty="0" smtClean="0">
                          <a:latin typeface="+mn-lt"/>
                        </a:rPr>
                        <a:t>?   </a:t>
                      </a:r>
                      <a:r>
                        <a:rPr lang="es-GT" sz="1000" b="0" i="1" dirty="0" smtClean="0">
                          <a:latin typeface="+mn-lt"/>
                        </a:rPr>
                        <a:t>Hacia </a:t>
                      </a:r>
                      <a:r>
                        <a:rPr lang="es-GT" sz="1000" b="0" i="1" dirty="0" smtClean="0">
                          <a:solidFill>
                            <a:schemeClr val="tx1"/>
                          </a:solidFill>
                          <a:latin typeface="+mn-lt"/>
                        </a:rPr>
                        <a:t>RI.4.6 DOK 3</a:t>
                      </a:r>
                    </a:p>
                  </a:txBody>
                  <a:tcPr marL="97155" marR="97155" marT="47897" marB="47897" anchor="ctr">
                    <a:solidFill>
                      <a:schemeClr val="bg2"/>
                    </a:solidFill>
                  </a:tcPr>
                </a:tc>
                <a:tc>
                  <a:txBody>
                    <a:bodyPr/>
                    <a:lstStyle/>
                    <a:p>
                      <a:pPr algn="ctr"/>
                      <a:r>
                        <a:rPr lang="es-GT" sz="1200" b="1" dirty="0" smtClean="0">
                          <a:effectLst>
                            <a:outerShdw blurRad="38100" dist="38100" dir="2700000" algn="tl">
                              <a:srgbClr val="000000">
                                <a:alpha val="43137"/>
                              </a:srgbClr>
                            </a:outerShdw>
                          </a:effectLst>
                          <a:latin typeface="+mn-lt"/>
                        </a:rPr>
                        <a:t>C</a:t>
                      </a:r>
                      <a:endParaRPr lang="es-GT" sz="1200" b="1" dirty="0">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79692">
                <a:tc>
                  <a:txBody>
                    <a:bodyPr/>
                    <a:lstStyle/>
                    <a:p>
                      <a:pPr marL="914400" marR="0" indent="-914400"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13</a:t>
                      </a:r>
                      <a:r>
                        <a:rPr lang="es-GT" sz="1200" b="0" u="none" baseline="0" dirty="0" smtClean="0">
                          <a:solidFill>
                            <a:schemeClr val="tx1"/>
                          </a:solidFill>
                          <a:effectLst/>
                          <a:latin typeface="+mn-lt"/>
                        </a:rPr>
                        <a:t>  </a:t>
                      </a:r>
                      <a:r>
                        <a:rPr lang="es-GT" sz="1200" b="0" dirty="0" smtClean="0">
                          <a:latin typeface="+mn-lt"/>
                          <a:cs typeface="Helvetica" panose="020B0604020202020204" pitchFamily="34" charset="0"/>
                        </a:rPr>
                        <a:t>¿Qué fecha en la línea de tiempo muestra una habilidad que Helen necesitaba para ir a la universidad?   </a:t>
                      </a:r>
                      <a:r>
                        <a:rPr lang="es-GT" sz="1000" b="0" i="1" dirty="0" smtClean="0">
                          <a:latin typeface="+mn-lt"/>
                        </a:rPr>
                        <a:t>Hacia RI.4.7 </a:t>
                      </a:r>
                      <a:r>
                        <a:rPr lang="es-GT" sz="1000" b="0" i="1" dirty="0" smtClean="0">
                          <a:solidFill>
                            <a:schemeClr val="tx1"/>
                          </a:solidFill>
                          <a:latin typeface="+mn-lt"/>
                        </a:rPr>
                        <a:t>DOK 2</a:t>
                      </a:r>
                    </a:p>
                  </a:txBody>
                  <a:tcPr marL="97155" marR="97155" marT="47897" marB="47897" anchor="ctr">
                    <a:solidFill>
                      <a:schemeClr val="bg1">
                        <a:lumMod val="85000"/>
                      </a:schemeClr>
                    </a:solidFill>
                  </a:tcPr>
                </a:tc>
                <a:tc>
                  <a:txBody>
                    <a:bodyPr/>
                    <a:lstStyle/>
                    <a:p>
                      <a:pPr algn="ctr"/>
                      <a:r>
                        <a:rPr lang="es-GT" sz="1200" b="1" dirty="0" smtClean="0">
                          <a:effectLst>
                            <a:outerShdw blurRad="38100" dist="38100" dir="2700000" algn="tl">
                              <a:srgbClr val="000000">
                                <a:alpha val="43137"/>
                              </a:srgbClr>
                            </a:outerShdw>
                          </a:effectLst>
                          <a:latin typeface="+mn-lt"/>
                        </a:rPr>
                        <a:t>C</a:t>
                      </a:r>
                      <a:endParaRPr lang="es-GT" sz="1200" b="1" dirty="0">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153418">
                <a:tc>
                  <a:txBody>
                    <a:bodyPr/>
                    <a:lstStyle/>
                    <a:p>
                      <a:pPr marL="854075" marR="0" indent="-854075"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14</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0" u="none" baseline="0" dirty="0" smtClean="0">
                          <a:solidFill>
                            <a:schemeClr val="tx1"/>
                          </a:solidFill>
                          <a:effectLst/>
                          <a:latin typeface="+mn-lt"/>
                        </a:rPr>
                        <a:t> </a:t>
                      </a:r>
                      <a:r>
                        <a:rPr lang="es-GT" sz="1200" b="0" dirty="0" smtClean="0">
                          <a:latin typeface="+mn-lt"/>
                        </a:rPr>
                        <a:t>¿Qué acontecimiento en la línea de tiempo tendría una información y estructura parecida a una biografía?   </a:t>
                      </a:r>
                      <a:r>
                        <a:rPr lang="es-GT" sz="1000" b="0" i="1" dirty="0" smtClean="0">
                          <a:latin typeface="+mn-lt"/>
                        </a:rPr>
                        <a:t>Hacia</a:t>
                      </a:r>
                      <a:r>
                        <a:rPr lang="es-GT" sz="1000" b="0" i="1" baseline="0" dirty="0" smtClean="0">
                          <a:latin typeface="+mn-lt"/>
                        </a:rPr>
                        <a:t> </a:t>
                      </a:r>
                      <a:r>
                        <a:rPr lang="es-GT" sz="1000" b="0" i="1" dirty="0" smtClean="0">
                          <a:latin typeface="+mn-lt"/>
                        </a:rPr>
                        <a:t>RI.4.7 </a:t>
                      </a:r>
                      <a:r>
                        <a:rPr lang="es-GT" sz="1000" b="0" i="1" dirty="0" smtClean="0">
                          <a:solidFill>
                            <a:schemeClr val="tx1"/>
                          </a:solidFill>
                          <a:latin typeface="+mn-lt"/>
                        </a:rPr>
                        <a:t>DOK 2</a:t>
                      </a:r>
                    </a:p>
                  </a:txBody>
                  <a:tcPr marL="97155" marR="97155" marT="47897" marB="47897" anchor="ctr">
                    <a:solidFill>
                      <a:schemeClr val="bg2"/>
                    </a:solidFill>
                  </a:tcPr>
                </a:tc>
                <a:tc>
                  <a:txBody>
                    <a:bodyPr/>
                    <a:lstStyle/>
                    <a:p>
                      <a:pPr algn="ctr"/>
                      <a:r>
                        <a:rPr lang="es-GT" sz="1200" b="1" dirty="0" smtClean="0">
                          <a:effectLst>
                            <a:outerShdw blurRad="38100" dist="38100" dir="2700000" algn="tl">
                              <a:srgbClr val="000000">
                                <a:alpha val="43137"/>
                              </a:srgbClr>
                            </a:outerShdw>
                          </a:effectLst>
                          <a:latin typeface="+mn-lt"/>
                        </a:rPr>
                        <a:t>D</a:t>
                      </a:r>
                      <a:endParaRPr lang="es-GT" sz="1200" b="1" dirty="0">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15</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1" u="none" dirty="0" smtClean="0">
                          <a:solidFill>
                            <a:schemeClr val="tx1"/>
                          </a:solidFill>
                          <a:effectLst/>
                          <a:latin typeface="+mn-lt"/>
                        </a:rPr>
                        <a:t>  </a:t>
                      </a:r>
                      <a:r>
                        <a:rPr lang="es-GT" sz="1200" b="1" u="sng" dirty="0" smtClean="0">
                          <a:solidFill>
                            <a:schemeClr val="tx1"/>
                          </a:solidFill>
                          <a:effectLst>
                            <a:outerShdw blurRad="38100" dist="38100" dir="2700000" algn="tl">
                              <a:srgbClr val="000000">
                                <a:alpha val="43137"/>
                              </a:srgbClr>
                            </a:outerShdw>
                          </a:effectLst>
                          <a:latin typeface="+mn-lt"/>
                        </a:rPr>
                        <a:t>Respuesta construida Texto</a:t>
                      </a:r>
                      <a:r>
                        <a:rPr lang="es-GT" sz="1200" b="1" u="sng" baseline="0" dirty="0" smtClean="0">
                          <a:solidFill>
                            <a:schemeClr val="tx1"/>
                          </a:solidFill>
                          <a:effectLst>
                            <a:outerShdw blurRad="38100" dist="38100" dir="2700000" algn="tl">
                              <a:srgbClr val="000000">
                                <a:alpha val="43137"/>
                              </a:srgbClr>
                            </a:outerShdw>
                          </a:effectLst>
                          <a:latin typeface="+mn-lt"/>
                        </a:rPr>
                        <a:t> informativo</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1" i="1" u="none" baseline="0" dirty="0" smtClean="0">
                          <a:solidFill>
                            <a:schemeClr val="tx1"/>
                          </a:solidFill>
                          <a:effectLst/>
                          <a:latin typeface="+mn-lt"/>
                        </a:rPr>
                        <a:t>DOK 2</a:t>
                      </a:r>
                      <a:endParaRPr lang="es-GT" sz="1200" b="1" i="1"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s-GT" sz="1200" b="1" dirty="0" smtClean="0">
                          <a:solidFill>
                            <a:schemeClr val="tx1"/>
                          </a:solidFill>
                          <a:effectLst>
                            <a:outerShdw blurRad="38100" dist="38100" dir="2700000" algn="tl">
                              <a:srgbClr val="000000">
                                <a:alpha val="43137"/>
                              </a:srgbClr>
                            </a:outerShdw>
                          </a:effectLst>
                          <a:latin typeface="+mn-lt"/>
                        </a:rPr>
                        <a:t>RI 4.6</a:t>
                      </a:r>
                      <a:endParaRPr lang="es-GT"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16</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1" u="sng" dirty="0" smtClean="0">
                          <a:solidFill>
                            <a:schemeClr val="tx1"/>
                          </a:solidFill>
                          <a:effectLst>
                            <a:outerShdw blurRad="38100" dist="38100" dir="2700000" algn="tl">
                              <a:srgbClr val="000000">
                                <a:alpha val="43137"/>
                              </a:srgbClr>
                            </a:outerShdw>
                          </a:effectLst>
                          <a:latin typeface="+mn-lt"/>
                        </a:rPr>
                        <a:t>Respuesta construida Texto informativo</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1" u="none" dirty="0" smtClean="0">
                          <a:solidFill>
                            <a:schemeClr val="tx1"/>
                          </a:solidFill>
                          <a:effectLst/>
                          <a:latin typeface="+mn-lt"/>
                        </a:rPr>
                        <a:t>DOK 3</a:t>
                      </a:r>
                    </a:p>
                  </a:txBody>
                  <a:tcPr marL="97155" marR="97155" marT="47897" marB="47897" anchor="ctr">
                    <a:solidFill>
                      <a:schemeClr val="bg2"/>
                    </a:solidFill>
                  </a:tcPr>
                </a:tc>
                <a:tc>
                  <a:txBody>
                    <a:bodyPr/>
                    <a:lstStyle/>
                    <a:p>
                      <a:pPr algn="ctr"/>
                      <a:r>
                        <a:rPr lang="es-GT" sz="1200" b="1" dirty="0" smtClean="0">
                          <a:solidFill>
                            <a:schemeClr val="tx1"/>
                          </a:solidFill>
                          <a:effectLst>
                            <a:outerShdw blurRad="38100" dist="38100" dir="2700000" algn="tl">
                              <a:srgbClr val="000000">
                                <a:alpha val="43137"/>
                              </a:srgbClr>
                            </a:outerShdw>
                          </a:effectLst>
                          <a:latin typeface="+mn-lt"/>
                        </a:rPr>
                        <a:t>RI 4.7</a:t>
                      </a:r>
                      <a:endParaRPr lang="es-GT"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Escribir y Revisar</a:t>
                      </a:r>
                    </a:p>
                  </a:txBody>
                  <a:tcPr marL="97155" marR="97155" marT="47897" marB="47897" anchor="ctr">
                    <a:solidFill>
                      <a:schemeClr val="bg1">
                        <a:lumMod val="85000"/>
                      </a:schemeClr>
                    </a:solidFill>
                  </a:tcPr>
                </a:tc>
                <a:tc>
                  <a:txBody>
                    <a:bodyPr/>
                    <a:lstStyle/>
                    <a:p>
                      <a:pPr algn="ctr"/>
                      <a:endParaRPr lang="es-GT"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17</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1" u="sng" dirty="0" smtClean="0">
                          <a:solidFill>
                            <a:schemeClr val="tx1"/>
                          </a:solidFill>
                          <a:effectLst>
                            <a:outerShdw blurRad="38100" dist="38100" dir="2700000" algn="tl">
                              <a:srgbClr val="000000">
                                <a:alpha val="43137"/>
                              </a:srgbClr>
                            </a:outerShdw>
                          </a:effectLst>
                          <a:latin typeface="+mn-lt"/>
                        </a:rPr>
                        <a:t>Escrito </a:t>
                      </a:r>
                      <a:r>
                        <a:rPr lang="es-GT" sz="1200" b="1" u="sng" baseline="0" dirty="0" smtClean="0">
                          <a:solidFill>
                            <a:schemeClr val="tx1"/>
                          </a:solidFill>
                          <a:effectLst>
                            <a:outerShdw blurRad="38100" dist="38100" dir="2700000" algn="tl">
                              <a:srgbClr val="000000">
                                <a:alpha val="43137"/>
                              </a:srgbClr>
                            </a:outerShdw>
                          </a:effectLst>
                          <a:latin typeface="+mn-lt"/>
                        </a:rPr>
                        <a:t>breve </a:t>
                      </a:r>
                      <a:endParaRPr lang="es-GT" sz="1200" b="1"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GT" sz="1200" b="1" dirty="0" smtClean="0">
                          <a:solidFill>
                            <a:schemeClr val="tx1"/>
                          </a:solidFill>
                          <a:effectLst>
                            <a:outerShdw blurRad="38100" dist="38100" dir="2700000" algn="tl">
                              <a:srgbClr val="000000">
                                <a:alpha val="43137"/>
                              </a:srgbClr>
                            </a:outerShdw>
                          </a:effectLst>
                          <a:latin typeface="+mn-lt"/>
                        </a:rPr>
                        <a:t>W.2.A</a:t>
                      </a:r>
                      <a:endParaRPr lang="es-GT"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18</a:t>
                      </a:r>
                      <a:r>
                        <a:rPr lang="es-GT" sz="1200" b="1" u="none" dirty="0" smtClean="0">
                          <a:solidFill>
                            <a:schemeClr val="tx1"/>
                          </a:solidFill>
                          <a:effectLst>
                            <a:outerShdw blurRad="38100" dist="38100" dir="2700000" algn="tl">
                              <a:srgbClr val="000000">
                                <a:alpha val="43137"/>
                              </a:srgbClr>
                            </a:outerShdw>
                          </a:effectLst>
                          <a:latin typeface="+mn-lt"/>
                        </a:rPr>
                        <a:t>                                                     Escrito Breve para Revisión  </a:t>
                      </a:r>
                      <a:r>
                        <a:rPr lang="es-GT" sz="1200" b="1" u="none" baseline="0" dirty="0" smtClean="0">
                          <a:solidFill>
                            <a:schemeClr val="tx1"/>
                          </a:solidFill>
                          <a:effectLst>
                            <a:outerShdw blurRad="38100" dist="38100" dir="2700000" algn="tl">
                              <a:srgbClr val="000000">
                                <a:alpha val="43137"/>
                              </a:srgbClr>
                            </a:outerShdw>
                          </a:effectLst>
                          <a:latin typeface="+mn-lt"/>
                        </a:rPr>
                        <a:t>W.4.2d</a:t>
                      </a:r>
                      <a:endParaRPr lang="es-GT" sz="1200" b="1"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GT" sz="1200" b="1" dirty="0" smtClean="0">
                          <a:effectLst>
                            <a:outerShdw blurRad="38100" dist="38100" dir="2700000" algn="tl">
                              <a:srgbClr val="000000">
                                <a:alpha val="43137"/>
                              </a:srgbClr>
                            </a:outerShdw>
                          </a:effectLst>
                          <a:latin typeface="+mn-lt"/>
                        </a:rPr>
                        <a:t>B</a:t>
                      </a:r>
                      <a:endParaRPr lang="es-GT" sz="1200" b="1" dirty="0">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0">
                <a:tc>
                  <a:txBody>
                    <a:bodyPr/>
                    <a:lstStyle/>
                    <a:p>
                      <a:pPr marL="914400" marR="0" lvl="0" indent="-914400" algn="l" defTabSz="1018809"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19</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0" dirty="0" smtClean="0">
                          <a:latin typeface="+mn-lt"/>
                          <a:cs typeface="Helvetica" panose="020B0604020202020204" pitchFamily="34" charset="0"/>
                        </a:rPr>
                        <a:t>¿Qué (dos) palabras podrían sustituir las palabras subrayadas para que el significado sea más claro para el lector?   L.4.3.a, W.4.2d</a:t>
                      </a:r>
                    </a:p>
                  </a:txBody>
                  <a:tcPr marL="97155" marR="97155" marT="47897" marB="47897" anchor="ctr">
                    <a:solidFill>
                      <a:schemeClr val="bg2"/>
                    </a:solidFill>
                  </a:tcPr>
                </a:tc>
                <a:tc>
                  <a:txBody>
                    <a:bodyPr/>
                    <a:lstStyle/>
                    <a:p>
                      <a:pPr algn="ctr"/>
                      <a:r>
                        <a:rPr lang="es-GT" sz="1200" b="1" dirty="0" smtClean="0">
                          <a:effectLst>
                            <a:outerShdw blurRad="38100" dist="38100" dir="2700000" algn="tl">
                              <a:srgbClr val="000000">
                                <a:alpha val="43137"/>
                              </a:srgbClr>
                            </a:outerShdw>
                          </a:effectLst>
                          <a:latin typeface="+mn-lt"/>
                        </a:rPr>
                        <a:t>C</a:t>
                      </a:r>
                      <a:endParaRPr lang="es-GT" sz="1200" b="1" dirty="0">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151242">
                <a:tc>
                  <a:txBody>
                    <a:bodyPr/>
                    <a:lstStyle/>
                    <a:p>
                      <a:pPr marL="854075" marR="0" lvl="0" indent="-854075" algn="l" defTabSz="914400" rtl="0" eaLnBrk="1" fontAlgn="auto" latinLnBrk="0" hangingPunct="1">
                        <a:lnSpc>
                          <a:spcPct val="100000"/>
                        </a:lnSpc>
                        <a:spcBef>
                          <a:spcPts val="0"/>
                        </a:spcBef>
                        <a:spcAft>
                          <a:spcPts val="0"/>
                        </a:spcAft>
                        <a:buClrTx/>
                        <a:buSzTx/>
                        <a:buFontTx/>
                        <a:buNone/>
                        <a:tabLst/>
                        <a:defRPr/>
                      </a:pPr>
                      <a:r>
                        <a:rPr lang="es-GT" sz="1200" b="1" u="sng" dirty="0" smtClean="0">
                          <a:solidFill>
                            <a:schemeClr val="tx1"/>
                          </a:solidFill>
                          <a:effectLst>
                            <a:outerShdw blurRad="38100" dist="38100" dir="2700000" algn="tl">
                              <a:srgbClr val="000000">
                                <a:alpha val="43137"/>
                              </a:srgbClr>
                            </a:outerShdw>
                          </a:effectLst>
                          <a:latin typeface="+mn-lt"/>
                        </a:rPr>
                        <a:t>Pregunta 20</a:t>
                      </a:r>
                      <a:r>
                        <a:rPr lang="es-GT" sz="1200" b="1" u="none" dirty="0" smtClean="0">
                          <a:solidFill>
                            <a:schemeClr val="tx1"/>
                          </a:solidFill>
                          <a:effectLst>
                            <a:outerShdw blurRad="38100" dist="38100" dir="2700000" algn="tl">
                              <a:srgbClr val="000000">
                                <a:alpha val="43137"/>
                              </a:srgbClr>
                            </a:outerShdw>
                          </a:effectLst>
                          <a:latin typeface="+mn-lt"/>
                        </a:rPr>
                        <a:t>   </a:t>
                      </a:r>
                      <a:r>
                        <a:rPr lang="es-GT" sz="1200" b="0" kern="1200" dirty="0" smtClean="0">
                          <a:solidFill>
                            <a:schemeClr val="dk1"/>
                          </a:solidFill>
                          <a:latin typeface="+mn-lt"/>
                          <a:ea typeface="+mn-ea"/>
                          <a:cs typeface="Helvetica" panose="020B0604020202020204" pitchFamily="34" charset="0"/>
                        </a:rPr>
                        <a:t>Ambas respuestas deben estar correctas.  </a:t>
                      </a:r>
                      <a:r>
                        <a:rPr lang="es-GT" sz="1200" b="0" dirty="0" smtClean="0">
                          <a:latin typeface="+mn-lt"/>
                          <a:cs typeface="Helvetica" panose="020B0604020202020204" pitchFamily="34" charset="0"/>
                        </a:rPr>
                        <a:t>Selecciona las </a:t>
                      </a:r>
                      <a:r>
                        <a:rPr lang="es-GT" sz="1200" b="0" i="1" u="sng" dirty="0" smtClean="0">
                          <a:latin typeface="+mn-lt"/>
                          <a:cs typeface="Helvetica" panose="020B0604020202020204" pitchFamily="34" charset="0"/>
                        </a:rPr>
                        <a:t>dos</a:t>
                      </a:r>
                      <a:r>
                        <a:rPr lang="es-GT" sz="1200" b="0" dirty="0" smtClean="0">
                          <a:latin typeface="+mn-lt"/>
                          <a:cs typeface="Helvetica" panose="020B0604020202020204" pitchFamily="34" charset="0"/>
                        </a:rPr>
                        <a:t> oraciones que contienen errores en el uso de las mayúsculas.     L</a:t>
                      </a:r>
                      <a:r>
                        <a:rPr kumimoji="0" lang="es-GT" sz="12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.4.2.a</a:t>
                      </a:r>
                    </a:p>
                  </a:txBody>
                  <a:tcPr marL="97155" marR="97155" marT="47897" marB="47897" anchor="ctr">
                    <a:solidFill>
                      <a:schemeClr val="bg1">
                        <a:lumMod val="85000"/>
                      </a:schemeClr>
                    </a:solidFill>
                  </a:tcPr>
                </a:tc>
                <a:tc>
                  <a:txBody>
                    <a:bodyPr/>
                    <a:lstStyle/>
                    <a:p>
                      <a:pPr algn="ctr"/>
                      <a:r>
                        <a:rPr lang="es-GT" sz="1200" b="1" dirty="0" smtClean="0">
                          <a:effectLst>
                            <a:outerShdw blurRad="38100" dist="38100" dir="2700000" algn="tl">
                              <a:srgbClr val="000000">
                                <a:alpha val="43137"/>
                              </a:srgbClr>
                            </a:outerShdw>
                          </a:effectLst>
                          <a:latin typeface="+mn-lt"/>
                        </a:rPr>
                        <a:t>A,D</a:t>
                      </a:r>
                      <a:endParaRPr lang="es-GT" sz="1200" b="1" dirty="0">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3485359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grpSp>
        <p:nvGrpSpPr>
          <p:cNvPr id="23" name="Group 22"/>
          <p:cNvGrpSpPr/>
          <p:nvPr/>
        </p:nvGrpSpPr>
        <p:grpSpPr>
          <a:xfrm>
            <a:off x="1082395" y="1371600"/>
            <a:ext cx="2305840" cy="3403819"/>
            <a:chOff x="4725760" y="-872861"/>
            <a:chExt cx="2170203" cy="3249094"/>
          </a:xfrm>
        </p:grpSpPr>
        <p:sp>
          <p:nvSpPr>
            <p:cNvPr id="24" name="Parallelogram 23"/>
            <p:cNvSpPr/>
            <p:nvPr/>
          </p:nvSpPr>
          <p:spPr>
            <a:xfrm rot="1584430" flipH="1">
              <a:off x="4725760" y="464791"/>
              <a:ext cx="2170203" cy="1911442"/>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p:cNvSpPr/>
            <p:nvPr/>
          </p:nvSpPr>
          <p:spPr>
            <a:xfrm>
              <a:off x="5029200" y="694562"/>
              <a:ext cx="1676400" cy="1439038"/>
            </a:xfrm>
            <a:prstGeom prst="parallelogram">
              <a:avLst/>
            </a:prstGeom>
            <a:solidFill>
              <a:srgbClr val="FFF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729729" y="-872861"/>
              <a:ext cx="1077581" cy="925426"/>
            </a:xfrm>
            <a:prstGeom prst="rect">
              <a:avLst/>
            </a:prstGeom>
            <a:solidFill>
              <a:srgbClr val="FFFFBD"/>
            </a:solidFill>
            <a:ln>
              <a:solidFill>
                <a:schemeClr val="accent6">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4</a:t>
              </a:r>
              <a:r>
                <a:rPr lang="en-US" sz="57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to</a:t>
              </a:r>
              <a:r>
                <a:rPr lang="en-US" sz="5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en-US" sz="57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7" name="Picture 8" descr="C:\Documents and Settings\Owner\Local Settings\Temporary Internet Files\Content.IE5\FH6EVO2I\MP900400619[1].jpg"/>
            <p:cNvPicPr>
              <a:picLocks noChangeAspect="1" noChangeArrowheads="1"/>
            </p:cNvPicPr>
            <p:nvPr/>
          </p:nvPicPr>
          <p:blipFill>
            <a:blip r:embed="rId2" cstate="print"/>
            <a:srcRect l="12664" t="12664" r="10917"/>
            <a:stretch>
              <a:fillRect/>
            </a:stretch>
          </p:blipFill>
          <p:spPr bwMode="auto">
            <a:xfrm>
              <a:off x="5181600" y="576344"/>
              <a:ext cx="1654527" cy="1785856"/>
            </a:xfrm>
            <a:prstGeom prst="rect">
              <a:avLst/>
            </a:prstGeom>
            <a:noFill/>
            <a:effectLst>
              <a:softEdge rad="317500"/>
            </a:effectLst>
          </p:spPr>
        </p:pic>
      </p:grpSp>
      <p:grpSp>
        <p:nvGrpSpPr>
          <p:cNvPr id="5" name="Group 19"/>
          <p:cNvGrpSpPr/>
          <p:nvPr/>
        </p:nvGrpSpPr>
        <p:grpSpPr>
          <a:xfrm>
            <a:off x="835909" y="2286000"/>
            <a:ext cx="5829300" cy="4709758"/>
            <a:chOff x="786738" y="814754"/>
            <a:chExt cx="5486400" cy="4495680"/>
          </a:xfrm>
        </p:grpSpPr>
        <p:sp>
          <p:nvSpPr>
            <p:cNvPr id="6" name="TextBox 5"/>
            <p:cNvSpPr txBox="1"/>
            <p:nvPr/>
          </p:nvSpPr>
          <p:spPr>
            <a:xfrm>
              <a:off x="786738" y="3160757"/>
              <a:ext cx="5486400" cy="2149677"/>
            </a:xfrm>
            <a:prstGeom prst="rect">
              <a:avLst/>
            </a:prstGeom>
            <a:noFill/>
            <a:ln>
              <a:noFill/>
            </a:ln>
          </p:spPr>
          <p:txBody>
            <a:bodyPr wrap="square" lIns="96661" tIns="48331" rIns="96661" bIns="48331" rtlCol="0">
              <a:spAutoFit/>
            </a:bodyPr>
            <a:lstStyle/>
            <a:p>
              <a:r>
                <a:rPr lang="es-GT" sz="3500" b="1" dirty="0" smtClean="0">
                  <a:effectLst>
                    <a:outerShdw blurRad="38100" dist="38100" dir="2700000" algn="tl">
                      <a:srgbClr val="000000">
                        <a:alpha val="43137"/>
                      </a:srgbClr>
                    </a:outerShdw>
                  </a:effectLst>
                </a:rPr>
                <a:t>Copia del Estudiante </a:t>
              </a:r>
            </a:p>
            <a:p>
              <a:r>
                <a:rPr lang="es-GT" sz="3500" b="1" dirty="0" smtClean="0">
                  <a:effectLst>
                    <a:outerShdw blurRad="38100" dist="38100" dir="2700000" algn="tl">
                      <a:srgbClr val="000000">
                        <a:alpha val="43137"/>
                      </a:srgbClr>
                    </a:outerShdw>
                  </a:effectLst>
                </a:rPr>
                <a:t>Pre-Evaluación Trimestre 2</a:t>
              </a:r>
            </a:p>
            <a:p>
              <a:endParaRPr lang="es-GT" sz="3500" b="1" dirty="0" smtClean="0">
                <a:effectLst>
                  <a:outerShdw blurRad="38100" dist="38100" dir="2700000" algn="tl">
                    <a:srgbClr val="000000">
                      <a:alpha val="43137"/>
                    </a:srgbClr>
                  </a:outerShdw>
                </a:effectLst>
              </a:endParaRPr>
            </a:p>
            <a:p>
              <a:r>
                <a:rPr lang="es-GT" sz="3500" b="1" dirty="0" smtClean="0">
                  <a:effectLst>
                    <a:outerShdw blurRad="38100" dist="38100" dir="2700000" algn="tl">
                      <a:srgbClr val="000000">
                        <a:alpha val="43137"/>
                      </a:srgbClr>
                    </a:outerShdw>
                  </a:effectLst>
                </a:rPr>
                <a:t>Nombre__________________</a:t>
              </a:r>
              <a:endParaRPr lang="es-GT" sz="3500" b="1" dirty="0">
                <a:effectLst>
                  <a:outerShdw blurRad="38100" dist="38100" dir="2700000" algn="tl">
                    <a:srgbClr val="000000">
                      <a:alpha val="43137"/>
                    </a:srgbClr>
                  </a:outerShdw>
                </a:effectLst>
              </a:endParaRPr>
            </a:p>
          </p:txBody>
        </p:sp>
        <p:sp>
          <p:nvSpPr>
            <p:cNvPr id="9" name="Rectangle 8"/>
            <p:cNvSpPr/>
            <p:nvPr/>
          </p:nvSpPr>
          <p:spPr>
            <a:xfrm>
              <a:off x="1066800" y="814754"/>
              <a:ext cx="1735377" cy="837292"/>
            </a:xfrm>
            <a:prstGeom prst="rect">
              <a:avLst/>
            </a:prstGeom>
          </p:spPr>
          <p:txBody>
            <a:bodyPr wrap="none">
              <a:spAutoFit/>
            </a:bodyPr>
            <a:lstStyle/>
            <a:p>
              <a:r>
                <a:rPr lang="es-GT" sz="5100" b="1" dirty="0" smtClean="0">
                  <a:effectLst>
                    <a:outerShdw blurRad="38100" dist="38100" dir="2700000" algn="tl">
                      <a:srgbClr val="000000">
                        <a:alpha val="43137"/>
                      </a:srgbClr>
                    </a:outerShdw>
                  </a:effectLst>
                </a:rPr>
                <a:t>Grado</a:t>
              </a:r>
              <a:endParaRPr lang="es-GT" sz="5100" b="1" dirty="0">
                <a:effectLst>
                  <a:outerShdw blurRad="38100" dist="38100" dir="2700000" algn="tl">
                    <a:srgbClr val="000000">
                      <a:alpha val="43137"/>
                    </a:srgbClr>
                  </a:outerShdw>
                </a:effectLst>
              </a:endParaRPr>
            </a:p>
          </p:txBody>
        </p:sp>
      </p:grpSp>
      <p:sp>
        <p:nvSpPr>
          <p:cNvPr id="12" name="Right Triangle 11"/>
          <p:cNvSpPr/>
          <p:nvPr/>
        </p:nvSpPr>
        <p:spPr>
          <a:xfrm rot="5400000" flipH="1">
            <a:off x="660174" y="7641999"/>
            <a:ext cx="1756229" cy="3076575"/>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67" tIns="48184" rIns="96367" bIns="48184" rtlCol="0" anchor="ctr"/>
          <a:lstStyle/>
          <a:p>
            <a:pPr algn="ctr"/>
            <a:endParaRPr lang="en-US" dirty="0"/>
          </a:p>
        </p:txBody>
      </p:sp>
      <p:sp>
        <p:nvSpPr>
          <p:cNvPr id="13" name="Right Triangle 12"/>
          <p:cNvSpPr/>
          <p:nvPr/>
        </p:nvSpPr>
        <p:spPr>
          <a:xfrm rot="16200000" flipH="1">
            <a:off x="5476308" y="-699520"/>
            <a:ext cx="1596571" cy="2995613"/>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67" tIns="48184" rIns="96367" bIns="48184" rtlCol="0" anchor="ctr"/>
          <a:lstStyle/>
          <a:p>
            <a:pPr algn="ctr"/>
            <a:endParaRPr lang="en-US" dirty="0"/>
          </a:p>
        </p:txBody>
      </p:sp>
    </p:spTree>
    <p:extLst>
      <p:ext uri="{BB962C8B-B14F-4D97-AF65-F5344CB8AC3E}">
        <p14:creationId xmlns:p14="http://schemas.microsoft.com/office/powerpoint/2010/main" val="1625800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5" name="TextBox 4"/>
          <p:cNvSpPr txBox="1"/>
          <p:nvPr/>
        </p:nvSpPr>
        <p:spPr>
          <a:xfrm>
            <a:off x="161925" y="228600"/>
            <a:ext cx="7448550" cy="7514724"/>
          </a:xfrm>
          <a:prstGeom prst="rect">
            <a:avLst/>
          </a:prstGeom>
          <a:noFill/>
        </p:spPr>
        <p:txBody>
          <a:bodyPr wrap="square" lIns="96367" tIns="48184" rIns="96367" bIns="48184" rtlCol="0">
            <a:spAutoFit/>
          </a:bodyPr>
          <a:lstStyle/>
          <a:p>
            <a:r>
              <a:rPr lang="es-GT" sz="1400" b="1" u="sng" dirty="0" smtClean="0"/>
              <a:t>Instrucciones para el estudiante</a:t>
            </a:r>
            <a:r>
              <a:rPr lang="es-GT" sz="1400" b="1" dirty="0" smtClean="0"/>
              <a:t>:  Lee las instrucciones.  </a:t>
            </a:r>
          </a:p>
          <a:p>
            <a:endParaRPr lang="en-US" sz="1200" u="sng" dirty="0"/>
          </a:p>
          <a:p>
            <a:r>
              <a:rPr lang="en-US" sz="1200" b="1" u="sng" dirty="0" smtClean="0"/>
              <a:t>Parte 1</a:t>
            </a:r>
            <a:r>
              <a:rPr lang="en-US" sz="1200" b="1" dirty="0" smtClean="0"/>
              <a:t> </a:t>
            </a:r>
            <a:endParaRPr lang="en-US" sz="1200" b="1" dirty="0"/>
          </a:p>
          <a:p>
            <a:endParaRPr lang="en-US" sz="1200" b="1" dirty="0"/>
          </a:p>
          <a:p>
            <a:r>
              <a:rPr lang="es-ES_tradnl" sz="1200" b="1" u="sng" dirty="0" smtClean="0"/>
              <a:t>Tu tarea:</a:t>
            </a:r>
            <a:endParaRPr lang="es-ES_tradnl" sz="1200" dirty="0" smtClean="0"/>
          </a:p>
          <a:p>
            <a:r>
              <a:rPr lang="es-ES_tradnl" sz="1200" dirty="0" smtClean="0"/>
              <a:t>Vas a leer varios relatos literarios e informativos acerca de Helen </a:t>
            </a:r>
            <a:r>
              <a:rPr lang="es-ES_tradnl" sz="1200" dirty="0" err="1" smtClean="0"/>
              <a:t>Keller</a:t>
            </a:r>
            <a:r>
              <a:rPr lang="es-ES_tradnl" sz="1200" dirty="0" smtClean="0"/>
              <a:t>.</a:t>
            </a:r>
          </a:p>
          <a:p>
            <a:r>
              <a:rPr lang="es-ES_tradnl" sz="1200" dirty="0" smtClean="0"/>
              <a:t>Mientras lees, toma notas sobre estas fuentes.</a:t>
            </a:r>
          </a:p>
          <a:p>
            <a:r>
              <a:rPr lang="es-419" sz="1200" dirty="0"/>
              <a:t>Luego, responderás varias preguntas de investigación sobre estas fuentes.</a:t>
            </a:r>
          </a:p>
          <a:p>
            <a:r>
              <a:rPr lang="es-ES_tradnl" sz="1200" dirty="0" smtClean="0"/>
              <a:t> </a:t>
            </a:r>
          </a:p>
          <a:p>
            <a:r>
              <a:rPr lang="es-ES_tradnl" sz="1200" dirty="0" smtClean="0"/>
              <a:t>Estas notas te ayudarán a planificar para escribir un artículo informativo </a:t>
            </a:r>
            <a:r>
              <a:rPr lang="es-ES_tradnl" sz="1200" dirty="0"/>
              <a:t>para tu </a:t>
            </a:r>
            <a:r>
              <a:rPr lang="es-ES_tradnl" sz="1200" dirty="0" smtClean="0"/>
              <a:t>biblioteca sobre Helen </a:t>
            </a:r>
            <a:r>
              <a:rPr lang="es-ES_tradnl" sz="1200" dirty="0" err="1" smtClean="0"/>
              <a:t>Keller</a:t>
            </a:r>
            <a:r>
              <a:rPr lang="es-ES_tradnl" sz="1200" dirty="0" smtClean="0"/>
              <a:t> como una verdadera heroína. La biblioteca mostrará tu artículo a los estudiantes para animarlos a leer más sobre verdaderos héroes. Tu artículo debe incluir lo que se necesita para ser un héroe y la secuencia de la trayectoria de Helen para convertirse en una heroína.</a:t>
            </a:r>
          </a:p>
          <a:p>
            <a:r>
              <a:rPr lang="es-ES_tradnl" sz="1200" dirty="0" smtClean="0"/>
              <a:t>	 </a:t>
            </a:r>
            <a:endParaRPr lang="es-ES_tradnl" sz="1200" b="1" dirty="0" smtClean="0"/>
          </a:p>
          <a:p>
            <a:r>
              <a:rPr lang="es-ES_tradnl" sz="1200" b="1" dirty="0"/>
              <a:t>Pasos a </a:t>
            </a:r>
            <a:r>
              <a:rPr lang="es-ES_tradnl" sz="1200" b="1" dirty="0" smtClean="0"/>
              <a:t>seguir</a:t>
            </a:r>
            <a:r>
              <a:rPr lang="es-CO" sz="1200" b="1" dirty="0"/>
              <a:t>:</a:t>
            </a:r>
          </a:p>
          <a:p>
            <a:r>
              <a:rPr lang="es-CO" sz="1200" dirty="0"/>
              <a:t>Con el fin de ayudarte a planificar y escribir tu artículo, vas a hacer lo siguiente:</a:t>
            </a:r>
            <a:br>
              <a:rPr lang="es-CO" sz="1200" dirty="0"/>
            </a:br>
            <a:r>
              <a:rPr lang="es-ES_tradnl" sz="1200" dirty="0" smtClean="0"/>
              <a:t>1. Leer dos artículos acerca de Helen </a:t>
            </a:r>
            <a:r>
              <a:rPr lang="es-ES_tradnl" sz="1200" dirty="0" err="1" smtClean="0"/>
              <a:t>Keller</a:t>
            </a:r>
            <a:r>
              <a:rPr lang="es-ES_tradnl" sz="1200" dirty="0" smtClean="0"/>
              <a:t>.</a:t>
            </a:r>
          </a:p>
          <a:p>
            <a:r>
              <a:rPr lang="es-ES_tradnl" sz="1200" dirty="0" smtClean="0"/>
              <a:t>2. Responder a varias preguntas sobre las fuentes.</a:t>
            </a:r>
          </a:p>
          <a:p>
            <a:r>
              <a:rPr lang="es-ES_tradnl" sz="1200" dirty="0" smtClean="0"/>
              <a:t>3. Planificar tu artículo. </a:t>
            </a:r>
          </a:p>
          <a:p>
            <a:endParaRPr lang="es-ES_tradnl" sz="1200" b="1" dirty="0" smtClean="0"/>
          </a:p>
          <a:p>
            <a:r>
              <a:rPr lang="es-CO" sz="1200" b="1" dirty="0"/>
              <a:t>Instrucciones para </a:t>
            </a:r>
            <a:r>
              <a:rPr lang="es-CO" sz="1200" b="1" dirty="0" smtClean="0"/>
              <a:t>empezar</a:t>
            </a:r>
            <a:r>
              <a:rPr lang="es-ES_tradnl" sz="1200" b="1" dirty="0" smtClean="0"/>
              <a:t>:</a:t>
            </a:r>
            <a:endParaRPr lang="es-ES_tradnl" sz="1200" dirty="0" smtClean="0"/>
          </a:p>
          <a:p>
            <a:r>
              <a:rPr lang="es-419" sz="1200" dirty="0"/>
              <a:t>Ahora leerás varios tipos de textos. Toma notas porque es posible que quieras consultar tus notas mientras planificas tu artículo. Puedes referirte a cualquiera de las fuentes cada vez que quieras.</a:t>
            </a:r>
          </a:p>
          <a:p>
            <a:endParaRPr lang="es-419" sz="1200" dirty="0"/>
          </a:p>
          <a:p>
            <a:r>
              <a:rPr lang="es-ES_tradnl" sz="1200" b="1" dirty="0" smtClean="0"/>
              <a:t>Preguntas</a:t>
            </a:r>
            <a:endParaRPr lang="es-ES_tradnl" sz="1200" dirty="0" smtClean="0"/>
          </a:p>
          <a:p>
            <a:r>
              <a:rPr lang="es-419" sz="1200" dirty="0"/>
              <a:t>Contesta las preguntas. Tus respuestas a estas preguntas </a:t>
            </a:r>
            <a:r>
              <a:rPr lang="es-419" sz="1200" dirty="0" smtClean="0"/>
              <a:t>serán </a:t>
            </a:r>
            <a:r>
              <a:rPr lang="es-419" sz="1200" dirty="0"/>
              <a:t>calificadas. Además, van ayudarte a pensar acerca de las fuentes que has leído, lo que también te ayudará a planificar tu artículo.</a:t>
            </a:r>
          </a:p>
          <a:p>
            <a:endParaRPr lang="es-ES_tradnl" sz="1200" dirty="0" smtClean="0"/>
          </a:p>
          <a:p>
            <a:r>
              <a:rPr lang="es-ES_tradnl" sz="1200" b="1" u="sng" dirty="0" smtClean="0"/>
              <a:t>Parte 2</a:t>
            </a:r>
            <a:endParaRPr lang="es-ES_tradnl" sz="1200" dirty="0" smtClean="0"/>
          </a:p>
          <a:p>
            <a:r>
              <a:rPr lang="es-ES_tradnl" sz="1200" b="1" u="sng" dirty="0" smtClean="0"/>
              <a:t>Tu tarea:</a:t>
            </a:r>
            <a:r>
              <a:rPr lang="es-ES_tradnl" sz="1200" dirty="0" smtClean="0"/>
              <a:t> Escribir un artículo informativo </a:t>
            </a:r>
            <a:r>
              <a:rPr lang="es-ES_tradnl" sz="1200" dirty="0"/>
              <a:t>para tu </a:t>
            </a:r>
            <a:r>
              <a:rPr lang="es-ES_tradnl" sz="1200" dirty="0" smtClean="0"/>
              <a:t>biblioteca, sobre Helen </a:t>
            </a:r>
            <a:r>
              <a:rPr lang="es-ES_tradnl" sz="1200" dirty="0" err="1" smtClean="0"/>
              <a:t>Keller</a:t>
            </a:r>
            <a:r>
              <a:rPr lang="es-ES_tradnl" sz="1200" dirty="0" smtClean="0"/>
              <a:t> como una verdadera heroína. </a:t>
            </a:r>
            <a:r>
              <a:rPr lang="es-419" sz="1200" dirty="0"/>
              <a:t>La biblioteca mostrará tu artículo a los estudiantes para animarlos a leer más sobre verdaderos héroes. Tu artículo debe incluir lo que </a:t>
            </a:r>
            <a:r>
              <a:rPr lang="es-419" sz="1200" dirty="0" smtClean="0"/>
              <a:t>se </a:t>
            </a:r>
            <a:r>
              <a:rPr lang="es-419" sz="1200" dirty="0"/>
              <a:t>necesita para </a:t>
            </a:r>
            <a:r>
              <a:rPr lang="es-419" sz="1200" dirty="0" smtClean="0"/>
              <a:t>ser </a:t>
            </a:r>
            <a:r>
              <a:rPr lang="es-419" sz="1200" dirty="0"/>
              <a:t>un héroe y la </a:t>
            </a:r>
            <a:r>
              <a:rPr lang="es-419" sz="1200" dirty="0" smtClean="0"/>
              <a:t>secuencia </a:t>
            </a:r>
            <a:r>
              <a:rPr lang="es-419" sz="1200" dirty="0"/>
              <a:t>de la trayectoria de Helen para </a:t>
            </a:r>
            <a:r>
              <a:rPr lang="es-419" sz="1200" dirty="0" smtClean="0"/>
              <a:t>convertirse </a:t>
            </a:r>
            <a:r>
              <a:rPr lang="es-419" sz="1200" dirty="0"/>
              <a:t>en una heroína</a:t>
            </a:r>
            <a:r>
              <a:rPr lang="es-419" sz="1200" dirty="0" smtClean="0"/>
              <a:t>.</a:t>
            </a:r>
          </a:p>
          <a:p>
            <a:endParaRPr lang="es-ES_tradnl" sz="1200" dirty="0" smtClean="0"/>
          </a:p>
          <a:p>
            <a:r>
              <a:rPr lang="es-ES_tradnl" sz="1200" u="sng" dirty="0" smtClean="0"/>
              <a:t>V</a:t>
            </a:r>
            <a:r>
              <a:rPr lang="es-ES_tradnl" sz="1200" b="1" u="sng" dirty="0" smtClean="0"/>
              <a:t>as a:</a:t>
            </a:r>
            <a:endParaRPr lang="es-ES_tradnl" sz="1200" u="sng" dirty="0" smtClean="0"/>
          </a:p>
          <a:p>
            <a:pPr marL="228600" lvl="0" indent="-228600">
              <a:buFont typeface="+mj-lt"/>
              <a:buAutoNum type="arabicPeriod"/>
            </a:pPr>
            <a:r>
              <a:rPr lang="es-419" sz="1200" dirty="0"/>
              <a:t>Planificar tu escrito. Puedes usar tus notas y respuestas. </a:t>
            </a:r>
          </a:p>
          <a:p>
            <a:pPr marL="228600" lvl="0" indent="-228600">
              <a:buFont typeface="+mj-lt"/>
              <a:buAutoNum type="arabicPeriod"/>
            </a:pPr>
            <a:r>
              <a:rPr lang="es-419" sz="1200" dirty="0"/>
              <a:t>Escribir, revisar y editar tu primer borrador (tu maestro te proporcionará papel).  </a:t>
            </a:r>
          </a:p>
          <a:p>
            <a:pPr marL="228600" lvl="0" indent="-228600">
              <a:buFont typeface="+mj-lt"/>
              <a:buAutoNum type="arabicPeriod"/>
            </a:pPr>
            <a:r>
              <a:rPr lang="es-419" sz="1200" dirty="0"/>
              <a:t>Escribir la versión final de tu artículo informativo.</a:t>
            </a:r>
          </a:p>
          <a:p>
            <a:pPr algn="ctr"/>
            <a:endParaRPr lang="es-ES_tradnl" sz="1200" b="1" dirty="0" smtClean="0"/>
          </a:p>
          <a:p>
            <a:pPr algn="ctr"/>
            <a:r>
              <a:rPr lang="es-ES_tradnl" sz="1200" b="1" u="sng" dirty="0" smtClean="0"/>
              <a:t>Cómo vas a ser calificado</a:t>
            </a:r>
            <a:endParaRPr lang="es-ES_tradnl" sz="1200" u="sng" dirty="0" smtClean="0"/>
          </a:p>
          <a:p>
            <a:pPr algn="ctr"/>
            <a:endParaRPr lang="es-ES_tradnl" sz="1200" u="sng" dirty="0"/>
          </a:p>
        </p:txBody>
      </p:sp>
      <p:graphicFrame>
        <p:nvGraphicFramePr>
          <p:cNvPr id="3" name="Table 2"/>
          <p:cNvGraphicFramePr>
            <a:graphicFrameLocks noGrp="1"/>
          </p:cNvGraphicFramePr>
          <p:nvPr>
            <p:extLst>
              <p:ext uri="{D42A27DB-BD31-4B8C-83A1-F6EECF244321}">
                <p14:modId xmlns:p14="http://schemas.microsoft.com/office/powerpoint/2010/main" val="1081195091"/>
              </p:ext>
            </p:extLst>
          </p:nvPr>
        </p:nvGraphicFramePr>
        <p:xfrm>
          <a:off x="838200" y="7543800"/>
          <a:ext cx="5943600" cy="2016760"/>
        </p:xfrm>
        <a:graphic>
          <a:graphicData uri="http://schemas.openxmlformats.org/drawingml/2006/table">
            <a:tbl>
              <a:tblPr firstRow="1" bandRow="1">
                <a:tableStyleId>{5940675A-B579-460E-94D1-54222C63F5DA}</a:tableStyleId>
              </a:tblPr>
              <a:tblGrid>
                <a:gridCol w="1524000"/>
                <a:gridCol w="4419600"/>
              </a:tblGrid>
              <a:tr h="370840">
                <a:tc rowSpan="2">
                  <a:txBody>
                    <a:bodyPr/>
                    <a:lstStyle/>
                    <a:p>
                      <a:r>
                        <a:rPr lang="es-GT" sz="1000" noProof="0" dirty="0" smtClean="0"/>
                        <a:t>Propósito</a:t>
                      </a:r>
                    </a:p>
                    <a:p>
                      <a:endParaRPr lang="es-GT" sz="1000" noProof="0" dirty="0" smtClean="0"/>
                    </a:p>
                    <a:p>
                      <a:endParaRPr lang="es-GT" sz="1000" noProof="0" dirty="0" smtClean="0"/>
                    </a:p>
                    <a:p>
                      <a:r>
                        <a:rPr lang="es-GT" sz="1000" noProof="0" dirty="0" smtClean="0"/>
                        <a:t>Organización </a:t>
                      </a:r>
                      <a:endParaRPr lang="es-GT" sz="1000" noProof="0" dirty="0"/>
                    </a:p>
                  </a:txBody>
                  <a:tcPr>
                    <a:solidFill>
                      <a:schemeClr val="bg2"/>
                    </a:solidFill>
                  </a:tcPr>
                </a:tc>
                <a:tc>
                  <a:txBody>
                    <a:bodyPr/>
                    <a:lstStyle/>
                    <a:p>
                      <a:r>
                        <a:rPr lang="es-GT" sz="1000" noProof="0" dirty="0" smtClean="0"/>
                        <a:t>¿Identificaste</a:t>
                      </a:r>
                      <a:r>
                        <a:rPr lang="es-GT" sz="1000" baseline="0" noProof="0" dirty="0" smtClean="0"/>
                        <a:t> un tema y proporcionaste un enfoque? </a:t>
                      </a:r>
                      <a:endParaRPr lang="es-GT" sz="1000" noProof="0" dirty="0"/>
                    </a:p>
                  </a:txBody>
                  <a:tcPr anchor="ctr">
                    <a:solidFill>
                      <a:schemeClr val="bg2"/>
                    </a:solidFill>
                  </a:tcPr>
                </a:tc>
              </a:tr>
              <a:tr h="370840">
                <a:tc vMerge="1">
                  <a:txBody>
                    <a:bodyPr/>
                    <a:lstStyle/>
                    <a:p>
                      <a:endParaRPr lang="en-US" dirty="0"/>
                    </a:p>
                  </a:txBody>
                  <a:tcPr>
                    <a:solidFill>
                      <a:schemeClr val="bg1"/>
                    </a:solidFill>
                  </a:tcPr>
                </a:tc>
                <a:tc>
                  <a:txBody>
                    <a:bodyPr/>
                    <a:lstStyle/>
                    <a:p>
                      <a:r>
                        <a:rPr lang="es-GT" sz="1000" noProof="0" dirty="0" smtClean="0"/>
                        <a:t>¿Tu escritura esta organizada utilizando la misma estructura? ¿Son eficaces tus transiciones  entre ideas? ¿Usaste palabras</a:t>
                      </a:r>
                      <a:r>
                        <a:rPr lang="es-GT" sz="1000" baseline="0" noProof="0" dirty="0" smtClean="0"/>
                        <a:t> de transición? </a:t>
                      </a:r>
                      <a:endParaRPr lang="es-GT" sz="1000" noProof="0" dirty="0"/>
                    </a:p>
                  </a:txBody>
                  <a:tcPr anchor="ctr">
                    <a:solidFill>
                      <a:schemeClr val="bg2"/>
                    </a:solidFill>
                  </a:tcPr>
                </a:tc>
              </a:tr>
              <a:tr h="370840">
                <a:tc rowSpan="2">
                  <a:txBody>
                    <a:bodyPr/>
                    <a:lstStyle/>
                    <a:p>
                      <a:r>
                        <a:rPr lang="es-GT" sz="1000" noProof="0" dirty="0" smtClean="0"/>
                        <a:t>Elaboración</a:t>
                      </a:r>
                      <a:r>
                        <a:rPr lang="es-GT" sz="1000" baseline="0" noProof="0" dirty="0" smtClean="0"/>
                        <a:t> de evidencias. </a:t>
                      </a:r>
                      <a:endParaRPr lang="es-GT" sz="1000" noProof="0" dirty="0" smtClean="0"/>
                    </a:p>
                    <a:p>
                      <a:endParaRPr lang="es-GT" sz="1000" noProof="0" dirty="0" smtClean="0"/>
                    </a:p>
                    <a:p>
                      <a:r>
                        <a:rPr lang="es-GT" sz="1000" noProof="0" dirty="0" smtClean="0"/>
                        <a:t>Elaboración de lenguaje y vocabulario</a:t>
                      </a:r>
                    </a:p>
                  </a:txBody>
                  <a:tcPr>
                    <a:solidFill>
                      <a:schemeClr val="bg1">
                        <a:lumMod val="95000"/>
                      </a:schemeClr>
                    </a:solidFill>
                  </a:tcPr>
                </a:tc>
                <a:tc>
                  <a:txBody>
                    <a:bodyPr/>
                    <a:lstStyle/>
                    <a:p>
                      <a:r>
                        <a:rPr lang="es-GT" sz="1000" noProof="0" dirty="0" smtClean="0"/>
                        <a:t>¿Elaboraste con hechos, detalles, citas y alguna</a:t>
                      </a:r>
                      <a:r>
                        <a:rPr lang="es-GT" sz="1000" baseline="0" noProof="0" dirty="0" smtClean="0"/>
                        <a:t> otra información? </a:t>
                      </a:r>
                      <a:endParaRPr lang="es-GT" sz="1000" noProof="0" dirty="0"/>
                    </a:p>
                  </a:txBody>
                  <a:tcPr anchor="ctr">
                    <a:solidFill>
                      <a:schemeClr val="bg1">
                        <a:lumMod val="95000"/>
                      </a:schemeClr>
                    </a:solidFill>
                  </a:tcPr>
                </a:tc>
              </a:tr>
              <a:tr h="370840">
                <a:tc vMerge="1">
                  <a:txBody>
                    <a:bodyPr/>
                    <a:lstStyle/>
                    <a:p>
                      <a:endParaRPr lang="en-US" dirty="0"/>
                    </a:p>
                  </a:txBody>
                  <a:tcPr>
                    <a:solidFill>
                      <a:schemeClr val="bg1"/>
                    </a:solidFill>
                  </a:tcPr>
                </a:tc>
                <a:tc>
                  <a:txBody>
                    <a:bodyPr/>
                    <a:lstStyle/>
                    <a:p>
                      <a:r>
                        <a:rPr lang="es-GT" sz="1000" noProof="0" dirty="0" smtClean="0"/>
                        <a:t>¿Utilizaste</a:t>
                      </a:r>
                      <a:r>
                        <a:rPr lang="es-GT" sz="1000" baseline="0" noProof="0" dirty="0" smtClean="0"/>
                        <a:t> un vocabulario y lenguaje preciso sobre el tema? </a:t>
                      </a:r>
                      <a:endParaRPr lang="es-GT" sz="1000" noProof="0" dirty="0"/>
                    </a:p>
                  </a:txBody>
                  <a:tcPr anchor="ctr">
                    <a:solidFill>
                      <a:schemeClr val="bg1">
                        <a:lumMod val="95000"/>
                      </a:schemeClr>
                    </a:solidFill>
                  </a:tcPr>
                </a:tc>
              </a:tr>
              <a:tr h="370840">
                <a:tc>
                  <a:txBody>
                    <a:bodyPr/>
                    <a:lstStyle/>
                    <a:p>
                      <a:r>
                        <a:rPr lang="es-GT" sz="1000" noProof="0" dirty="0" smtClean="0"/>
                        <a:t>Convenciones </a:t>
                      </a:r>
                      <a:endParaRPr lang="es-GT" sz="1000" noProof="0" dirty="0"/>
                    </a:p>
                  </a:txBody>
                  <a:tcPr anchor="ctr">
                    <a:solidFill>
                      <a:schemeClr val="accent6">
                        <a:lumMod val="20000"/>
                        <a:lumOff val="80000"/>
                      </a:schemeClr>
                    </a:solidFill>
                  </a:tcPr>
                </a:tc>
                <a:tc>
                  <a:txBody>
                    <a:bodyPr/>
                    <a:lstStyle/>
                    <a:p>
                      <a:r>
                        <a:rPr lang="es-GT" sz="1000" noProof="0" dirty="0" smtClean="0"/>
                        <a:t>¿Seguiste las reglas</a:t>
                      </a:r>
                      <a:r>
                        <a:rPr lang="es-GT" sz="1000" baseline="0" noProof="0" dirty="0" smtClean="0"/>
                        <a:t> de la gramática, su uso y mecanismo (la ortografía, puntuación, y uso de mayúsculas, etc.)? </a:t>
                      </a:r>
                      <a:endParaRPr lang="es-GT" sz="1000" noProof="0" dirty="0"/>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761219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595" y="147659"/>
            <a:ext cx="7399505" cy="9641101"/>
          </a:xfrm>
          <a:prstGeom prst="rect">
            <a:avLst/>
          </a:prstGeom>
        </p:spPr>
        <p:txBody>
          <a:bodyPr wrap="square">
            <a:spAutoFit/>
          </a:bodyPr>
          <a:lstStyle/>
          <a:p>
            <a:pPr marL="2344738"/>
            <a:r>
              <a:rPr lang="es-GT" sz="1600" b="1" dirty="0" smtClean="0"/>
              <a:t>     </a:t>
            </a:r>
            <a:r>
              <a:rPr lang="es-GT" sz="1600" b="1" u="sng" dirty="0" smtClean="0"/>
              <a:t>Un Milagro para Helen </a:t>
            </a:r>
          </a:p>
          <a:p>
            <a:pPr marL="2344738"/>
            <a:r>
              <a:rPr lang="es-GT" sz="1200" dirty="0" smtClean="0"/>
              <a:t>                    Por Elizabeth </a:t>
            </a:r>
            <a:r>
              <a:rPr lang="es-GT" sz="1200" dirty="0" err="1" smtClean="0"/>
              <a:t>Yeo</a:t>
            </a:r>
            <a:r>
              <a:rPr lang="es-GT" sz="1200" dirty="0" smtClean="0"/>
              <a:t>  </a:t>
            </a:r>
          </a:p>
          <a:p>
            <a:pPr marL="2344738"/>
            <a:r>
              <a:rPr lang="es-GT" sz="1100" i="1" dirty="0" smtClean="0"/>
              <a:t>                 Fuente:  </a:t>
            </a:r>
            <a:r>
              <a:rPr lang="es-GT" sz="1100" dirty="0" smtClean="0"/>
              <a:t>William Gibson</a:t>
            </a:r>
          </a:p>
          <a:p>
            <a:r>
              <a:rPr lang="es-GT" sz="1100" dirty="0" smtClean="0"/>
              <a:t>                                                                                        (Samuel French Agency, NYC)</a:t>
            </a:r>
            <a:endParaRPr lang="es-GT" sz="1100" i="1" dirty="0" smtClean="0"/>
          </a:p>
          <a:p>
            <a:pPr marL="2344738" algn="ctr"/>
            <a:endParaRPr lang="es-GT" sz="1200" dirty="0" smtClean="0"/>
          </a:p>
          <a:p>
            <a:pPr marL="2060575"/>
            <a:r>
              <a:rPr lang="es-GT" sz="1400" b="1" dirty="0" smtClean="0"/>
              <a:t>Todo sobre Helen </a:t>
            </a:r>
          </a:p>
          <a:p>
            <a:pPr marL="2344738"/>
            <a:endParaRPr lang="es-GT" sz="800" b="1" dirty="0" smtClean="0"/>
          </a:p>
          <a:p>
            <a:pPr marL="2060575"/>
            <a:r>
              <a:rPr lang="es-GT" sz="1050" dirty="0" smtClean="0"/>
              <a:t>Mi clase iba a realizar una obra de teatro sobre una niña llamada Helen </a:t>
            </a:r>
            <a:r>
              <a:rPr lang="es-GT" sz="1050" dirty="0" err="1" smtClean="0"/>
              <a:t>Keller</a:t>
            </a:r>
            <a:r>
              <a:rPr lang="es-GT" sz="1050" dirty="0" smtClean="0"/>
              <a:t>.  Nuestra clase acababa de leer el libro titulado,</a:t>
            </a:r>
            <a:r>
              <a:rPr lang="es-GT" sz="1050" b="1" u="sng" dirty="0" smtClean="0"/>
              <a:t> Un Milagro para Helen</a:t>
            </a:r>
            <a:r>
              <a:rPr lang="es-GT" sz="1050" dirty="0" smtClean="0"/>
              <a:t>. </a:t>
            </a:r>
          </a:p>
          <a:p>
            <a:pPr marL="2344738" indent="2344738"/>
            <a:endParaRPr lang="es-GT" sz="800" dirty="0" smtClean="0"/>
          </a:p>
          <a:p>
            <a:pPr marL="2060575"/>
            <a:r>
              <a:rPr lang="es-GT" sz="1050" dirty="0" smtClean="0"/>
              <a:t>Helen nació en 1880 en Alabama.  Helen vivía en un mundo de silencio y oscuridad desde que tenía dos años de edad.  Después de esa edad, Helen </a:t>
            </a:r>
            <a:r>
              <a:rPr lang="es-GT" sz="1050" dirty="0" err="1" smtClean="0"/>
              <a:t>Keller</a:t>
            </a:r>
            <a:r>
              <a:rPr lang="es-GT" sz="1050" dirty="0" smtClean="0"/>
              <a:t> nunca había visto el cielo, escuchado la voz de su madre o expresado sus sentimientos.  Helen no sabía cómo expresar lo que quería, así que hacía rabietas (berrinches) y tenía terribles modales. </a:t>
            </a:r>
          </a:p>
          <a:p>
            <a:pPr marL="2344738"/>
            <a:endParaRPr lang="es-GT" sz="800" dirty="0" smtClean="0"/>
          </a:p>
          <a:p>
            <a:r>
              <a:rPr lang="es-GT" sz="1050" dirty="0" smtClean="0"/>
              <a:t>En ese entonces, los padres de Helen contrataron a una maestra de 20 años de edad, de Boston, para ayudar a Helen.  Su nombre era </a:t>
            </a:r>
            <a:r>
              <a:rPr lang="es-GT" sz="1050" dirty="0" err="1" smtClean="0"/>
              <a:t>Annie</a:t>
            </a:r>
            <a:r>
              <a:rPr lang="es-GT" sz="1050" dirty="0" smtClean="0"/>
              <a:t> y ella era maestra para ciegos.  </a:t>
            </a:r>
            <a:r>
              <a:rPr lang="es-GT" sz="1050" dirty="0" err="1" smtClean="0"/>
              <a:t>Annie</a:t>
            </a:r>
            <a:r>
              <a:rPr lang="es-GT" sz="1050" dirty="0" smtClean="0"/>
              <a:t> había sido ciega también.  Quería enseñar a Helen a comunicarse a través del tacto.  Nuestra obra de teatro era todo acerca de cómo Helen aprendió a entender las palabras para que pudiera comunicarse con los demás. </a:t>
            </a:r>
          </a:p>
          <a:p>
            <a:endParaRPr lang="es-GT" sz="800" dirty="0" smtClean="0"/>
          </a:p>
          <a:p>
            <a:r>
              <a:rPr lang="es-GT" sz="1050" dirty="0" err="1" smtClean="0"/>
              <a:t>Annie</a:t>
            </a:r>
            <a:r>
              <a:rPr lang="es-GT" sz="1050" dirty="0" smtClean="0"/>
              <a:t> trató y trató de enseñar a Helen. Ella deletreaba palabras en la mano de Helen. Finalmente lo logró. Mi parte favorita de la obra es cuando Helen tenía 7 años. Ella acababa de derribar una jarra de agua en la mesa del comedor de la familia porque estaba enojada.  </a:t>
            </a:r>
            <a:r>
              <a:rPr lang="es-GT" sz="1050" dirty="0" err="1" smtClean="0"/>
              <a:t>Annie</a:t>
            </a:r>
            <a:r>
              <a:rPr lang="es-GT" sz="1050" dirty="0" smtClean="0"/>
              <a:t> arrastra a Helen a la bomba de agua para volver a llenar la jarra. </a:t>
            </a:r>
          </a:p>
          <a:p>
            <a:endParaRPr lang="es-GT" sz="1000" b="1" dirty="0" smtClean="0"/>
          </a:p>
          <a:p>
            <a:r>
              <a:rPr lang="es-GT" sz="1050" b="1" dirty="0" smtClean="0"/>
              <a:t>La obra</a:t>
            </a:r>
          </a:p>
          <a:p>
            <a:r>
              <a:rPr lang="es-GT" sz="1050" dirty="0" err="1" smtClean="0"/>
              <a:t>Annie</a:t>
            </a:r>
            <a:r>
              <a:rPr lang="es-GT" sz="1050" dirty="0" smtClean="0"/>
              <a:t>: −Bueno, bombea.</a:t>
            </a:r>
          </a:p>
          <a:p>
            <a:r>
              <a:rPr lang="es-GT" sz="1050" dirty="0" smtClean="0"/>
              <a:t> </a:t>
            </a:r>
          </a:p>
          <a:p>
            <a:r>
              <a:rPr lang="es-GT" sz="1050" dirty="0" smtClean="0"/>
              <a:t>Helen se toca la mejilla (</a:t>
            </a:r>
            <a:r>
              <a:rPr lang="es-GT" sz="1050" dirty="0"/>
              <a:t>u</a:t>
            </a:r>
            <a:r>
              <a:rPr lang="es-GT" sz="1050" dirty="0" smtClean="0"/>
              <a:t>na señal de que ella quiere a su madre).</a:t>
            </a:r>
          </a:p>
          <a:p>
            <a:r>
              <a:rPr lang="es-GT" sz="1050" dirty="0" smtClean="0"/>
              <a:t> </a:t>
            </a:r>
          </a:p>
          <a:p>
            <a:r>
              <a:rPr lang="es-GT" sz="1050" dirty="0" err="1" smtClean="0"/>
              <a:t>Annie</a:t>
            </a:r>
            <a:r>
              <a:rPr lang="es-GT" sz="1050" dirty="0" smtClean="0"/>
              <a:t>: −No, ella  no está aquí. ¡Bombea!</a:t>
            </a:r>
          </a:p>
          <a:p>
            <a:r>
              <a:rPr lang="es-GT" sz="1050" dirty="0" smtClean="0"/>
              <a:t> </a:t>
            </a:r>
          </a:p>
          <a:p>
            <a:r>
              <a:rPr lang="es-GT" sz="1050" dirty="0" smtClean="0"/>
              <a:t>[</a:t>
            </a:r>
            <a:r>
              <a:rPr lang="es-GT" sz="1050" dirty="0" err="1" smtClean="0"/>
              <a:t>Annie</a:t>
            </a:r>
            <a:r>
              <a:rPr lang="es-GT" sz="1050" dirty="0" smtClean="0"/>
              <a:t> hace que Helen bombee el agua. Helen obedece. Ella bombea hasta que sale el agua, luego </a:t>
            </a:r>
            <a:r>
              <a:rPr lang="es-GT" sz="1050" dirty="0" err="1" smtClean="0"/>
              <a:t>Annie</a:t>
            </a:r>
            <a:r>
              <a:rPr lang="es-GT" sz="1050" dirty="0" smtClean="0"/>
              <a:t> pone la jarra bajo el agua para volver a llenarla. El agua salpica en las manos de Helen. </a:t>
            </a:r>
            <a:r>
              <a:rPr lang="es-GT" sz="1050" dirty="0" err="1" smtClean="0"/>
              <a:t>Annie</a:t>
            </a:r>
            <a:r>
              <a:rPr lang="es-GT" sz="1050" dirty="0" smtClean="0"/>
              <a:t> deletrea la palabra agua en la mano de Helen, con la esperanza  de que Helen  entendiera.]</a:t>
            </a:r>
          </a:p>
          <a:p>
            <a:r>
              <a:rPr lang="es-GT" sz="1050" dirty="0" smtClean="0"/>
              <a:t> </a:t>
            </a:r>
          </a:p>
          <a:p>
            <a:r>
              <a:rPr lang="es-GT" sz="1050" dirty="0" err="1" smtClean="0"/>
              <a:t>Annie</a:t>
            </a:r>
            <a:r>
              <a:rPr lang="es-GT" sz="1050" dirty="0" smtClean="0"/>
              <a:t>: −Agua. A, G, U, A. Agua. Tiene un nombre.</a:t>
            </a:r>
          </a:p>
          <a:p>
            <a:r>
              <a:rPr lang="es-GT" sz="1050" dirty="0" smtClean="0"/>
              <a:t> </a:t>
            </a:r>
          </a:p>
          <a:p>
            <a:r>
              <a:rPr lang="es-GT" sz="1050" dirty="0" smtClean="0"/>
              <a:t>[Entonces, ocurre el milagro. Helen deja caer la jarra y se paraliza. El rostro de Helen muestra que recuerda la palabra agua de cuando ella era un bebé.]</a:t>
            </a:r>
          </a:p>
          <a:p>
            <a:r>
              <a:rPr lang="es-GT" sz="1050" dirty="0" smtClean="0"/>
              <a:t> </a:t>
            </a:r>
          </a:p>
          <a:p>
            <a:r>
              <a:rPr lang="es-GT" sz="1050" dirty="0" smtClean="0"/>
              <a:t>Helen: −Gua. Gua. [Y de nuevo, con un gran esfuerzo.] Agua. </a:t>
            </a:r>
          </a:p>
          <a:p>
            <a:r>
              <a:rPr lang="es-GT" sz="1050" dirty="0" smtClean="0"/>
              <a:t> </a:t>
            </a:r>
          </a:p>
          <a:p>
            <a:r>
              <a:rPr lang="es-GT" sz="1050" dirty="0" smtClean="0"/>
              <a:t>[Helen toca el agua y la deletrea en la propia palma de su mano. Luego Helen la deletrea en la mano de </a:t>
            </a:r>
            <a:r>
              <a:rPr lang="es-GT" sz="1050" dirty="0" err="1" smtClean="0"/>
              <a:t>Annie</a:t>
            </a:r>
            <a:r>
              <a:rPr lang="es-GT" sz="1050" dirty="0" smtClean="0"/>
              <a:t>.]</a:t>
            </a:r>
          </a:p>
          <a:p>
            <a:r>
              <a:rPr lang="es-GT" sz="1050" dirty="0" smtClean="0"/>
              <a:t> </a:t>
            </a:r>
          </a:p>
          <a:p>
            <a:r>
              <a:rPr lang="es-GT" sz="1050" dirty="0" err="1" smtClean="0"/>
              <a:t>Annie</a:t>
            </a:r>
            <a:r>
              <a:rPr lang="es-GT" sz="1050" dirty="0" smtClean="0"/>
              <a:t>: [susurrando</a:t>
            </a:r>
            <a:r>
              <a:rPr lang="es-GT" sz="1050" dirty="0"/>
              <a:t>]</a:t>
            </a:r>
            <a:r>
              <a:rPr lang="es-GT" sz="1050" dirty="0" smtClean="0"/>
              <a:t>   −Sí.</a:t>
            </a:r>
          </a:p>
          <a:p>
            <a:r>
              <a:rPr lang="es-GT" sz="1050" dirty="0" smtClean="0"/>
              <a:t> </a:t>
            </a:r>
          </a:p>
          <a:p>
            <a:r>
              <a:rPr lang="es-GT" sz="1050" dirty="0" smtClean="0"/>
              <a:t>[Helen vuelve a escribirlo de nuevo.]</a:t>
            </a:r>
          </a:p>
          <a:p>
            <a:r>
              <a:rPr lang="es-GT" sz="1050" dirty="0" smtClean="0"/>
              <a:t> </a:t>
            </a:r>
          </a:p>
          <a:p>
            <a:r>
              <a:rPr lang="es-GT" sz="1050" dirty="0" err="1" smtClean="0"/>
              <a:t>Annie</a:t>
            </a:r>
            <a:r>
              <a:rPr lang="es-GT" sz="1050" dirty="0" smtClean="0"/>
              <a:t>: −¡Sí!</a:t>
            </a:r>
          </a:p>
          <a:p>
            <a:r>
              <a:rPr lang="es-GT" sz="1050" dirty="0" smtClean="0"/>
              <a:t> </a:t>
            </a:r>
          </a:p>
          <a:p>
            <a:r>
              <a:rPr lang="es-GT" sz="1050" dirty="0" err="1" smtClean="0"/>
              <a:t>Annie</a:t>
            </a:r>
            <a:r>
              <a:rPr lang="es-GT" sz="1050" dirty="0" smtClean="0"/>
              <a:t> está tan sorprendida de que Helen entienda, que cae de rodillas. Helen cae al suelo también y acaricia el suelo. Helen sostiene la palma de su mano y </a:t>
            </a:r>
            <a:r>
              <a:rPr lang="es-GT" sz="1050" dirty="0" err="1" smtClean="0"/>
              <a:t>Annie</a:t>
            </a:r>
            <a:r>
              <a:rPr lang="es-GT" sz="1050" dirty="0" smtClean="0"/>
              <a:t> deletrea SUELO.</a:t>
            </a:r>
          </a:p>
          <a:p>
            <a:r>
              <a:rPr lang="es-GT" sz="1050" dirty="0" smtClean="0"/>
              <a:t> </a:t>
            </a:r>
          </a:p>
          <a:p>
            <a:r>
              <a:rPr lang="es-GT" sz="1050" dirty="0" err="1" smtClean="0"/>
              <a:t>Annie</a:t>
            </a:r>
            <a:r>
              <a:rPr lang="es-GT" sz="1050" dirty="0" smtClean="0"/>
              <a:t>: </a:t>
            </a:r>
            <a:r>
              <a:rPr lang="es-GT" sz="1050" dirty="0"/>
              <a:t>− SUELO</a:t>
            </a:r>
            <a:r>
              <a:rPr lang="es-GT" sz="1050" dirty="0" smtClean="0"/>
              <a:t>.</a:t>
            </a:r>
          </a:p>
          <a:p>
            <a:r>
              <a:rPr lang="es-GT" sz="1050" dirty="0" smtClean="0"/>
              <a:t> </a:t>
            </a:r>
          </a:p>
          <a:p>
            <a:r>
              <a:rPr lang="es-GT" sz="1050" dirty="0" smtClean="0"/>
              <a:t>[Helen la deletrea también.]</a:t>
            </a:r>
          </a:p>
          <a:p>
            <a:r>
              <a:rPr lang="es-GT" sz="1050" dirty="0" smtClean="0"/>
              <a:t> </a:t>
            </a:r>
          </a:p>
          <a:p>
            <a:r>
              <a:rPr lang="es-GT" sz="1050" dirty="0" err="1" smtClean="0"/>
              <a:t>Annie</a:t>
            </a:r>
            <a:r>
              <a:rPr lang="es-GT" sz="1050" dirty="0" smtClean="0"/>
              <a:t>: −¡Sí!</a:t>
            </a:r>
            <a:endParaRPr lang="es-GT" sz="1050" dirty="0"/>
          </a:p>
        </p:txBody>
      </p:sp>
      <p:pic>
        <p:nvPicPr>
          <p:cNvPr id="1026" name="Picture 2" descr="http://cdn.amightygirl.com/catalog/product/cache/1/image/9df78eab33525d08d6e5fb8d27136e95/5/1/51731t0f6bl_1_.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8314"/>
          <a:stretch/>
        </p:blipFill>
        <p:spPr bwMode="auto">
          <a:xfrm>
            <a:off x="473432" y="477063"/>
            <a:ext cx="1693669" cy="2189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8233" y="76953"/>
            <a:ext cx="2514600" cy="400110"/>
          </a:xfrm>
          <a:prstGeom prst="rect">
            <a:avLst/>
          </a:prstGeom>
          <a:noFill/>
        </p:spPr>
        <p:txBody>
          <a:bodyPr wrap="square" rtlCol="0">
            <a:spAutoFit/>
          </a:bodyPr>
          <a:lstStyle/>
          <a:p>
            <a:r>
              <a:rPr lang="es-GT" b="1" dirty="0" smtClean="0"/>
              <a:t>Fuente literaria 1</a:t>
            </a:r>
            <a:endParaRPr lang="es-GT" b="1" dirty="0"/>
          </a:p>
        </p:txBody>
      </p:sp>
      <p:sp>
        <p:nvSpPr>
          <p:cNvPr id="7" name="TextBox 6"/>
          <p:cNvSpPr txBox="1"/>
          <p:nvPr/>
        </p:nvSpPr>
        <p:spPr>
          <a:xfrm>
            <a:off x="5562600" y="147659"/>
            <a:ext cx="2090637" cy="707886"/>
          </a:xfrm>
          <a:prstGeom prst="rect">
            <a:avLst/>
          </a:prstGeom>
          <a:noFill/>
        </p:spPr>
        <p:txBody>
          <a:bodyPr wrap="none" rtlCol="0">
            <a:spAutoFit/>
          </a:bodyPr>
          <a:lstStyle/>
          <a:p>
            <a:pPr lvl="0"/>
            <a:r>
              <a:rPr lang="es-ES_tradnl" sz="800" dirty="0" smtClean="0">
                <a:solidFill>
                  <a:prstClr val="black"/>
                </a:solidFill>
              </a:rPr>
              <a:t>Equivalencia de grado: 3.6</a:t>
            </a:r>
            <a:endParaRPr lang="es-ES_tradnl" sz="800" dirty="0">
              <a:solidFill>
                <a:prstClr val="black"/>
              </a:solidFill>
            </a:endParaRPr>
          </a:p>
          <a:p>
            <a:pPr lvl="0"/>
            <a:r>
              <a:rPr lang="es-ES" sz="800" dirty="0">
                <a:solidFill>
                  <a:prstClr val="black"/>
                </a:solidFill>
              </a:rPr>
              <a:t>Escala </a:t>
            </a:r>
            <a:r>
              <a:rPr lang="es-ES" sz="800" i="1" dirty="0" err="1">
                <a:solidFill>
                  <a:prstClr val="black"/>
                </a:solidFill>
              </a:rPr>
              <a:t>Lexile</a:t>
            </a:r>
            <a:r>
              <a:rPr lang="es-ES" sz="800" dirty="0">
                <a:solidFill>
                  <a:prstClr val="black"/>
                </a:solidFill>
              </a:rPr>
              <a:t>: </a:t>
            </a:r>
            <a:r>
              <a:rPr lang="es-ES" sz="800" dirty="0" smtClean="0">
                <a:solidFill>
                  <a:prstClr val="black"/>
                </a:solidFill>
              </a:rPr>
              <a:t>710L</a:t>
            </a:r>
            <a:endParaRPr lang="es-ES" sz="800" dirty="0">
              <a:solidFill>
                <a:prstClr val="black"/>
              </a:solidFill>
            </a:endParaRPr>
          </a:p>
          <a:p>
            <a:pPr lvl="0"/>
            <a:r>
              <a:rPr lang="es-ES" sz="800" dirty="0">
                <a:solidFill>
                  <a:prstClr val="black"/>
                </a:solidFill>
              </a:rPr>
              <a:t>Promedio del largo de la oración: </a:t>
            </a:r>
            <a:r>
              <a:rPr lang="es-ES" sz="800" dirty="0" smtClean="0">
                <a:solidFill>
                  <a:prstClr val="black"/>
                </a:solidFill>
              </a:rPr>
              <a:t>9.92</a:t>
            </a:r>
            <a:endParaRPr lang="es-ES" sz="800" dirty="0">
              <a:solidFill>
                <a:prstClr val="black"/>
              </a:solidFill>
            </a:endParaRPr>
          </a:p>
          <a:p>
            <a:pPr lvl="0"/>
            <a:r>
              <a:rPr lang="es-ES" sz="800" dirty="0">
                <a:solidFill>
                  <a:prstClr val="black"/>
                </a:solidFill>
              </a:rPr>
              <a:t>Promedio de la frecuencia de palabras : </a:t>
            </a:r>
            <a:r>
              <a:rPr lang="es-ES" sz="800" dirty="0" smtClean="0">
                <a:solidFill>
                  <a:prstClr val="black"/>
                </a:solidFill>
              </a:rPr>
              <a:t>3.42</a:t>
            </a:r>
            <a:endParaRPr lang="es-ES" sz="800" dirty="0">
              <a:solidFill>
                <a:prstClr val="black"/>
              </a:solidFill>
            </a:endParaRPr>
          </a:p>
          <a:p>
            <a:pPr lvl="0"/>
            <a:r>
              <a:rPr lang="es-ES" sz="800" dirty="0">
                <a:solidFill>
                  <a:prstClr val="black"/>
                </a:solidFill>
              </a:rPr>
              <a:t>Numero de palabras: </a:t>
            </a:r>
            <a:r>
              <a:rPr lang="es-ES" sz="800" dirty="0" smtClean="0">
                <a:solidFill>
                  <a:prstClr val="black"/>
                </a:solidFill>
              </a:rPr>
              <a:t>397</a:t>
            </a:r>
            <a:endParaRPr lang="es-ES_tradnl" sz="800" dirty="0">
              <a:solidFill>
                <a:prstClr val="black"/>
              </a:solidFill>
            </a:endParaRPr>
          </a:p>
        </p:txBody>
      </p:sp>
      <p:sp>
        <p:nvSpPr>
          <p:cNvPr id="8" name="Slide Number Placeholder 3"/>
          <p:cNvSpPr>
            <a:spLocks noGrp="1"/>
          </p:cNvSpPr>
          <p:nvPr>
            <p:ph type="sldNum" sz="quarter" idx="12"/>
          </p:nvPr>
        </p:nvSpPr>
        <p:spPr>
          <a:xfrm>
            <a:off x="5570220" y="9322653"/>
            <a:ext cx="1813560" cy="535516"/>
          </a:xfrm>
        </p:spPr>
        <p:txBody>
          <a:bodyPr vert="horz" lIns="93679" tIns="46840" rIns="93679" bIns="46840" rtlCol="0" anchor="ctr"/>
          <a:lstStyle/>
          <a:p>
            <a:r>
              <a:rPr lang="en-US" dirty="0" smtClean="0"/>
              <a:t>29</a:t>
            </a:r>
            <a:endParaRPr lang="en-US" dirty="0"/>
          </a:p>
        </p:txBody>
      </p:sp>
    </p:spTree>
    <p:extLst>
      <p:ext uri="{BB962C8B-B14F-4D97-AF65-F5344CB8AC3E}">
        <p14:creationId xmlns:p14="http://schemas.microsoft.com/office/powerpoint/2010/main" val="3169871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318" y="347201"/>
            <a:ext cx="2824832" cy="13098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vert="horz" lIns="93679" tIns="46840" rIns="93679" bIns="46840" rtlCol="0" anchor="ctr"/>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43690622"/>
              </p:ext>
            </p:extLst>
          </p:nvPr>
        </p:nvGraphicFramePr>
        <p:xfrm>
          <a:off x="1524000" y="838200"/>
          <a:ext cx="5289348" cy="6435418"/>
        </p:xfrm>
        <a:graphic>
          <a:graphicData uri="http://schemas.openxmlformats.org/drawingml/2006/table">
            <a:tbl>
              <a:tblPr firstRow="1" bandRow="1">
                <a:tableStyleId>{5940675A-B579-460E-94D1-54222C63F5DA}</a:tableStyleId>
              </a:tblPr>
              <a:tblGrid>
                <a:gridCol w="2686653"/>
                <a:gridCol w="2602695"/>
              </a:tblGrid>
              <a:tr h="1336412">
                <a:tc gridSpan="2">
                  <a:txBody>
                    <a:bodyPr/>
                    <a:lstStyle/>
                    <a:p>
                      <a:pPr algn="ctr"/>
                      <a:endParaRPr kumimoji="0" lang="es-419"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5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5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200" noProof="0" dirty="0"/>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err="1" smtClean="0">
                          <a:ln>
                            <a:noFill/>
                          </a:ln>
                          <a:solidFill>
                            <a:prstClr val="black"/>
                          </a:solidFill>
                          <a:effectLst/>
                          <a:uLnTx/>
                          <a:uFillTx/>
                          <a:latin typeface="Lucida Handwriting" panose="03010101010101010101" pitchFamily="66" charset="0"/>
                          <a:ea typeface="+mn-ea"/>
                          <a:cs typeface="+mn-cs"/>
                        </a:rPr>
                        <a:t>Renae</a:t>
                      </a:r>
                      <a:r>
                        <a:rPr kumimoji="0" lang="es-419" sz="12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 Iversen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200" b="0" noProof="0" dirty="0">
                        <a:solidFill>
                          <a:srgbClr val="FF0000"/>
                        </a:solidFill>
                        <a:latin typeface="Lucida Handwriting" panose="03010101010101010101" pitchFamily="66" charset="0"/>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279509" y="-14602"/>
            <a:ext cx="335832" cy="3259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48" tIns="49523" rIns="99048" bIns="49523" numCol="1" anchor="t" anchorCtr="0" compatLnSpc="1">
            <a:prstTxWarp prst="textNoShape">
              <a:avLst/>
            </a:prstTxWarp>
          </a:bodyPr>
          <a:lstStyle/>
          <a:p>
            <a:endParaRPr lang="en-US" sz="1847"/>
          </a:p>
        </p:txBody>
      </p:sp>
      <p:graphicFrame>
        <p:nvGraphicFramePr>
          <p:cNvPr id="6" name="Table 5"/>
          <p:cNvGraphicFramePr>
            <a:graphicFrameLocks noGrp="1"/>
          </p:cNvGraphicFramePr>
          <p:nvPr>
            <p:extLst>
              <p:ext uri="{D42A27DB-BD31-4B8C-83A1-F6EECF244321}">
                <p14:modId xmlns:p14="http://schemas.microsoft.com/office/powerpoint/2010/main" val="1093439411"/>
              </p:ext>
            </p:extLst>
          </p:nvPr>
        </p:nvGraphicFramePr>
        <p:xfrm>
          <a:off x="476995" y="8479428"/>
          <a:ext cx="7088229" cy="774459"/>
        </p:xfrm>
        <a:graphic>
          <a:graphicData uri="http://schemas.openxmlformats.org/drawingml/2006/table">
            <a:tbl>
              <a:tblPr firstRow="1" bandRow="1">
                <a:tableStyleId>{2D5ABB26-0587-4C30-8999-92F81FD0307C}</a:tableStyleId>
              </a:tblPr>
              <a:tblGrid>
                <a:gridCol w="7088229"/>
              </a:tblGrid>
              <a:tr h="774459">
                <a:tc>
                  <a:txBody>
                    <a:bodyPr/>
                    <a:lstStyle/>
                    <a:p>
                      <a:pPr algn="ctr"/>
                      <a:endParaRPr lang="en-US" sz="1500" b="1" i="1" dirty="0" smtClean="0"/>
                    </a:p>
                    <a:p>
                      <a:pPr algn="ctr"/>
                      <a:r>
                        <a:rPr lang="en-US" sz="1200" b="1" i="1" dirty="0" smtClean="0"/>
                        <a:t>Gracias a </a:t>
                      </a:r>
                      <a:r>
                        <a:rPr lang="en-US" sz="1200" b="1" i="1" dirty="0" err="1" smtClean="0"/>
                        <a:t>todos</a:t>
                      </a:r>
                      <a:r>
                        <a:rPr lang="en-US" sz="1200" b="1" i="1" dirty="0" smtClean="0"/>
                        <a:t> los que </a:t>
                      </a:r>
                      <a:r>
                        <a:rPr lang="en-US" sz="1200" b="1" i="1" dirty="0" err="1" smtClean="0"/>
                        <a:t>participaron</a:t>
                      </a:r>
                      <a:r>
                        <a:rPr lang="en-US" sz="1200" b="1" i="1" dirty="0" smtClean="0"/>
                        <a:t> </a:t>
                      </a:r>
                      <a:r>
                        <a:rPr lang="en-US" sz="1200" b="1" i="1" dirty="0" err="1" smtClean="0"/>
                        <a:t>en</a:t>
                      </a:r>
                      <a:r>
                        <a:rPr lang="en-US" sz="1200" b="1" i="1" dirty="0" smtClean="0"/>
                        <a:t> la </a:t>
                      </a:r>
                      <a:r>
                        <a:rPr lang="en-US" sz="1200" b="1" i="1" dirty="0" err="1" smtClean="0"/>
                        <a:t>traducción</a:t>
                      </a:r>
                      <a:r>
                        <a:rPr lang="en-US" sz="1200" b="1" i="1" dirty="0" smtClean="0"/>
                        <a:t> de </a:t>
                      </a:r>
                      <a:r>
                        <a:rPr lang="en-US" sz="1200" b="1" i="1" dirty="0" err="1" smtClean="0"/>
                        <a:t>esta</a:t>
                      </a:r>
                      <a:r>
                        <a:rPr lang="en-US" sz="1200" b="1" i="1" dirty="0" smtClean="0"/>
                        <a:t> </a:t>
                      </a:r>
                      <a:r>
                        <a:rPr lang="en-US" sz="1200" b="1" i="1" dirty="0" err="1" smtClean="0"/>
                        <a:t>evaluación</a:t>
                      </a:r>
                      <a:r>
                        <a:rPr lang="en-US" sz="1200" b="1" i="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err="1" smtClean="0"/>
                        <a:t>bajo</a:t>
                      </a:r>
                      <a:r>
                        <a:rPr lang="en-US" sz="1200" b="1" i="1" dirty="0" smtClean="0"/>
                        <a:t> la </a:t>
                      </a:r>
                      <a:r>
                        <a:rPr lang="en-US" sz="1200" b="1" i="1" dirty="0" err="1" smtClean="0"/>
                        <a:t>coordinación</a:t>
                      </a:r>
                      <a:r>
                        <a:rPr lang="en-US" sz="1200" b="1" i="1" baseline="0" dirty="0" smtClean="0"/>
                        <a:t> de </a:t>
                      </a:r>
                      <a:r>
                        <a:rPr kumimoji="0" lang="en-US" sz="1200" b="1" i="1"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a:t>
                      </a:r>
                      <a:endParaRPr kumimoji="0" lang="es-419" sz="1200" b="1" i="1"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103899" marR="103899" marT="51949" marB="51949"/>
                </a:tc>
              </a:tr>
            </a:tbl>
          </a:graphicData>
        </a:graphic>
      </p:graphicFrame>
      <p:sp>
        <p:nvSpPr>
          <p:cNvPr id="2" name="Rectangle 1"/>
          <p:cNvSpPr/>
          <p:nvPr/>
        </p:nvSpPr>
        <p:spPr>
          <a:xfrm>
            <a:off x="1143000" y="7613174"/>
            <a:ext cx="6216058" cy="830997"/>
          </a:xfrm>
          <a:prstGeom prst="rect">
            <a:avLst/>
          </a:prstGeom>
        </p:spPr>
        <p:txBody>
          <a:bodyPr wrap="square">
            <a:spAutoFit/>
          </a:bodyPr>
          <a:lstStyle/>
          <a:p>
            <a:pPr algn="ctr" defTabSz="957925">
              <a:defRPr/>
            </a:pPr>
            <a:r>
              <a:rPr lang="en-US" sz="1200" dirty="0">
                <a:solidFill>
                  <a:prstClr val="black"/>
                </a:solidFill>
              </a:rPr>
              <a:t>Las </a:t>
            </a:r>
            <a:r>
              <a:rPr lang="en-US" sz="1200" dirty="0" err="1">
                <a:solidFill>
                  <a:prstClr val="black"/>
                </a:solidFill>
              </a:rPr>
              <a:t>actividades</a:t>
            </a:r>
            <a:r>
              <a:rPr lang="en-US" sz="1200" dirty="0">
                <a:solidFill>
                  <a:prstClr val="black"/>
                </a:solidFill>
              </a:rPr>
              <a:t> para la </a:t>
            </a:r>
            <a:r>
              <a:rPr lang="en-US" sz="1200" dirty="0" err="1">
                <a:solidFill>
                  <a:prstClr val="black"/>
                </a:solidFill>
              </a:rPr>
              <a:t>tarea</a:t>
            </a:r>
            <a:r>
              <a:rPr lang="en-US" sz="1200" dirty="0">
                <a:solidFill>
                  <a:prstClr val="black"/>
                </a:solidFill>
              </a:rPr>
              <a:t> de </a:t>
            </a:r>
            <a:r>
              <a:rPr lang="en-US" sz="1200" dirty="0" err="1">
                <a:solidFill>
                  <a:prstClr val="black"/>
                </a:solidFill>
              </a:rPr>
              <a:t>rendimiento</a:t>
            </a:r>
            <a:r>
              <a:rPr lang="en-US" sz="1200" dirty="0">
                <a:solidFill>
                  <a:prstClr val="black"/>
                </a:solidFill>
              </a:rPr>
              <a:t> </a:t>
            </a:r>
            <a:r>
              <a:rPr lang="en-US" sz="1200" dirty="0" err="1">
                <a:solidFill>
                  <a:prstClr val="black"/>
                </a:solidFill>
              </a:rPr>
              <a:t>en</a:t>
            </a:r>
            <a:r>
              <a:rPr lang="en-US" sz="1200" dirty="0">
                <a:solidFill>
                  <a:prstClr val="black"/>
                </a:solidFill>
              </a:rPr>
              <a:t> </a:t>
            </a:r>
            <a:r>
              <a:rPr lang="en-US" sz="1200">
                <a:solidFill>
                  <a:prstClr val="black"/>
                </a:solidFill>
              </a:rPr>
              <a:t>las </a:t>
            </a:r>
            <a:r>
              <a:rPr lang="en-US" sz="1200" smtClean="0">
                <a:solidFill>
                  <a:prstClr val="black"/>
                </a:solidFill>
              </a:rPr>
              <a:t>clases </a:t>
            </a:r>
            <a:r>
              <a:rPr lang="en-US" sz="1200" dirty="0">
                <a:solidFill>
                  <a:prstClr val="black"/>
                </a:solidFill>
              </a:rPr>
              <a:t>de K − 6 </a:t>
            </a:r>
            <a:r>
              <a:rPr lang="en-US" sz="1200" dirty="0" err="1">
                <a:solidFill>
                  <a:prstClr val="black"/>
                </a:solidFill>
              </a:rPr>
              <a:t>fueron</a:t>
            </a:r>
            <a:r>
              <a:rPr lang="en-US" sz="1200" dirty="0">
                <a:solidFill>
                  <a:prstClr val="black"/>
                </a:solidFill>
              </a:rPr>
              <a:t> </a:t>
            </a:r>
            <a:r>
              <a:rPr lang="en-US" sz="1200" dirty="0" err="1">
                <a:solidFill>
                  <a:prstClr val="black"/>
                </a:solidFill>
              </a:rPr>
              <a:t>escritas</a:t>
            </a:r>
            <a:r>
              <a:rPr lang="en-US" sz="1200" dirty="0">
                <a:solidFill>
                  <a:prstClr val="black"/>
                </a:solidFill>
              </a:rPr>
              <a:t> </a:t>
            </a:r>
            <a:r>
              <a:rPr lang="en-US" sz="1200" dirty="0" err="1">
                <a:solidFill>
                  <a:prstClr val="black"/>
                </a:solidFill>
              </a:rPr>
              <a:t>por</a:t>
            </a:r>
            <a:r>
              <a:rPr lang="en-US" sz="1200" dirty="0">
                <a:solidFill>
                  <a:prstClr val="black"/>
                </a:solidFill>
              </a:rPr>
              <a:t> :                                                                                                                                                                                                                                                                                                                                                                                                                                                                                                                                                                                                                                                                                                                                                                                                                                                                                                                                                                                                                                                                                                                                                                                                                                                                                                                                                                                                                                                                                                                                                                                                                                                                                                                                                                                                                                                                                                                                                                                                                                                                                                                                                                                                                                                                                                                                                                                                                                                                                                                                                                                                                                                                                                                                                                                                                                                                                                                                                                                                                                                                                                                                              Jamie Lentz, Gina McLain, Hayley </a:t>
            </a:r>
            <a:r>
              <a:rPr lang="en-US" sz="1200" dirty="0" err="1">
                <a:solidFill>
                  <a:prstClr val="black"/>
                </a:solidFill>
              </a:rPr>
              <a:t>Heider</a:t>
            </a:r>
            <a:r>
              <a:rPr lang="en-US" sz="1200" dirty="0">
                <a:solidFill>
                  <a:prstClr val="black"/>
                </a:solidFill>
              </a:rPr>
              <a:t>, Anna Wooley, </a:t>
            </a:r>
            <a:r>
              <a:rPr lang="en-US" sz="1200">
                <a:solidFill>
                  <a:prstClr val="black"/>
                </a:solidFill>
              </a:rPr>
              <a:t>Gretchen </a:t>
            </a:r>
            <a:r>
              <a:rPr lang="en-US" sz="1200" smtClean="0">
                <a:solidFill>
                  <a:prstClr val="black"/>
                </a:solidFill>
              </a:rPr>
              <a:t>Erlandsen</a:t>
            </a:r>
            <a:r>
              <a:rPr lang="en-US" sz="1200" dirty="0">
                <a:solidFill>
                  <a:prstClr val="black"/>
                </a:solidFill>
              </a:rPr>
              <a:t>, Deborah </a:t>
            </a:r>
            <a:r>
              <a:rPr lang="en-US" sz="1200" dirty="0" err="1">
                <a:solidFill>
                  <a:prstClr val="black"/>
                </a:solidFill>
              </a:rPr>
              <a:t>Deplanche</a:t>
            </a:r>
            <a:r>
              <a:rPr lang="en-US" sz="1200" dirty="0">
                <a:solidFill>
                  <a:prstClr val="black"/>
                </a:solidFill>
              </a:rPr>
              <a:t>, Connie </a:t>
            </a:r>
            <a:r>
              <a:rPr lang="en-US" sz="1200" dirty="0" err="1">
                <a:solidFill>
                  <a:prstClr val="black"/>
                </a:solidFill>
              </a:rPr>
              <a:t>Briceno</a:t>
            </a:r>
            <a:r>
              <a:rPr lang="en-US" sz="1200" dirty="0">
                <a:solidFill>
                  <a:prstClr val="black"/>
                </a:solidFill>
              </a:rPr>
              <a:t>, Judy Ramer, Carrie Ellis, Sandra Maines, </a:t>
            </a:r>
            <a:r>
              <a:rPr lang="en-US" sz="1200" err="1">
                <a:solidFill>
                  <a:prstClr val="black"/>
                </a:solidFill>
              </a:rPr>
              <a:t>Renae</a:t>
            </a:r>
            <a:r>
              <a:rPr lang="en-US" sz="1200">
                <a:solidFill>
                  <a:prstClr val="black"/>
                </a:solidFill>
              </a:rPr>
              <a:t> </a:t>
            </a:r>
            <a:r>
              <a:rPr lang="en-US" sz="1200" smtClean="0">
                <a:solidFill>
                  <a:prstClr val="black"/>
                </a:solidFill>
              </a:rPr>
              <a:t>Iversen</a:t>
            </a:r>
            <a:r>
              <a:rPr lang="en-US" sz="1200" dirty="0">
                <a:solidFill>
                  <a:prstClr val="black"/>
                </a:solidFill>
              </a:rPr>
              <a:t>, Anne Berg, </a:t>
            </a:r>
            <a:r>
              <a:rPr lang="en-US" sz="1200" dirty="0" err="1">
                <a:solidFill>
                  <a:prstClr val="black"/>
                </a:solidFill>
              </a:rPr>
              <a:t>Aliceson</a:t>
            </a:r>
            <a:r>
              <a:rPr lang="en-US" sz="1200" dirty="0">
                <a:solidFill>
                  <a:prstClr val="black"/>
                </a:solidFill>
              </a:rPr>
              <a:t> Brandt and </a:t>
            </a:r>
            <a:r>
              <a:rPr lang="en-US" sz="1200" dirty="0" err="1">
                <a:solidFill>
                  <a:prstClr val="black"/>
                </a:solidFill>
              </a:rPr>
              <a:t>Ko</a:t>
            </a:r>
            <a:r>
              <a:rPr lang="en-US" sz="1200" dirty="0">
                <a:solidFill>
                  <a:prstClr val="black"/>
                </a:solidFill>
              </a:rPr>
              <a:t> Kagawa.</a:t>
            </a:r>
          </a:p>
        </p:txBody>
      </p:sp>
    </p:spTree>
    <p:extLst>
      <p:ext uri="{BB962C8B-B14F-4D97-AF65-F5344CB8AC3E}">
        <p14:creationId xmlns:p14="http://schemas.microsoft.com/office/powerpoint/2010/main" val="797915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371600"/>
            <a:ext cx="6156960" cy="4442526"/>
          </a:xfrm>
          <a:prstGeom prst="rect">
            <a:avLst/>
          </a:prstGeom>
        </p:spPr>
        <p:txBody>
          <a:bodyPr wrap="square" lIns="101882" tIns="50941" rIns="101882" bIns="50941">
            <a:spAutoFit/>
          </a:bodyPr>
          <a:lstStyle/>
          <a:p>
            <a:pPr algn="ctr"/>
            <a:r>
              <a:rPr lang="es-GT" sz="1800" b="1" u="sng" dirty="0" smtClean="0"/>
              <a:t>Helen </a:t>
            </a:r>
            <a:r>
              <a:rPr lang="es-GT" sz="1800" b="1" u="sng" dirty="0" err="1" smtClean="0"/>
              <a:t>Keller</a:t>
            </a:r>
            <a:r>
              <a:rPr lang="es-GT" sz="1800" b="1" u="sng" dirty="0" smtClean="0"/>
              <a:t> </a:t>
            </a:r>
          </a:p>
          <a:p>
            <a:pPr algn="ctr"/>
            <a:r>
              <a:rPr lang="es-GT" sz="1200" i="1" dirty="0" smtClean="0"/>
              <a:t>por </a:t>
            </a:r>
            <a:r>
              <a:rPr lang="es-GT" sz="1200" i="1" dirty="0" err="1" smtClean="0"/>
              <a:t>Langston</a:t>
            </a:r>
            <a:r>
              <a:rPr lang="es-GT" sz="1200" i="1" dirty="0" smtClean="0"/>
              <a:t> Hughes</a:t>
            </a:r>
          </a:p>
          <a:p>
            <a:pPr algn="ctr"/>
            <a:endParaRPr lang="es-GT" sz="1800" dirty="0" smtClean="0"/>
          </a:p>
          <a:p>
            <a:pPr algn="ctr"/>
            <a:r>
              <a:rPr lang="es-GT" sz="1800" dirty="0" smtClean="0"/>
              <a:t>Ella,</a:t>
            </a:r>
            <a:br>
              <a:rPr lang="es-GT" sz="1800" dirty="0" smtClean="0"/>
            </a:br>
            <a:r>
              <a:rPr lang="es-GT" sz="1800" dirty="0" smtClean="0"/>
              <a:t>en la oscuridad,</a:t>
            </a:r>
            <a:br>
              <a:rPr lang="es-GT" sz="1800" dirty="0" smtClean="0"/>
            </a:br>
            <a:r>
              <a:rPr lang="es-GT" sz="1800" dirty="0" smtClean="0"/>
              <a:t>encontró la luz </a:t>
            </a:r>
          </a:p>
          <a:p>
            <a:pPr algn="ctr"/>
            <a:r>
              <a:rPr lang="es-GT" sz="1800" dirty="0" smtClean="0"/>
              <a:t>           más brillante de la que muchos llegarán a ver. </a:t>
            </a:r>
            <a:br>
              <a:rPr lang="es-GT" sz="1800" dirty="0" smtClean="0"/>
            </a:br>
            <a:r>
              <a:rPr lang="es-GT" sz="1800" dirty="0" smtClean="0"/>
              <a:t>Ella,</a:t>
            </a:r>
            <a:br>
              <a:rPr lang="es-GT" sz="1800" dirty="0" smtClean="0"/>
            </a:br>
            <a:r>
              <a:rPr lang="es-GT" sz="1800" dirty="0" smtClean="0"/>
              <a:t>dentro de sí misma,</a:t>
            </a:r>
            <a:br>
              <a:rPr lang="es-GT" sz="1800" dirty="0" smtClean="0"/>
            </a:br>
            <a:r>
              <a:rPr lang="es-GT" sz="1800" dirty="0" smtClean="0"/>
              <a:t>encontró la belleza,</a:t>
            </a:r>
            <a:br>
              <a:rPr lang="es-GT" sz="1800" dirty="0" smtClean="0"/>
            </a:br>
            <a:r>
              <a:rPr lang="es-GT" sz="1800" dirty="0" smtClean="0"/>
              <a:t>         a través del </a:t>
            </a:r>
            <a:r>
              <a:rPr lang="es-GT" sz="1800" dirty="0"/>
              <a:t>dominio propio del </a:t>
            </a:r>
            <a:r>
              <a:rPr lang="es-GT" sz="1800" dirty="0" smtClean="0"/>
              <a:t>alma.  </a:t>
            </a:r>
          </a:p>
          <a:p>
            <a:pPr algn="ctr"/>
            <a:r>
              <a:rPr lang="es-GT" sz="1800" dirty="0" smtClean="0"/>
              <a:t>Y ahora el mundo recibe </a:t>
            </a:r>
            <a:br>
              <a:rPr lang="es-GT" sz="1800" dirty="0" smtClean="0"/>
            </a:br>
            <a:r>
              <a:rPr lang="es-GT" sz="1800" dirty="0" smtClean="0"/>
              <a:t>de su legado:</a:t>
            </a:r>
            <a:br>
              <a:rPr lang="es-GT" sz="1800" dirty="0" smtClean="0"/>
            </a:br>
            <a:r>
              <a:rPr lang="es-GT" sz="1800" dirty="0" smtClean="0"/>
              <a:t>el mensaje de la fuerza </a:t>
            </a:r>
          </a:p>
          <a:p>
            <a:pPr algn="ctr"/>
            <a:r>
              <a:rPr lang="es-GT" sz="1800" dirty="0"/>
              <a:t>d</a:t>
            </a:r>
            <a:r>
              <a:rPr lang="es-GT" sz="1800" dirty="0" smtClean="0"/>
              <a:t>el poder interior.</a:t>
            </a:r>
            <a:br>
              <a:rPr lang="es-GT" sz="1800" dirty="0" smtClean="0"/>
            </a:br>
            <a:endParaRPr lang="es-GT" sz="1800" dirty="0"/>
          </a:p>
        </p:txBody>
      </p:sp>
      <p:sp>
        <p:nvSpPr>
          <p:cNvPr id="2" name="Rectangle 2"/>
          <p:cNvSpPr>
            <a:spLocks noChangeArrowheads="1"/>
          </p:cNvSpPr>
          <p:nvPr/>
        </p:nvSpPr>
        <p:spPr bwMode="auto">
          <a:xfrm>
            <a:off x="2" y="46132"/>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a:p>
        </p:txBody>
      </p:sp>
      <p:pic>
        <p:nvPicPr>
          <p:cNvPr id="6" name="Picture 10" descr="Helen Keller with Anne Sulliv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003608"/>
            <a:ext cx="1462827"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http://ap-pics2.gotpoem.com/ap-pics/item/9090/55.jpg?8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9312" y="5334000"/>
            <a:ext cx="1905000" cy="21019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0" y="361890"/>
            <a:ext cx="2514600" cy="400110"/>
          </a:xfrm>
          <a:prstGeom prst="rect">
            <a:avLst/>
          </a:prstGeom>
          <a:noFill/>
        </p:spPr>
        <p:txBody>
          <a:bodyPr wrap="square" rtlCol="0">
            <a:spAutoFit/>
          </a:bodyPr>
          <a:lstStyle/>
          <a:p>
            <a:r>
              <a:rPr lang="es-GT" b="1" dirty="0" smtClean="0"/>
              <a:t>Fuente literaria 2</a:t>
            </a:r>
            <a:endParaRPr lang="es-GT" b="1" dirty="0"/>
          </a:p>
        </p:txBody>
      </p:sp>
      <p:sp>
        <p:nvSpPr>
          <p:cNvPr id="10" name="TextBox 9"/>
          <p:cNvSpPr txBox="1"/>
          <p:nvPr/>
        </p:nvSpPr>
        <p:spPr>
          <a:xfrm>
            <a:off x="5486400" y="358914"/>
            <a:ext cx="2039341" cy="707886"/>
          </a:xfrm>
          <a:prstGeom prst="rect">
            <a:avLst/>
          </a:prstGeom>
          <a:noFill/>
        </p:spPr>
        <p:txBody>
          <a:bodyPr wrap="none" rtlCol="0">
            <a:spAutoFit/>
          </a:bodyPr>
          <a:lstStyle/>
          <a:p>
            <a:pPr lvl="0"/>
            <a:r>
              <a:rPr lang="es-ES_tradnl" sz="800" dirty="0" smtClean="0">
                <a:solidFill>
                  <a:prstClr val="black"/>
                </a:solidFill>
              </a:rPr>
              <a:t>Equivalencia de grado: 5.8</a:t>
            </a:r>
            <a:endParaRPr lang="es-ES_tradnl" sz="800" dirty="0">
              <a:solidFill>
                <a:prstClr val="black"/>
              </a:solidFill>
            </a:endParaRPr>
          </a:p>
          <a:p>
            <a:pPr lvl="0"/>
            <a:r>
              <a:rPr lang="es-ES" sz="800" dirty="0">
                <a:solidFill>
                  <a:prstClr val="black"/>
                </a:solidFill>
              </a:rPr>
              <a:t>Escala </a:t>
            </a:r>
            <a:r>
              <a:rPr lang="es-ES" sz="800" i="1" dirty="0" err="1">
                <a:solidFill>
                  <a:prstClr val="black"/>
                </a:solidFill>
              </a:rPr>
              <a:t>Lexile</a:t>
            </a:r>
            <a:r>
              <a:rPr lang="es-ES" sz="800" dirty="0">
                <a:solidFill>
                  <a:prstClr val="black"/>
                </a:solidFill>
              </a:rPr>
              <a:t>: </a:t>
            </a:r>
            <a:r>
              <a:rPr lang="es-ES" sz="800" dirty="0" smtClean="0">
                <a:solidFill>
                  <a:prstClr val="black"/>
                </a:solidFill>
              </a:rPr>
              <a:t>700L</a:t>
            </a:r>
            <a:endParaRPr lang="es-ES" sz="800" dirty="0">
              <a:solidFill>
                <a:prstClr val="black"/>
              </a:solidFill>
            </a:endParaRPr>
          </a:p>
          <a:p>
            <a:pPr lvl="0"/>
            <a:r>
              <a:rPr lang="es-ES" sz="800" dirty="0">
                <a:solidFill>
                  <a:prstClr val="black"/>
                </a:solidFill>
              </a:rPr>
              <a:t>Promedio del largo de la oración: </a:t>
            </a:r>
            <a:r>
              <a:rPr lang="es-ES" sz="800" dirty="0" smtClean="0">
                <a:solidFill>
                  <a:prstClr val="black"/>
                </a:solidFill>
              </a:rPr>
              <a:t>10.5</a:t>
            </a:r>
            <a:endParaRPr lang="es-ES" sz="800" dirty="0">
              <a:solidFill>
                <a:prstClr val="black"/>
              </a:solidFill>
            </a:endParaRPr>
          </a:p>
          <a:p>
            <a:pPr lvl="0"/>
            <a:r>
              <a:rPr lang="es-ES" sz="800" dirty="0">
                <a:solidFill>
                  <a:prstClr val="black"/>
                </a:solidFill>
              </a:rPr>
              <a:t>Promedio de la frecuencia de palabras : </a:t>
            </a:r>
            <a:r>
              <a:rPr lang="es-ES" sz="800" dirty="0" smtClean="0">
                <a:solidFill>
                  <a:prstClr val="black"/>
                </a:solidFill>
              </a:rPr>
              <a:t>3.56</a:t>
            </a:r>
            <a:endParaRPr lang="es-ES" sz="800" dirty="0">
              <a:solidFill>
                <a:prstClr val="black"/>
              </a:solidFill>
            </a:endParaRPr>
          </a:p>
          <a:p>
            <a:pPr lvl="0"/>
            <a:r>
              <a:rPr lang="es-ES" sz="800" dirty="0">
                <a:solidFill>
                  <a:prstClr val="black"/>
                </a:solidFill>
              </a:rPr>
              <a:t>Numero de palabras: </a:t>
            </a:r>
            <a:r>
              <a:rPr lang="es-ES" sz="800" dirty="0" smtClean="0">
                <a:solidFill>
                  <a:prstClr val="black"/>
                </a:solidFill>
              </a:rPr>
              <a:t>42</a:t>
            </a:r>
            <a:endParaRPr lang="es-ES_tradnl" sz="800" dirty="0">
              <a:solidFill>
                <a:prstClr val="black"/>
              </a:solidFill>
            </a:endParaRPr>
          </a:p>
        </p:txBody>
      </p:sp>
      <p:sp>
        <p:nvSpPr>
          <p:cNvPr id="11" name="Slide Number Placeholder 3"/>
          <p:cNvSpPr>
            <a:spLocks noGrp="1"/>
          </p:cNvSpPr>
          <p:nvPr>
            <p:ph type="sldNum" sz="quarter" idx="12"/>
          </p:nvPr>
        </p:nvSpPr>
        <p:spPr>
          <a:xfrm>
            <a:off x="5570220" y="9322653"/>
            <a:ext cx="1813560" cy="535516"/>
          </a:xfrm>
        </p:spPr>
        <p:txBody>
          <a:bodyPr vert="horz" lIns="93679" tIns="46840" rIns="93679" bIns="46840" rtlCol="0" anchor="ctr"/>
          <a:lstStyle/>
          <a:p>
            <a:r>
              <a:rPr lang="en-US" dirty="0" smtClean="0"/>
              <a:t>30</a:t>
            </a:r>
            <a:endParaRPr lang="en-US" dirty="0"/>
          </a:p>
        </p:txBody>
      </p:sp>
    </p:spTree>
    <p:extLst>
      <p:ext uri="{BB962C8B-B14F-4D97-AF65-F5344CB8AC3E}">
        <p14:creationId xmlns:p14="http://schemas.microsoft.com/office/powerpoint/2010/main" val="9658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3057524"/>
          </a:xfrm>
          <a:prstGeom prst="rect">
            <a:avLst/>
          </a:prstGeom>
        </p:spPr>
        <p:txBody>
          <a:bodyPr wrap="square" lIns="101874" tIns="50937" rIns="101874" bIns="50937">
            <a:spAutoFit/>
          </a:bodyPr>
          <a:lstStyle/>
          <a:p>
            <a:pPr marL="342900" indent="-342900">
              <a:buAutoNum type="arabicPeriod"/>
            </a:pPr>
            <a:r>
              <a:rPr lang="es-GT" sz="1600" b="1" dirty="0" smtClean="0">
                <a:latin typeface="Helvetica" pitchFamily="34" charset="0"/>
              </a:rPr>
              <a:t>¿Cómo la sección de La Obra en </a:t>
            </a:r>
            <a:r>
              <a:rPr lang="es-GT" sz="1600" b="1" i="1" u="sng" dirty="0" smtClean="0">
                <a:latin typeface="Helvetica" pitchFamily="34" charset="0"/>
              </a:rPr>
              <a:t>Un Milagro para Helen</a:t>
            </a:r>
            <a:r>
              <a:rPr lang="es-GT" sz="1600" b="1" dirty="0" smtClean="0">
                <a:latin typeface="Helvetica" pitchFamily="34" charset="0"/>
              </a:rPr>
              <a:t>, </a:t>
            </a:r>
            <a:r>
              <a:rPr lang="es-GT" sz="1600" b="1" i="1" dirty="0" smtClean="0">
                <a:latin typeface="Helvetica" pitchFamily="34" charset="0"/>
              </a:rPr>
              <a:t> </a:t>
            </a:r>
            <a:r>
              <a:rPr lang="es-GT" sz="1600" b="1" dirty="0" smtClean="0">
                <a:latin typeface="Helvetica" pitchFamily="34" charset="0"/>
              </a:rPr>
              <a:t>ayuda al lector a saber quién está hablando?  Selecciona </a:t>
            </a:r>
            <a:r>
              <a:rPr lang="es-GT" sz="1600" b="1" u="sng" dirty="0" smtClean="0">
                <a:latin typeface="Helvetica" pitchFamily="34" charset="0"/>
              </a:rPr>
              <a:t>dos </a:t>
            </a:r>
            <a:r>
              <a:rPr lang="es-GT" sz="1600" b="1" dirty="0" smtClean="0">
                <a:latin typeface="Helvetica" pitchFamily="34" charset="0"/>
              </a:rPr>
              <a:t>respuestas.</a:t>
            </a:r>
          </a:p>
          <a:p>
            <a:pPr marL="342900" indent="-342900">
              <a:buAutoNum type="arabicPeriod"/>
            </a:pPr>
            <a:endParaRPr lang="es-GT" sz="1600" dirty="0" smtClean="0">
              <a:latin typeface="Helvetica" pitchFamily="34" charset="0"/>
            </a:endParaRPr>
          </a:p>
          <a:p>
            <a:pPr marL="382059" indent="382059">
              <a:buFont typeface="+mj-lt"/>
              <a:buAutoNum type="alphaUcPeriod"/>
            </a:pPr>
            <a:r>
              <a:rPr lang="es-GT" sz="1600" dirty="0" smtClean="0">
                <a:latin typeface="Helvetica" pitchFamily="34" charset="0"/>
              </a:rPr>
              <a:t>Helen siempre habla después de </a:t>
            </a:r>
            <a:r>
              <a:rPr lang="es-GT" sz="1600" dirty="0" err="1" smtClean="0">
                <a:latin typeface="Helvetica" pitchFamily="34" charset="0"/>
              </a:rPr>
              <a:t>Annie</a:t>
            </a:r>
            <a:r>
              <a:rPr lang="es-GT" sz="1600" dirty="0" smtClean="0">
                <a:latin typeface="Helvetica" pitchFamily="34" charset="0"/>
              </a:rPr>
              <a:t>.</a:t>
            </a:r>
          </a:p>
          <a:p>
            <a:pPr marL="382059" indent="382059">
              <a:buFont typeface="+mj-lt"/>
              <a:buAutoNum type="alphaUcPeriod"/>
            </a:pPr>
            <a:endParaRPr lang="es-GT" sz="1600" dirty="0" smtClean="0">
              <a:latin typeface="Helvetica" pitchFamily="34" charset="0"/>
            </a:endParaRPr>
          </a:p>
          <a:p>
            <a:pPr marL="382059" indent="382059">
              <a:buFont typeface="+mj-lt"/>
              <a:buAutoNum type="alphaUcPeriod"/>
            </a:pPr>
            <a:r>
              <a:rPr lang="es-GT" sz="1600" dirty="0" smtClean="0">
                <a:latin typeface="Helvetica" pitchFamily="34" charset="0"/>
              </a:rPr>
              <a:t>El diálogo entre Helen y </a:t>
            </a:r>
            <a:r>
              <a:rPr lang="es-GT" sz="1600" dirty="0" err="1" smtClean="0">
                <a:latin typeface="Helvetica" pitchFamily="34" charset="0"/>
              </a:rPr>
              <a:t>Annie</a:t>
            </a:r>
            <a:r>
              <a:rPr lang="es-GT" sz="1600" dirty="0" smtClean="0">
                <a:latin typeface="Helvetica" pitchFamily="34" charset="0"/>
              </a:rPr>
              <a:t> están entre comillas. </a:t>
            </a:r>
          </a:p>
          <a:p>
            <a:pPr marL="382059" indent="382059">
              <a:buFont typeface="+mj-lt"/>
              <a:buAutoNum type="alphaUcPeriod"/>
            </a:pPr>
            <a:endParaRPr lang="es-GT" sz="1600" dirty="0" smtClean="0">
              <a:latin typeface="Helvetica" pitchFamily="34" charset="0"/>
            </a:endParaRPr>
          </a:p>
          <a:p>
            <a:pPr marL="382059" indent="382059">
              <a:buFont typeface="+mj-lt"/>
              <a:buAutoNum type="alphaUcPeriod"/>
            </a:pPr>
            <a:r>
              <a:rPr lang="es-GT" sz="1600" dirty="0" err="1" smtClean="0">
                <a:latin typeface="Helvetica" pitchFamily="34" charset="0"/>
              </a:rPr>
              <a:t>Annie</a:t>
            </a:r>
            <a:r>
              <a:rPr lang="es-GT" sz="1600" dirty="0" smtClean="0">
                <a:latin typeface="Helvetica" pitchFamily="34" charset="0"/>
              </a:rPr>
              <a:t> habla diferente que Helen.</a:t>
            </a:r>
          </a:p>
          <a:p>
            <a:pPr marL="382059" indent="382059">
              <a:buFont typeface="+mj-lt"/>
              <a:buAutoNum type="alphaUcPeriod"/>
            </a:pPr>
            <a:endParaRPr lang="es-GT" sz="1600" dirty="0" smtClean="0">
              <a:latin typeface="Helvetica" pitchFamily="34" charset="0"/>
            </a:endParaRPr>
          </a:p>
          <a:p>
            <a:pPr marL="742950" indent="-342900">
              <a:buFont typeface="+mj-lt"/>
              <a:buAutoNum type="alphaUcPeriod"/>
            </a:pPr>
            <a:r>
              <a:rPr lang="es-GT" sz="1600" dirty="0" smtClean="0">
                <a:latin typeface="Helvetica" pitchFamily="34" charset="0"/>
              </a:rPr>
              <a:t>Las obras están escritas de manera que el lector puede decir quién está hablando. </a:t>
            </a:r>
            <a:endParaRPr lang="es-GT" sz="1600" dirty="0">
              <a:solidFill>
                <a:srgbClr val="FF0000"/>
              </a:solidFill>
              <a:latin typeface="Helvetica" pitchFamily="34" charset="0"/>
              <a:cs typeface="Helvetica" pitchFamily="34" charset="0"/>
            </a:endParaRPr>
          </a:p>
        </p:txBody>
      </p:sp>
      <p:cxnSp>
        <p:nvCxnSpPr>
          <p:cNvPr id="11" name="Straight Connector 10"/>
          <p:cNvCxnSpPr/>
          <p:nvPr/>
        </p:nvCxnSpPr>
        <p:spPr>
          <a:xfrm>
            <a:off x="410117"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1" y="5029200"/>
            <a:ext cx="5748338" cy="2565081"/>
          </a:xfrm>
          <a:prstGeom prst="rect">
            <a:avLst/>
          </a:prstGeom>
        </p:spPr>
        <p:txBody>
          <a:bodyPr wrap="square" lIns="101874" tIns="50937" rIns="101874" bIns="50937">
            <a:spAutoFit/>
          </a:bodyPr>
          <a:lstStyle/>
          <a:p>
            <a:pPr marL="342900" indent="-342900">
              <a:buAutoNum type="arabicPeriod" startAt="2"/>
            </a:pPr>
            <a:r>
              <a:rPr lang="es-GT" sz="1600" b="1" dirty="0" smtClean="0">
                <a:latin typeface="Helvetica" pitchFamily="34" charset="0"/>
              </a:rPr>
              <a:t>¿Qué significa “Ella, en la oscuridad, encontró la luz…” en el poema </a:t>
            </a:r>
            <a:r>
              <a:rPr lang="es-GT" sz="1600" b="1" i="1" u="sng" dirty="0" smtClean="0">
                <a:latin typeface="Helvetica" pitchFamily="34" charset="0"/>
              </a:rPr>
              <a:t>Helen </a:t>
            </a:r>
            <a:r>
              <a:rPr lang="es-GT" sz="1600" b="1" i="1" u="sng" dirty="0" err="1" smtClean="0">
                <a:latin typeface="Helvetica" pitchFamily="34" charset="0"/>
              </a:rPr>
              <a:t>Keller</a:t>
            </a:r>
            <a:r>
              <a:rPr lang="es-GT" sz="1600" b="1" dirty="0" smtClean="0">
                <a:latin typeface="Helvetica" pitchFamily="34" charset="0"/>
              </a:rPr>
              <a:t>?   </a:t>
            </a:r>
          </a:p>
          <a:p>
            <a:pPr marL="342900" indent="-342900">
              <a:buAutoNum type="arabicPeriod" startAt="2"/>
            </a:pPr>
            <a:endParaRPr lang="es-GT" sz="1600" b="1" dirty="0" smtClean="0">
              <a:latin typeface="Helvetica" pitchFamily="34" charset="0"/>
            </a:endParaRPr>
          </a:p>
          <a:p>
            <a:pPr marL="382059" indent="382059">
              <a:buFont typeface="+mj-lt"/>
              <a:buAutoNum type="alphaUcPeriod"/>
            </a:pPr>
            <a:r>
              <a:rPr lang="es-GT" sz="1600" dirty="0" smtClean="0">
                <a:latin typeface="Helvetica" pitchFamily="34" charset="0"/>
              </a:rPr>
              <a:t>Helen encontró una luz muy brillante. </a:t>
            </a:r>
          </a:p>
          <a:p>
            <a:pPr marL="382059" indent="382059">
              <a:buFont typeface="+mj-lt"/>
              <a:buAutoNum type="alphaUcPeriod"/>
            </a:pPr>
            <a:endParaRPr lang="es-GT" sz="1600" dirty="0" smtClean="0">
              <a:latin typeface="Helvetica" pitchFamily="34" charset="0"/>
            </a:endParaRPr>
          </a:p>
          <a:p>
            <a:pPr marL="382059" indent="382059">
              <a:buFont typeface="+mj-lt"/>
              <a:buAutoNum type="alphaUcPeriod"/>
            </a:pPr>
            <a:r>
              <a:rPr lang="es-GT" sz="1600" dirty="0" smtClean="0">
                <a:latin typeface="Helvetica" pitchFamily="34" charset="0"/>
              </a:rPr>
              <a:t>A ella no le gustaba la oscuridad. </a:t>
            </a:r>
          </a:p>
          <a:p>
            <a:pPr marL="382059" indent="382059">
              <a:buFont typeface="+mj-lt"/>
              <a:buAutoNum type="alphaUcPeriod"/>
            </a:pPr>
            <a:endParaRPr lang="es-GT" sz="1600" dirty="0" smtClean="0">
              <a:latin typeface="Helvetica" pitchFamily="34" charset="0"/>
            </a:endParaRPr>
          </a:p>
          <a:p>
            <a:pPr marL="382059" indent="382059">
              <a:buFont typeface="+mj-lt"/>
              <a:buAutoNum type="alphaUcPeriod"/>
            </a:pPr>
            <a:r>
              <a:rPr lang="es-GT" sz="1600" dirty="0" smtClean="0">
                <a:latin typeface="Helvetica" pitchFamily="34" charset="0"/>
              </a:rPr>
              <a:t>La “luz” de Helen era su fuerza interior.  </a:t>
            </a:r>
          </a:p>
          <a:p>
            <a:pPr marL="382059" indent="382059">
              <a:buFont typeface="+mj-lt"/>
              <a:buAutoNum type="alphaUcPeriod"/>
            </a:pPr>
            <a:endParaRPr lang="es-GT" sz="1600" dirty="0" smtClean="0">
              <a:latin typeface="Helvetica" pitchFamily="34" charset="0"/>
            </a:endParaRPr>
          </a:p>
          <a:p>
            <a:pPr marL="382059" indent="382059">
              <a:buFont typeface="+mj-lt"/>
              <a:buAutoNum type="alphaUcPeriod"/>
            </a:pPr>
            <a:r>
              <a:rPr lang="es-GT" sz="1600" dirty="0" smtClean="0">
                <a:latin typeface="Helvetica" pitchFamily="34" charset="0"/>
              </a:rPr>
              <a:t>Helen encontró la luz del mundo. </a:t>
            </a:r>
            <a:endParaRPr lang="es-GT" sz="1600" dirty="0">
              <a:solidFill>
                <a:srgbClr val="FF0000"/>
              </a:solidFill>
              <a:latin typeface="Helvetica" pitchFamily="34" charset="0"/>
              <a:cs typeface="Helvetica" pitchFamily="34" charset="0"/>
            </a:endParaRPr>
          </a:p>
        </p:txBody>
      </p:sp>
      <p:grpSp>
        <p:nvGrpSpPr>
          <p:cNvPr id="2" name="Group 1"/>
          <p:cNvGrpSpPr/>
          <p:nvPr/>
        </p:nvGrpSpPr>
        <p:grpSpPr>
          <a:xfrm>
            <a:off x="944834" y="1786464"/>
            <a:ext cx="244628" cy="1687235"/>
            <a:chOff x="1029098" y="1513165"/>
            <a:chExt cx="244628" cy="1687235"/>
          </a:xfrm>
        </p:grpSpPr>
        <p:sp>
          <p:nvSpPr>
            <p:cNvPr id="26" name="Oval 25"/>
            <p:cNvSpPr/>
            <p:nvPr/>
          </p:nvSpPr>
          <p:spPr>
            <a:xfrm>
              <a:off x="1029098" y="29609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7" name="Oval 26"/>
            <p:cNvSpPr/>
            <p:nvPr/>
          </p:nvSpPr>
          <p:spPr>
            <a:xfrm>
              <a:off x="1029098" y="151316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8" name="Oval 27"/>
            <p:cNvSpPr/>
            <p:nvPr/>
          </p:nvSpPr>
          <p:spPr>
            <a:xfrm>
              <a:off x="1030838" y="200844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9" name="Oval 28"/>
            <p:cNvSpPr/>
            <p:nvPr/>
          </p:nvSpPr>
          <p:spPr>
            <a:xfrm>
              <a:off x="1029098" y="25037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pSp>
      <p:graphicFrame>
        <p:nvGraphicFramePr>
          <p:cNvPr id="3" name="Table 2"/>
          <p:cNvGraphicFramePr>
            <a:graphicFrameLocks noGrp="1"/>
          </p:cNvGraphicFramePr>
          <p:nvPr>
            <p:extLst>
              <p:ext uri="{D42A27DB-BD31-4B8C-83A1-F6EECF244321}">
                <p14:modId xmlns:p14="http://schemas.microsoft.com/office/powerpoint/2010/main" val="1250463717"/>
              </p:ext>
            </p:extLst>
          </p:nvPr>
        </p:nvGraphicFramePr>
        <p:xfrm>
          <a:off x="4572000" y="3602278"/>
          <a:ext cx="2514600" cy="869701"/>
        </p:xfrm>
        <a:graphic>
          <a:graphicData uri="http://schemas.openxmlformats.org/drawingml/2006/table">
            <a:tbl>
              <a:tblPr firstRow="1" firstCol="1" bandRow="1"/>
              <a:tblGrid>
                <a:gridCol w="2514600"/>
              </a:tblGrid>
              <a:tr h="134112">
                <a:tc>
                  <a:txBody>
                    <a:bodyPr/>
                    <a:lstStyle/>
                    <a:p>
                      <a:pPr marL="0" marR="0" algn="ctr">
                        <a:lnSpc>
                          <a:spcPct val="100000"/>
                        </a:lnSpc>
                        <a:spcBef>
                          <a:spcPts val="0"/>
                        </a:spcBef>
                        <a:spcAft>
                          <a:spcPts val="0"/>
                        </a:spcAft>
                      </a:pPr>
                      <a:r>
                        <a:rPr lang="en-US" sz="900" b="1" i="1" dirty="0">
                          <a:solidFill>
                            <a:srgbClr val="000000"/>
                          </a:solidFill>
                          <a:effectLst/>
                          <a:latin typeface="Calibri"/>
                          <a:ea typeface="Times New Roman"/>
                          <a:cs typeface="Times New Roman"/>
                        </a:rPr>
                        <a:t>DOK 2 </a:t>
                      </a:r>
                      <a:r>
                        <a:rPr lang="en-US" sz="900" b="1" i="1" dirty="0" smtClean="0">
                          <a:solidFill>
                            <a:srgbClr val="000000"/>
                          </a:solidFill>
                          <a:effectLst/>
                          <a:latin typeface="Calibri"/>
                          <a:ea typeface="Times New Roman"/>
                          <a:cs typeface="Times New Roman"/>
                        </a:rPr>
                        <a:t>– </a:t>
                      </a:r>
                      <a:r>
                        <a:rPr lang="en-US" sz="900" b="1" i="1" dirty="0" err="1" smtClean="0">
                          <a:solidFill>
                            <a:srgbClr val="000000"/>
                          </a:solidFill>
                          <a:effectLst/>
                          <a:latin typeface="Calibri"/>
                          <a:ea typeface="Times New Roman"/>
                          <a:cs typeface="Times New Roman"/>
                        </a:rPr>
                        <a:t>APn</a:t>
                      </a:r>
                      <a:r>
                        <a:rPr lang="en-US" sz="900" b="1" i="1" dirty="0" smtClean="0">
                          <a:solidFill>
                            <a:srgbClr val="000000"/>
                          </a:solidFill>
                          <a:effectLst/>
                          <a:latin typeface="Calibri"/>
                          <a:ea typeface="Times New Roman"/>
                          <a:cs typeface="Times New Roman"/>
                        </a:rPr>
                        <a:t> </a:t>
                      </a:r>
                      <a:r>
                        <a:rPr lang="en-US" sz="900" b="1" i="1" dirty="0" err="1" smtClean="0">
                          <a:solidFill>
                            <a:srgbClr val="000000"/>
                          </a:solidFill>
                          <a:effectLst/>
                          <a:latin typeface="Calibri"/>
                          <a:ea typeface="Times New Roman"/>
                          <a:cs typeface="Times New Roman"/>
                        </a:rPr>
                        <a:t>Hacia</a:t>
                      </a:r>
                      <a:r>
                        <a:rPr lang="en-US" sz="900" b="1" i="1" baseline="0" dirty="0" smtClean="0">
                          <a:solidFill>
                            <a:srgbClr val="000000"/>
                          </a:solidFill>
                          <a:effectLst/>
                          <a:latin typeface="Calibri"/>
                          <a:ea typeface="Times New Roman"/>
                          <a:cs typeface="Times New Roman"/>
                        </a:rPr>
                        <a:t> RL.4.5</a:t>
                      </a:r>
                      <a:endParaRPr lang="en-US" sz="900" i="1" dirty="0">
                        <a:effectLst/>
                        <a:latin typeface="Calibri"/>
                        <a:ea typeface="Calibri"/>
                        <a:cs typeface="Times New Roman"/>
                      </a:endParaRPr>
                    </a:p>
                  </a:txBody>
                  <a:tcPr marL="33135" marR="33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BC"/>
                    </a:solidFill>
                  </a:tcPr>
                </a:tc>
              </a:tr>
              <a:tr h="732541">
                <a:tc>
                  <a:txBody>
                    <a:bodyPr/>
                    <a:lstStyle/>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Escribe o habla acerca de un poema o drama refiriéndose a las estructuras del texto que contribuyen a la comprensión del mismo (verso, rima, métrica - personajes, ambiente/escenario, descripciones, diálogos)</a:t>
                      </a:r>
                      <a:endParaRPr lang="en-US" sz="900" b="1" dirty="0" smtClean="0">
                        <a:solidFill>
                          <a:srgbClr val="000000"/>
                        </a:solidFill>
                        <a:effectLst/>
                        <a:latin typeface="Calibri"/>
                        <a:ea typeface="Times New Roman"/>
                        <a:cs typeface="Times New Roman"/>
                      </a:endParaRPr>
                    </a:p>
                  </a:txBody>
                  <a:tcPr marL="33135" marR="33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21985165"/>
              </p:ext>
            </p:extLst>
          </p:nvPr>
        </p:nvGraphicFramePr>
        <p:xfrm>
          <a:off x="4953000" y="7985125"/>
          <a:ext cx="2133600" cy="701675"/>
        </p:xfrm>
        <a:graphic>
          <a:graphicData uri="http://schemas.openxmlformats.org/drawingml/2006/table">
            <a:tbl>
              <a:tblPr firstRow="1" firstCol="1" bandRow="1"/>
              <a:tblGrid>
                <a:gridCol w="2133600"/>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3 </a:t>
                      </a:r>
                      <a:r>
                        <a:rPr lang="en-US" sz="900" b="1" dirty="0" smtClean="0">
                          <a:solidFill>
                            <a:srgbClr val="000000"/>
                          </a:solidFill>
                          <a:effectLst/>
                          <a:latin typeface="Calibri"/>
                          <a:ea typeface="Times New Roman"/>
                          <a:cs typeface="Times New Roman"/>
                        </a:rPr>
                        <a:t>– Cu  </a:t>
                      </a:r>
                      <a:r>
                        <a:rPr lang="en-US" sz="900" b="1" dirty="0" err="1" smtClean="0">
                          <a:solidFill>
                            <a:srgbClr val="000000"/>
                          </a:solidFill>
                          <a:effectLst/>
                          <a:latin typeface="Calibri"/>
                          <a:ea typeface="Times New Roman"/>
                          <a:cs typeface="Times New Roman"/>
                        </a:rPr>
                        <a:t>Hacia</a:t>
                      </a:r>
                      <a:r>
                        <a:rPr lang="en-US" sz="900" b="1" dirty="0" smtClean="0">
                          <a:solidFill>
                            <a:srgbClr val="000000"/>
                          </a:solidFill>
                          <a:effectLst/>
                          <a:latin typeface="Calibri"/>
                          <a:ea typeface="Times New Roman"/>
                          <a:cs typeface="Times New Roman"/>
                        </a:rPr>
                        <a:t> RL.4.5</a:t>
                      </a:r>
                      <a:endParaRPr lang="en-US" sz="900" dirty="0">
                        <a:effectLst/>
                        <a:latin typeface="Calibri"/>
                        <a:ea typeface="Calibri"/>
                        <a:cs typeface="Times New Roman"/>
                      </a:endParaRPr>
                    </a:p>
                  </a:txBody>
                  <a:tcPr marL="33135" marR="33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564515">
                <a:tc>
                  <a:txBody>
                    <a:bodyPr/>
                    <a:lstStyle/>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Responde a preguntas específicas acerca de un poema / prosa o drama, refiriéndose a los elementos únicos de cada uno como evidencias de apoyo.</a:t>
                      </a:r>
                      <a:endParaRPr lang="en-US" sz="900" b="1" dirty="0" smtClean="0">
                        <a:solidFill>
                          <a:srgbClr val="000000"/>
                        </a:solidFill>
                        <a:effectLst/>
                        <a:latin typeface="Calibri"/>
                        <a:ea typeface="Times New Roman"/>
                        <a:cs typeface="Times New Roman"/>
                      </a:endParaRPr>
                    </a:p>
                  </a:txBody>
                  <a:tcPr marL="33135" marR="33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pSp>
        <p:nvGrpSpPr>
          <p:cNvPr id="16" name="Group 15"/>
          <p:cNvGrpSpPr/>
          <p:nvPr/>
        </p:nvGrpSpPr>
        <p:grpSpPr>
          <a:xfrm>
            <a:off x="944834" y="5791200"/>
            <a:ext cx="244628" cy="1687235"/>
            <a:chOff x="1029098" y="1513165"/>
            <a:chExt cx="244628" cy="1687235"/>
          </a:xfrm>
        </p:grpSpPr>
        <p:sp>
          <p:nvSpPr>
            <p:cNvPr id="17" name="Oval 16"/>
            <p:cNvSpPr/>
            <p:nvPr/>
          </p:nvSpPr>
          <p:spPr>
            <a:xfrm>
              <a:off x="1029098" y="29609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2" name="Oval 21"/>
            <p:cNvSpPr/>
            <p:nvPr/>
          </p:nvSpPr>
          <p:spPr>
            <a:xfrm>
              <a:off x="1029098" y="151316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3" name="Oval 22"/>
            <p:cNvSpPr/>
            <p:nvPr/>
          </p:nvSpPr>
          <p:spPr>
            <a:xfrm>
              <a:off x="1030838" y="200844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4" name="Oval 23"/>
            <p:cNvSpPr/>
            <p:nvPr/>
          </p:nvSpPr>
          <p:spPr>
            <a:xfrm>
              <a:off x="1029098" y="25037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pSp>
      <p:sp>
        <p:nvSpPr>
          <p:cNvPr id="25" name="Slide Number Placeholder 3"/>
          <p:cNvSpPr>
            <a:spLocks noGrp="1"/>
          </p:cNvSpPr>
          <p:nvPr>
            <p:ph type="sldNum" sz="quarter" idx="12"/>
          </p:nvPr>
        </p:nvSpPr>
        <p:spPr>
          <a:xfrm>
            <a:off x="5570220" y="9322653"/>
            <a:ext cx="1813560" cy="535516"/>
          </a:xfrm>
        </p:spPr>
        <p:txBody>
          <a:bodyPr vert="horz" lIns="93679" tIns="46840" rIns="93679" bIns="46840" rtlCol="0" anchor="ctr"/>
          <a:lstStyle/>
          <a:p>
            <a:r>
              <a:rPr lang="en-US" dirty="0" smtClean="0"/>
              <a:t>31</a:t>
            </a:r>
            <a:endParaRPr lang="en-US" dirty="0"/>
          </a:p>
        </p:txBody>
      </p:sp>
    </p:spTree>
    <p:extLst>
      <p:ext uri="{BB962C8B-B14F-4D97-AF65-F5344CB8AC3E}">
        <p14:creationId xmlns:p14="http://schemas.microsoft.com/office/powerpoint/2010/main" val="2914521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3" name="Rectangle 2"/>
          <p:cNvSpPr/>
          <p:nvPr/>
        </p:nvSpPr>
        <p:spPr>
          <a:xfrm>
            <a:off x="728661" y="639355"/>
            <a:ext cx="6525579" cy="3549966"/>
          </a:xfrm>
          <a:prstGeom prst="rect">
            <a:avLst/>
          </a:prstGeom>
        </p:spPr>
        <p:txBody>
          <a:bodyPr wrap="square" lIns="101874" tIns="50937" rIns="101874" bIns="50937">
            <a:spAutoFit/>
          </a:bodyPr>
          <a:lstStyle/>
          <a:p>
            <a:pPr marL="398463" indent="-398463">
              <a:buAutoNum type="arabicPeriod" startAt="3"/>
            </a:pPr>
            <a:r>
              <a:rPr lang="es-GT" sz="1600" b="1" dirty="0" smtClean="0">
                <a:latin typeface="Helvetica" pitchFamily="34" charset="0"/>
              </a:rPr>
              <a:t>En el pasaje </a:t>
            </a:r>
            <a:r>
              <a:rPr lang="es-GT" sz="1600" b="1" i="1" u="sng" dirty="0" smtClean="0">
                <a:latin typeface="Helvetica" pitchFamily="34" charset="0"/>
              </a:rPr>
              <a:t>Un Milagro para Helen</a:t>
            </a:r>
            <a:r>
              <a:rPr lang="es-GT" sz="1600" b="1" dirty="0" smtClean="0">
                <a:latin typeface="Helvetica" pitchFamily="34" charset="0"/>
              </a:rPr>
              <a:t>, en qué se diferencia más la sección </a:t>
            </a:r>
            <a:r>
              <a:rPr lang="es-GT" sz="1600" b="1" i="1" dirty="0" smtClean="0">
                <a:latin typeface="Helvetica" pitchFamily="34" charset="0"/>
              </a:rPr>
              <a:t>Todo sobre Helen</a:t>
            </a:r>
            <a:r>
              <a:rPr lang="es-GT" sz="1600" b="1" dirty="0" smtClean="0">
                <a:latin typeface="Helvetica" pitchFamily="34" charset="0"/>
              </a:rPr>
              <a:t>, de la sección </a:t>
            </a:r>
            <a:r>
              <a:rPr lang="es-GT" sz="1600" b="1" i="1" dirty="0" smtClean="0">
                <a:latin typeface="Helvetica" pitchFamily="34" charset="0"/>
              </a:rPr>
              <a:t>La Obra</a:t>
            </a:r>
            <a:r>
              <a:rPr lang="es-GT" sz="1600" b="1" dirty="0" smtClean="0">
                <a:latin typeface="Helvetica" pitchFamily="34" charset="0"/>
              </a:rPr>
              <a:t>?  </a:t>
            </a:r>
          </a:p>
          <a:p>
            <a:pPr marL="398463" indent="-398463">
              <a:buAutoNum type="arabicPeriod" startAt="3"/>
            </a:pPr>
            <a:endParaRPr lang="es-GT" sz="1600" dirty="0" smtClean="0">
              <a:latin typeface="Helvetica" pitchFamily="34" charset="0"/>
            </a:endParaRPr>
          </a:p>
          <a:p>
            <a:pPr marL="690563" indent="-307975">
              <a:buFont typeface="+mj-lt"/>
              <a:buAutoNum type="alphaUcPeriod"/>
            </a:pPr>
            <a:r>
              <a:rPr lang="es-GT" sz="1600" dirty="0" smtClean="0">
                <a:latin typeface="Helvetica" pitchFamily="34" charset="0"/>
              </a:rPr>
              <a:t>En la sección, </a:t>
            </a:r>
            <a:r>
              <a:rPr lang="es-GT" sz="1600" b="1" dirty="0" smtClean="0">
                <a:latin typeface="Helvetica" pitchFamily="34" charset="0"/>
              </a:rPr>
              <a:t>Todo sobre Helen</a:t>
            </a:r>
            <a:r>
              <a:rPr lang="es-GT" sz="1600" dirty="0" smtClean="0">
                <a:latin typeface="Helvetica" pitchFamily="34" charset="0"/>
              </a:rPr>
              <a:t>,</a:t>
            </a:r>
            <a:r>
              <a:rPr lang="es-GT" sz="1600" b="1" dirty="0" smtClean="0">
                <a:latin typeface="Helvetica" pitchFamily="34" charset="0"/>
              </a:rPr>
              <a:t> </a:t>
            </a:r>
            <a:r>
              <a:rPr lang="es-GT" sz="1600" dirty="0" smtClean="0">
                <a:latin typeface="Helvetica" pitchFamily="34" charset="0"/>
              </a:rPr>
              <a:t>el autor explica lo que los personajes están haciendo. </a:t>
            </a:r>
          </a:p>
          <a:p>
            <a:pPr marL="573089" indent="-191030">
              <a:buFont typeface="+mj-lt"/>
              <a:buAutoNum type="alphaUcPeriod"/>
            </a:pPr>
            <a:endParaRPr lang="es-GT" sz="1600" dirty="0" smtClean="0">
              <a:latin typeface="Helvetica" pitchFamily="34" charset="0"/>
            </a:endParaRPr>
          </a:p>
          <a:p>
            <a:pPr marL="725487" indent="-342900">
              <a:buFont typeface="+mj-lt"/>
              <a:buAutoNum type="alphaUcPeriod" startAt="2"/>
            </a:pPr>
            <a:r>
              <a:rPr lang="es-GT" sz="1600" dirty="0" smtClean="0">
                <a:latin typeface="Helvetica" pitchFamily="34" charset="0"/>
              </a:rPr>
              <a:t>En la sección, </a:t>
            </a:r>
            <a:r>
              <a:rPr lang="es-GT" sz="1600" b="1" dirty="0" smtClean="0">
                <a:latin typeface="Helvetica" pitchFamily="34" charset="0"/>
              </a:rPr>
              <a:t>Todo sobre Helen</a:t>
            </a:r>
            <a:r>
              <a:rPr lang="es-GT" sz="1600" dirty="0" smtClean="0">
                <a:latin typeface="Helvetica" pitchFamily="34" charset="0"/>
              </a:rPr>
              <a:t>, los personajes están hablando. </a:t>
            </a:r>
          </a:p>
          <a:p>
            <a:pPr marL="573089" indent="-191030">
              <a:buFont typeface="+mj-lt"/>
              <a:buAutoNum type="alphaUcPeriod"/>
            </a:pPr>
            <a:endParaRPr lang="es-GT" sz="1600" dirty="0" smtClean="0">
              <a:latin typeface="Helvetica" pitchFamily="34" charset="0"/>
            </a:endParaRPr>
          </a:p>
          <a:p>
            <a:pPr marL="688975" indent="-306388">
              <a:buFont typeface="+mj-lt"/>
              <a:buAutoNum type="alphaUcPeriod" startAt="3"/>
            </a:pPr>
            <a:r>
              <a:rPr lang="es-GT" sz="1600" dirty="0" smtClean="0">
                <a:latin typeface="Helvetica" pitchFamily="34" charset="0"/>
              </a:rPr>
              <a:t>En la sección, </a:t>
            </a:r>
            <a:r>
              <a:rPr lang="es-GT" sz="1600" b="1" dirty="0" smtClean="0">
                <a:latin typeface="Helvetica" pitchFamily="34" charset="0"/>
              </a:rPr>
              <a:t>Todo sobre Helen</a:t>
            </a:r>
            <a:r>
              <a:rPr lang="es-GT" sz="1600" dirty="0" smtClean="0">
                <a:latin typeface="Helvetica" pitchFamily="34" charset="0"/>
              </a:rPr>
              <a:t>, el autor está dando instrucciones al lector. </a:t>
            </a:r>
          </a:p>
          <a:p>
            <a:pPr marL="688975" indent="-306388">
              <a:buFont typeface="+mj-lt"/>
              <a:buAutoNum type="alphaUcPeriod" startAt="3"/>
            </a:pPr>
            <a:endParaRPr lang="es-GT" sz="1600" dirty="0" smtClean="0">
              <a:latin typeface="Helvetica" pitchFamily="34" charset="0"/>
            </a:endParaRPr>
          </a:p>
          <a:p>
            <a:pPr marL="690563" indent="-307975">
              <a:buFont typeface="+mj-lt"/>
              <a:buAutoNum type="alphaUcPeriod" startAt="3"/>
            </a:pPr>
            <a:r>
              <a:rPr lang="es-GT" sz="1600" dirty="0" smtClean="0">
                <a:latin typeface="Helvetica" pitchFamily="34" charset="0"/>
              </a:rPr>
              <a:t>En la sección, </a:t>
            </a:r>
            <a:r>
              <a:rPr lang="es-GT" sz="1600" b="1" dirty="0" smtClean="0">
                <a:latin typeface="Helvetica" pitchFamily="34" charset="0"/>
              </a:rPr>
              <a:t>Todo sobre Helen</a:t>
            </a:r>
            <a:r>
              <a:rPr lang="es-GT" sz="1600" dirty="0" smtClean="0">
                <a:latin typeface="Helvetica" pitchFamily="34" charset="0"/>
              </a:rPr>
              <a:t>, el autor está diciendo al  lector acerca de la obra de teatro de su clase.  </a:t>
            </a:r>
            <a:endParaRPr lang="es-GT" sz="1600" dirty="0">
              <a:latin typeface="Helvetica" pitchFamily="34" charset="0"/>
            </a:endParaRPr>
          </a:p>
        </p:txBody>
      </p:sp>
      <p:sp>
        <p:nvSpPr>
          <p:cNvPr id="23" name="Oval 22"/>
          <p:cNvSpPr/>
          <p:nvPr/>
        </p:nvSpPr>
        <p:spPr>
          <a:xfrm>
            <a:off x="831813" y="360951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4" name="Oval 23"/>
          <p:cNvSpPr/>
          <p:nvPr/>
        </p:nvSpPr>
        <p:spPr>
          <a:xfrm>
            <a:off x="831813" y="144196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5" name="Oval 24"/>
          <p:cNvSpPr/>
          <p:nvPr/>
        </p:nvSpPr>
        <p:spPr>
          <a:xfrm>
            <a:off x="832182" y="213795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6" name="Oval 25"/>
          <p:cNvSpPr/>
          <p:nvPr/>
        </p:nvSpPr>
        <p:spPr>
          <a:xfrm>
            <a:off x="831813" y="288471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95741119"/>
              </p:ext>
            </p:extLst>
          </p:nvPr>
        </p:nvGraphicFramePr>
        <p:xfrm>
          <a:off x="5486400" y="4419600"/>
          <a:ext cx="1524000" cy="594360"/>
        </p:xfrm>
        <a:graphic>
          <a:graphicData uri="http://schemas.openxmlformats.org/drawingml/2006/table">
            <a:tbl>
              <a:tblPr firstRow="1" firstCol="1" bandRow="1"/>
              <a:tblGrid>
                <a:gridCol w="1524000"/>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 2 </a:t>
                      </a:r>
                      <a:r>
                        <a:rPr lang="en-US" sz="900" b="1" dirty="0" err="1" smtClean="0">
                          <a:solidFill>
                            <a:srgbClr val="000000"/>
                          </a:solidFill>
                          <a:effectLst/>
                          <a:latin typeface="Calibri"/>
                          <a:ea typeface="Times New Roman"/>
                          <a:cs typeface="Times New Roman"/>
                        </a:rPr>
                        <a:t>Anp</a:t>
                      </a:r>
                      <a:r>
                        <a:rPr lang="en-US" sz="900" b="1" dirty="0" smtClean="0">
                          <a:solidFill>
                            <a:srgbClr val="000000"/>
                          </a:solidFill>
                          <a:effectLst/>
                          <a:latin typeface="Calibri"/>
                          <a:ea typeface="Times New Roman"/>
                          <a:cs typeface="Times New Roman"/>
                        </a:rPr>
                        <a:t> </a:t>
                      </a:r>
                      <a:r>
                        <a:rPr lang="en-US" sz="900" b="1" dirty="0" err="1" smtClean="0">
                          <a:solidFill>
                            <a:srgbClr val="000000"/>
                          </a:solidFill>
                          <a:effectLst/>
                          <a:latin typeface="Calibri"/>
                          <a:ea typeface="Times New Roman"/>
                          <a:cs typeface="Times New Roman"/>
                        </a:rPr>
                        <a:t>Hacia</a:t>
                      </a:r>
                      <a:r>
                        <a:rPr lang="en-US" sz="900" b="1" dirty="0" smtClean="0">
                          <a:solidFill>
                            <a:srgbClr val="000000"/>
                          </a:solidFill>
                          <a:effectLst/>
                          <a:latin typeface="Calibri"/>
                          <a:ea typeface="Times New Roman"/>
                          <a:cs typeface="Times New Roman"/>
                        </a:rPr>
                        <a:t> RL.4.6</a:t>
                      </a:r>
                      <a:endParaRPr lang="en-US" sz="9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457200">
                <a:tc>
                  <a:txBody>
                    <a:bodyPr/>
                    <a:lstStyle/>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Compara o clasifica cuentos contados en primera  y tercera persona </a:t>
                      </a:r>
                      <a:endParaRPr lang="en-US" sz="900" b="1" dirty="0" smtClean="0">
                        <a:solidFill>
                          <a:srgbClr val="000000"/>
                        </a:solidFill>
                        <a:effectLst/>
                        <a:latin typeface="Calibri"/>
                        <a:ea typeface="Times New Roman"/>
                        <a:cs typeface="Times New Roman"/>
                      </a:endParaRP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830853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7" name="Rectangle 6"/>
          <p:cNvSpPr/>
          <p:nvPr/>
        </p:nvSpPr>
        <p:spPr>
          <a:xfrm>
            <a:off x="604521" y="152400"/>
            <a:ext cx="6618432" cy="8659057"/>
          </a:xfrm>
          <a:prstGeom prst="rect">
            <a:avLst/>
          </a:prstGeom>
        </p:spPr>
        <p:txBody>
          <a:bodyPr wrap="square" lIns="101874" tIns="50937" rIns="101874" bIns="50937">
            <a:spAutoFit/>
          </a:bodyPr>
          <a:lstStyle/>
          <a:p>
            <a:pPr marL="457200" indent="-398463">
              <a:buAutoNum type="arabicPeriod" startAt="4"/>
            </a:pPr>
            <a:r>
              <a:rPr lang="es-GT" sz="1600" b="1" dirty="0" smtClean="0">
                <a:latin typeface="Helvetica" pitchFamily="34" charset="0"/>
              </a:rPr>
              <a:t>Esta pregunta tiene dos partes.  Primero contesta la parte A. Después contesta la parte B.  </a:t>
            </a:r>
          </a:p>
          <a:p>
            <a:pPr marL="460375"/>
            <a:endParaRPr lang="es-GT" sz="1600" b="1" u="sng" dirty="0" smtClean="0">
              <a:latin typeface="Helvetica" pitchFamily="34" charset="0"/>
            </a:endParaRPr>
          </a:p>
          <a:p>
            <a:pPr marL="460375"/>
            <a:r>
              <a:rPr lang="es-GT" sz="1600" b="1" u="sng" dirty="0" smtClean="0">
                <a:latin typeface="Helvetica" pitchFamily="34" charset="0"/>
              </a:rPr>
              <a:t>Parte A</a:t>
            </a:r>
          </a:p>
          <a:p>
            <a:pPr marL="460375"/>
            <a:endParaRPr lang="es-GT" sz="1600" b="1" dirty="0" smtClean="0">
              <a:latin typeface="Helvetica" pitchFamily="34" charset="0"/>
            </a:endParaRPr>
          </a:p>
          <a:p>
            <a:pPr marL="460375"/>
            <a:r>
              <a:rPr lang="es-GT" sz="1600" b="1" dirty="0" smtClean="0">
                <a:latin typeface="Helvetica" pitchFamily="34" charset="0"/>
              </a:rPr>
              <a:t>¿Qué afirmación probablemente explica el punto de vista de Helen </a:t>
            </a:r>
            <a:r>
              <a:rPr lang="es-GT" sz="1600" b="1" dirty="0" err="1" smtClean="0">
                <a:latin typeface="Helvetica" pitchFamily="34" charset="0"/>
              </a:rPr>
              <a:t>Keller</a:t>
            </a:r>
            <a:r>
              <a:rPr lang="es-GT" sz="1600" b="1" dirty="0" smtClean="0">
                <a:latin typeface="Helvetica" pitchFamily="34" charset="0"/>
              </a:rPr>
              <a:t> entre las edades de dos y siete años?  </a:t>
            </a:r>
          </a:p>
          <a:p>
            <a:pPr marL="460375"/>
            <a:endParaRPr lang="es-GT" sz="1600" dirty="0" smtClean="0">
              <a:latin typeface="Helvetica" pitchFamily="34" charset="0"/>
            </a:endParaRPr>
          </a:p>
          <a:p>
            <a:pPr marL="968375" indent="-279400">
              <a:buFont typeface="+mj-lt"/>
              <a:buAutoNum type="alphaUcPeriod"/>
            </a:pPr>
            <a:r>
              <a:rPr lang="es-GT" sz="1600" dirty="0" smtClean="0">
                <a:latin typeface="Helvetica" pitchFamily="34" charset="0"/>
              </a:rPr>
              <a:t>Es muy difícil aprender a comunicarse cuando no se puede ver ni escuchar.  </a:t>
            </a:r>
          </a:p>
          <a:p>
            <a:pPr marL="968375" indent="-279400">
              <a:buFont typeface="+mj-lt"/>
              <a:buAutoNum type="alphaUcPeriod"/>
            </a:pPr>
            <a:endParaRPr lang="es-GT" sz="1600" dirty="0" smtClean="0">
              <a:latin typeface="Helvetica" pitchFamily="34" charset="0"/>
            </a:endParaRPr>
          </a:p>
          <a:p>
            <a:pPr marL="968375" indent="-279400">
              <a:buFont typeface="+mj-lt"/>
              <a:buAutoNum type="alphaUcPeriod"/>
            </a:pPr>
            <a:r>
              <a:rPr lang="es-GT" sz="1600" dirty="0" smtClean="0">
                <a:latin typeface="Helvetica" pitchFamily="34" charset="0"/>
              </a:rPr>
              <a:t> Es maravilloso estar alrededor de gente joven y compartir.</a:t>
            </a:r>
          </a:p>
          <a:p>
            <a:pPr marL="968375" indent="-279400">
              <a:buFont typeface="+mj-lt"/>
              <a:buAutoNum type="alphaUcPeriod"/>
            </a:pPr>
            <a:endParaRPr lang="es-GT" sz="1600" dirty="0" smtClean="0">
              <a:latin typeface="Helvetica" pitchFamily="34" charset="0"/>
            </a:endParaRPr>
          </a:p>
          <a:p>
            <a:pPr marL="968375" indent="-279400">
              <a:buFont typeface="+mj-lt"/>
              <a:buAutoNum type="alphaUcPeriod"/>
            </a:pPr>
            <a:r>
              <a:rPr lang="es-GT" sz="1600" dirty="0" smtClean="0">
                <a:latin typeface="Helvetica" pitchFamily="34" charset="0"/>
              </a:rPr>
              <a:t> Es posible superar dificultades y lograr algo importante. </a:t>
            </a:r>
          </a:p>
          <a:p>
            <a:pPr marL="968375" indent="-279400">
              <a:buFont typeface="+mj-lt"/>
              <a:buAutoNum type="alphaUcPeriod"/>
            </a:pPr>
            <a:endParaRPr lang="es-GT" sz="1600" dirty="0" smtClean="0">
              <a:latin typeface="Helvetica" pitchFamily="34" charset="0"/>
            </a:endParaRPr>
          </a:p>
          <a:p>
            <a:pPr marL="968375" indent="-279400">
              <a:buFont typeface="+mj-lt"/>
              <a:buAutoNum type="alphaUcPeriod"/>
            </a:pPr>
            <a:r>
              <a:rPr lang="es-GT" sz="1600" dirty="0" smtClean="0">
                <a:latin typeface="Helvetica" pitchFamily="34" charset="0"/>
              </a:rPr>
              <a:t> Helen estaba contenta con todo. </a:t>
            </a:r>
          </a:p>
          <a:p>
            <a:pPr marL="573089" indent="-191030">
              <a:buFont typeface="+mj-lt"/>
              <a:buAutoNum type="alphaUcPeriod"/>
            </a:pPr>
            <a:endParaRPr lang="es-GT" sz="1600" dirty="0" smtClean="0">
              <a:latin typeface="Helvetica" pitchFamily="34" charset="0"/>
            </a:endParaRPr>
          </a:p>
          <a:p>
            <a:pPr marL="573089" indent="-191030">
              <a:buFont typeface="+mj-lt"/>
              <a:buAutoNum type="alphaUcPeriod"/>
            </a:pPr>
            <a:endParaRPr lang="es-GT" sz="1600" dirty="0" smtClean="0">
              <a:latin typeface="Helvetica" pitchFamily="34" charset="0"/>
            </a:endParaRPr>
          </a:p>
          <a:p>
            <a:pPr marL="460375"/>
            <a:r>
              <a:rPr lang="es-GT" sz="1600" b="1" u="sng" dirty="0" smtClean="0">
                <a:latin typeface="Helvetica" pitchFamily="34" charset="0"/>
              </a:rPr>
              <a:t>Parte B</a:t>
            </a:r>
          </a:p>
          <a:p>
            <a:pPr marL="460375"/>
            <a:endParaRPr lang="es-GT" sz="1600" b="1" dirty="0" smtClean="0">
              <a:latin typeface="Helvetica" pitchFamily="34" charset="0"/>
            </a:endParaRPr>
          </a:p>
          <a:p>
            <a:pPr marL="460375"/>
            <a:r>
              <a:rPr lang="es-GT" sz="1600" b="1" dirty="0" smtClean="0">
                <a:latin typeface="Helvetica" pitchFamily="34" charset="0"/>
              </a:rPr>
              <a:t>Basado en tu respuesta en la Parte A (arriba), ¿</a:t>
            </a:r>
            <a:r>
              <a:rPr lang="es-419" sz="1600" b="1" dirty="0">
                <a:latin typeface="Helvetica" pitchFamily="34" charset="0"/>
              </a:rPr>
              <a:t>Qué es lo que probablemente habría hecho Helen después? </a:t>
            </a:r>
            <a:endParaRPr lang="es-GT" sz="1600" b="1" dirty="0" smtClean="0">
              <a:latin typeface="Helvetica" pitchFamily="34" charset="0"/>
            </a:endParaRPr>
          </a:p>
          <a:p>
            <a:pPr marL="460375"/>
            <a:endParaRPr lang="es-GT" sz="1200" b="1" dirty="0" smtClean="0">
              <a:latin typeface="Helvetica" pitchFamily="34" charset="0"/>
            </a:endParaRPr>
          </a:p>
          <a:p>
            <a:pPr marL="688975" indent="1588">
              <a:buFont typeface="+mj-lt"/>
              <a:buAutoNum type="alphaUcPeriod"/>
            </a:pPr>
            <a:r>
              <a:rPr lang="es-GT" sz="1600" dirty="0" smtClean="0">
                <a:latin typeface="Helvetica" pitchFamily="34" charset="0"/>
              </a:rPr>
              <a:t> Helen se hubiera sentido muy frustrada y hubiera hecho 	berrinches. </a:t>
            </a:r>
          </a:p>
          <a:p>
            <a:pPr marL="688975" indent="1588">
              <a:buFont typeface="+mj-lt"/>
              <a:buAutoNum type="alphaUcPeriod"/>
            </a:pPr>
            <a:endParaRPr lang="es-GT" sz="1600" dirty="0" smtClean="0">
              <a:latin typeface="Helvetica" pitchFamily="34" charset="0"/>
            </a:endParaRPr>
          </a:p>
          <a:p>
            <a:pPr marL="688975" indent="1588">
              <a:buFont typeface="+mj-lt"/>
              <a:buAutoNum type="alphaUcPeriod"/>
              <a:tabLst>
                <a:tab pos="628650" algn="l"/>
              </a:tabLst>
            </a:pPr>
            <a:r>
              <a:rPr lang="es-GT" sz="1600" dirty="0" smtClean="0">
                <a:latin typeface="Helvetica" pitchFamily="34" charset="0"/>
              </a:rPr>
              <a:t> Helen hubiera sido feliz dando discursos. </a:t>
            </a:r>
          </a:p>
          <a:p>
            <a:pPr marL="688975" indent="1588">
              <a:buFont typeface="+mj-lt"/>
              <a:buAutoNum type="alphaUcPeriod"/>
            </a:pPr>
            <a:endParaRPr lang="es-GT" sz="1600" dirty="0" smtClean="0">
              <a:latin typeface="Helvetica" pitchFamily="34" charset="0"/>
            </a:endParaRPr>
          </a:p>
          <a:p>
            <a:pPr marL="971550" indent="-280988">
              <a:buFont typeface="+mj-lt"/>
              <a:buAutoNum type="alphaUcPeriod"/>
            </a:pPr>
            <a:r>
              <a:rPr lang="es-GT" sz="1600" dirty="0" smtClean="0">
                <a:latin typeface="Helvetica" pitchFamily="34" charset="0"/>
              </a:rPr>
              <a:t>Helen hubiera escrito libros para compartir maneras de cómo superar dificultades.   </a:t>
            </a:r>
          </a:p>
          <a:p>
            <a:pPr marL="688975" indent="1588">
              <a:buFont typeface="+mj-lt"/>
              <a:buAutoNum type="alphaUcPeriod"/>
            </a:pPr>
            <a:endParaRPr lang="es-GT" sz="1600" dirty="0" smtClean="0">
              <a:latin typeface="Helvetica" pitchFamily="34" charset="0"/>
            </a:endParaRPr>
          </a:p>
          <a:p>
            <a:pPr marL="971550" indent="-280988">
              <a:buFont typeface="+mj-lt"/>
              <a:buAutoNum type="alphaUcPeriod"/>
            </a:pPr>
            <a:r>
              <a:rPr lang="es-GT" sz="1600" dirty="0" smtClean="0">
                <a:latin typeface="Helvetica" pitchFamily="34" charset="0"/>
              </a:rPr>
              <a:t>Helen hubiera jugado afuera y hubiera ayudado a su madre.  </a:t>
            </a:r>
          </a:p>
          <a:p>
            <a:pPr marL="382059"/>
            <a:endParaRPr lang="es-GT" sz="1600" dirty="0" smtClean="0">
              <a:latin typeface="Helvetica" pitchFamily="34" charset="0"/>
            </a:endParaRPr>
          </a:p>
          <a:p>
            <a:pPr marL="361390" indent="-361390">
              <a:buFont typeface="+mj-lt"/>
              <a:buAutoNum type="alphaUcPeriod"/>
            </a:pPr>
            <a:endParaRPr lang="es-GT" sz="1600" dirty="0">
              <a:latin typeface="Helvetica" pitchFamily="34" charset="0"/>
            </a:endParaRPr>
          </a:p>
        </p:txBody>
      </p:sp>
      <p:sp>
        <p:nvSpPr>
          <p:cNvPr id="27" name="Oval 26"/>
          <p:cNvSpPr/>
          <p:nvPr/>
        </p:nvSpPr>
        <p:spPr>
          <a:xfrm>
            <a:off x="1054653" y="38753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8" name="Oval 27"/>
          <p:cNvSpPr/>
          <p:nvPr/>
        </p:nvSpPr>
        <p:spPr>
          <a:xfrm>
            <a:off x="1054653" y="214782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9" name="Oval 28"/>
          <p:cNvSpPr/>
          <p:nvPr/>
        </p:nvSpPr>
        <p:spPr>
          <a:xfrm>
            <a:off x="1054653" y="290094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30" name="Oval 29"/>
          <p:cNvSpPr/>
          <p:nvPr/>
        </p:nvSpPr>
        <p:spPr>
          <a:xfrm>
            <a:off x="1054653" y="337752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54166947"/>
              </p:ext>
            </p:extLst>
          </p:nvPr>
        </p:nvGraphicFramePr>
        <p:xfrm>
          <a:off x="5105400" y="8565236"/>
          <a:ext cx="1820862" cy="579120"/>
        </p:xfrm>
        <a:graphic>
          <a:graphicData uri="http://schemas.openxmlformats.org/drawingml/2006/table">
            <a:tbl>
              <a:tblPr firstRow="1" firstCol="1" bandRow="1"/>
              <a:tblGrid>
                <a:gridCol w="1820862"/>
              </a:tblGrid>
              <a:tr h="13411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4 </a:t>
                      </a:r>
                      <a:r>
                        <a:rPr lang="en-US" sz="900" b="1" dirty="0" smtClean="0">
                          <a:solidFill>
                            <a:srgbClr val="000000"/>
                          </a:solidFill>
                          <a:effectLst/>
                          <a:latin typeface="Calibri"/>
                          <a:ea typeface="Times New Roman"/>
                          <a:cs typeface="Times New Roman"/>
                        </a:rPr>
                        <a:t>– ANN  </a:t>
                      </a:r>
                      <a:r>
                        <a:rPr lang="en-US" sz="900" b="1" dirty="0" err="1" smtClean="0">
                          <a:solidFill>
                            <a:srgbClr val="000000"/>
                          </a:solidFill>
                          <a:effectLst/>
                          <a:latin typeface="Calibri"/>
                          <a:ea typeface="Times New Roman"/>
                          <a:cs typeface="Times New Roman"/>
                        </a:rPr>
                        <a:t>Hacia</a:t>
                      </a:r>
                      <a:r>
                        <a:rPr lang="en-US" sz="900" b="1" dirty="0" smtClean="0">
                          <a:solidFill>
                            <a:srgbClr val="000000"/>
                          </a:solidFill>
                          <a:effectLst/>
                          <a:latin typeface="Calibri"/>
                          <a:ea typeface="Times New Roman"/>
                          <a:cs typeface="Times New Roman"/>
                        </a:rPr>
                        <a:t> RL.4.6</a:t>
                      </a:r>
                      <a:endParaRPr lang="en-US" sz="9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441960">
                <a:tc>
                  <a:txBody>
                    <a:bodyPr/>
                    <a:lstStyle/>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Analiza el mismo punto de vista del personaje en dos o más textos del mismo autor.</a:t>
                      </a:r>
                      <a:endParaRPr lang="en-US" sz="900" b="1" dirty="0" smtClean="0">
                        <a:solidFill>
                          <a:srgbClr val="000000"/>
                        </a:solidFill>
                        <a:effectLst/>
                        <a:latin typeface="Calibri"/>
                        <a:ea typeface="Times New Roman"/>
                        <a:cs typeface="Times New Roman"/>
                      </a:endParaRP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9" name="Oval 8"/>
          <p:cNvSpPr/>
          <p:nvPr/>
        </p:nvSpPr>
        <p:spPr>
          <a:xfrm>
            <a:off x="1054653" y="76853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0" name="Oval 9"/>
          <p:cNvSpPr/>
          <p:nvPr/>
        </p:nvSpPr>
        <p:spPr>
          <a:xfrm>
            <a:off x="1054653" y="573484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1" name="Oval 10"/>
          <p:cNvSpPr/>
          <p:nvPr/>
        </p:nvSpPr>
        <p:spPr>
          <a:xfrm>
            <a:off x="1054653" y="646483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2" name="Oval 11"/>
          <p:cNvSpPr/>
          <p:nvPr/>
        </p:nvSpPr>
        <p:spPr>
          <a:xfrm>
            <a:off x="1054653" y="6955353"/>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Tree>
    <p:extLst>
      <p:ext uri="{BB962C8B-B14F-4D97-AF65-F5344CB8AC3E}">
        <p14:creationId xmlns:p14="http://schemas.microsoft.com/office/powerpoint/2010/main" val="2059529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24535" y="4904913"/>
            <a:ext cx="6286500" cy="4288630"/>
          </a:xfrm>
          <a:prstGeom prst="rect">
            <a:avLst/>
          </a:prstGeom>
        </p:spPr>
        <p:txBody>
          <a:bodyPr wrap="square" lIns="101874" tIns="50937" rIns="101874" bIns="50937">
            <a:spAutoFit/>
          </a:bodyPr>
          <a:lstStyle/>
          <a:p>
            <a:pPr marL="361390" indent="-361390"/>
            <a:r>
              <a:rPr lang="es-GT" sz="1600" b="1" dirty="0" smtClean="0">
                <a:latin typeface="Helvetica" pitchFamily="34" charset="0"/>
              </a:rPr>
              <a:t>6.   Lee la cita de la sección, </a:t>
            </a:r>
            <a:r>
              <a:rPr lang="es-GT" sz="1600" b="1" i="1" dirty="0" smtClean="0">
                <a:latin typeface="Helvetica" pitchFamily="34" charset="0"/>
              </a:rPr>
              <a:t>Todo sobre Helen</a:t>
            </a:r>
            <a:r>
              <a:rPr lang="es-GT" sz="1600" b="1" dirty="0" smtClean="0">
                <a:latin typeface="Helvetica" pitchFamily="34" charset="0"/>
              </a:rPr>
              <a:t>, en </a:t>
            </a:r>
            <a:r>
              <a:rPr lang="es-GT" sz="1600" b="1" u="sng" dirty="0" smtClean="0">
                <a:latin typeface="Helvetica" pitchFamily="34" charset="0"/>
              </a:rPr>
              <a:t>Un Milagro para Helen. </a:t>
            </a:r>
          </a:p>
          <a:p>
            <a:pPr marL="361390" indent="-361390"/>
            <a:endParaRPr lang="es-GT" sz="1600" b="1" dirty="0" smtClean="0">
              <a:latin typeface="Helvetica" pitchFamily="34" charset="0"/>
            </a:endParaRPr>
          </a:p>
          <a:p>
            <a:pPr marL="361390" indent="-361390"/>
            <a:r>
              <a:rPr lang="es-GT" sz="1600" b="1" dirty="0" smtClean="0">
                <a:latin typeface="Helvetica" pitchFamily="34" charset="0"/>
              </a:rPr>
              <a:t>   “</a:t>
            </a:r>
            <a:r>
              <a:rPr lang="es-GT" sz="1600" b="1" dirty="0" err="1" smtClean="0">
                <a:latin typeface="Helvetica" pitchFamily="34" charset="0"/>
              </a:rPr>
              <a:t>Annie</a:t>
            </a:r>
            <a:r>
              <a:rPr lang="es-GT" sz="1600" b="1" dirty="0" smtClean="0">
                <a:latin typeface="Helvetica" pitchFamily="34" charset="0"/>
              </a:rPr>
              <a:t> </a:t>
            </a:r>
            <a:r>
              <a:rPr lang="es-GT" sz="1600" b="1" dirty="0" err="1" smtClean="0">
                <a:latin typeface="Helvetica" pitchFamily="34" charset="0"/>
              </a:rPr>
              <a:t>tried</a:t>
            </a:r>
            <a:r>
              <a:rPr lang="es-GT" sz="1600" b="1" dirty="0" smtClean="0">
                <a:latin typeface="Helvetica" pitchFamily="34" charset="0"/>
              </a:rPr>
              <a:t> and </a:t>
            </a:r>
            <a:r>
              <a:rPr lang="es-GT" sz="1600" b="1" dirty="0" err="1" smtClean="0">
                <a:latin typeface="Helvetica" pitchFamily="34" charset="0"/>
              </a:rPr>
              <a:t>tried</a:t>
            </a:r>
            <a:r>
              <a:rPr lang="es-GT" sz="1600" b="1" dirty="0" smtClean="0">
                <a:latin typeface="Helvetica" pitchFamily="34" charset="0"/>
              </a:rPr>
              <a:t> to </a:t>
            </a:r>
            <a:r>
              <a:rPr lang="es-GT" sz="1600" b="1" dirty="0" err="1" smtClean="0">
                <a:latin typeface="Helvetica" pitchFamily="34" charset="0"/>
              </a:rPr>
              <a:t>teach</a:t>
            </a:r>
            <a:r>
              <a:rPr lang="es-GT" sz="1600" b="1" dirty="0" smtClean="0">
                <a:latin typeface="Helvetica" pitchFamily="34" charset="0"/>
              </a:rPr>
              <a:t> Helen.  </a:t>
            </a:r>
            <a:r>
              <a:rPr lang="es-GT" sz="1600" b="1" dirty="0" err="1" smtClean="0">
                <a:latin typeface="Helvetica" pitchFamily="34" charset="0"/>
              </a:rPr>
              <a:t>She</a:t>
            </a:r>
            <a:r>
              <a:rPr lang="es-GT" sz="1600" b="1" dirty="0" smtClean="0">
                <a:latin typeface="Helvetica" pitchFamily="34" charset="0"/>
              </a:rPr>
              <a:t> </a:t>
            </a:r>
            <a:r>
              <a:rPr lang="es-GT" sz="1600" b="1" dirty="0" err="1" smtClean="0">
                <a:latin typeface="Helvetica" pitchFamily="34" charset="0"/>
              </a:rPr>
              <a:t>spelled</a:t>
            </a:r>
            <a:r>
              <a:rPr lang="es-GT" sz="1600" b="1" dirty="0" smtClean="0">
                <a:latin typeface="Helvetica" pitchFamily="34" charset="0"/>
              </a:rPr>
              <a:t> </a:t>
            </a:r>
            <a:r>
              <a:rPr lang="es-GT" sz="1600" b="1" dirty="0" err="1" smtClean="0">
                <a:latin typeface="Helvetica" pitchFamily="34" charset="0"/>
              </a:rPr>
              <a:t>words</a:t>
            </a:r>
            <a:endParaRPr lang="es-GT" sz="1600" b="1" dirty="0" smtClean="0">
              <a:latin typeface="Helvetica" pitchFamily="34" charset="0"/>
            </a:endParaRPr>
          </a:p>
          <a:p>
            <a:pPr marL="361390" indent="-361390"/>
            <a:r>
              <a:rPr lang="es-GT" sz="1600" b="1" dirty="0" smtClean="0">
                <a:latin typeface="Helvetica" pitchFamily="34" charset="0"/>
              </a:rPr>
              <a:t>     </a:t>
            </a:r>
            <a:r>
              <a:rPr lang="es-GT" sz="1600" b="1" dirty="0" err="1" smtClean="0">
                <a:latin typeface="Helvetica" pitchFamily="34" charset="0"/>
              </a:rPr>
              <a:t>into</a:t>
            </a:r>
            <a:r>
              <a:rPr lang="es-GT" sz="1600" b="1" dirty="0" smtClean="0">
                <a:latin typeface="Helvetica" pitchFamily="34" charset="0"/>
              </a:rPr>
              <a:t> </a:t>
            </a:r>
            <a:r>
              <a:rPr lang="es-GT" sz="1600" b="1" dirty="0" err="1" smtClean="0">
                <a:latin typeface="Helvetica" pitchFamily="34" charset="0"/>
              </a:rPr>
              <a:t>Helen’s</a:t>
            </a:r>
            <a:r>
              <a:rPr lang="es-GT" sz="1600" b="1" dirty="0" smtClean="0">
                <a:latin typeface="Helvetica" pitchFamily="34" charset="0"/>
              </a:rPr>
              <a:t> </a:t>
            </a:r>
            <a:r>
              <a:rPr lang="es-GT" sz="1600" b="1" dirty="0" err="1" smtClean="0">
                <a:latin typeface="Helvetica" pitchFamily="34" charset="0"/>
              </a:rPr>
              <a:t>hand</a:t>
            </a:r>
            <a:r>
              <a:rPr lang="es-GT" sz="1600" b="1" dirty="0" smtClean="0">
                <a:latin typeface="Helvetica" pitchFamily="34" charset="0"/>
              </a:rPr>
              <a:t>.”             </a:t>
            </a:r>
          </a:p>
          <a:p>
            <a:pPr marL="361390" indent="-361390"/>
            <a:r>
              <a:rPr lang="es-GT" sz="1600" b="1" dirty="0" smtClean="0">
                <a:latin typeface="Helvetica" pitchFamily="34" charset="0"/>
              </a:rPr>
              <a:t> </a:t>
            </a:r>
          </a:p>
          <a:p>
            <a:pPr marL="361390" indent="-361390"/>
            <a:r>
              <a:rPr lang="es-GT" sz="1600" b="1" dirty="0" smtClean="0">
                <a:latin typeface="Helvetica" pitchFamily="34" charset="0"/>
              </a:rPr>
              <a:t>     ¿Qué cita de la sección </a:t>
            </a:r>
            <a:r>
              <a:rPr lang="es-GT" sz="1600" b="1" i="1" dirty="0" smtClean="0">
                <a:latin typeface="Helvetica" pitchFamily="34" charset="0"/>
              </a:rPr>
              <a:t>La Obra </a:t>
            </a:r>
            <a:r>
              <a:rPr lang="es-GT" sz="1600" b="1" dirty="0" smtClean="0">
                <a:latin typeface="Helvetica" pitchFamily="34" charset="0"/>
              </a:rPr>
              <a:t>representa este acontecimiento? </a:t>
            </a:r>
            <a:endParaRPr lang="es-GT" sz="1600" b="1" i="1" u="sng" dirty="0" smtClean="0">
              <a:latin typeface="Helvetica" pitchFamily="34" charset="0"/>
            </a:endParaRPr>
          </a:p>
          <a:p>
            <a:pPr marL="361390" indent="-361390"/>
            <a:endParaRPr lang="es-GT" sz="1600" dirty="0" smtClean="0">
              <a:latin typeface="Helvetica" pitchFamily="34" charset="0"/>
            </a:endParaRPr>
          </a:p>
          <a:p>
            <a:pPr marL="631825" indent="-292100">
              <a:buFont typeface="+mj-lt"/>
              <a:buAutoNum type="alphaUcPeriod"/>
            </a:pPr>
            <a:r>
              <a:rPr lang="es-GT" sz="1600" dirty="0" smtClean="0">
                <a:latin typeface="Helvetica" pitchFamily="34" charset="0"/>
              </a:rPr>
              <a:t>“</a:t>
            </a:r>
            <a:r>
              <a:rPr lang="es-GT" sz="1600" dirty="0" err="1" smtClean="0">
                <a:latin typeface="Helvetica" pitchFamily="34" charset="0"/>
              </a:rPr>
              <a:t>Annie</a:t>
            </a:r>
            <a:r>
              <a:rPr lang="es-GT" sz="1600" dirty="0" smtClean="0">
                <a:latin typeface="Helvetica" pitchFamily="34" charset="0"/>
              </a:rPr>
              <a:t>: −No, ella no está aquí. ¡Bombea!”</a:t>
            </a:r>
          </a:p>
          <a:p>
            <a:pPr marL="631825" indent="-292100">
              <a:buFont typeface="+mj-lt"/>
              <a:buAutoNum type="alphaUcPeriod"/>
            </a:pPr>
            <a:endParaRPr lang="es-GT" sz="1600" dirty="0" smtClean="0">
              <a:latin typeface="Helvetica" pitchFamily="34" charset="0"/>
            </a:endParaRPr>
          </a:p>
          <a:p>
            <a:pPr marL="631825" indent="-292100">
              <a:buFont typeface="+mj-lt"/>
              <a:buAutoNum type="alphaUcPeriod"/>
            </a:pPr>
            <a:r>
              <a:rPr lang="es-GT" sz="1600" dirty="0" smtClean="0">
                <a:latin typeface="Helvetica" panose="020B0604020202020204" pitchFamily="34" charset="0"/>
                <a:cs typeface="Helvetica" panose="020B0604020202020204" pitchFamily="34" charset="0"/>
              </a:rPr>
              <a:t>“</a:t>
            </a:r>
            <a:r>
              <a:rPr lang="es-GT" sz="1600" dirty="0" err="1" smtClean="0">
                <a:latin typeface="Helvetica" panose="020B0604020202020204" pitchFamily="34" charset="0"/>
                <a:cs typeface="Helvetica" panose="020B0604020202020204" pitchFamily="34" charset="0"/>
              </a:rPr>
              <a:t>Annie</a:t>
            </a:r>
            <a:r>
              <a:rPr lang="es-GT" sz="1600" dirty="0" smtClean="0">
                <a:latin typeface="Helvetica" panose="020B0604020202020204" pitchFamily="34" charset="0"/>
                <a:cs typeface="Helvetica" panose="020B0604020202020204" pitchFamily="34" charset="0"/>
              </a:rPr>
              <a:t>: </a:t>
            </a:r>
            <a:r>
              <a:rPr lang="es-GT" sz="1600" dirty="0" smtClean="0">
                <a:latin typeface="Helvetica" pitchFamily="34" charset="0"/>
              </a:rPr>
              <a:t>−</a:t>
            </a:r>
            <a:r>
              <a:rPr lang="es-GT" sz="1600" dirty="0" smtClean="0">
                <a:latin typeface="Helvetica" panose="020B0604020202020204" pitchFamily="34" charset="0"/>
                <a:cs typeface="Helvetica" panose="020B0604020202020204" pitchFamily="34" charset="0"/>
              </a:rPr>
              <a:t>Agua. A, G, U, A. Agua. Tiene un nombre—.”</a:t>
            </a:r>
          </a:p>
          <a:p>
            <a:pPr marL="339725"/>
            <a:endParaRPr lang="es-GT" sz="1600" dirty="0" smtClean="0">
              <a:latin typeface="Helvetica" pitchFamily="34" charset="0"/>
            </a:endParaRPr>
          </a:p>
          <a:p>
            <a:pPr marL="682625" indent="-342900">
              <a:buFont typeface="+mj-lt"/>
              <a:buAutoNum type="alphaUcPeriod" startAt="3"/>
            </a:pPr>
            <a:r>
              <a:rPr lang="es-GT" sz="1600" dirty="0" smtClean="0">
                <a:latin typeface="Helvetica" pitchFamily="34" charset="0"/>
              </a:rPr>
              <a:t>“</a:t>
            </a:r>
            <a:r>
              <a:rPr lang="es-GT" sz="1600" dirty="0" err="1" smtClean="0">
                <a:latin typeface="Helvetica" pitchFamily="34" charset="0"/>
              </a:rPr>
              <a:t>Annie</a:t>
            </a:r>
            <a:r>
              <a:rPr lang="es-GT" sz="1600" dirty="0" smtClean="0">
                <a:latin typeface="Helvetica" pitchFamily="34" charset="0"/>
              </a:rPr>
              <a:t>: −Bueno, bombea.”</a:t>
            </a:r>
          </a:p>
          <a:p>
            <a:pPr marL="339725"/>
            <a:endParaRPr lang="es-GT" sz="1600" dirty="0" smtClean="0">
              <a:latin typeface="Helvetica" pitchFamily="34" charset="0"/>
            </a:endParaRPr>
          </a:p>
          <a:p>
            <a:pPr marL="685800" indent="-344488">
              <a:buFont typeface="+mj-lt"/>
              <a:buAutoNum type="alphaUcPeriod" startAt="4"/>
            </a:pPr>
            <a:r>
              <a:rPr lang="es-GT" sz="1600" dirty="0" smtClean="0">
                <a:latin typeface="Helvetica" pitchFamily="34" charset="0"/>
              </a:rPr>
              <a:t>“Helen: −Gua. Gua. [Y de nuevo, con un gran esfuerzo.] Agua.”</a:t>
            </a:r>
            <a:endParaRPr lang="es-GT" sz="1600" dirty="0">
              <a:latin typeface="Helvetica" pitchFamily="34" charset="0"/>
            </a:endParaRPr>
          </a:p>
        </p:txBody>
      </p:sp>
      <p:sp>
        <p:nvSpPr>
          <p:cNvPr id="7" name="Rectangle 6"/>
          <p:cNvSpPr/>
          <p:nvPr/>
        </p:nvSpPr>
        <p:spPr>
          <a:xfrm>
            <a:off x="1096010" y="776256"/>
            <a:ext cx="3933825" cy="548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81000"/>
            <a:ext cx="6211570" cy="3549966"/>
          </a:xfrm>
          <a:prstGeom prst="rect">
            <a:avLst/>
          </a:prstGeom>
        </p:spPr>
        <p:txBody>
          <a:bodyPr wrap="square" lIns="101874" tIns="50937" rIns="101874" bIns="50937">
            <a:spAutoFit/>
          </a:bodyPr>
          <a:lstStyle/>
          <a:p>
            <a:pPr marL="361390" indent="-361390">
              <a:buAutoNum type="arabicPeriod" startAt="5"/>
            </a:pPr>
            <a:r>
              <a:rPr lang="es-GT" sz="1600" b="1" dirty="0" smtClean="0">
                <a:latin typeface="Helvetica" pitchFamily="34" charset="0"/>
              </a:rPr>
              <a:t>Lee la siguiente parte de La obra, </a:t>
            </a:r>
          </a:p>
          <a:p>
            <a:endParaRPr lang="es-GT" sz="1600" b="1" dirty="0" smtClean="0">
              <a:latin typeface="Helvetica" pitchFamily="34" charset="0"/>
            </a:endParaRPr>
          </a:p>
          <a:p>
            <a:r>
              <a:rPr lang="es-GT" sz="1600" dirty="0" smtClean="0">
                <a:latin typeface="Helvetica" pitchFamily="34" charset="0"/>
              </a:rPr>
              <a:t>       </a:t>
            </a:r>
            <a:r>
              <a:rPr lang="es-GT" sz="1600" dirty="0" err="1" smtClean="0">
                <a:latin typeface="Helvetica" pitchFamily="34" charset="0"/>
              </a:rPr>
              <a:t>Annie</a:t>
            </a:r>
            <a:r>
              <a:rPr lang="es-GT" sz="1600" dirty="0" smtClean="0">
                <a:latin typeface="Helvetica" pitchFamily="34" charset="0"/>
              </a:rPr>
              <a:t>: [Susurrando.] </a:t>
            </a:r>
            <a:r>
              <a:rPr lang="es-GT" sz="1800" dirty="0">
                <a:solidFill>
                  <a:prstClr val="black"/>
                </a:solidFill>
              </a:rPr>
              <a:t>− </a:t>
            </a:r>
            <a:r>
              <a:rPr lang="es-GT" sz="1600" dirty="0" smtClean="0">
                <a:latin typeface="Helvetica" pitchFamily="34" charset="0"/>
              </a:rPr>
              <a:t>Sí.</a:t>
            </a:r>
          </a:p>
          <a:p>
            <a:endParaRPr lang="es-GT" sz="1600" b="1" dirty="0" smtClean="0">
              <a:latin typeface="Helvetica" pitchFamily="34" charset="0"/>
            </a:endParaRPr>
          </a:p>
          <a:p>
            <a:r>
              <a:rPr lang="es-GT" sz="1600" dirty="0" smtClean="0">
                <a:latin typeface="Helvetica" pitchFamily="34" charset="0"/>
              </a:rPr>
              <a:t>       </a:t>
            </a:r>
            <a:r>
              <a:rPr lang="es-GT" sz="1600" b="1" dirty="0" smtClean="0">
                <a:latin typeface="Helvetica" pitchFamily="34" charset="0"/>
              </a:rPr>
              <a:t>¿Por qué la palabra “susurrando” está entre corchetes? </a:t>
            </a:r>
          </a:p>
          <a:p>
            <a:endParaRPr lang="es-GT" sz="1600" b="1" dirty="0" smtClean="0">
              <a:latin typeface="Helvetica" pitchFamily="34" charset="0"/>
            </a:endParaRPr>
          </a:p>
          <a:p>
            <a:pPr marL="690563" indent="-292100">
              <a:buFont typeface="+mj-lt"/>
              <a:buAutoNum type="alphaUcPeriod"/>
            </a:pPr>
            <a:r>
              <a:rPr lang="es-GT" sz="1600" dirty="0" smtClean="0">
                <a:latin typeface="Helvetica" pitchFamily="34" charset="0"/>
              </a:rPr>
              <a:t>Le indica a la audiencia lo que el actor está haciendo durante la obra.  </a:t>
            </a:r>
          </a:p>
          <a:p>
            <a:pPr marL="360363" indent="38100">
              <a:buFont typeface="+mj-lt"/>
              <a:buAutoNum type="alphaUcPeriod"/>
            </a:pPr>
            <a:endParaRPr lang="es-GT" sz="1600" dirty="0" smtClean="0">
              <a:latin typeface="Helvetica" pitchFamily="34" charset="0"/>
            </a:endParaRPr>
          </a:p>
          <a:p>
            <a:pPr marL="360363" indent="38100">
              <a:buFont typeface="+mj-lt"/>
              <a:buAutoNum type="alphaUcPeriod"/>
            </a:pPr>
            <a:r>
              <a:rPr lang="es-GT" sz="1600" dirty="0" smtClean="0">
                <a:latin typeface="Helvetica" pitchFamily="34" charset="0"/>
              </a:rPr>
              <a:t>  La palabra no es tan importante como las otras palabras. </a:t>
            </a:r>
          </a:p>
          <a:p>
            <a:pPr marL="360363" indent="38100">
              <a:buFont typeface="+mj-lt"/>
              <a:buAutoNum type="alphaUcPeriod"/>
            </a:pPr>
            <a:endParaRPr lang="es-GT" sz="1600" dirty="0" smtClean="0">
              <a:latin typeface="Helvetica" pitchFamily="34" charset="0"/>
            </a:endParaRPr>
          </a:p>
          <a:p>
            <a:pPr marL="360363" indent="38100">
              <a:buFont typeface="+mj-lt"/>
              <a:buAutoNum type="alphaUcPeriod"/>
            </a:pPr>
            <a:r>
              <a:rPr lang="es-GT" sz="1600" dirty="0" smtClean="0">
                <a:latin typeface="Helvetica" pitchFamily="34" charset="0"/>
              </a:rPr>
              <a:t>  La palabra no debería estar entre corchetes. </a:t>
            </a:r>
          </a:p>
          <a:p>
            <a:pPr marL="360363" indent="38100">
              <a:buFont typeface="+mj-lt"/>
              <a:buAutoNum type="alphaUcPeriod"/>
            </a:pPr>
            <a:endParaRPr lang="es-GT" sz="1600" dirty="0" smtClean="0">
              <a:latin typeface="Helvetica" pitchFamily="34" charset="0"/>
            </a:endParaRPr>
          </a:p>
          <a:p>
            <a:pPr marL="360363" indent="38100">
              <a:buFont typeface="+mj-lt"/>
              <a:buAutoNum type="alphaUcPeriod"/>
            </a:pPr>
            <a:r>
              <a:rPr lang="es-GT" sz="1600" dirty="0" smtClean="0">
                <a:latin typeface="Helvetica" pitchFamily="34" charset="0"/>
              </a:rPr>
              <a:t>  Le indica al actor qué hacer durante la obra. </a:t>
            </a:r>
            <a:endParaRPr lang="es-GT" sz="1600" dirty="0">
              <a:latin typeface="Helvetica" pitchFamily="34" charset="0"/>
            </a:endParaRPr>
          </a:p>
        </p:txBody>
      </p:sp>
      <p:sp>
        <p:nvSpPr>
          <p:cNvPr id="4" name="Slide Number Placeholder 3"/>
          <p:cNvSpPr>
            <a:spLocks noGrp="1"/>
          </p:cNvSpPr>
          <p:nvPr>
            <p:ph type="sldNum" sz="quarter" idx="12"/>
          </p:nvPr>
        </p:nvSpPr>
        <p:spPr>
          <a:xfrm>
            <a:off x="5591492" y="9268567"/>
            <a:ext cx="1813560" cy="535516"/>
          </a:xfrm>
        </p:spPr>
        <p:txBody>
          <a:bodyPr/>
          <a:lstStyle/>
          <a:p>
            <a:fld id="{F177B04D-AEB5-43ED-B9BA-B3D1EC9C9067}" type="slidenum">
              <a:rPr lang="en-US" smtClean="0"/>
              <a:pPr/>
              <a:t>34</a:t>
            </a:fld>
            <a:endParaRPr lang="en-US" dirty="0"/>
          </a:p>
        </p:txBody>
      </p:sp>
      <p:cxnSp>
        <p:nvCxnSpPr>
          <p:cNvPr id="10" name="Straight Connector 9"/>
          <p:cNvCxnSpPr/>
          <p:nvPr/>
        </p:nvCxnSpPr>
        <p:spPr>
          <a:xfrm>
            <a:off x="610235" y="4668394"/>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52938" y="1953015"/>
            <a:ext cx="248681" cy="1884167"/>
            <a:chOff x="900747" y="2187110"/>
            <a:chExt cx="248681" cy="1884167"/>
          </a:xfrm>
        </p:grpSpPr>
        <p:sp>
          <p:nvSpPr>
            <p:cNvPr id="15" name="Oval 14"/>
            <p:cNvSpPr/>
            <p:nvPr/>
          </p:nvSpPr>
          <p:spPr>
            <a:xfrm>
              <a:off x="906540" y="218711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6" name="Oval 15"/>
            <p:cNvSpPr/>
            <p:nvPr/>
          </p:nvSpPr>
          <p:spPr>
            <a:xfrm>
              <a:off x="906540" y="284868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7" name="Oval 16"/>
            <p:cNvSpPr/>
            <p:nvPr/>
          </p:nvSpPr>
          <p:spPr>
            <a:xfrm>
              <a:off x="900747" y="383179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8" name="Oval 17"/>
            <p:cNvSpPr/>
            <p:nvPr/>
          </p:nvSpPr>
          <p:spPr>
            <a:xfrm>
              <a:off x="906540" y="335895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pSp>
      <p:graphicFrame>
        <p:nvGraphicFramePr>
          <p:cNvPr id="2" name="Table 1"/>
          <p:cNvGraphicFramePr>
            <a:graphicFrameLocks noGrp="1"/>
          </p:cNvGraphicFramePr>
          <p:nvPr>
            <p:extLst>
              <p:ext uri="{D42A27DB-BD31-4B8C-83A1-F6EECF244321}">
                <p14:modId xmlns:p14="http://schemas.microsoft.com/office/powerpoint/2010/main" val="415821165"/>
              </p:ext>
            </p:extLst>
          </p:nvPr>
        </p:nvGraphicFramePr>
        <p:xfrm>
          <a:off x="4335780" y="3859003"/>
          <a:ext cx="3048635" cy="772671"/>
        </p:xfrm>
        <a:graphic>
          <a:graphicData uri="http://schemas.openxmlformats.org/drawingml/2006/table">
            <a:tbl>
              <a:tblPr firstRow="1" firstCol="1" bandRow="1"/>
              <a:tblGrid>
                <a:gridCol w="3048635"/>
              </a:tblGrid>
              <a:tr h="137596">
                <a:tc>
                  <a:txBody>
                    <a:bodyPr/>
                    <a:lstStyle/>
                    <a:p>
                      <a:pPr marL="0" marR="0" algn="ctr">
                        <a:lnSpc>
                          <a:spcPct val="100000"/>
                        </a:lnSpc>
                        <a:spcBef>
                          <a:spcPts val="0"/>
                        </a:spcBef>
                        <a:spcAft>
                          <a:spcPts val="0"/>
                        </a:spcAft>
                      </a:pPr>
                      <a:r>
                        <a:rPr lang="en-US" sz="900" b="1" dirty="0">
                          <a:effectLst/>
                          <a:latin typeface="Calibri"/>
                          <a:ea typeface="Times New Roman"/>
                          <a:cs typeface="Times New Roman"/>
                        </a:rPr>
                        <a:t>DOK </a:t>
                      </a:r>
                      <a:r>
                        <a:rPr lang="en-US" sz="900" b="1" dirty="0" smtClean="0">
                          <a:effectLst/>
                          <a:latin typeface="Calibri"/>
                          <a:ea typeface="Times New Roman"/>
                          <a:cs typeface="Times New Roman"/>
                        </a:rPr>
                        <a:t>1 </a:t>
                      </a:r>
                      <a:r>
                        <a:rPr lang="en-US" sz="900" b="1" dirty="0">
                          <a:effectLst/>
                          <a:latin typeface="Calibri"/>
                          <a:ea typeface="Times New Roman"/>
                          <a:cs typeface="Times New Roman"/>
                        </a:rPr>
                        <a:t>– </a:t>
                      </a:r>
                      <a:r>
                        <a:rPr lang="en-US" sz="900" b="1" dirty="0" smtClean="0">
                          <a:effectLst/>
                          <a:latin typeface="Calibri"/>
                          <a:ea typeface="Times New Roman"/>
                          <a:cs typeface="Times New Roman"/>
                        </a:rPr>
                        <a:t>Cd </a:t>
                      </a:r>
                      <a:r>
                        <a:rPr lang="en-US" sz="900" b="1" dirty="0" err="1" smtClean="0">
                          <a:effectLst/>
                          <a:latin typeface="Calibri"/>
                          <a:ea typeface="Times New Roman"/>
                          <a:cs typeface="Times New Roman"/>
                        </a:rPr>
                        <a:t>Hacia</a:t>
                      </a:r>
                      <a:r>
                        <a:rPr lang="en-US" sz="900" b="1" dirty="0" smtClean="0">
                          <a:effectLst/>
                          <a:latin typeface="Calibri"/>
                          <a:ea typeface="Times New Roman"/>
                          <a:cs typeface="Times New Roman"/>
                        </a:rPr>
                        <a:t> RL.4.7</a:t>
                      </a:r>
                      <a:endParaRPr lang="en-US" sz="900" b="1" dirty="0">
                        <a:effectLst/>
                        <a:latin typeface="Calibri"/>
                        <a:ea typeface="Calibri"/>
                        <a:cs typeface="Times New Roman"/>
                      </a:endParaRPr>
                    </a:p>
                  </a:txBody>
                  <a:tcPr marL="33157" marR="3315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635075">
                <a:tc>
                  <a:txBody>
                    <a:bodyPr/>
                    <a:lstStyle/>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Identifica descripciones en un drama o presentación oral sobre acontecimientos específicos.</a:t>
                      </a:r>
                    </a:p>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Identifica el diálogo, la escena  y la acción sobre un acontecimiento específico en un drama o presentación oral.</a:t>
                      </a:r>
                    </a:p>
                  </a:txBody>
                  <a:tcPr marL="33157" marR="3315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20815669"/>
              </p:ext>
            </p:extLst>
          </p:nvPr>
        </p:nvGraphicFramePr>
        <p:xfrm>
          <a:off x="4143375" y="9023169"/>
          <a:ext cx="2896235" cy="578534"/>
        </p:xfrm>
        <a:graphic>
          <a:graphicData uri="http://schemas.openxmlformats.org/drawingml/2006/table">
            <a:tbl>
              <a:tblPr firstRow="1" firstCol="1" bandRow="1"/>
              <a:tblGrid>
                <a:gridCol w="2896235"/>
              </a:tblGrid>
              <a:tr h="104963">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 </a:t>
                      </a:r>
                      <a:r>
                        <a:rPr lang="en-US" sz="900" b="1" dirty="0" err="1" smtClean="0">
                          <a:solidFill>
                            <a:srgbClr val="000000"/>
                          </a:solidFill>
                          <a:effectLst/>
                          <a:latin typeface="Calibri"/>
                          <a:ea typeface="Times New Roman"/>
                          <a:cs typeface="Times New Roman"/>
                        </a:rPr>
                        <a:t>Ch</a:t>
                      </a:r>
                      <a:r>
                        <a:rPr lang="en-US" sz="900" b="1" dirty="0" smtClean="0">
                          <a:solidFill>
                            <a:srgbClr val="000000"/>
                          </a:solidFill>
                          <a:effectLst/>
                          <a:latin typeface="Calibri"/>
                          <a:ea typeface="Times New Roman"/>
                          <a:cs typeface="Times New Roman"/>
                        </a:rPr>
                        <a:t>  </a:t>
                      </a:r>
                      <a:r>
                        <a:rPr lang="en-US" sz="900" b="1" dirty="0" err="1" smtClean="0">
                          <a:solidFill>
                            <a:srgbClr val="000000"/>
                          </a:solidFill>
                          <a:effectLst/>
                          <a:latin typeface="Calibri"/>
                          <a:ea typeface="Times New Roman"/>
                          <a:cs typeface="Times New Roman"/>
                        </a:rPr>
                        <a:t>Hacia</a:t>
                      </a:r>
                      <a:r>
                        <a:rPr lang="en-US" sz="900" b="1" baseline="0" dirty="0" smtClean="0">
                          <a:solidFill>
                            <a:srgbClr val="000000"/>
                          </a:solidFill>
                          <a:effectLst/>
                          <a:latin typeface="Calibri"/>
                          <a:ea typeface="Times New Roman"/>
                          <a:cs typeface="Times New Roman"/>
                        </a:rPr>
                        <a:t> RL.4.7</a:t>
                      </a:r>
                      <a:endParaRPr lang="en-US" sz="9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441374">
                <a:tc>
                  <a:txBody>
                    <a:bodyPr/>
                    <a:lstStyle/>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Explica cómo los acontecimientos son presentados iguales o diferentes en un texto escrito, tanto como cuento y como  drama (usa descripciones de los acontecimientos).</a:t>
                      </a:r>
                      <a:endParaRPr lang="en-US" sz="900" b="1" dirty="0" smtClean="0">
                        <a:solidFill>
                          <a:srgbClr val="000000"/>
                        </a:solidFill>
                        <a:effectLst/>
                        <a:latin typeface="Calibri"/>
                        <a:ea typeface="Times New Roman"/>
                        <a:cs typeface="Times New Roman"/>
                      </a:endParaRP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6" name="TextBox 5"/>
          <p:cNvSpPr txBox="1"/>
          <p:nvPr/>
        </p:nvSpPr>
        <p:spPr>
          <a:xfrm>
            <a:off x="941744" y="5541034"/>
            <a:ext cx="5612091" cy="707886"/>
          </a:xfrm>
          <a:prstGeom prst="rect">
            <a:avLst/>
          </a:prstGeom>
          <a:solidFill>
            <a:schemeClr val="bg1"/>
          </a:solidFill>
          <a:ln w="25400">
            <a:solidFill>
              <a:schemeClr val="tx1"/>
            </a:solidFill>
          </a:ln>
        </p:spPr>
        <p:txBody>
          <a:bodyPr wrap="square" rtlCol="0">
            <a:spAutoFit/>
          </a:bodyPr>
          <a:lstStyle/>
          <a:p>
            <a:pPr algn="ctr"/>
            <a:r>
              <a:rPr lang="es-GT" b="1" dirty="0" smtClean="0">
                <a:solidFill>
                  <a:sysClr val="windowText" lastClr="000000"/>
                </a:solidFill>
              </a:rPr>
              <a:t>“</a:t>
            </a:r>
            <a:r>
              <a:rPr lang="es-GT" b="1" dirty="0" err="1" smtClean="0">
                <a:solidFill>
                  <a:sysClr val="windowText" lastClr="000000"/>
                </a:solidFill>
              </a:rPr>
              <a:t>Annie</a:t>
            </a:r>
            <a:r>
              <a:rPr lang="es-GT" b="1" dirty="0" smtClean="0">
                <a:solidFill>
                  <a:sysClr val="windowText" lastClr="000000"/>
                </a:solidFill>
              </a:rPr>
              <a:t> trató y trató de enseñar a Helen.  Ella deletreaba palabras en la mano de Helen.” </a:t>
            </a:r>
            <a:endParaRPr lang="es-GT" b="1" dirty="0">
              <a:solidFill>
                <a:sysClr val="windowText" lastClr="000000"/>
              </a:solidFill>
            </a:endParaRPr>
          </a:p>
        </p:txBody>
      </p:sp>
      <p:grpSp>
        <p:nvGrpSpPr>
          <p:cNvPr id="8" name="Group 7"/>
          <p:cNvGrpSpPr/>
          <p:nvPr/>
        </p:nvGrpSpPr>
        <p:grpSpPr>
          <a:xfrm>
            <a:off x="810265" y="7142967"/>
            <a:ext cx="259869" cy="1677323"/>
            <a:chOff x="776591" y="7390477"/>
            <a:chExt cx="259869" cy="1677323"/>
          </a:xfrm>
        </p:grpSpPr>
        <p:sp>
          <p:nvSpPr>
            <p:cNvPr id="14" name="Oval 13"/>
            <p:cNvSpPr/>
            <p:nvPr/>
          </p:nvSpPr>
          <p:spPr>
            <a:xfrm>
              <a:off x="776591" y="88283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9" name="Oval 18"/>
            <p:cNvSpPr/>
            <p:nvPr/>
          </p:nvSpPr>
          <p:spPr>
            <a:xfrm>
              <a:off x="793572" y="739047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0" name="Oval 19"/>
            <p:cNvSpPr/>
            <p:nvPr/>
          </p:nvSpPr>
          <p:spPr>
            <a:xfrm>
              <a:off x="793572" y="786400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776591" y="835478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pSp>
    </p:spTree>
    <p:extLst>
      <p:ext uri="{BB962C8B-B14F-4D97-AF65-F5344CB8AC3E}">
        <p14:creationId xmlns:p14="http://schemas.microsoft.com/office/powerpoint/2010/main" val="3933109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640294" y="9305651"/>
            <a:ext cx="1813560" cy="535516"/>
          </a:xfrm>
        </p:spPr>
        <p:txBody>
          <a:bodyPr/>
          <a:lstStyle/>
          <a:p>
            <a:fld id="{F177B04D-AEB5-43ED-B9BA-B3D1EC9C9067}" type="slidenum">
              <a:rPr lang="en-US" smtClean="0"/>
              <a:pPr/>
              <a:t>35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07286397"/>
              </p:ext>
            </p:extLst>
          </p:nvPr>
        </p:nvGraphicFramePr>
        <p:xfrm>
          <a:off x="347662" y="152400"/>
          <a:ext cx="7043738" cy="3847440"/>
        </p:xfrm>
        <a:graphic>
          <a:graphicData uri="http://schemas.openxmlformats.org/drawingml/2006/table">
            <a:tbl>
              <a:tblPr firstRow="1" bandRow="1">
                <a:tableStyleId>{5940675A-B579-460E-94D1-54222C63F5DA}</a:tableStyleId>
              </a:tblPr>
              <a:tblGrid>
                <a:gridCol w="7043738"/>
              </a:tblGrid>
              <a:tr h="528460">
                <a:tc>
                  <a:txBody>
                    <a:bodyPr/>
                    <a:lstStyle/>
                    <a:p>
                      <a:pPr marL="342900" marR="0" indent="-342900" algn="l" defTabSz="966612" rtl="0" eaLnBrk="1" fontAlgn="auto" latinLnBrk="0" hangingPunct="1">
                        <a:lnSpc>
                          <a:spcPct val="100000"/>
                        </a:lnSpc>
                        <a:spcBef>
                          <a:spcPts val="0"/>
                        </a:spcBef>
                        <a:spcAft>
                          <a:spcPts val="0"/>
                        </a:spcAft>
                        <a:buClrTx/>
                        <a:buSzTx/>
                        <a:buFontTx/>
                        <a:buAutoNum type="arabicPeriod" startAt="7"/>
                        <a:tabLst/>
                        <a:defRPr/>
                      </a:pPr>
                      <a:r>
                        <a:rPr lang="es-GT" sz="1600" b="1" noProof="0" dirty="0" smtClean="0">
                          <a:latin typeface="Helvetica" pitchFamily="34" charset="0"/>
                        </a:rPr>
                        <a:t>¿Desde qué punto de vista está escrito </a:t>
                      </a:r>
                      <a:r>
                        <a:rPr lang="es-GT" sz="1600" b="1" i="1" u="sng" noProof="0" dirty="0" smtClean="0">
                          <a:latin typeface="Helvetica" pitchFamily="34" charset="0"/>
                        </a:rPr>
                        <a:t>Un Milagro para Helen</a:t>
                      </a:r>
                      <a:r>
                        <a:rPr lang="es-GT" sz="1600" b="1" i="1" u="none" noProof="0" dirty="0" smtClean="0">
                          <a:latin typeface="Helvetica" pitchFamily="34" charset="0"/>
                        </a:rPr>
                        <a:t> </a:t>
                      </a:r>
                      <a:r>
                        <a:rPr lang="es-GT" sz="1600" b="1" i="0" u="none" noProof="0" dirty="0" smtClean="0">
                          <a:latin typeface="Helvetica" pitchFamily="34" charset="0"/>
                        </a:rPr>
                        <a:t>y el poema </a:t>
                      </a:r>
                      <a:r>
                        <a:rPr lang="es-GT" sz="1600" b="1" i="1" u="sng" noProof="0" dirty="0" smtClean="0">
                          <a:latin typeface="Helvetica" pitchFamily="34" charset="0"/>
                        </a:rPr>
                        <a:t>Helen </a:t>
                      </a:r>
                      <a:r>
                        <a:rPr lang="es-GT" sz="1600" b="1" i="1" u="sng" noProof="0" dirty="0" err="1" smtClean="0">
                          <a:latin typeface="Helvetica" pitchFamily="34" charset="0"/>
                        </a:rPr>
                        <a:t>Keller</a:t>
                      </a:r>
                      <a:r>
                        <a:rPr lang="es-GT" sz="1600" b="1" i="0" u="none" noProof="0" dirty="0" smtClean="0">
                          <a:latin typeface="Helvetica" pitchFamily="34" charset="0"/>
                        </a:rPr>
                        <a:t>?</a:t>
                      </a:r>
                      <a:r>
                        <a:rPr lang="es-GT" sz="1600" b="1" i="0" u="none" baseline="0" noProof="0" dirty="0" smtClean="0">
                          <a:latin typeface="Helvetica" pitchFamily="34" charset="0"/>
                        </a:rPr>
                        <a:t> ¿Qué le indica esto al lector?</a:t>
                      </a:r>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s-GT" sz="800" b="1" baseline="0" noProof="0" dirty="0" smtClean="0">
                        <a:solidFill>
                          <a:srgbClr val="00206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680">
                <a:tc>
                  <a:txBody>
                    <a:bodyPr/>
                    <a:lstStyle/>
                    <a:p>
                      <a:endParaRPr lang="es-GT" sz="1200" noProof="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220">
                <a:tc>
                  <a:txBody>
                    <a:bodyPr/>
                    <a:lstStyle/>
                    <a:p>
                      <a:endParaRPr lang="es-GT" sz="1200" noProof="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s-GT" sz="1200" noProof="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640">
                <a:tc>
                  <a:txBody>
                    <a:bodyPr/>
                    <a:lstStyle/>
                    <a:p>
                      <a:endParaRPr lang="es-GT" sz="1200" noProof="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640">
                <a:tc>
                  <a:txBody>
                    <a:bodyPr/>
                    <a:lstStyle/>
                    <a:p>
                      <a:endParaRPr lang="es-GT" sz="1200" noProof="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640">
                <a:tc>
                  <a:txBody>
                    <a:bodyPr/>
                    <a:lstStyle/>
                    <a:p>
                      <a:endParaRPr lang="es-GT" sz="1200" noProof="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900">
                <a:tc>
                  <a:txBody>
                    <a:bodyPr/>
                    <a:lstStyle/>
                    <a:p>
                      <a:endParaRPr lang="es-GT" sz="1200" noProof="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60">
                <a:tc>
                  <a:txBody>
                    <a:bodyPr/>
                    <a:lstStyle/>
                    <a:p>
                      <a:endParaRPr lang="es-GT" sz="1200" noProof="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420">
                <a:tc>
                  <a:txBody>
                    <a:bodyPr/>
                    <a:lstStyle/>
                    <a:p>
                      <a:endParaRPr lang="es-GT" sz="1200" noProof="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420">
                <a:tc>
                  <a:txBody>
                    <a:bodyPr/>
                    <a:lstStyle/>
                    <a:p>
                      <a:endParaRPr lang="es-GT" sz="1200" noProof="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420">
                <a:tc>
                  <a:txBody>
                    <a:bodyPr/>
                    <a:lstStyle/>
                    <a:p>
                      <a:endParaRPr lang="es-GT" sz="1200" noProof="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43849139"/>
              </p:ext>
            </p:extLst>
          </p:nvPr>
        </p:nvGraphicFramePr>
        <p:xfrm>
          <a:off x="410116" y="4859786"/>
          <a:ext cx="7043738" cy="4213200"/>
        </p:xfrm>
        <a:graphic>
          <a:graphicData uri="http://schemas.openxmlformats.org/drawingml/2006/table">
            <a:tbl>
              <a:tblPr firstRow="1" bandRow="1">
                <a:tableStyleId>{5940675A-B579-460E-94D1-54222C63F5DA}</a:tableStyleId>
              </a:tblPr>
              <a:tblGrid>
                <a:gridCol w="7043738"/>
              </a:tblGrid>
              <a:tr h="528750">
                <a:tc>
                  <a:txBody>
                    <a:bodyPr/>
                    <a:lstStyle/>
                    <a:p>
                      <a:pPr marL="342900" indent="-342900">
                        <a:buFont typeface="+mj-lt"/>
                        <a:buAutoNum type="arabicPeriod" startAt="8"/>
                        <a:tabLst/>
                      </a:pPr>
                      <a:r>
                        <a:rPr lang="es-GT" sz="1600" b="1" noProof="0" dirty="0" smtClean="0">
                          <a:solidFill>
                            <a:schemeClr val="tx1"/>
                          </a:solidFill>
                          <a:latin typeface="Helvetica" panose="020B0604020202020204" pitchFamily="34" charset="0"/>
                          <a:cs typeface="Helvetica" panose="020B0604020202020204" pitchFamily="34" charset="0"/>
                        </a:rPr>
                        <a:t>¿Son</a:t>
                      </a:r>
                      <a:r>
                        <a:rPr lang="es-GT" sz="1600" b="1" baseline="0" noProof="0" dirty="0" smtClean="0">
                          <a:solidFill>
                            <a:schemeClr val="tx1"/>
                          </a:solidFill>
                          <a:latin typeface="Helvetica" panose="020B0604020202020204" pitchFamily="34" charset="0"/>
                          <a:cs typeface="Helvetica" panose="020B0604020202020204" pitchFamily="34" charset="0"/>
                        </a:rPr>
                        <a:t> las descripciones de Helen </a:t>
                      </a:r>
                      <a:r>
                        <a:rPr lang="es-GT" sz="1600" b="1" baseline="0" noProof="0" dirty="0" err="1" smtClean="0">
                          <a:solidFill>
                            <a:schemeClr val="tx1"/>
                          </a:solidFill>
                          <a:latin typeface="Helvetica" panose="020B0604020202020204" pitchFamily="34" charset="0"/>
                          <a:cs typeface="Helvetica" panose="020B0604020202020204" pitchFamily="34" charset="0"/>
                        </a:rPr>
                        <a:t>Keller</a:t>
                      </a:r>
                      <a:r>
                        <a:rPr lang="es-GT" sz="1600" b="1" baseline="0" noProof="0" dirty="0" smtClean="0">
                          <a:solidFill>
                            <a:schemeClr val="tx1"/>
                          </a:solidFill>
                          <a:latin typeface="Helvetica" panose="020B0604020202020204" pitchFamily="34" charset="0"/>
                          <a:cs typeface="Helvetica" panose="020B0604020202020204" pitchFamily="34" charset="0"/>
                        </a:rPr>
                        <a:t> en el pasaje </a:t>
                      </a:r>
                      <a:r>
                        <a:rPr lang="es-GT" sz="1600" b="1" i="1" u="sng" baseline="0" noProof="0" dirty="0" smtClean="0">
                          <a:solidFill>
                            <a:schemeClr val="tx1"/>
                          </a:solidFill>
                          <a:latin typeface="Helvetica" panose="020B0604020202020204" pitchFamily="34" charset="0"/>
                          <a:cs typeface="Helvetica" panose="020B0604020202020204" pitchFamily="34" charset="0"/>
                        </a:rPr>
                        <a:t>Un Milagro para Helen</a:t>
                      </a:r>
                      <a:r>
                        <a:rPr lang="es-GT" sz="1600" b="1" i="1" u="none" baseline="0" noProof="0" dirty="0" smtClean="0">
                          <a:solidFill>
                            <a:schemeClr val="tx1"/>
                          </a:solidFill>
                          <a:latin typeface="Helvetica" panose="020B0604020202020204" pitchFamily="34" charset="0"/>
                          <a:cs typeface="Helvetica" panose="020B0604020202020204" pitchFamily="34" charset="0"/>
                        </a:rPr>
                        <a:t> </a:t>
                      </a:r>
                      <a:r>
                        <a:rPr lang="es-GT" sz="1600" b="1" i="0" u="none" baseline="0" noProof="0" dirty="0" smtClean="0">
                          <a:solidFill>
                            <a:schemeClr val="tx1"/>
                          </a:solidFill>
                          <a:latin typeface="Helvetica" panose="020B0604020202020204" pitchFamily="34" charset="0"/>
                          <a:cs typeface="Helvetica" panose="020B0604020202020204" pitchFamily="34" charset="0"/>
                        </a:rPr>
                        <a:t>y el poema </a:t>
                      </a:r>
                      <a:r>
                        <a:rPr lang="es-GT" sz="1600" b="1" i="1" u="sng" baseline="0" noProof="0" dirty="0" smtClean="0">
                          <a:solidFill>
                            <a:schemeClr val="tx1"/>
                          </a:solidFill>
                          <a:latin typeface="Helvetica" panose="020B0604020202020204" pitchFamily="34" charset="0"/>
                          <a:cs typeface="Helvetica" panose="020B0604020202020204" pitchFamily="34" charset="0"/>
                        </a:rPr>
                        <a:t>Helen </a:t>
                      </a:r>
                      <a:r>
                        <a:rPr lang="es-GT" sz="1600" b="1" i="1" u="sng" baseline="0" noProof="0" dirty="0" err="1" smtClean="0">
                          <a:solidFill>
                            <a:schemeClr val="tx1"/>
                          </a:solidFill>
                          <a:latin typeface="Helvetica" panose="020B0604020202020204" pitchFamily="34" charset="0"/>
                          <a:cs typeface="Helvetica" panose="020B0604020202020204" pitchFamily="34" charset="0"/>
                        </a:rPr>
                        <a:t>Keller</a:t>
                      </a:r>
                      <a:r>
                        <a:rPr lang="es-GT" sz="1600" b="1" i="1" u="sng" baseline="0" noProof="0" dirty="0" smtClean="0">
                          <a:solidFill>
                            <a:schemeClr val="tx1"/>
                          </a:solidFill>
                          <a:latin typeface="Helvetica" panose="020B0604020202020204" pitchFamily="34" charset="0"/>
                          <a:cs typeface="Helvetica" panose="020B0604020202020204" pitchFamily="34" charset="0"/>
                        </a:rPr>
                        <a:t> </a:t>
                      </a:r>
                      <a:r>
                        <a:rPr lang="es-GT" sz="1600" b="1" i="1" u="none" baseline="0" noProof="0" dirty="0" smtClean="0">
                          <a:solidFill>
                            <a:schemeClr val="tx1"/>
                          </a:solidFill>
                          <a:latin typeface="Helvetica" panose="020B0604020202020204" pitchFamily="34" charset="0"/>
                          <a:cs typeface="Helvetica" panose="020B0604020202020204" pitchFamily="34" charset="0"/>
                        </a:rPr>
                        <a:t> </a:t>
                      </a:r>
                      <a:r>
                        <a:rPr lang="es-GT" sz="1600" b="1" i="0" u="none" baseline="0" noProof="0" dirty="0" smtClean="0">
                          <a:solidFill>
                            <a:schemeClr val="tx1"/>
                          </a:solidFill>
                          <a:latin typeface="Helvetica" panose="020B0604020202020204" pitchFamily="34" charset="0"/>
                          <a:cs typeface="Helvetica" panose="020B0604020202020204" pitchFamily="34" charset="0"/>
                        </a:rPr>
                        <a:t>iguales o diferentes? Explica tu respuesta utilizando detalles de ambas fuentes.  </a:t>
                      </a:r>
                    </a:p>
                    <a:p>
                      <a:pPr marL="342900" indent="-342900">
                        <a:buFont typeface="+mj-lt"/>
                        <a:buAutoNum type="arabicPeriod" startAt="8"/>
                        <a:tabLst/>
                      </a:pPr>
                      <a:endParaRPr lang="es-GT" sz="1600" b="1" noProof="0" dirty="0" smtClean="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endParaRPr lang="en-US" sz="1200" dirty="0" smtClean="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66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2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6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6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60">
                <a:tc>
                  <a:txBody>
                    <a:bodyPr/>
                    <a:lstStyle/>
                    <a:p>
                      <a:endParaRPr lang="en-US" sz="12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Connector 5"/>
          <p:cNvCxnSpPr/>
          <p:nvPr/>
        </p:nvCxnSpPr>
        <p:spPr>
          <a:xfrm>
            <a:off x="410116" y="4800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31835" y="9112572"/>
            <a:ext cx="2400300" cy="50783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defTabSz="966612">
              <a:defRPr/>
            </a:pPr>
            <a:r>
              <a:rPr lang="es-419" sz="900" b="1" u="sng" dirty="0" smtClean="0">
                <a:solidFill>
                  <a:prstClr val="black"/>
                </a:solidFill>
              </a:rPr>
              <a:t>Rúbricas </a:t>
            </a:r>
            <a:r>
              <a:rPr lang="es-419" sz="900" b="1" u="sng" dirty="0">
                <a:solidFill>
                  <a:prstClr val="black"/>
                </a:solidFill>
              </a:rPr>
              <a:t>para la Respuesta construida de investigación - Objetivo 4  </a:t>
            </a:r>
            <a:r>
              <a:rPr lang="es-419" sz="900" b="1" dirty="0">
                <a:solidFill>
                  <a:prstClr val="black"/>
                </a:solidFill>
              </a:rPr>
              <a:t>Habilidad para citar evidencia que apoye opiniones y/o ideas</a:t>
            </a:r>
          </a:p>
        </p:txBody>
      </p:sp>
      <p:graphicFrame>
        <p:nvGraphicFramePr>
          <p:cNvPr id="8" name="Table 7"/>
          <p:cNvGraphicFramePr>
            <a:graphicFrameLocks noGrp="1"/>
          </p:cNvGraphicFramePr>
          <p:nvPr>
            <p:extLst>
              <p:ext uri="{D42A27DB-BD31-4B8C-83A1-F6EECF244321}">
                <p14:modId xmlns:p14="http://schemas.microsoft.com/office/powerpoint/2010/main" val="3457100718"/>
              </p:ext>
            </p:extLst>
          </p:nvPr>
        </p:nvGraphicFramePr>
        <p:xfrm>
          <a:off x="5029200" y="4024379"/>
          <a:ext cx="2275840" cy="621792"/>
        </p:xfrm>
        <a:graphic>
          <a:graphicData uri="http://schemas.openxmlformats.org/drawingml/2006/table">
            <a:tbl>
              <a:tblPr firstRow="1" firstCol="1" bandRow="1"/>
              <a:tblGrid>
                <a:gridCol w="2275840"/>
              </a:tblGrid>
              <a:tr h="134112">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a:t>
                      </a:r>
                      <a:r>
                        <a:rPr lang="en-US" sz="800" b="1" dirty="0" smtClean="0">
                          <a:solidFill>
                            <a:srgbClr val="000000"/>
                          </a:solidFill>
                          <a:effectLst/>
                          <a:latin typeface="Calibri"/>
                          <a:ea typeface="Times New Roman"/>
                          <a:cs typeface="Times New Roman"/>
                        </a:rPr>
                        <a:t>– SYU  </a:t>
                      </a: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RL.4.6</a:t>
                      </a:r>
                      <a:endParaRPr lang="en-US" sz="8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r>
              <a:tr h="457200">
                <a:tc>
                  <a:txBody>
                    <a:bodyPr/>
                    <a:lstStyle/>
                    <a:p>
                      <a:pPr marL="0" marR="0" algn="l">
                        <a:lnSpc>
                          <a:spcPct val="100000"/>
                        </a:lnSpc>
                        <a:spcBef>
                          <a:spcPts val="0"/>
                        </a:spcBef>
                        <a:spcAft>
                          <a:spcPts val="0"/>
                        </a:spcAft>
                      </a:pPr>
                      <a:r>
                        <a:rPr lang="es-419" sz="800" b="1" dirty="0" smtClean="0">
                          <a:solidFill>
                            <a:srgbClr val="000000"/>
                          </a:solidFill>
                          <a:effectLst/>
                          <a:latin typeface="+mn-lt"/>
                          <a:ea typeface="Times New Roman"/>
                          <a:cs typeface="Times New Roman"/>
                        </a:rPr>
                        <a:t>Sintetiza múltiples recuentos en narraciones en primera y tercera persona con el fin de comparar y contrastar los puntos de vista desde el que se narran diferentes cuentos </a:t>
                      </a:r>
                      <a:endParaRPr lang="en-US" sz="800" b="1" dirty="0" smtClean="0">
                        <a:solidFill>
                          <a:srgbClr val="000000"/>
                        </a:solidFill>
                        <a:effectLst/>
                        <a:latin typeface="Calibri"/>
                        <a:ea typeface="Times New Roman"/>
                        <a:cs typeface="Times New Roman"/>
                      </a:endParaRP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85913363"/>
              </p:ext>
            </p:extLst>
          </p:nvPr>
        </p:nvGraphicFramePr>
        <p:xfrm>
          <a:off x="5132135" y="9112572"/>
          <a:ext cx="1988761" cy="488628"/>
        </p:xfrm>
        <a:graphic>
          <a:graphicData uri="http://schemas.openxmlformats.org/drawingml/2006/table">
            <a:tbl>
              <a:tblPr firstRow="1" firstCol="1" bandRow="1"/>
              <a:tblGrid>
                <a:gridCol w="1988761"/>
              </a:tblGrid>
              <a:tr h="91914">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smtClean="0">
                          <a:solidFill>
                            <a:srgbClr val="000000"/>
                          </a:solidFill>
                          <a:effectLst/>
                          <a:latin typeface="Calibri"/>
                          <a:ea typeface="Times New Roman"/>
                          <a:cs typeface="Times New Roman"/>
                        </a:rPr>
                        <a:t>ANt</a:t>
                      </a:r>
                      <a:r>
                        <a:rPr lang="en-US" sz="800" b="1" dirty="0" smtClean="0">
                          <a:solidFill>
                            <a:srgbClr val="000000"/>
                          </a:solidFill>
                          <a:effectLst/>
                          <a:latin typeface="Calibri"/>
                          <a:ea typeface="Times New Roman"/>
                          <a:cs typeface="Times New Roman"/>
                        </a:rPr>
                        <a:t>  </a:t>
                      </a: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RL.4.7</a:t>
                      </a:r>
                      <a:endParaRPr lang="en-US" sz="800" dirty="0">
                        <a:effectLst/>
                        <a:latin typeface="Calibri"/>
                        <a:ea typeface="Calibri"/>
                        <a:cs typeface="Times New Roman"/>
                      </a:endParaRPr>
                    </a:p>
                  </a:txBody>
                  <a:tcPr marL="33421" marR="33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66708">
                <a:tc>
                  <a:txBody>
                    <a:bodyPr/>
                    <a:lstStyle/>
                    <a:p>
                      <a:pPr marL="0" marR="0" algn="l">
                        <a:lnSpc>
                          <a:spcPct val="100000"/>
                        </a:lnSpc>
                        <a:spcBef>
                          <a:spcPts val="0"/>
                        </a:spcBef>
                        <a:spcAft>
                          <a:spcPts val="0"/>
                        </a:spcAft>
                      </a:pPr>
                      <a:r>
                        <a:rPr lang="es-419" sz="800" b="1" dirty="0" smtClean="0">
                          <a:solidFill>
                            <a:srgbClr val="000000"/>
                          </a:solidFill>
                          <a:effectLst/>
                          <a:latin typeface="+mn-lt"/>
                          <a:ea typeface="Times New Roman"/>
                          <a:cs typeface="Times New Roman"/>
                        </a:rPr>
                        <a:t>Identifica dónde dos versiones del mismo cuento reflejan descripciones o direcciones específicas en un texto o drama </a:t>
                      </a:r>
                      <a:endParaRPr lang="en-US" sz="800" b="1" dirty="0" smtClean="0">
                        <a:solidFill>
                          <a:srgbClr val="000000"/>
                        </a:solidFill>
                        <a:effectLst/>
                        <a:latin typeface="Calibri"/>
                        <a:ea typeface="Times New Roman"/>
                        <a:cs typeface="Times New Roman"/>
                      </a:endParaRPr>
                    </a:p>
                  </a:txBody>
                  <a:tcPr marL="33421" marR="33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11" name="Rectangle 10"/>
          <p:cNvSpPr/>
          <p:nvPr/>
        </p:nvSpPr>
        <p:spPr>
          <a:xfrm>
            <a:off x="1623742" y="4043144"/>
            <a:ext cx="3405458" cy="64633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defTabSz="966612">
              <a:defRPr/>
            </a:pPr>
            <a:r>
              <a:rPr lang="es-419" sz="900" b="1" u="sng" dirty="0">
                <a:solidFill>
                  <a:prstClr val="black"/>
                </a:solidFill>
              </a:rPr>
              <a:t>Rúbricas para la Respuesta construida de investigación - Objetivo 3</a:t>
            </a:r>
          </a:p>
          <a:p>
            <a:pPr lvl="0" defTabSz="966612">
              <a:defRPr/>
            </a:pPr>
            <a:r>
              <a:rPr lang="es-419" sz="900" b="1" dirty="0">
                <a:solidFill>
                  <a:prstClr val="black"/>
                </a:solidFill>
              </a:rPr>
              <a:t>evidencia de la habilidad para distinguir información </a:t>
            </a:r>
            <a:r>
              <a:rPr lang="es-419" sz="900" b="1" u="sng" dirty="0">
                <a:solidFill>
                  <a:prstClr val="black"/>
                </a:solidFill>
              </a:rPr>
              <a:t>relevante</a:t>
            </a:r>
            <a:r>
              <a:rPr lang="es-419" sz="900" b="1" dirty="0">
                <a:solidFill>
                  <a:prstClr val="black"/>
                </a:solidFill>
              </a:rPr>
              <a:t> de la información irrelevante, como lo es distinguir un hecho de una opinión</a:t>
            </a:r>
          </a:p>
        </p:txBody>
      </p:sp>
    </p:spTree>
    <p:extLst>
      <p:ext uri="{BB962C8B-B14F-4D97-AF65-F5344CB8AC3E}">
        <p14:creationId xmlns:p14="http://schemas.microsoft.com/office/powerpoint/2010/main" val="665919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sp>
        <p:nvSpPr>
          <p:cNvPr id="5" name="Rectangle 1"/>
          <p:cNvSpPr>
            <a:spLocks noChangeArrowheads="1"/>
          </p:cNvSpPr>
          <p:nvPr/>
        </p:nvSpPr>
        <p:spPr bwMode="auto">
          <a:xfrm>
            <a:off x="304800" y="559712"/>
            <a:ext cx="7286625" cy="7704950"/>
          </a:xfrm>
          <a:prstGeom prst="rect">
            <a:avLst/>
          </a:prstGeom>
          <a:noFill/>
          <a:ln w="9525">
            <a:noFill/>
            <a:miter lim="800000"/>
            <a:headEnd/>
            <a:tailEnd/>
          </a:ln>
          <a:effectLst/>
        </p:spPr>
        <p:txBody>
          <a:bodyPr vert="horz" wrap="square" lIns="101874" tIns="50937" rIns="101874" bIns="50937" numCol="1" anchor="ctr" anchorCtr="0" compatLnSpc="1">
            <a:prstTxWarp prst="textNoShape">
              <a:avLst/>
            </a:prstTxWarp>
            <a:spAutoFit/>
          </a:bodyPr>
          <a:lstStyle/>
          <a:p>
            <a:pPr algn="ctr"/>
            <a:r>
              <a:rPr lang="es-GT" sz="1700" b="1" u="sng" dirty="0" smtClean="0"/>
              <a:t>Helen </a:t>
            </a:r>
            <a:r>
              <a:rPr lang="es-GT" sz="1700" b="1" u="sng" dirty="0" err="1" smtClean="0"/>
              <a:t>Keller</a:t>
            </a:r>
            <a:endParaRPr lang="es-GT" sz="1700" b="1" u="sng" dirty="0" smtClean="0"/>
          </a:p>
          <a:p>
            <a:pPr algn="ctr"/>
            <a:r>
              <a:rPr lang="es-GT" sz="1200" i="1" dirty="0" smtClean="0"/>
              <a:t>(Una biografía)</a:t>
            </a:r>
          </a:p>
          <a:p>
            <a:pPr algn="ctr"/>
            <a:endParaRPr lang="es-GT" sz="1700" u="sng" dirty="0" smtClean="0"/>
          </a:p>
          <a:p>
            <a:r>
              <a:rPr lang="es-GT" sz="1400" dirty="0" smtClean="0"/>
              <a:t>Helen </a:t>
            </a:r>
            <a:r>
              <a:rPr lang="es-GT" sz="1400" dirty="0" err="1" smtClean="0"/>
              <a:t>Keller</a:t>
            </a:r>
            <a:r>
              <a:rPr lang="es-GT" sz="1400" dirty="0" smtClean="0"/>
              <a:t> nació el 27 de junio 1880, en </a:t>
            </a:r>
            <a:r>
              <a:rPr lang="es-GT" sz="1400" dirty="0" err="1" smtClean="0"/>
              <a:t>Tuscumbia</a:t>
            </a:r>
            <a:r>
              <a:rPr lang="es-GT" sz="1400" dirty="0" smtClean="0"/>
              <a:t>, Alabama.  Aunque su padre no era  rico, él era dueño de una plantación de algodón y era el editor de un periódico semanal llamado </a:t>
            </a:r>
            <a:r>
              <a:rPr lang="es-GT" sz="1400" i="1" dirty="0" err="1" smtClean="0"/>
              <a:t>The</a:t>
            </a:r>
            <a:r>
              <a:rPr lang="es-GT" sz="1400" i="1" dirty="0" smtClean="0"/>
              <a:t> </a:t>
            </a:r>
            <a:r>
              <a:rPr lang="es-GT" sz="1400" i="1" dirty="0" err="1" smtClean="0"/>
              <a:t>Alabamian</a:t>
            </a:r>
            <a:r>
              <a:rPr lang="es-GT" sz="1400" dirty="0" smtClean="0"/>
              <a:t>.  El crecimiento de Helen fue normal hasta que tenía 19 meses de edad, cuando se enfermó de una fiebre alta. Los médicos de Helen no sabían cuál era su problema, pero le dijeron a sus padres que ella probablemente moriría. Los médicos de ahora creen que Helen muy probablemente tuvo fiebre escarlatina o meningitis, enfermedades que causan fiebre alta.  La fiebre alta de Helen finalmente desapareció y parecía que iba a mejorar, pero la madre de Helen se dio cuenta de que ella no respondía a los sonidos como a la campana de la cena, y ella no parpadeaba si alguien hacía un movimiento con la mano delante de su cara. Helen sobrevivió a la enfermedad, pero perdió la visión y la audición.  Helen estaba ciega y sorda.</a:t>
            </a:r>
          </a:p>
          <a:p>
            <a:endParaRPr lang="es-GT" sz="1400" dirty="0" smtClean="0"/>
          </a:p>
          <a:p>
            <a:r>
              <a:rPr lang="es-GT" sz="1400" dirty="0" smtClean="0"/>
              <a:t>Helen estaba frustrada porque no podía ver ni escuchar y tenía que depender del tacto para descubrir el mundo.  Esta frustración condujo a muchos problemas de conducta; Helen hacía rabietas (berrinches) terribles y tenía horribles modales en la mesa. En la cena, ella se movía alrededor de la mesa y comía de los platos de todos. Sus parientes pensaban que ella necesitaba ser internada en una institución porque sus padres no podían controlarla. La madre de Helen decidió buscar ayuda y  encontró a un médico que se especializaba en los sordos y ciegos. Este médico le dijo que contactara al Dr. Alexander Graham Bell, el inventor del teléfono, que también trabajaba con los sordos.  El Dr. Bell creía que Helen podría ser enseñada, y ayudó a su madre a encontrar a </a:t>
            </a:r>
            <a:r>
              <a:rPr lang="es-GT" sz="1400" dirty="0" err="1" smtClean="0"/>
              <a:t>Anne</a:t>
            </a:r>
            <a:r>
              <a:rPr lang="es-GT" sz="1400" dirty="0" smtClean="0"/>
              <a:t> Sullivan, una maestra.</a:t>
            </a:r>
          </a:p>
          <a:p>
            <a:r>
              <a:rPr lang="es-GT" sz="1400" dirty="0" smtClean="0"/>
              <a:t> </a:t>
            </a:r>
          </a:p>
          <a:p>
            <a:r>
              <a:rPr lang="es-GT" sz="1400" dirty="0" err="1" smtClean="0"/>
              <a:t>Anne</a:t>
            </a:r>
            <a:r>
              <a:rPr lang="es-GT" sz="1400" dirty="0" smtClean="0"/>
              <a:t> también había sufrido problemas de la vista, pero tuvo operaciones para mejorar su visión. A pesar de las operaciones, </a:t>
            </a:r>
            <a:r>
              <a:rPr lang="es-GT" sz="1400" dirty="0" err="1" smtClean="0"/>
              <a:t>Anne</a:t>
            </a:r>
            <a:r>
              <a:rPr lang="es-GT" sz="1400" dirty="0" smtClean="0"/>
              <a:t> tenía problemas para encontrar un trabajo. Cuando se le presentó la oportunidad de enseñar a Helen, </a:t>
            </a:r>
            <a:r>
              <a:rPr lang="es-GT" sz="1400" dirty="0" err="1" smtClean="0"/>
              <a:t>Anne</a:t>
            </a:r>
            <a:r>
              <a:rPr lang="es-GT" sz="1400" dirty="0" smtClean="0"/>
              <a:t> aceptó a pesar de que ella no tenía ninguna experiencia enseñando a personas sordas y ciegas.  </a:t>
            </a:r>
            <a:r>
              <a:rPr lang="es-GT" sz="1400" dirty="0" err="1" smtClean="0"/>
              <a:t>Anne</a:t>
            </a:r>
            <a:r>
              <a:rPr lang="es-GT" sz="1400" dirty="0" smtClean="0"/>
              <a:t> comenzó enseñando a Helen a deletrear con los dedos, y a tratar de corregir el mal comportamiento de Helen. El comportamiento de Helen mejoró, pero ella no entendía realmente el deletreo con los dedos hasta el 5 de abril de 1887, cuando </a:t>
            </a:r>
            <a:r>
              <a:rPr lang="es-GT" sz="1400" dirty="0" err="1" smtClean="0"/>
              <a:t>Anne</a:t>
            </a:r>
            <a:r>
              <a:rPr lang="es-GT" sz="1400" dirty="0" smtClean="0"/>
              <a:t> echó agua en una de las manos de Helen y deletreó con los dedos la palabra </a:t>
            </a:r>
            <a:r>
              <a:rPr lang="es-GT" sz="1400" i="1" dirty="0" smtClean="0"/>
              <a:t>agua</a:t>
            </a:r>
            <a:r>
              <a:rPr lang="es-GT" sz="1400" dirty="0" smtClean="0"/>
              <a:t> en la otra palma de la mano de Helen. Helen finalmente entendió lo que </a:t>
            </a:r>
            <a:r>
              <a:rPr lang="es-GT" sz="1400" dirty="0" err="1" smtClean="0"/>
              <a:t>Anne</a:t>
            </a:r>
            <a:r>
              <a:rPr lang="es-GT" sz="1400" dirty="0" smtClean="0"/>
              <a:t> estaba diciendo, y desde ese momento, Helen aprendió rápidamente cientos de palabras.</a:t>
            </a:r>
          </a:p>
          <a:p>
            <a:pPr algn="ctr"/>
            <a:endParaRPr lang="es-GT" sz="1400" b="1" u="sng" dirty="0" smtClean="0"/>
          </a:p>
          <a:p>
            <a:r>
              <a:rPr lang="es-GT" sz="1400" dirty="0" smtClean="0"/>
              <a:t> </a:t>
            </a:r>
            <a:endParaRPr lang="es-GT" sz="1400" dirty="0"/>
          </a:p>
        </p:txBody>
      </p:sp>
      <p:sp>
        <p:nvSpPr>
          <p:cNvPr id="6" name="Rectangle 5"/>
          <p:cNvSpPr/>
          <p:nvPr/>
        </p:nvSpPr>
        <p:spPr>
          <a:xfrm>
            <a:off x="404813" y="9579428"/>
            <a:ext cx="1430540" cy="251201"/>
          </a:xfrm>
          <a:prstGeom prst="rect">
            <a:avLst/>
          </a:prstGeom>
        </p:spPr>
        <p:txBody>
          <a:bodyPr wrap="none" lIns="96371" tIns="48186" rIns="96371" bIns="48186">
            <a:spAutoFit/>
          </a:bodyPr>
          <a:lstStyle/>
          <a:p>
            <a:r>
              <a:rPr lang="en-US" sz="1000" dirty="0"/>
              <a:t>EnglishforEveryone.org </a:t>
            </a:r>
          </a:p>
        </p:txBody>
      </p:sp>
      <p:sp>
        <p:nvSpPr>
          <p:cNvPr id="7" name="TextBox 6"/>
          <p:cNvSpPr txBox="1"/>
          <p:nvPr/>
        </p:nvSpPr>
        <p:spPr>
          <a:xfrm>
            <a:off x="402020" y="239487"/>
            <a:ext cx="2798380" cy="405090"/>
          </a:xfrm>
          <a:prstGeom prst="rect">
            <a:avLst/>
          </a:prstGeom>
          <a:noFill/>
        </p:spPr>
        <p:txBody>
          <a:bodyPr wrap="square" lIns="96371" tIns="48186" rIns="96371" bIns="48186" rtlCol="0">
            <a:spAutoFit/>
          </a:bodyPr>
          <a:lstStyle/>
          <a:p>
            <a:r>
              <a:rPr lang="es-GT" b="1" dirty="0" smtClean="0"/>
              <a:t>Fuente informativa 1</a:t>
            </a:r>
            <a:endParaRPr lang="es-GT" b="1" dirty="0"/>
          </a:p>
        </p:txBody>
      </p:sp>
      <p:sp>
        <p:nvSpPr>
          <p:cNvPr id="9" name="TextBox 8"/>
          <p:cNvSpPr txBox="1"/>
          <p:nvPr/>
        </p:nvSpPr>
        <p:spPr>
          <a:xfrm>
            <a:off x="5257800" y="205769"/>
            <a:ext cx="2039341" cy="707886"/>
          </a:xfrm>
          <a:prstGeom prst="rect">
            <a:avLst/>
          </a:prstGeom>
          <a:noFill/>
        </p:spPr>
        <p:txBody>
          <a:bodyPr wrap="none" rtlCol="0">
            <a:spAutoFit/>
          </a:bodyPr>
          <a:lstStyle/>
          <a:p>
            <a:pPr lvl="0"/>
            <a:r>
              <a:rPr lang="es-ES_tradnl" sz="800" dirty="0" smtClean="0">
                <a:solidFill>
                  <a:prstClr val="black"/>
                </a:solidFill>
              </a:rPr>
              <a:t>Equivalencia de grado: 9.0</a:t>
            </a:r>
            <a:endParaRPr lang="es-ES_tradnl" sz="800" dirty="0">
              <a:solidFill>
                <a:prstClr val="black"/>
              </a:solidFill>
            </a:endParaRPr>
          </a:p>
          <a:p>
            <a:pPr lvl="0"/>
            <a:r>
              <a:rPr lang="es-ES" sz="800" dirty="0">
                <a:solidFill>
                  <a:prstClr val="black"/>
                </a:solidFill>
              </a:rPr>
              <a:t>Escala </a:t>
            </a:r>
            <a:r>
              <a:rPr lang="es-ES" sz="800" i="1" dirty="0" err="1">
                <a:solidFill>
                  <a:prstClr val="black"/>
                </a:solidFill>
              </a:rPr>
              <a:t>Lexile</a:t>
            </a:r>
            <a:r>
              <a:rPr lang="es-ES" sz="800" dirty="0">
                <a:solidFill>
                  <a:prstClr val="black"/>
                </a:solidFill>
              </a:rPr>
              <a:t>: </a:t>
            </a:r>
            <a:r>
              <a:rPr lang="es-ES" sz="800" dirty="0" smtClean="0">
                <a:solidFill>
                  <a:prstClr val="black"/>
                </a:solidFill>
              </a:rPr>
              <a:t>1160L</a:t>
            </a:r>
            <a:endParaRPr lang="es-ES" sz="800" dirty="0">
              <a:solidFill>
                <a:prstClr val="black"/>
              </a:solidFill>
            </a:endParaRPr>
          </a:p>
          <a:p>
            <a:pPr lvl="0"/>
            <a:r>
              <a:rPr lang="es-ES" sz="800" dirty="0">
                <a:solidFill>
                  <a:prstClr val="black"/>
                </a:solidFill>
              </a:rPr>
              <a:t>Promedio del largo de la oración: </a:t>
            </a:r>
            <a:r>
              <a:rPr lang="es-ES" sz="800" dirty="0" smtClean="0">
                <a:solidFill>
                  <a:prstClr val="black"/>
                </a:solidFill>
              </a:rPr>
              <a:t>17.41</a:t>
            </a:r>
            <a:endParaRPr lang="es-ES" sz="800" dirty="0">
              <a:solidFill>
                <a:prstClr val="black"/>
              </a:solidFill>
            </a:endParaRPr>
          </a:p>
          <a:p>
            <a:pPr lvl="0"/>
            <a:r>
              <a:rPr lang="es-ES" sz="800" dirty="0">
                <a:solidFill>
                  <a:prstClr val="black"/>
                </a:solidFill>
              </a:rPr>
              <a:t>Promedio de la frecuencia de palabras : </a:t>
            </a:r>
            <a:r>
              <a:rPr lang="es-ES" sz="800" dirty="0" smtClean="0">
                <a:solidFill>
                  <a:prstClr val="black"/>
                </a:solidFill>
              </a:rPr>
              <a:t>3.33</a:t>
            </a:r>
            <a:endParaRPr lang="es-ES" sz="800" dirty="0">
              <a:solidFill>
                <a:prstClr val="black"/>
              </a:solidFill>
            </a:endParaRPr>
          </a:p>
          <a:p>
            <a:pPr lvl="0"/>
            <a:r>
              <a:rPr lang="es-ES" sz="800" dirty="0">
                <a:solidFill>
                  <a:prstClr val="black"/>
                </a:solidFill>
              </a:rPr>
              <a:t>Numero de palabras: </a:t>
            </a:r>
            <a:r>
              <a:rPr lang="es-ES" sz="800" dirty="0" smtClean="0">
                <a:solidFill>
                  <a:prstClr val="black"/>
                </a:solidFill>
              </a:rPr>
              <a:t>383</a:t>
            </a:r>
            <a:endParaRPr lang="es-ES_tradnl" sz="800" dirty="0">
              <a:solidFill>
                <a:prstClr val="black"/>
              </a:solidFill>
            </a:endParaRPr>
          </a:p>
        </p:txBody>
      </p:sp>
    </p:spTree>
    <p:extLst>
      <p:ext uri="{BB962C8B-B14F-4D97-AF65-F5344CB8AC3E}">
        <p14:creationId xmlns:p14="http://schemas.microsoft.com/office/powerpoint/2010/main" val="1712952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sp>
        <p:nvSpPr>
          <p:cNvPr id="13" name="Rectangle 12"/>
          <p:cNvSpPr/>
          <p:nvPr/>
        </p:nvSpPr>
        <p:spPr>
          <a:xfrm>
            <a:off x="597447" y="990600"/>
            <a:ext cx="6557963" cy="6883786"/>
          </a:xfrm>
          <a:prstGeom prst="rect">
            <a:avLst/>
          </a:prstGeom>
        </p:spPr>
        <p:txBody>
          <a:bodyPr wrap="square" lIns="96371" tIns="48186" rIns="96371" bIns="48186">
            <a:spAutoFit/>
          </a:bodyPr>
          <a:lstStyle/>
          <a:p>
            <a:r>
              <a:rPr lang="es-GT" sz="1700" i="1" dirty="0" smtClean="0"/>
              <a:t>Discurso a los 1,200 estudiantes, pronunciado ante el Edificio Municipal Adelaida en Adelaida, Australia del Sur (30 de junio de 1948)</a:t>
            </a:r>
            <a:endParaRPr lang="es-GT" sz="1700" dirty="0" smtClean="0"/>
          </a:p>
          <a:p>
            <a:endParaRPr lang="es-GT" sz="1700" i="1" dirty="0" smtClean="0"/>
          </a:p>
          <a:p>
            <a:pPr algn="ctr"/>
            <a:r>
              <a:rPr lang="es-GT" sz="1700" dirty="0" smtClean="0"/>
              <a:t>Transcripción</a:t>
            </a:r>
            <a:br>
              <a:rPr lang="es-GT" sz="1700" dirty="0" smtClean="0"/>
            </a:br>
            <a:r>
              <a:rPr lang="es-GT" sz="1700" dirty="0" smtClean="0"/>
              <a:t/>
            </a:r>
            <a:br>
              <a:rPr lang="es-GT" sz="1700" dirty="0" smtClean="0"/>
            </a:br>
            <a:r>
              <a:rPr lang="es-GT" sz="1700" b="1" u="sng" dirty="0" smtClean="0"/>
              <a:t>“Discurso a los 1,200 estudiantes”</a:t>
            </a:r>
          </a:p>
          <a:p>
            <a:pPr algn="ctr"/>
            <a:r>
              <a:rPr lang="es-GT" sz="1700" b="1" u="sng" dirty="0" smtClean="0"/>
              <a:t>Helen </a:t>
            </a:r>
            <a:r>
              <a:rPr lang="es-GT" sz="1700" b="1" u="sng" dirty="0" err="1" smtClean="0"/>
              <a:t>Keller</a:t>
            </a:r>
            <a:endParaRPr lang="es-GT" sz="1700" b="1" u="sng" dirty="0" smtClean="0"/>
          </a:p>
          <a:p>
            <a:pPr algn="ctr"/>
            <a:endParaRPr lang="es-GT" sz="1700" dirty="0" smtClean="0"/>
          </a:p>
          <a:p>
            <a:r>
              <a:rPr lang="es-GT" sz="1800" dirty="0" smtClean="0"/>
              <a:t>Queridos muchachos y muchachas, </a:t>
            </a:r>
          </a:p>
          <a:p>
            <a:endParaRPr lang="es-GT" sz="1800" dirty="0" smtClean="0"/>
          </a:p>
          <a:p>
            <a:r>
              <a:rPr lang="es-GT" sz="1800" dirty="0" smtClean="0"/>
              <a:t>Siempre estoy feliz cuando estoy entre los jóvenes. No puedo ver sus caras brillantes o escuchar sus voces alegres, pero siento su interés amoroso.</a:t>
            </a:r>
          </a:p>
          <a:p>
            <a:r>
              <a:rPr lang="es-GT" sz="1800" dirty="0" smtClean="0"/>
              <a:t> </a:t>
            </a:r>
          </a:p>
          <a:p>
            <a:r>
              <a:rPr lang="es-GT" sz="1800" dirty="0" smtClean="0"/>
              <a:t>Justo ahora están aprendiendo muchas cosas maravillosas acerca del mundo en que vivimos, y las tareas espléndidas que realizarán cuando [sean mayores]. Sus maestros están plantando un mundo [perfecto] en sus corazones, y espero que se aferren a él en los días que vendrán. </a:t>
            </a:r>
          </a:p>
          <a:p>
            <a:endParaRPr lang="es-GT" sz="1800" dirty="0" smtClean="0"/>
          </a:p>
          <a:p>
            <a:r>
              <a:rPr lang="es-GT" sz="1800" dirty="0" smtClean="0"/>
              <a:t>Se ha dicho que [hacer] lo que es [correcto] es difícil, pero el esfuerzo por hacerlo crea carácter y fuerza. Sólo a través de la superación de [problemas] se puede lograr algo que vale la pena. Pensamos poco en aquello que ganamos con facilidad. Es la lucha la que le </a:t>
            </a:r>
            <a:r>
              <a:rPr lang="es-GT" sz="1800" dirty="0"/>
              <a:t>da su [</a:t>
            </a:r>
            <a:r>
              <a:rPr lang="es-GT" sz="1800" dirty="0" smtClean="0"/>
              <a:t>valor] a la victoria.</a:t>
            </a:r>
            <a:endParaRPr lang="es-GT" sz="1800" dirty="0"/>
          </a:p>
        </p:txBody>
      </p:sp>
      <p:sp>
        <p:nvSpPr>
          <p:cNvPr id="2" name="TextBox 1"/>
          <p:cNvSpPr txBox="1"/>
          <p:nvPr/>
        </p:nvSpPr>
        <p:spPr>
          <a:xfrm>
            <a:off x="597448" y="399144"/>
            <a:ext cx="2907752" cy="405090"/>
          </a:xfrm>
          <a:prstGeom prst="rect">
            <a:avLst/>
          </a:prstGeom>
          <a:noFill/>
        </p:spPr>
        <p:txBody>
          <a:bodyPr wrap="square" lIns="96371" tIns="48186" rIns="96371" bIns="48186" rtlCol="0">
            <a:spAutoFit/>
          </a:bodyPr>
          <a:lstStyle/>
          <a:p>
            <a:r>
              <a:rPr lang="es-GT" b="1" u="sng" dirty="0" smtClean="0"/>
              <a:t>Fuente informativa 2</a:t>
            </a:r>
            <a:endParaRPr lang="es-GT" b="1" u="sng" dirty="0"/>
          </a:p>
        </p:txBody>
      </p:sp>
      <p:sp>
        <p:nvSpPr>
          <p:cNvPr id="6" name="TextBox 5"/>
          <p:cNvSpPr txBox="1"/>
          <p:nvPr/>
        </p:nvSpPr>
        <p:spPr>
          <a:xfrm>
            <a:off x="5257800" y="205769"/>
            <a:ext cx="2090637" cy="707886"/>
          </a:xfrm>
          <a:prstGeom prst="rect">
            <a:avLst/>
          </a:prstGeom>
          <a:noFill/>
        </p:spPr>
        <p:txBody>
          <a:bodyPr wrap="none" rtlCol="0">
            <a:spAutoFit/>
          </a:bodyPr>
          <a:lstStyle/>
          <a:p>
            <a:pPr lvl="0"/>
            <a:r>
              <a:rPr lang="es-ES_tradnl" sz="800" dirty="0" smtClean="0">
                <a:solidFill>
                  <a:prstClr val="black"/>
                </a:solidFill>
              </a:rPr>
              <a:t>Equivalencia de grado: 6.3</a:t>
            </a:r>
            <a:endParaRPr lang="es-ES_tradnl" sz="800" dirty="0">
              <a:solidFill>
                <a:prstClr val="black"/>
              </a:solidFill>
            </a:endParaRPr>
          </a:p>
          <a:p>
            <a:pPr lvl="0"/>
            <a:r>
              <a:rPr lang="es-ES" sz="800" dirty="0">
                <a:solidFill>
                  <a:prstClr val="black"/>
                </a:solidFill>
              </a:rPr>
              <a:t>Escala </a:t>
            </a:r>
            <a:r>
              <a:rPr lang="es-ES" sz="800" i="1" dirty="0" err="1">
                <a:solidFill>
                  <a:prstClr val="black"/>
                </a:solidFill>
              </a:rPr>
              <a:t>Lexile</a:t>
            </a:r>
            <a:r>
              <a:rPr lang="es-ES" sz="800" dirty="0">
                <a:solidFill>
                  <a:prstClr val="black"/>
                </a:solidFill>
              </a:rPr>
              <a:t>: </a:t>
            </a:r>
            <a:r>
              <a:rPr lang="es-ES" sz="800" dirty="0" smtClean="0">
                <a:solidFill>
                  <a:prstClr val="black"/>
                </a:solidFill>
              </a:rPr>
              <a:t>1130L</a:t>
            </a:r>
            <a:endParaRPr lang="es-ES" sz="800" dirty="0">
              <a:solidFill>
                <a:prstClr val="black"/>
              </a:solidFill>
            </a:endParaRPr>
          </a:p>
          <a:p>
            <a:pPr lvl="0"/>
            <a:r>
              <a:rPr lang="es-ES" sz="800" dirty="0">
                <a:solidFill>
                  <a:prstClr val="black"/>
                </a:solidFill>
              </a:rPr>
              <a:t>Promedio del largo de la oración: </a:t>
            </a:r>
            <a:r>
              <a:rPr lang="es-ES" sz="800" dirty="0" smtClean="0">
                <a:solidFill>
                  <a:prstClr val="black"/>
                </a:solidFill>
              </a:rPr>
              <a:t>19.50</a:t>
            </a:r>
            <a:endParaRPr lang="es-ES" sz="800" dirty="0">
              <a:solidFill>
                <a:prstClr val="black"/>
              </a:solidFill>
            </a:endParaRPr>
          </a:p>
          <a:p>
            <a:pPr lvl="0"/>
            <a:r>
              <a:rPr lang="es-ES" sz="800" dirty="0">
                <a:solidFill>
                  <a:prstClr val="black"/>
                </a:solidFill>
              </a:rPr>
              <a:t>Promedio de la frecuencia de palabras : </a:t>
            </a:r>
            <a:r>
              <a:rPr lang="es-ES" sz="800" dirty="0" smtClean="0">
                <a:solidFill>
                  <a:prstClr val="black"/>
                </a:solidFill>
              </a:rPr>
              <a:t>3.62</a:t>
            </a:r>
            <a:endParaRPr lang="es-ES" sz="800" dirty="0">
              <a:solidFill>
                <a:prstClr val="black"/>
              </a:solidFill>
            </a:endParaRPr>
          </a:p>
          <a:p>
            <a:pPr lvl="0"/>
            <a:r>
              <a:rPr lang="es-ES" sz="800" dirty="0">
                <a:solidFill>
                  <a:prstClr val="black"/>
                </a:solidFill>
              </a:rPr>
              <a:t>Numero de palabras: </a:t>
            </a:r>
            <a:r>
              <a:rPr lang="es-ES" sz="800" dirty="0" smtClean="0">
                <a:solidFill>
                  <a:prstClr val="black"/>
                </a:solidFill>
              </a:rPr>
              <a:t>156</a:t>
            </a:r>
            <a:endParaRPr lang="es-ES_tradnl" sz="800" dirty="0">
              <a:solidFill>
                <a:prstClr val="black"/>
              </a:solidFill>
            </a:endParaRPr>
          </a:p>
        </p:txBody>
      </p:sp>
    </p:spTree>
    <p:extLst>
      <p:ext uri="{BB962C8B-B14F-4D97-AF65-F5344CB8AC3E}">
        <p14:creationId xmlns:p14="http://schemas.microsoft.com/office/powerpoint/2010/main" val="2810780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2811303"/>
          </a:xfrm>
          <a:prstGeom prst="rect">
            <a:avLst/>
          </a:prstGeom>
        </p:spPr>
        <p:txBody>
          <a:bodyPr wrap="square" lIns="101874" tIns="50937" rIns="101874" bIns="50937">
            <a:spAutoFit/>
          </a:bodyPr>
          <a:lstStyle/>
          <a:p>
            <a:pPr marL="342900" indent="-342900">
              <a:buAutoNum type="arabicPeriod" startAt="9"/>
            </a:pPr>
            <a:r>
              <a:rPr lang="es-GT" sz="1600" b="1" dirty="0" smtClean="0">
                <a:latin typeface="Helvetica" pitchFamily="34" charset="0"/>
              </a:rPr>
              <a:t>Un autor quiere escribir acerca de cómo la fiebre de Helen la dejó ciega y sorda.  ¿Qué estructura de </a:t>
            </a:r>
            <a:r>
              <a:rPr lang="es-GT" sz="1600" b="1" smtClean="0">
                <a:latin typeface="Helvetica" pitchFamily="34" charset="0"/>
              </a:rPr>
              <a:t>texto sería </a:t>
            </a:r>
            <a:r>
              <a:rPr lang="es-GT" sz="1600" b="1" dirty="0" smtClean="0">
                <a:latin typeface="Helvetica" pitchFamily="34" charset="0"/>
              </a:rPr>
              <a:t>la mejor para usar?   </a:t>
            </a:r>
          </a:p>
          <a:p>
            <a:pPr marL="342900" indent="-342900">
              <a:buAutoNum type="arabicPeriod" startAt="9"/>
            </a:pPr>
            <a:endParaRPr lang="es-GT" sz="1600" dirty="0" smtClean="0">
              <a:latin typeface="Helvetica" pitchFamily="34" charset="0"/>
            </a:endParaRPr>
          </a:p>
          <a:p>
            <a:pPr marL="382059" indent="382059">
              <a:buFont typeface="+mj-lt"/>
              <a:buAutoNum type="alphaUcPeriod"/>
            </a:pPr>
            <a:r>
              <a:rPr lang="es-GT" sz="1600" dirty="0" smtClean="0">
                <a:latin typeface="Helvetica" pitchFamily="34" charset="0"/>
              </a:rPr>
              <a:t>cronología </a:t>
            </a:r>
          </a:p>
          <a:p>
            <a:pPr marL="382059" indent="382059">
              <a:buFont typeface="+mj-lt"/>
              <a:buAutoNum type="alphaUcPeriod"/>
            </a:pPr>
            <a:endParaRPr lang="es-GT" sz="1600" dirty="0" smtClean="0">
              <a:latin typeface="Helvetica" pitchFamily="34" charset="0"/>
            </a:endParaRPr>
          </a:p>
          <a:p>
            <a:pPr marL="382059" indent="382059">
              <a:buFont typeface="+mj-lt"/>
              <a:buAutoNum type="alphaUcPeriod"/>
            </a:pPr>
            <a:r>
              <a:rPr lang="es-GT" sz="1600" dirty="0" smtClean="0">
                <a:latin typeface="Helvetica" pitchFamily="34" charset="0"/>
              </a:rPr>
              <a:t>comparaciones </a:t>
            </a:r>
          </a:p>
          <a:p>
            <a:pPr marL="382059" indent="382059">
              <a:buFont typeface="+mj-lt"/>
              <a:buAutoNum type="alphaUcPeriod"/>
            </a:pPr>
            <a:endParaRPr lang="es-GT" sz="1600" dirty="0" smtClean="0">
              <a:latin typeface="Helvetica" pitchFamily="34" charset="0"/>
            </a:endParaRPr>
          </a:p>
          <a:p>
            <a:pPr marL="382059" indent="382059">
              <a:buFont typeface="+mj-lt"/>
              <a:buAutoNum type="alphaUcPeriod"/>
            </a:pPr>
            <a:r>
              <a:rPr lang="es-GT" sz="1600" dirty="0" smtClean="0">
                <a:latin typeface="Helvetica" pitchFamily="34" charset="0"/>
              </a:rPr>
              <a:t>causa y efecto </a:t>
            </a:r>
          </a:p>
          <a:p>
            <a:pPr marL="382059" indent="382059">
              <a:buFont typeface="+mj-lt"/>
              <a:buAutoNum type="alphaUcPeriod"/>
            </a:pPr>
            <a:endParaRPr lang="es-GT" sz="1600" dirty="0" smtClean="0">
              <a:latin typeface="Helvetica" pitchFamily="34" charset="0"/>
            </a:endParaRPr>
          </a:p>
          <a:p>
            <a:pPr marL="382059" indent="382059">
              <a:buFont typeface="+mj-lt"/>
              <a:buAutoNum type="alphaUcPeriod"/>
            </a:pPr>
            <a:r>
              <a:rPr lang="es-GT" sz="1600" dirty="0" smtClean="0">
                <a:latin typeface="Helvetica" pitchFamily="34" charset="0"/>
              </a:rPr>
              <a:t>problema y solución</a:t>
            </a:r>
            <a:endParaRPr lang="es-GT" sz="1600" dirty="0">
              <a:solidFill>
                <a:srgbClr val="FF0000"/>
              </a:solidFill>
              <a:latin typeface="Helvetica" pitchFamily="34" charset="0"/>
              <a:cs typeface="Helvetica" pitchFamily="34" charset="0"/>
            </a:endParaRPr>
          </a:p>
        </p:txBody>
      </p:sp>
      <p:cxnSp>
        <p:nvCxnSpPr>
          <p:cNvPr id="11" name="Straight Connector 10"/>
          <p:cNvCxnSpPr/>
          <p:nvPr/>
        </p:nvCxnSpPr>
        <p:spPr>
          <a:xfrm>
            <a:off x="410117" y="452628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0" y="5029200"/>
            <a:ext cx="6037580" cy="2565081"/>
          </a:xfrm>
          <a:prstGeom prst="rect">
            <a:avLst/>
          </a:prstGeom>
        </p:spPr>
        <p:txBody>
          <a:bodyPr wrap="square" lIns="101874" tIns="50937" rIns="101874" bIns="50937">
            <a:spAutoFit/>
          </a:bodyPr>
          <a:lstStyle/>
          <a:p>
            <a:pPr marL="342900" indent="-342900">
              <a:buAutoNum type="arabicPeriod" startAt="10"/>
            </a:pPr>
            <a:r>
              <a:rPr lang="es-GT" sz="1600" b="1" dirty="0" smtClean="0">
                <a:latin typeface="Helvetica" pitchFamily="34" charset="0"/>
              </a:rPr>
              <a:t>¿Cómo está organizada la información en </a:t>
            </a:r>
            <a:r>
              <a:rPr lang="es-GT" sz="1600" b="1" i="1" u="sng" dirty="0" smtClean="0">
                <a:latin typeface="Helvetica" pitchFamily="34" charset="0"/>
              </a:rPr>
              <a:t>Helen </a:t>
            </a:r>
            <a:r>
              <a:rPr lang="es-GT" sz="1600" b="1" i="1" u="sng" dirty="0" err="1" smtClean="0">
                <a:latin typeface="Helvetica" pitchFamily="34" charset="0"/>
              </a:rPr>
              <a:t>Keller</a:t>
            </a:r>
            <a:r>
              <a:rPr lang="es-GT" sz="1600" b="1" dirty="0" smtClean="0">
                <a:latin typeface="Helvetica" pitchFamily="34" charset="0"/>
              </a:rPr>
              <a:t>?</a:t>
            </a:r>
          </a:p>
          <a:p>
            <a:r>
              <a:rPr lang="es-GT" sz="1600" b="1" dirty="0" smtClean="0">
                <a:latin typeface="Helvetica" pitchFamily="34" charset="0"/>
              </a:rPr>
              <a:t>      </a:t>
            </a:r>
          </a:p>
          <a:p>
            <a:endParaRPr lang="es-GT" sz="1600" b="1" dirty="0" smtClean="0">
              <a:latin typeface="Helvetica" pitchFamily="34" charset="0"/>
            </a:endParaRPr>
          </a:p>
          <a:p>
            <a:pPr marL="382059" indent="382059">
              <a:buFont typeface="+mj-lt"/>
              <a:buAutoNum type="alphaUcPeriod"/>
            </a:pPr>
            <a:r>
              <a:rPr lang="es-GT" sz="1600" dirty="0" smtClean="0">
                <a:latin typeface="Helvetica" pitchFamily="34" charset="0"/>
              </a:rPr>
              <a:t>cronología</a:t>
            </a:r>
          </a:p>
          <a:p>
            <a:pPr marL="382059" indent="382059">
              <a:buFont typeface="+mj-lt"/>
              <a:buAutoNum type="alphaUcPeriod"/>
            </a:pPr>
            <a:endParaRPr lang="es-GT" sz="1600" dirty="0" smtClean="0">
              <a:latin typeface="Helvetica" pitchFamily="34" charset="0"/>
            </a:endParaRPr>
          </a:p>
          <a:p>
            <a:pPr marL="382059" indent="382059">
              <a:buFont typeface="+mj-lt"/>
              <a:buAutoNum type="alphaUcPeriod"/>
            </a:pPr>
            <a:r>
              <a:rPr lang="es-GT" sz="1600" dirty="0" smtClean="0">
                <a:latin typeface="Helvetica" pitchFamily="34" charset="0"/>
              </a:rPr>
              <a:t>comparaciones</a:t>
            </a:r>
          </a:p>
          <a:p>
            <a:pPr marL="382059" indent="382059">
              <a:buFont typeface="+mj-lt"/>
              <a:buAutoNum type="alphaUcPeriod"/>
            </a:pPr>
            <a:endParaRPr lang="es-GT" sz="1600" dirty="0" smtClean="0">
              <a:latin typeface="Helvetica" pitchFamily="34" charset="0"/>
            </a:endParaRPr>
          </a:p>
          <a:p>
            <a:pPr marL="382059" indent="382059">
              <a:buFont typeface="+mj-lt"/>
              <a:buAutoNum type="alphaUcPeriod"/>
            </a:pPr>
            <a:r>
              <a:rPr lang="es-GT" sz="1600" dirty="0" smtClean="0">
                <a:latin typeface="Helvetica" pitchFamily="34" charset="0"/>
              </a:rPr>
              <a:t>causa y efecto</a:t>
            </a:r>
          </a:p>
          <a:p>
            <a:pPr marL="382059" indent="382059">
              <a:buFont typeface="+mj-lt"/>
              <a:buAutoNum type="alphaUcPeriod"/>
            </a:pPr>
            <a:endParaRPr lang="es-GT" sz="1600" dirty="0" smtClean="0">
              <a:latin typeface="Helvetica" pitchFamily="34" charset="0"/>
            </a:endParaRPr>
          </a:p>
          <a:p>
            <a:pPr marL="382059" indent="382059">
              <a:buFont typeface="+mj-lt"/>
              <a:buAutoNum type="alphaUcPeriod"/>
            </a:pPr>
            <a:r>
              <a:rPr lang="es-GT" sz="1600" dirty="0" smtClean="0">
                <a:latin typeface="Helvetica" pitchFamily="34" charset="0"/>
              </a:rPr>
              <a:t>problema y solución</a:t>
            </a:r>
            <a:endParaRPr lang="es-GT" sz="1600" dirty="0">
              <a:solidFill>
                <a:srgbClr val="FF0000"/>
              </a:solidFill>
              <a:latin typeface="Helvetica" pitchFamily="34" charset="0"/>
              <a:cs typeface="Helvetica" pitchFamily="34" charset="0"/>
            </a:endParaRPr>
          </a:p>
        </p:txBody>
      </p:sp>
      <p:grpSp>
        <p:nvGrpSpPr>
          <p:cNvPr id="3" name="Group 2"/>
          <p:cNvGrpSpPr/>
          <p:nvPr/>
        </p:nvGrpSpPr>
        <p:grpSpPr>
          <a:xfrm>
            <a:off x="910554" y="1781993"/>
            <a:ext cx="264563" cy="1687285"/>
            <a:chOff x="1030838" y="1752600"/>
            <a:chExt cx="264563" cy="1687285"/>
          </a:xfrm>
        </p:grpSpPr>
        <p:sp>
          <p:nvSpPr>
            <p:cNvPr id="26" name="Oval 25"/>
            <p:cNvSpPr/>
            <p:nvPr/>
          </p:nvSpPr>
          <p:spPr>
            <a:xfrm>
              <a:off x="1052166" y="3200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7" name="Oval 26"/>
            <p:cNvSpPr/>
            <p:nvPr/>
          </p:nvSpPr>
          <p:spPr>
            <a:xfrm>
              <a:off x="1052513" y="17526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8" name="Oval 27"/>
            <p:cNvSpPr/>
            <p:nvPr/>
          </p:nvSpPr>
          <p:spPr>
            <a:xfrm>
              <a:off x="1030838" y="22098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9" name="Oval 28"/>
            <p:cNvSpPr/>
            <p:nvPr/>
          </p:nvSpPr>
          <p:spPr>
            <a:xfrm>
              <a:off x="1046938" y="2743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pSp>
      <p:graphicFrame>
        <p:nvGraphicFramePr>
          <p:cNvPr id="2" name="Table 1"/>
          <p:cNvGraphicFramePr>
            <a:graphicFrameLocks noGrp="1"/>
          </p:cNvGraphicFramePr>
          <p:nvPr>
            <p:extLst>
              <p:ext uri="{D42A27DB-BD31-4B8C-83A1-F6EECF244321}">
                <p14:modId xmlns:p14="http://schemas.microsoft.com/office/powerpoint/2010/main" val="1824324925"/>
              </p:ext>
            </p:extLst>
          </p:nvPr>
        </p:nvGraphicFramePr>
        <p:xfrm>
          <a:off x="5181601" y="3268980"/>
          <a:ext cx="1943100" cy="977132"/>
        </p:xfrm>
        <a:graphic>
          <a:graphicData uri="http://schemas.openxmlformats.org/drawingml/2006/table">
            <a:tbl>
              <a:tblPr firstRow="1" firstCol="1" bandRow="1"/>
              <a:tblGrid>
                <a:gridCol w="1943100"/>
              </a:tblGrid>
              <a:tr h="154172">
                <a:tc>
                  <a:txBody>
                    <a:bodyPr/>
                    <a:lstStyle/>
                    <a:p>
                      <a:pPr marL="0" marR="0" algn="ctr">
                        <a:lnSpc>
                          <a:spcPct val="100000"/>
                        </a:lnSpc>
                        <a:spcBef>
                          <a:spcPts val="0"/>
                        </a:spcBef>
                        <a:spcAft>
                          <a:spcPts val="0"/>
                        </a:spcAft>
                      </a:pPr>
                      <a:r>
                        <a:rPr lang="en-US" sz="900" b="1" dirty="0" err="1" smtClean="0">
                          <a:solidFill>
                            <a:srgbClr val="000000"/>
                          </a:solidFill>
                          <a:effectLst/>
                          <a:latin typeface="+mn-lt"/>
                          <a:ea typeface="Times New Roman"/>
                          <a:cs typeface="Times New Roman"/>
                        </a:rPr>
                        <a:t>Hacia</a:t>
                      </a:r>
                      <a:r>
                        <a:rPr lang="en-US" sz="900" b="1" dirty="0" smtClean="0">
                          <a:solidFill>
                            <a:srgbClr val="000000"/>
                          </a:solidFill>
                          <a:effectLst/>
                          <a:latin typeface="+mn-lt"/>
                          <a:ea typeface="Times New Roman"/>
                          <a:cs typeface="Times New Roman"/>
                        </a:rPr>
                        <a:t> RI.4.5   DOK 2 – Cl </a:t>
                      </a:r>
                      <a:endParaRPr lang="en-US" sz="900" dirty="0">
                        <a:effectLst/>
                        <a:latin typeface="Calibri"/>
                        <a:ea typeface="Calibri"/>
                        <a:cs typeface="Times New Roman"/>
                      </a:endParaRPr>
                    </a:p>
                  </a:txBody>
                  <a:tcPr marL="34379" marR="3437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804672">
                <a:tc>
                  <a:txBody>
                    <a:bodyPr/>
                    <a:lstStyle/>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Identifica y da ejemplos de cada una de estas estructuras del texto:</a:t>
                      </a:r>
                    </a:p>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 • Cronología</a:t>
                      </a:r>
                    </a:p>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 • Comparación</a:t>
                      </a:r>
                    </a:p>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 • Causa/efecto</a:t>
                      </a:r>
                    </a:p>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 • Problema/solución</a:t>
                      </a:r>
                      <a:endParaRPr lang="es-419" sz="900" b="1" dirty="0">
                        <a:solidFill>
                          <a:srgbClr val="000000"/>
                        </a:solidFill>
                        <a:effectLst/>
                        <a:latin typeface="+mn-lt"/>
                        <a:ea typeface="Times New Roman"/>
                        <a:cs typeface="Times New Roman"/>
                      </a:endParaRPr>
                    </a:p>
                  </a:txBody>
                  <a:tcPr marL="34379" marR="3437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86908338"/>
              </p:ext>
            </p:extLst>
          </p:nvPr>
        </p:nvGraphicFramePr>
        <p:xfrm>
          <a:off x="4876799" y="7795260"/>
          <a:ext cx="2247901" cy="898864"/>
        </p:xfrm>
        <a:graphic>
          <a:graphicData uri="http://schemas.openxmlformats.org/drawingml/2006/table">
            <a:tbl>
              <a:tblPr firstRow="1" firstCol="1" bandRow="1"/>
              <a:tblGrid>
                <a:gridCol w="2247901"/>
              </a:tblGrid>
              <a:tr h="129836">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900" b="1" dirty="0" err="1" smtClean="0">
                          <a:solidFill>
                            <a:srgbClr val="000000"/>
                          </a:solidFill>
                          <a:effectLst/>
                          <a:latin typeface="+mn-lt"/>
                          <a:ea typeface="Times New Roman"/>
                          <a:cs typeface="Times New Roman"/>
                        </a:rPr>
                        <a:t>Hacia</a:t>
                      </a:r>
                      <a:r>
                        <a:rPr lang="en-US" sz="900" b="1" dirty="0" smtClean="0">
                          <a:solidFill>
                            <a:srgbClr val="000000"/>
                          </a:solidFill>
                          <a:effectLst/>
                          <a:latin typeface="+mn-lt"/>
                          <a:ea typeface="Times New Roman"/>
                          <a:cs typeface="Times New Roman"/>
                        </a:rPr>
                        <a:t> RI.4.5    </a:t>
                      </a:r>
                      <a:r>
                        <a:rPr lang="en-US" sz="900" b="1" dirty="0" smtClean="0">
                          <a:solidFill>
                            <a:srgbClr val="000000"/>
                          </a:solidFill>
                          <a:effectLst/>
                          <a:latin typeface="Calibri"/>
                          <a:ea typeface="Times New Roman"/>
                          <a:cs typeface="Times New Roman"/>
                        </a:rPr>
                        <a:t>DOK 2 –</a:t>
                      </a:r>
                      <a:r>
                        <a:rPr lang="en-US" sz="900" b="1" dirty="0" err="1" smtClean="0">
                          <a:solidFill>
                            <a:srgbClr val="000000"/>
                          </a:solidFill>
                          <a:effectLst/>
                          <a:latin typeface="Calibri"/>
                          <a:ea typeface="Times New Roman"/>
                          <a:cs typeface="Times New Roman"/>
                        </a:rPr>
                        <a:t>APn</a:t>
                      </a:r>
                      <a:endParaRPr lang="en-US" sz="900" dirty="0">
                        <a:effectLst/>
                        <a:latin typeface="Calibri"/>
                        <a:ea typeface="Calibri"/>
                        <a:cs typeface="Times New Roman"/>
                      </a:endParaRPr>
                    </a:p>
                  </a:txBody>
                  <a:tcPr marL="33135" marR="3313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3">
                        <a:lumMod val="40000"/>
                        <a:lumOff val="60000"/>
                      </a:schemeClr>
                    </a:solidFill>
                  </a:tcPr>
                </a:tc>
              </a:tr>
              <a:tr h="761704">
                <a:tc>
                  <a:txBody>
                    <a:bodyPr/>
                    <a:lstStyle/>
                    <a:p>
                      <a:pPr marL="0" marR="0" algn="l">
                        <a:lnSpc>
                          <a:spcPct val="100000"/>
                        </a:lnSpc>
                        <a:spcBef>
                          <a:spcPts val="0"/>
                        </a:spcBef>
                        <a:spcAft>
                          <a:spcPts val="0"/>
                        </a:spcAft>
                      </a:pPr>
                      <a:r>
                        <a:rPr lang="es-419" sz="900" b="1" dirty="0" smtClean="0">
                          <a:solidFill>
                            <a:srgbClr val="000000"/>
                          </a:solidFill>
                          <a:effectLst/>
                          <a:latin typeface="+mn-lt"/>
                          <a:ea typeface="Times New Roman"/>
                          <a:cs typeface="Arial"/>
                        </a:rPr>
                        <a:t>Interpreta acontecimientos, ideas, conceptos o información para un propósito específico,</a:t>
                      </a:r>
                    </a:p>
                    <a:p>
                      <a:pPr marL="0" marR="0" algn="l">
                        <a:lnSpc>
                          <a:spcPct val="100000"/>
                        </a:lnSpc>
                        <a:spcBef>
                          <a:spcPts val="0"/>
                        </a:spcBef>
                        <a:spcAft>
                          <a:spcPts val="0"/>
                        </a:spcAft>
                      </a:pPr>
                      <a:r>
                        <a:rPr lang="es-419" sz="900" b="1" dirty="0" smtClean="0">
                          <a:solidFill>
                            <a:srgbClr val="000000"/>
                          </a:solidFill>
                          <a:effectLst/>
                          <a:latin typeface="+mn-lt"/>
                          <a:ea typeface="Times New Roman"/>
                          <a:cs typeface="Arial"/>
                        </a:rPr>
                        <a:t>( ejemplo: un ensayo, un informe) dentro de una estructura del texto específica (muestra comprensión utilizando claves semánticas).</a:t>
                      </a:r>
                    </a:p>
                  </a:txBody>
                  <a:tcPr marL="33135" marR="3313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pSp>
        <p:nvGrpSpPr>
          <p:cNvPr id="16" name="Group 15"/>
          <p:cNvGrpSpPr/>
          <p:nvPr/>
        </p:nvGrpSpPr>
        <p:grpSpPr>
          <a:xfrm>
            <a:off x="902342" y="5807936"/>
            <a:ext cx="277690" cy="1670549"/>
            <a:chOff x="1017364" y="1769336"/>
            <a:chExt cx="277690" cy="1670549"/>
          </a:xfrm>
        </p:grpSpPr>
        <p:sp>
          <p:nvSpPr>
            <p:cNvPr id="17" name="Oval 16"/>
            <p:cNvSpPr/>
            <p:nvPr/>
          </p:nvSpPr>
          <p:spPr>
            <a:xfrm>
              <a:off x="1052166" y="3200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2" name="Oval 21"/>
            <p:cNvSpPr/>
            <p:nvPr/>
          </p:nvSpPr>
          <p:spPr>
            <a:xfrm>
              <a:off x="1052166" y="176933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3" name="Oval 22"/>
            <p:cNvSpPr/>
            <p:nvPr/>
          </p:nvSpPr>
          <p:spPr>
            <a:xfrm>
              <a:off x="1017364" y="225626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4" name="Oval 23"/>
            <p:cNvSpPr/>
            <p:nvPr/>
          </p:nvSpPr>
          <p:spPr>
            <a:xfrm>
              <a:off x="1046938" y="2743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pSp>
      <p:sp>
        <p:nvSpPr>
          <p:cNvPr id="25" name="Slide Number Placeholder 3"/>
          <p:cNvSpPr>
            <a:spLocks noGrp="1"/>
          </p:cNvSpPr>
          <p:nvPr>
            <p:ph type="sldNum" sz="quarter" idx="12"/>
          </p:nvPr>
        </p:nvSpPr>
        <p:spPr>
          <a:xfrm>
            <a:off x="5570220" y="9322653"/>
            <a:ext cx="1813560" cy="535516"/>
          </a:xfrm>
        </p:spPr>
        <p:txBody>
          <a:bodyPr vert="horz" lIns="93679" tIns="46840" rIns="93679" bIns="46840" rtlCol="0" anchor="ctr"/>
          <a:lstStyle/>
          <a:p>
            <a:r>
              <a:rPr lang="en-US" dirty="0" smtClean="0"/>
              <a:t>38</a:t>
            </a:r>
            <a:endParaRPr lang="en-US" dirty="0"/>
          </a:p>
        </p:txBody>
      </p:sp>
    </p:spTree>
    <p:extLst>
      <p:ext uri="{BB962C8B-B14F-4D97-AF65-F5344CB8AC3E}">
        <p14:creationId xmlns:p14="http://schemas.microsoft.com/office/powerpoint/2010/main" val="763322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cxnSp>
        <p:nvCxnSpPr>
          <p:cNvPr id="10" name="Straight Connector 9"/>
          <p:cNvCxnSpPr/>
          <p:nvPr/>
        </p:nvCxnSpPr>
        <p:spPr>
          <a:xfrm>
            <a:off x="508370" y="477774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4521" y="4945380"/>
            <a:ext cx="6618432" cy="3549966"/>
          </a:xfrm>
          <a:prstGeom prst="rect">
            <a:avLst/>
          </a:prstGeom>
        </p:spPr>
        <p:txBody>
          <a:bodyPr wrap="square" lIns="101874" tIns="50937" rIns="101874" bIns="50937">
            <a:spAutoFit/>
          </a:bodyPr>
          <a:lstStyle/>
          <a:p>
            <a:pPr marL="457200" indent="-398463">
              <a:buAutoNum type="arabicPeriod" startAt="12"/>
            </a:pPr>
            <a:r>
              <a:rPr lang="es-GT" sz="1600" b="1" dirty="0" smtClean="0">
                <a:latin typeface="Helvetica" pitchFamily="34" charset="0"/>
              </a:rPr>
              <a:t>¿Qué afirmación explica mejor por qué el discurso de Helen, “</a:t>
            </a:r>
            <a:r>
              <a:rPr lang="es-GT" sz="1600" b="1" i="1" u="sng" dirty="0" smtClean="0">
                <a:latin typeface="Helvetica" pitchFamily="34" charset="0"/>
              </a:rPr>
              <a:t>Discurso a los 1,200 estudiantes</a:t>
            </a:r>
            <a:r>
              <a:rPr lang="es-GT" sz="1600" b="1" dirty="0" smtClean="0">
                <a:latin typeface="Helvetica" pitchFamily="34" charset="0"/>
              </a:rPr>
              <a:t>” podría tener un mayor impacto en alguien que es ciego o sordo, que la biografía </a:t>
            </a:r>
            <a:r>
              <a:rPr lang="es-GT" sz="1600" b="1" i="1" u="sng" dirty="0" smtClean="0">
                <a:latin typeface="Helvetica" pitchFamily="34" charset="0"/>
              </a:rPr>
              <a:t>Helen </a:t>
            </a:r>
            <a:r>
              <a:rPr lang="es-GT" sz="1600" b="1" i="1" u="sng" dirty="0" err="1" smtClean="0">
                <a:latin typeface="Helvetica" pitchFamily="34" charset="0"/>
              </a:rPr>
              <a:t>Keller</a:t>
            </a:r>
            <a:r>
              <a:rPr lang="es-GT" sz="1600" b="1" dirty="0" smtClean="0">
                <a:latin typeface="Helvetica" pitchFamily="34" charset="0"/>
              </a:rPr>
              <a:t>?  </a:t>
            </a:r>
          </a:p>
          <a:p>
            <a:pPr marL="457200" indent="-398463">
              <a:buAutoNum type="arabicPeriod" startAt="12"/>
            </a:pPr>
            <a:endParaRPr lang="es-GT" sz="1600" dirty="0" smtClean="0">
              <a:latin typeface="Helvetica" pitchFamily="34" charset="0"/>
            </a:endParaRPr>
          </a:p>
          <a:p>
            <a:pPr marL="685800" indent="-303213">
              <a:buFont typeface="+mj-lt"/>
              <a:buAutoNum type="alphaUcPeriod"/>
            </a:pPr>
            <a:r>
              <a:rPr lang="es-GT" sz="1600" dirty="0" smtClean="0">
                <a:latin typeface="Helvetica" pitchFamily="34" charset="0"/>
              </a:rPr>
              <a:t>Es muy difícil aprender a comunicarse cuando no se puede ver ni escuchar.  </a:t>
            </a:r>
          </a:p>
          <a:p>
            <a:pPr marL="573089" indent="-191030">
              <a:buFont typeface="+mj-lt"/>
              <a:buAutoNum type="alphaUcPeriod"/>
            </a:pPr>
            <a:endParaRPr lang="es-GT" sz="1600" dirty="0" smtClean="0">
              <a:latin typeface="Helvetica" pitchFamily="34" charset="0"/>
            </a:endParaRPr>
          </a:p>
          <a:p>
            <a:pPr marL="573089" indent="-191030">
              <a:buFont typeface="+mj-lt"/>
              <a:buAutoNum type="alphaUcPeriod"/>
            </a:pPr>
            <a:r>
              <a:rPr lang="es-GT" sz="1600" dirty="0" smtClean="0">
                <a:latin typeface="Helvetica" pitchFamily="34" charset="0"/>
              </a:rPr>
              <a:t>  Es maravilloso estar alrededor de gente joven y compartir.</a:t>
            </a:r>
          </a:p>
          <a:p>
            <a:pPr marL="573089" indent="-191030">
              <a:buFont typeface="+mj-lt"/>
              <a:buAutoNum type="alphaUcPeriod"/>
            </a:pPr>
            <a:endParaRPr lang="es-GT" sz="1600" dirty="0" smtClean="0">
              <a:latin typeface="Helvetica" pitchFamily="34" charset="0"/>
            </a:endParaRPr>
          </a:p>
          <a:p>
            <a:pPr marL="700442" indent="-318383">
              <a:buFont typeface="+mj-lt"/>
              <a:buAutoNum type="alphaUcPeriod"/>
            </a:pPr>
            <a:r>
              <a:rPr lang="es-GT" sz="1600" dirty="0" smtClean="0">
                <a:latin typeface="Helvetica" pitchFamily="34" charset="0"/>
              </a:rPr>
              <a:t>Es posible superar dificultades y lograr algo importante.  </a:t>
            </a:r>
          </a:p>
          <a:p>
            <a:pPr marL="573089" indent="-191030">
              <a:buFont typeface="+mj-lt"/>
              <a:buAutoNum type="alphaUcPeriod"/>
            </a:pPr>
            <a:endParaRPr lang="es-GT" sz="1600" dirty="0" smtClean="0">
              <a:latin typeface="Helvetica" pitchFamily="34" charset="0"/>
            </a:endParaRPr>
          </a:p>
          <a:p>
            <a:pPr marL="573089" indent="-191030">
              <a:buFont typeface="+mj-lt"/>
              <a:buAutoNum type="alphaUcPeriod"/>
            </a:pPr>
            <a:r>
              <a:rPr lang="es-GT" sz="1600" dirty="0" smtClean="0">
                <a:latin typeface="Helvetica" pitchFamily="34" charset="0"/>
              </a:rPr>
              <a:t>  Es importante encontrar a un buen maestro. </a:t>
            </a:r>
          </a:p>
          <a:p>
            <a:pPr marL="361390" indent="-361390">
              <a:buFont typeface="+mj-lt"/>
              <a:buAutoNum type="alphaUcPeriod"/>
            </a:pPr>
            <a:endParaRPr lang="es-GT" sz="1600" dirty="0">
              <a:latin typeface="Helvetica" pitchFamily="34" charset="0"/>
            </a:endParaRPr>
          </a:p>
        </p:txBody>
      </p:sp>
      <p:sp>
        <p:nvSpPr>
          <p:cNvPr id="3" name="Rectangle 2"/>
          <p:cNvSpPr/>
          <p:nvPr/>
        </p:nvSpPr>
        <p:spPr>
          <a:xfrm>
            <a:off x="728661" y="319315"/>
            <a:ext cx="6525579" cy="3303745"/>
          </a:xfrm>
          <a:prstGeom prst="rect">
            <a:avLst/>
          </a:prstGeom>
        </p:spPr>
        <p:txBody>
          <a:bodyPr wrap="square" lIns="101874" tIns="50937" rIns="101874" bIns="50937">
            <a:spAutoFit/>
          </a:bodyPr>
          <a:lstStyle/>
          <a:p>
            <a:pPr marL="398463" indent="-398463">
              <a:buAutoNum type="arabicPeriod" startAt="11"/>
            </a:pPr>
            <a:r>
              <a:rPr lang="es-GT" sz="1600" b="1" dirty="0" smtClean="0">
                <a:latin typeface="Helvetica" pitchFamily="34" charset="0"/>
              </a:rPr>
              <a:t>¿Qué afirmación muestra mejor la diferencia entre el discurso de Helen, “</a:t>
            </a:r>
            <a:r>
              <a:rPr lang="es-GT" sz="1600" b="1" i="1" u="sng" dirty="0" smtClean="0">
                <a:latin typeface="Helvetica" pitchFamily="34" charset="0"/>
              </a:rPr>
              <a:t>Discurso a los 1,200 estudiantes</a:t>
            </a:r>
            <a:r>
              <a:rPr lang="es-GT" sz="1600" b="1" dirty="0" smtClean="0">
                <a:latin typeface="Helvetica" pitchFamily="34" charset="0"/>
              </a:rPr>
              <a:t>” y la biografía </a:t>
            </a:r>
            <a:r>
              <a:rPr lang="es-GT" sz="1600" b="1" i="1" u="sng" dirty="0" smtClean="0">
                <a:latin typeface="Helvetica" pitchFamily="34" charset="0"/>
              </a:rPr>
              <a:t>Helen </a:t>
            </a:r>
            <a:r>
              <a:rPr lang="es-GT" sz="1600" b="1" i="1" u="sng" dirty="0" err="1" smtClean="0">
                <a:latin typeface="Helvetica" pitchFamily="34" charset="0"/>
              </a:rPr>
              <a:t>Keller</a:t>
            </a:r>
            <a:r>
              <a:rPr lang="es-GT" sz="1600" b="1" dirty="0" smtClean="0">
                <a:latin typeface="Helvetica" pitchFamily="34" charset="0"/>
              </a:rPr>
              <a:t>? </a:t>
            </a:r>
          </a:p>
          <a:p>
            <a:r>
              <a:rPr lang="es-GT" sz="1600" dirty="0" smtClean="0">
                <a:latin typeface="Helvetica" pitchFamily="34" charset="0"/>
              </a:rPr>
              <a:t> </a:t>
            </a:r>
          </a:p>
          <a:p>
            <a:pPr marL="573089" indent="-191030">
              <a:buFont typeface="+mj-lt"/>
              <a:buAutoNum type="alphaUcPeriod"/>
            </a:pPr>
            <a:r>
              <a:rPr lang="es-GT" sz="1600" dirty="0" smtClean="0">
                <a:latin typeface="Helvetica" pitchFamily="34" charset="0"/>
              </a:rPr>
              <a:t>  Helen estaba frustrada por su sordera y ceguera. </a:t>
            </a:r>
          </a:p>
          <a:p>
            <a:pPr marL="573089" indent="-191030">
              <a:buFont typeface="+mj-lt"/>
              <a:buAutoNum type="alphaUcPeriod"/>
            </a:pPr>
            <a:endParaRPr lang="es-GT" sz="1600" dirty="0" smtClean="0">
              <a:latin typeface="Helvetica" pitchFamily="34" charset="0"/>
            </a:endParaRPr>
          </a:p>
          <a:p>
            <a:pPr marL="685800" indent="-303213">
              <a:buFont typeface="+mj-lt"/>
              <a:buAutoNum type="alphaUcPeriod"/>
            </a:pPr>
            <a:r>
              <a:rPr lang="es-GT" sz="1600" dirty="0" smtClean="0">
                <a:latin typeface="Helvetica" pitchFamily="34" charset="0"/>
              </a:rPr>
              <a:t>Helen vio las dificultades como una manera de obtener carácter y fuerza.  </a:t>
            </a:r>
          </a:p>
          <a:p>
            <a:pPr marL="573089" indent="-191030">
              <a:buFont typeface="+mj-lt"/>
              <a:buAutoNum type="alphaUcPeriod"/>
            </a:pPr>
            <a:endParaRPr lang="es-GT" sz="1600" dirty="0" smtClean="0">
              <a:latin typeface="Helvetica" pitchFamily="34" charset="0"/>
            </a:endParaRPr>
          </a:p>
          <a:p>
            <a:pPr marL="685800" indent="-303213">
              <a:buFont typeface="+mj-lt"/>
              <a:buAutoNum type="alphaUcPeriod" startAt="3"/>
            </a:pPr>
            <a:r>
              <a:rPr lang="es-GT" sz="1600" dirty="0" smtClean="0">
                <a:latin typeface="Helvetica" pitchFamily="34" charset="0"/>
              </a:rPr>
              <a:t>Helen tenía rabietas (berrinches) terribles.  </a:t>
            </a:r>
          </a:p>
          <a:p>
            <a:pPr marL="573089" indent="-191030">
              <a:buFont typeface="+mj-lt"/>
              <a:buAutoNum type="alphaUcPeriod" startAt="3"/>
            </a:pPr>
            <a:endParaRPr lang="es-GT" sz="1600" dirty="0" smtClean="0">
              <a:latin typeface="Helvetica" pitchFamily="34" charset="0"/>
            </a:endParaRPr>
          </a:p>
          <a:p>
            <a:pPr marL="685800" indent="-303213">
              <a:buFont typeface="+mj-lt"/>
              <a:buAutoNum type="alphaUcPeriod" startAt="3"/>
            </a:pPr>
            <a:r>
              <a:rPr lang="es-GT" sz="1600" dirty="0" smtClean="0">
                <a:latin typeface="Helvetica" pitchFamily="34" charset="0"/>
              </a:rPr>
              <a:t>Los padres de Helen contrataron a </a:t>
            </a:r>
            <a:r>
              <a:rPr lang="es-GT" sz="1600" dirty="0" err="1" smtClean="0">
                <a:latin typeface="Helvetica" pitchFamily="34" charset="0"/>
              </a:rPr>
              <a:t>Anne</a:t>
            </a:r>
            <a:r>
              <a:rPr lang="es-GT" sz="1600" dirty="0" smtClean="0">
                <a:latin typeface="Helvetica" pitchFamily="34" charset="0"/>
              </a:rPr>
              <a:t> Sullivan para enseñarle a Helen.</a:t>
            </a:r>
            <a:endParaRPr lang="es-GT" sz="1600" dirty="0">
              <a:latin typeface="Helvetica" pitchFamily="34" charset="0"/>
            </a:endParaRPr>
          </a:p>
        </p:txBody>
      </p:sp>
      <p:sp>
        <p:nvSpPr>
          <p:cNvPr id="23" name="Oval 22"/>
          <p:cNvSpPr/>
          <p:nvPr/>
        </p:nvSpPr>
        <p:spPr>
          <a:xfrm>
            <a:off x="831550" y="304165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4" name="Oval 23"/>
          <p:cNvSpPr/>
          <p:nvPr/>
        </p:nvSpPr>
        <p:spPr>
          <a:xfrm>
            <a:off x="847113" y="136140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5" name="Oval 24"/>
          <p:cNvSpPr/>
          <p:nvPr/>
        </p:nvSpPr>
        <p:spPr>
          <a:xfrm>
            <a:off x="841277" y="184807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6" name="Oval 25"/>
          <p:cNvSpPr/>
          <p:nvPr/>
        </p:nvSpPr>
        <p:spPr>
          <a:xfrm>
            <a:off x="840960" y="252110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7" name="Oval 26"/>
          <p:cNvSpPr/>
          <p:nvPr/>
        </p:nvSpPr>
        <p:spPr>
          <a:xfrm>
            <a:off x="733768" y="790303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8" name="Oval 27"/>
          <p:cNvSpPr/>
          <p:nvPr/>
        </p:nvSpPr>
        <p:spPr>
          <a:xfrm>
            <a:off x="733768" y="6214983"/>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9" name="Oval 28"/>
          <p:cNvSpPr/>
          <p:nvPr/>
        </p:nvSpPr>
        <p:spPr>
          <a:xfrm>
            <a:off x="719516" y="697956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30" name="Oval 29"/>
          <p:cNvSpPr/>
          <p:nvPr/>
        </p:nvSpPr>
        <p:spPr>
          <a:xfrm>
            <a:off x="734756" y="745671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2666902"/>
              </p:ext>
            </p:extLst>
          </p:nvPr>
        </p:nvGraphicFramePr>
        <p:xfrm>
          <a:off x="4953000" y="3855721"/>
          <a:ext cx="2128520" cy="729223"/>
        </p:xfrm>
        <a:graphic>
          <a:graphicData uri="http://schemas.openxmlformats.org/drawingml/2006/table">
            <a:tbl>
              <a:tblPr firstRow="1" firstCol="1" bandRow="1"/>
              <a:tblGrid>
                <a:gridCol w="2128520"/>
              </a:tblGrid>
              <a:tr h="134112">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900" b="1" dirty="0" err="1" smtClean="0">
                          <a:solidFill>
                            <a:srgbClr val="000000"/>
                          </a:solidFill>
                          <a:effectLst/>
                          <a:latin typeface="+mn-lt"/>
                          <a:ea typeface="Times New Roman"/>
                          <a:cs typeface="Times New Roman"/>
                        </a:rPr>
                        <a:t>Hacia</a:t>
                      </a:r>
                      <a:r>
                        <a:rPr lang="en-US" sz="900" b="1" dirty="0" smtClean="0">
                          <a:solidFill>
                            <a:srgbClr val="000000"/>
                          </a:solidFill>
                          <a:effectLst/>
                          <a:latin typeface="+mn-lt"/>
                          <a:ea typeface="Times New Roman"/>
                          <a:cs typeface="Times New Roman"/>
                        </a:rPr>
                        <a:t> RI.4.6    </a:t>
                      </a:r>
                      <a:r>
                        <a:rPr lang="en-US" sz="900" b="1" dirty="0" smtClean="0">
                          <a:solidFill>
                            <a:srgbClr val="000000"/>
                          </a:solidFill>
                          <a:effectLst/>
                          <a:latin typeface="Calibri"/>
                          <a:ea typeface="Times New Roman"/>
                          <a:cs typeface="Times New Roman"/>
                        </a:rPr>
                        <a:t>DOK </a:t>
                      </a:r>
                      <a:r>
                        <a:rPr lang="en-US" sz="900" b="1" dirty="0">
                          <a:solidFill>
                            <a:srgbClr val="000000"/>
                          </a:solidFill>
                          <a:effectLst/>
                          <a:latin typeface="Calibri"/>
                          <a:ea typeface="Times New Roman"/>
                          <a:cs typeface="Times New Roman"/>
                        </a:rPr>
                        <a:t>- 3 </a:t>
                      </a:r>
                      <a:r>
                        <a:rPr lang="en-US" sz="900" b="1" dirty="0" err="1" smtClean="0">
                          <a:solidFill>
                            <a:srgbClr val="000000"/>
                          </a:solidFill>
                          <a:effectLst/>
                          <a:latin typeface="Calibri"/>
                          <a:ea typeface="Times New Roman"/>
                          <a:cs typeface="Times New Roman"/>
                        </a:rPr>
                        <a:t>Cw</a:t>
                      </a:r>
                      <a:endParaRPr lang="en-US" sz="900" dirty="0">
                        <a:effectLst/>
                        <a:latin typeface="Calibri"/>
                        <a:ea typeface="Calibri"/>
                        <a:cs typeface="Times New Roman"/>
                      </a:endParaRPr>
                    </a:p>
                  </a:txBody>
                  <a:tcPr marL="34100" marR="341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592063">
                <a:tc>
                  <a:txBody>
                    <a:bodyPr/>
                    <a:lstStyle/>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Explica cómo un relato de fuente primaria o secundaria podría influir en cómo los lectores interpretan un acontecimiento o tema.</a:t>
                      </a:r>
                      <a:endParaRPr lang="en-US" sz="900" b="1" dirty="0" smtClean="0">
                        <a:solidFill>
                          <a:srgbClr val="000000"/>
                        </a:solidFill>
                        <a:effectLst/>
                        <a:latin typeface="Calibri"/>
                        <a:ea typeface="Times New Roman"/>
                        <a:cs typeface="Times New Roman"/>
                      </a:endParaRPr>
                    </a:p>
                  </a:txBody>
                  <a:tcPr marL="34100" marR="341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28158835"/>
              </p:ext>
            </p:extLst>
          </p:nvPr>
        </p:nvGraphicFramePr>
        <p:xfrm>
          <a:off x="4780280" y="8614406"/>
          <a:ext cx="2301240" cy="611369"/>
        </p:xfrm>
        <a:graphic>
          <a:graphicData uri="http://schemas.openxmlformats.org/drawingml/2006/table">
            <a:tbl>
              <a:tblPr firstRow="1" firstCol="1" bandRow="1"/>
              <a:tblGrid>
                <a:gridCol w="2301240"/>
              </a:tblGrid>
              <a:tr h="121247">
                <a:tc>
                  <a:txBody>
                    <a:bodyPr/>
                    <a:lstStyle/>
                    <a:p>
                      <a:pPr marL="0" marR="0" algn="ctr">
                        <a:lnSpc>
                          <a:spcPct val="100000"/>
                        </a:lnSpc>
                        <a:spcBef>
                          <a:spcPts val="0"/>
                        </a:spcBef>
                        <a:spcAft>
                          <a:spcPts val="0"/>
                        </a:spcAft>
                      </a:pPr>
                      <a:r>
                        <a:rPr lang="en-US" sz="900" b="1" dirty="0" err="1" smtClean="0">
                          <a:solidFill>
                            <a:srgbClr val="000000"/>
                          </a:solidFill>
                          <a:effectLst/>
                          <a:latin typeface="+mn-lt"/>
                          <a:ea typeface="Times New Roman"/>
                          <a:cs typeface="Times New Roman"/>
                        </a:rPr>
                        <a:t>Hacia</a:t>
                      </a:r>
                      <a:r>
                        <a:rPr lang="en-US" sz="900" b="1" dirty="0" smtClean="0">
                          <a:solidFill>
                            <a:srgbClr val="000000"/>
                          </a:solidFill>
                          <a:effectLst/>
                          <a:latin typeface="+mn-lt"/>
                          <a:ea typeface="Times New Roman"/>
                          <a:cs typeface="Times New Roman"/>
                        </a:rPr>
                        <a:t> RI.4.6  DOK 3 – EVD</a:t>
                      </a:r>
                      <a:endParaRPr lang="en-US" sz="900" dirty="0">
                        <a:effectLst/>
                        <a:latin typeface="Calibri"/>
                        <a:ea typeface="Calibri"/>
                        <a:cs typeface="Times New Roman"/>
                      </a:endParaRPr>
                    </a:p>
                  </a:txBody>
                  <a:tcPr marL="33288" marR="332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474209">
                <a:tc>
                  <a:txBody>
                    <a:bodyPr/>
                    <a:lstStyle/>
                    <a:p>
                      <a:pPr marL="0" marR="0" algn="l">
                        <a:lnSpc>
                          <a:spcPct val="100000"/>
                        </a:lnSpc>
                        <a:spcBef>
                          <a:spcPts val="0"/>
                        </a:spcBef>
                        <a:spcAft>
                          <a:spcPts val="0"/>
                        </a:spcAft>
                      </a:pPr>
                      <a:r>
                        <a:rPr lang="es-419" sz="900" b="1" dirty="0" smtClean="0">
                          <a:solidFill>
                            <a:srgbClr val="000000"/>
                          </a:solidFill>
                          <a:effectLst/>
                          <a:latin typeface="+mn-lt"/>
                          <a:ea typeface="Times New Roman"/>
                          <a:cs typeface="Times New Roman"/>
                        </a:rPr>
                        <a:t>Compara y contrasta la información primaria y  secundaria con el fin de evaluar cuál tiene el mayor impacto. Explica por qué.</a:t>
                      </a:r>
                      <a:endParaRPr lang="en-US" sz="900" b="1" dirty="0" smtClean="0">
                        <a:solidFill>
                          <a:srgbClr val="000000"/>
                        </a:solidFill>
                        <a:effectLst/>
                        <a:latin typeface="Calibri"/>
                        <a:ea typeface="Times New Roman"/>
                        <a:cs typeface="Arial"/>
                      </a:endParaRPr>
                    </a:p>
                  </a:txBody>
                  <a:tcPr marL="33288" marR="3328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476519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152400"/>
            <a:ext cx="6563360" cy="9366947"/>
          </a:xfrm>
          <a:prstGeom prst="rect">
            <a:avLst/>
          </a:prstGeom>
          <a:noFill/>
        </p:spPr>
        <p:txBody>
          <a:bodyPr wrap="square" lIns="101880" tIns="50939" rIns="101880" bIns="50939" rtlCol="0">
            <a:spAutoFit/>
          </a:bodyPr>
          <a:lstStyle/>
          <a:p>
            <a:r>
              <a:rPr lang="es-419" sz="1700" u="sng" dirty="0" smtClean="0"/>
              <a:t>Trasfondo</a:t>
            </a:r>
          </a:p>
          <a:p>
            <a:endParaRPr lang="es-419" sz="1300" u="sng" dirty="0" smtClean="0"/>
          </a:p>
          <a:p>
            <a:r>
              <a:rPr lang="es-419" sz="1300" dirty="0" smtClean="0"/>
              <a:t>Esta es una pre-evaluación para medir la tarea de escribir un </a:t>
            </a:r>
            <a:r>
              <a:rPr lang="es-419" sz="1300" b="1" dirty="0" smtClean="0"/>
              <a:t>artículo informativo</a:t>
            </a:r>
            <a:r>
              <a:rPr lang="es-419" sz="1300" dirty="0" smtClean="0"/>
              <a:t>. Las composiciones completas son siempre parte de una tarea de rendimiento. Una tarea de rendimiento completa tendría: </a:t>
            </a:r>
          </a:p>
          <a:p>
            <a:endParaRPr lang="es-419" sz="1300" dirty="0" smtClean="0"/>
          </a:p>
          <a:p>
            <a:r>
              <a:rPr lang="es-419" sz="1300" b="1" i="1" dirty="0" smtClean="0"/>
              <a:t>Parte 1</a:t>
            </a:r>
          </a:p>
          <a:p>
            <a:pPr marL="181703" indent="-181703">
              <a:buFont typeface="Arial" panose="020B0604020202020204" pitchFamily="34" charset="0"/>
              <a:buChar char="•"/>
            </a:pPr>
            <a:r>
              <a:rPr lang="es-419" sz="1300" dirty="0" smtClean="0"/>
              <a:t>Una actividad para toda la clase (30 minutos)</a:t>
            </a:r>
          </a:p>
          <a:p>
            <a:pPr marL="177800" indent="-177800">
              <a:buFont typeface="Arial" panose="020B0604020202020204" pitchFamily="34" charset="0"/>
              <a:buChar char="•"/>
            </a:pPr>
            <a:r>
              <a:rPr lang="es-419" sz="1300" dirty="0" smtClean="0"/>
              <a:t>Trabajo </a:t>
            </a:r>
            <a:r>
              <a:rPr lang="es-419" sz="1300" dirty="0"/>
              <a:t>independiente  </a:t>
            </a:r>
            <a:r>
              <a:rPr lang="es-419" sz="1300" dirty="0" smtClean="0"/>
              <a:t>(</a:t>
            </a:r>
            <a:r>
              <a:rPr lang="es-419" sz="1300" dirty="0"/>
              <a:t>35 </a:t>
            </a:r>
            <a:r>
              <a:rPr lang="es-419" sz="1300" dirty="0" smtClean="0"/>
              <a:t>minutos)</a:t>
            </a:r>
          </a:p>
          <a:p>
            <a:pPr marL="571500" indent="-179388">
              <a:buFont typeface="Arial" panose="020B0604020202020204" pitchFamily="34" charset="0"/>
              <a:buChar char="•"/>
              <a:tabLst>
                <a:tab pos="457200" algn="l"/>
              </a:tabLst>
            </a:pPr>
            <a:r>
              <a:rPr lang="es-419" sz="1300" dirty="0" smtClean="0"/>
              <a:t>Pasajes o cualquier otra fuente de lectura </a:t>
            </a:r>
          </a:p>
          <a:p>
            <a:pPr marL="571500" indent="-179388">
              <a:buFont typeface="Arial" panose="020B0604020202020204" pitchFamily="34" charset="0"/>
              <a:buChar char="•"/>
              <a:tabLst>
                <a:tab pos="457200" algn="l"/>
              </a:tabLst>
            </a:pPr>
            <a:r>
              <a:rPr lang="es-419" sz="1300" dirty="0" smtClean="0"/>
              <a:t>3 preguntas de investigación </a:t>
            </a:r>
          </a:p>
          <a:p>
            <a:pPr marL="571500" indent="-179388">
              <a:buFont typeface="Arial" panose="020B0604020202020204" pitchFamily="34" charset="0"/>
              <a:buChar char="•"/>
              <a:tabLst>
                <a:tab pos="457200" algn="l"/>
              </a:tabLst>
            </a:pPr>
            <a:r>
              <a:rPr lang="es-419" sz="1300" dirty="0" smtClean="0"/>
              <a:t>Podrían haber otras preguntas de respuestas construidas.</a:t>
            </a:r>
          </a:p>
          <a:p>
            <a:r>
              <a:rPr lang="es-419" sz="1300" b="1" i="1" dirty="0" smtClean="0"/>
              <a:t>Parte 2</a:t>
            </a:r>
          </a:p>
          <a:p>
            <a:pPr marL="180587" indent="-180587">
              <a:buFont typeface="Arial" panose="020B0604020202020204" pitchFamily="34" charset="0"/>
              <a:buChar char="•"/>
            </a:pPr>
            <a:r>
              <a:rPr lang="es-419" sz="1300" dirty="0" smtClean="0"/>
              <a:t>Una composición informativa completa (70 minutos)</a:t>
            </a:r>
          </a:p>
          <a:p>
            <a:endParaRPr lang="es-419" sz="1300" dirty="0" smtClean="0"/>
          </a:p>
          <a:p>
            <a:r>
              <a:rPr lang="es-419" sz="1300" dirty="0" smtClean="0"/>
              <a:t>Los estudiantes deben tener acceso a recursos para revisar la ortografía, pero no para revisar la gramática. Los estudiantes pueden hacer referencia a sus pasajes, notas, las 3 preguntas de investigación y cualquier otra pregunta de respuesta construida, tantas veces como lo deseen. </a:t>
            </a:r>
          </a:p>
          <a:p>
            <a:endParaRPr lang="es-419" sz="1300" dirty="0" smtClean="0"/>
          </a:p>
          <a:p>
            <a:r>
              <a:rPr lang="es-419" sz="1700" u="sng" dirty="0"/>
              <a:t>Instrucciones</a:t>
            </a:r>
          </a:p>
          <a:p>
            <a:r>
              <a:rPr lang="es-419" sz="1200" b="1" u="sng" dirty="0" smtClean="0"/>
              <a:t>30 minutos</a:t>
            </a:r>
          </a:p>
          <a:p>
            <a:pPr marL="240782" indent="-240782">
              <a:buAutoNum type="arabicPeriod"/>
            </a:pPr>
            <a:r>
              <a:rPr lang="es-419" sz="1300" dirty="0" smtClean="0"/>
              <a:t>Es posible que desee tener una actividad de 30 minutos para toda la clase. El propósito de una actividad </a:t>
            </a:r>
            <a:r>
              <a:rPr lang="es-419" sz="1300" b="1" dirty="0" smtClean="0"/>
              <a:t>PT</a:t>
            </a:r>
            <a:r>
              <a:rPr lang="es-419" sz="1300" dirty="0" smtClean="0"/>
              <a:t> (</a:t>
            </a:r>
            <a:r>
              <a:rPr lang="es-419" sz="1300" i="1" dirty="0" smtClean="0"/>
              <a:t>Performance </a:t>
            </a:r>
            <a:r>
              <a:rPr lang="es-419" sz="1300" i="1" dirty="0" err="1" smtClean="0"/>
              <a:t>Task</a:t>
            </a:r>
            <a:r>
              <a:rPr lang="es-419" sz="1300" i="1" dirty="0" smtClean="0"/>
              <a:t> </a:t>
            </a:r>
            <a:r>
              <a:rPr lang="es-419" sz="1300" dirty="0" smtClean="0"/>
              <a:t>- </a:t>
            </a:r>
            <a:r>
              <a:rPr lang="es-419" sz="1300" b="1" dirty="0" smtClean="0"/>
              <a:t>Tarea de Rendimiento</a:t>
            </a:r>
            <a:r>
              <a:rPr lang="es-419" sz="1300" dirty="0" smtClean="0"/>
              <a:t>)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es-419" sz="1300" b="1" dirty="0" smtClean="0"/>
              <a:t>NO</a:t>
            </a:r>
            <a:r>
              <a:rPr lang="es-419" sz="1300" dirty="0" smtClean="0"/>
              <a:t> pre-enseña ningún contenido a ser evaluado!</a:t>
            </a:r>
          </a:p>
          <a:p>
            <a:r>
              <a:rPr lang="es-419" sz="1200" b="1" u="sng" dirty="0" smtClean="0"/>
              <a:t>35 minutos</a:t>
            </a:r>
          </a:p>
          <a:p>
            <a:pPr marL="240782" indent="-240782">
              <a:buAutoNum type="arabicPeriod" startAt="2"/>
            </a:pPr>
            <a:r>
              <a:rPr lang="es-419" sz="1300" dirty="0" smtClean="0"/>
              <a:t>Los estudiantes leen los pasajes independientemente.  Si tiene estudiantes que no pueden leer los pasajes, usted puede leerlos para ellos, pero por favor tome nota de los acomodos.  Recuerde a los estudiantes tomar notas mientras leen.  Durante la evaluación real de SBAC, a los estudiantes se les permite conservar sus notas como una referencia.  </a:t>
            </a:r>
          </a:p>
          <a:p>
            <a:pPr marL="245635" indent="-245635">
              <a:buFont typeface="+mj-lt"/>
              <a:buAutoNum type="arabicPeriod" startAt="3"/>
            </a:pPr>
            <a:r>
              <a:rPr lang="es-419" sz="1300" dirty="0" smtClean="0"/>
              <a:t>Los estudiantes contestan las  3 preguntas de investigación o cualquier otra pregunta de respuesta construida. Los estudiantes deben hacer referencia a estas respuestas cuando estén escribiendo su artículo informativo.</a:t>
            </a:r>
          </a:p>
          <a:p>
            <a:r>
              <a:rPr lang="es-419" sz="1200" b="1" u="sng" dirty="0" smtClean="0"/>
              <a:t>15 minutos de receso</a:t>
            </a:r>
          </a:p>
          <a:p>
            <a:r>
              <a:rPr lang="es-419" sz="1200" b="1" u="sng" dirty="0" smtClean="0"/>
              <a:t>70 minutos</a:t>
            </a:r>
          </a:p>
          <a:p>
            <a:pPr marL="228600" indent="-228600"/>
            <a:r>
              <a:rPr lang="es-419" sz="1300" dirty="0" smtClean="0"/>
              <a:t>4.    Los estudiantes escriben una composición completa (artículo informativo).</a:t>
            </a:r>
          </a:p>
          <a:p>
            <a:endParaRPr lang="es-419" sz="1300" dirty="0" smtClean="0"/>
          </a:p>
          <a:p>
            <a:r>
              <a:rPr lang="es-419" sz="1300" b="1" u="sng" dirty="0" smtClean="0"/>
              <a:t>CALIFICACIÓN</a:t>
            </a:r>
          </a:p>
          <a:p>
            <a:r>
              <a:rPr lang="es-419" sz="1300" dirty="0" smtClean="0"/>
              <a:t>Se provee una rúbrica informativa.  Los estudiantes reciben 3 puntajes:</a:t>
            </a:r>
          </a:p>
          <a:p>
            <a:endParaRPr lang="es-419" sz="1300" dirty="0" smtClean="0"/>
          </a:p>
          <a:p>
            <a:pPr marL="240782" indent="-240782">
              <a:buAutoNum type="arabicPeriod"/>
            </a:pPr>
            <a:r>
              <a:rPr lang="es-419" sz="1300" dirty="0" smtClean="0"/>
              <a:t>Organización y propósito</a:t>
            </a:r>
          </a:p>
          <a:p>
            <a:pPr marL="240782" indent="-240782">
              <a:buAutoNum type="arabicPeriod"/>
            </a:pPr>
            <a:r>
              <a:rPr lang="es-419" sz="1300" dirty="0" smtClean="0"/>
              <a:t>Evidencia y elaboración</a:t>
            </a:r>
          </a:p>
          <a:p>
            <a:pPr marL="240782" indent="-240782">
              <a:buAutoNum type="arabicPeriod"/>
            </a:pPr>
            <a:r>
              <a:rPr lang="es-419" sz="1300" dirty="0" smtClean="0"/>
              <a:t>Convenciones</a:t>
            </a:r>
            <a:endParaRPr lang="es-419" sz="13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3834388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sp>
        <p:nvSpPr>
          <p:cNvPr id="13" name="Rectangle 12"/>
          <p:cNvSpPr/>
          <p:nvPr/>
        </p:nvSpPr>
        <p:spPr>
          <a:xfrm>
            <a:off x="566737" y="726564"/>
            <a:ext cx="6557963" cy="967298"/>
          </a:xfrm>
          <a:prstGeom prst="rect">
            <a:avLst/>
          </a:prstGeom>
        </p:spPr>
        <p:txBody>
          <a:bodyPr wrap="square" lIns="96371" tIns="48186" rIns="96371" bIns="48186">
            <a:spAutoFit/>
          </a:bodyPr>
          <a:lstStyle/>
          <a:p>
            <a:pPr algn="ctr"/>
            <a:r>
              <a:rPr lang="en-US" sz="2100" b="1" u="sng" dirty="0" smtClean="0"/>
              <a:t>La Vida de Helen Keller</a:t>
            </a:r>
            <a:endParaRPr lang="en-US" sz="2100" b="1" u="sng" dirty="0"/>
          </a:p>
          <a:p>
            <a:pPr algn="ctr"/>
            <a:r>
              <a:rPr lang="en-US" sz="1900" dirty="0" smtClean="0"/>
              <a:t>(</a:t>
            </a:r>
            <a:r>
              <a:rPr lang="es-GT" sz="1900" dirty="0" smtClean="0"/>
              <a:t>Una línea de tiempo</a:t>
            </a:r>
            <a:r>
              <a:rPr lang="en-US" sz="1900" dirty="0" smtClean="0"/>
              <a:t>)</a:t>
            </a:r>
            <a:endParaRPr lang="en-US" sz="1900" dirty="0"/>
          </a:p>
          <a:p>
            <a:r>
              <a:rPr lang="en-US" sz="1700" dirty="0"/>
              <a:t> </a:t>
            </a:r>
          </a:p>
        </p:txBody>
      </p:sp>
      <p:pic>
        <p:nvPicPr>
          <p:cNvPr id="1026" name="Picture 2"/>
          <p:cNvPicPr>
            <a:picLocks noChangeAspect="1" noChangeArrowheads="1"/>
          </p:cNvPicPr>
          <p:nvPr/>
        </p:nvPicPr>
        <p:blipFill>
          <a:blip r:embed="rId2" cstate="print"/>
          <a:srcRect l="24375" t="15833" r="20000" b="15000"/>
          <a:stretch>
            <a:fillRect/>
          </a:stretch>
        </p:blipFill>
        <p:spPr bwMode="auto">
          <a:xfrm>
            <a:off x="728662" y="1524000"/>
            <a:ext cx="6234113" cy="6172200"/>
          </a:xfrm>
          <a:prstGeom prst="rect">
            <a:avLst/>
          </a:prstGeom>
          <a:noFill/>
          <a:ln w="9525">
            <a:solidFill>
              <a:schemeClr val="tx1"/>
            </a:solidFill>
            <a:miter lim="800000"/>
            <a:headEnd/>
            <a:tailEnd/>
          </a:ln>
        </p:spPr>
      </p:pic>
      <p:sp>
        <p:nvSpPr>
          <p:cNvPr id="5" name="TextBox 4"/>
          <p:cNvSpPr txBox="1"/>
          <p:nvPr/>
        </p:nvSpPr>
        <p:spPr>
          <a:xfrm>
            <a:off x="609600" y="228600"/>
            <a:ext cx="3745952" cy="405090"/>
          </a:xfrm>
          <a:prstGeom prst="rect">
            <a:avLst/>
          </a:prstGeom>
          <a:noFill/>
        </p:spPr>
        <p:txBody>
          <a:bodyPr wrap="square" lIns="96371" tIns="48186" rIns="96371" bIns="48186" rtlCol="0">
            <a:spAutoFit/>
          </a:bodyPr>
          <a:lstStyle/>
          <a:p>
            <a:r>
              <a:rPr lang="es-GT" b="1" u="sng" dirty="0" smtClean="0"/>
              <a:t>Fuente informativa 3</a:t>
            </a:r>
            <a:endParaRPr lang="es-GT" b="1" u="sng" dirty="0"/>
          </a:p>
        </p:txBody>
      </p:sp>
      <p:sp>
        <p:nvSpPr>
          <p:cNvPr id="2" name="TextBox 1"/>
          <p:cNvSpPr txBox="1"/>
          <p:nvPr/>
        </p:nvSpPr>
        <p:spPr>
          <a:xfrm>
            <a:off x="764729" y="1576626"/>
            <a:ext cx="6161978" cy="861774"/>
          </a:xfrm>
          <a:prstGeom prst="rect">
            <a:avLst/>
          </a:prstGeom>
          <a:solidFill>
            <a:schemeClr val="bg1"/>
          </a:solidFill>
        </p:spPr>
        <p:txBody>
          <a:bodyPr wrap="square" rtlCol="0">
            <a:spAutoFit/>
          </a:bodyPr>
          <a:lstStyle/>
          <a:p>
            <a:pPr algn="ctr"/>
            <a:r>
              <a:rPr lang="es-GT" sz="3600" b="1" dirty="0" smtClean="0">
                <a:latin typeface="Helvetica" panose="020B0604020202020204" pitchFamily="34" charset="0"/>
                <a:cs typeface="Helvetica" panose="020B0604020202020204" pitchFamily="34" charset="0"/>
              </a:rPr>
              <a:t>La Vida de Helen </a:t>
            </a:r>
            <a:r>
              <a:rPr lang="es-GT" sz="3600" b="1" dirty="0" err="1" smtClean="0">
                <a:latin typeface="Helvetica" panose="020B0604020202020204" pitchFamily="34" charset="0"/>
                <a:cs typeface="Helvetica" panose="020B0604020202020204" pitchFamily="34" charset="0"/>
              </a:rPr>
              <a:t>Keller</a:t>
            </a:r>
            <a:endParaRPr lang="es-GT" sz="3600" b="1" dirty="0" smtClean="0">
              <a:latin typeface="Helvetica" panose="020B0604020202020204" pitchFamily="34" charset="0"/>
              <a:cs typeface="Helvetica" panose="020B0604020202020204" pitchFamily="34" charset="0"/>
            </a:endParaRPr>
          </a:p>
          <a:p>
            <a:pPr algn="ctr"/>
            <a:r>
              <a:rPr lang="es-GT" sz="1100" b="1" dirty="0" smtClean="0">
                <a:latin typeface="Helvetica" panose="020B0604020202020204" pitchFamily="34" charset="0"/>
                <a:cs typeface="Helvetica" panose="020B0604020202020204" pitchFamily="34" charset="0"/>
              </a:rPr>
              <a:t>Lee la línea de tiempo a continuación.  Después contesta las preguntas que siguen</a:t>
            </a:r>
            <a:r>
              <a:rPr lang="es-GT" sz="1200" b="1" dirty="0" smtClean="0">
                <a:latin typeface="Helvetica" panose="020B0604020202020204" pitchFamily="34" charset="0"/>
                <a:cs typeface="Helvetica" panose="020B0604020202020204" pitchFamily="34" charset="0"/>
              </a:rPr>
              <a:t>. </a:t>
            </a:r>
            <a:endParaRPr lang="es-GT" sz="1200" b="1" dirty="0">
              <a:latin typeface="Helvetica" panose="020B0604020202020204" pitchFamily="34" charset="0"/>
              <a:cs typeface="Helvetica" panose="020B0604020202020204" pitchFamily="34" charset="0"/>
            </a:endParaRPr>
          </a:p>
        </p:txBody>
      </p:sp>
      <p:sp>
        <p:nvSpPr>
          <p:cNvPr id="7" name="Rounded Rectangle 6"/>
          <p:cNvSpPr/>
          <p:nvPr/>
        </p:nvSpPr>
        <p:spPr>
          <a:xfrm>
            <a:off x="914401" y="2514600"/>
            <a:ext cx="53340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15440" y="2527784"/>
            <a:ext cx="4632960"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s-GT" sz="1200" b="1" dirty="0">
                <a:latin typeface="Calibri" panose="020F0502020204030204" pitchFamily="34" charset="0"/>
                <a:ea typeface="Calibri" panose="020F0502020204030204" pitchFamily="34" charset="0"/>
                <a:cs typeface="Times New Roman" panose="02020603050405020304" pitchFamily="18" charset="0"/>
              </a:rPr>
              <a:t>Helen </a:t>
            </a:r>
            <a:r>
              <a:rPr lang="es-GT" sz="1200" b="1" dirty="0" err="1">
                <a:latin typeface="Calibri" panose="020F0502020204030204" pitchFamily="34" charset="0"/>
                <a:ea typeface="Calibri" panose="020F0502020204030204" pitchFamily="34" charset="0"/>
                <a:cs typeface="Times New Roman" panose="02020603050405020304" pitchFamily="18" charset="0"/>
              </a:rPr>
              <a:t>Keller</a:t>
            </a:r>
            <a:r>
              <a:rPr lang="es-GT" sz="1200" b="1" dirty="0">
                <a:latin typeface="Calibri" panose="020F0502020204030204" pitchFamily="34" charset="0"/>
                <a:ea typeface="Calibri" panose="020F0502020204030204" pitchFamily="34" charset="0"/>
                <a:cs typeface="Times New Roman" panose="02020603050405020304" pitchFamily="18" charset="0"/>
              </a:rPr>
              <a:t> nació en una granja en Alabama el 27 de junio de 1880.</a:t>
            </a:r>
            <a:endParaRPr lang="en-US" sz="1200" b="1" dirty="0"/>
          </a:p>
        </p:txBody>
      </p:sp>
      <p:sp>
        <p:nvSpPr>
          <p:cNvPr id="10" name="Rounded Rectangle 9"/>
          <p:cNvSpPr/>
          <p:nvPr/>
        </p:nvSpPr>
        <p:spPr>
          <a:xfrm>
            <a:off x="914401" y="2971800"/>
            <a:ext cx="534182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34932" y="2999601"/>
            <a:ext cx="4613467" cy="276999"/>
          </a:xfrm>
          <a:prstGeom prst="rect">
            <a:avLst/>
          </a:prstGeom>
        </p:spPr>
        <p:txBody>
          <a:bodyPr wrap="square">
            <a:spAutoFit/>
          </a:bodyPr>
          <a:lstStyle/>
          <a:p>
            <a:r>
              <a:rPr lang="es-GT" sz="1200" b="1" dirty="0">
                <a:latin typeface="Calibri" panose="020F0502020204030204" pitchFamily="34" charset="0"/>
                <a:ea typeface="Calibri" panose="020F0502020204030204" pitchFamily="34" charset="0"/>
                <a:cs typeface="Times New Roman" panose="02020603050405020304" pitchFamily="18" charset="0"/>
              </a:rPr>
              <a:t>Helen perdió la audición y la </a:t>
            </a:r>
            <a:r>
              <a:rPr lang="es-GT" sz="1200" b="1" dirty="0" smtClean="0">
                <a:latin typeface="Calibri" panose="020F0502020204030204" pitchFamily="34" charset="0"/>
                <a:ea typeface="Calibri" panose="020F0502020204030204" pitchFamily="34" charset="0"/>
                <a:cs typeface="Times New Roman" panose="02020603050405020304" pitchFamily="18" charset="0"/>
              </a:rPr>
              <a:t>visión debido </a:t>
            </a:r>
            <a:r>
              <a:rPr lang="es-GT" sz="1200" b="1" dirty="0">
                <a:latin typeface="Calibri" panose="020F0502020204030204" pitchFamily="34" charset="0"/>
                <a:ea typeface="Calibri" panose="020F0502020204030204" pitchFamily="34" charset="0"/>
                <a:cs typeface="Times New Roman" panose="02020603050405020304" pitchFamily="18" charset="0"/>
              </a:rPr>
              <a:t>a una enfermedad.</a:t>
            </a:r>
            <a:endParaRPr lang="en-US" sz="1200" dirty="0"/>
          </a:p>
        </p:txBody>
      </p:sp>
      <p:sp>
        <p:nvSpPr>
          <p:cNvPr id="9" name="Rounded Rectangle 8"/>
          <p:cNvSpPr/>
          <p:nvPr/>
        </p:nvSpPr>
        <p:spPr>
          <a:xfrm>
            <a:off x="914400" y="3429001"/>
            <a:ext cx="527304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14400" y="3429000"/>
            <a:ext cx="720532" cy="30479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1887</a:t>
            </a:r>
            <a:endParaRPr lang="en-US" sz="1800" b="1" dirty="0"/>
          </a:p>
        </p:txBody>
      </p:sp>
      <p:sp>
        <p:nvSpPr>
          <p:cNvPr id="12" name="Rounded Rectangle 11"/>
          <p:cNvSpPr/>
          <p:nvPr/>
        </p:nvSpPr>
        <p:spPr>
          <a:xfrm>
            <a:off x="914400" y="4038600"/>
            <a:ext cx="5972175" cy="60959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14400" y="4800600"/>
            <a:ext cx="563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14400" y="5486400"/>
            <a:ext cx="54864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14400" y="6216501"/>
            <a:ext cx="54864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914400" y="6842050"/>
            <a:ext cx="51816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14400" y="2518145"/>
            <a:ext cx="720532" cy="30479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1880</a:t>
            </a:r>
            <a:endParaRPr lang="en-US" sz="1800" b="1" dirty="0"/>
          </a:p>
        </p:txBody>
      </p:sp>
      <p:sp>
        <p:nvSpPr>
          <p:cNvPr id="20" name="Rounded Rectangle 19"/>
          <p:cNvSpPr/>
          <p:nvPr/>
        </p:nvSpPr>
        <p:spPr>
          <a:xfrm>
            <a:off x="914400" y="2971801"/>
            <a:ext cx="720532" cy="30479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1882</a:t>
            </a:r>
            <a:endParaRPr lang="en-US" sz="1800" b="1" dirty="0"/>
          </a:p>
        </p:txBody>
      </p:sp>
      <p:sp>
        <p:nvSpPr>
          <p:cNvPr id="21" name="Rounded Rectangle 20"/>
          <p:cNvSpPr/>
          <p:nvPr/>
        </p:nvSpPr>
        <p:spPr>
          <a:xfrm>
            <a:off x="914400" y="4038601"/>
            <a:ext cx="720532" cy="30479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1888</a:t>
            </a:r>
            <a:endParaRPr lang="en-US" sz="1800" b="1" dirty="0"/>
          </a:p>
        </p:txBody>
      </p:sp>
      <p:sp>
        <p:nvSpPr>
          <p:cNvPr id="22" name="Rounded Rectangle 21"/>
          <p:cNvSpPr/>
          <p:nvPr/>
        </p:nvSpPr>
        <p:spPr>
          <a:xfrm>
            <a:off x="914400" y="4800602"/>
            <a:ext cx="720532" cy="30479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1900</a:t>
            </a:r>
            <a:endParaRPr lang="en-US" sz="1800" b="1" dirty="0"/>
          </a:p>
        </p:txBody>
      </p:sp>
      <p:sp>
        <p:nvSpPr>
          <p:cNvPr id="23" name="Rounded Rectangle 22"/>
          <p:cNvSpPr/>
          <p:nvPr/>
        </p:nvSpPr>
        <p:spPr>
          <a:xfrm>
            <a:off x="914400" y="5486400"/>
            <a:ext cx="720532" cy="30479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1902</a:t>
            </a:r>
            <a:endParaRPr lang="en-US" sz="1800" b="1" dirty="0"/>
          </a:p>
        </p:txBody>
      </p:sp>
      <p:sp>
        <p:nvSpPr>
          <p:cNvPr id="24" name="Rounded Rectangle 23"/>
          <p:cNvSpPr/>
          <p:nvPr/>
        </p:nvSpPr>
        <p:spPr>
          <a:xfrm>
            <a:off x="914400" y="6216501"/>
            <a:ext cx="720532" cy="30479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1924</a:t>
            </a:r>
            <a:endParaRPr lang="en-US" sz="1800" b="1" dirty="0"/>
          </a:p>
        </p:txBody>
      </p:sp>
      <p:sp>
        <p:nvSpPr>
          <p:cNvPr id="25" name="Rounded Rectangle 24"/>
          <p:cNvSpPr/>
          <p:nvPr/>
        </p:nvSpPr>
        <p:spPr>
          <a:xfrm>
            <a:off x="940981" y="6842050"/>
            <a:ext cx="720532" cy="30479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1962</a:t>
            </a:r>
            <a:endParaRPr lang="en-US" sz="1800" b="1" dirty="0"/>
          </a:p>
        </p:txBody>
      </p:sp>
      <p:sp>
        <p:nvSpPr>
          <p:cNvPr id="18" name="Rectangle 17"/>
          <p:cNvSpPr/>
          <p:nvPr/>
        </p:nvSpPr>
        <p:spPr>
          <a:xfrm>
            <a:off x="1628297" y="3427705"/>
            <a:ext cx="4627923" cy="461665"/>
          </a:xfrm>
          <a:prstGeom prst="rect">
            <a:avLst/>
          </a:prstGeom>
        </p:spPr>
        <p:txBody>
          <a:bodyPr wrap="square">
            <a:spAutoFit/>
          </a:bodyPr>
          <a:lstStyle/>
          <a:p>
            <a:r>
              <a:rPr lang="es-GT" sz="1200" b="1" dirty="0">
                <a:latin typeface="Calibri" panose="020F0502020204030204" pitchFamily="34" charset="0"/>
                <a:ea typeface="Calibri" panose="020F0502020204030204" pitchFamily="34" charset="0"/>
                <a:cs typeface="Times New Roman" panose="02020603050405020304" pitchFamily="18" charset="0"/>
              </a:rPr>
              <a:t>Los padres de Helen contrataron a una maestra llamada </a:t>
            </a:r>
            <a:r>
              <a:rPr lang="es-GT" sz="1200" b="1" dirty="0" err="1">
                <a:latin typeface="Calibri" panose="020F0502020204030204" pitchFamily="34" charset="0"/>
                <a:ea typeface="Calibri" panose="020F0502020204030204" pitchFamily="34" charset="0"/>
                <a:cs typeface="Times New Roman" panose="02020603050405020304" pitchFamily="18" charset="0"/>
              </a:rPr>
              <a:t>Anne</a:t>
            </a:r>
            <a:r>
              <a:rPr lang="es-GT" sz="1200" b="1" dirty="0">
                <a:latin typeface="Calibri" panose="020F0502020204030204" pitchFamily="34" charset="0"/>
                <a:ea typeface="Calibri" panose="020F0502020204030204" pitchFamily="34" charset="0"/>
                <a:cs typeface="Times New Roman" panose="02020603050405020304" pitchFamily="18" charset="0"/>
              </a:rPr>
              <a:t> Sullivan. </a:t>
            </a:r>
            <a:r>
              <a:rPr lang="es-GT" sz="1200" b="1">
                <a:latin typeface="Calibri" panose="020F0502020204030204" pitchFamily="34" charset="0"/>
                <a:ea typeface="Calibri" panose="020F0502020204030204" pitchFamily="34" charset="0"/>
                <a:cs typeface="Times New Roman" panose="02020603050405020304" pitchFamily="18" charset="0"/>
              </a:rPr>
              <a:t>Ella </a:t>
            </a:r>
            <a:r>
              <a:rPr lang="es-GT" sz="1200" b="1" smtClean="0">
                <a:latin typeface="Calibri" panose="020F0502020204030204" pitchFamily="34" charset="0"/>
                <a:ea typeface="Calibri" panose="020F0502020204030204" pitchFamily="34" charset="0"/>
                <a:cs typeface="Times New Roman" panose="02020603050405020304" pitchFamily="18" charset="0"/>
              </a:rPr>
              <a:t>enseñó </a:t>
            </a:r>
            <a:r>
              <a:rPr lang="es-GT" sz="1200" b="1" dirty="0">
                <a:latin typeface="Calibri" panose="020F0502020204030204" pitchFamily="34" charset="0"/>
                <a:ea typeface="Calibri" panose="020F0502020204030204" pitchFamily="34" charset="0"/>
                <a:cs typeface="Times New Roman" panose="02020603050405020304" pitchFamily="18" charset="0"/>
              </a:rPr>
              <a:t>a Helen cómo deletrear palabras con </a:t>
            </a:r>
            <a:r>
              <a:rPr lang="es-GT" sz="1200" b="1" dirty="0" smtClean="0">
                <a:latin typeface="Calibri" panose="020F0502020204030204" pitchFamily="34" charset="0"/>
                <a:ea typeface="Calibri" panose="020F0502020204030204" pitchFamily="34" charset="0"/>
                <a:cs typeface="Times New Roman" panose="02020603050405020304" pitchFamily="18" charset="0"/>
              </a:rPr>
              <a:t>sus </a:t>
            </a:r>
            <a:r>
              <a:rPr lang="es-GT" sz="1200" b="1" dirty="0">
                <a:latin typeface="Calibri" panose="020F0502020204030204" pitchFamily="34" charset="0"/>
                <a:ea typeface="Calibri" panose="020F0502020204030204" pitchFamily="34" charset="0"/>
                <a:cs typeface="Times New Roman" panose="02020603050405020304" pitchFamily="18" charset="0"/>
              </a:rPr>
              <a:t>manos.</a:t>
            </a:r>
            <a:endParaRPr lang="en-US" sz="1200" b="1" dirty="0"/>
          </a:p>
        </p:txBody>
      </p:sp>
      <p:sp>
        <p:nvSpPr>
          <p:cNvPr id="26" name="Rectangle 25"/>
          <p:cNvSpPr/>
          <p:nvPr/>
        </p:nvSpPr>
        <p:spPr>
          <a:xfrm>
            <a:off x="1628297" y="4046124"/>
            <a:ext cx="5077425" cy="646331"/>
          </a:xfrm>
          <a:prstGeom prst="rect">
            <a:avLst/>
          </a:prstGeom>
        </p:spPr>
        <p:txBody>
          <a:bodyPr wrap="square">
            <a:spAutoFit/>
          </a:bodyPr>
          <a:lstStyle/>
          <a:p>
            <a:r>
              <a:rPr lang="es-GT" sz="1200" b="1" dirty="0">
                <a:latin typeface="Calibri" panose="020F0502020204030204" pitchFamily="34" charset="0"/>
                <a:ea typeface="Calibri" panose="020F0502020204030204" pitchFamily="34" charset="0"/>
                <a:cs typeface="Times New Roman" panose="02020603050405020304" pitchFamily="18" charset="0"/>
              </a:rPr>
              <a:t>Helen aprendió a leer y escribir en braille, un sistema de puntos en relieve </a:t>
            </a:r>
            <a:r>
              <a:rPr lang="es-GT" sz="1200" b="1">
                <a:latin typeface="Calibri" panose="020F0502020204030204" pitchFamily="34" charset="0"/>
                <a:ea typeface="Calibri" panose="020F0502020204030204" pitchFamily="34" charset="0"/>
                <a:cs typeface="Times New Roman" panose="02020603050405020304" pitchFamily="18" charset="0"/>
              </a:rPr>
              <a:t>que </a:t>
            </a:r>
            <a:r>
              <a:rPr lang="es-GT" sz="1200" b="1" smtClean="0">
                <a:latin typeface="Calibri" panose="020F0502020204030204" pitchFamily="34" charset="0"/>
                <a:ea typeface="Calibri" panose="020F0502020204030204" pitchFamily="34" charset="0"/>
                <a:cs typeface="Times New Roman" panose="02020603050405020304" pitchFamily="18" charset="0"/>
              </a:rPr>
              <a:t>se </a:t>
            </a:r>
            <a:r>
              <a:rPr lang="es-GT" sz="1200" b="1" dirty="0">
                <a:latin typeface="Calibri" panose="020F0502020204030204" pitchFamily="34" charset="0"/>
                <a:ea typeface="Calibri" panose="020F0502020204030204" pitchFamily="34" charset="0"/>
                <a:cs typeface="Times New Roman" panose="02020603050405020304" pitchFamily="18" charset="0"/>
              </a:rPr>
              <a:t>puede leer con la punta de los dedos.  Ella también aprendió a escribir palabras.</a:t>
            </a:r>
            <a:endParaRPr lang="en-US" sz="1200" b="1" dirty="0"/>
          </a:p>
        </p:txBody>
      </p:sp>
      <p:sp>
        <p:nvSpPr>
          <p:cNvPr id="27" name="Rectangle 26"/>
          <p:cNvSpPr/>
          <p:nvPr/>
        </p:nvSpPr>
        <p:spPr>
          <a:xfrm>
            <a:off x="1634932" y="4811832"/>
            <a:ext cx="4994468" cy="461665"/>
          </a:xfrm>
          <a:prstGeom prst="rect">
            <a:avLst/>
          </a:prstGeom>
        </p:spPr>
        <p:txBody>
          <a:bodyPr wrap="square">
            <a:spAutoFit/>
          </a:bodyPr>
          <a:lstStyle/>
          <a:p>
            <a:r>
              <a:rPr lang="es-GT" sz="1200" b="1" dirty="0">
                <a:latin typeface="Calibri" panose="020F0502020204030204" pitchFamily="34" charset="0"/>
                <a:ea typeface="Calibri" panose="020F0502020204030204" pitchFamily="34" charset="0"/>
                <a:cs typeface="Times New Roman" panose="02020603050405020304" pitchFamily="18" charset="0"/>
              </a:rPr>
              <a:t>Helen ingresó </a:t>
            </a:r>
            <a:r>
              <a:rPr lang="es-GT" sz="1200" b="1" dirty="0" smtClean="0">
                <a:latin typeface="Calibri" panose="020F0502020204030204" pitchFamily="34" charset="0"/>
                <a:ea typeface="Calibri" panose="020F0502020204030204" pitchFamily="34" charset="0"/>
                <a:cs typeface="Times New Roman" panose="02020603050405020304" pitchFamily="18" charset="0"/>
              </a:rPr>
              <a:t>al Colegio (Universidad) </a:t>
            </a:r>
            <a:r>
              <a:rPr lang="es-GT" sz="1200" b="1" dirty="0" err="1" smtClean="0">
                <a:latin typeface="Calibri" panose="020F0502020204030204" pitchFamily="34" charset="0"/>
                <a:ea typeface="Calibri" panose="020F0502020204030204" pitchFamily="34" charset="0"/>
                <a:cs typeface="Times New Roman" panose="02020603050405020304" pitchFamily="18" charset="0"/>
              </a:rPr>
              <a:t>Radcliffe</a:t>
            </a:r>
            <a:r>
              <a:rPr lang="es-GT" sz="1200" b="1" dirty="0">
                <a:latin typeface="Calibri" panose="020F0502020204030204" pitchFamily="34" charset="0"/>
                <a:ea typeface="Calibri" panose="020F0502020204030204" pitchFamily="34" charset="0"/>
                <a:cs typeface="Times New Roman" panose="02020603050405020304" pitchFamily="18" charset="0"/>
              </a:rPr>
              <a:t>. </a:t>
            </a:r>
            <a:r>
              <a:rPr lang="es-GT" sz="1200" b="1">
                <a:latin typeface="Calibri" panose="020F0502020204030204" pitchFamily="34" charset="0"/>
                <a:ea typeface="Calibri" panose="020F0502020204030204" pitchFamily="34" charset="0"/>
                <a:cs typeface="Times New Roman" panose="02020603050405020304" pitchFamily="18" charset="0"/>
              </a:rPr>
              <a:t>Sullivan </a:t>
            </a:r>
            <a:r>
              <a:rPr lang="es-GT" sz="1200" b="1" smtClean="0">
                <a:latin typeface="Calibri" panose="020F0502020204030204" pitchFamily="34" charset="0"/>
                <a:ea typeface="Calibri" panose="020F0502020204030204" pitchFamily="34" charset="0"/>
                <a:cs typeface="Times New Roman" panose="02020603050405020304" pitchFamily="18" charset="0"/>
              </a:rPr>
              <a:t>se sentaba </a:t>
            </a:r>
            <a:r>
              <a:rPr lang="es-GT" sz="1200" b="1" dirty="0">
                <a:latin typeface="Calibri" panose="020F0502020204030204" pitchFamily="34" charset="0"/>
                <a:ea typeface="Calibri" panose="020F0502020204030204" pitchFamily="34" charset="0"/>
                <a:cs typeface="Times New Roman" panose="02020603050405020304" pitchFamily="18" charset="0"/>
              </a:rPr>
              <a:t>a su lado </a:t>
            </a:r>
            <a:r>
              <a:rPr lang="es-GT" sz="1200" b="1">
                <a:latin typeface="Calibri" panose="020F0502020204030204" pitchFamily="34" charset="0"/>
                <a:ea typeface="Calibri" panose="020F0502020204030204" pitchFamily="34" charset="0"/>
                <a:cs typeface="Times New Roman" panose="02020603050405020304" pitchFamily="18" charset="0"/>
              </a:rPr>
              <a:t>en </a:t>
            </a:r>
            <a:r>
              <a:rPr lang="es-GT" sz="1200" b="1" smtClean="0">
                <a:latin typeface="Calibri" panose="020F0502020204030204" pitchFamily="34" charset="0"/>
                <a:ea typeface="Calibri" panose="020F0502020204030204" pitchFamily="34" charset="0"/>
                <a:cs typeface="Times New Roman" panose="02020603050405020304" pitchFamily="18" charset="0"/>
              </a:rPr>
              <a:t>clase </a:t>
            </a:r>
            <a:r>
              <a:rPr lang="es-GT" sz="1200" b="1" dirty="0">
                <a:latin typeface="Calibri" panose="020F0502020204030204" pitchFamily="34" charset="0"/>
                <a:ea typeface="Calibri" panose="020F0502020204030204" pitchFamily="34" charset="0"/>
                <a:cs typeface="Times New Roman" panose="02020603050405020304" pitchFamily="18" charset="0"/>
              </a:rPr>
              <a:t>y escribía todo lo </a:t>
            </a:r>
            <a:r>
              <a:rPr lang="es-GT" sz="1200" b="1">
                <a:latin typeface="Calibri" panose="020F0502020204030204" pitchFamily="34" charset="0"/>
                <a:ea typeface="Calibri" panose="020F0502020204030204" pitchFamily="34" charset="0"/>
                <a:cs typeface="Times New Roman" panose="02020603050405020304" pitchFamily="18" charset="0"/>
              </a:rPr>
              <a:t>que </a:t>
            </a:r>
            <a:r>
              <a:rPr lang="es-GT" sz="1200" b="1" smtClean="0">
                <a:latin typeface="Calibri" panose="020F0502020204030204" pitchFamily="34" charset="0"/>
                <a:ea typeface="Calibri" panose="020F0502020204030204" pitchFamily="34" charset="0"/>
                <a:cs typeface="Times New Roman" panose="02020603050405020304" pitchFamily="18" charset="0"/>
              </a:rPr>
              <a:t>se </a:t>
            </a:r>
            <a:r>
              <a:rPr lang="es-GT" sz="1200" b="1" dirty="0">
                <a:latin typeface="Calibri" panose="020F0502020204030204" pitchFamily="34" charset="0"/>
                <a:ea typeface="Calibri" panose="020F0502020204030204" pitchFamily="34" charset="0"/>
                <a:cs typeface="Times New Roman" panose="02020603050405020304" pitchFamily="18" charset="0"/>
              </a:rPr>
              <a:t>estaba diciendo. </a:t>
            </a:r>
            <a:endParaRPr lang="en-US" sz="1200" b="1" dirty="0"/>
          </a:p>
        </p:txBody>
      </p:sp>
      <p:sp>
        <p:nvSpPr>
          <p:cNvPr id="28" name="Rectangle 27"/>
          <p:cNvSpPr/>
          <p:nvPr/>
        </p:nvSpPr>
        <p:spPr>
          <a:xfrm>
            <a:off x="1634932" y="5506175"/>
            <a:ext cx="4842068" cy="487569"/>
          </a:xfrm>
          <a:prstGeom prst="rect">
            <a:avLst/>
          </a:prstGeom>
        </p:spPr>
        <p:txBody>
          <a:bodyPr wrap="square">
            <a:spAutoFit/>
          </a:bodyPr>
          <a:lstStyle/>
          <a:p>
            <a:pPr>
              <a:lnSpc>
                <a:spcPct val="107000"/>
              </a:lnSpc>
              <a:spcAft>
                <a:spcPts val="800"/>
              </a:spcAft>
            </a:pPr>
            <a:r>
              <a:rPr lang="es-GT" sz="1200" b="1" dirty="0">
                <a:latin typeface="Calibri" panose="020F0502020204030204" pitchFamily="34" charset="0"/>
                <a:ea typeface="Calibri" panose="020F0502020204030204" pitchFamily="34" charset="0"/>
                <a:cs typeface="Times New Roman" panose="02020603050405020304" pitchFamily="18" charset="0"/>
              </a:rPr>
              <a:t>Helen escribió su primer libro, </a:t>
            </a:r>
            <a:r>
              <a:rPr lang="es-GT" sz="1200" b="1" i="1" u="sng" dirty="0">
                <a:latin typeface="Calibri" panose="020F0502020204030204" pitchFamily="34" charset="0"/>
                <a:ea typeface="Calibri" panose="020F0502020204030204" pitchFamily="34" charset="0"/>
                <a:cs typeface="Times New Roman" panose="02020603050405020304" pitchFamily="18" charset="0"/>
              </a:rPr>
              <a:t>La Historia de Mi Vida</a:t>
            </a:r>
            <a:r>
              <a:rPr lang="es-GT" sz="1200" b="1" dirty="0">
                <a:latin typeface="Calibri" panose="020F0502020204030204" pitchFamily="34" charset="0"/>
                <a:ea typeface="Calibri" panose="020F0502020204030204" pitchFamily="34" charset="0"/>
                <a:cs typeface="Times New Roman" panose="02020603050405020304" pitchFamily="18" charset="0"/>
              </a:rPr>
              <a:t>. Después escribió 13 libros más.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p:nvPr/>
        </p:nvSpPr>
        <p:spPr>
          <a:xfrm>
            <a:off x="1634932" y="6195719"/>
            <a:ext cx="4765868" cy="461665"/>
          </a:xfrm>
          <a:prstGeom prst="rect">
            <a:avLst/>
          </a:prstGeom>
        </p:spPr>
        <p:txBody>
          <a:bodyPr wrap="square">
            <a:spAutoFit/>
          </a:bodyPr>
          <a:lstStyle/>
          <a:p>
            <a:r>
              <a:rPr lang="es-GT" sz="1200" b="1" dirty="0">
                <a:latin typeface="Calibri" panose="020F0502020204030204" pitchFamily="34" charset="0"/>
                <a:ea typeface="Calibri" panose="020F0502020204030204" pitchFamily="34" charset="0"/>
                <a:cs typeface="Times New Roman" panose="02020603050405020304" pitchFamily="18" charset="0"/>
              </a:rPr>
              <a:t>Helen pronunció discursos en todo los Estados Unidos para que la gente </a:t>
            </a:r>
            <a:r>
              <a:rPr lang="es-GT" sz="1200" b="1" dirty="0" smtClean="0">
                <a:latin typeface="Calibri" panose="020F0502020204030204" pitchFamily="34" charset="0"/>
                <a:ea typeface="Calibri" panose="020F0502020204030204" pitchFamily="34" charset="0"/>
                <a:cs typeface="Times New Roman" panose="02020603050405020304" pitchFamily="18" charset="0"/>
              </a:rPr>
              <a:t>mejorara la </a:t>
            </a:r>
            <a:r>
              <a:rPr lang="es-GT" sz="1200" b="1" dirty="0">
                <a:latin typeface="Calibri" panose="020F0502020204030204" pitchFamily="34" charset="0"/>
                <a:ea typeface="Calibri" panose="020F0502020204030204" pitchFamily="34" charset="0"/>
                <a:cs typeface="Times New Roman" panose="02020603050405020304" pitchFamily="18" charset="0"/>
              </a:rPr>
              <a:t>educación de las personas ciegas y sordas.</a:t>
            </a:r>
            <a:endParaRPr lang="en-US" sz="1200" b="1" dirty="0"/>
          </a:p>
        </p:txBody>
      </p:sp>
      <p:sp>
        <p:nvSpPr>
          <p:cNvPr id="30" name="Rectangle 29"/>
          <p:cNvSpPr/>
          <p:nvPr/>
        </p:nvSpPr>
        <p:spPr>
          <a:xfrm>
            <a:off x="1634931" y="6885801"/>
            <a:ext cx="4487649" cy="276999"/>
          </a:xfrm>
          <a:prstGeom prst="rect">
            <a:avLst/>
          </a:prstGeom>
        </p:spPr>
        <p:txBody>
          <a:bodyPr wrap="square">
            <a:spAutoFit/>
          </a:bodyPr>
          <a:lstStyle/>
          <a:p>
            <a:r>
              <a:rPr lang="es-GT" sz="1200" b="1" smtClean="0">
                <a:latin typeface="Calibri" panose="020F0502020204030204" pitchFamily="34" charset="0"/>
                <a:ea typeface="Calibri" panose="020F0502020204030204" pitchFamily="34" charset="0"/>
                <a:cs typeface="Times New Roman" panose="02020603050405020304" pitchFamily="18" charset="0"/>
              </a:rPr>
              <a:t>Se </a:t>
            </a:r>
            <a:r>
              <a:rPr lang="es-GT" sz="1200" b="1" dirty="0" smtClean="0">
                <a:latin typeface="Calibri" panose="020F0502020204030204" pitchFamily="34" charset="0"/>
                <a:ea typeface="Calibri" panose="020F0502020204030204" pitchFamily="34" charset="0"/>
                <a:cs typeface="Times New Roman" panose="02020603050405020304" pitchFamily="18" charset="0"/>
              </a:rPr>
              <a:t>hizo una </a:t>
            </a:r>
            <a:r>
              <a:rPr lang="es-GT" sz="1200" b="1" dirty="0">
                <a:latin typeface="Calibri" panose="020F0502020204030204" pitchFamily="34" charset="0"/>
                <a:ea typeface="Calibri" panose="020F0502020204030204" pitchFamily="34" charset="0"/>
                <a:cs typeface="Times New Roman" panose="02020603050405020304" pitchFamily="18" charset="0"/>
              </a:rPr>
              <a:t>película </a:t>
            </a:r>
            <a:r>
              <a:rPr lang="es-GT" sz="1200" b="1" dirty="0" smtClean="0">
                <a:latin typeface="Calibri" panose="020F0502020204030204" pitchFamily="34" charset="0"/>
                <a:ea typeface="Calibri" panose="020F0502020204030204" pitchFamily="34" charset="0"/>
                <a:cs typeface="Times New Roman" panose="02020603050405020304" pitchFamily="18" charset="0"/>
              </a:rPr>
              <a:t>sobre </a:t>
            </a:r>
            <a:r>
              <a:rPr lang="es-GT" sz="1200" b="1" dirty="0">
                <a:latin typeface="Calibri" panose="020F0502020204030204" pitchFamily="34" charset="0"/>
                <a:ea typeface="Calibri" panose="020F0502020204030204" pitchFamily="34" charset="0"/>
                <a:cs typeface="Times New Roman" panose="02020603050405020304" pitchFamily="18" charset="0"/>
              </a:rPr>
              <a:t>la vida de Helen. Ganó muchos premios.</a:t>
            </a:r>
            <a:endParaRPr lang="en-US" sz="1200" b="1" dirty="0"/>
          </a:p>
        </p:txBody>
      </p:sp>
    </p:spTree>
    <p:extLst>
      <p:ext uri="{BB962C8B-B14F-4D97-AF65-F5344CB8AC3E}">
        <p14:creationId xmlns:p14="http://schemas.microsoft.com/office/powerpoint/2010/main" val="2500979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98829" y="653453"/>
            <a:ext cx="6325871" cy="2565081"/>
          </a:xfrm>
          <a:prstGeom prst="rect">
            <a:avLst/>
          </a:prstGeom>
        </p:spPr>
        <p:txBody>
          <a:bodyPr wrap="square" lIns="101874" tIns="50937" rIns="101874" bIns="50937">
            <a:spAutoFit/>
          </a:bodyPr>
          <a:lstStyle/>
          <a:p>
            <a:pPr marL="361390" indent="-361390"/>
            <a:r>
              <a:rPr lang="en-US" sz="1600" b="1" dirty="0" smtClean="0">
                <a:latin typeface="Helvetica" pitchFamily="34" charset="0"/>
              </a:rPr>
              <a:t>13.  </a:t>
            </a:r>
            <a:r>
              <a:rPr lang="es-GT" sz="1600" b="1" dirty="0" smtClean="0">
                <a:latin typeface="Helvetica" panose="020B0604020202020204" pitchFamily="34" charset="0"/>
                <a:cs typeface="Helvetica" panose="020B0604020202020204" pitchFamily="34" charset="0"/>
              </a:rPr>
              <a:t>¿</a:t>
            </a:r>
            <a:r>
              <a:rPr lang="es-GT" sz="1600" b="1" dirty="0">
                <a:latin typeface="Helvetica" panose="020B0604020202020204" pitchFamily="34" charset="0"/>
                <a:cs typeface="Helvetica" panose="020B0604020202020204" pitchFamily="34" charset="0"/>
              </a:rPr>
              <a:t>Qué </a:t>
            </a:r>
            <a:r>
              <a:rPr lang="es-GT" sz="1600" b="1" dirty="0" smtClean="0">
                <a:latin typeface="Helvetica" panose="020B0604020202020204" pitchFamily="34" charset="0"/>
                <a:cs typeface="Helvetica" panose="020B0604020202020204" pitchFamily="34" charset="0"/>
              </a:rPr>
              <a:t>fecha </a:t>
            </a:r>
            <a:r>
              <a:rPr lang="es-GT" sz="1600" b="1" dirty="0">
                <a:latin typeface="Helvetica" panose="020B0604020202020204" pitchFamily="34" charset="0"/>
                <a:cs typeface="Helvetica" panose="020B0604020202020204" pitchFamily="34" charset="0"/>
              </a:rPr>
              <a:t>en la línea de </a:t>
            </a:r>
            <a:r>
              <a:rPr lang="es-GT" sz="1600" b="1" dirty="0" smtClean="0">
                <a:latin typeface="Helvetica" panose="020B0604020202020204" pitchFamily="34" charset="0"/>
                <a:cs typeface="Helvetica" panose="020B0604020202020204" pitchFamily="34" charset="0"/>
              </a:rPr>
              <a:t>tiempo </a:t>
            </a:r>
            <a:r>
              <a:rPr lang="es-GT" sz="1600" b="1" dirty="0">
                <a:latin typeface="Helvetica" panose="020B0604020202020204" pitchFamily="34" charset="0"/>
                <a:cs typeface="Helvetica" panose="020B0604020202020204" pitchFamily="34" charset="0"/>
              </a:rPr>
              <a:t>muestra una habilidad que Helen necesitaba para ir </a:t>
            </a:r>
            <a:r>
              <a:rPr lang="es-GT" sz="1600" b="1" dirty="0" smtClean="0">
                <a:latin typeface="Helvetica" panose="020B0604020202020204" pitchFamily="34" charset="0"/>
                <a:cs typeface="Helvetica" panose="020B0604020202020204" pitchFamily="34" charset="0"/>
              </a:rPr>
              <a:t>a la universidad?</a:t>
            </a:r>
            <a:endParaRPr lang="en-US" sz="1600" b="1" dirty="0">
              <a:latin typeface="Helvetica" panose="020B0604020202020204" pitchFamily="34" charset="0"/>
              <a:cs typeface="Helvetica" panose="020B0604020202020204" pitchFamily="34" charset="0"/>
            </a:endParaRPr>
          </a:p>
          <a:p>
            <a:pPr marL="361390" indent="-361390"/>
            <a:endParaRPr lang="en-US" sz="1600" dirty="0">
              <a:latin typeface="Helvetica" pitchFamily="34" charset="0"/>
            </a:endParaRPr>
          </a:p>
          <a:p>
            <a:pPr marL="360363" indent="38100">
              <a:buFont typeface="+mj-lt"/>
              <a:buAutoNum type="alphaUcPeriod"/>
            </a:pPr>
            <a:r>
              <a:rPr lang="en-US" sz="1600" dirty="0" smtClean="0">
                <a:latin typeface="Helvetica" pitchFamily="34" charset="0"/>
              </a:rPr>
              <a:t>  1880</a:t>
            </a:r>
            <a:endParaRPr lang="en-US" sz="1600" dirty="0">
              <a:latin typeface="Helvetica" pitchFamily="34" charset="0"/>
            </a:endParaRPr>
          </a:p>
          <a:p>
            <a:pPr marL="360363" indent="38100">
              <a:buFont typeface="+mj-lt"/>
              <a:buAutoNum type="alphaUcPeriod"/>
            </a:pPr>
            <a:endParaRPr lang="en-US" sz="1600" dirty="0">
              <a:latin typeface="Helvetica" pitchFamily="34" charset="0"/>
            </a:endParaRPr>
          </a:p>
          <a:p>
            <a:pPr marL="360363" indent="38100">
              <a:buFont typeface="+mj-lt"/>
              <a:buAutoNum type="alphaUcPeriod"/>
            </a:pPr>
            <a:r>
              <a:rPr lang="en-US" sz="1600" dirty="0" smtClean="0">
                <a:latin typeface="Helvetica" pitchFamily="34" charset="0"/>
              </a:rPr>
              <a:t>  1882</a:t>
            </a:r>
            <a:endParaRPr lang="en-US" sz="1600" dirty="0">
              <a:latin typeface="Helvetica" pitchFamily="34" charset="0"/>
            </a:endParaRPr>
          </a:p>
          <a:p>
            <a:pPr marL="360363" indent="38100">
              <a:buFont typeface="+mj-lt"/>
              <a:buAutoNum type="alphaUcPeriod"/>
            </a:pPr>
            <a:endParaRPr lang="en-US" sz="1600" dirty="0">
              <a:latin typeface="Helvetica" pitchFamily="34" charset="0"/>
            </a:endParaRPr>
          </a:p>
          <a:p>
            <a:pPr marL="360363" indent="38100">
              <a:buFont typeface="+mj-lt"/>
              <a:buAutoNum type="alphaUcPeriod"/>
            </a:pPr>
            <a:r>
              <a:rPr lang="en-US" sz="1600" dirty="0" smtClean="0">
                <a:latin typeface="Helvetica" pitchFamily="34" charset="0"/>
              </a:rPr>
              <a:t>  1888</a:t>
            </a:r>
            <a:endParaRPr lang="en-US" sz="1600" dirty="0">
              <a:latin typeface="Helvetica" pitchFamily="34" charset="0"/>
            </a:endParaRPr>
          </a:p>
          <a:p>
            <a:pPr marL="360363" indent="38100">
              <a:buFont typeface="+mj-lt"/>
              <a:buAutoNum type="alphaUcPeriod"/>
            </a:pPr>
            <a:endParaRPr lang="en-US" sz="1600" dirty="0">
              <a:latin typeface="Helvetica" pitchFamily="34" charset="0"/>
            </a:endParaRPr>
          </a:p>
          <a:p>
            <a:pPr marL="360363" indent="38100">
              <a:buFont typeface="+mj-lt"/>
              <a:buAutoNum type="alphaUcPeriod"/>
            </a:pPr>
            <a:r>
              <a:rPr lang="en-US" sz="1600" dirty="0" smtClean="0">
                <a:latin typeface="Helvetica" pitchFamily="34" charset="0"/>
              </a:rPr>
              <a:t>  1924</a:t>
            </a:r>
            <a:endParaRPr lang="en-US" sz="16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cxnSp>
        <p:nvCxnSpPr>
          <p:cNvPr id="10" name="Straight Connector 9"/>
          <p:cNvCxnSpPr/>
          <p:nvPr/>
        </p:nvCxnSpPr>
        <p:spPr>
          <a:xfrm>
            <a:off x="410117" y="44958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924630" y="14478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6" name="Oval 15"/>
          <p:cNvSpPr/>
          <p:nvPr/>
        </p:nvSpPr>
        <p:spPr>
          <a:xfrm>
            <a:off x="914400" y="19050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7" name="Oval 16"/>
          <p:cNvSpPr/>
          <p:nvPr/>
        </p:nvSpPr>
        <p:spPr>
          <a:xfrm>
            <a:off x="914400" y="28956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8" name="Oval 17"/>
          <p:cNvSpPr/>
          <p:nvPr/>
        </p:nvSpPr>
        <p:spPr>
          <a:xfrm>
            <a:off x="914400" y="2438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14124979"/>
              </p:ext>
            </p:extLst>
          </p:nvPr>
        </p:nvGraphicFramePr>
        <p:xfrm>
          <a:off x="4953000" y="3276600"/>
          <a:ext cx="2250440" cy="866071"/>
        </p:xfrm>
        <a:graphic>
          <a:graphicData uri="http://schemas.openxmlformats.org/drawingml/2006/table">
            <a:tbl>
              <a:tblPr firstRow="1" firstCol="1" bandRow="1"/>
              <a:tblGrid>
                <a:gridCol w="2250440"/>
              </a:tblGrid>
              <a:tr h="154229">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DOK 2 – </a:t>
                      </a:r>
                      <a:r>
                        <a:rPr lang="en-US" sz="900" b="1" dirty="0" smtClean="0">
                          <a:effectLst/>
                          <a:latin typeface="Calibri"/>
                          <a:ea typeface="Times New Roman"/>
                          <a:cs typeface="Times New Roman"/>
                        </a:rPr>
                        <a:t>Cl </a:t>
                      </a:r>
                      <a:r>
                        <a:rPr lang="en-US" sz="900" b="1" dirty="0" err="1" smtClean="0">
                          <a:effectLst/>
                          <a:latin typeface="Calibri"/>
                          <a:ea typeface="Times New Roman"/>
                          <a:cs typeface="Times New Roman"/>
                        </a:rPr>
                        <a:t>Hacia</a:t>
                      </a:r>
                      <a:r>
                        <a:rPr lang="en-US" sz="900" b="1" dirty="0" smtClean="0">
                          <a:effectLst/>
                          <a:latin typeface="Calibri"/>
                          <a:ea typeface="Times New Roman"/>
                          <a:cs typeface="Times New Roman"/>
                        </a:rPr>
                        <a:t> RI.4.7</a:t>
                      </a:r>
                      <a:endParaRPr lang="en-US" sz="900" b="1" dirty="0">
                        <a:effectLst/>
                        <a:latin typeface="Calibri"/>
                        <a:ea typeface="Calibri"/>
                        <a:cs typeface="Times New Roman"/>
                      </a:endParaRPr>
                    </a:p>
                  </a:txBody>
                  <a:tcPr marL="33157" marR="3315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711842">
                <a:tc>
                  <a:txBody>
                    <a:bodyPr/>
                    <a:lstStyle/>
                    <a:p>
                      <a:pPr marL="0" marR="0" algn="l">
                        <a:lnSpc>
                          <a:spcPct val="100000"/>
                        </a:lnSpc>
                        <a:spcBef>
                          <a:spcPts val="0"/>
                        </a:spcBef>
                        <a:spcAft>
                          <a:spcPts val="0"/>
                        </a:spcAft>
                      </a:pPr>
                      <a:r>
                        <a:rPr lang="es-419" sz="900" b="1" dirty="0" smtClean="0">
                          <a:solidFill>
                            <a:srgbClr val="000000"/>
                          </a:solidFill>
                          <a:effectLst/>
                          <a:latin typeface="+mn-lt"/>
                          <a:ea typeface="Times New Roman"/>
                          <a:cs typeface="Arial"/>
                        </a:rPr>
                        <a:t>Interpreta la información que se encuentra en tablas, gráficas, diagramas, líneas de tiempo, animaciones o elementos interactivos, con un  propósito específico (ejemplo: responder a una pregunta).</a:t>
                      </a:r>
                      <a:endParaRPr lang="en-US" sz="900" b="1" dirty="0" smtClean="0">
                        <a:solidFill>
                          <a:srgbClr val="000000"/>
                        </a:solidFill>
                        <a:effectLst/>
                        <a:latin typeface="Calibri"/>
                        <a:ea typeface="Times New Roman"/>
                        <a:cs typeface="Times New Roman"/>
                      </a:endParaRPr>
                    </a:p>
                  </a:txBody>
                  <a:tcPr marL="33157" marR="3315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56375267"/>
              </p:ext>
            </p:extLst>
          </p:nvPr>
        </p:nvGraphicFramePr>
        <p:xfrm>
          <a:off x="4724400" y="8001000"/>
          <a:ext cx="2508933" cy="982371"/>
        </p:xfrm>
        <a:graphic>
          <a:graphicData uri="http://schemas.openxmlformats.org/drawingml/2006/table">
            <a:tbl>
              <a:tblPr firstRow="1" firstCol="1" bandRow="1"/>
              <a:tblGrid>
                <a:gridCol w="2508933"/>
              </a:tblGrid>
              <a:tr h="154229">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DOK 2 – </a:t>
                      </a:r>
                      <a:r>
                        <a:rPr lang="en-US" sz="900" b="1" dirty="0" err="1" smtClean="0">
                          <a:effectLst/>
                          <a:latin typeface="Calibri"/>
                          <a:ea typeface="Times New Roman"/>
                          <a:cs typeface="Times New Roman"/>
                        </a:rPr>
                        <a:t>APn</a:t>
                      </a:r>
                      <a:r>
                        <a:rPr lang="en-US" sz="900" b="1" dirty="0" smtClean="0">
                          <a:effectLst/>
                          <a:latin typeface="Calibri"/>
                          <a:ea typeface="Times New Roman"/>
                          <a:cs typeface="Times New Roman"/>
                        </a:rPr>
                        <a:t> </a:t>
                      </a:r>
                      <a:r>
                        <a:rPr lang="en-US" sz="900" b="1" dirty="0" err="1" smtClean="0">
                          <a:effectLst/>
                          <a:latin typeface="Calibri"/>
                          <a:ea typeface="Times New Roman"/>
                          <a:cs typeface="Times New Roman"/>
                        </a:rPr>
                        <a:t>Hacia</a:t>
                      </a:r>
                      <a:r>
                        <a:rPr lang="en-US" sz="900" b="1" dirty="0" smtClean="0">
                          <a:effectLst/>
                          <a:latin typeface="Calibri"/>
                          <a:ea typeface="Times New Roman"/>
                          <a:cs typeface="Times New Roman"/>
                        </a:rPr>
                        <a:t> RI.4.7</a:t>
                      </a:r>
                      <a:endParaRPr lang="en-US" sz="900" b="1" dirty="0">
                        <a:effectLst/>
                        <a:latin typeface="Calibri"/>
                        <a:ea typeface="Calibri"/>
                        <a:cs typeface="Times New Roman"/>
                      </a:endParaRPr>
                    </a:p>
                  </a:txBody>
                  <a:tcPr marL="33157" marR="3315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828142">
                <a:tc>
                  <a:txBody>
                    <a:bodyPr/>
                    <a:lstStyle/>
                    <a:p>
                      <a:pPr marL="0" marR="0" algn="l">
                        <a:lnSpc>
                          <a:spcPct val="115000"/>
                        </a:lnSpc>
                        <a:spcBef>
                          <a:spcPts val="0"/>
                        </a:spcBef>
                        <a:spcAft>
                          <a:spcPts val="0"/>
                        </a:spcAft>
                      </a:pPr>
                      <a:r>
                        <a:rPr lang="es-419" sz="900" b="1" dirty="0" smtClean="0">
                          <a:solidFill>
                            <a:srgbClr val="000000"/>
                          </a:solidFill>
                          <a:effectLst/>
                          <a:latin typeface="+mn-lt"/>
                          <a:ea typeface="Times New Roman"/>
                          <a:cs typeface="Times New Roman"/>
                        </a:rPr>
                        <a:t>Muestra la capacidad de usar y obtener información que  encuentra </a:t>
                      </a:r>
                      <a:r>
                        <a:rPr lang="es-419" sz="900" b="1" u="sng" dirty="0" smtClean="0">
                          <a:solidFill>
                            <a:srgbClr val="000000"/>
                          </a:solidFill>
                          <a:effectLst/>
                          <a:latin typeface="+mn-lt"/>
                          <a:ea typeface="Times New Roman"/>
                          <a:cs typeface="Times New Roman"/>
                        </a:rPr>
                        <a:t>de forma independiente</a:t>
                      </a:r>
                      <a:r>
                        <a:rPr lang="es-419" sz="900" b="1" dirty="0" smtClean="0">
                          <a:solidFill>
                            <a:srgbClr val="000000"/>
                          </a:solidFill>
                          <a:effectLst/>
                          <a:latin typeface="+mn-lt"/>
                          <a:ea typeface="Times New Roman"/>
                          <a:cs typeface="Times New Roman"/>
                        </a:rPr>
                        <a:t> en las características del texto, tales como: tablas, gráficas, diagramas, líneas de tiempo, animaciones o elementos interactivos </a:t>
                      </a:r>
                      <a:endParaRPr lang="en-US" sz="900" b="1" dirty="0" smtClean="0">
                        <a:solidFill>
                          <a:srgbClr val="000000"/>
                        </a:solidFill>
                        <a:effectLst/>
                        <a:latin typeface="Calibri"/>
                        <a:ea typeface="Times New Roman"/>
                        <a:cs typeface="Times New Roman"/>
                      </a:endParaRPr>
                    </a:p>
                  </a:txBody>
                  <a:tcPr marL="33157" marR="3315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13" name="Rectangle 12"/>
          <p:cNvSpPr/>
          <p:nvPr/>
        </p:nvSpPr>
        <p:spPr>
          <a:xfrm>
            <a:off x="723900" y="5105400"/>
            <a:ext cx="6286500" cy="2811303"/>
          </a:xfrm>
          <a:prstGeom prst="rect">
            <a:avLst/>
          </a:prstGeom>
        </p:spPr>
        <p:txBody>
          <a:bodyPr wrap="square" lIns="101874" tIns="50937" rIns="101874" bIns="50937">
            <a:spAutoFit/>
          </a:bodyPr>
          <a:lstStyle/>
          <a:p>
            <a:pPr marL="457200" indent="-457200"/>
            <a:r>
              <a:rPr lang="es-GT" sz="1600" b="1" dirty="0" smtClean="0">
                <a:latin typeface="Helvetica" panose="020B0604020202020204" pitchFamily="34" charset="0"/>
                <a:cs typeface="Helvetica" panose="020B0604020202020204" pitchFamily="34" charset="0"/>
              </a:rPr>
              <a:t>14.  ¿Qué acontecimiento en la línea de tiempo tendría la información y la estructura parecida a una biografía?</a:t>
            </a:r>
          </a:p>
          <a:p>
            <a:pPr marL="361390" indent="-361390">
              <a:buAutoNum type="arabicPeriod" startAt="14"/>
            </a:pPr>
            <a:endParaRPr lang="es-GT" sz="1600" dirty="0" smtClean="0">
              <a:latin typeface="Helvetica" pitchFamily="34" charset="0"/>
            </a:endParaRPr>
          </a:p>
          <a:p>
            <a:pPr marL="631825" indent="-292100">
              <a:buFont typeface="+mj-lt"/>
              <a:buAutoNum type="alphaUcPeriod"/>
            </a:pPr>
            <a:r>
              <a:rPr lang="es-GT" sz="1600" dirty="0" smtClean="0">
                <a:latin typeface="Helvetica" pitchFamily="34" charset="0"/>
              </a:rPr>
              <a:t>Helen </a:t>
            </a:r>
            <a:r>
              <a:rPr lang="es-GT" sz="1600" dirty="0" err="1" smtClean="0">
                <a:latin typeface="Helvetica" pitchFamily="34" charset="0"/>
              </a:rPr>
              <a:t>Keller</a:t>
            </a:r>
            <a:r>
              <a:rPr lang="es-GT" sz="1600" dirty="0" smtClean="0">
                <a:latin typeface="Helvetica" pitchFamily="34" charset="0"/>
              </a:rPr>
              <a:t> perdió la audición y la visión debido a una enfermedad. </a:t>
            </a:r>
          </a:p>
          <a:p>
            <a:pPr marL="631825" indent="-292100">
              <a:buFont typeface="+mj-lt"/>
              <a:buAutoNum type="alphaUcPeriod"/>
            </a:pPr>
            <a:endParaRPr lang="es-GT" sz="1600" dirty="0" smtClean="0">
              <a:latin typeface="Helvetica" pitchFamily="34" charset="0"/>
            </a:endParaRPr>
          </a:p>
          <a:p>
            <a:pPr marL="631825" indent="-292100">
              <a:buFont typeface="+mj-lt"/>
              <a:buAutoNum type="alphaUcPeriod"/>
            </a:pPr>
            <a:r>
              <a:rPr lang="es-GT" sz="1600" dirty="0" smtClean="0">
                <a:latin typeface="Helvetica" pitchFamily="34" charset="0"/>
              </a:rPr>
              <a:t>Después escribió 13 libros más.  </a:t>
            </a:r>
          </a:p>
          <a:p>
            <a:pPr marL="631825" indent="-292100">
              <a:buFont typeface="+mj-lt"/>
              <a:buAutoNum type="alphaUcPeriod"/>
            </a:pPr>
            <a:endParaRPr lang="es-GT" sz="1600" dirty="0" smtClean="0">
              <a:latin typeface="Helvetica" pitchFamily="34" charset="0"/>
            </a:endParaRPr>
          </a:p>
          <a:p>
            <a:pPr marL="631825" indent="-292100">
              <a:buFont typeface="+mj-lt"/>
              <a:buAutoNum type="alphaUcPeriod"/>
            </a:pPr>
            <a:r>
              <a:rPr lang="es-GT" sz="1600" dirty="0" smtClean="0">
                <a:latin typeface="Helvetica" pitchFamily="34" charset="0"/>
              </a:rPr>
              <a:t>Helen </a:t>
            </a:r>
            <a:r>
              <a:rPr lang="es-GT" sz="1600" dirty="0" err="1" smtClean="0">
                <a:latin typeface="Helvetica" pitchFamily="34" charset="0"/>
              </a:rPr>
              <a:t>Keller</a:t>
            </a:r>
            <a:r>
              <a:rPr lang="es-GT" sz="1600" dirty="0" smtClean="0">
                <a:latin typeface="Helvetica" pitchFamily="34" charset="0"/>
              </a:rPr>
              <a:t> aprendió a leer y escribir en braille. </a:t>
            </a:r>
          </a:p>
          <a:p>
            <a:pPr marL="631825" indent="-292100">
              <a:buFont typeface="+mj-lt"/>
              <a:buAutoNum type="alphaUcPeriod"/>
            </a:pPr>
            <a:endParaRPr lang="es-GT" sz="1600" dirty="0" smtClean="0">
              <a:latin typeface="Helvetica" pitchFamily="34" charset="0"/>
            </a:endParaRPr>
          </a:p>
          <a:p>
            <a:pPr marL="631825" indent="-292100">
              <a:buFont typeface="+mj-lt"/>
              <a:buAutoNum type="alphaUcPeriod"/>
            </a:pPr>
            <a:r>
              <a:rPr lang="es-GT" sz="1600" smtClean="0">
                <a:latin typeface="Helvetica" pitchFamily="34" charset="0"/>
              </a:rPr>
              <a:t>Se </a:t>
            </a:r>
            <a:r>
              <a:rPr lang="es-GT" sz="1600" dirty="0" smtClean="0">
                <a:latin typeface="Helvetica" pitchFamily="34" charset="0"/>
              </a:rPr>
              <a:t>hizo una película sobre la vida de Helen </a:t>
            </a:r>
            <a:r>
              <a:rPr lang="es-GT" sz="1600" dirty="0" err="1" smtClean="0">
                <a:latin typeface="Helvetica" pitchFamily="34" charset="0"/>
              </a:rPr>
              <a:t>Keller</a:t>
            </a:r>
            <a:r>
              <a:rPr lang="es-GT" sz="1600" dirty="0" smtClean="0">
                <a:latin typeface="Helvetica" pitchFamily="34" charset="0"/>
              </a:rPr>
              <a:t>.  </a:t>
            </a:r>
            <a:endParaRPr lang="es-GT" sz="1600" dirty="0">
              <a:latin typeface="Helvetica" pitchFamily="34" charset="0"/>
            </a:endParaRPr>
          </a:p>
        </p:txBody>
      </p:sp>
      <p:sp>
        <p:nvSpPr>
          <p:cNvPr id="14" name="Oval 13"/>
          <p:cNvSpPr/>
          <p:nvPr/>
        </p:nvSpPr>
        <p:spPr>
          <a:xfrm>
            <a:off x="822490" y="589037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9" name="Oval 18"/>
          <p:cNvSpPr/>
          <p:nvPr/>
        </p:nvSpPr>
        <p:spPr>
          <a:xfrm>
            <a:off x="802268" y="6629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0" name="Oval 19"/>
          <p:cNvSpPr/>
          <p:nvPr/>
        </p:nvSpPr>
        <p:spPr>
          <a:xfrm>
            <a:off x="801502" y="711724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814184" y="756616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Tree>
    <p:extLst>
      <p:ext uri="{BB962C8B-B14F-4D97-AF65-F5344CB8AC3E}">
        <p14:creationId xmlns:p14="http://schemas.microsoft.com/office/powerpoint/2010/main" val="2118878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54997776"/>
              </p:ext>
            </p:extLst>
          </p:nvPr>
        </p:nvGraphicFramePr>
        <p:xfrm>
          <a:off x="347662" y="233540"/>
          <a:ext cx="7043738" cy="4039320"/>
        </p:xfrm>
        <a:graphic>
          <a:graphicData uri="http://schemas.openxmlformats.org/drawingml/2006/table">
            <a:tbl>
              <a:tblPr firstRow="1" bandRow="1">
                <a:tableStyleId>{5940675A-B579-460E-94D1-54222C63F5DA}</a:tableStyleId>
              </a:tblPr>
              <a:tblGrid>
                <a:gridCol w="7043738"/>
              </a:tblGrid>
              <a:tr h="528460">
                <a:tc>
                  <a:txBody>
                    <a:bodyPr/>
                    <a:lstStyle/>
                    <a:p>
                      <a:pPr marL="341313" marR="0" indent="-341313" algn="l" defTabSz="966612" rtl="0" eaLnBrk="1" fontAlgn="auto" latinLnBrk="0" hangingPunct="1">
                        <a:lnSpc>
                          <a:spcPct val="100000"/>
                        </a:lnSpc>
                        <a:spcBef>
                          <a:spcPts val="0"/>
                        </a:spcBef>
                        <a:spcAft>
                          <a:spcPts val="0"/>
                        </a:spcAft>
                        <a:buClrTx/>
                        <a:buSzTx/>
                        <a:buFont typeface="+mj-lt"/>
                        <a:buNone/>
                        <a:tabLst/>
                        <a:defRPr/>
                      </a:pPr>
                      <a:r>
                        <a:rPr lang="es-GT" sz="1600" b="1" kern="1200" dirty="0" smtClean="0">
                          <a:solidFill>
                            <a:schemeClr val="tx1"/>
                          </a:solidFill>
                          <a:effectLst/>
                          <a:latin typeface="Helvetica" panose="020B0604020202020204" pitchFamily="34" charset="0"/>
                          <a:ea typeface="+mn-ea"/>
                          <a:cs typeface="Helvetica" panose="020B0604020202020204" pitchFamily="34" charset="0"/>
                        </a:rPr>
                        <a:t>15.  En la fuente informativa #1, ¿qué tipo de dificultades tuvo Helen? ¿Cómo estas dificultades influyeron</a:t>
                      </a:r>
                      <a:r>
                        <a:rPr lang="es-GT" sz="1600" b="1" kern="1200" baseline="0" dirty="0" smtClean="0">
                          <a:solidFill>
                            <a:schemeClr val="tx1"/>
                          </a:solidFill>
                          <a:effectLst/>
                          <a:latin typeface="Helvetica" panose="020B0604020202020204" pitchFamily="34" charset="0"/>
                          <a:ea typeface="+mn-ea"/>
                          <a:cs typeface="Helvetica" panose="020B0604020202020204" pitchFamily="34" charset="0"/>
                        </a:rPr>
                        <a:t> </a:t>
                      </a:r>
                      <a:r>
                        <a:rPr lang="es-GT" sz="1600" b="1" kern="1200" dirty="0" smtClean="0">
                          <a:solidFill>
                            <a:schemeClr val="tx1"/>
                          </a:solidFill>
                          <a:effectLst/>
                          <a:latin typeface="Helvetica" panose="020B0604020202020204" pitchFamily="34" charset="0"/>
                          <a:ea typeface="+mn-ea"/>
                          <a:cs typeface="Helvetica" panose="020B0604020202020204" pitchFamily="34" charset="0"/>
                        </a:rPr>
                        <a:t>en la vida de Helen más adelante en el futuro? Utiliza la información de las fuentes informativas #2 y #3 para apoyar tu conclusión.</a:t>
                      </a:r>
                      <a:endParaRPr lang="en-US" sz="1600" b="1" kern="1200" dirty="0" smtClean="0">
                        <a:solidFill>
                          <a:schemeClr val="tx1"/>
                        </a:solidFill>
                        <a:effectLst/>
                        <a:latin typeface="Helvetica" panose="020B0604020202020204" pitchFamily="34" charset="0"/>
                        <a:ea typeface="+mn-ea"/>
                        <a:cs typeface="Helvetica" panose="020B0604020202020204" pitchFamily="34" charset="0"/>
                      </a:endParaRPr>
                    </a:p>
                    <a:p>
                      <a:pPr marL="341313" marR="0" indent="-341313" algn="l" defTabSz="966612" rtl="0" eaLnBrk="1" fontAlgn="auto" latinLnBrk="0" hangingPunct="1">
                        <a:lnSpc>
                          <a:spcPct val="100000"/>
                        </a:lnSpc>
                        <a:spcBef>
                          <a:spcPts val="0"/>
                        </a:spcBef>
                        <a:spcAft>
                          <a:spcPts val="0"/>
                        </a:spcAft>
                        <a:buClrTx/>
                        <a:buSzTx/>
                        <a:buFont typeface="+mj-lt"/>
                        <a:buNone/>
                        <a:tabLst/>
                        <a:defRPr/>
                      </a:pPr>
                      <a:endParaRPr lang="en-US" sz="800" b="1" baseline="0" dirty="0" smtClean="0">
                        <a:solidFill>
                          <a:srgbClr val="002060"/>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66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2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64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64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64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90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6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42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34572109"/>
              </p:ext>
            </p:extLst>
          </p:nvPr>
        </p:nvGraphicFramePr>
        <p:xfrm>
          <a:off x="423862" y="5089440"/>
          <a:ext cx="7043738" cy="3673560"/>
        </p:xfrm>
        <a:graphic>
          <a:graphicData uri="http://schemas.openxmlformats.org/drawingml/2006/table">
            <a:tbl>
              <a:tblPr firstRow="1" bandRow="1">
                <a:tableStyleId>{5940675A-B579-460E-94D1-54222C63F5DA}</a:tableStyleId>
              </a:tblPr>
              <a:tblGrid>
                <a:gridCol w="7043738"/>
              </a:tblGrid>
              <a:tr h="528750">
                <a:tc>
                  <a:txBody>
                    <a:bodyPr/>
                    <a:lstStyle/>
                    <a:p>
                      <a:pPr marL="400050" indent="-400050"/>
                      <a:r>
                        <a:rPr lang="es-GT" sz="1600" b="1" kern="1200" dirty="0" smtClean="0">
                          <a:solidFill>
                            <a:schemeClr val="tx1"/>
                          </a:solidFill>
                          <a:effectLst/>
                          <a:latin typeface="Helvetica" panose="020B0604020202020204" pitchFamily="34" charset="0"/>
                          <a:ea typeface="+mn-ea"/>
                          <a:cs typeface="Helvetica" panose="020B0604020202020204" pitchFamily="34" charset="0"/>
                        </a:rPr>
                        <a:t>16.  ¿Qué información en la línea de tiempo </a:t>
                      </a:r>
                      <a:r>
                        <a:rPr lang="es-GT" sz="1600" b="1" kern="1200" smtClean="0">
                          <a:solidFill>
                            <a:schemeClr val="tx1"/>
                          </a:solidFill>
                          <a:effectLst/>
                          <a:latin typeface="Helvetica" panose="020B0604020202020204" pitchFamily="34" charset="0"/>
                          <a:ea typeface="+mn-ea"/>
                          <a:cs typeface="Helvetica" panose="020B0604020202020204" pitchFamily="34" charset="0"/>
                        </a:rPr>
                        <a:t>podría ser </a:t>
                      </a:r>
                      <a:r>
                        <a:rPr lang="es-GT" sz="1600" b="1" kern="1200" dirty="0" smtClean="0">
                          <a:solidFill>
                            <a:schemeClr val="tx1"/>
                          </a:solidFill>
                          <a:effectLst/>
                          <a:latin typeface="Helvetica" panose="020B0604020202020204" pitchFamily="34" charset="0"/>
                          <a:ea typeface="+mn-ea"/>
                          <a:cs typeface="Helvetica" panose="020B0604020202020204" pitchFamily="34" charset="0"/>
                        </a:rPr>
                        <a:t>utilizada como evidencia para demostrar que la vida de Helen </a:t>
                      </a:r>
                      <a:r>
                        <a:rPr lang="es-GT" sz="1600" b="1" kern="1200" dirty="0" err="1" smtClean="0">
                          <a:solidFill>
                            <a:schemeClr val="tx1"/>
                          </a:solidFill>
                          <a:effectLst/>
                          <a:latin typeface="Helvetica" panose="020B0604020202020204" pitchFamily="34" charset="0"/>
                          <a:ea typeface="+mn-ea"/>
                          <a:cs typeface="Helvetica" panose="020B0604020202020204" pitchFamily="34" charset="0"/>
                        </a:rPr>
                        <a:t>Keller</a:t>
                      </a:r>
                      <a:r>
                        <a:rPr lang="es-GT" sz="1600" b="1" kern="1200" dirty="0" smtClean="0">
                          <a:solidFill>
                            <a:schemeClr val="tx1"/>
                          </a:solidFill>
                          <a:effectLst/>
                          <a:latin typeface="Helvetica" panose="020B0604020202020204" pitchFamily="34" charset="0"/>
                          <a:ea typeface="+mn-ea"/>
                          <a:cs typeface="Helvetica" panose="020B0604020202020204" pitchFamily="34" charset="0"/>
                        </a:rPr>
                        <a:t> fue un éxito?</a:t>
                      </a:r>
                      <a:endParaRPr lang="en-US" sz="1600" b="1" kern="1200" dirty="0" smtClean="0">
                        <a:solidFill>
                          <a:schemeClr val="tx1"/>
                        </a:solidFill>
                        <a:effectLst/>
                        <a:latin typeface="Helvetica" panose="020B0604020202020204" pitchFamily="34" charset="0"/>
                        <a:ea typeface="+mn-ea"/>
                        <a:cs typeface="Helvetica" panose="020B0604020202020204" pitchFamily="34" charset="0"/>
                      </a:endParaRPr>
                    </a:p>
                    <a:p>
                      <a:pPr marL="0" indent="0">
                        <a:buFont typeface="+mj-lt"/>
                        <a:buNone/>
                        <a:tabLst/>
                      </a:pPr>
                      <a:endParaRPr lang="en-US" sz="1600" b="1" baseline="0" dirty="0" smtClean="0">
                        <a:solidFill>
                          <a:srgbClr val="00206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endParaRPr lang="en-US" sz="1400" dirty="0" smtClean="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66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2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60">
                <a:tc>
                  <a:txBody>
                    <a:bodyPr/>
                    <a:lstStyle/>
                    <a:p>
                      <a:endParaRPr lang="en-US" sz="1400" dirty="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Connector 5"/>
          <p:cNvCxnSpPr/>
          <p:nvPr/>
        </p:nvCxnSpPr>
        <p:spPr>
          <a:xfrm>
            <a:off x="410116"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055066061"/>
              </p:ext>
            </p:extLst>
          </p:nvPr>
        </p:nvGraphicFramePr>
        <p:xfrm>
          <a:off x="4715008" y="4302643"/>
          <a:ext cx="2667000" cy="583034"/>
        </p:xfrm>
        <a:graphic>
          <a:graphicData uri="http://schemas.openxmlformats.org/drawingml/2006/table">
            <a:tbl>
              <a:tblPr firstRow="1" firstCol="1" bandRow="1"/>
              <a:tblGrid>
                <a:gridCol w="2667000"/>
              </a:tblGrid>
              <a:tr h="103515">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a:t>
                      </a:r>
                      <a:r>
                        <a:rPr lang="en-US" sz="800" b="1" dirty="0" smtClean="0">
                          <a:solidFill>
                            <a:srgbClr val="000000"/>
                          </a:solidFill>
                          <a:effectLst/>
                          <a:latin typeface="Calibri"/>
                          <a:ea typeface="Times New Roman"/>
                          <a:cs typeface="Times New Roman"/>
                        </a:rPr>
                        <a:t>– SYU </a:t>
                      </a: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RI.4.6</a:t>
                      </a:r>
                      <a:endParaRPr lang="en-US" sz="800" dirty="0">
                        <a:effectLst/>
                        <a:latin typeface="Calibri"/>
                        <a:ea typeface="Calibri"/>
                        <a:cs typeface="Times New Roman"/>
                      </a:endParaRPr>
                    </a:p>
                  </a:txBody>
                  <a:tcPr marL="33288" marR="33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2">
                        <a:lumMod val="40000"/>
                        <a:lumOff val="60000"/>
                      </a:schemeClr>
                    </a:solidFill>
                  </a:tcPr>
                </a:tc>
              </a:tr>
              <a:tr h="461114">
                <a:tc>
                  <a:txBody>
                    <a:bodyPr/>
                    <a:lstStyle/>
                    <a:p>
                      <a:pPr marL="0" marR="0" algn="l">
                        <a:lnSpc>
                          <a:spcPct val="100000"/>
                        </a:lnSpc>
                        <a:spcBef>
                          <a:spcPts val="0"/>
                        </a:spcBef>
                        <a:spcAft>
                          <a:spcPts val="0"/>
                        </a:spcAft>
                      </a:pPr>
                      <a:r>
                        <a:rPr lang="es-419" sz="800" b="1" dirty="0" smtClean="0">
                          <a:solidFill>
                            <a:srgbClr val="000000"/>
                          </a:solidFill>
                          <a:effectLst/>
                          <a:latin typeface="+mn-lt"/>
                          <a:ea typeface="Times New Roman"/>
                          <a:cs typeface="Times New Roman"/>
                        </a:rPr>
                        <a:t>Sintetiza varias fuentes de información  primaria y secundaria de un mismo acontecimiento o tema con el fin de llegar a una conclusión sobre el tema o acontecimiento.</a:t>
                      </a:r>
                      <a:endParaRPr lang="es-419" sz="800" b="1" dirty="0">
                        <a:solidFill>
                          <a:srgbClr val="000000"/>
                        </a:solidFill>
                        <a:effectLst/>
                        <a:latin typeface="+mn-lt"/>
                        <a:ea typeface="Times New Roman"/>
                        <a:cs typeface="Times New Roman"/>
                      </a:endParaRPr>
                    </a:p>
                  </a:txBody>
                  <a:tcPr marL="33288" marR="33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07933367"/>
              </p:ext>
            </p:extLst>
          </p:nvPr>
        </p:nvGraphicFramePr>
        <p:xfrm>
          <a:off x="4953000" y="8830323"/>
          <a:ext cx="2133600" cy="749257"/>
        </p:xfrm>
        <a:graphic>
          <a:graphicData uri="http://schemas.openxmlformats.org/drawingml/2006/table">
            <a:tbl>
              <a:tblPr firstRow="1" firstCol="1" bandRow="1"/>
              <a:tblGrid>
                <a:gridCol w="2133600"/>
              </a:tblGrid>
              <a:tr h="138411">
                <a:tc>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DOK 3 – </a:t>
                      </a:r>
                      <a:r>
                        <a:rPr lang="en-US" sz="800" b="1" dirty="0" err="1" smtClean="0">
                          <a:effectLst/>
                          <a:latin typeface="Calibri"/>
                          <a:ea typeface="Times New Roman"/>
                          <a:cs typeface="Times New Roman"/>
                        </a:rPr>
                        <a:t>Anz</a:t>
                      </a:r>
                      <a:r>
                        <a:rPr lang="en-US" sz="800" b="1" dirty="0" smtClean="0">
                          <a:effectLst/>
                          <a:latin typeface="Calibri"/>
                          <a:ea typeface="Times New Roman"/>
                          <a:cs typeface="Times New Roman"/>
                        </a:rPr>
                        <a:t> </a:t>
                      </a:r>
                      <a:r>
                        <a:rPr lang="en-US" sz="800" b="1" dirty="0" err="1" smtClean="0">
                          <a:effectLst/>
                          <a:latin typeface="Calibri"/>
                          <a:ea typeface="Times New Roman"/>
                          <a:cs typeface="Times New Roman"/>
                        </a:rPr>
                        <a:t>Hacia</a:t>
                      </a:r>
                      <a:r>
                        <a:rPr lang="en-US" sz="800" b="1" dirty="0" smtClean="0">
                          <a:effectLst/>
                          <a:latin typeface="Calibri"/>
                          <a:ea typeface="Times New Roman"/>
                          <a:cs typeface="Times New Roman"/>
                        </a:rPr>
                        <a:t> RI.4.7</a:t>
                      </a:r>
                      <a:endParaRPr lang="en-US" sz="800" b="1" dirty="0">
                        <a:effectLst/>
                        <a:latin typeface="Calibri"/>
                        <a:ea typeface="Calibri"/>
                        <a:cs typeface="Times New Roman"/>
                      </a:endParaRPr>
                    </a:p>
                  </a:txBody>
                  <a:tcPr marL="33157" marR="331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40000"/>
                        <a:lumOff val="60000"/>
                      </a:schemeClr>
                    </a:solidFill>
                  </a:tcPr>
                </a:tc>
              </a:tr>
              <a:tr h="610846">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Clasifica  información en tablas, gráficas, diagramas, etc.... (representaciones visuales), explicando cómo cada una contribuye a la comprensión del texto en el que aparece.</a:t>
                      </a:r>
                      <a:endParaRPr lang="es-419" sz="800" b="1" dirty="0">
                        <a:solidFill>
                          <a:srgbClr val="000000"/>
                        </a:solidFill>
                        <a:effectLst/>
                        <a:latin typeface="+mn-lt"/>
                        <a:ea typeface="Times New Roman"/>
                        <a:cs typeface="Times New Roman"/>
                      </a:endParaRPr>
                    </a:p>
                  </a:txBody>
                  <a:tcPr marL="33157" marR="331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10" name="Rectangle 9"/>
          <p:cNvSpPr/>
          <p:nvPr/>
        </p:nvSpPr>
        <p:spPr>
          <a:xfrm>
            <a:off x="1908544" y="8899439"/>
            <a:ext cx="2810008" cy="64633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defTabSz="966612">
              <a:defRPr/>
            </a:pPr>
            <a:r>
              <a:rPr lang="en-US" sz="900" b="1" u="sng" dirty="0" err="1" smtClean="0"/>
              <a:t>Constructe</a:t>
            </a:r>
            <a:r>
              <a:rPr lang="es-419" sz="900" b="1" u="sng" dirty="0"/>
              <a:t>Rúbricas para la Respuesta construida de investigación - Objetivo </a:t>
            </a:r>
            <a:r>
              <a:rPr lang="es-419" sz="900" b="1" u="sng" dirty="0" smtClean="0"/>
              <a:t>2  </a:t>
            </a:r>
            <a:r>
              <a:rPr lang="es-419" sz="900" b="1" dirty="0" smtClean="0"/>
              <a:t>Localizar</a:t>
            </a:r>
            <a:r>
              <a:rPr lang="es-419" sz="900" b="1" dirty="0"/>
              <a:t>, seleccionar, interpretar e integrar la información.</a:t>
            </a:r>
          </a:p>
          <a:p>
            <a:pPr defTabSz="966612">
              <a:defRPr/>
            </a:pPr>
            <a:endParaRPr lang="en-US" sz="900" b="1" dirty="0"/>
          </a:p>
        </p:txBody>
      </p:sp>
    </p:spTree>
    <p:extLst>
      <p:ext uri="{BB962C8B-B14F-4D97-AF65-F5344CB8AC3E}">
        <p14:creationId xmlns:p14="http://schemas.microsoft.com/office/powerpoint/2010/main" val="21393120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sp>
        <p:nvSpPr>
          <p:cNvPr id="5" name="Rectangle 4"/>
          <p:cNvSpPr/>
          <p:nvPr/>
        </p:nvSpPr>
        <p:spPr>
          <a:xfrm>
            <a:off x="304800" y="1371600"/>
            <a:ext cx="7078980" cy="350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581384663"/>
              </p:ext>
            </p:extLst>
          </p:nvPr>
        </p:nvGraphicFramePr>
        <p:xfrm>
          <a:off x="242888" y="609600"/>
          <a:ext cx="7043738" cy="8100780"/>
        </p:xfrm>
        <a:graphic>
          <a:graphicData uri="http://schemas.openxmlformats.org/drawingml/2006/table">
            <a:tbl>
              <a:tblPr firstRow="1" bandRow="1">
                <a:tableStyleId>{5940675A-B579-460E-94D1-54222C63F5DA}</a:tableStyleId>
              </a:tblPr>
              <a:tblGrid>
                <a:gridCol w="7043738"/>
              </a:tblGrid>
              <a:tr h="2749843">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GT" sz="1600" b="1" noProof="0" dirty="0" smtClean="0">
                          <a:solidFill>
                            <a:schemeClr val="tx1"/>
                          </a:solidFill>
                          <a:latin typeface="Helvetica" panose="020B0604020202020204" pitchFamily="34" charset="0"/>
                          <a:cs typeface="Helvetica" panose="020B0604020202020204" pitchFamily="34" charset="0"/>
                        </a:rPr>
                        <a:t>17. Un estudiante está</a:t>
                      </a:r>
                      <a:r>
                        <a:rPr lang="es-GT" sz="1600" b="1" baseline="0" noProof="0" dirty="0" smtClean="0">
                          <a:solidFill>
                            <a:schemeClr val="tx1"/>
                          </a:solidFill>
                          <a:latin typeface="Helvetica" panose="020B0604020202020204" pitchFamily="34" charset="0"/>
                          <a:cs typeface="Helvetica" panose="020B0604020202020204" pitchFamily="34" charset="0"/>
                        </a:rPr>
                        <a:t> escribiendo un artículo para la clase sobre Helen </a:t>
                      </a:r>
                      <a:r>
                        <a:rPr lang="es-GT" sz="1600" b="1" baseline="0" noProof="0" dirty="0" err="1" smtClean="0">
                          <a:solidFill>
                            <a:schemeClr val="tx1"/>
                          </a:solidFill>
                          <a:latin typeface="Helvetica" panose="020B0604020202020204" pitchFamily="34" charset="0"/>
                          <a:cs typeface="Helvetica" panose="020B0604020202020204" pitchFamily="34" charset="0"/>
                        </a:rPr>
                        <a:t>Keller</a:t>
                      </a:r>
                      <a:r>
                        <a:rPr lang="es-GT" sz="1600" b="1" baseline="0" noProof="0" dirty="0" smtClean="0">
                          <a:solidFill>
                            <a:schemeClr val="tx1"/>
                          </a:solidFill>
                          <a:latin typeface="Helvetica" panose="020B0604020202020204" pitchFamily="34" charset="0"/>
                          <a:cs typeface="Helvetica" panose="020B0604020202020204" pitchFamily="34" charset="0"/>
                        </a:rPr>
                        <a:t>.  Lee el borrador del estudiante y después completa la tarea que sigue.  </a:t>
                      </a:r>
                      <a:endParaRPr lang="es-GT" sz="1400" b="1" i="0" kern="1200" noProof="0" dirty="0" smtClean="0">
                        <a:solidFill>
                          <a:srgbClr val="000000"/>
                        </a:solidFill>
                        <a:effectLst/>
                        <a:latin typeface="+mn-lt"/>
                        <a:ea typeface="Times New Roman"/>
                        <a:cs typeface="Times New Roman"/>
                      </a:endParaRPr>
                    </a:p>
                    <a:p>
                      <a:pPr algn="ctr"/>
                      <a:r>
                        <a:rPr lang="es-GT" sz="1400" b="1" u="sng" kern="1200" dirty="0" smtClean="0">
                          <a:solidFill>
                            <a:schemeClr val="tx1"/>
                          </a:solidFill>
                          <a:effectLst/>
                          <a:latin typeface="+mn-lt"/>
                          <a:ea typeface="+mn-ea"/>
                          <a:cs typeface="+mn-cs"/>
                        </a:rPr>
                        <a:t>La valentía de Helen </a:t>
                      </a:r>
                      <a:r>
                        <a:rPr lang="es-GT" sz="1400" b="1" u="sng" kern="1200" dirty="0" err="1" smtClean="0">
                          <a:solidFill>
                            <a:schemeClr val="tx1"/>
                          </a:solidFill>
                          <a:effectLst/>
                          <a:latin typeface="+mn-lt"/>
                          <a:ea typeface="+mn-ea"/>
                          <a:cs typeface="+mn-cs"/>
                        </a:rPr>
                        <a:t>Keller</a:t>
                      </a:r>
                      <a:endParaRPr lang="es-GT" sz="1400" b="1" u="sng" kern="1200" dirty="0" smtClean="0">
                        <a:solidFill>
                          <a:schemeClr val="tx1"/>
                        </a:solidFill>
                        <a:effectLst/>
                        <a:latin typeface="+mn-lt"/>
                        <a:ea typeface="+mn-ea"/>
                        <a:cs typeface="+mn-cs"/>
                      </a:endParaRPr>
                    </a:p>
                    <a:p>
                      <a:pPr algn="ctr"/>
                      <a:endParaRPr lang="es-GT" sz="1400" kern="1200" dirty="0" smtClean="0">
                        <a:solidFill>
                          <a:schemeClr val="tx1"/>
                        </a:solidFill>
                        <a:effectLst/>
                        <a:latin typeface="+mn-lt"/>
                        <a:ea typeface="+mn-ea"/>
                        <a:cs typeface="+mn-cs"/>
                      </a:endParaRPr>
                    </a:p>
                    <a:p>
                      <a:r>
                        <a:rPr lang="es-GT" sz="1400" kern="1200" dirty="0" smtClean="0">
                          <a:solidFill>
                            <a:schemeClr val="tx1"/>
                          </a:solidFill>
                          <a:effectLst/>
                          <a:latin typeface="+mn-lt"/>
                          <a:ea typeface="+mn-ea"/>
                          <a:cs typeface="+mn-cs"/>
                        </a:rPr>
                        <a:t>Helen </a:t>
                      </a:r>
                      <a:r>
                        <a:rPr lang="es-GT" sz="1400" kern="1200" dirty="0" err="1" smtClean="0">
                          <a:solidFill>
                            <a:schemeClr val="tx1"/>
                          </a:solidFill>
                          <a:effectLst/>
                          <a:latin typeface="+mn-lt"/>
                          <a:ea typeface="+mn-ea"/>
                          <a:cs typeface="+mn-cs"/>
                        </a:rPr>
                        <a:t>Keller</a:t>
                      </a:r>
                      <a:r>
                        <a:rPr lang="es-GT" sz="1400" kern="1200" dirty="0" smtClean="0">
                          <a:solidFill>
                            <a:schemeClr val="tx1"/>
                          </a:solidFill>
                          <a:effectLst/>
                          <a:latin typeface="+mn-lt"/>
                          <a:ea typeface="+mn-ea"/>
                          <a:cs typeface="+mn-cs"/>
                        </a:rPr>
                        <a:t> era una persona muy valiente. Desde la edad de dos años ella no podía ver ni escuchar. Ella no sólo era ciega, sino que también era sorda.  Desde temprana edad</a:t>
                      </a:r>
                      <a:r>
                        <a:rPr lang="es-GT" sz="1400" kern="1200" baseline="0" dirty="0" smtClean="0">
                          <a:solidFill>
                            <a:schemeClr val="tx1"/>
                          </a:solidFill>
                          <a:effectLst/>
                          <a:latin typeface="+mn-lt"/>
                          <a:ea typeface="+mn-ea"/>
                          <a:cs typeface="+mn-cs"/>
                        </a:rPr>
                        <a:t> ella e</a:t>
                      </a:r>
                      <a:r>
                        <a:rPr lang="es-GT" sz="1400" kern="1200" dirty="0" smtClean="0">
                          <a:solidFill>
                            <a:schemeClr val="tx1"/>
                          </a:solidFill>
                          <a:effectLst/>
                          <a:latin typeface="+mn-lt"/>
                          <a:ea typeface="+mn-ea"/>
                          <a:cs typeface="+mn-cs"/>
                        </a:rPr>
                        <a:t>nfrentó cada día con valentía. Digo con valentía, porque ella nunca se rindió. Incluso cuando ella estaba haciendo rabietas (berrinches). Al menos ella no se limitó a sentarse en silencio, ni se rindió</a:t>
                      </a:r>
                      <a:r>
                        <a:rPr lang="es-GT" sz="1400" kern="1200" baseline="0" dirty="0" smtClean="0">
                          <a:solidFill>
                            <a:schemeClr val="tx1"/>
                          </a:solidFill>
                          <a:effectLst/>
                          <a:latin typeface="+mn-lt"/>
                          <a:ea typeface="+mn-ea"/>
                          <a:cs typeface="+mn-cs"/>
                        </a:rPr>
                        <a:t> tratando de </a:t>
                      </a:r>
                      <a:r>
                        <a:rPr lang="es-GT" sz="1400" kern="1200" dirty="0" smtClean="0">
                          <a:solidFill>
                            <a:schemeClr val="tx1"/>
                          </a:solidFill>
                          <a:effectLst/>
                          <a:latin typeface="+mn-lt"/>
                          <a:ea typeface="+mn-ea"/>
                          <a:cs typeface="+mn-cs"/>
                        </a:rPr>
                        <a:t>comunicarse.  </a:t>
                      </a:r>
                    </a:p>
                    <a:p>
                      <a:r>
                        <a:rPr lang="es-GT" sz="1400" kern="1200" dirty="0" smtClean="0">
                          <a:solidFill>
                            <a:schemeClr val="tx1"/>
                          </a:solidFill>
                          <a:effectLst/>
                          <a:latin typeface="+mn-lt"/>
                          <a:ea typeface="+mn-ea"/>
                          <a:cs typeface="+mn-cs"/>
                        </a:rPr>
                        <a:t>     </a:t>
                      </a:r>
                    </a:p>
                    <a:p>
                      <a:r>
                        <a:rPr lang="es-GT" sz="1400" kern="1200" dirty="0" smtClean="0">
                          <a:solidFill>
                            <a:schemeClr val="tx1"/>
                          </a:solidFill>
                          <a:effectLst/>
                          <a:latin typeface="+mn-lt"/>
                          <a:ea typeface="+mn-ea"/>
                          <a:cs typeface="+mn-cs"/>
                        </a:rPr>
                        <a:t>Conforme Helen iba creciendo, aprendió a leer y escribir porque una joven mujer llamada </a:t>
                      </a:r>
                      <a:r>
                        <a:rPr lang="es-GT" sz="1400" kern="1200" dirty="0" err="1" smtClean="0">
                          <a:solidFill>
                            <a:schemeClr val="tx1"/>
                          </a:solidFill>
                          <a:effectLst/>
                          <a:latin typeface="+mn-lt"/>
                          <a:ea typeface="+mn-ea"/>
                          <a:cs typeface="+mn-cs"/>
                        </a:rPr>
                        <a:t>Annie</a:t>
                      </a:r>
                      <a:r>
                        <a:rPr lang="es-GT" sz="1400" kern="1200" dirty="0" smtClean="0">
                          <a:solidFill>
                            <a:schemeClr val="tx1"/>
                          </a:solidFill>
                          <a:effectLst/>
                          <a:latin typeface="+mn-lt"/>
                          <a:ea typeface="+mn-ea"/>
                          <a:cs typeface="+mn-cs"/>
                        </a:rPr>
                        <a:t> le ayudó a aprender a comunicarse. Entonces, ¿cómo fue ella valiente? Ella fue a la universidad.  ¿Te imaginas salir de casa y no ser capaz de ver o escuchar? Ella también dio discursos en los Estados Unidos para animar a otros que estaban ciegos o sordos. Estar de pie y hablar delante de la gente es difícil para la mayoría de las personas, pero imagínense</a:t>
                      </a:r>
                      <a:r>
                        <a:rPr lang="es-GT" sz="1400" kern="1200" baseline="0" dirty="0" smtClean="0">
                          <a:solidFill>
                            <a:schemeClr val="tx1"/>
                          </a:solidFill>
                          <a:effectLst/>
                          <a:latin typeface="+mn-lt"/>
                          <a:ea typeface="+mn-ea"/>
                          <a:cs typeface="+mn-cs"/>
                        </a:rPr>
                        <a:t> </a:t>
                      </a:r>
                      <a:r>
                        <a:rPr lang="es-GT" sz="1400" kern="1200" dirty="0" smtClean="0">
                          <a:solidFill>
                            <a:schemeClr val="tx1"/>
                          </a:solidFill>
                          <a:effectLst/>
                          <a:latin typeface="+mn-lt"/>
                          <a:ea typeface="+mn-ea"/>
                          <a:cs typeface="+mn-cs"/>
                        </a:rPr>
                        <a:t>¿siendo sordo y ciego? Helen continuó haciendo cosas valientes, como escribir muchos libros.</a:t>
                      </a:r>
                    </a:p>
                    <a:p>
                      <a:endParaRPr lang="es-GT" sz="1400" kern="1200" dirty="0" smtClean="0">
                        <a:solidFill>
                          <a:schemeClr val="tx1"/>
                        </a:solidFill>
                        <a:effectLst/>
                        <a:latin typeface="+mn-lt"/>
                        <a:ea typeface="+mn-ea"/>
                        <a:cs typeface="+mn-cs"/>
                      </a:endParaRPr>
                    </a:p>
                    <a:p>
                      <a:r>
                        <a:rPr lang="es-GT" sz="1400" kern="1200" dirty="0" smtClean="0">
                          <a:solidFill>
                            <a:schemeClr val="tx1"/>
                          </a:solidFill>
                          <a:effectLst/>
                          <a:latin typeface="+mn-lt"/>
                          <a:ea typeface="+mn-ea"/>
                          <a:cs typeface="+mn-cs"/>
                        </a:rPr>
                        <a:t>En conclusión…</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GT" sz="1400" b="1" i="0" kern="120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GT" sz="1400" b="1" i="0" kern="1200" dirty="0" smtClean="0">
                          <a:solidFill>
                            <a:srgbClr val="000000"/>
                          </a:solidFill>
                          <a:effectLst/>
                          <a:latin typeface="+mn-lt"/>
                          <a:ea typeface="Times New Roman"/>
                          <a:cs typeface="Helvetica" panose="020B0604020202020204" pitchFamily="34" charset="0"/>
                        </a:rPr>
                        <a:t>Tarea: Completa</a:t>
                      </a:r>
                      <a:r>
                        <a:rPr lang="es-GT" sz="1400" b="1" i="0" kern="1200" baseline="0" dirty="0" smtClean="0">
                          <a:solidFill>
                            <a:srgbClr val="000000"/>
                          </a:solidFill>
                          <a:effectLst/>
                          <a:latin typeface="+mn-lt"/>
                          <a:ea typeface="Times New Roman"/>
                          <a:cs typeface="Helvetica" panose="020B0604020202020204" pitchFamily="34" charset="0"/>
                        </a:rPr>
                        <a:t> el artículo. Escribe una conclusión que sea apropiada para la audiencia y la tarea. </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GT" sz="1400" b="1" i="0" kern="1200" baseline="0" dirty="0" smtClean="0">
                        <a:solidFill>
                          <a:srgbClr val="000000"/>
                        </a:solidFill>
                        <a:effectLst/>
                        <a:latin typeface="+mn-lt"/>
                        <a:cs typeface="Helvetica" panose="020B0604020202020204" pitchFamily="34" charset="0"/>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GT" sz="1050" b="1" baseline="0" dirty="0" smtClean="0">
                        <a:solidFill>
                          <a:srgbClr val="00206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320">
                <a:tc>
                  <a:txBody>
                    <a:bodyPr/>
                    <a:lstStyle/>
                    <a:p>
                      <a:endParaRPr lang="es-GT" sz="1400" dirty="0" smtClean="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320">
                <a:tc>
                  <a:txBody>
                    <a:bodyPr/>
                    <a:lstStyle/>
                    <a:p>
                      <a:endParaRPr lang="es-GT"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320">
                <a:tc>
                  <a:txBody>
                    <a:bodyPr/>
                    <a:lstStyle/>
                    <a:p>
                      <a:endParaRPr lang="es-GT"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320">
                <a:tc>
                  <a:txBody>
                    <a:bodyPr/>
                    <a:lstStyle/>
                    <a:p>
                      <a:endParaRPr lang="es-GT"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320">
                <a:tc>
                  <a:txBody>
                    <a:bodyPr/>
                    <a:lstStyle/>
                    <a:p>
                      <a:endParaRPr lang="es-GT"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320">
                <a:tc>
                  <a:txBody>
                    <a:bodyPr/>
                    <a:lstStyle/>
                    <a:p>
                      <a:endParaRPr lang="es-GT"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320">
                <a:tc>
                  <a:txBody>
                    <a:bodyPr/>
                    <a:lstStyle/>
                    <a:p>
                      <a:endParaRPr lang="es-GT"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320">
                <a:tc>
                  <a:txBody>
                    <a:bodyPr/>
                    <a:lstStyle/>
                    <a:p>
                      <a:endParaRPr lang="es-GT"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320">
                <a:tc>
                  <a:txBody>
                    <a:bodyPr/>
                    <a:lstStyle/>
                    <a:p>
                      <a:endParaRPr lang="es-GT"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3200400" y="5308684"/>
            <a:ext cx="4183380" cy="253916"/>
          </a:xfrm>
          <a:prstGeom prst="rect">
            <a:avLst/>
          </a:prstGeom>
          <a:solidFill>
            <a:schemeClr val="bg2"/>
          </a:solidFill>
          <a:ln>
            <a:noFill/>
          </a:ln>
        </p:spPr>
        <p:txBody>
          <a:bodyPr wrap="square" rtlCol="0">
            <a:spAutoFit/>
          </a:bodyPr>
          <a:lstStyle/>
          <a:p>
            <a:r>
              <a:rPr lang="es-419" sz="1050" i="1" dirty="0" smtClean="0">
                <a:cs typeface="Helvetica" panose="020B0604020202020204" pitchFamily="34" charset="0"/>
              </a:rPr>
              <a:t>Escrito breve, Organización, W.4.2e, escribir una conclusión, Objetivo 3a</a:t>
            </a:r>
            <a:endParaRPr lang="es-419" sz="1050" b="1" u="sng" dirty="0">
              <a:ea typeface="Times New Roman"/>
              <a:cs typeface="Helvetica" panose="020B0604020202020204" pitchFamily="34" charset="0"/>
            </a:endParaRPr>
          </a:p>
        </p:txBody>
      </p:sp>
    </p:spTree>
    <p:extLst>
      <p:ext uri="{BB962C8B-B14F-4D97-AF65-F5344CB8AC3E}">
        <p14:creationId xmlns:p14="http://schemas.microsoft.com/office/powerpoint/2010/main" val="1120974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sp>
        <p:nvSpPr>
          <p:cNvPr id="5" name="Rectangle 4"/>
          <p:cNvSpPr/>
          <p:nvPr/>
        </p:nvSpPr>
        <p:spPr>
          <a:xfrm>
            <a:off x="421763" y="578694"/>
            <a:ext cx="6696074" cy="7834212"/>
          </a:xfrm>
          <a:prstGeom prst="rect">
            <a:avLst/>
          </a:prstGeom>
          <a:noFill/>
        </p:spPr>
        <p:txBody>
          <a:bodyPr wrap="square" lIns="101869" tIns="50935" rIns="101869" bIns="50935">
            <a:spAutoFit/>
          </a:bodyPr>
          <a:lstStyle/>
          <a:p>
            <a:pPr marL="339725" indent="-339725"/>
            <a:r>
              <a:rPr lang="en-US" sz="1600" b="1" dirty="0" smtClean="0">
                <a:latin typeface="Helvetica" panose="020B0604020202020204" pitchFamily="34" charset="0"/>
                <a:ea typeface="Times New Roman"/>
                <a:cs typeface="Helvetica" panose="020B0604020202020204" pitchFamily="34" charset="0"/>
              </a:rPr>
              <a:t>18. </a:t>
            </a:r>
            <a:r>
              <a:rPr lang="es-GT" sz="1600" b="1" dirty="0">
                <a:latin typeface="Helvetica" panose="020B0604020202020204" pitchFamily="34" charset="0"/>
                <a:cs typeface="Helvetica" panose="020B0604020202020204" pitchFamily="34" charset="0"/>
              </a:rPr>
              <a:t>Un estudiante está escribiendo un informe que describe </a:t>
            </a:r>
            <a:r>
              <a:rPr lang="es-GT" sz="1600" b="1" dirty="0" smtClean="0">
                <a:latin typeface="Helvetica" panose="020B0604020202020204" pitchFamily="34" charset="0"/>
                <a:cs typeface="Helvetica" panose="020B0604020202020204" pitchFamily="34" charset="0"/>
              </a:rPr>
              <a:t>el hogar de </a:t>
            </a:r>
            <a:r>
              <a:rPr lang="es-GT" sz="1600" b="1" dirty="0">
                <a:latin typeface="Helvetica" panose="020B0604020202020204" pitchFamily="34" charset="0"/>
                <a:cs typeface="Helvetica" panose="020B0604020202020204" pitchFamily="34" charset="0"/>
              </a:rPr>
              <a:t>Helen </a:t>
            </a:r>
            <a:r>
              <a:rPr lang="es-GT" sz="1600" b="1" dirty="0" err="1" smtClean="0">
                <a:latin typeface="Helvetica" panose="020B0604020202020204" pitchFamily="34" charset="0"/>
                <a:cs typeface="Helvetica" panose="020B0604020202020204" pitchFamily="34" charset="0"/>
              </a:rPr>
              <a:t>Keller</a:t>
            </a:r>
            <a:r>
              <a:rPr lang="es-GT" sz="1600" b="1" dirty="0" smtClean="0">
                <a:latin typeface="Helvetica" panose="020B0604020202020204" pitchFamily="34" charset="0"/>
                <a:cs typeface="Helvetica" panose="020B0604020202020204" pitchFamily="34" charset="0"/>
              </a:rPr>
              <a:t>, </a:t>
            </a:r>
            <a:r>
              <a:rPr lang="es-GT" sz="1600" b="1" dirty="0">
                <a:latin typeface="Helvetica" panose="020B0604020202020204" pitchFamily="34" charset="0"/>
                <a:cs typeface="Helvetica" panose="020B0604020202020204" pitchFamily="34" charset="0"/>
              </a:rPr>
              <a:t>para compartir con la </a:t>
            </a:r>
            <a:r>
              <a:rPr lang="es-GT" sz="1600" b="1" dirty="0" smtClean="0">
                <a:latin typeface="Helvetica" panose="020B0604020202020204" pitchFamily="34" charset="0"/>
                <a:cs typeface="Helvetica" panose="020B0604020202020204" pitchFamily="34" charset="0"/>
              </a:rPr>
              <a:t>clase. </a:t>
            </a:r>
            <a:r>
              <a:rPr lang="es-GT" sz="1600" b="1" dirty="0">
                <a:latin typeface="Helvetica" panose="020B0604020202020204" pitchFamily="34" charset="0"/>
                <a:cs typeface="Helvetica" panose="020B0604020202020204" pitchFamily="34" charset="0"/>
              </a:rPr>
              <a:t>El estudiante quiere revisar la </a:t>
            </a:r>
            <a:r>
              <a:rPr lang="es-GT" sz="1600" b="1" dirty="0" smtClean="0">
                <a:latin typeface="Helvetica" panose="020B0604020202020204" pitchFamily="34" charset="0"/>
                <a:cs typeface="Helvetica" panose="020B0604020202020204" pitchFamily="34" charset="0"/>
              </a:rPr>
              <a:t>frase </a:t>
            </a:r>
            <a:r>
              <a:rPr lang="es-GT" sz="1600" b="1" dirty="0">
                <a:latin typeface="Helvetica" panose="020B0604020202020204" pitchFamily="34" charset="0"/>
                <a:cs typeface="Helvetica" panose="020B0604020202020204" pitchFamily="34" charset="0"/>
              </a:rPr>
              <a:t>subrayada en el párrafo 2, para </a:t>
            </a:r>
            <a:r>
              <a:rPr lang="es-GT" sz="1600" b="1" dirty="0" smtClean="0">
                <a:latin typeface="Helvetica" panose="020B0604020202020204" pitchFamily="34" charset="0"/>
                <a:cs typeface="Helvetica" panose="020B0604020202020204" pitchFamily="34" charset="0"/>
              </a:rPr>
              <a:t>añadir </a:t>
            </a:r>
            <a:r>
              <a:rPr lang="es-GT" sz="1600" b="1" dirty="0">
                <a:latin typeface="Helvetica" panose="020B0604020202020204" pitchFamily="34" charset="0"/>
                <a:cs typeface="Helvetica" panose="020B0604020202020204" pitchFamily="34" charset="0"/>
              </a:rPr>
              <a:t>más información a la idea desarrollada en el primer párrafo.</a:t>
            </a:r>
            <a:endParaRPr lang="en-US" sz="1600" b="1" dirty="0">
              <a:latin typeface="Helvetica" panose="020B0604020202020204" pitchFamily="34" charset="0"/>
              <a:cs typeface="Helvetica" panose="020B0604020202020204" pitchFamily="34" charset="0"/>
            </a:endParaRPr>
          </a:p>
          <a:p>
            <a:endParaRPr lang="en-US" sz="1600" b="1" dirty="0" smtClean="0">
              <a:latin typeface="Helvetica" panose="020B0604020202020204" pitchFamily="34" charset="0"/>
              <a:cs typeface="Helvetica" panose="020B0604020202020204" pitchFamily="34" charset="0"/>
            </a:endParaRPr>
          </a:p>
          <a:p>
            <a:endParaRPr lang="en-US" sz="1400" dirty="0" smtClean="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endParaRPr lang="en-US" sz="1400" dirty="0" smtClean="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endParaRPr lang="en-US" sz="1400" dirty="0" smtClean="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endParaRPr lang="en-US" sz="1400" dirty="0" smtClean="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endParaRPr lang="en-US" sz="1400" b="1" dirty="0" smtClean="0">
              <a:latin typeface="Helvetica" panose="020B0604020202020204" pitchFamily="34" charset="0"/>
              <a:cs typeface="Helvetica" panose="020B0604020202020204" pitchFamily="34" charset="0"/>
            </a:endParaRPr>
          </a:p>
          <a:p>
            <a:r>
              <a:rPr lang="es-ES" sz="1600" b="1" dirty="0">
                <a:latin typeface="Helvetica" panose="020B0604020202020204" pitchFamily="34" charset="0"/>
                <a:cs typeface="Helvetica" panose="020B0604020202020204" pitchFamily="34" charset="0"/>
              </a:rPr>
              <a:t>¿Qué oración proporcionaría información para desarrollar mejor la idea en el primer párrafo</a:t>
            </a:r>
            <a:r>
              <a:rPr lang="es-ES" sz="1600" b="1" dirty="0" smtClean="0">
                <a:latin typeface="Helvetica" panose="020B0604020202020204" pitchFamily="34" charset="0"/>
                <a:cs typeface="Helvetica" panose="020B0604020202020204" pitchFamily="34" charset="0"/>
              </a:rPr>
              <a:t>?</a:t>
            </a:r>
          </a:p>
          <a:p>
            <a:endParaRPr lang="en-US" sz="1600" dirty="0" smtClean="0">
              <a:latin typeface="Helvetica" panose="020B0604020202020204" pitchFamily="34" charset="0"/>
              <a:ea typeface="Times New Roman"/>
              <a:cs typeface="Helvetica" panose="020B0604020202020204" pitchFamily="34" charset="0"/>
            </a:endParaRPr>
          </a:p>
          <a:p>
            <a:endParaRPr lang="en-US" sz="1600" dirty="0" smtClean="0">
              <a:latin typeface="Helvetica" panose="020B0604020202020204" pitchFamily="34" charset="0"/>
              <a:ea typeface="Times New Roman"/>
              <a:cs typeface="Helvetica" panose="020B0604020202020204" pitchFamily="34" charset="0"/>
            </a:endParaRPr>
          </a:p>
          <a:p>
            <a:pPr marL="627063" indent="-393700">
              <a:lnSpc>
                <a:spcPct val="115000"/>
              </a:lnSpc>
              <a:buFont typeface="+mj-lt"/>
              <a:buAutoNum type="alphaUcPeriod"/>
            </a:pPr>
            <a:r>
              <a:rPr lang="es-GT" sz="1600" dirty="0" smtClean="0">
                <a:latin typeface="Helvetica" panose="020B0604020202020204" pitchFamily="34" charset="0"/>
                <a:cs typeface="Helvetica" panose="020B0604020202020204" pitchFamily="34" charset="0"/>
              </a:rPr>
              <a:t>Desde que su </a:t>
            </a:r>
            <a:r>
              <a:rPr lang="es-GT" sz="1600" dirty="0">
                <a:latin typeface="Helvetica" panose="020B0604020202020204" pitchFamily="34" charset="0"/>
                <a:cs typeface="Helvetica" panose="020B0604020202020204" pitchFamily="34" charset="0"/>
              </a:rPr>
              <a:t>casa </a:t>
            </a:r>
            <a:r>
              <a:rPr lang="es-GT" sz="1600" dirty="0" smtClean="0">
                <a:latin typeface="Helvetica" panose="020B0604020202020204" pitchFamily="34" charset="0"/>
                <a:cs typeface="Helvetica" panose="020B0604020202020204" pitchFamily="34" charset="0"/>
              </a:rPr>
              <a:t>se </a:t>
            </a:r>
            <a:r>
              <a:rPr lang="es-GT" sz="1600" dirty="0">
                <a:latin typeface="Helvetica" panose="020B0604020202020204" pitchFamily="34" charset="0"/>
                <a:cs typeface="Helvetica" panose="020B0604020202020204" pitchFamily="34" charset="0"/>
              </a:rPr>
              <a:t>convirtió en un lugar </a:t>
            </a:r>
            <a:r>
              <a:rPr lang="es-GT" sz="1600" dirty="0" smtClean="0">
                <a:latin typeface="Helvetica" panose="020B0604020202020204" pitchFamily="34" charset="0"/>
                <a:cs typeface="Helvetica" panose="020B0604020202020204" pitchFamily="34" charset="0"/>
              </a:rPr>
              <a:t>histórico, </a:t>
            </a:r>
            <a:r>
              <a:rPr lang="es-GT" sz="1600" dirty="0">
                <a:latin typeface="Helvetica" panose="020B0604020202020204" pitchFamily="34" charset="0"/>
                <a:cs typeface="Helvetica" panose="020B0604020202020204" pitchFamily="34" charset="0"/>
              </a:rPr>
              <a:t>la gente puede tomar fotos de la casa</a:t>
            </a:r>
            <a:r>
              <a:rPr lang="es-GT" sz="1600" dirty="0" smtClean="0">
                <a:latin typeface="Helvetica" panose="020B0604020202020204" pitchFamily="34" charset="0"/>
                <a:cs typeface="Helvetica" panose="020B0604020202020204" pitchFamily="34" charset="0"/>
              </a:rPr>
              <a:t>.</a:t>
            </a:r>
          </a:p>
          <a:p>
            <a:pPr marL="627063" indent="-393700">
              <a:lnSpc>
                <a:spcPct val="115000"/>
              </a:lnSpc>
              <a:buFont typeface="+mj-lt"/>
              <a:buAutoNum type="alphaUcPeriod"/>
            </a:pPr>
            <a:endParaRPr lang="en-US" sz="1600" dirty="0">
              <a:latin typeface="Helvetica" panose="020B0604020202020204" pitchFamily="34" charset="0"/>
              <a:cs typeface="Helvetica" panose="020B0604020202020204" pitchFamily="34" charset="0"/>
            </a:endParaRPr>
          </a:p>
          <a:p>
            <a:pPr marL="627063" indent="-393700">
              <a:lnSpc>
                <a:spcPct val="115000"/>
              </a:lnSpc>
              <a:buFont typeface="+mj-lt"/>
              <a:buAutoNum type="alphaUcPeriod"/>
            </a:pPr>
            <a:r>
              <a:rPr lang="es-GT" sz="1600" dirty="0" smtClean="0">
                <a:latin typeface="Helvetica" panose="020B0604020202020204" pitchFamily="34" charset="0"/>
                <a:cs typeface="Helvetica" panose="020B0604020202020204" pitchFamily="34" charset="0"/>
              </a:rPr>
              <a:t>Debido </a:t>
            </a:r>
            <a:r>
              <a:rPr lang="es-GT" sz="1600" dirty="0">
                <a:latin typeface="Helvetica" panose="020B0604020202020204" pitchFamily="34" charset="0"/>
                <a:cs typeface="Helvetica" panose="020B0604020202020204" pitchFamily="34" charset="0"/>
              </a:rPr>
              <a:t>a que su casa es un lugar histórico, la gente puede visitar y ver cada parte de la casa donde Helen creció y jugó</a:t>
            </a:r>
            <a:r>
              <a:rPr lang="es-GT" sz="1600" dirty="0" smtClean="0">
                <a:latin typeface="Helvetica" panose="020B0604020202020204" pitchFamily="34" charset="0"/>
                <a:cs typeface="Helvetica" panose="020B0604020202020204" pitchFamily="34" charset="0"/>
              </a:rPr>
              <a:t>.</a:t>
            </a:r>
          </a:p>
          <a:p>
            <a:pPr marL="627063" indent="-393700">
              <a:lnSpc>
                <a:spcPct val="115000"/>
              </a:lnSpc>
              <a:buFont typeface="+mj-lt"/>
              <a:buAutoNum type="alphaUcPeriod"/>
            </a:pPr>
            <a:endParaRPr lang="en-US" sz="1600" dirty="0">
              <a:latin typeface="Helvetica" panose="020B0604020202020204" pitchFamily="34" charset="0"/>
              <a:cs typeface="Helvetica" panose="020B0604020202020204" pitchFamily="34" charset="0"/>
            </a:endParaRPr>
          </a:p>
          <a:p>
            <a:pPr marL="627063" indent="-393700">
              <a:lnSpc>
                <a:spcPct val="115000"/>
              </a:lnSpc>
              <a:buFont typeface="+mj-lt"/>
              <a:buAutoNum type="alphaUcPeriod"/>
            </a:pPr>
            <a:r>
              <a:rPr lang="es-GT" sz="1600" dirty="0" smtClean="0">
                <a:latin typeface="Helvetica" panose="020B0604020202020204" pitchFamily="34" charset="0"/>
                <a:cs typeface="Helvetica" panose="020B0604020202020204" pitchFamily="34" charset="0"/>
              </a:rPr>
              <a:t>Debido a que </a:t>
            </a:r>
            <a:r>
              <a:rPr lang="es-GT" sz="1600" dirty="0">
                <a:latin typeface="Helvetica" panose="020B0604020202020204" pitchFamily="34" charset="0"/>
                <a:cs typeface="Helvetica" panose="020B0604020202020204" pitchFamily="34" charset="0"/>
              </a:rPr>
              <a:t>la casa de Helen es un lugar histórico, cualquiera puede visitar </a:t>
            </a:r>
            <a:r>
              <a:rPr lang="es-GT" sz="1600" dirty="0" err="1">
                <a:latin typeface="Helvetica" panose="020B0604020202020204" pitchFamily="34" charset="0"/>
                <a:cs typeface="Helvetica" panose="020B0604020202020204" pitchFamily="34" charset="0"/>
              </a:rPr>
              <a:t>Ivy</a:t>
            </a:r>
            <a:r>
              <a:rPr lang="es-GT" sz="1600" dirty="0">
                <a:latin typeface="Helvetica" panose="020B0604020202020204" pitchFamily="34" charset="0"/>
                <a:cs typeface="Helvetica" panose="020B0604020202020204" pitchFamily="34" charset="0"/>
              </a:rPr>
              <a:t> Green. </a:t>
            </a:r>
            <a:endParaRPr lang="es-GT" sz="1600" dirty="0" smtClean="0">
              <a:latin typeface="Helvetica" panose="020B0604020202020204" pitchFamily="34" charset="0"/>
              <a:cs typeface="Helvetica" panose="020B0604020202020204" pitchFamily="34" charset="0"/>
            </a:endParaRPr>
          </a:p>
          <a:p>
            <a:pPr marL="627063" indent="-393700">
              <a:lnSpc>
                <a:spcPct val="115000"/>
              </a:lnSpc>
              <a:buFont typeface="+mj-lt"/>
              <a:buAutoNum type="alphaUcPeriod"/>
            </a:pPr>
            <a:endParaRPr lang="en-US" sz="1600" dirty="0">
              <a:latin typeface="Helvetica" panose="020B0604020202020204" pitchFamily="34" charset="0"/>
              <a:cs typeface="Helvetica" panose="020B0604020202020204" pitchFamily="34" charset="0"/>
            </a:endParaRPr>
          </a:p>
          <a:p>
            <a:pPr marL="627063" indent="-393700">
              <a:lnSpc>
                <a:spcPct val="115000"/>
              </a:lnSpc>
              <a:buFont typeface="+mj-lt"/>
              <a:buAutoNum type="alphaUcPeriod"/>
            </a:pPr>
            <a:r>
              <a:rPr lang="es-GT" sz="1600" dirty="0" smtClean="0">
                <a:latin typeface="Helvetica" panose="020B0604020202020204" pitchFamily="34" charset="0"/>
                <a:cs typeface="Helvetica" panose="020B0604020202020204" pitchFamily="34" charset="0"/>
              </a:rPr>
              <a:t>Un </a:t>
            </a:r>
            <a:r>
              <a:rPr lang="es-GT" sz="1600" dirty="0">
                <a:latin typeface="Helvetica" panose="020B0604020202020204" pitchFamily="34" charset="0"/>
                <a:cs typeface="Helvetica" panose="020B0604020202020204" pitchFamily="34" charset="0"/>
              </a:rPr>
              <a:t>lugar histórico es un </a:t>
            </a:r>
            <a:r>
              <a:rPr lang="es-GT" sz="1600" dirty="0" smtClean="0">
                <a:latin typeface="Helvetica" panose="020B0604020202020204" pitchFamily="34" charset="0"/>
                <a:cs typeface="Helvetica" panose="020B0604020202020204" pitchFamily="34" charset="0"/>
              </a:rPr>
              <a:t>sitio </a:t>
            </a:r>
            <a:r>
              <a:rPr lang="es-GT" sz="1600" dirty="0">
                <a:latin typeface="Helvetica" panose="020B0604020202020204" pitchFamily="34" charset="0"/>
                <a:cs typeface="Helvetica" panose="020B0604020202020204" pitchFamily="34" charset="0"/>
              </a:rPr>
              <a:t>que es importante en la historia </a:t>
            </a:r>
            <a:r>
              <a:rPr lang="es-GT" sz="1600" dirty="0" smtClean="0">
                <a:latin typeface="Helvetica" panose="020B0604020202020204" pitchFamily="34" charset="0"/>
                <a:cs typeface="Helvetica" panose="020B0604020202020204" pitchFamily="34" charset="0"/>
              </a:rPr>
              <a:t>de los Estados </a:t>
            </a:r>
            <a:r>
              <a:rPr lang="es-GT" sz="1600" dirty="0">
                <a:latin typeface="Helvetica" panose="020B0604020202020204" pitchFamily="34" charset="0"/>
                <a:cs typeface="Helvetica" panose="020B0604020202020204" pitchFamily="34" charset="0"/>
              </a:rPr>
              <a:t>Unidos</a:t>
            </a:r>
            <a:r>
              <a:rPr lang="es-GT" sz="1600" dirty="0" smtClean="0">
                <a:latin typeface="Helvetica" panose="020B0604020202020204" pitchFamily="34" charset="0"/>
                <a:cs typeface="Helvetica" panose="020B0604020202020204" pitchFamily="34" charset="0"/>
              </a:rPr>
              <a:t>.</a:t>
            </a:r>
            <a:endParaRPr lang="en-US" sz="1600" dirty="0">
              <a:latin typeface="Helvetica" panose="020B0604020202020204" pitchFamily="34" charset="0"/>
              <a:ea typeface="Times New Roman"/>
              <a:cs typeface="Helvetica" panose="020B0604020202020204" pitchFamily="34" charset="0"/>
            </a:endParaRPr>
          </a:p>
        </p:txBody>
      </p:sp>
      <p:grpSp>
        <p:nvGrpSpPr>
          <p:cNvPr id="3" name="Group 2"/>
          <p:cNvGrpSpPr/>
          <p:nvPr/>
        </p:nvGrpSpPr>
        <p:grpSpPr>
          <a:xfrm>
            <a:off x="429211" y="5239683"/>
            <a:ext cx="246326" cy="2696001"/>
            <a:chOff x="411794" y="5011083"/>
            <a:chExt cx="246326" cy="2696001"/>
          </a:xfrm>
        </p:grpSpPr>
        <p:sp>
          <p:nvSpPr>
            <p:cNvPr id="6" name="Oval 5"/>
            <p:cNvSpPr/>
            <p:nvPr/>
          </p:nvSpPr>
          <p:spPr>
            <a:xfrm>
              <a:off x="415232" y="583427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7" name="Oval 6"/>
            <p:cNvSpPr/>
            <p:nvPr/>
          </p:nvSpPr>
          <p:spPr>
            <a:xfrm>
              <a:off x="413809" y="5011083"/>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8" name="Oval 7"/>
            <p:cNvSpPr/>
            <p:nvPr/>
          </p:nvSpPr>
          <p:spPr>
            <a:xfrm>
              <a:off x="411794" y="665093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9" name="Oval 8"/>
            <p:cNvSpPr/>
            <p:nvPr/>
          </p:nvSpPr>
          <p:spPr>
            <a:xfrm>
              <a:off x="411794" y="746759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sp>
        <p:nvSpPr>
          <p:cNvPr id="2" name="TextBox 1"/>
          <p:cNvSpPr txBox="1"/>
          <p:nvPr/>
        </p:nvSpPr>
        <p:spPr>
          <a:xfrm>
            <a:off x="439180" y="1945051"/>
            <a:ext cx="6700134" cy="2246769"/>
          </a:xfrm>
          <a:prstGeom prst="rect">
            <a:avLst/>
          </a:prstGeom>
          <a:noFill/>
          <a:ln>
            <a:solidFill>
              <a:schemeClr val="tx1"/>
            </a:solidFill>
          </a:ln>
        </p:spPr>
        <p:txBody>
          <a:bodyPr wrap="square" rtlCol="0">
            <a:spAutoFit/>
          </a:bodyPr>
          <a:lstStyle/>
          <a:p>
            <a:r>
              <a:rPr lang="es-GT" sz="1400" dirty="0">
                <a:latin typeface="Helvetica" panose="020B0604020202020204" pitchFamily="34" charset="0"/>
                <a:cs typeface="Helvetica" panose="020B0604020202020204" pitchFamily="34" charset="0"/>
              </a:rPr>
              <a:t>Párrafo 1</a:t>
            </a:r>
            <a:endParaRPr lang="en-US" sz="1400" dirty="0">
              <a:latin typeface="Helvetica" panose="020B0604020202020204" pitchFamily="34" charset="0"/>
              <a:cs typeface="Helvetica" panose="020B0604020202020204" pitchFamily="34" charset="0"/>
            </a:endParaRPr>
          </a:p>
          <a:p>
            <a:r>
              <a:rPr lang="es-GT" sz="1400" dirty="0">
                <a:latin typeface="Helvetica" panose="020B0604020202020204" pitchFamily="34" charset="0"/>
                <a:cs typeface="Helvetica" panose="020B0604020202020204" pitchFamily="34" charset="0"/>
              </a:rPr>
              <a:t>El hogar de Helen </a:t>
            </a:r>
            <a:r>
              <a:rPr lang="es-GT" sz="1400" dirty="0" smtClean="0">
                <a:latin typeface="Helvetica" panose="020B0604020202020204" pitchFamily="34" charset="0"/>
                <a:cs typeface="Helvetica" panose="020B0604020202020204" pitchFamily="34" charset="0"/>
              </a:rPr>
              <a:t>se </a:t>
            </a:r>
            <a:r>
              <a:rPr lang="es-GT" sz="1400" dirty="0">
                <a:latin typeface="Helvetica" panose="020B0604020202020204" pitchFamily="34" charset="0"/>
                <a:cs typeface="Helvetica" panose="020B0604020202020204" pitchFamily="34" charset="0"/>
              </a:rPr>
              <a:t>llama </a:t>
            </a:r>
            <a:r>
              <a:rPr lang="es-GT" sz="1400" dirty="0" err="1">
                <a:latin typeface="Helvetica" panose="020B0604020202020204" pitchFamily="34" charset="0"/>
                <a:cs typeface="Helvetica" panose="020B0604020202020204" pitchFamily="34" charset="0"/>
              </a:rPr>
              <a:t>Ivy</a:t>
            </a:r>
            <a:r>
              <a:rPr lang="es-GT" sz="1400" dirty="0">
                <a:latin typeface="Helvetica" panose="020B0604020202020204" pitchFamily="34" charset="0"/>
                <a:cs typeface="Helvetica" panose="020B0604020202020204" pitchFamily="34" charset="0"/>
              </a:rPr>
              <a:t> Green. Fue construido en 1820. Es una casa blanca, </a:t>
            </a:r>
            <a:r>
              <a:rPr lang="es-GT" sz="1400" dirty="0" smtClean="0">
                <a:latin typeface="Helvetica" panose="020B0604020202020204" pitchFamily="34" charset="0"/>
                <a:cs typeface="Helvetica" panose="020B0604020202020204" pitchFamily="34" charset="0"/>
              </a:rPr>
              <a:t>sencilla, que se </a:t>
            </a:r>
            <a:r>
              <a:rPr lang="es-GT" sz="1400" dirty="0">
                <a:latin typeface="Helvetica" panose="020B0604020202020204" pitchFamily="34" charset="0"/>
                <a:cs typeface="Helvetica" panose="020B0604020202020204" pitchFamily="34" charset="0"/>
              </a:rPr>
              <a:t>parecía a la mayoría de las otras casas en el sur.  La parte principal de la casa tiene cuatro habitaciones en el primer piso. Cada habitación tiene su propia chimenea. En el </a:t>
            </a:r>
            <a:r>
              <a:rPr lang="es-GT" sz="1400" dirty="0" smtClean="0">
                <a:latin typeface="Helvetica" panose="020B0604020202020204" pitchFamily="34" charset="0"/>
                <a:cs typeface="Helvetica" panose="020B0604020202020204" pitchFamily="34" charset="0"/>
              </a:rPr>
              <a:t>segundo </a:t>
            </a:r>
            <a:r>
              <a:rPr lang="es-GT" sz="1400" dirty="0">
                <a:latin typeface="Helvetica" panose="020B0604020202020204" pitchFamily="34" charset="0"/>
                <a:cs typeface="Helvetica" panose="020B0604020202020204" pitchFamily="34" charset="0"/>
              </a:rPr>
              <a:t>piso hay tres habitaciones. </a:t>
            </a:r>
            <a:r>
              <a:rPr lang="es-GT" sz="1400" dirty="0" smtClean="0">
                <a:latin typeface="Helvetica" panose="020B0604020202020204" pitchFamily="34" charset="0"/>
                <a:cs typeface="Helvetica" panose="020B0604020202020204" pitchFamily="34" charset="0"/>
              </a:rPr>
              <a:t>Se </a:t>
            </a:r>
            <a:r>
              <a:rPr lang="es-GT" sz="1400" dirty="0">
                <a:latin typeface="Helvetica" panose="020B0604020202020204" pitchFamily="34" charset="0"/>
                <a:cs typeface="Helvetica" panose="020B0604020202020204" pitchFamily="34" charset="0"/>
              </a:rPr>
              <a:t>ve exactamente como </a:t>
            </a:r>
            <a:r>
              <a:rPr lang="es-GT" sz="1400" dirty="0" smtClean="0">
                <a:latin typeface="Helvetica" panose="020B0604020202020204" pitchFamily="34" charset="0"/>
                <a:cs typeface="Helvetica" panose="020B0604020202020204" pitchFamily="34" charset="0"/>
              </a:rPr>
              <a:t>se </a:t>
            </a:r>
            <a:r>
              <a:rPr lang="es-GT" sz="1400" dirty="0">
                <a:latin typeface="Helvetica" panose="020B0604020202020204" pitchFamily="34" charset="0"/>
                <a:cs typeface="Helvetica" panose="020B0604020202020204" pitchFamily="34" charset="0"/>
              </a:rPr>
              <a:t>veía cuando Helen vivió allí, hasta el más mínimo detalle. En 1954 la casa de Helen fue registrada como un lugar histórico.</a:t>
            </a:r>
            <a:endParaRPr lang="en-US" sz="1400" dirty="0">
              <a:latin typeface="Helvetica" panose="020B0604020202020204" pitchFamily="34" charset="0"/>
              <a:cs typeface="Helvetica" panose="020B0604020202020204" pitchFamily="34" charset="0"/>
            </a:endParaRPr>
          </a:p>
          <a:p>
            <a:r>
              <a:rPr lang="es-GT" sz="1400" dirty="0">
                <a:latin typeface="Helvetica" panose="020B0604020202020204" pitchFamily="34" charset="0"/>
                <a:cs typeface="Helvetica" panose="020B0604020202020204" pitchFamily="34" charset="0"/>
              </a:rPr>
              <a:t> </a:t>
            </a:r>
            <a:endParaRPr lang="en-US" sz="1400" dirty="0">
              <a:latin typeface="Helvetica" panose="020B0604020202020204" pitchFamily="34" charset="0"/>
              <a:cs typeface="Helvetica" panose="020B0604020202020204" pitchFamily="34" charset="0"/>
            </a:endParaRPr>
          </a:p>
          <a:p>
            <a:r>
              <a:rPr lang="es-GT" sz="1400" dirty="0">
                <a:latin typeface="Helvetica" panose="020B0604020202020204" pitchFamily="34" charset="0"/>
                <a:cs typeface="Helvetica" panose="020B0604020202020204" pitchFamily="34" charset="0"/>
              </a:rPr>
              <a:t>Párrafo 2</a:t>
            </a:r>
            <a:endParaRPr lang="en-US" sz="1400" dirty="0">
              <a:latin typeface="Helvetica" panose="020B0604020202020204" pitchFamily="34" charset="0"/>
              <a:cs typeface="Helvetica" panose="020B0604020202020204" pitchFamily="34" charset="0"/>
            </a:endParaRPr>
          </a:p>
          <a:p>
            <a:r>
              <a:rPr lang="es-GT" sz="1400" u="sng" dirty="0">
                <a:latin typeface="Helvetica" panose="020B0604020202020204" pitchFamily="34" charset="0"/>
                <a:cs typeface="Helvetica" panose="020B0604020202020204" pitchFamily="34" charset="0"/>
              </a:rPr>
              <a:t>Desde que su casa </a:t>
            </a:r>
            <a:r>
              <a:rPr lang="es-GT" sz="1400" u="sng" dirty="0" smtClean="0">
                <a:latin typeface="Helvetica" panose="020B0604020202020204" pitchFamily="34" charset="0"/>
                <a:cs typeface="Helvetica" panose="020B0604020202020204" pitchFamily="34" charset="0"/>
              </a:rPr>
              <a:t>se </a:t>
            </a:r>
            <a:r>
              <a:rPr lang="es-GT" sz="1400" u="sng" dirty="0">
                <a:latin typeface="Helvetica" panose="020B0604020202020204" pitchFamily="34" charset="0"/>
                <a:cs typeface="Helvetica" panose="020B0604020202020204" pitchFamily="34" charset="0"/>
              </a:rPr>
              <a:t>convirtió en un lugar histórico, ha sido un verdadero tesoro.</a:t>
            </a:r>
            <a:endParaRPr lang="en-US" sz="1400" dirty="0">
              <a:latin typeface="Helvetica" panose="020B0604020202020204" pitchFamily="34" charset="0"/>
              <a:cs typeface="Helvetica" panose="020B0604020202020204" pitchFamily="34" charset="0"/>
            </a:endParaRPr>
          </a:p>
        </p:txBody>
      </p:sp>
      <p:sp>
        <p:nvSpPr>
          <p:cNvPr id="10" name="TextBox 9"/>
          <p:cNvSpPr txBox="1"/>
          <p:nvPr/>
        </p:nvSpPr>
        <p:spPr>
          <a:xfrm>
            <a:off x="1992843" y="4731555"/>
            <a:ext cx="5105400" cy="253916"/>
          </a:xfrm>
          <a:prstGeom prst="rect">
            <a:avLst/>
          </a:prstGeom>
          <a:solidFill>
            <a:schemeClr val="bg2"/>
          </a:solidFill>
          <a:ln>
            <a:noFill/>
          </a:ln>
        </p:spPr>
        <p:txBody>
          <a:bodyPr wrap="square" rtlCol="0">
            <a:spAutoFit/>
          </a:bodyPr>
          <a:lstStyle/>
          <a:p>
            <a:r>
              <a:rPr lang="en-US" sz="1050" i="1" dirty="0">
                <a:cs typeface="Helvetica" panose="020B0604020202020204" pitchFamily="34" charset="0"/>
              </a:rPr>
              <a:t>W.4.2d  </a:t>
            </a:r>
            <a:r>
              <a:rPr lang="es-419" sz="1050" i="1" dirty="0">
                <a:cs typeface="Helvetica" panose="020B0604020202020204" pitchFamily="34" charset="0"/>
              </a:rPr>
              <a:t>utiliza </a:t>
            </a:r>
            <a:r>
              <a:rPr lang="es-419" sz="1050" i="1" dirty="0" smtClean="0">
                <a:cs typeface="Helvetica" panose="020B0604020202020204" pitchFamily="34" charset="0"/>
              </a:rPr>
              <a:t>un </a:t>
            </a:r>
            <a:r>
              <a:rPr lang="es-419" sz="1050" i="1" dirty="0">
                <a:cs typeface="Helvetica" panose="020B0604020202020204" pitchFamily="34" charset="0"/>
              </a:rPr>
              <a:t>lenguaje preciso y un vocabulario de dominio específico   Objetivo</a:t>
            </a:r>
            <a:r>
              <a:rPr lang="en-US" sz="1050" i="1" dirty="0">
                <a:cs typeface="Helvetica" panose="020B0604020202020204" pitchFamily="34" charset="0"/>
              </a:rPr>
              <a:t> 3b</a:t>
            </a:r>
          </a:p>
        </p:txBody>
      </p:sp>
    </p:spTree>
    <p:extLst>
      <p:ext uri="{BB962C8B-B14F-4D97-AF65-F5344CB8AC3E}">
        <p14:creationId xmlns:p14="http://schemas.microsoft.com/office/powerpoint/2010/main" val="25082714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850" y="5001381"/>
            <a:ext cx="7016750" cy="3725126"/>
          </a:xfrm>
          <a:prstGeom prst="rect">
            <a:avLst/>
          </a:prstGeom>
          <a:noFill/>
        </p:spPr>
        <p:txBody>
          <a:bodyPr wrap="square" lIns="107700" tIns="53850" rIns="107700" bIns="53850">
            <a:spAutoFit/>
          </a:bodyPr>
          <a:lstStyle/>
          <a:p>
            <a:r>
              <a:rPr lang="es-GT" sz="1600" b="1" dirty="0" smtClean="0">
                <a:latin typeface="Helvetica" panose="020B0604020202020204" pitchFamily="34" charset="0"/>
                <a:cs typeface="Helvetica" pitchFamily="34" charset="0"/>
              </a:rPr>
              <a:t>20. Lee las siguientes oraciones. </a:t>
            </a:r>
            <a:r>
              <a:rPr lang="es-GT" sz="1700" b="1" dirty="0" smtClean="0">
                <a:latin typeface="Helvetica" pitchFamily="34" charset="0"/>
                <a:cs typeface="Helvetica" pitchFamily="34" charset="0"/>
              </a:rPr>
              <a:t>  </a:t>
            </a:r>
            <a:endParaRPr lang="es-GT" sz="1000" dirty="0" smtClean="0">
              <a:latin typeface="Helvetica" panose="020B0604020202020204" pitchFamily="34" charset="0"/>
              <a:cs typeface="Helvetica" panose="020B0604020202020204" pitchFamily="34" charset="0"/>
            </a:endParaRPr>
          </a:p>
          <a:p>
            <a:endParaRPr lang="es-GT" sz="1600" b="1" dirty="0" smtClean="0">
              <a:latin typeface="Helvetica" panose="020B0604020202020204" pitchFamily="34" charset="0"/>
              <a:cs typeface="Helvetica" panose="020B0604020202020204" pitchFamily="34" charset="0"/>
            </a:endParaRPr>
          </a:p>
          <a:p>
            <a:pPr marL="339725"/>
            <a:r>
              <a:rPr lang="es-GT" sz="1600" b="1" dirty="0" smtClean="0">
                <a:latin typeface="Helvetica" panose="020B0604020202020204" pitchFamily="34" charset="0"/>
                <a:cs typeface="Helvetica" panose="020B0604020202020204" pitchFamily="34" charset="0"/>
              </a:rPr>
              <a:t>Selecciona las </a:t>
            </a:r>
            <a:r>
              <a:rPr lang="es-GT" sz="1600" b="1" i="1" u="sng" dirty="0" smtClean="0">
                <a:latin typeface="Helvetica" panose="020B0604020202020204" pitchFamily="34" charset="0"/>
                <a:cs typeface="Helvetica" panose="020B0604020202020204" pitchFamily="34" charset="0"/>
              </a:rPr>
              <a:t>dos</a:t>
            </a:r>
            <a:r>
              <a:rPr lang="es-GT" sz="1600" b="1" dirty="0" smtClean="0">
                <a:latin typeface="Helvetica" panose="020B0604020202020204" pitchFamily="34" charset="0"/>
                <a:cs typeface="Helvetica" panose="020B0604020202020204" pitchFamily="34" charset="0"/>
              </a:rPr>
              <a:t> oraciones que contienen errores en el uso de las mayúsculas.</a:t>
            </a:r>
          </a:p>
          <a:p>
            <a:endParaRPr lang="es-GT" sz="1400" dirty="0" smtClean="0">
              <a:latin typeface="Helvetica" panose="020B0604020202020204" pitchFamily="34" charset="0"/>
              <a:cs typeface="Helvetica" panose="020B0604020202020204" pitchFamily="34" charset="0"/>
            </a:endParaRPr>
          </a:p>
          <a:p>
            <a:pPr marL="457200">
              <a:buFont typeface="+mj-lt"/>
              <a:buAutoNum type="alphaUcPeriod"/>
            </a:pPr>
            <a:r>
              <a:rPr lang="es-GT" sz="1600" dirty="0" smtClean="0">
                <a:latin typeface="Helvetica" panose="020B0604020202020204" pitchFamily="34" charset="0"/>
                <a:cs typeface="Helvetica" panose="020B0604020202020204" pitchFamily="34" charset="0"/>
              </a:rPr>
              <a:t>  Nos encantó ver la casa </a:t>
            </a:r>
            <a:r>
              <a:rPr lang="es-GT" sz="1600" dirty="0" err="1" smtClean="0">
                <a:latin typeface="Helvetica" panose="020B0604020202020204" pitchFamily="34" charset="0"/>
                <a:cs typeface="Helvetica" panose="020B0604020202020204" pitchFamily="34" charset="0"/>
              </a:rPr>
              <a:t>ivy</a:t>
            </a:r>
            <a:r>
              <a:rPr lang="es-GT" sz="1600" dirty="0" smtClean="0">
                <a:latin typeface="Helvetica" panose="020B0604020202020204" pitchFamily="34" charset="0"/>
                <a:cs typeface="Helvetica" panose="020B0604020202020204" pitchFamily="34" charset="0"/>
              </a:rPr>
              <a:t> </a:t>
            </a:r>
            <a:r>
              <a:rPr lang="es-GT" sz="1600" dirty="0" err="1" smtClean="0">
                <a:latin typeface="Helvetica" panose="020B0604020202020204" pitchFamily="34" charset="0"/>
                <a:cs typeface="Helvetica" panose="020B0604020202020204" pitchFamily="34" charset="0"/>
              </a:rPr>
              <a:t>green</a:t>
            </a:r>
            <a:r>
              <a:rPr lang="es-GT" sz="1600" dirty="0" smtClean="0">
                <a:latin typeface="Helvetica" panose="020B0604020202020204" pitchFamily="34" charset="0"/>
                <a:cs typeface="Helvetica" panose="020B0604020202020204" pitchFamily="34" charset="0"/>
              </a:rPr>
              <a:t> de Helen.</a:t>
            </a:r>
          </a:p>
          <a:p>
            <a:pPr marL="457200">
              <a:buFont typeface="+mj-lt"/>
              <a:buAutoNum type="alphaUcPeriod"/>
            </a:pPr>
            <a:endParaRPr lang="es-GT" sz="1600" dirty="0" smtClean="0">
              <a:latin typeface="Helvetica" panose="020B0604020202020204" pitchFamily="34" charset="0"/>
              <a:cs typeface="Helvetica" panose="020B0604020202020204" pitchFamily="34" charset="0"/>
            </a:endParaRPr>
          </a:p>
          <a:p>
            <a:pPr marL="457200">
              <a:buFont typeface="+mj-lt"/>
              <a:buAutoNum type="alphaUcPeriod"/>
            </a:pPr>
            <a:r>
              <a:rPr lang="es-GT" sz="1600" dirty="0" smtClean="0">
                <a:latin typeface="Helvetica" panose="020B0604020202020204" pitchFamily="34" charset="0"/>
                <a:cs typeface="Helvetica" panose="020B0604020202020204" pitchFamily="34" charset="0"/>
              </a:rPr>
              <a:t>  Helen </a:t>
            </a:r>
            <a:r>
              <a:rPr lang="es-GT" sz="1600" dirty="0" err="1" smtClean="0">
                <a:latin typeface="Helvetica" panose="020B0604020202020204" pitchFamily="34" charset="0"/>
                <a:cs typeface="Helvetica" panose="020B0604020202020204" pitchFamily="34" charset="0"/>
              </a:rPr>
              <a:t>Keller</a:t>
            </a:r>
            <a:r>
              <a:rPr lang="es-GT" sz="1600" dirty="0" smtClean="0">
                <a:latin typeface="Helvetica" panose="020B0604020202020204" pitchFamily="34" charset="0"/>
                <a:cs typeface="Helvetica" panose="020B0604020202020204" pitchFamily="34" charset="0"/>
              </a:rPr>
              <a:t> nació en </a:t>
            </a:r>
            <a:r>
              <a:rPr lang="es-GT" sz="1600" dirty="0" err="1" smtClean="0">
                <a:latin typeface="Helvetica" panose="020B0604020202020204" pitchFamily="34" charset="0"/>
                <a:cs typeface="Helvetica" panose="020B0604020202020204" pitchFamily="34" charset="0"/>
              </a:rPr>
              <a:t>Tuscumbia</a:t>
            </a:r>
            <a:r>
              <a:rPr lang="es-GT" sz="1600" dirty="0" smtClean="0">
                <a:latin typeface="Helvetica" panose="020B0604020202020204" pitchFamily="34" charset="0"/>
                <a:cs typeface="Helvetica" panose="020B0604020202020204" pitchFamily="34" charset="0"/>
              </a:rPr>
              <a:t>, Alabama.</a:t>
            </a:r>
          </a:p>
          <a:p>
            <a:pPr marL="457200">
              <a:buFont typeface="+mj-lt"/>
              <a:buAutoNum type="alphaUcPeriod"/>
            </a:pPr>
            <a:endParaRPr lang="es-GT" sz="1600" dirty="0" smtClean="0">
              <a:latin typeface="Helvetica" panose="020B0604020202020204" pitchFamily="34" charset="0"/>
              <a:cs typeface="Helvetica" panose="020B0604020202020204" pitchFamily="34" charset="0"/>
            </a:endParaRPr>
          </a:p>
          <a:p>
            <a:pPr marL="457200">
              <a:buFont typeface="+mj-lt"/>
              <a:buAutoNum type="alphaUcPeriod"/>
            </a:pPr>
            <a:r>
              <a:rPr lang="es-GT" sz="1600" dirty="0" smtClean="0">
                <a:latin typeface="Helvetica" panose="020B0604020202020204" pitchFamily="34" charset="0"/>
                <a:cs typeface="Helvetica" panose="020B0604020202020204" pitchFamily="34" charset="0"/>
              </a:rPr>
              <a:t>  Un Milagro para Helen es un drama sobre Helen </a:t>
            </a:r>
            <a:r>
              <a:rPr lang="es-GT" sz="1600" dirty="0" err="1" smtClean="0">
                <a:latin typeface="Helvetica" panose="020B0604020202020204" pitchFamily="34" charset="0"/>
                <a:cs typeface="Helvetica" panose="020B0604020202020204" pitchFamily="34" charset="0"/>
              </a:rPr>
              <a:t>Keller</a:t>
            </a:r>
            <a:r>
              <a:rPr lang="es-GT" sz="1600" dirty="0" smtClean="0">
                <a:latin typeface="Helvetica" panose="020B0604020202020204" pitchFamily="34" charset="0"/>
                <a:cs typeface="Helvetica" panose="020B0604020202020204" pitchFamily="34" charset="0"/>
              </a:rPr>
              <a:t>. </a:t>
            </a:r>
          </a:p>
          <a:p>
            <a:pPr marL="457200">
              <a:buFont typeface="+mj-lt"/>
              <a:buAutoNum type="alphaUcPeriod"/>
            </a:pPr>
            <a:endParaRPr lang="es-GT" sz="1600" dirty="0" smtClean="0">
              <a:latin typeface="Helvetica" panose="020B0604020202020204" pitchFamily="34" charset="0"/>
              <a:cs typeface="Helvetica" panose="020B0604020202020204" pitchFamily="34" charset="0"/>
            </a:endParaRPr>
          </a:p>
          <a:p>
            <a:pPr marL="457200">
              <a:buFont typeface="+mj-lt"/>
              <a:buAutoNum type="alphaUcPeriod"/>
            </a:pPr>
            <a:r>
              <a:rPr lang="es-GT" sz="1600" dirty="0" smtClean="0">
                <a:latin typeface="Helvetica" panose="020B0604020202020204" pitchFamily="34" charset="0"/>
                <a:cs typeface="Helvetica" panose="020B0604020202020204" pitchFamily="34" charset="0"/>
              </a:rPr>
              <a:t>  Yo era </a:t>
            </a:r>
            <a:r>
              <a:rPr lang="es-GT" sz="1600" dirty="0" err="1" smtClean="0">
                <a:latin typeface="Helvetica" panose="020B0604020202020204" pitchFamily="34" charset="0"/>
                <a:cs typeface="Helvetica" panose="020B0604020202020204" pitchFamily="34" charset="0"/>
              </a:rPr>
              <a:t>annie</a:t>
            </a:r>
            <a:r>
              <a:rPr lang="es-GT" sz="1600" dirty="0" smtClean="0">
                <a:latin typeface="Helvetica" panose="020B0604020202020204" pitchFamily="34" charset="0"/>
                <a:cs typeface="Helvetica" panose="020B0604020202020204" pitchFamily="34" charset="0"/>
              </a:rPr>
              <a:t> y mi amiga era </a:t>
            </a:r>
            <a:r>
              <a:rPr lang="es-GT" sz="1600" dirty="0" err="1" smtClean="0">
                <a:latin typeface="Helvetica" panose="020B0604020202020204" pitchFamily="34" charset="0"/>
                <a:cs typeface="Helvetica" panose="020B0604020202020204" pitchFamily="34" charset="0"/>
              </a:rPr>
              <a:t>helen</a:t>
            </a:r>
            <a:r>
              <a:rPr lang="es-GT" sz="1600" dirty="0" smtClean="0">
                <a:latin typeface="Helvetica" panose="020B0604020202020204" pitchFamily="34" charset="0"/>
                <a:cs typeface="Helvetica" panose="020B0604020202020204" pitchFamily="34" charset="0"/>
              </a:rPr>
              <a:t> en la obra de la escuela. </a:t>
            </a:r>
          </a:p>
          <a:p>
            <a:pPr marL="744538">
              <a:buFont typeface="+mj-lt"/>
              <a:buAutoNum type="alphaUcPeriod"/>
            </a:pPr>
            <a:endParaRPr lang="es-GT" sz="1600" dirty="0" smtClean="0">
              <a:latin typeface="Helvetica" panose="020B0604020202020204" pitchFamily="34" charset="0"/>
              <a:cs typeface="Helvetica" panose="020B0604020202020204" pitchFamily="34" charset="0"/>
            </a:endParaRPr>
          </a:p>
          <a:p>
            <a:pPr marL="478451"/>
            <a:endParaRPr lang="es-GT" sz="1400" dirty="0" smtClean="0">
              <a:latin typeface="Helvetica" pitchFamily="34" charset="0"/>
              <a:cs typeface="Helvetica" pitchFamily="34" charset="0"/>
            </a:endParaRPr>
          </a:p>
          <a:p>
            <a:pPr marL="839798" indent="-361347">
              <a:buFont typeface="+mj-lt"/>
              <a:buAutoNum type="alphaUcPeriod"/>
            </a:pPr>
            <a:endParaRPr lang="es-GT" sz="14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cxnSp>
        <p:nvCxnSpPr>
          <p:cNvPr id="10" name="Straight Connector 9"/>
          <p:cNvCxnSpPr/>
          <p:nvPr/>
        </p:nvCxnSpPr>
        <p:spPr>
          <a:xfrm>
            <a:off x="323851" y="46482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3850" y="574357"/>
            <a:ext cx="7103110" cy="3857731"/>
          </a:xfrm>
          <a:prstGeom prst="rect">
            <a:avLst/>
          </a:prstGeom>
        </p:spPr>
        <p:txBody>
          <a:bodyPr wrap="square" lIns="101862" tIns="50931" rIns="101862" bIns="50931">
            <a:spAutoFit/>
          </a:bodyPr>
          <a:lstStyle/>
          <a:p>
            <a:r>
              <a:rPr lang="es-GT" sz="1600" b="1" dirty="0" smtClean="0">
                <a:latin typeface="Helvetica" pitchFamily="34" charset="0"/>
                <a:cs typeface="Helvetica" pitchFamily="34" charset="0"/>
              </a:rPr>
              <a:t>19. Lee las siguientes oraciones</a:t>
            </a:r>
            <a:r>
              <a:rPr lang="es-GT" sz="1800" b="1" dirty="0" smtClean="0">
                <a:latin typeface="Helvetica" pitchFamily="34" charset="0"/>
                <a:cs typeface="Helvetica" pitchFamily="34" charset="0"/>
              </a:rPr>
              <a:t>.              </a:t>
            </a:r>
            <a:endParaRPr lang="es-GT" sz="1000" dirty="0" smtClean="0">
              <a:latin typeface="Helvetica" panose="020B0604020202020204" pitchFamily="34" charset="0"/>
              <a:cs typeface="Helvetica" panose="020B0604020202020204" pitchFamily="34" charset="0"/>
            </a:endParaRPr>
          </a:p>
          <a:p>
            <a:endParaRPr lang="es-GT" sz="1400" dirty="0" smtClean="0">
              <a:latin typeface="Helvetica" pitchFamily="34" charset="0"/>
            </a:endParaRPr>
          </a:p>
          <a:p>
            <a:pPr marL="403225"/>
            <a:r>
              <a:rPr lang="es-GT" sz="1600" dirty="0" err="1" smtClean="0">
                <a:latin typeface="Helvetica" pitchFamily="34" charset="0"/>
                <a:cs typeface="Helvetica" pitchFamily="34" charset="0"/>
              </a:rPr>
              <a:t>They</a:t>
            </a:r>
            <a:r>
              <a:rPr lang="es-GT" sz="1600" dirty="0" smtClean="0">
                <a:latin typeface="Helvetica" pitchFamily="34" charset="0"/>
                <a:cs typeface="Helvetica" pitchFamily="34" charset="0"/>
              </a:rPr>
              <a:t> </a:t>
            </a:r>
            <a:r>
              <a:rPr lang="es-GT" sz="1600" dirty="0" err="1" smtClean="0">
                <a:latin typeface="Helvetica" pitchFamily="34" charset="0"/>
                <a:cs typeface="Helvetica" pitchFamily="34" charset="0"/>
              </a:rPr>
              <a:t>were</a:t>
            </a:r>
            <a:r>
              <a:rPr lang="es-GT" sz="1600" dirty="0" smtClean="0">
                <a:latin typeface="Helvetica" pitchFamily="34" charset="0"/>
                <a:cs typeface="Helvetica" pitchFamily="34" charset="0"/>
              </a:rPr>
              <a:t> </a:t>
            </a:r>
            <a:r>
              <a:rPr lang="es-GT" sz="1600" dirty="0" err="1" smtClean="0">
                <a:latin typeface="Helvetica" pitchFamily="34" charset="0"/>
                <a:cs typeface="Helvetica" pitchFamily="34" charset="0"/>
              </a:rPr>
              <a:t>told</a:t>
            </a:r>
            <a:r>
              <a:rPr lang="es-GT" sz="1600" dirty="0" smtClean="0">
                <a:latin typeface="Helvetica" pitchFamily="34" charset="0"/>
                <a:cs typeface="Helvetica" pitchFamily="34" charset="0"/>
              </a:rPr>
              <a:t> to be </a:t>
            </a:r>
            <a:r>
              <a:rPr lang="es-GT" sz="1600" dirty="0" err="1" smtClean="0">
                <a:latin typeface="Helvetica" pitchFamily="34" charset="0"/>
                <a:cs typeface="Helvetica" pitchFamily="34" charset="0"/>
              </a:rPr>
              <a:t>quiet</a:t>
            </a:r>
            <a:r>
              <a:rPr lang="es-GT" sz="1600" dirty="0" smtClean="0">
                <a:latin typeface="Helvetica" pitchFamily="34" charset="0"/>
                <a:cs typeface="Helvetica" pitchFamily="34" charset="0"/>
              </a:rPr>
              <a:t> </a:t>
            </a:r>
            <a:r>
              <a:rPr lang="es-GT" sz="1600" dirty="0" err="1" smtClean="0">
                <a:latin typeface="Helvetica" pitchFamily="34" charset="0"/>
                <a:cs typeface="Helvetica" pitchFamily="34" charset="0"/>
              </a:rPr>
              <a:t>while</a:t>
            </a:r>
            <a:r>
              <a:rPr lang="es-GT" sz="1600" dirty="0" smtClean="0">
                <a:latin typeface="Helvetica" pitchFamily="34" charset="0"/>
                <a:cs typeface="Helvetica" pitchFamily="34" charset="0"/>
              </a:rPr>
              <a:t> </a:t>
            </a:r>
            <a:r>
              <a:rPr lang="es-GT" sz="1600" dirty="0" err="1" smtClean="0">
                <a:latin typeface="Helvetica" pitchFamily="34" charset="0"/>
                <a:cs typeface="Helvetica" pitchFamily="34" charset="0"/>
              </a:rPr>
              <a:t>visiting</a:t>
            </a:r>
            <a:r>
              <a:rPr lang="es-GT" sz="1600" dirty="0" smtClean="0">
                <a:latin typeface="Helvetica" pitchFamily="34" charset="0"/>
                <a:cs typeface="Helvetica" pitchFamily="34" charset="0"/>
              </a:rPr>
              <a:t> </a:t>
            </a:r>
            <a:r>
              <a:rPr lang="es-GT" sz="1600" dirty="0" err="1" smtClean="0">
                <a:latin typeface="Helvetica" pitchFamily="34" charset="0"/>
                <a:cs typeface="Helvetica" pitchFamily="34" charset="0"/>
              </a:rPr>
              <a:t>Ivy</a:t>
            </a:r>
            <a:r>
              <a:rPr lang="es-GT" sz="1600" dirty="0" smtClean="0">
                <a:latin typeface="Helvetica" pitchFamily="34" charset="0"/>
                <a:cs typeface="Helvetica" pitchFamily="34" charset="0"/>
              </a:rPr>
              <a:t> Green.  So, he </a:t>
            </a:r>
            <a:r>
              <a:rPr lang="es-GT" sz="1600" b="1" u="sng" dirty="0" err="1" smtClean="0">
                <a:latin typeface="Helvetica" pitchFamily="34" charset="0"/>
                <a:cs typeface="Helvetica" pitchFamily="34" charset="0"/>
              </a:rPr>
              <a:t>said</a:t>
            </a:r>
            <a:r>
              <a:rPr lang="es-GT" sz="1600" dirty="0" smtClean="0">
                <a:latin typeface="Helvetica" pitchFamily="34" charset="0"/>
                <a:cs typeface="Helvetica" pitchFamily="34" charset="0"/>
              </a:rPr>
              <a:t> to </a:t>
            </a:r>
            <a:r>
              <a:rPr lang="es-GT" sz="1600" dirty="0" err="1" smtClean="0">
                <a:latin typeface="Helvetica" pitchFamily="34" charset="0"/>
                <a:cs typeface="Helvetica" pitchFamily="34" charset="0"/>
              </a:rPr>
              <a:t>his</a:t>
            </a:r>
            <a:r>
              <a:rPr lang="es-GT" sz="1600" dirty="0" smtClean="0">
                <a:latin typeface="Helvetica" pitchFamily="34" charset="0"/>
                <a:cs typeface="Helvetica" pitchFamily="34" charset="0"/>
              </a:rPr>
              <a:t> </a:t>
            </a:r>
          </a:p>
          <a:p>
            <a:pPr marL="403225"/>
            <a:r>
              <a:rPr lang="es-GT" sz="1600" dirty="0" err="1" smtClean="0">
                <a:latin typeface="Helvetica" pitchFamily="34" charset="0"/>
                <a:cs typeface="Helvetica" pitchFamily="34" charset="0"/>
              </a:rPr>
              <a:t>friend</a:t>
            </a:r>
            <a:r>
              <a:rPr lang="es-GT" sz="1600" dirty="0" smtClean="0">
                <a:latin typeface="Helvetica" pitchFamily="34" charset="0"/>
                <a:cs typeface="Helvetica" pitchFamily="34" charset="0"/>
              </a:rPr>
              <a:t>, “</a:t>
            </a:r>
            <a:r>
              <a:rPr lang="es-GT" sz="1600" err="1" smtClean="0">
                <a:latin typeface="Helvetica" pitchFamily="34" charset="0"/>
                <a:cs typeface="Helvetica" pitchFamily="34" charset="0"/>
              </a:rPr>
              <a:t>The</a:t>
            </a:r>
            <a:r>
              <a:rPr lang="es-GT" sz="1600" smtClean="0">
                <a:latin typeface="Helvetica" pitchFamily="34" charset="0"/>
                <a:cs typeface="Helvetica" pitchFamily="34" charset="0"/>
              </a:rPr>
              <a:t> house </a:t>
            </a:r>
            <a:r>
              <a:rPr lang="es-GT" sz="1600" dirty="0" smtClean="0">
                <a:latin typeface="Helvetica" pitchFamily="34" charset="0"/>
                <a:cs typeface="Helvetica" pitchFamily="34" charset="0"/>
              </a:rPr>
              <a:t>looks </a:t>
            </a:r>
            <a:r>
              <a:rPr lang="es-GT" sz="1600" dirty="0" err="1" smtClean="0">
                <a:latin typeface="Helvetica" pitchFamily="34" charset="0"/>
                <a:cs typeface="Helvetica" pitchFamily="34" charset="0"/>
              </a:rPr>
              <a:t>very</a:t>
            </a:r>
            <a:r>
              <a:rPr lang="es-GT" sz="1600" dirty="0" smtClean="0">
                <a:latin typeface="Helvetica" pitchFamily="34" charset="0"/>
                <a:cs typeface="Helvetica" pitchFamily="34" charset="0"/>
              </a:rPr>
              <a:t> </a:t>
            </a:r>
            <a:r>
              <a:rPr lang="es-GT" sz="1600" b="1" u="sng" dirty="0" err="1" smtClean="0">
                <a:latin typeface="Helvetica" pitchFamily="34" charset="0"/>
                <a:cs typeface="Helvetica" pitchFamily="34" charset="0"/>
              </a:rPr>
              <a:t>nice</a:t>
            </a:r>
            <a:r>
              <a:rPr lang="es-GT" sz="1600" dirty="0" smtClean="0">
                <a:latin typeface="Helvetica" pitchFamily="34" charset="0"/>
                <a:cs typeface="Helvetica" pitchFamily="34" charset="0"/>
              </a:rPr>
              <a:t>.”</a:t>
            </a:r>
          </a:p>
          <a:p>
            <a:endParaRPr lang="es-GT" sz="1400" dirty="0" smtClean="0">
              <a:latin typeface="Helvetica" pitchFamily="34" charset="0"/>
            </a:endParaRPr>
          </a:p>
          <a:p>
            <a:pPr marL="339725"/>
            <a:r>
              <a:rPr lang="es-GT" sz="1600" b="1" dirty="0" smtClean="0">
                <a:latin typeface="Helvetica" panose="020B0604020202020204" pitchFamily="34" charset="0"/>
                <a:cs typeface="Helvetica" panose="020B0604020202020204" pitchFamily="34" charset="0"/>
              </a:rPr>
              <a:t>¿Qué (dos) palabras podrían sustituir las palabras subrayadas para que el </a:t>
            </a:r>
            <a:r>
              <a:rPr lang="es-GT" sz="1600" b="1" smtClean="0">
                <a:latin typeface="Helvetica" panose="020B0604020202020204" pitchFamily="34" charset="0"/>
                <a:cs typeface="Helvetica" panose="020B0604020202020204" pitchFamily="34" charset="0"/>
              </a:rPr>
              <a:t>significado sea </a:t>
            </a:r>
            <a:r>
              <a:rPr lang="es-GT" sz="1600" b="1" dirty="0" smtClean="0">
                <a:latin typeface="Helvetica" panose="020B0604020202020204" pitchFamily="34" charset="0"/>
                <a:cs typeface="Helvetica" panose="020B0604020202020204" pitchFamily="34" charset="0"/>
              </a:rPr>
              <a:t>más claro para el lector?</a:t>
            </a:r>
          </a:p>
          <a:p>
            <a:pPr marL="341313" indent="-341313"/>
            <a:r>
              <a:rPr lang="es-GT" sz="1400" dirty="0" smtClean="0">
                <a:latin typeface="Helvetica" pitchFamily="34" charset="0"/>
                <a:cs typeface="Helvetica" pitchFamily="34" charset="0"/>
              </a:rPr>
              <a:t>       </a:t>
            </a:r>
          </a:p>
          <a:p>
            <a:pPr marL="844819" indent="-361347">
              <a:buFont typeface="+mj-lt"/>
              <a:buAutoNum type="alphaUcPeriod"/>
            </a:pPr>
            <a:r>
              <a:rPr lang="es-GT" sz="1600" dirty="0" smtClean="0">
                <a:latin typeface="Helvetica" pitchFamily="34" charset="0"/>
                <a:cs typeface="Helvetica" pitchFamily="34" charset="0"/>
              </a:rPr>
              <a:t>gritó, grande</a:t>
            </a:r>
          </a:p>
          <a:p>
            <a:pPr marL="844819" indent="-361347">
              <a:buFont typeface="+mj-lt"/>
              <a:buAutoNum type="alphaUcPeriod"/>
            </a:pPr>
            <a:endParaRPr lang="es-GT" sz="1600" dirty="0" smtClean="0">
              <a:latin typeface="Helvetica" pitchFamily="34" charset="0"/>
              <a:cs typeface="Helvetica" pitchFamily="34" charset="0"/>
            </a:endParaRPr>
          </a:p>
          <a:p>
            <a:pPr marL="844819" indent="-361347">
              <a:buFont typeface="+mj-lt"/>
              <a:buAutoNum type="alphaUcPeriod"/>
            </a:pPr>
            <a:r>
              <a:rPr lang="es-GT" sz="1600" dirty="0" smtClean="0">
                <a:latin typeface="Helvetica" pitchFamily="34" charset="0"/>
                <a:cs typeface="Helvetica" pitchFamily="34" charset="0"/>
              </a:rPr>
              <a:t>llamó, acogedora</a:t>
            </a:r>
          </a:p>
          <a:p>
            <a:pPr marL="844819" indent="-361347">
              <a:buFont typeface="+mj-lt"/>
              <a:buAutoNum type="alphaUcPeriod"/>
            </a:pPr>
            <a:endParaRPr lang="es-GT" sz="1600" dirty="0" smtClean="0">
              <a:latin typeface="Helvetica" pitchFamily="34" charset="0"/>
              <a:cs typeface="Helvetica" pitchFamily="34" charset="0"/>
            </a:endParaRPr>
          </a:p>
          <a:p>
            <a:pPr marL="844819" indent="-361347">
              <a:buFont typeface="+mj-lt"/>
              <a:buAutoNum type="alphaUcPeriod"/>
            </a:pPr>
            <a:r>
              <a:rPr lang="es-GT" sz="1600" dirty="0" smtClean="0">
                <a:latin typeface="Helvetica" pitchFamily="34" charset="0"/>
                <a:cs typeface="Helvetica" pitchFamily="34" charset="0"/>
              </a:rPr>
              <a:t>susurró, hermosa</a:t>
            </a:r>
          </a:p>
          <a:p>
            <a:pPr marL="844819" indent="-361347">
              <a:buFont typeface="+mj-lt"/>
              <a:buAutoNum type="alphaUcPeriod"/>
            </a:pPr>
            <a:endParaRPr lang="es-GT" sz="1600" dirty="0" smtClean="0">
              <a:latin typeface="Helvetica" pitchFamily="34" charset="0"/>
              <a:cs typeface="Helvetica" pitchFamily="34" charset="0"/>
            </a:endParaRPr>
          </a:p>
          <a:p>
            <a:pPr marL="844819" indent="-361347">
              <a:buFont typeface="+mj-lt"/>
              <a:buAutoNum type="alphaUcPeriod"/>
            </a:pPr>
            <a:r>
              <a:rPr lang="es-GT" sz="1600" dirty="0" smtClean="0">
                <a:latin typeface="Helvetica" pitchFamily="34" charset="0"/>
                <a:cs typeface="Helvetica" pitchFamily="34" charset="0"/>
              </a:rPr>
              <a:t>silbó, buena</a:t>
            </a:r>
            <a:endParaRPr lang="es-GT" sz="1600" dirty="0">
              <a:latin typeface="Helvetica" pitchFamily="34" charset="0"/>
              <a:cs typeface="Helvetica" pitchFamily="34" charset="0"/>
            </a:endParaRPr>
          </a:p>
        </p:txBody>
      </p:sp>
      <p:sp>
        <p:nvSpPr>
          <p:cNvPr id="15" name="Oval 14"/>
          <p:cNvSpPr/>
          <p:nvPr/>
        </p:nvSpPr>
        <p:spPr>
          <a:xfrm>
            <a:off x="570451" y="251227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6" name="Oval 15"/>
          <p:cNvSpPr/>
          <p:nvPr/>
        </p:nvSpPr>
        <p:spPr>
          <a:xfrm>
            <a:off x="572803" y="395834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570451" y="296625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18" name="Oval 17"/>
          <p:cNvSpPr/>
          <p:nvPr/>
        </p:nvSpPr>
        <p:spPr>
          <a:xfrm>
            <a:off x="571586" y="345494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nvGrpSpPr>
          <p:cNvPr id="6" name="Group 5"/>
          <p:cNvGrpSpPr/>
          <p:nvPr/>
        </p:nvGrpSpPr>
        <p:grpSpPr>
          <a:xfrm>
            <a:off x="535525" y="6274553"/>
            <a:ext cx="252842" cy="1643210"/>
            <a:chOff x="813339" y="6369144"/>
            <a:chExt cx="252842" cy="1643210"/>
          </a:xfrm>
        </p:grpSpPr>
        <p:sp>
          <p:nvSpPr>
            <p:cNvPr id="11" name="Oval 10"/>
            <p:cNvSpPr/>
            <p:nvPr/>
          </p:nvSpPr>
          <p:spPr>
            <a:xfrm>
              <a:off x="823293" y="7290763"/>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2" name="Oval 11"/>
            <p:cNvSpPr/>
            <p:nvPr/>
          </p:nvSpPr>
          <p:spPr>
            <a:xfrm>
              <a:off x="821908" y="636914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3" name="Oval 12"/>
            <p:cNvSpPr/>
            <p:nvPr/>
          </p:nvSpPr>
          <p:spPr>
            <a:xfrm>
              <a:off x="813339" y="680865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14" name="Oval 13"/>
            <p:cNvSpPr/>
            <p:nvPr/>
          </p:nvSpPr>
          <p:spPr>
            <a:xfrm>
              <a:off x="813339" y="777286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sp>
        <p:nvSpPr>
          <p:cNvPr id="2" name="TextBox 1"/>
          <p:cNvSpPr txBox="1"/>
          <p:nvPr/>
        </p:nvSpPr>
        <p:spPr>
          <a:xfrm>
            <a:off x="4236720" y="685800"/>
            <a:ext cx="2926080" cy="253916"/>
          </a:xfrm>
          <a:prstGeom prst="rect">
            <a:avLst/>
          </a:prstGeom>
          <a:solidFill>
            <a:schemeClr val="bg2"/>
          </a:solidFill>
          <a:ln>
            <a:noFill/>
          </a:ln>
        </p:spPr>
        <p:txBody>
          <a:bodyPr wrap="square" rtlCol="0">
            <a:spAutoFit/>
          </a:bodyPr>
          <a:lstStyle/>
          <a:p>
            <a:r>
              <a:rPr lang="en-US" sz="1050" i="1" dirty="0" err="1">
                <a:cs typeface="Helvetica" panose="020B0604020202020204" pitchFamily="34" charset="0"/>
              </a:rPr>
              <a:t>Lenguaje</a:t>
            </a:r>
            <a:r>
              <a:rPr lang="en-US" sz="1050" i="1" dirty="0">
                <a:cs typeface="Helvetica" panose="020B0604020202020204" pitchFamily="34" charset="0"/>
              </a:rPr>
              <a:t>/</a:t>
            </a:r>
            <a:r>
              <a:rPr lang="en-US" sz="1050" i="1" dirty="0" err="1">
                <a:cs typeface="Helvetica" panose="020B0604020202020204" pitchFamily="34" charset="0"/>
              </a:rPr>
              <a:t>Vocabulario</a:t>
            </a:r>
            <a:r>
              <a:rPr lang="en-US" sz="1050" i="1" dirty="0">
                <a:cs typeface="Helvetica" panose="020B0604020202020204" pitchFamily="34" charset="0"/>
              </a:rPr>
              <a:t>  </a:t>
            </a:r>
            <a:r>
              <a:rPr lang="en-US" sz="1050" i="1" dirty="0" err="1">
                <a:cs typeface="Helvetica" panose="020B0604020202020204" pitchFamily="34" charset="0"/>
              </a:rPr>
              <a:t>Estándar</a:t>
            </a:r>
            <a:r>
              <a:rPr lang="en-US" sz="1050" i="1" dirty="0">
                <a:cs typeface="Helvetica" panose="020B0604020202020204" pitchFamily="34" charset="0"/>
              </a:rPr>
              <a:t>: L.4.3.a, W.2d</a:t>
            </a:r>
          </a:p>
        </p:txBody>
      </p:sp>
      <p:sp>
        <p:nvSpPr>
          <p:cNvPr id="19" name="TextBox 18"/>
          <p:cNvSpPr txBox="1"/>
          <p:nvPr/>
        </p:nvSpPr>
        <p:spPr>
          <a:xfrm>
            <a:off x="3832225" y="5029344"/>
            <a:ext cx="3228703" cy="253916"/>
          </a:xfrm>
          <a:prstGeom prst="rect">
            <a:avLst/>
          </a:prstGeom>
          <a:solidFill>
            <a:schemeClr val="bg2"/>
          </a:solidFill>
          <a:ln>
            <a:noFill/>
          </a:ln>
        </p:spPr>
        <p:txBody>
          <a:bodyPr wrap="square" rtlCol="0">
            <a:spAutoFit/>
          </a:bodyPr>
          <a:lstStyle/>
          <a:p>
            <a:r>
              <a:rPr lang="en-US" sz="1050" i="1" dirty="0" err="1">
                <a:cs typeface="Helvetica" panose="020B0604020202020204" pitchFamily="34" charset="0"/>
              </a:rPr>
              <a:t>Editar</a:t>
            </a:r>
            <a:r>
              <a:rPr lang="en-US" sz="1050" i="1" dirty="0">
                <a:cs typeface="Helvetica" panose="020B0604020202020204" pitchFamily="34" charset="0"/>
              </a:rPr>
              <a:t> – </a:t>
            </a:r>
            <a:r>
              <a:rPr lang="en-US" sz="1050" i="1" dirty="0" err="1">
                <a:cs typeface="Helvetica" panose="020B0604020202020204" pitchFamily="34" charset="0"/>
              </a:rPr>
              <a:t>Lenguaje</a:t>
            </a:r>
            <a:r>
              <a:rPr lang="en-US" sz="1050" i="1" dirty="0">
                <a:cs typeface="Helvetica" panose="020B0604020202020204" pitchFamily="34" charset="0"/>
              </a:rPr>
              <a:t> </a:t>
            </a:r>
            <a:r>
              <a:rPr lang="en-US" sz="1050" i="1" dirty="0" smtClean="0">
                <a:cs typeface="Helvetica" panose="020B0604020202020204" pitchFamily="34" charset="0"/>
              </a:rPr>
              <a:t>  </a:t>
            </a:r>
            <a:r>
              <a:rPr lang="en-US" sz="1050" i="1" dirty="0" err="1" smtClean="0">
                <a:cs typeface="Helvetica" panose="020B0604020202020204" pitchFamily="34" charset="0"/>
              </a:rPr>
              <a:t>Estándar</a:t>
            </a:r>
            <a:r>
              <a:rPr lang="en-US" sz="1050" i="1" dirty="0">
                <a:cs typeface="Helvetica" panose="020B0604020202020204" pitchFamily="34" charset="0"/>
              </a:rPr>
              <a:t>: L.4.2a,  </a:t>
            </a:r>
            <a:r>
              <a:rPr lang="en-US" sz="1050" i="1" dirty="0" err="1">
                <a:cs typeface="Helvetica" panose="020B0604020202020204" pitchFamily="34" charset="0"/>
              </a:rPr>
              <a:t>Uso</a:t>
            </a:r>
            <a:r>
              <a:rPr lang="en-US" sz="1050" i="1" dirty="0">
                <a:cs typeface="Helvetica" panose="020B0604020202020204" pitchFamily="34" charset="0"/>
              </a:rPr>
              <a:t> de </a:t>
            </a:r>
            <a:r>
              <a:rPr lang="en-US" sz="1050" i="1" dirty="0" err="1">
                <a:cs typeface="Helvetica" panose="020B0604020202020204" pitchFamily="34" charset="0"/>
              </a:rPr>
              <a:t>mayúscula</a:t>
            </a:r>
            <a:endParaRPr lang="en-US" sz="1050" i="1" dirty="0">
              <a:cs typeface="Helvetica" panose="020B0604020202020204" pitchFamily="34" charset="0"/>
            </a:endParaRPr>
          </a:p>
        </p:txBody>
      </p:sp>
      <p:sp>
        <p:nvSpPr>
          <p:cNvPr id="5" name="Rectangle 4"/>
          <p:cNvSpPr/>
          <p:nvPr/>
        </p:nvSpPr>
        <p:spPr>
          <a:xfrm>
            <a:off x="662256" y="1082576"/>
            <a:ext cx="6500544" cy="619272"/>
          </a:xfrm>
          <a:prstGeom prst="rect">
            <a:avLst/>
          </a:prstGeom>
          <a:solidFill>
            <a:schemeClr val="bg1"/>
          </a:solidFill>
          <a:ln w="19050">
            <a:solidFill>
              <a:schemeClr val="tx1"/>
            </a:solidFill>
          </a:ln>
        </p:spPr>
        <p:txBody>
          <a:bodyPr wrap="square">
            <a:spAutoFit/>
          </a:bodyPr>
          <a:lstStyle/>
          <a:p>
            <a:pPr>
              <a:lnSpc>
                <a:spcPct val="107000"/>
              </a:lnSpc>
              <a:spcAft>
                <a:spcPts val="800"/>
              </a:spcAft>
            </a:pPr>
            <a:r>
              <a:rPr lang="es-GT" sz="1600" smtClean="0">
                <a:latin typeface="Helvetica" panose="020B0604020202020204" pitchFamily="34" charset="0"/>
                <a:ea typeface="Calibri" panose="020F0502020204030204" pitchFamily="34" charset="0"/>
                <a:cs typeface="Helvetica" panose="020B0604020202020204" pitchFamily="34" charset="0"/>
              </a:rPr>
              <a:t>Se </a:t>
            </a:r>
            <a:r>
              <a:rPr lang="es-GT" sz="1600" dirty="0">
                <a:latin typeface="Helvetica" panose="020B0604020202020204" pitchFamily="34" charset="0"/>
                <a:ea typeface="Calibri" panose="020F0502020204030204" pitchFamily="34" charset="0"/>
                <a:cs typeface="Helvetica" panose="020B0604020202020204" pitchFamily="34" charset="0"/>
              </a:rPr>
              <a:t>les dijo que no hablaran durante su visita </a:t>
            </a:r>
            <a:r>
              <a:rPr lang="es-GT" sz="1600" dirty="0" smtClean="0">
                <a:latin typeface="Helvetica" panose="020B0604020202020204" pitchFamily="34" charset="0"/>
                <a:ea typeface="Calibri" panose="020F0502020204030204" pitchFamily="34" charset="0"/>
                <a:cs typeface="Helvetica" panose="020B0604020202020204" pitchFamily="34" charset="0"/>
              </a:rPr>
              <a:t>a </a:t>
            </a:r>
            <a:r>
              <a:rPr lang="es-GT" sz="1600" dirty="0" err="1" smtClean="0">
                <a:latin typeface="Helvetica" panose="020B0604020202020204" pitchFamily="34" charset="0"/>
                <a:ea typeface="Calibri" panose="020F0502020204030204" pitchFamily="34" charset="0"/>
                <a:cs typeface="Helvetica" panose="020B0604020202020204" pitchFamily="34" charset="0"/>
              </a:rPr>
              <a:t>Ivy</a:t>
            </a:r>
            <a:r>
              <a:rPr lang="es-GT" sz="1600" dirty="0" smtClean="0">
                <a:latin typeface="Helvetica" panose="020B0604020202020204" pitchFamily="34" charset="0"/>
                <a:ea typeface="Calibri" panose="020F0502020204030204" pitchFamily="34" charset="0"/>
                <a:cs typeface="Helvetica" panose="020B0604020202020204" pitchFamily="34" charset="0"/>
              </a:rPr>
              <a:t> </a:t>
            </a:r>
            <a:r>
              <a:rPr lang="es-GT" sz="1600" dirty="0">
                <a:latin typeface="Helvetica" panose="020B0604020202020204" pitchFamily="34" charset="0"/>
                <a:ea typeface="Calibri" panose="020F0502020204030204" pitchFamily="34" charset="0"/>
                <a:cs typeface="Helvetica" panose="020B0604020202020204" pitchFamily="34" charset="0"/>
              </a:rPr>
              <a:t>Green. Así, que le </a:t>
            </a:r>
            <a:r>
              <a:rPr lang="es-GT" sz="1600" u="sng" dirty="0">
                <a:latin typeface="Helvetica" panose="020B0604020202020204" pitchFamily="34" charset="0"/>
                <a:ea typeface="Calibri" panose="020F0502020204030204" pitchFamily="34" charset="0"/>
                <a:cs typeface="Helvetica" panose="020B0604020202020204" pitchFamily="34" charset="0"/>
              </a:rPr>
              <a:t>dijo</a:t>
            </a:r>
            <a:r>
              <a:rPr lang="es-GT" sz="1600" dirty="0">
                <a:latin typeface="Helvetica" panose="020B0604020202020204" pitchFamily="34" charset="0"/>
                <a:ea typeface="Calibri" panose="020F0502020204030204" pitchFamily="34" charset="0"/>
                <a:cs typeface="Helvetica" panose="020B0604020202020204" pitchFamily="34" charset="0"/>
              </a:rPr>
              <a:t> a su amigo: </a:t>
            </a:r>
            <a:r>
              <a:rPr lang="es-GT" sz="1600" dirty="0" smtClean="0">
                <a:latin typeface="Helvetica" panose="020B0604020202020204" pitchFamily="34" charset="0"/>
                <a:ea typeface="Calibri" panose="020F0502020204030204" pitchFamily="34" charset="0"/>
                <a:cs typeface="Helvetica" panose="020B0604020202020204" pitchFamily="34" charset="0"/>
              </a:rPr>
              <a:t>−La </a:t>
            </a:r>
            <a:r>
              <a:rPr lang="es-GT" sz="1600">
                <a:latin typeface="Helvetica" panose="020B0604020202020204" pitchFamily="34" charset="0"/>
                <a:ea typeface="Calibri" panose="020F0502020204030204" pitchFamily="34" charset="0"/>
                <a:cs typeface="Helvetica" panose="020B0604020202020204" pitchFamily="34" charset="0"/>
              </a:rPr>
              <a:t>casa </a:t>
            </a:r>
            <a:r>
              <a:rPr lang="es-GT" sz="1600" smtClean="0">
                <a:latin typeface="Helvetica" panose="020B0604020202020204" pitchFamily="34" charset="0"/>
                <a:ea typeface="Calibri" panose="020F0502020204030204" pitchFamily="34" charset="0"/>
                <a:cs typeface="Helvetica" panose="020B0604020202020204" pitchFamily="34" charset="0"/>
              </a:rPr>
              <a:t>se </a:t>
            </a:r>
            <a:r>
              <a:rPr lang="es-GT" sz="1600" dirty="0">
                <a:latin typeface="Helvetica" panose="020B0604020202020204" pitchFamily="34" charset="0"/>
                <a:ea typeface="Calibri" panose="020F0502020204030204" pitchFamily="34" charset="0"/>
                <a:cs typeface="Helvetica" panose="020B0604020202020204" pitchFamily="34" charset="0"/>
              </a:rPr>
              <a:t>ve muy </a:t>
            </a:r>
            <a:r>
              <a:rPr lang="es-GT" sz="1600" u="sng" dirty="0">
                <a:latin typeface="Helvetica" panose="020B0604020202020204" pitchFamily="34" charset="0"/>
                <a:ea typeface="Calibri" panose="020F0502020204030204" pitchFamily="34" charset="0"/>
                <a:cs typeface="Helvetica" panose="020B0604020202020204" pitchFamily="34" charset="0"/>
              </a:rPr>
              <a:t>bien</a:t>
            </a:r>
            <a:r>
              <a:rPr lang="es-GT" sz="1600" dirty="0" smtClean="0">
                <a:latin typeface="Helvetica" panose="020B0604020202020204" pitchFamily="34" charset="0"/>
                <a:ea typeface="Calibri" panose="020F0502020204030204" pitchFamily="34" charset="0"/>
                <a:cs typeface="Helvetica" panose="020B0604020202020204" pitchFamily="34" charset="0"/>
              </a:rPr>
              <a:t>.</a:t>
            </a:r>
            <a:endParaRPr lang="en-US" sz="16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6925663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dirty="0"/>
          </a:p>
        </p:txBody>
      </p:sp>
      <p:sp>
        <p:nvSpPr>
          <p:cNvPr id="2" name="Rectangle 1"/>
          <p:cNvSpPr/>
          <p:nvPr/>
        </p:nvSpPr>
        <p:spPr>
          <a:xfrm>
            <a:off x="381000" y="381000"/>
            <a:ext cx="6800850" cy="3328963"/>
          </a:xfrm>
          <a:prstGeom prst="rect">
            <a:avLst/>
          </a:prstGeom>
        </p:spPr>
        <p:txBody>
          <a:bodyPr wrap="square" lIns="96367" tIns="48184" rIns="96367" bIns="48184">
            <a:spAutoFit/>
          </a:bodyPr>
          <a:lstStyle/>
          <a:p>
            <a:endParaRPr lang="es-GT" sz="1400" dirty="0" smtClean="0"/>
          </a:p>
          <a:p>
            <a:r>
              <a:rPr lang="es-GT" sz="1400" b="1" u="sng" dirty="0" smtClean="0"/>
              <a:t>Parte </a:t>
            </a:r>
            <a:r>
              <a:rPr lang="es-GT" sz="1400" b="1" u="sng" dirty="0"/>
              <a:t>2</a:t>
            </a:r>
            <a:r>
              <a:rPr lang="es-GT" sz="1400" b="1" dirty="0" smtClean="0"/>
              <a:t> </a:t>
            </a:r>
          </a:p>
          <a:p>
            <a:endParaRPr lang="es-GT" sz="1400" dirty="0" smtClean="0"/>
          </a:p>
          <a:p>
            <a:r>
              <a:rPr lang="es-GT" sz="1400" b="1" u="sng" dirty="0" smtClean="0"/>
              <a:t>Vas a</a:t>
            </a:r>
            <a:r>
              <a:rPr lang="es-GT" sz="1400" dirty="0" smtClean="0"/>
              <a:t>:</a:t>
            </a:r>
          </a:p>
          <a:p>
            <a:pPr marL="361375" lvl="0" indent="-361375">
              <a:buFontTx/>
              <a:buAutoNum type="arabicPeriod"/>
            </a:pPr>
            <a:r>
              <a:rPr lang="es-GT" sz="1400" u="sng" dirty="0" smtClean="0"/>
              <a:t>Planificar</a:t>
            </a:r>
            <a:r>
              <a:rPr lang="es-GT" sz="1400" dirty="0" smtClean="0"/>
              <a:t> tu escrito. Puedes usar tus notas y respuestas.  Puedes utilizar un organizador gráfico. </a:t>
            </a:r>
          </a:p>
          <a:p>
            <a:pPr marL="361375" indent="-361375">
              <a:buAutoNum type="arabicPeriod"/>
            </a:pPr>
            <a:endParaRPr lang="es-GT" sz="1400" dirty="0" smtClean="0"/>
          </a:p>
          <a:p>
            <a:pPr marL="228600" lvl="0" indent="-228600">
              <a:buFont typeface="+mj-lt"/>
              <a:buAutoNum type="arabicPeriod"/>
            </a:pPr>
            <a:r>
              <a:rPr lang="es-GT" sz="1400" dirty="0" smtClean="0"/>
              <a:t>   </a:t>
            </a:r>
            <a:r>
              <a:rPr lang="es-419" sz="1400" dirty="0"/>
              <a:t>Escribir, revisar y editar tu primer borrador (tu maestro te proporcionará papel). </a:t>
            </a:r>
            <a:endParaRPr lang="es-419" sz="1400" dirty="0" smtClean="0"/>
          </a:p>
          <a:p>
            <a:pPr lvl="0"/>
            <a:endParaRPr lang="es-GT" sz="1400" dirty="0" smtClean="0"/>
          </a:p>
          <a:p>
            <a:pPr marL="359702" indent="-359702">
              <a:defRPr/>
            </a:pPr>
            <a:r>
              <a:rPr lang="es-GT" sz="1400" dirty="0" smtClean="0"/>
              <a:t>3.     </a:t>
            </a:r>
            <a:r>
              <a:rPr lang="es-GT" sz="1400" b="1" u="sng" dirty="0" smtClean="0"/>
              <a:t>Tu tarea</a:t>
            </a:r>
            <a:r>
              <a:rPr lang="es-GT" sz="1400" b="1" dirty="0" smtClean="0"/>
              <a:t>: Parte 2 </a:t>
            </a:r>
          </a:p>
          <a:p>
            <a:pPr marL="359702" indent="-359702">
              <a:defRPr/>
            </a:pPr>
            <a:r>
              <a:rPr lang="es-GT" sz="1400" dirty="0" smtClean="0"/>
              <a:t>         Vas a escribir un artículo informativo </a:t>
            </a:r>
            <a:r>
              <a:rPr lang="es-419" sz="1400" dirty="0"/>
              <a:t>para tu biblioteca, sobre Helen </a:t>
            </a:r>
            <a:r>
              <a:rPr lang="es-419" sz="1400" dirty="0" err="1"/>
              <a:t>Keller</a:t>
            </a:r>
            <a:r>
              <a:rPr lang="es-419" sz="1400" dirty="0"/>
              <a:t> como una verdadera heroína. La biblioteca mostrará tu artículo a los estudiantes para animarlos a leer más sobre verdaderos héroes. Tu artículo debe incluir lo que </a:t>
            </a:r>
            <a:r>
              <a:rPr lang="es-419" sz="1400" dirty="0" smtClean="0"/>
              <a:t>se </a:t>
            </a:r>
            <a:r>
              <a:rPr lang="es-419" sz="1400" dirty="0"/>
              <a:t>necesita para </a:t>
            </a:r>
            <a:r>
              <a:rPr lang="es-419" sz="1400" dirty="0" smtClean="0"/>
              <a:t>ser </a:t>
            </a:r>
            <a:r>
              <a:rPr lang="es-419" sz="1400" dirty="0"/>
              <a:t>un héroe y la </a:t>
            </a:r>
            <a:r>
              <a:rPr lang="es-419" sz="1400" dirty="0" smtClean="0"/>
              <a:t>secuencia </a:t>
            </a:r>
            <a:r>
              <a:rPr lang="es-419" sz="1400" dirty="0"/>
              <a:t>de la trayectoria de Helen para </a:t>
            </a:r>
            <a:r>
              <a:rPr lang="es-419" sz="1400" dirty="0" smtClean="0"/>
              <a:t>convertirse </a:t>
            </a:r>
            <a:r>
              <a:rPr lang="es-419" sz="1400" dirty="0"/>
              <a:t>en una heroína.</a:t>
            </a:r>
          </a:p>
          <a:p>
            <a:pPr marL="359702" indent="-359702">
              <a:defRPr/>
            </a:pPr>
            <a:endParaRPr lang="es-GT"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1140468912"/>
              </p:ext>
            </p:extLst>
          </p:nvPr>
        </p:nvGraphicFramePr>
        <p:xfrm>
          <a:off x="809625" y="4648200"/>
          <a:ext cx="5943600" cy="2016760"/>
        </p:xfrm>
        <a:graphic>
          <a:graphicData uri="http://schemas.openxmlformats.org/drawingml/2006/table">
            <a:tbl>
              <a:tblPr firstRow="1" bandRow="1">
                <a:tableStyleId>{5940675A-B579-460E-94D1-54222C63F5DA}</a:tableStyleId>
              </a:tblPr>
              <a:tblGrid>
                <a:gridCol w="1524000"/>
                <a:gridCol w="4419600"/>
              </a:tblGrid>
              <a:tr h="370840">
                <a:tc rowSpan="2">
                  <a:txBody>
                    <a:bodyPr/>
                    <a:lstStyle/>
                    <a:p>
                      <a:r>
                        <a:rPr lang="es-GT" sz="1000" noProof="0" dirty="0" smtClean="0"/>
                        <a:t>Propósito</a:t>
                      </a:r>
                    </a:p>
                    <a:p>
                      <a:endParaRPr lang="es-GT" sz="1000" noProof="0" dirty="0" smtClean="0"/>
                    </a:p>
                    <a:p>
                      <a:endParaRPr lang="es-GT" sz="1000" noProof="0" dirty="0" smtClean="0"/>
                    </a:p>
                    <a:p>
                      <a:r>
                        <a:rPr lang="es-GT" sz="1000" noProof="0" dirty="0" smtClean="0"/>
                        <a:t>Organización </a:t>
                      </a:r>
                      <a:endParaRPr lang="es-GT" sz="1000" noProof="0" dirty="0"/>
                    </a:p>
                  </a:txBody>
                  <a:tcPr>
                    <a:solidFill>
                      <a:schemeClr val="bg2"/>
                    </a:solidFill>
                  </a:tcPr>
                </a:tc>
                <a:tc>
                  <a:txBody>
                    <a:bodyPr/>
                    <a:lstStyle/>
                    <a:p>
                      <a:r>
                        <a:rPr lang="es-GT" sz="1000" noProof="0" dirty="0" smtClean="0"/>
                        <a:t>¿Identificaste</a:t>
                      </a:r>
                      <a:r>
                        <a:rPr lang="es-GT" sz="1000" baseline="0" noProof="0" dirty="0" smtClean="0"/>
                        <a:t> un tema y proporcionaste un enfoque? </a:t>
                      </a:r>
                      <a:endParaRPr lang="es-GT" sz="1000" noProof="0" dirty="0"/>
                    </a:p>
                  </a:txBody>
                  <a:tcPr anchor="ctr">
                    <a:solidFill>
                      <a:schemeClr val="bg2"/>
                    </a:solidFill>
                  </a:tcPr>
                </a:tc>
              </a:tr>
              <a:tr h="370840">
                <a:tc vMerge="1">
                  <a:txBody>
                    <a:bodyPr/>
                    <a:lstStyle/>
                    <a:p>
                      <a:endParaRPr lang="en-US" dirty="0"/>
                    </a:p>
                  </a:txBody>
                  <a:tcPr>
                    <a:solidFill>
                      <a:schemeClr val="bg1"/>
                    </a:solidFill>
                  </a:tcPr>
                </a:tc>
                <a:tc>
                  <a:txBody>
                    <a:bodyPr/>
                    <a:lstStyle/>
                    <a:p>
                      <a:r>
                        <a:rPr lang="es-GT" sz="1000" noProof="0" dirty="0" smtClean="0"/>
                        <a:t>¿Tu escritura esta organizada utilizando la misma estructura? ¿Son eficaces tus transiciones  entre ideas? ¿Usaste palabras</a:t>
                      </a:r>
                      <a:r>
                        <a:rPr lang="es-GT" sz="1000" baseline="0" noProof="0" dirty="0" smtClean="0"/>
                        <a:t> de transición? </a:t>
                      </a:r>
                      <a:endParaRPr lang="es-GT" sz="1000" noProof="0" dirty="0"/>
                    </a:p>
                  </a:txBody>
                  <a:tcPr anchor="ctr">
                    <a:solidFill>
                      <a:schemeClr val="bg2"/>
                    </a:solidFill>
                  </a:tcPr>
                </a:tc>
              </a:tr>
              <a:tr h="370840">
                <a:tc rowSpan="2">
                  <a:txBody>
                    <a:bodyPr/>
                    <a:lstStyle/>
                    <a:p>
                      <a:r>
                        <a:rPr lang="es-GT" sz="1000" noProof="0" dirty="0" smtClean="0"/>
                        <a:t>Elaboración</a:t>
                      </a:r>
                      <a:r>
                        <a:rPr lang="es-GT" sz="1000" baseline="0" noProof="0" dirty="0" smtClean="0"/>
                        <a:t> de evidencias. </a:t>
                      </a:r>
                      <a:endParaRPr lang="es-GT" sz="1000" noProof="0" dirty="0" smtClean="0"/>
                    </a:p>
                    <a:p>
                      <a:endParaRPr lang="es-GT" sz="1000" noProof="0" dirty="0" smtClean="0"/>
                    </a:p>
                    <a:p>
                      <a:r>
                        <a:rPr lang="es-GT" sz="1000" noProof="0" dirty="0" smtClean="0"/>
                        <a:t>Elaboración de lenguaje y vocabulario</a:t>
                      </a:r>
                    </a:p>
                  </a:txBody>
                  <a:tcPr>
                    <a:solidFill>
                      <a:schemeClr val="bg1">
                        <a:lumMod val="95000"/>
                      </a:schemeClr>
                    </a:solidFill>
                  </a:tcPr>
                </a:tc>
                <a:tc>
                  <a:txBody>
                    <a:bodyPr/>
                    <a:lstStyle/>
                    <a:p>
                      <a:r>
                        <a:rPr lang="es-GT" sz="1000" noProof="0" dirty="0" smtClean="0"/>
                        <a:t>¿Elaboraste con hechos, detalles, citas y alguna</a:t>
                      </a:r>
                      <a:r>
                        <a:rPr lang="es-GT" sz="1000" baseline="0" noProof="0" dirty="0" smtClean="0"/>
                        <a:t> otra información? </a:t>
                      </a:r>
                      <a:endParaRPr lang="es-GT" sz="1000" noProof="0" dirty="0"/>
                    </a:p>
                  </a:txBody>
                  <a:tcPr anchor="ctr">
                    <a:solidFill>
                      <a:schemeClr val="bg1">
                        <a:lumMod val="95000"/>
                      </a:schemeClr>
                    </a:solidFill>
                  </a:tcPr>
                </a:tc>
              </a:tr>
              <a:tr h="370840">
                <a:tc vMerge="1">
                  <a:txBody>
                    <a:bodyPr/>
                    <a:lstStyle/>
                    <a:p>
                      <a:endParaRPr lang="en-US" dirty="0"/>
                    </a:p>
                  </a:txBody>
                  <a:tcPr>
                    <a:solidFill>
                      <a:schemeClr val="bg1"/>
                    </a:solidFill>
                  </a:tcPr>
                </a:tc>
                <a:tc>
                  <a:txBody>
                    <a:bodyPr/>
                    <a:lstStyle/>
                    <a:p>
                      <a:r>
                        <a:rPr lang="es-GT" sz="1000" noProof="0" dirty="0" smtClean="0"/>
                        <a:t>¿Utilizaste</a:t>
                      </a:r>
                      <a:r>
                        <a:rPr lang="es-GT" sz="1000" baseline="0" noProof="0" dirty="0" smtClean="0"/>
                        <a:t> el vocabulario y lenguaje preciso sobre el tema? </a:t>
                      </a:r>
                      <a:endParaRPr lang="es-GT" sz="1000" noProof="0" dirty="0"/>
                    </a:p>
                  </a:txBody>
                  <a:tcPr anchor="ctr">
                    <a:solidFill>
                      <a:schemeClr val="bg1">
                        <a:lumMod val="95000"/>
                      </a:schemeClr>
                    </a:solidFill>
                  </a:tcPr>
                </a:tc>
              </a:tr>
              <a:tr h="370840">
                <a:tc>
                  <a:txBody>
                    <a:bodyPr/>
                    <a:lstStyle/>
                    <a:p>
                      <a:r>
                        <a:rPr lang="es-GT" sz="1000" noProof="0" dirty="0" smtClean="0"/>
                        <a:t>Convenciones </a:t>
                      </a:r>
                      <a:endParaRPr lang="es-GT" sz="1000" noProof="0" dirty="0"/>
                    </a:p>
                  </a:txBody>
                  <a:tcPr anchor="ctr">
                    <a:solidFill>
                      <a:schemeClr val="accent6">
                        <a:lumMod val="20000"/>
                        <a:lumOff val="80000"/>
                      </a:schemeClr>
                    </a:solidFill>
                  </a:tcPr>
                </a:tc>
                <a:tc>
                  <a:txBody>
                    <a:bodyPr/>
                    <a:lstStyle/>
                    <a:p>
                      <a:r>
                        <a:rPr lang="es-GT" sz="1000" noProof="0" dirty="0" smtClean="0"/>
                        <a:t>¿Seguiste las reglas</a:t>
                      </a:r>
                      <a:r>
                        <a:rPr lang="es-GT" sz="1000" baseline="0" noProof="0" dirty="0" smtClean="0"/>
                        <a:t> de la gramática, su uso y mecanismo (la ortografía, puntuación, y uso de mayúsculas, etc.)? </a:t>
                      </a:r>
                      <a:endParaRPr lang="es-GT" sz="1000" noProof="0" dirty="0"/>
                    </a:p>
                  </a:txBody>
                  <a:tcPr anchor="ctr">
                    <a:solidFill>
                      <a:schemeClr val="accent6">
                        <a:lumMod val="20000"/>
                        <a:lumOff val="80000"/>
                      </a:schemeClr>
                    </a:solidFill>
                  </a:tcPr>
                </a:tc>
              </a:tr>
            </a:tbl>
          </a:graphicData>
        </a:graphic>
      </p:graphicFrame>
      <p:sp>
        <p:nvSpPr>
          <p:cNvPr id="3" name="Rectangle 2"/>
          <p:cNvSpPr/>
          <p:nvPr/>
        </p:nvSpPr>
        <p:spPr>
          <a:xfrm>
            <a:off x="2895600" y="4191000"/>
            <a:ext cx="2082750" cy="307777"/>
          </a:xfrm>
          <a:prstGeom prst="rect">
            <a:avLst/>
          </a:prstGeom>
        </p:spPr>
        <p:txBody>
          <a:bodyPr wrap="none">
            <a:spAutoFit/>
          </a:bodyPr>
          <a:lstStyle/>
          <a:p>
            <a:pPr algn="ctr"/>
            <a:r>
              <a:rPr lang="es-ES_tradnl" sz="1400" b="1" u="sng" dirty="0" smtClean="0"/>
              <a:t>Cómo </a:t>
            </a:r>
            <a:r>
              <a:rPr lang="es-ES_tradnl" sz="1400" b="1" u="sng" dirty="0"/>
              <a:t>vas </a:t>
            </a:r>
            <a:r>
              <a:rPr lang="es-ES_tradnl" sz="1400" b="1" u="sng"/>
              <a:t>a </a:t>
            </a:r>
            <a:r>
              <a:rPr lang="es-ES_tradnl" sz="1400" b="1" u="sng" smtClean="0"/>
              <a:t>ser </a:t>
            </a:r>
            <a:r>
              <a:rPr lang="es-ES_tradnl" sz="1400" b="1" u="sng" dirty="0" smtClean="0"/>
              <a:t>calificado </a:t>
            </a:r>
            <a:endParaRPr lang="es-ES_tradnl" sz="1400" u="sng" dirty="0"/>
          </a:p>
        </p:txBody>
      </p:sp>
    </p:spTree>
    <p:extLst>
      <p:ext uri="{BB962C8B-B14F-4D97-AF65-F5344CB8AC3E}">
        <p14:creationId xmlns:p14="http://schemas.microsoft.com/office/powerpoint/2010/main" val="31803716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58139979"/>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7029952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44363353"/>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302122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49</a:t>
            </a:fld>
            <a:endParaRPr lang="en-US" dirty="0"/>
          </a:p>
        </p:txBody>
      </p:sp>
      <p:sp>
        <p:nvSpPr>
          <p:cNvPr id="2" name="TextBox 1"/>
          <p:cNvSpPr txBox="1"/>
          <p:nvPr/>
        </p:nvSpPr>
        <p:spPr>
          <a:xfrm>
            <a:off x="658576" y="6545944"/>
            <a:ext cx="6396038" cy="989861"/>
          </a:xfrm>
          <a:prstGeom prst="rect">
            <a:avLst/>
          </a:prstGeom>
          <a:noFill/>
        </p:spPr>
        <p:txBody>
          <a:bodyPr wrap="square" lIns="96367" tIns="48184" rIns="96367" bIns="48184" rtlCol="0">
            <a:spAutoFit/>
          </a:bodyPr>
          <a:lstStyle/>
          <a:p>
            <a:pPr algn="ctr"/>
            <a:r>
              <a:rPr lang="es-GT" sz="3800" b="1" dirty="0" smtClean="0">
                <a:effectLst>
                  <a:outerShdw blurRad="38100" dist="38100" dir="2700000" algn="tl">
                    <a:srgbClr val="000000">
                      <a:alpha val="43137"/>
                    </a:srgbClr>
                  </a:outerShdw>
                </a:effectLst>
              </a:rPr>
              <a:t>ALTO</a:t>
            </a:r>
          </a:p>
          <a:p>
            <a:pPr algn="ctr"/>
            <a:r>
              <a:rPr lang="es-GT" dirty="0" smtClean="0"/>
              <a:t>¡Cierra tu libro y espera las instrucciones! </a:t>
            </a:r>
            <a:endParaRPr lang="es-GT"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295400"/>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872"/>
          <a:stretch/>
        </p:blipFill>
        <p:spPr bwMode="auto">
          <a:xfrm>
            <a:off x="533400" y="1371600"/>
            <a:ext cx="60166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975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136" y="504989"/>
            <a:ext cx="6945086" cy="1827631"/>
          </a:xfrm>
          <a:prstGeom prst="rect">
            <a:avLst/>
          </a:prstGeom>
          <a:noFill/>
        </p:spPr>
        <p:txBody>
          <a:bodyPr wrap="square" lIns="101231" tIns="50617" rIns="101231" bIns="50617" rtlCol="0">
            <a:spAutoFit/>
          </a:bodyPr>
          <a:lstStyle/>
          <a:p>
            <a:pPr lvl="0"/>
            <a:r>
              <a:rPr lang="es-ES" sz="1781" b="1" u="sng" dirty="0">
                <a:solidFill>
                  <a:prstClr val="black"/>
                </a:solidFill>
              </a:rPr>
              <a:t>Instrucciones</a:t>
            </a:r>
            <a:endParaRPr lang="es-ES" sz="1571" dirty="0"/>
          </a:p>
          <a:p>
            <a:r>
              <a:rPr lang="es-419" sz="1048" dirty="0"/>
              <a:t>Las E</a:t>
            </a:r>
            <a:r>
              <a:rPr lang="es-419" sz="1048" dirty="0" smtClean="0"/>
              <a:t>valuaciones </a:t>
            </a:r>
            <a:r>
              <a:rPr lang="es-419" sz="1048" dirty="0"/>
              <a:t>de HSD para las escuelas primarias no ofrecen un </a:t>
            </a:r>
            <a:r>
              <a:rPr lang="es-419" sz="1048" dirty="0" smtClean="0"/>
              <a:t>guion </a:t>
            </a:r>
            <a:r>
              <a:rPr lang="es-419" sz="1048" dirty="0"/>
              <a:t>para el maestro, ni son por tiempo. Son una herramienta para tomar decisiones informadas relacionadas con la instrucción. La intención de estas evaluaciones no es que los estudiantes "adivinen y verifiquen" las respuestas sólo para terminar una evaluación. </a:t>
            </a:r>
            <a:endParaRPr lang="es-419" sz="1048" dirty="0" smtClean="0"/>
          </a:p>
          <a:p>
            <a:r>
              <a:rPr lang="es-ES" sz="1048" dirty="0"/>
              <a:t/>
            </a:r>
            <a:br>
              <a:rPr lang="es-ES" sz="1048" dirty="0"/>
            </a:br>
            <a:r>
              <a:rPr lang="es-ES" sz="1048" dirty="0"/>
              <a:t>Todos los estudiantes deben </a:t>
            </a:r>
            <a:r>
              <a:rPr lang="es-ES" sz="1048" dirty="0" smtClean="0"/>
              <a:t>“progresar hacia” </a:t>
            </a:r>
            <a:r>
              <a:rPr lang="es-ES" sz="1048" dirty="0"/>
              <a:t>tomar las evaluaciones independientemente, pero muchos necesitarán estrategias que los ayude a desarrollar académicamente. Si los estudiantes </a:t>
            </a:r>
            <a:r>
              <a:rPr lang="es-ES" sz="1048" b="1" dirty="0"/>
              <a:t>no están </a:t>
            </a:r>
            <a:r>
              <a:rPr lang="es-ES" sz="1048" dirty="0"/>
              <a:t>leyendo al nivel de grado y no pueden leer el texto, </a:t>
            </a:r>
            <a:r>
              <a:rPr lang="es-ES" sz="1048" b="1" dirty="0"/>
              <a:t>por favor, lea los cuentos </a:t>
            </a:r>
            <a:r>
              <a:rPr lang="es-ES" sz="1048" dirty="0"/>
              <a:t>a los estudiantes y haga las preguntas. Permita a los estudiantes leer las partes del texto que puedan. Favor de tomar en cuenta el nivel de diferenciación que un estudiante necesita.</a:t>
            </a:r>
          </a:p>
          <a:p>
            <a:endParaRPr lang="es-ES" sz="1048" dirty="0"/>
          </a:p>
        </p:txBody>
      </p:sp>
      <p:sp>
        <p:nvSpPr>
          <p:cNvPr id="6" name="Rectangle 5"/>
          <p:cNvSpPr/>
          <p:nvPr/>
        </p:nvSpPr>
        <p:spPr>
          <a:xfrm>
            <a:off x="4934615" y="151231"/>
            <a:ext cx="2623699"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6701" tIns="53350" rIns="106701" bIns="53350" rtlCol="0" anchor="t"/>
          <a:lstStyle/>
          <a:p>
            <a:r>
              <a:rPr lang="es-ES" sz="1257" b="1" dirty="0">
                <a:solidFill>
                  <a:schemeClr val="tx1"/>
                </a:solidFill>
              </a:rPr>
              <a:t>Ordenar en la Imprenta de HSD…</a:t>
            </a:r>
          </a:p>
          <a:p>
            <a:r>
              <a:rPr lang="es-ES" sz="943" dirty="0">
                <a:solidFill>
                  <a:schemeClr val="tx1"/>
                </a:solidFill>
                <a:hlinkClick r:id="rId3"/>
              </a:rPr>
              <a:t>http://www.hsd.k12.or.us/Departments/PrintShop/WebSubmissionForms.aspx</a:t>
            </a:r>
            <a:endParaRPr lang="es-ES" sz="943" dirty="0">
              <a:solidFill>
                <a:schemeClr val="tx1"/>
              </a:solidFill>
            </a:endParaRPr>
          </a:p>
          <a:p>
            <a:endParaRPr lang="es-ES" sz="943" dirty="0">
              <a:solidFill>
                <a:schemeClr val="tx1"/>
              </a:solidFill>
            </a:endParaRPr>
          </a:p>
        </p:txBody>
      </p:sp>
      <p:sp>
        <p:nvSpPr>
          <p:cNvPr id="2" name="Rectangle 1"/>
          <p:cNvSpPr/>
          <p:nvPr/>
        </p:nvSpPr>
        <p:spPr>
          <a:xfrm>
            <a:off x="613228" y="2873828"/>
            <a:ext cx="6786994" cy="646331"/>
          </a:xfrm>
          <a:prstGeom prst="rect">
            <a:avLst/>
          </a:prstGeom>
        </p:spPr>
        <p:txBody>
          <a:bodyPr wrap="square" lIns="90880" tIns="45440" rIns="90880" bIns="45440">
            <a:spAutoFit/>
          </a:bodyPr>
          <a:lstStyle/>
          <a:p>
            <a:pPr algn="ctr"/>
            <a:r>
              <a:rPr lang="es-ES" sz="1362" b="1" dirty="0" err="1"/>
              <a:t>About</a:t>
            </a:r>
            <a:r>
              <a:rPr lang="es-ES" sz="1362" b="1" dirty="0"/>
              <a:t> </a:t>
            </a:r>
            <a:r>
              <a:rPr lang="es-ES" sz="1362" b="1" err="1"/>
              <a:t>this</a:t>
            </a:r>
            <a:r>
              <a:rPr lang="es-ES" sz="1362" b="1"/>
              <a:t> </a:t>
            </a:r>
            <a:r>
              <a:rPr lang="es-ES" sz="1362" b="1" smtClean="0"/>
              <a:t>Assessment</a:t>
            </a:r>
            <a:endParaRPr lang="es-ES" sz="1362" b="1" dirty="0"/>
          </a:p>
          <a:p>
            <a:endParaRPr lang="es-ES" sz="1048" b="1" dirty="0"/>
          </a:p>
          <a:p>
            <a:r>
              <a:rPr lang="es-ES" sz="1048" b="1" err="1"/>
              <a:t>This</a:t>
            </a:r>
            <a:r>
              <a:rPr lang="es-ES" sz="1048" b="1"/>
              <a:t> </a:t>
            </a:r>
            <a:r>
              <a:rPr lang="es-ES" sz="1048" b="1" smtClean="0"/>
              <a:t>assessment </a:t>
            </a:r>
            <a:r>
              <a:rPr lang="es-ES" sz="1048" b="1" dirty="0" err="1"/>
              <a:t>includes</a:t>
            </a:r>
            <a:r>
              <a:rPr lang="es-ES" sz="1048" b="1"/>
              <a:t>:  </a:t>
            </a:r>
            <a:r>
              <a:rPr lang="es-ES" sz="1048" smtClean="0"/>
              <a:t>Selected-Response, Constructed-Response, </a:t>
            </a:r>
            <a:r>
              <a:rPr lang="es-ES" sz="1048" dirty="0"/>
              <a:t>and a Performance </a:t>
            </a:r>
            <a:r>
              <a:rPr lang="es-ES" sz="1048" dirty="0" err="1"/>
              <a:t>Task</a:t>
            </a:r>
            <a:r>
              <a:rPr lang="es-ES" sz="1048" dirty="0"/>
              <a:t>.</a:t>
            </a:r>
          </a:p>
        </p:txBody>
      </p:sp>
      <p:graphicFrame>
        <p:nvGraphicFramePr>
          <p:cNvPr id="3" name="Table 2"/>
          <p:cNvGraphicFramePr>
            <a:graphicFrameLocks noGrp="1"/>
          </p:cNvGraphicFramePr>
          <p:nvPr>
            <p:extLst/>
          </p:nvPr>
        </p:nvGraphicFramePr>
        <p:xfrm>
          <a:off x="533400" y="2554514"/>
          <a:ext cx="6705600" cy="1460863"/>
        </p:xfrm>
        <a:graphic>
          <a:graphicData uri="http://schemas.openxmlformats.org/drawingml/2006/table">
            <a:tbl>
              <a:tblPr firstRow="1" bandRow="1">
                <a:tableStyleId>{5940675A-B579-460E-94D1-54222C63F5DA}</a:tableStyleId>
              </a:tblPr>
              <a:tblGrid>
                <a:gridCol w="1995714"/>
                <a:gridCol w="3033486"/>
                <a:gridCol w="1676400"/>
              </a:tblGrid>
              <a:tr h="411480">
                <a:tc gridSpan="3">
                  <a:txBody>
                    <a:bodyPr/>
                    <a:lstStyle/>
                    <a:p>
                      <a:pPr algn="ctr"/>
                      <a:r>
                        <a:rPr lang="es-ES" sz="1200" b="1" noProof="0" dirty="0" smtClean="0"/>
                        <a:t>Tipos de rúbricas de respuestas construidas de SBAC en esta evaluación</a:t>
                      </a:r>
                      <a:endParaRPr lang="es-ES" sz="1200" b="1" baseline="0" noProof="0" dirty="0" smtClean="0"/>
                    </a:p>
                    <a:p>
                      <a:pPr algn="ctr"/>
                      <a:r>
                        <a:rPr lang="es-ES" sz="900" b="1" baseline="0" noProof="0" dirty="0" smtClean="0">
                          <a:hlinkClick r:id="rId4"/>
                        </a:rPr>
                        <a:t>http://www.livebinders.com/play/play?id=774846</a:t>
                      </a:r>
                      <a:endParaRPr lang="es-ES" sz="900" b="1" baseline="0" noProof="0" dirty="0" smtClean="0"/>
                    </a:p>
                  </a:txBody>
                  <a:tcPr marL="90159" marR="90159" anchor="ctr">
                    <a:solidFill>
                      <a:schemeClr val="bg1"/>
                    </a:solidFill>
                  </a:tcPr>
                </a:tc>
                <a:tc hMerge="1">
                  <a:txBody>
                    <a:bodyPr/>
                    <a:lstStyle/>
                    <a:p>
                      <a:endParaRPr lang="en-US"/>
                    </a:p>
                  </a:txBody>
                  <a:tcPr/>
                </a:tc>
                <a:tc hMerge="1">
                  <a:txBody>
                    <a:bodyPr/>
                    <a:lstStyle/>
                    <a:p>
                      <a:endParaRPr lang="en-US" dirty="0"/>
                    </a:p>
                  </a:txBody>
                  <a:tcPr/>
                </a:tc>
              </a:tr>
              <a:tr h="1049383">
                <a:tc>
                  <a:txBody>
                    <a:bodyPr/>
                    <a:lstStyle/>
                    <a:p>
                      <a:pPr algn="l"/>
                      <a:r>
                        <a:rPr lang="es-ES" sz="1000" b="1" noProof="0" smtClean="0"/>
                        <a:t>Lectura</a:t>
                      </a:r>
                    </a:p>
                    <a:p>
                      <a:pPr marL="114300" indent="-114300" algn="l">
                        <a:buFont typeface="Arial" panose="020B0604020202020204" pitchFamily="34" charset="0"/>
                        <a:buChar char="•"/>
                      </a:pPr>
                      <a:r>
                        <a:rPr lang="es-ES" sz="1000" b="0" noProof="0" smtClean="0"/>
                        <a:t>2 Puntos por respuesta corta</a:t>
                      </a:r>
                    </a:p>
                    <a:p>
                      <a:pPr marL="114300" indent="-114300" algn="l">
                        <a:buFont typeface="Arial" panose="020B0604020202020204" pitchFamily="34" charset="0"/>
                        <a:buChar char="•"/>
                      </a:pPr>
                      <a:r>
                        <a:rPr lang="es-ES" sz="1000" b="0" noProof="0" smtClean="0"/>
                        <a:t>3 Puntos por respuesta extendida</a:t>
                      </a:r>
                    </a:p>
                  </a:txBody>
                  <a:tcPr marL="90159" marR="90159">
                    <a:solidFill>
                      <a:schemeClr val="bg1"/>
                    </a:solidFill>
                  </a:tcPr>
                </a:tc>
                <a:tc>
                  <a:txBody>
                    <a:bodyPr/>
                    <a:lstStyle/>
                    <a:p>
                      <a:pPr algn="l"/>
                      <a:r>
                        <a:rPr lang="es-ES" sz="1000" b="1" noProof="0" dirty="0" smtClean="0"/>
                        <a:t>Escritura</a:t>
                      </a:r>
                    </a:p>
                    <a:p>
                      <a:pPr marL="114300" indent="-114300" algn="l">
                        <a:buFont typeface="Arial" panose="020B0604020202020204" pitchFamily="34" charset="0"/>
                        <a:buChar char="•"/>
                      </a:pPr>
                      <a:r>
                        <a:rPr lang="es-ES" sz="1000" b="0" noProof="0" dirty="0" smtClean="0"/>
                        <a:t>Rúbrica de 4 puntos –</a:t>
                      </a:r>
                      <a:r>
                        <a:rPr lang="es-ES" sz="1000" b="0" baseline="0" noProof="0" dirty="0" smtClean="0"/>
                        <a:t> Composición completa (Tarea de Rendimiento)</a:t>
                      </a:r>
                      <a:endParaRPr lang="es-ES" sz="1000" b="0" noProof="0" dirty="0" smtClean="0"/>
                    </a:p>
                    <a:p>
                      <a:pPr marL="114300" indent="-114300" algn="l">
                        <a:buFont typeface="Arial" panose="020B0604020202020204" pitchFamily="34" charset="0"/>
                        <a:buChar char="•"/>
                      </a:pPr>
                      <a:r>
                        <a:rPr lang="es-ES" sz="1000" b="0" noProof="0" dirty="0" smtClean="0"/>
                        <a:t>Rúbrica de 3 puntos –</a:t>
                      </a:r>
                      <a:r>
                        <a:rPr lang="es-ES" sz="1000" b="0" baseline="0" noProof="0" dirty="0" smtClean="0"/>
                        <a:t> Escrito breve (1-2 párrafos)</a:t>
                      </a:r>
                    </a:p>
                    <a:p>
                      <a:pPr marL="114300" indent="-114300" algn="l">
                        <a:buFont typeface="Arial" panose="020B0604020202020204" pitchFamily="34" charset="0"/>
                        <a:buChar char="•"/>
                      </a:pPr>
                      <a:r>
                        <a:rPr lang="es-ES" sz="1000" b="0" noProof="0" dirty="0" smtClean="0"/>
                        <a:t>Rúbrica de 3 puntos</a:t>
                      </a:r>
                      <a:r>
                        <a:rPr lang="es-ES" sz="1000" b="0" baseline="0" noProof="0" dirty="0" smtClean="0"/>
                        <a:t> – Escribir para revisar (</a:t>
                      </a:r>
                      <a:r>
                        <a:rPr lang="es-ES" sz="1000" b="0" baseline="0" noProof="0" smtClean="0"/>
                        <a:t>cuando sea </a:t>
                      </a:r>
                      <a:r>
                        <a:rPr lang="es-ES" sz="1000" b="0" baseline="0" noProof="0" dirty="0" smtClean="0"/>
                        <a:t>necesario)</a:t>
                      </a:r>
                      <a:endParaRPr lang="es-ES" sz="1000" b="0" noProof="0" dirty="0" smtClean="0"/>
                    </a:p>
                  </a:txBody>
                  <a:tcPr marL="90159" marR="90159">
                    <a:solidFill>
                      <a:schemeClr val="bg1"/>
                    </a:solidFill>
                  </a:tcPr>
                </a:tc>
                <a:tc>
                  <a:txBody>
                    <a:bodyPr/>
                    <a:lstStyle/>
                    <a:p>
                      <a:pPr algn="l"/>
                      <a:r>
                        <a:rPr lang="es-ES" sz="1000" b="1" noProof="0" dirty="0" smtClean="0"/>
                        <a:t>Investigación</a:t>
                      </a:r>
                    </a:p>
                    <a:p>
                      <a:pPr marL="114300" indent="-114300" algn="l">
                        <a:buFont typeface="Arial" panose="020B0604020202020204" pitchFamily="34" charset="0"/>
                        <a:buChar char="•"/>
                      </a:pPr>
                      <a:r>
                        <a:rPr lang="es-ES" sz="1000" b="0" noProof="0" dirty="0" smtClean="0"/>
                        <a:t>Rúbrica de 2</a:t>
                      </a:r>
                      <a:r>
                        <a:rPr lang="es-ES" sz="1000" b="0" baseline="0" noProof="0" dirty="0" smtClean="0"/>
                        <a:t> p</a:t>
                      </a:r>
                      <a:r>
                        <a:rPr lang="es-ES" sz="1000" b="0" noProof="0" dirty="0" smtClean="0"/>
                        <a:t>untos: Midiendo el uso de la destreza de Investigación</a:t>
                      </a:r>
                      <a:endParaRPr lang="es-ES" sz="1000" b="0" noProof="0" dirty="0"/>
                    </a:p>
                  </a:txBody>
                  <a:tcPr marL="90159" marR="90159">
                    <a:solidFill>
                      <a:schemeClr val="bg1"/>
                    </a:solidFill>
                  </a:tcPr>
                </a:tc>
              </a:tr>
            </a:tbl>
          </a:graphicData>
        </a:graphic>
      </p:graphicFrame>
      <p:graphicFrame>
        <p:nvGraphicFramePr>
          <p:cNvPr id="7" name="Table 6"/>
          <p:cNvGraphicFramePr>
            <a:graphicFrameLocks noGrp="1"/>
          </p:cNvGraphicFramePr>
          <p:nvPr>
            <p:extLst/>
          </p:nvPr>
        </p:nvGraphicFramePr>
        <p:xfrm>
          <a:off x="533400" y="4151086"/>
          <a:ext cx="6785429" cy="4966789"/>
        </p:xfrm>
        <a:graphic>
          <a:graphicData uri="http://schemas.openxmlformats.org/drawingml/2006/table">
            <a:tbl>
              <a:tblPr firstRow="1" bandRow="1">
                <a:tableStyleId>{5940675A-B579-460E-94D1-54222C63F5DA}</a:tableStyleId>
              </a:tblPr>
              <a:tblGrid>
                <a:gridCol w="3653693"/>
                <a:gridCol w="3131736"/>
              </a:tblGrid>
              <a:tr h="609600">
                <a:tc gridSpan="2">
                  <a:txBody>
                    <a:bodyPr/>
                    <a:lstStyle/>
                    <a:p>
                      <a:pPr algn="ctr"/>
                      <a:r>
                        <a:rPr lang="es-ES" sz="1400" b="1" noProof="0" dirty="0" smtClean="0"/>
                        <a:t>Trimestre</a:t>
                      </a:r>
                      <a:r>
                        <a:rPr lang="es-ES" sz="1400" b="1" baseline="0" noProof="0" dirty="0" smtClean="0"/>
                        <a:t> 2: Tarea de Rendimiento</a:t>
                      </a:r>
                      <a:endParaRPr lang="es-ES" sz="1400" b="1" noProof="0" dirty="0" smtClean="0"/>
                    </a:p>
                    <a:p>
                      <a:pPr algn="ctr"/>
                      <a:r>
                        <a:rPr lang="es-ES" sz="1000" b="1" baseline="0" noProof="0" smtClean="0">
                          <a:solidFill>
                            <a:srgbClr val="C00000"/>
                          </a:solidFill>
                        </a:rPr>
                        <a:t>Las secciones </a:t>
                      </a:r>
                      <a:r>
                        <a:rPr lang="es-ES" sz="1000" b="1" baseline="0" noProof="0" dirty="0" smtClean="0">
                          <a:solidFill>
                            <a:srgbClr val="C00000"/>
                          </a:solidFill>
                        </a:rPr>
                        <a:t>subrayadas son las que SBAC califica.</a:t>
                      </a:r>
                    </a:p>
                    <a:p>
                      <a:pPr algn="ctr"/>
                      <a:r>
                        <a:rPr lang="es-ES" sz="900" b="1" baseline="0" noProof="0" dirty="0" smtClean="0">
                          <a:solidFill>
                            <a:srgbClr val="002060"/>
                          </a:solidFill>
                        </a:rPr>
                        <a:t>Por favor, tome </a:t>
                      </a:r>
                      <a:r>
                        <a:rPr lang="es-ES" sz="900" b="1" u="sng" baseline="0" noProof="0" dirty="0" smtClean="0">
                          <a:solidFill>
                            <a:srgbClr val="002060"/>
                          </a:solidFill>
                          <a:effectLst>
                            <a:outerShdw blurRad="38100" dist="38100" dir="2700000" algn="tl">
                              <a:srgbClr val="000000">
                                <a:alpha val="43137"/>
                              </a:srgbClr>
                            </a:outerShdw>
                          </a:effectLst>
                        </a:rPr>
                        <a:t>2 días</a:t>
                      </a:r>
                      <a:r>
                        <a:rPr lang="es-ES" sz="900" b="1" u="none" baseline="0" noProof="0" dirty="0" smtClean="0">
                          <a:solidFill>
                            <a:srgbClr val="002060"/>
                          </a:solidFill>
                          <a:effectLst>
                            <a:outerShdw blurRad="38100" dist="38100" dir="2700000" algn="tl">
                              <a:srgbClr val="000000">
                                <a:alpha val="43137"/>
                              </a:srgbClr>
                            </a:outerShdw>
                          </a:effectLst>
                        </a:rPr>
                        <a:t> </a:t>
                      </a:r>
                      <a:r>
                        <a:rPr lang="es-ES" sz="900" b="1" baseline="0" noProof="0" dirty="0" smtClean="0">
                          <a:solidFill>
                            <a:srgbClr val="002060"/>
                          </a:solidFill>
                        </a:rPr>
                        <a:t> para completar las tareas de rendimiento.</a:t>
                      </a:r>
                      <a:endParaRPr lang="es-ES" sz="900" b="1" noProof="0" dirty="0">
                        <a:solidFill>
                          <a:srgbClr val="002060"/>
                        </a:solidFill>
                      </a:endParaRPr>
                    </a:p>
                  </a:txBody>
                  <a:tcPr marL="95794" marR="957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74320">
                <a:tc>
                  <a:txBody>
                    <a:bodyPr/>
                    <a:lstStyle/>
                    <a:p>
                      <a:pPr algn="ctr"/>
                      <a:r>
                        <a:rPr lang="es-ES" sz="1200" b="1" u="sng" noProof="0" smtClean="0"/>
                        <a:t>Parte 1</a:t>
                      </a:r>
                      <a:endParaRPr lang="es-ES" sz="1200" b="1" u="sng" noProof="0"/>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u="sng" noProof="0" smtClean="0"/>
                        <a:t>Parte 2</a:t>
                      </a:r>
                      <a:endParaRPr lang="es-ES" sz="1200" b="1" u="sng" noProof="0"/>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82869">
                <a:tc>
                  <a:txBody>
                    <a:bodyPr/>
                    <a:lstStyle/>
                    <a:p>
                      <a:pPr>
                        <a:buFont typeface="Arial" pitchFamily="34" charset="0"/>
                        <a:buChar char="•"/>
                      </a:pPr>
                      <a:r>
                        <a:rPr lang="es-ES" sz="1000" noProof="0" dirty="0" smtClean="0"/>
                        <a:t>     Actividad del salón </a:t>
                      </a:r>
                      <a:r>
                        <a:rPr lang="es-ES" sz="1000" noProof="0" smtClean="0"/>
                        <a:t>de clase </a:t>
                      </a:r>
                      <a:r>
                        <a:rPr lang="es-ES" sz="1000" noProof="0" dirty="0" smtClean="0"/>
                        <a:t>si </a:t>
                      </a:r>
                      <a:r>
                        <a:rPr lang="es-ES" sz="1000" noProof="0" smtClean="0"/>
                        <a:t>lo desea/necesita</a:t>
                      </a:r>
                      <a:endParaRPr lang="es-ES" sz="1000" noProof="0" dirty="0" smtClean="0"/>
                    </a:p>
                    <a:p>
                      <a:pPr>
                        <a:buFont typeface="Arial" pitchFamily="34" charset="0"/>
                        <a:buChar char="•"/>
                      </a:pPr>
                      <a:r>
                        <a:rPr lang="es-ES" sz="1000" noProof="0" dirty="0" smtClean="0"/>
                        <a:t>     Leer</a:t>
                      </a:r>
                      <a:r>
                        <a:rPr lang="es-ES" sz="1000" baseline="0" noProof="0" dirty="0" smtClean="0"/>
                        <a:t> dos pasajes relacionados.</a:t>
                      </a:r>
                    </a:p>
                    <a:p>
                      <a:pPr>
                        <a:buFont typeface="Arial" pitchFamily="34" charset="0"/>
                        <a:buChar char="•"/>
                      </a:pPr>
                      <a:r>
                        <a:rPr lang="es-ES" sz="1000" baseline="0" noProof="0" dirty="0" smtClean="0"/>
                        <a:t>     Tomar notas mientras leen.</a:t>
                      </a:r>
                    </a:p>
                    <a:p>
                      <a:pPr>
                        <a:buFont typeface="Arial" pitchFamily="34" charset="0"/>
                        <a:buChar char="•"/>
                      </a:pPr>
                      <a:r>
                        <a:rPr lang="es-ES" sz="1000" baseline="0" noProof="0" dirty="0" smtClean="0"/>
                        <a:t>     </a:t>
                      </a:r>
                      <a:r>
                        <a:rPr lang="es-ES" sz="1000" b="1" u="sng" kern="1200" baseline="0" noProof="0" dirty="0" smtClean="0">
                          <a:solidFill>
                            <a:srgbClr val="C00000"/>
                          </a:solidFill>
                          <a:latin typeface="+mn-lt"/>
                          <a:ea typeface="+mn-ea"/>
                          <a:cs typeface="+mn-cs"/>
                        </a:rPr>
                        <a:t>Contestar peguntas de respuestas múltiples (</a:t>
                      </a:r>
                      <a:r>
                        <a:rPr lang="es-ES" sz="1000" b="1" u="sng" baseline="0" noProof="0" dirty="0" smtClean="0">
                          <a:solidFill>
                            <a:srgbClr val="C00000"/>
                          </a:solidFill>
                        </a:rPr>
                        <a:t>SR) y preguntas de investigación de respuestas construidas (CR) sobre las fuentes. </a:t>
                      </a:r>
                    </a:p>
                    <a:p>
                      <a:pPr>
                        <a:buFont typeface="Arial" pitchFamily="34" charset="0"/>
                        <a:buNone/>
                      </a:pPr>
                      <a:endParaRPr lang="es-ES" sz="600" b="1" u="sng" baseline="0" noProof="0" dirty="0" smtClean="0">
                        <a:solidFill>
                          <a:srgbClr val="C00000"/>
                        </a:solidFill>
                      </a:endParaRPr>
                    </a:p>
                    <a:p>
                      <a:pPr>
                        <a:buFont typeface="Arial" pitchFamily="34" charset="0"/>
                        <a:buNone/>
                      </a:pPr>
                      <a:r>
                        <a:rPr lang="es-ES" sz="1000" b="1" u="sng" baseline="0" noProof="0" dirty="0" smtClean="0">
                          <a:solidFill>
                            <a:srgbClr val="002060"/>
                          </a:solidFill>
                        </a:rPr>
                        <a:t>Componentes de la parte 1</a:t>
                      </a:r>
                    </a:p>
                    <a:p>
                      <a:pPr marL="182361" indent="-182361"/>
                      <a:r>
                        <a:rPr lang="es-ES" sz="900" b="1" u="sng" noProof="0" dirty="0" smtClean="0">
                          <a:solidFill>
                            <a:srgbClr val="002060"/>
                          </a:solidFill>
                        </a:rPr>
                        <a:t>Toma de nota:</a:t>
                      </a:r>
                      <a:r>
                        <a:rPr lang="es-ES" sz="9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chemeClr val="tx1"/>
                          </a:solidFill>
                        </a:rPr>
                        <a:t>       </a:t>
                      </a:r>
                      <a:r>
                        <a:rPr lang="es-ES" sz="900" noProof="0" dirty="0" smtClean="0">
                          <a:solidFill>
                            <a:prstClr val="black"/>
                          </a:solidFill>
                        </a:rPr>
                        <a:t>Los estudiantes toman notas/apuntes mientras leen pasajes para recopilar información sobre sus fuentes. A los </a:t>
                      </a:r>
                      <a:r>
                        <a:rPr lang="es-ES" sz="900" noProof="0" smtClean="0">
                          <a:solidFill>
                            <a:prstClr val="black"/>
                          </a:solidFill>
                        </a:rPr>
                        <a:t>estudiantes se </a:t>
                      </a:r>
                      <a:r>
                        <a:rPr lang="es-ES" sz="900" noProof="0" dirty="0" smtClean="0">
                          <a:solidFill>
                            <a:prstClr val="black"/>
                          </a:solidFill>
                        </a:rPr>
                        <a:t>les es permitido usar sus notas para más tarde escribir una composición completa (ensayo). Las estrategias de toma de notas </a:t>
                      </a:r>
                      <a:r>
                        <a:rPr lang="es-ES" sz="900" noProof="0" smtClean="0">
                          <a:solidFill>
                            <a:prstClr val="black"/>
                          </a:solidFill>
                        </a:rPr>
                        <a:t>deben ser enseñadas </a:t>
                      </a:r>
                      <a:r>
                        <a:rPr lang="es-ES" sz="900" noProof="0" dirty="0" smtClean="0">
                          <a:solidFill>
                            <a:prstClr val="black"/>
                          </a:solidFill>
                        </a:rPr>
                        <a:t>como lecciones estructuradas durante el año escolar en los grados K - 6. </a:t>
                      </a:r>
                      <a:r>
                        <a:rPr lang="es-ES" sz="900" b="1" noProof="0" dirty="0" smtClean="0">
                          <a:solidFill>
                            <a:srgbClr val="C00000"/>
                          </a:solidFill>
                          <a:effectLst>
                            <a:outerShdw blurRad="38100" dist="38100" dir="2700000" algn="tl">
                              <a:srgbClr val="000000">
                                <a:alpha val="43137"/>
                              </a:srgbClr>
                            </a:outerShdw>
                          </a:effectLst>
                        </a:rPr>
                        <a:t>En esta </a:t>
                      </a:r>
                      <a:r>
                        <a:rPr lang="es-ES" sz="900" b="1" noProof="0" smtClean="0">
                          <a:solidFill>
                            <a:srgbClr val="C00000"/>
                          </a:solidFill>
                          <a:effectLst>
                            <a:outerShdw blurRad="38100" dist="38100" dir="2700000" algn="tl">
                              <a:srgbClr val="000000">
                                <a:alpha val="43137"/>
                              </a:srgbClr>
                            </a:outerShdw>
                          </a:effectLst>
                        </a:rPr>
                        <a:t>evaluación se </a:t>
                      </a:r>
                      <a:r>
                        <a:rPr lang="es-ES" sz="900" b="1" noProof="0" dirty="0" smtClean="0">
                          <a:solidFill>
                            <a:srgbClr val="C00000"/>
                          </a:solidFill>
                          <a:effectLst>
                            <a:outerShdw blurRad="38100" dist="38100" dir="2700000" algn="tl">
                              <a:srgbClr val="000000">
                                <a:alpha val="43137"/>
                              </a:srgbClr>
                            </a:outerShdw>
                          </a:effectLst>
                        </a:rPr>
                        <a:t>proporciona una página para tomar notas con instrucciones para los maestros y una página para los estudiantes, o usted puede usar cualquier formato que haya usado con éxito en el pasado</a:t>
                      </a:r>
                      <a:r>
                        <a:rPr lang="es-ES" sz="700" noProof="0" dirty="0" smtClean="0">
                          <a:solidFill>
                            <a:prstClr val="black"/>
                          </a:solidFill>
                        </a:rPr>
                        <a:t>. </a:t>
                      </a:r>
                      <a:r>
                        <a:rPr lang="es-ES" sz="900" noProof="0" dirty="0" smtClean="0">
                          <a:solidFill>
                            <a:prstClr val="black"/>
                          </a:solidFill>
                        </a:rPr>
                        <a:t>Por favor, haga que los estudiantes practiquen usando la página de tomar notas en este</a:t>
                      </a:r>
                      <a:r>
                        <a:rPr lang="es-ES" sz="900" noProof="0" dirty="0" smtClean="0">
                          <a:solidFill>
                            <a:prstClr val="black"/>
                          </a:solidFill>
                          <a:effectLst>
                            <a:outerShdw blurRad="38100" dist="38100" dir="2700000" algn="tl">
                              <a:srgbClr val="000000">
                                <a:alpha val="43137"/>
                              </a:srgbClr>
                            </a:outerShdw>
                          </a:effectLst>
                        </a:rPr>
                        <a:t> </a:t>
                      </a:r>
                      <a:r>
                        <a:rPr lang="es-ES" sz="900" noProof="0" dirty="0" smtClean="0">
                          <a:solidFill>
                            <a:prstClr val="black"/>
                          </a:solidFill>
                        </a:rPr>
                        <a:t>documento</a:t>
                      </a:r>
                      <a:r>
                        <a:rPr lang="es-ES" sz="900" noProof="0" dirty="0" smtClean="0">
                          <a:solidFill>
                            <a:prstClr val="black"/>
                          </a:solidFill>
                          <a:effectLst>
                            <a:outerShdw blurRad="38100" dist="38100" dir="2700000" algn="tl">
                              <a:srgbClr val="000000">
                                <a:alpha val="43137"/>
                              </a:srgbClr>
                            </a:outerShdw>
                          </a:effectLst>
                        </a:rPr>
                        <a:t> </a:t>
                      </a:r>
                      <a:r>
                        <a:rPr lang="es-ES" sz="900" b="1" u="sng" noProof="0" dirty="0" smtClean="0">
                          <a:solidFill>
                            <a:prstClr val="black"/>
                          </a:solidFill>
                          <a:effectLst>
                            <a:outerShdw blurRad="38100" dist="38100" dir="2700000" algn="tl">
                              <a:srgbClr val="000000">
                                <a:alpha val="43137"/>
                              </a:srgbClr>
                            </a:outerShdw>
                          </a:effectLst>
                        </a:rPr>
                        <a:t>antes </a:t>
                      </a:r>
                      <a:r>
                        <a:rPr lang="es-ES" sz="900" noProof="0" dirty="0" smtClean="0">
                          <a:solidFill>
                            <a:prstClr val="black"/>
                          </a:solidFill>
                        </a:rPr>
                        <a:t>de la evaluación, si es que decide usarla.   </a:t>
                      </a:r>
                    </a:p>
                    <a:p>
                      <a:pPr marL="182361" indent="-182361"/>
                      <a:endParaRPr lang="es-ES" sz="300" i="1" noProof="0" dirty="0" smtClean="0"/>
                    </a:p>
                    <a:p>
                      <a:pPr marL="182361" indent="-182361"/>
                      <a:r>
                        <a:rPr lang="es-ES" sz="900" b="1" u="sng" noProof="0" dirty="0" smtClean="0">
                          <a:solidFill>
                            <a:srgbClr val="002060"/>
                          </a:solidFill>
                        </a:rPr>
                        <a:t>Investigación</a:t>
                      </a:r>
                      <a:r>
                        <a:rPr lang="es-ES" sz="900" b="1" noProof="0" dirty="0" smtClean="0">
                          <a:solidFill>
                            <a:srgbClr val="002060"/>
                          </a:solidFill>
                        </a:rPr>
                        <a:t>: </a:t>
                      </a:r>
                    </a:p>
                    <a:p>
                      <a:pPr marL="182361" indent="-182361"/>
                      <a:r>
                        <a:rPr lang="es-ES" sz="900" b="1" noProof="0" dirty="0" smtClean="0">
                          <a:solidFill>
                            <a:srgbClr val="002060"/>
                          </a:solidFill>
                        </a:rPr>
                        <a:t>       </a:t>
                      </a:r>
                      <a:r>
                        <a:rPr lang="es-ES" sz="900" noProof="0" dirty="0" smtClean="0"/>
                        <a:t>En la </a:t>
                      </a:r>
                      <a:r>
                        <a:rPr lang="es-ES" sz="900" b="0" u="none" noProof="0" dirty="0" smtClean="0"/>
                        <a:t>Parte 1 </a:t>
                      </a:r>
                      <a:r>
                        <a:rPr lang="es-ES" sz="900" noProof="0" dirty="0" smtClean="0"/>
                        <a:t>de una tarea de rendimiento los estudiantes contestan por escrito preguntas de respuestas construidas (CR) para medir su habilidad de utilizar las </a:t>
                      </a:r>
                      <a:r>
                        <a:rPr lang="es-ES" sz="900" b="1" u="sng" noProof="0" dirty="0" smtClean="0"/>
                        <a:t>destrezas de investigación </a:t>
                      </a:r>
                      <a:r>
                        <a:rPr lang="es-ES" sz="900" b="0" u="none" noProof="0" dirty="0" smtClean="0"/>
                        <a:t>necesarias para completar dicha tarea de rendimiento.</a:t>
                      </a:r>
                      <a:r>
                        <a:rPr lang="es-ES" sz="900" noProof="0" dirty="0" smtClean="0"/>
                        <a:t> Estas preguntas CR </a:t>
                      </a:r>
                      <a:r>
                        <a:rPr lang="es-ES" sz="900" b="1" u="sng" noProof="0" dirty="0" smtClean="0">
                          <a:solidFill>
                            <a:srgbClr val="C00000"/>
                          </a:solidFill>
                        </a:rPr>
                        <a:t>son calificadas</a:t>
                      </a:r>
                      <a:r>
                        <a:rPr lang="es-ES" sz="900" b="1" noProof="0" dirty="0" smtClean="0">
                          <a:solidFill>
                            <a:srgbClr val="C00000"/>
                          </a:solidFill>
                        </a:rPr>
                        <a:t> </a:t>
                      </a:r>
                      <a:r>
                        <a:rPr lang="es-ES" sz="900" noProof="0" dirty="0" smtClean="0"/>
                        <a:t>usando las Rúbricas de Investigación SBAC, en lugar de las rúbricas de respuestas</a:t>
                      </a:r>
                      <a:r>
                        <a:rPr lang="es-ES" sz="900" baseline="0" noProof="0" dirty="0" smtClean="0"/>
                        <a:t> de lectura.  </a:t>
                      </a:r>
                      <a:endParaRPr lang="es-ES" sz="900" b="1" u="sng" baseline="0" noProof="0" dirty="0" smtClean="0">
                        <a:solidFill>
                          <a:srgbClr val="C00000"/>
                        </a:solidFill>
                      </a:endParaRPr>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s-ES" sz="1000" noProof="0" dirty="0" smtClean="0"/>
                        <a:t>     Planifica tu ensayo</a:t>
                      </a:r>
                      <a:r>
                        <a:rPr lang="es-ES" sz="1000" baseline="0" noProof="0" dirty="0" smtClean="0"/>
                        <a:t> (escribir las ideas).</a:t>
                      </a:r>
                      <a:endParaRPr lang="es-ES" sz="1000" b="1" u="sng" noProof="0" dirty="0" smtClean="0"/>
                    </a:p>
                    <a:p>
                      <a:pPr>
                        <a:buFont typeface="Arial" pitchFamily="34" charset="0"/>
                        <a:buChar char="•"/>
                      </a:pPr>
                      <a:r>
                        <a:rPr lang="es-ES" sz="1000" baseline="0" noProof="0" dirty="0" smtClean="0"/>
                        <a:t>     Escribir, Revisar y Editar (W.2.5)</a:t>
                      </a:r>
                    </a:p>
                    <a:p>
                      <a:pPr>
                        <a:buFont typeface="Arial" pitchFamily="34" charset="0"/>
                        <a:buChar char="•"/>
                      </a:pPr>
                      <a:r>
                        <a:rPr lang="es-ES" sz="1000" b="1" u="none" kern="1200" baseline="0" noProof="0" dirty="0" smtClean="0">
                          <a:solidFill>
                            <a:schemeClr val="tx1"/>
                          </a:solidFill>
                          <a:latin typeface="+mn-lt"/>
                          <a:ea typeface="+mn-ea"/>
                          <a:cs typeface="+mn-cs"/>
                        </a:rPr>
                        <a:t>     </a:t>
                      </a:r>
                      <a:r>
                        <a:rPr lang="es-ES" sz="1000" b="1" u="sng" kern="1200" baseline="0" noProof="0" dirty="0" smtClean="0">
                          <a:solidFill>
                            <a:srgbClr val="C00000"/>
                          </a:solidFill>
                          <a:latin typeface="+mn-lt"/>
                          <a:ea typeface="+mn-ea"/>
                          <a:cs typeface="+mn-cs"/>
                        </a:rPr>
                        <a:t>Escribir una Composición completa o un Discurso </a:t>
                      </a:r>
                    </a:p>
                    <a:p>
                      <a:pPr>
                        <a:buFont typeface="Arial" pitchFamily="34" charset="0"/>
                        <a:buNone/>
                      </a:pPr>
                      <a:endParaRPr lang="es-ES" sz="1000" b="1" u="sng" noProof="0"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ES" sz="10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1000" b="1" u="sng" baseline="0" noProof="0" dirty="0" smtClean="0">
                          <a:solidFill>
                            <a:srgbClr val="002060"/>
                          </a:solidFill>
                        </a:rPr>
                        <a:t>Componentes de la parte 2</a:t>
                      </a:r>
                    </a:p>
                    <a:p>
                      <a:pPr>
                        <a:buFont typeface="Arial" pitchFamily="34" charset="0"/>
                        <a:buNone/>
                      </a:pPr>
                      <a:r>
                        <a:rPr lang="es-ES" sz="900" b="1" i="0" u="sng" noProof="0" dirty="0" smtClean="0">
                          <a:solidFill>
                            <a:srgbClr val="002060"/>
                          </a:solidFill>
                          <a:effectLst/>
                        </a:rPr>
                        <a:t>Planificar</a:t>
                      </a:r>
                      <a:endParaRPr lang="es-ES" sz="900" noProof="0" dirty="0" smtClean="0">
                        <a:solidFill>
                          <a:srgbClr val="C00000"/>
                        </a:solidFill>
                      </a:endParaRPr>
                    </a:p>
                    <a:p>
                      <a:pPr marL="171450" indent="0">
                        <a:buFont typeface="Arial" pitchFamily="34" charset="0"/>
                        <a:buNone/>
                      </a:pPr>
                      <a:r>
                        <a:rPr lang="es-ES" sz="900" noProof="0" dirty="0" smtClean="0">
                          <a:solidFill>
                            <a:schemeClr val="tx1"/>
                          </a:solidFill>
                        </a:rPr>
                        <a:t>Los estudiantes revisan notas y fuentes, y planifican su composición. </a:t>
                      </a:r>
                      <a:endParaRPr lang="es-ES" sz="900" noProof="0" dirty="0" smtClean="0">
                        <a:solidFill>
                          <a:srgbClr val="C00000"/>
                        </a:solidFill>
                      </a:endParaRPr>
                    </a:p>
                    <a:p>
                      <a:pPr>
                        <a:buFont typeface="Arial" pitchFamily="34" charset="0"/>
                        <a:buNone/>
                      </a:pPr>
                      <a:r>
                        <a:rPr lang="es-ES" sz="900" b="1" u="sng" noProof="0" dirty="0" smtClean="0">
                          <a:solidFill>
                            <a:srgbClr val="002060"/>
                          </a:solidFill>
                        </a:rPr>
                        <a:t>Escribir,</a:t>
                      </a:r>
                      <a:r>
                        <a:rPr lang="es-ES" sz="900" b="1" u="sng" baseline="0" noProof="0" dirty="0" smtClean="0">
                          <a:solidFill>
                            <a:srgbClr val="002060"/>
                          </a:solidFill>
                        </a:rPr>
                        <a:t> Revisar, Editar</a:t>
                      </a:r>
                      <a:endParaRPr lang="es-ES" sz="900" b="1" u="sng" noProof="0" dirty="0" smtClean="0">
                        <a:solidFill>
                          <a:srgbClr val="002060"/>
                        </a:solidFill>
                      </a:endParaRPr>
                    </a:p>
                    <a:p>
                      <a:pPr marL="169863" indent="-169863">
                        <a:buFont typeface="Arial" pitchFamily="34" charset="0"/>
                        <a:buNone/>
                      </a:pPr>
                      <a:r>
                        <a:rPr lang="es-ES" sz="900" b="0" u="none" baseline="0" noProof="0" dirty="0" smtClean="0">
                          <a:solidFill>
                            <a:schemeClr val="tx1"/>
                          </a:solidFill>
                        </a:rPr>
                        <a:t>       Los estudiantes  escriben un borrador, revisan y editan su escrito. </a:t>
                      </a:r>
                    </a:p>
                    <a:p>
                      <a:pPr marL="171450" indent="0">
                        <a:buFont typeface="Arial" pitchFamily="34" charset="0"/>
                        <a:buNone/>
                      </a:pPr>
                      <a:r>
                        <a:rPr lang="es-ES" sz="900" b="0" u="none" baseline="0" noProof="0" dirty="0" smtClean="0">
                          <a:solidFill>
                            <a:schemeClr val="tx1"/>
                          </a:solidFill>
                        </a:rPr>
                        <a:t>Las herramientas de procesadores de palabras deben estar disponible para verificar la ortografía (pero no la gramática).</a:t>
                      </a:r>
                      <a:endParaRPr lang="es-ES" sz="900" b="1" u="sng" noProof="0" dirty="0" smtClean="0">
                        <a:solidFill>
                          <a:schemeClr val="tx1"/>
                        </a:solidFill>
                      </a:endParaRPr>
                    </a:p>
                    <a:p>
                      <a:pPr>
                        <a:buFont typeface="Arial" pitchFamily="34" charset="0"/>
                        <a:buNone/>
                      </a:pPr>
                      <a:r>
                        <a:rPr lang="es-ES" sz="900" b="1" u="sng" noProof="0" dirty="0" smtClean="0">
                          <a:solidFill>
                            <a:srgbClr val="002060"/>
                          </a:solidFill>
                        </a:rPr>
                        <a:t>Escribir una Composición Informativa Completa</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introducción </a:t>
                      </a:r>
                      <a:r>
                        <a:rPr lang="es-ES" sz="900" kern="1200" noProof="0" dirty="0" smtClean="0">
                          <a:solidFill>
                            <a:schemeClr val="tx1"/>
                          </a:solidFill>
                          <a:effectLst/>
                          <a:latin typeface="+mn-lt"/>
                          <a:ea typeface="+mn-ea"/>
                          <a:cs typeface="+mn-cs"/>
                        </a:rPr>
                        <a:t>(identifica el tema y ofrece un enfoque)</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organización </a:t>
                      </a:r>
                      <a:r>
                        <a:rPr lang="es-ES" sz="900" kern="1200" noProof="0" dirty="0" smtClean="0">
                          <a:solidFill>
                            <a:schemeClr val="tx1"/>
                          </a:solidFill>
                          <a:effectLst/>
                          <a:latin typeface="+mn-lt"/>
                          <a:ea typeface="+mn-ea"/>
                          <a:cs typeface="+mn-cs"/>
                        </a:rPr>
                        <a:t>(definición, clasificación, comparación/contraste, etc.)</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desarrollo </a:t>
                      </a:r>
                      <a:r>
                        <a:rPr lang="es-ES" sz="900" kern="1200" noProof="0" dirty="0" smtClean="0">
                          <a:solidFill>
                            <a:schemeClr val="tx1"/>
                          </a:solidFill>
                          <a:effectLst/>
                          <a:latin typeface="+mn-lt"/>
                          <a:ea typeface="+mn-ea"/>
                          <a:cs typeface="+mn-cs"/>
                        </a:rPr>
                        <a:t>(con hechos, detalles concretos, citas, otra información )</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transiciones </a:t>
                      </a:r>
                      <a:r>
                        <a:rPr lang="es-ES" sz="900" kern="1200" noProof="0" dirty="0" smtClean="0">
                          <a:solidFill>
                            <a:schemeClr val="tx1"/>
                          </a:solidFill>
                          <a:effectLst/>
                          <a:latin typeface="+mn-lt"/>
                          <a:ea typeface="+mn-ea"/>
                          <a:cs typeface="+mn-cs"/>
                        </a:rPr>
                        <a:t>(ideas</a:t>
                      </a:r>
                      <a:r>
                        <a:rPr lang="es-ES" sz="900" kern="1200" baseline="0" noProof="0" dirty="0" smtClean="0">
                          <a:solidFill>
                            <a:schemeClr val="tx1"/>
                          </a:solidFill>
                          <a:effectLst/>
                          <a:latin typeface="+mn-lt"/>
                          <a:ea typeface="+mn-ea"/>
                          <a:cs typeface="+mn-cs"/>
                        </a:rPr>
                        <a:t> de enlace</a:t>
                      </a:r>
                      <a:r>
                        <a:rPr lang="es-ES" sz="900" kern="1200" noProof="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lenguaje preciso y dominio</a:t>
                      </a:r>
                      <a:r>
                        <a:rPr lang="es-ES" sz="900" b="1" kern="1200" baseline="0" noProof="0" dirty="0" smtClean="0">
                          <a:solidFill>
                            <a:schemeClr val="tx1"/>
                          </a:solidFill>
                          <a:effectLst/>
                          <a:latin typeface="+mn-lt"/>
                          <a:ea typeface="+mn-ea"/>
                          <a:cs typeface="+mn-cs"/>
                        </a:rPr>
                        <a:t> </a:t>
                      </a:r>
                      <a:r>
                        <a:rPr lang="es-ES" sz="900" b="1" kern="1200" noProof="0" dirty="0" smtClean="0">
                          <a:solidFill>
                            <a:schemeClr val="tx1"/>
                          </a:solidFill>
                          <a:effectLst/>
                          <a:latin typeface="+mn-lt"/>
                          <a:ea typeface="+mn-ea"/>
                          <a:cs typeface="+mn-cs"/>
                        </a:rPr>
                        <a:t>de vocabulario</a:t>
                      </a:r>
                      <a:r>
                        <a:rPr lang="es-ES" sz="900" b="1" kern="1200" baseline="0" noProof="0" dirty="0" smtClean="0">
                          <a:solidFill>
                            <a:schemeClr val="tx1"/>
                          </a:solidFill>
                          <a:effectLst/>
                          <a:latin typeface="+mn-lt"/>
                          <a:ea typeface="+mn-ea"/>
                          <a:cs typeface="+mn-cs"/>
                        </a:rPr>
                        <a:t> específico</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conclusión </a:t>
                      </a:r>
                      <a:r>
                        <a:rPr lang="es-ES" sz="900" kern="1200" noProof="0" dirty="0" smtClean="0">
                          <a:solidFill>
                            <a:schemeClr val="tx1"/>
                          </a:solidFill>
                          <a:effectLst/>
                          <a:latin typeface="+mn-lt"/>
                          <a:ea typeface="+mn-ea"/>
                          <a:cs typeface="+mn-cs"/>
                        </a:rPr>
                        <a:t>(cierre) </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convenciones</a:t>
                      </a:r>
                      <a:r>
                        <a:rPr lang="es-ES" sz="900" b="1" kern="1200" baseline="0" noProof="0" dirty="0" smtClean="0">
                          <a:solidFill>
                            <a:schemeClr val="tx1"/>
                          </a:solidFill>
                          <a:effectLst/>
                          <a:latin typeface="+mn-lt"/>
                          <a:ea typeface="+mn-ea"/>
                          <a:cs typeface="+mn-cs"/>
                        </a:rPr>
                        <a:t> del inglés estándar</a:t>
                      </a:r>
                      <a:r>
                        <a:rPr lang="es-ES" sz="900" kern="1200" noProof="0" dirty="0" smtClean="0">
                          <a:solidFill>
                            <a:schemeClr val="tx1"/>
                          </a:solidFill>
                          <a:effectLst/>
                          <a:latin typeface="+mn-lt"/>
                          <a:ea typeface="+mn-ea"/>
                          <a:cs typeface="+mn-cs"/>
                        </a:rPr>
                        <a:t>. </a:t>
                      </a:r>
                    </a:p>
                    <a:p>
                      <a:pPr>
                        <a:buFont typeface="Arial" pitchFamily="34" charset="0"/>
                        <a:buNone/>
                      </a:pPr>
                      <a:endParaRPr lang="es-ES" sz="900" b="1" u="sng" noProof="0" dirty="0" smtClean="0">
                        <a:solidFill>
                          <a:srgbClr val="002060"/>
                        </a:solidFill>
                      </a:endParaRPr>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453571" y="9086030"/>
            <a:ext cx="7104743" cy="547809"/>
          </a:xfrm>
          <a:prstGeom prst="rect">
            <a:avLst/>
          </a:prstGeom>
          <a:noFill/>
        </p:spPr>
        <p:txBody>
          <a:bodyPr wrap="square" lIns="90880" tIns="45440" rIns="90880" bIns="45440">
            <a:spAutoFit/>
          </a:bodyPr>
          <a:lstStyle/>
          <a:p>
            <a:r>
              <a:rPr lang="es-MX" sz="943" b="1" dirty="0"/>
              <a:t>No hay preguntas/elementos de tecnología (TE). Nota</a:t>
            </a:r>
            <a:r>
              <a:rPr lang="es-MX" sz="943" b="1"/>
              <a:t>:  </a:t>
            </a:r>
            <a:r>
              <a:rPr lang="es-MX" sz="943" b="1" smtClean="0"/>
              <a:t>Se </a:t>
            </a:r>
            <a:r>
              <a:rPr lang="es-MX" sz="943" b="1" i="1" u="sng" dirty="0"/>
              <a:t>recomienda enfáticamente </a:t>
            </a:r>
            <a:r>
              <a:rPr lang="es-MX" sz="943" b="1" dirty="0"/>
              <a:t>que los estudiantes tengan experiencia con los siguientes tipos de tareas, en varios lugares de práctica educativa en línea (internet), ya que éstas no  están en las evaluaciones de primaria </a:t>
            </a:r>
            <a:r>
              <a:rPr lang="es-MX" sz="943" b="1" dirty="0" smtClean="0"/>
              <a:t>de </a:t>
            </a:r>
            <a:r>
              <a:rPr lang="es-MX" sz="943" b="1" dirty="0"/>
              <a:t>HSD: </a:t>
            </a:r>
            <a:r>
              <a:rPr lang="es-MX" sz="943" i="1" dirty="0"/>
              <a:t>reordenar texto</a:t>
            </a:r>
            <a:r>
              <a:rPr lang="es-MX" sz="943" i="1"/>
              <a:t>, </a:t>
            </a:r>
            <a:r>
              <a:rPr lang="es-MX" sz="943" i="1" smtClean="0"/>
              <a:t>seleccionar </a:t>
            </a:r>
            <a:r>
              <a:rPr lang="es-MX" sz="943" i="1" dirty="0"/>
              <a:t>y cambiar texto</a:t>
            </a:r>
            <a:r>
              <a:rPr lang="es-MX" sz="943" i="1"/>
              <a:t>, </a:t>
            </a:r>
            <a:r>
              <a:rPr lang="es-MX" sz="943" i="1" smtClean="0"/>
              <a:t>seleccionar </a:t>
            </a:r>
            <a:r>
              <a:rPr lang="es-MX" sz="943" i="1" dirty="0"/>
              <a:t>texto</a:t>
            </a:r>
            <a:r>
              <a:rPr lang="es-MX" sz="943" i="1"/>
              <a:t>, </a:t>
            </a:r>
            <a:r>
              <a:rPr lang="es-MX" sz="943" i="1" smtClean="0"/>
              <a:t>seleccionar </a:t>
            </a:r>
            <a:r>
              <a:rPr lang="es-MX" sz="943" i="1" dirty="0"/>
              <a:t>de un menú desplegable (</a:t>
            </a:r>
            <a:r>
              <a:rPr lang="es-MX" sz="838" i="1" dirty="0" err="1"/>
              <a:t>drop-down</a:t>
            </a:r>
            <a:r>
              <a:rPr lang="es-MX" sz="943" i="1" dirty="0"/>
              <a:t>).</a:t>
            </a:r>
          </a:p>
        </p:txBody>
      </p:sp>
      <p:sp>
        <p:nvSpPr>
          <p:cNvPr id="9" name="Rectangle 8"/>
          <p:cNvSpPr/>
          <p:nvPr/>
        </p:nvSpPr>
        <p:spPr>
          <a:xfrm>
            <a:off x="533400" y="2075543"/>
            <a:ext cx="6786994" cy="514155"/>
          </a:xfrm>
          <a:prstGeom prst="rect">
            <a:avLst/>
          </a:prstGeom>
        </p:spPr>
        <p:txBody>
          <a:bodyPr wrap="square" lIns="90880" tIns="45440" rIns="90880" bIns="45440">
            <a:spAutoFit/>
          </a:bodyPr>
          <a:lstStyle/>
          <a:p>
            <a:pPr algn="ctr"/>
            <a:r>
              <a:rPr lang="es-ES" sz="1362" b="1" dirty="0"/>
              <a:t>Acerca de esta evaluación</a:t>
            </a:r>
          </a:p>
          <a:p>
            <a:endParaRPr lang="es-ES" sz="210" b="1" dirty="0"/>
          </a:p>
          <a:p>
            <a:r>
              <a:rPr lang="es-ES" sz="1048" b="1" dirty="0"/>
              <a:t>Esta evaluación incluye:  </a:t>
            </a:r>
            <a:r>
              <a:rPr lang="es-ES" sz="1048" dirty="0"/>
              <a:t>Respuestas </a:t>
            </a:r>
            <a:r>
              <a:rPr lang="es-ES" sz="1048"/>
              <a:t>de </a:t>
            </a:r>
            <a:r>
              <a:rPr lang="es-ES" sz="1048" smtClean="0"/>
              <a:t>selección </a:t>
            </a:r>
            <a:r>
              <a:rPr lang="es-ES" sz="1048" dirty="0"/>
              <a:t>múltiple, Respuesta construida y una Tarea de Rendimiento.</a:t>
            </a:r>
          </a:p>
        </p:txBody>
      </p:sp>
      <p:sp>
        <p:nvSpPr>
          <p:cNvPr id="10" name="Slide Number Placeholder 2"/>
          <p:cNvSpPr>
            <a:spLocks noGrp="1"/>
          </p:cNvSpPr>
          <p:nvPr>
            <p:ph type="sldNum" sz="quarter" idx="12"/>
          </p:nvPr>
        </p:nvSpPr>
        <p:spPr>
          <a:xfrm>
            <a:off x="6557963" y="9522884"/>
            <a:ext cx="842010" cy="535517"/>
          </a:xfrm>
        </p:spPr>
        <p:txBody>
          <a:bodyPr/>
          <a:lstStyle/>
          <a:p>
            <a:r>
              <a:rPr lang="en-US" dirty="0"/>
              <a:t>5</a:t>
            </a:r>
          </a:p>
        </p:txBody>
      </p:sp>
    </p:spTree>
    <p:extLst>
      <p:ext uri="{BB962C8B-B14F-4D97-AF65-F5344CB8AC3E}">
        <p14:creationId xmlns:p14="http://schemas.microsoft.com/office/powerpoint/2010/main" val="3822683934"/>
      </p:ext>
    </p:extLst>
  </p:cSld>
  <p:clrMapOvr>
    <a:masterClrMapping/>
  </p:clrMapOvr>
  <p:transition advTm="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633322525"/>
              </p:ext>
            </p:extLst>
          </p:nvPr>
        </p:nvGraphicFramePr>
        <p:xfrm>
          <a:off x="229973" y="7645687"/>
          <a:ext cx="7311652" cy="1856620"/>
        </p:xfrm>
        <a:graphic>
          <a:graphicData uri="http://schemas.openxmlformats.org/drawingml/2006/table">
            <a:tbl>
              <a:tblPr firstRow="1" bandRow="1">
                <a:tableStyleId>{5940675A-B579-460E-94D1-54222C63F5DA}</a:tableStyleId>
              </a:tblPr>
              <a:tblGrid>
                <a:gridCol w="455741"/>
                <a:gridCol w="4822421"/>
                <a:gridCol w="472960"/>
                <a:gridCol w="472960"/>
                <a:gridCol w="551785"/>
                <a:gridCol w="535785"/>
              </a:tblGrid>
              <a:tr h="301372">
                <a:tc gridSpan="6">
                  <a:txBody>
                    <a:bodyPr/>
                    <a:lstStyle/>
                    <a:p>
                      <a:pPr algn="ctr">
                        <a:lnSpc>
                          <a:spcPct val="100000"/>
                        </a:lnSpc>
                        <a:spcAft>
                          <a:spcPts val="0"/>
                        </a:spcAft>
                      </a:pPr>
                      <a:r>
                        <a:rPr lang="es-GT" sz="1200" b="1" dirty="0" smtClean="0"/>
                        <a:t>Escritura</a:t>
                      </a:r>
                      <a:endParaRPr lang="es-GT" sz="1200" b="1" dirty="0"/>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effectLst>
                          <a:outerShdw blurRad="38100" dist="38100" dir="2700000" algn="tl">
                            <a:srgbClr val="000000">
                              <a:alpha val="43137"/>
                            </a:srgbClr>
                          </a:outerShdw>
                        </a:effectLst>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444906">
                <a:tc>
                  <a:txBody>
                    <a:bodyPr/>
                    <a:lstStyle/>
                    <a:p>
                      <a:pPr algn="ctr">
                        <a:lnSpc>
                          <a:spcPct val="100000"/>
                        </a:lnSpc>
                        <a:spcAft>
                          <a:spcPts val="0"/>
                        </a:spcAft>
                      </a:pPr>
                      <a:r>
                        <a:rPr lang="es-GT" sz="1400" b="1" dirty="0" smtClean="0"/>
                        <a:t>17</a:t>
                      </a:r>
                      <a:endParaRPr lang="es-GT" sz="14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GT" sz="1000" b="0" i="0" kern="1200" dirty="0" smtClean="0">
                          <a:solidFill>
                            <a:srgbClr val="000000"/>
                          </a:solidFill>
                          <a:effectLst/>
                          <a:latin typeface="+mn-lt"/>
                          <a:ea typeface="Times New Roman"/>
                          <a:cs typeface="Times New Roman"/>
                        </a:rPr>
                        <a:t>Completa el artículo. Escribe una conclusión </a:t>
                      </a:r>
                      <a:r>
                        <a:rPr lang="es-GT" sz="1000" b="0" i="0" kern="1200" smtClean="0">
                          <a:solidFill>
                            <a:srgbClr val="000000"/>
                          </a:solidFill>
                          <a:effectLst/>
                          <a:latin typeface="+mn-lt"/>
                          <a:ea typeface="Times New Roman"/>
                          <a:cs typeface="Times New Roman"/>
                        </a:rPr>
                        <a:t>que sea </a:t>
                      </a:r>
                      <a:r>
                        <a:rPr lang="es-GT" sz="1000" b="0" i="0" kern="1200" dirty="0" smtClean="0">
                          <a:solidFill>
                            <a:srgbClr val="000000"/>
                          </a:solidFill>
                          <a:effectLst/>
                          <a:latin typeface="+mn-lt"/>
                          <a:ea typeface="Times New Roman"/>
                          <a:cs typeface="Times New Roman"/>
                        </a:rPr>
                        <a:t>apropiada para la audiencia y la tarea.    </a:t>
                      </a:r>
                      <a:r>
                        <a:rPr lang="es-GT" sz="1000" b="0" i="0" kern="1200" baseline="0" dirty="0" smtClean="0">
                          <a:solidFill>
                            <a:srgbClr val="000000"/>
                          </a:solidFill>
                          <a:effectLst/>
                          <a:latin typeface="+mn-lt"/>
                          <a:ea typeface="Times New Roman"/>
                          <a:cs typeface="Times New Roman"/>
                        </a:rPr>
                        <a:t>W.4.2e</a:t>
                      </a:r>
                      <a:endParaRPr lang="es-GT" sz="1000" b="0" dirty="0" smtClean="0">
                        <a:latin typeface="+mn-lt"/>
                        <a:ea typeface="Calibri"/>
                        <a:cs typeface="Times New Roman"/>
                      </a:endParaRP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GT" sz="1500" b="1" dirty="0" smtClean="0">
                          <a:effectLst>
                            <a:outerShdw blurRad="38100" dist="38100" dir="2700000" algn="tl">
                              <a:srgbClr val="000000">
                                <a:alpha val="43137"/>
                              </a:srgbClr>
                            </a:outerShdw>
                          </a:effectLst>
                          <a:latin typeface="+mn-lt"/>
                          <a:ea typeface="Calibri"/>
                          <a:cs typeface="Times New Roman"/>
                        </a:rPr>
                        <a:t>3</a:t>
                      </a:r>
                    </a:p>
                  </a:txBody>
                  <a:tcPr marL="97155" marR="97155" marT="47897" marB="47897" anchor="ctr">
                    <a:solidFill>
                      <a:schemeClr val="bg1"/>
                    </a:solidFill>
                  </a:tcPr>
                </a:tc>
                <a:tc>
                  <a:txBody>
                    <a:bodyPr/>
                    <a:lstStyle/>
                    <a:p>
                      <a:pPr algn="ctr"/>
                      <a:r>
                        <a:rPr lang="es-GT" sz="1500" b="1" dirty="0" smtClean="0">
                          <a:effectLst>
                            <a:outerShdw blurRad="38100" dist="38100" dir="2700000" algn="tl">
                              <a:srgbClr val="000000">
                                <a:alpha val="43137"/>
                              </a:srgbClr>
                            </a:outerShdw>
                          </a:effectLst>
                        </a:rPr>
                        <a:t>2</a:t>
                      </a:r>
                      <a:endParaRPr lang="es-GT" sz="15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s-GT" sz="1500" b="1" i="0" dirty="0" smtClean="0">
                          <a:effectLst>
                            <a:outerShdw blurRad="38100" dist="38100" dir="2700000" algn="tl">
                              <a:srgbClr val="000000">
                                <a:alpha val="43137"/>
                              </a:srgbClr>
                            </a:outerShdw>
                          </a:effectLst>
                        </a:rPr>
                        <a:t>1</a:t>
                      </a:r>
                      <a:endParaRPr lang="es-GT"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s-GT" sz="1500" b="1" i="0" dirty="0" smtClean="0">
                          <a:effectLst>
                            <a:outerShdw blurRad="38100" dist="38100" dir="2700000" algn="tl">
                              <a:srgbClr val="000000">
                                <a:alpha val="43137"/>
                              </a:srgbClr>
                            </a:outerShdw>
                          </a:effectLst>
                        </a:rPr>
                        <a:t>0</a:t>
                      </a:r>
                      <a:endParaRPr lang="es-GT"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294153">
                <a:tc>
                  <a:txBody>
                    <a:bodyPr/>
                    <a:lstStyle/>
                    <a:p>
                      <a:pPr algn="ctr">
                        <a:lnSpc>
                          <a:spcPct val="100000"/>
                        </a:lnSpc>
                        <a:spcAft>
                          <a:spcPts val="0"/>
                        </a:spcAft>
                      </a:pPr>
                      <a:r>
                        <a:rPr lang="es-GT" sz="1400" b="1" dirty="0" smtClean="0"/>
                        <a:t>18</a:t>
                      </a:r>
                      <a:endParaRPr lang="es-GT" sz="14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000" b="0" dirty="0" smtClean="0">
                          <a:latin typeface="+mn-lt"/>
                          <a:cs typeface="Helvetica" panose="020B0604020202020204" pitchFamily="34" charset="0"/>
                        </a:rPr>
                        <a:t>¿Qué oración proporcionaría información para desarrollar mejor la idea en el primer párrafo?  </a:t>
                      </a:r>
                      <a:r>
                        <a:rPr lang="es-GT" sz="1000" b="0" dirty="0" smtClean="0">
                          <a:latin typeface="+mn-lt"/>
                          <a:cs typeface="Helvetica" panose="020B0604020202020204" pitchFamily="34" charset="0"/>
                        </a:rPr>
                        <a:t>W.4.2d</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00000"/>
                        </a:lnSpc>
                        <a:spcAft>
                          <a:spcPts val="0"/>
                        </a:spcAft>
                      </a:pPr>
                      <a:endParaRPr lang="es-GT"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65999">
                <a:tc>
                  <a:txBody>
                    <a:bodyPr/>
                    <a:lstStyle/>
                    <a:p>
                      <a:pPr algn="ctr">
                        <a:lnSpc>
                          <a:spcPct val="100000"/>
                        </a:lnSpc>
                        <a:spcAft>
                          <a:spcPts val="0"/>
                        </a:spcAft>
                      </a:pPr>
                      <a:r>
                        <a:rPr lang="es-GT" sz="1400" b="1" dirty="0" smtClean="0"/>
                        <a:t>19</a:t>
                      </a:r>
                      <a:endParaRPr lang="es-GT" sz="14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GT" sz="1000" b="0" dirty="0" smtClean="0">
                          <a:latin typeface="+mj-lt"/>
                          <a:cs typeface="Helvetica" panose="020B0604020202020204" pitchFamily="34" charset="0"/>
                        </a:rPr>
                        <a:t>¿</a:t>
                      </a:r>
                      <a:r>
                        <a:rPr lang="es-419" sz="1000" b="0" dirty="0" smtClean="0">
                          <a:latin typeface="+mj-lt"/>
                          <a:cs typeface="Helvetica" panose="020B0604020202020204" pitchFamily="34" charset="0"/>
                        </a:rPr>
                        <a:t>¿Qué (dos) palabras podrían sustituir las palabras subrayadas para que el </a:t>
                      </a:r>
                      <a:r>
                        <a:rPr lang="es-419" sz="1000" b="0" smtClean="0">
                          <a:latin typeface="+mj-lt"/>
                          <a:cs typeface="Helvetica" panose="020B0604020202020204" pitchFamily="34" charset="0"/>
                        </a:rPr>
                        <a:t>significado sea </a:t>
                      </a:r>
                      <a:r>
                        <a:rPr lang="es-419" sz="1000" b="0" dirty="0" smtClean="0">
                          <a:latin typeface="+mj-lt"/>
                          <a:cs typeface="Helvetica" panose="020B0604020202020204" pitchFamily="34" charset="0"/>
                        </a:rPr>
                        <a:t>más claro para el lector?  </a:t>
                      </a:r>
                      <a:r>
                        <a:rPr lang="es-GT" sz="1000" b="0" dirty="0" smtClean="0">
                          <a:latin typeface="+mn-lt"/>
                          <a:cs typeface="Helvetica" panose="020B0604020202020204" pitchFamily="34" charset="0"/>
                        </a:rPr>
                        <a:t>L.4.3.a, W.4.2d</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00000"/>
                        </a:lnSpc>
                        <a:spcAft>
                          <a:spcPts val="0"/>
                        </a:spcAft>
                      </a:pPr>
                      <a:endParaRPr lang="es-GT"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46405">
                <a:tc>
                  <a:txBody>
                    <a:bodyPr/>
                    <a:lstStyle/>
                    <a:p>
                      <a:pPr algn="ctr">
                        <a:lnSpc>
                          <a:spcPct val="100000"/>
                        </a:lnSpc>
                        <a:spcAft>
                          <a:spcPts val="0"/>
                        </a:spcAft>
                      </a:pPr>
                      <a:r>
                        <a:rPr lang="es-GT" sz="1400" b="1" dirty="0" smtClean="0"/>
                        <a:t>20</a:t>
                      </a:r>
                      <a:endParaRPr lang="es-GT" sz="1400" b="1" dirty="0"/>
                    </a:p>
                  </a:txBody>
                  <a:tcPr marL="97155" marR="97155" marT="47897" marB="47897" anchor="c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sz="1000" b="0" u="none" dirty="0" smtClean="0">
                          <a:solidFill>
                            <a:schemeClr val="tx1"/>
                          </a:solidFill>
                          <a:effectLst/>
                        </a:rPr>
                        <a:t>Ambas deben estar correctas</a:t>
                      </a:r>
                      <a:r>
                        <a:rPr lang="es-GT" sz="1000" b="0" u="none" smtClean="0">
                          <a:solidFill>
                            <a:schemeClr val="tx1"/>
                          </a:solidFill>
                          <a:effectLst/>
                        </a:rPr>
                        <a:t>. </a:t>
                      </a:r>
                      <a:r>
                        <a:rPr lang="es-419" sz="1000" b="0" u="none" smtClean="0">
                          <a:solidFill>
                            <a:schemeClr val="tx1"/>
                          </a:solidFill>
                          <a:effectLst/>
                        </a:rPr>
                        <a:t>Selecciona </a:t>
                      </a:r>
                      <a:r>
                        <a:rPr lang="es-419" sz="1000" b="0" u="none" dirty="0" smtClean="0">
                          <a:solidFill>
                            <a:schemeClr val="tx1"/>
                          </a:solidFill>
                          <a:effectLst/>
                        </a:rPr>
                        <a:t>las dos oraciones que contienen errores en el uso de las mayúsculas.  </a:t>
                      </a:r>
                      <a:r>
                        <a:rPr kumimoji="0" lang="es-GT" sz="10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L.4.2.a</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gn="ctr">
                        <a:lnSpc>
                          <a:spcPct val="100000"/>
                        </a:lnSpc>
                        <a:spcAft>
                          <a:spcPts val="0"/>
                        </a:spcAft>
                      </a:pPr>
                      <a:endParaRPr lang="es-GT"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a:xfrm>
            <a:off x="5550909" y="9398855"/>
            <a:ext cx="1832548" cy="533500"/>
          </a:xfrm>
        </p:spPr>
        <p:txBody>
          <a:bodyPr/>
          <a:lstStyle/>
          <a:p>
            <a:fld id="{F177B04D-AEB5-43ED-B9BA-B3D1EC9C9067}" type="slidenum">
              <a:rPr lang="en-US" smtClean="0"/>
              <a:pPr/>
              <a:t>50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82530522"/>
              </p:ext>
            </p:extLst>
          </p:nvPr>
        </p:nvGraphicFramePr>
        <p:xfrm>
          <a:off x="229028" y="4028359"/>
          <a:ext cx="7312598" cy="3591641"/>
        </p:xfrm>
        <a:graphic>
          <a:graphicData uri="http://schemas.openxmlformats.org/drawingml/2006/table">
            <a:tbl>
              <a:tblPr firstRow="1" bandRow="1">
                <a:tableStyleId>{5940675A-B579-460E-94D1-54222C63F5DA}</a:tableStyleId>
              </a:tblPr>
              <a:tblGrid>
                <a:gridCol w="472627"/>
                <a:gridCol w="4808420"/>
                <a:gridCol w="472960"/>
                <a:gridCol w="472960"/>
                <a:gridCol w="551785"/>
                <a:gridCol w="533846"/>
              </a:tblGrid>
              <a:tr h="301372">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GT" sz="1200" b="1" noProof="0" dirty="0" smtClean="0"/>
                        <a:t>Texto</a:t>
                      </a:r>
                      <a:r>
                        <a:rPr lang="es-GT" sz="1200" b="1" baseline="0" noProof="0" dirty="0" smtClean="0"/>
                        <a:t> informativo</a:t>
                      </a:r>
                      <a:endParaRPr lang="es-GT" sz="1200" b="1" noProof="0" dirty="0" smtClean="0"/>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392073">
                <a:tc>
                  <a:txBody>
                    <a:bodyPr/>
                    <a:lstStyle/>
                    <a:p>
                      <a:pPr algn="ctr">
                        <a:lnSpc>
                          <a:spcPct val="100000"/>
                        </a:lnSpc>
                        <a:spcAft>
                          <a:spcPts val="0"/>
                        </a:spcAft>
                      </a:pPr>
                      <a:r>
                        <a:rPr lang="es-GT" sz="1500" b="1" noProof="0" dirty="0" smtClean="0"/>
                        <a:t>9 </a:t>
                      </a:r>
                      <a:endParaRPr lang="es-GT" sz="1500" b="1" noProof="0" dirty="0"/>
                    </a:p>
                  </a:txBody>
                  <a:tcPr marL="97155" marR="97155" marT="47897" marB="47897" anchor="ctr">
                    <a:solidFill>
                      <a:schemeClr val="bg1"/>
                    </a:solidFill>
                  </a:tcPr>
                </a:tc>
                <a:tc gridSpan="4">
                  <a:txBody>
                    <a:bodyPr/>
                    <a:lstStyle/>
                    <a:p>
                      <a:pPr marL="0" marR="0" algn="l">
                        <a:lnSpc>
                          <a:spcPct val="100000"/>
                        </a:lnSpc>
                        <a:spcBef>
                          <a:spcPts val="0"/>
                        </a:spcBef>
                        <a:spcAft>
                          <a:spcPts val="0"/>
                        </a:spcAft>
                      </a:pPr>
                      <a:r>
                        <a:rPr lang="es-GT" sz="1000" b="0" noProof="0" dirty="0" smtClean="0">
                          <a:solidFill>
                            <a:schemeClr val="tx1"/>
                          </a:solidFill>
                          <a:effectLst/>
                        </a:rPr>
                        <a:t>Yo puedo identificar y dar ejemplos de cada una de estas estructuras del texto: cronología, comparación, causa/efecto, y problema/solución.     RI.4.5</a:t>
                      </a:r>
                      <a:endParaRPr lang="es-GT" sz="1000" b="0"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GT" sz="1000" i="1" noProof="0" dirty="0"/>
                    </a:p>
                  </a:txBody>
                  <a:tcPr marL="97155" marR="97155" marT="47897" marB="47897">
                    <a:solidFill>
                      <a:schemeClr val="bg1"/>
                    </a:solidFill>
                  </a:tcPr>
                </a:tc>
              </a:tr>
              <a:tr h="372479">
                <a:tc>
                  <a:txBody>
                    <a:bodyPr/>
                    <a:lstStyle/>
                    <a:p>
                      <a:pPr algn="ctr">
                        <a:lnSpc>
                          <a:spcPct val="100000"/>
                        </a:lnSpc>
                        <a:spcAft>
                          <a:spcPts val="0"/>
                        </a:spcAft>
                      </a:pPr>
                      <a:r>
                        <a:rPr lang="es-GT" sz="1500" b="1" noProof="0" dirty="0" smtClean="0"/>
                        <a:t>10</a:t>
                      </a:r>
                      <a:endParaRPr lang="es-GT" sz="1500" b="1" noProof="0" dirty="0"/>
                    </a:p>
                  </a:txBody>
                  <a:tcPr marL="97155" marR="97155" marT="47897" marB="47897" anchor="ctr">
                    <a:solidFill>
                      <a:schemeClr val="bg1"/>
                    </a:solidFill>
                  </a:tcPr>
                </a:tc>
                <a:tc gridSpan="4">
                  <a:txBody>
                    <a:bodyPr/>
                    <a:lstStyle/>
                    <a:p>
                      <a:pPr marL="0" marR="0" algn="l">
                        <a:lnSpc>
                          <a:spcPct val="100000"/>
                        </a:lnSpc>
                        <a:spcBef>
                          <a:spcPts val="0"/>
                        </a:spcBef>
                        <a:spcAft>
                          <a:spcPts val="0"/>
                        </a:spcAft>
                      </a:pPr>
                      <a:r>
                        <a:rPr lang="es-GT" sz="1000" b="0" noProof="0" dirty="0" smtClean="0">
                          <a:solidFill>
                            <a:schemeClr val="tx1"/>
                          </a:solidFill>
                          <a:effectLst/>
                        </a:rPr>
                        <a:t>Yo puedo informar</a:t>
                      </a:r>
                      <a:r>
                        <a:rPr lang="es-GT" sz="1000" b="0" baseline="0" noProof="0" dirty="0" smtClean="0">
                          <a:solidFill>
                            <a:schemeClr val="tx1"/>
                          </a:solidFill>
                          <a:effectLst/>
                        </a:rPr>
                        <a:t> </a:t>
                      </a:r>
                      <a:r>
                        <a:rPr lang="es-GT" sz="1000" b="0" noProof="0" dirty="0" smtClean="0">
                          <a:solidFill>
                            <a:schemeClr val="tx1"/>
                          </a:solidFill>
                          <a:effectLst/>
                        </a:rPr>
                        <a:t>acerca de acontecimientos, ideas, conceptos o información para un propósito (por ejemplo, ensayos o reportes) usando mi comprensión de las estructuras del texto.    </a:t>
                      </a:r>
                      <a:r>
                        <a:rPr lang="es-GT" sz="1000" b="0" baseline="0" noProof="0" dirty="0" smtClean="0">
                          <a:solidFill>
                            <a:schemeClr val="tx1"/>
                          </a:solidFill>
                          <a:effectLst/>
                          <a:latin typeface="+mn-lt"/>
                          <a:ea typeface="Calibri"/>
                          <a:cs typeface="Times New Roman"/>
                        </a:rPr>
                        <a:t>RI.4.5</a:t>
                      </a:r>
                      <a:endParaRPr lang="es-GT" sz="1000" b="0" noProof="0"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GT" sz="1000" i="1" noProof="0" dirty="0"/>
                    </a:p>
                  </a:txBody>
                  <a:tcPr marL="97155" marR="97155" marT="47897" marB="47897">
                    <a:solidFill>
                      <a:schemeClr val="bg1"/>
                    </a:solidFill>
                  </a:tcPr>
                </a:tc>
              </a:tr>
              <a:tr h="276685">
                <a:tc>
                  <a:txBody>
                    <a:bodyPr/>
                    <a:lstStyle/>
                    <a:p>
                      <a:pPr algn="ctr">
                        <a:lnSpc>
                          <a:spcPct val="100000"/>
                        </a:lnSpc>
                        <a:spcAft>
                          <a:spcPts val="0"/>
                        </a:spcAft>
                      </a:pPr>
                      <a:r>
                        <a:rPr lang="es-GT" sz="1500" b="1" noProof="0" dirty="0" smtClean="0"/>
                        <a:t>11</a:t>
                      </a:r>
                      <a:endParaRPr lang="es-GT" sz="1500" b="1" noProof="0"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GT" sz="1000" b="0" noProof="0" dirty="0" smtClean="0">
                          <a:solidFill>
                            <a:schemeClr val="tx1"/>
                          </a:solidFill>
                          <a:effectLst/>
                        </a:rPr>
                        <a:t>Yo puedo explicar cómo una información de fuente primaria o secundaria influye en los lectores.      </a:t>
                      </a:r>
                      <a:r>
                        <a:rPr lang="es-GT" sz="1000" b="0" i="0" baseline="0" noProof="0" dirty="0" smtClean="0">
                          <a:latin typeface="+mn-lt"/>
                          <a:ea typeface="Times New Roman"/>
                          <a:cs typeface="Times New Roman"/>
                        </a:rPr>
                        <a:t>RI.4.6</a:t>
                      </a:r>
                      <a:endParaRPr lang="es-GT" sz="1000" b="0" i="0" noProof="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GT" sz="1000" i="1" noProof="0" dirty="0"/>
                    </a:p>
                  </a:txBody>
                  <a:tcPr marL="97155" marR="97155" marT="47897" marB="47897">
                    <a:solidFill>
                      <a:schemeClr val="bg1"/>
                    </a:solidFill>
                  </a:tcPr>
                </a:tc>
              </a:tr>
              <a:tr h="409491">
                <a:tc>
                  <a:txBody>
                    <a:bodyPr/>
                    <a:lstStyle/>
                    <a:p>
                      <a:pPr algn="ctr">
                        <a:lnSpc>
                          <a:spcPct val="100000"/>
                        </a:lnSpc>
                        <a:spcAft>
                          <a:spcPts val="0"/>
                        </a:spcAft>
                      </a:pPr>
                      <a:r>
                        <a:rPr lang="es-GT" sz="1500" b="1" noProof="0" dirty="0" smtClean="0"/>
                        <a:t>12</a:t>
                      </a:r>
                      <a:endParaRPr lang="es-GT" sz="1500" b="1" noProof="0" dirty="0"/>
                    </a:p>
                  </a:txBody>
                  <a:tcPr marL="97155" marR="97155" marT="47897" marB="47897" anchor="ctr">
                    <a:solidFill>
                      <a:schemeClr val="bg1"/>
                    </a:solidFill>
                  </a:tcPr>
                </a:tc>
                <a:tc gridSpan="4">
                  <a:txBody>
                    <a:bodyPr/>
                    <a:lstStyle/>
                    <a:p>
                      <a:pPr marL="0" marR="0" algn="l">
                        <a:lnSpc>
                          <a:spcPct val="115000"/>
                        </a:lnSpc>
                        <a:spcBef>
                          <a:spcPts val="0"/>
                        </a:spcBef>
                        <a:spcAft>
                          <a:spcPts val="1000"/>
                        </a:spcAft>
                      </a:pPr>
                      <a:r>
                        <a:rPr lang="es-GT" sz="1000" b="0" noProof="0" dirty="0" smtClean="0">
                          <a:solidFill>
                            <a:schemeClr val="tx1"/>
                          </a:solidFill>
                          <a:effectLst/>
                        </a:rPr>
                        <a:t>Yo</a:t>
                      </a:r>
                      <a:r>
                        <a:rPr lang="es-GT" sz="1000" b="0" baseline="0" noProof="0" dirty="0" smtClean="0">
                          <a:solidFill>
                            <a:schemeClr val="tx1"/>
                          </a:solidFill>
                          <a:effectLst/>
                        </a:rPr>
                        <a:t> p</a:t>
                      </a:r>
                      <a:r>
                        <a:rPr lang="es-GT" sz="1000" b="0" noProof="0" dirty="0" smtClean="0">
                          <a:solidFill>
                            <a:schemeClr val="tx1"/>
                          </a:solidFill>
                          <a:effectLst/>
                        </a:rPr>
                        <a:t>uedo comparar y contrastar información de una fuente primaria o secundaria para explicar cuál tiene mayor impacto.    RI.4.6</a:t>
                      </a:r>
                      <a:endParaRPr lang="es-GT" sz="1000" b="0"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GT" sz="1000" i="1" noProof="0" dirty="0"/>
                    </a:p>
                  </a:txBody>
                  <a:tcPr marL="97155" marR="97155" marT="47897" marB="47897">
                    <a:solidFill>
                      <a:schemeClr val="bg1"/>
                    </a:solidFill>
                  </a:tcPr>
                </a:tc>
              </a:tr>
              <a:tr h="433223">
                <a:tc>
                  <a:txBody>
                    <a:bodyPr/>
                    <a:lstStyle/>
                    <a:p>
                      <a:pPr algn="ctr">
                        <a:lnSpc>
                          <a:spcPct val="100000"/>
                        </a:lnSpc>
                        <a:spcAft>
                          <a:spcPts val="0"/>
                        </a:spcAft>
                      </a:pPr>
                      <a:r>
                        <a:rPr lang="es-GT" sz="1500" b="1" noProof="0" dirty="0" smtClean="0"/>
                        <a:t>13</a:t>
                      </a:r>
                      <a:endParaRPr lang="es-GT" sz="1500" b="1" noProof="0" dirty="0"/>
                    </a:p>
                  </a:txBody>
                  <a:tcPr marL="97155" marR="97155" marT="47897" marB="47897" anchor="ctr">
                    <a:solidFill>
                      <a:schemeClr val="bg1"/>
                    </a:solidFill>
                  </a:tcPr>
                </a:tc>
                <a:tc gridSpan="4">
                  <a:txBody>
                    <a:bodyPr/>
                    <a:lstStyle/>
                    <a:p>
                      <a:pPr marL="0" marR="0" algn="l">
                        <a:lnSpc>
                          <a:spcPct val="100000"/>
                        </a:lnSpc>
                        <a:spcBef>
                          <a:spcPts val="0"/>
                        </a:spcBef>
                        <a:spcAft>
                          <a:spcPts val="0"/>
                        </a:spcAft>
                      </a:pPr>
                      <a:r>
                        <a:rPr lang="es-GT" sz="1000" b="0" noProof="0" dirty="0" smtClean="0">
                          <a:solidFill>
                            <a:schemeClr val="tx1"/>
                          </a:solidFill>
                          <a:effectLst/>
                        </a:rPr>
                        <a:t>Yo</a:t>
                      </a:r>
                      <a:r>
                        <a:rPr lang="es-GT" sz="1000" b="0" baseline="0" noProof="0" dirty="0" smtClean="0">
                          <a:solidFill>
                            <a:schemeClr val="tx1"/>
                          </a:solidFill>
                          <a:effectLst/>
                        </a:rPr>
                        <a:t> p</a:t>
                      </a:r>
                      <a:r>
                        <a:rPr lang="es-GT" sz="1000" b="0" noProof="0" dirty="0" smtClean="0">
                          <a:solidFill>
                            <a:schemeClr val="tx1"/>
                          </a:solidFill>
                          <a:effectLst/>
                        </a:rPr>
                        <a:t>uedo obtener información de tablas, gráficas, diagramas, líneas de tiempo, animaciones o elementos interactivos para responder a una pregunta.    RI.4.7</a:t>
                      </a:r>
                      <a:endParaRPr lang="es-GT" sz="1000" b="0"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GT" sz="1000" i="1" noProof="0" dirty="0"/>
                    </a:p>
                  </a:txBody>
                  <a:tcPr marL="97155" marR="97155" marT="47897" marB="47897">
                    <a:solidFill>
                      <a:schemeClr val="bg1"/>
                    </a:solidFill>
                  </a:tcPr>
                </a:tc>
              </a:tr>
              <a:tr h="458816">
                <a:tc>
                  <a:txBody>
                    <a:bodyPr/>
                    <a:lstStyle/>
                    <a:p>
                      <a:pPr algn="ctr">
                        <a:lnSpc>
                          <a:spcPct val="100000"/>
                        </a:lnSpc>
                        <a:spcAft>
                          <a:spcPts val="0"/>
                        </a:spcAft>
                      </a:pPr>
                      <a:r>
                        <a:rPr lang="es-GT" sz="1500" b="1" noProof="0" dirty="0" smtClean="0"/>
                        <a:t>14</a:t>
                      </a:r>
                      <a:endParaRPr lang="es-GT" sz="1500" b="1" noProof="0" dirty="0"/>
                    </a:p>
                  </a:txBody>
                  <a:tcPr marL="97155" marR="97155" marT="47897" marB="47897" anchor="ctr">
                    <a:solidFill>
                      <a:schemeClr val="bg1"/>
                    </a:solidFill>
                  </a:tcPr>
                </a:tc>
                <a:tc gridSpan="4">
                  <a:txBody>
                    <a:bodyPr/>
                    <a:lstStyle/>
                    <a:p>
                      <a:pPr marL="0" marR="0" algn="l">
                        <a:lnSpc>
                          <a:spcPct val="100000"/>
                        </a:lnSpc>
                        <a:spcBef>
                          <a:spcPts val="0"/>
                        </a:spcBef>
                        <a:spcAft>
                          <a:spcPts val="0"/>
                        </a:spcAft>
                      </a:pPr>
                      <a:r>
                        <a:rPr lang="es-GT" sz="1000" b="0" noProof="0" dirty="0" smtClean="0">
                          <a:solidFill>
                            <a:schemeClr val="tx1"/>
                          </a:solidFill>
                          <a:effectLst/>
                        </a:rPr>
                        <a:t>Yo puedo encontrar información por mí mismo en tablas, gráficas, diagramas, líneas de tiempo, animaciones o elementos interactivos dentro de un texto,</a:t>
                      </a:r>
                      <a:r>
                        <a:rPr lang="es-GT" sz="1000" b="0" baseline="0" noProof="0" dirty="0" smtClean="0">
                          <a:solidFill>
                            <a:schemeClr val="tx1"/>
                          </a:solidFill>
                          <a:effectLst/>
                        </a:rPr>
                        <a:t> </a:t>
                      </a:r>
                      <a:r>
                        <a:rPr lang="es-GT" sz="1000" b="0" noProof="0" dirty="0" smtClean="0">
                          <a:solidFill>
                            <a:schemeClr val="tx1"/>
                          </a:solidFill>
                          <a:effectLst/>
                        </a:rPr>
                        <a:t> que son nuevos para mí.  </a:t>
                      </a:r>
                      <a:r>
                        <a:rPr lang="es-GT" sz="1000" b="0" baseline="0" noProof="0" dirty="0" smtClean="0">
                          <a:solidFill>
                            <a:schemeClr val="tx1"/>
                          </a:solidFill>
                          <a:effectLst/>
                        </a:rPr>
                        <a:t>RI.4.7</a:t>
                      </a:r>
                      <a:endParaRPr lang="es-GT" sz="1000" b="0"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GT" sz="1000" i="1" noProof="0" dirty="0"/>
                    </a:p>
                  </a:txBody>
                  <a:tcPr marL="97155" marR="97155" marT="47897" marB="47897">
                    <a:solidFill>
                      <a:schemeClr val="bg1"/>
                    </a:solidFill>
                  </a:tcPr>
                </a:tc>
              </a:tr>
              <a:tr h="376825">
                <a:tc>
                  <a:txBody>
                    <a:bodyPr/>
                    <a:lstStyle/>
                    <a:p>
                      <a:pPr algn="ctr">
                        <a:lnSpc>
                          <a:spcPct val="100000"/>
                        </a:lnSpc>
                        <a:spcAft>
                          <a:spcPts val="0"/>
                        </a:spcAft>
                      </a:pPr>
                      <a:r>
                        <a:rPr lang="es-GT" sz="1500" b="1" noProof="0" dirty="0" smtClean="0"/>
                        <a:t>15</a:t>
                      </a:r>
                      <a:endParaRPr lang="es-GT" sz="1500" b="1" noProof="0" dirty="0"/>
                    </a:p>
                  </a:txBody>
                  <a:tcPr marL="97155" marR="97155" marT="47897" marB="47897" anchor="ctr">
                    <a:solidFill>
                      <a:schemeClr val="bg1"/>
                    </a:solidFill>
                  </a:tcPr>
                </a:tc>
                <a:tc>
                  <a:txBody>
                    <a:bodyPr/>
                    <a:lstStyle/>
                    <a:p>
                      <a:pPr marL="0" marR="0" algn="l">
                        <a:lnSpc>
                          <a:spcPct val="115000"/>
                        </a:lnSpc>
                        <a:spcBef>
                          <a:spcPts val="0"/>
                        </a:spcBef>
                        <a:spcAft>
                          <a:spcPts val="1200"/>
                        </a:spcAft>
                      </a:pPr>
                      <a:r>
                        <a:rPr lang="es-GT" sz="1000" b="0" noProof="0" dirty="0" smtClean="0">
                          <a:solidFill>
                            <a:schemeClr val="tx1"/>
                          </a:solidFill>
                          <a:effectLst/>
                        </a:rPr>
                        <a:t>Yo puedo unir información de una fuente primaria y secundaria para llegar a una conclusión.  RI.4.6</a:t>
                      </a:r>
                      <a:endParaRPr lang="es-GT" sz="1000" b="0" noProof="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algn="ctr">
                        <a:lnSpc>
                          <a:spcPct val="0"/>
                        </a:lnSpc>
                        <a:spcBef>
                          <a:spcPts val="0"/>
                        </a:spcBef>
                        <a:spcAft>
                          <a:spcPts val="1200"/>
                        </a:spcAft>
                      </a:pPr>
                      <a:endParaRPr lang="es-GT" sz="1600" b="1" noProof="0" dirty="0" smtClean="0">
                        <a:solidFill>
                          <a:schemeClr val="tx1"/>
                        </a:solidFill>
                        <a:effectLst/>
                        <a:latin typeface="+mn-lt"/>
                        <a:ea typeface="Calibri"/>
                        <a:cs typeface="Times New Roman"/>
                      </a:endParaRPr>
                    </a:p>
                    <a:p>
                      <a:pPr marL="0" marR="0" algn="ctr">
                        <a:lnSpc>
                          <a:spcPct val="0"/>
                        </a:lnSpc>
                        <a:spcBef>
                          <a:spcPts val="0"/>
                        </a:spcBef>
                        <a:spcAft>
                          <a:spcPts val="1200"/>
                        </a:spcAft>
                      </a:pPr>
                      <a:r>
                        <a:rPr lang="es-GT" sz="1600" b="1" noProof="0" dirty="0" smtClean="0">
                          <a:solidFill>
                            <a:schemeClr val="tx1"/>
                          </a:solidFill>
                          <a:effectLst/>
                          <a:latin typeface="+mn-lt"/>
                          <a:ea typeface="Calibri"/>
                          <a:cs typeface="Times New Roman"/>
                        </a:rPr>
                        <a:t>3</a:t>
                      </a:r>
                      <a:endParaRPr lang="es-GT" sz="1600" b="1" noProof="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algn="ctr">
                        <a:lnSpc>
                          <a:spcPct val="0"/>
                        </a:lnSpc>
                        <a:spcBef>
                          <a:spcPts val="0"/>
                        </a:spcBef>
                        <a:spcAft>
                          <a:spcPts val="1200"/>
                        </a:spcAft>
                      </a:pPr>
                      <a:endParaRPr lang="es-GT" sz="1600" b="1" noProof="0" dirty="0" smtClean="0">
                        <a:solidFill>
                          <a:schemeClr val="tx1"/>
                        </a:solidFill>
                        <a:effectLst/>
                        <a:latin typeface="+mn-lt"/>
                        <a:ea typeface="Calibri"/>
                        <a:cs typeface="Times New Roman"/>
                      </a:endParaRPr>
                    </a:p>
                    <a:p>
                      <a:pPr marL="0" marR="0" algn="ctr">
                        <a:lnSpc>
                          <a:spcPct val="0"/>
                        </a:lnSpc>
                        <a:spcBef>
                          <a:spcPts val="0"/>
                        </a:spcBef>
                        <a:spcAft>
                          <a:spcPts val="1200"/>
                        </a:spcAft>
                      </a:pPr>
                      <a:r>
                        <a:rPr lang="es-GT" sz="1600" b="1" noProof="0" dirty="0" smtClean="0">
                          <a:solidFill>
                            <a:schemeClr val="tx1"/>
                          </a:solidFill>
                          <a:effectLst/>
                          <a:latin typeface="+mn-lt"/>
                          <a:ea typeface="Calibri"/>
                          <a:cs typeface="Times New Roman"/>
                        </a:rPr>
                        <a:t>2</a:t>
                      </a:r>
                      <a:endParaRPr lang="es-GT" sz="1600" b="1" noProof="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algn="ctr">
                        <a:lnSpc>
                          <a:spcPct val="0"/>
                        </a:lnSpc>
                        <a:spcBef>
                          <a:spcPts val="0"/>
                        </a:spcBef>
                        <a:spcAft>
                          <a:spcPts val="1200"/>
                        </a:spcAft>
                      </a:pPr>
                      <a:endParaRPr lang="es-GT" sz="1600" b="1" noProof="0" dirty="0" smtClean="0">
                        <a:solidFill>
                          <a:schemeClr val="tx1"/>
                        </a:solidFill>
                        <a:effectLst/>
                        <a:latin typeface="+mn-lt"/>
                        <a:ea typeface="Calibri"/>
                        <a:cs typeface="Times New Roman"/>
                      </a:endParaRPr>
                    </a:p>
                    <a:p>
                      <a:pPr marL="0" marR="0" algn="ctr">
                        <a:lnSpc>
                          <a:spcPct val="0"/>
                        </a:lnSpc>
                        <a:spcBef>
                          <a:spcPts val="0"/>
                        </a:spcBef>
                        <a:spcAft>
                          <a:spcPts val="1200"/>
                        </a:spcAft>
                      </a:pPr>
                      <a:r>
                        <a:rPr lang="es-GT" sz="1600" b="1" noProof="0" dirty="0" smtClean="0">
                          <a:solidFill>
                            <a:schemeClr val="tx1"/>
                          </a:solidFill>
                          <a:effectLst/>
                          <a:latin typeface="+mn-lt"/>
                          <a:ea typeface="Calibri"/>
                          <a:cs typeface="Times New Roman"/>
                        </a:rPr>
                        <a:t>1</a:t>
                      </a:r>
                      <a:endParaRPr lang="es-GT" sz="1600" b="1" noProof="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s-GT" sz="1600" b="1" i="0" noProof="0" dirty="0" smtClean="0">
                          <a:solidFill>
                            <a:schemeClr val="tx1"/>
                          </a:solidFill>
                          <a:effectLst>
                            <a:outerShdw blurRad="38100" dist="38100" dir="2700000" algn="tl">
                              <a:srgbClr val="000000">
                                <a:alpha val="43137"/>
                              </a:srgbClr>
                            </a:outerShdw>
                          </a:effectLst>
                        </a:rPr>
                        <a:t>0</a:t>
                      </a:r>
                      <a:endParaRPr lang="es-GT" sz="1600" b="1" i="0" noProof="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97998">
                <a:tc>
                  <a:txBody>
                    <a:bodyPr/>
                    <a:lstStyle/>
                    <a:p>
                      <a:pPr algn="ctr">
                        <a:lnSpc>
                          <a:spcPct val="100000"/>
                        </a:lnSpc>
                        <a:spcAft>
                          <a:spcPts val="0"/>
                        </a:spcAft>
                      </a:pPr>
                      <a:r>
                        <a:rPr lang="es-GT" sz="1500" b="1" noProof="0" dirty="0" smtClean="0"/>
                        <a:t>16</a:t>
                      </a:r>
                      <a:endParaRPr lang="es-GT" sz="1500" b="1" noProof="0" dirty="0"/>
                    </a:p>
                  </a:txBody>
                  <a:tcPr marL="97155" marR="97155" marT="47897" marB="47897" anchor="ctr">
                    <a:solidFill>
                      <a:schemeClr val="bg1"/>
                    </a:solidFill>
                  </a:tcPr>
                </a:tc>
                <a:tc gridSpan="2">
                  <a:txBody>
                    <a:bodyPr/>
                    <a:lstStyle/>
                    <a:p>
                      <a:pPr marL="0" marR="0" algn="l">
                        <a:lnSpc>
                          <a:spcPct val="100000"/>
                        </a:lnSpc>
                        <a:spcBef>
                          <a:spcPts val="0"/>
                        </a:spcBef>
                        <a:spcAft>
                          <a:spcPts val="0"/>
                        </a:spcAft>
                      </a:pPr>
                      <a:r>
                        <a:rPr lang="es-GT" sz="1000" b="0" noProof="0" dirty="0" smtClean="0">
                          <a:solidFill>
                            <a:schemeClr val="tx1"/>
                          </a:solidFill>
                          <a:effectLst/>
                        </a:rPr>
                        <a:t>Yo puedo agrupar información de tablas, gráficas, diagramas, etc. (representaciones visuales) y explicar cómo</a:t>
                      </a:r>
                      <a:r>
                        <a:rPr lang="es-GT" sz="1000" b="0" baseline="0" noProof="0" dirty="0" smtClean="0">
                          <a:solidFill>
                            <a:schemeClr val="tx1"/>
                          </a:solidFill>
                          <a:effectLst/>
                        </a:rPr>
                        <a:t> </a:t>
                      </a:r>
                      <a:r>
                        <a:rPr lang="es-GT" sz="1000" b="0" noProof="0" dirty="0" smtClean="0">
                          <a:solidFill>
                            <a:schemeClr val="tx1"/>
                          </a:solidFill>
                          <a:effectLst/>
                        </a:rPr>
                        <a:t>me ayudan a entender el texto.    RI.4.7</a:t>
                      </a:r>
                      <a:endParaRPr lang="es-GT" sz="1000" b="0"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a:txBody>
                    <a:bodyPr/>
                    <a:lstStyle/>
                    <a:p>
                      <a:pPr algn="ctr"/>
                      <a:r>
                        <a:rPr lang="es-GT" sz="1600" b="1" noProof="0" dirty="0" smtClean="0"/>
                        <a:t>2</a:t>
                      </a:r>
                      <a:endParaRPr lang="es-GT" sz="1600" b="1" noProof="0" dirty="0"/>
                    </a:p>
                  </a:txBody>
                  <a:tcPr marL="97155" marR="97155" marT="47897" marB="47897" anchor="ctr">
                    <a:solidFill>
                      <a:schemeClr val="bg1"/>
                    </a:solidFill>
                  </a:tcPr>
                </a:tc>
                <a:tc>
                  <a:txBody>
                    <a:bodyPr/>
                    <a:lstStyle/>
                    <a:p>
                      <a:pPr algn="ctr"/>
                      <a:r>
                        <a:rPr lang="es-GT" sz="1600" b="1" noProof="0" dirty="0" smtClean="0"/>
                        <a:t>1</a:t>
                      </a:r>
                      <a:endParaRPr lang="es-GT" sz="1600" b="1" noProof="0" dirty="0"/>
                    </a:p>
                  </a:txBody>
                  <a:tcPr marL="97155" marR="97155" marT="47897" marB="47897" anchor="ctr">
                    <a:solidFill>
                      <a:schemeClr val="bg1"/>
                    </a:solidFill>
                  </a:tcPr>
                </a:tc>
                <a:tc>
                  <a:txBody>
                    <a:bodyPr/>
                    <a:lstStyle/>
                    <a:p>
                      <a:pPr algn="ctr">
                        <a:lnSpc>
                          <a:spcPct val="100000"/>
                        </a:lnSpc>
                        <a:spcAft>
                          <a:spcPts val="0"/>
                        </a:spcAft>
                      </a:pPr>
                      <a:r>
                        <a:rPr lang="es-GT" sz="1500" b="1" i="0" noProof="0" dirty="0" smtClean="0">
                          <a:solidFill>
                            <a:schemeClr val="tx1"/>
                          </a:solidFill>
                          <a:effectLst>
                            <a:outerShdw blurRad="38100" dist="38100" dir="2700000" algn="tl">
                              <a:srgbClr val="000000">
                                <a:alpha val="43137"/>
                              </a:srgbClr>
                            </a:outerShdw>
                          </a:effectLst>
                        </a:rPr>
                        <a:t>0</a:t>
                      </a:r>
                      <a:endParaRPr lang="es-GT" sz="1500" b="1" i="0" noProof="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49920900"/>
              </p:ext>
            </p:extLst>
          </p:nvPr>
        </p:nvGraphicFramePr>
        <p:xfrm>
          <a:off x="228599" y="296474"/>
          <a:ext cx="7322986" cy="3680267"/>
        </p:xfrm>
        <a:graphic>
          <a:graphicData uri="http://schemas.openxmlformats.org/drawingml/2006/table">
            <a:tbl>
              <a:tblPr firstRow="1" bandRow="1">
                <a:tableStyleId>{5940675A-B579-460E-94D1-54222C63F5DA}</a:tableStyleId>
              </a:tblPr>
              <a:tblGrid>
                <a:gridCol w="472959"/>
                <a:gridCol w="5281379"/>
                <a:gridCol w="472960"/>
                <a:gridCol w="551785"/>
                <a:gridCol w="543903"/>
              </a:tblGrid>
              <a:tr h="301372">
                <a:tc gridSpan="5">
                  <a:txBody>
                    <a:bodyPr/>
                    <a:lstStyle/>
                    <a:p>
                      <a:pPr algn="ctr">
                        <a:lnSpc>
                          <a:spcPct val="100000"/>
                        </a:lnSpc>
                        <a:spcAft>
                          <a:spcPts val="0"/>
                        </a:spcAft>
                      </a:pPr>
                      <a:r>
                        <a:rPr lang="es-GT" sz="1200" b="1" dirty="0" smtClean="0"/>
                        <a:t>Texto</a:t>
                      </a:r>
                      <a:r>
                        <a:rPr lang="es-GT" sz="1200" b="1" baseline="0" dirty="0" smtClean="0"/>
                        <a:t> literario</a:t>
                      </a:r>
                      <a:endParaRPr lang="es-GT" sz="12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240354">
                <a:tc>
                  <a:txBody>
                    <a:bodyPr/>
                    <a:lstStyle/>
                    <a:p>
                      <a:pPr algn="ctr">
                        <a:lnSpc>
                          <a:spcPct val="100000"/>
                        </a:lnSpc>
                        <a:spcAft>
                          <a:spcPts val="0"/>
                        </a:spcAft>
                      </a:pPr>
                      <a:r>
                        <a:rPr lang="es-GT" sz="1500" b="1" dirty="0" smtClean="0"/>
                        <a:t>1</a:t>
                      </a:r>
                      <a:endParaRPr lang="es-GT" sz="1500" b="1" dirty="0"/>
                    </a:p>
                  </a:txBody>
                  <a:tcPr marL="97155" marR="97155" marT="47897" marB="47897" anchor="ctr">
                    <a:solidFill>
                      <a:schemeClr val="bg1"/>
                    </a:solidFill>
                  </a:tcPr>
                </a:tc>
                <a:tc gridSpan="3">
                  <a:txBody>
                    <a:bodyPr/>
                    <a:lstStyle/>
                    <a:p>
                      <a:pPr marL="0" marR="0" algn="l">
                        <a:lnSpc>
                          <a:spcPct val="100000"/>
                        </a:lnSpc>
                        <a:spcBef>
                          <a:spcPts val="0"/>
                        </a:spcBef>
                        <a:spcAft>
                          <a:spcPts val="0"/>
                        </a:spcAft>
                      </a:pPr>
                      <a:r>
                        <a:rPr lang="es-GT" sz="1000" b="0" noProof="0" dirty="0" smtClean="0">
                          <a:solidFill>
                            <a:srgbClr val="000000"/>
                          </a:solidFill>
                          <a:effectLst/>
                          <a:latin typeface="+mn-lt"/>
                          <a:ea typeface="Times New Roman"/>
                          <a:cs typeface="Times New Roman"/>
                        </a:rPr>
                        <a:t>Yo</a:t>
                      </a:r>
                      <a:r>
                        <a:rPr lang="es-GT" sz="1000" b="0" baseline="0" noProof="0" dirty="0" smtClean="0">
                          <a:solidFill>
                            <a:srgbClr val="000000"/>
                          </a:solidFill>
                          <a:effectLst/>
                          <a:latin typeface="+mn-lt"/>
                          <a:ea typeface="Times New Roman"/>
                          <a:cs typeface="Times New Roman"/>
                        </a:rPr>
                        <a:t> puedo usar la estructura del texto para que me ayude a escribir o hablar sobre un  poema o drama.   </a:t>
                      </a:r>
                      <a:r>
                        <a:rPr lang="es-GT" sz="1000" b="0" dirty="0" smtClean="0">
                          <a:solidFill>
                            <a:srgbClr val="000000"/>
                          </a:solidFill>
                          <a:effectLst/>
                          <a:latin typeface="+mn-lt"/>
                          <a:ea typeface="Times New Roman"/>
                          <a:cs typeface="Times New Roman"/>
                        </a:rPr>
                        <a:t>RL.4.5</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GT" sz="1000" dirty="0" smtClean="0"/>
                    </a:p>
                    <a:p>
                      <a:pPr>
                        <a:lnSpc>
                          <a:spcPct val="100000"/>
                        </a:lnSpc>
                        <a:spcAft>
                          <a:spcPts val="0"/>
                        </a:spcAft>
                      </a:pPr>
                      <a:endParaRPr lang="es-GT" sz="1000" dirty="0"/>
                    </a:p>
                  </a:txBody>
                  <a:tcPr marL="97155" marR="97155" marT="47897" marB="47897">
                    <a:solidFill>
                      <a:schemeClr val="bg1"/>
                    </a:solidFill>
                  </a:tcPr>
                </a:tc>
              </a:tr>
              <a:tr h="433223">
                <a:tc>
                  <a:txBody>
                    <a:bodyPr/>
                    <a:lstStyle/>
                    <a:p>
                      <a:pPr algn="ctr">
                        <a:lnSpc>
                          <a:spcPct val="100000"/>
                        </a:lnSpc>
                        <a:spcAft>
                          <a:spcPts val="0"/>
                        </a:spcAft>
                      </a:pPr>
                      <a:r>
                        <a:rPr lang="es-GT" sz="1500" b="1" dirty="0" smtClean="0"/>
                        <a:t>2</a:t>
                      </a:r>
                      <a:endParaRPr lang="es-GT" sz="1500" b="1" dirty="0"/>
                    </a:p>
                  </a:txBody>
                  <a:tcPr marL="97155" marR="97155" marT="47897" marB="47897" anchor="c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1000" b="0" i="0" u="none" strike="noStrike" kern="1200" cap="none" spc="0" normalizeH="0" baseline="0" noProof="0" dirty="0" smtClean="0">
                          <a:ln>
                            <a:noFill/>
                          </a:ln>
                          <a:solidFill>
                            <a:srgbClr val="000000"/>
                          </a:solidFill>
                          <a:effectLst/>
                          <a:uLnTx/>
                          <a:uFillTx/>
                          <a:latin typeface="+mn-lt"/>
                          <a:ea typeface="Times New Roman"/>
                          <a:cs typeface="Arial"/>
                        </a:rPr>
                        <a:t>Yo puedo interpretar acontecimientos, ideas, conceptos o información para un propósito específico, dentro de  la estructura específica del texto .  RL.4.5</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GT" sz="1000" dirty="0" smtClean="0"/>
                    </a:p>
                    <a:p>
                      <a:pPr>
                        <a:lnSpc>
                          <a:spcPct val="100000"/>
                        </a:lnSpc>
                        <a:spcAft>
                          <a:spcPts val="0"/>
                        </a:spcAft>
                      </a:pPr>
                      <a:endParaRPr lang="es-GT" sz="1000" dirty="0"/>
                    </a:p>
                  </a:txBody>
                  <a:tcPr marL="97155" marR="97155" marT="47897" marB="47897">
                    <a:solidFill>
                      <a:schemeClr val="bg1"/>
                    </a:solidFill>
                  </a:tcPr>
                </a:tc>
              </a:tr>
              <a:tr h="433223">
                <a:tc>
                  <a:txBody>
                    <a:bodyPr/>
                    <a:lstStyle/>
                    <a:p>
                      <a:pPr algn="ctr">
                        <a:lnSpc>
                          <a:spcPct val="100000"/>
                        </a:lnSpc>
                        <a:spcAft>
                          <a:spcPts val="0"/>
                        </a:spcAft>
                      </a:pPr>
                      <a:r>
                        <a:rPr lang="es-GT" sz="1500" b="1" dirty="0" smtClean="0"/>
                        <a:t>3</a:t>
                      </a:r>
                      <a:endParaRPr lang="es-GT" sz="1500" b="1" dirty="0"/>
                    </a:p>
                  </a:txBody>
                  <a:tcPr marL="97155" marR="97155" marT="47897" marB="47897" anchor="ctr">
                    <a:solidFill>
                      <a:schemeClr val="bg1"/>
                    </a:solidFill>
                  </a:tcPr>
                </a:tc>
                <a:tc gridSpan="3">
                  <a:txBody>
                    <a:bodyPr/>
                    <a:lstStyle/>
                    <a:p>
                      <a:pPr marL="0" marR="0" algn="l">
                        <a:lnSpc>
                          <a:spcPct val="100000"/>
                        </a:lnSpc>
                        <a:spcBef>
                          <a:spcPts val="0"/>
                        </a:spcBef>
                        <a:spcAft>
                          <a:spcPts val="0"/>
                        </a:spcAft>
                      </a:pPr>
                      <a:r>
                        <a:rPr lang="es-GT" sz="1000" b="0" dirty="0" smtClean="0">
                          <a:solidFill>
                            <a:srgbClr val="000000"/>
                          </a:solidFill>
                          <a:effectLst/>
                          <a:latin typeface="+mn-lt"/>
                          <a:ea typeface="Times New Roman"/>
                          <a:cs typeface="Times New Roman"/>
                        </a:rPr>
                        <a:t>Yo puedo comparar o clasificar cuentos contados</a:t>
                      </a:r>
                      <a:r>
                        <a:rPr lang="es-GT" sz="1000" b="0" baseline="0" dirty="0" smtClean="0">
                          <a:solidFill>
                            <a:srgbClr val="000000"/>
                          </a:solidFill>
                          <a:effectLst/>
                          <a:latin typeface="+mn-lt"/>
                          <a:ea typeface="Times New Roman"/>
                          <a:cs typeface="Times New Roman"/>
                        </a:rPr>
                        <a:t> desde</a:t>
                      </a:r>
                      <a:r>
                        <a:rPr lang="es-GT" sz="1000" b="0" dirty="0" smtClean="0">
                          <a:solidFill>
                            <a:srgbClr val="000000"/>
                          </a:solidFill>
                          <a:effectLst/>
                          <a:latin typeface="+mn-lt"/>
                          <a:ea typeface="Times New Roman"/>
                          <a:cs typeface="Times New Roman"/>
                        </a:rPr>
                        <a:t> un punto de vista de primera persona y tercera persona.   RL.4.6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GT" sz="1000" dirty="0"/>
                    </a:p>
                  </a:txBody>
                  <a:tcPr marL="97155" marR="97155" marT="47897" marB="47897">
                    <a:solidFill>
                      <a:schemeClr val="bg1"/>
                    </a:solidFill>
                  </a:tcPr>
                </a:tc>
              </a:tr>
              <a:tr h="344914">
                <a:tc>
                  <a:txBody>
                    <a:bodyPr/>
                    <a:lstStyle/>
                    <a:p>
                      <a:pPr algn="ctr">
                        <a:lnSpc>
                          <a:spcPct val="100000"/>
                        </a:lnSpc>
                        <a:spcAft>
                          <a:spcPts val="0"/>
                        </a:spcAft>
                      </a:pPr>
                      <a:r>
                        <a:rPr lang="es-GT" sz="1500" b="1" dirty="0" smtClean="0"/>
                        <a:t>4</a:t>
                      </a:r>
                      <a:endParaRPr lang="es-GT" sz="1500" b="1" dirty="0"/>
                    </a:p>
                  </a:txBody>
                  <a:tcPr marL="97155" marR="97155" marT="47897" marB="47897" anchor="ctr">
                    <a:solidFill>
                      <a:schemeClr val="bg1"/>
                    </a:solidFill>
                  </a:tcPr>
                </a:tc>
                <a:tc gridSpan="3">
                  <a:txBody>
                    <a:bodyPr/>
                    <a:lstStyle/>
                    <a:p>
                      <a:pPr marL="0" marR="0" algn="l">
                        <a:lnSpc>
                          <a:spcPct val="100000"/>
                        </a:lnSpc>
                        <a:spcBef>
                          <a:spcPts val="0"/>
                        </a:spcBef>
                        <a:spcAft>
                          <a:spcPts val="0"/>
                        </a:spcAft>
                      </a:pPr>
                      <a:r>
                        <a:rPr lang="es-GT" sz="1000" b="0" dirty="0" smtClean="0">
                          <a:solidFill>
                            <a:srgbClr val="000000"/>
                          </a:solidFill>
                          <a:effectLst/>
                          <a:latin typeface="+mn-lt"/>
                          <a:ea typeface="Times New Roman"/>
                          <a:cs typeface="Times New Roman"/>
                        </a:rPr>
                        <a:t>Yo</a:t>
                      </a:r>
                      <a:r>
                        <a:rPr lang="es-GT" sz="1000" b="0" baseline="0" dirty="0" smtClean="0">
                          <a:solidFill>
                            <a:srgbClr val="000000"/>
                          </a:solidFill>
                          <a:effectLst/>
                          <a:latin typeface="+mn-lt"/>
                          <a:ea typeface="Times New Roman"/>
                          <a:cs typeface="Times New Roman"/>
                        </a:rPr>
                        <a:t> p</a:t>
                      </a:r>
                      <a:r>
                        <a:rPr lang="es-GT" sz="1000" b="0" dirty="0" smtClean="0">
                          <a:solidFill>
                            <a:srgbClr val="000000"/>
                          </a:solidFill>
                          <a:effectLst/>
                          <a:latin typeface="+mn-lt"/>
                          <a:ea typeface="Times New Roman"/>
                          <a:cs typeface="Times New Roman"/>
                        </a:rPr>
                        <a:t>uedo analizar el punto de vista de un mismo</a:t>
                      </a:r>
                      <a:r>
                        <a:rPr lang="es-GT" sz="1000" b="0" baseline="0" dirty="0" smtClean="0">
                          <a:solidFill>
                            <a:srgbClr val="000000"/>
                          </a:solidFill>
                          <a:effectLst/>
                          <a:latin typeface="+mn-lt"/>
                          <a:ea typeface="Times New Roman"/>
                          <a:cs typeface="Times New Roman"/>
                        </a:rPr>
                        <a:t> personaje en </a:t>
                      </a:r>
                      <a:r>
                        <a:rPr lang="es-GT" sz="1000" b="0" dirty="0" smtClean="0">
                          <a:solidFill>
                            <a:srgbClr val="000000"/>
                          </a:solidFill>
                          <a:effectLst/>
                          <a:latin typeface="+mn-lt"/>
                          <a:ea typeface="Times New Roman"/>
                          <a:cs typeface="Times New Roman"/>
                        </a:rPr>
                        <a:t>dos o más textos del mismo autor.    RL.4.6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GT" sz="1000" dirty="0" smtClean="0"/>
                    </a:p>
                    <a:p>
                      <a:pPr>
                        <a:lnSpc>
                          <a:spcPct val="100000"/>
                        </a:lnSpc>
                        <a:spcAft>
                          <a:spcPts val="0"/>
                        </a:spcAft>
                      </a:pPr>
                      <a:endParaRPr lang="es-GT" sz="1000" dirty="0"/>
                    </a:p>
                  </a:txBody>
                  <a:tcPr marL="97155" marR="97155" marT="47897" marB="47897">
                    <a:solidFill>
                      <a:schemeClr val="bg1"/>
                    </a:solidFill>
                  </a:tcPr>
                </a:tc>
              </a:tr>
              <a:tr h="325320">
                <a:tc>
                  <a:txBody>
                    <a:bodyPr/>
                    <a:lstStyle/>
                    <a:p>
                      <a:pPr algn="ctr">
                        <a:lnSpc>
                          <a:spcPct val="100000"/>
                        </a:lnSpc>
                        <a:spcAft>
                          <a:spcPts val="0"/>
                        </a:spcAft>
                      </a:pPr>
                      <a:r>
                        <a:rPr lang="es-GT" sz="1500" b="1" dirty="0" smtClean="0"/>
                        <a:t>5</a:t>
                      </a:r>
                      <a:endParaRPr lang="es-GT" sz="1500" b="1" dirty="0"/>
                    </a:p>
                  </a:txBody>
                  <a:tcPr marL="97155" marR="97155" marT="47897" marB="47897" anchor="ctr">
                    <a:solidFill>
                      <a:schemeClr val="bg1"/>
                    </a:solidFill>
                  </a:tcPr>
                </a:tc>
                <a:tc gridSpan="3">
                  <a:txBody>
                    <a:bodyPr/>
                    <a:lstStyle/>
                    <a:p>
                      <a:pPr marL="0" marR="0" algn="l">
                        <a:lnSpc>
                          <a:spcPct val="115000"/>
                        </a:lnSpc>
                        <a:spcBef>
                          <a:spcPts val="0"/>
                        </a:spcBef>
                        <a:spcAft>
                          <a:spcPts val="0"/>
                        </a:spcAft>
                      </a:pPr>
                      <a:r>
                        <a:rPr lang="es-GT" sz="1000" b="0" dirty="0" smtClean="0">
                          <a:solidFill>
                            <a:srgbClr val="000000"/>
                          </a:solidFill>
                          <a:effectLst/>
                          <a:latin typeface="+mn-lt"/>
                          <a:ea typeface="Times New Roman"/>
                          <a:cs typeface="Times New Roman"/>
                        </a:rPr>
                        <a:t>Yo puedo identificar descripciones en un drama </a:t>
                      </a:r>
                      <a:r>
                        <a:rPr lang="es-GT" sz="1000" b="0" smtClean="0">
                          <a:solidFill>
                            <a:srgbClr val="000000"/>
                          </a:solidFill>
                          <a:effectLst/>
                          <a:latin typeface="+mn-lt"/>
                          <a:ea typeface="Times New Roman"/>
                          <a:cs typeface="Times New Roman"/>
                        </a:rPr>
                        <a:t>o presentación </a:t>
                      </a:r>
                      <a:r>
                        <a:rPr lang="es-GT" sz="1000" b="0" dirty="0" smtClean="0">
                          <a:solidFill>
                            <a:srgbClr val="000000"/>
                          </a:solidFill>
                          <a:effectLst/>
                          <a:latin typeface="+mn-lt"/>
                          <a:ea typeface="Times New Roman"/>
                          <a:cs typeface="Times New Roman"/>
                        </a:rPr>
                        <a:t>oral sobre acontecimientos específicos.   RL.4.7</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GT" sz="1000" dirty="0"/>
                    </a:p>
                  </a:txBody>
                  <a:tcPr marL="97155" marR="97155" marT="47897" marB="47897">
                    <a:solidFill>
                      <a:schemeClr val="bg1"/>
                    </a:solidFill>
                  </a:tcPr>
                </a:tc>
              </a:tr>
              <a:tr h="471541">
                <a:tc>
                  <a:txBody>
                    <a:bodyPr/>
                    <a:lstStyle/>
                    <a:p>
                      <a:pPr algn="ctr">
                        <a:lnSpc>
                          <a:spcPct val="100000"/>
                        </a:lnSpc>
                        <a:spcAft>
                          <a:spcPts val="0"/>
                        </a:spcAft>
                      </a:pPr>
                      <a:r>
                        <a:rPr lang="es-GT" sz="1500" b="1" dirty="0" smtClean="0"/>
                        <a:t>6</a:t>
                      </a:r>
                      <a:endParaRPr lang="es-GT" sz="1500" b="1" dirty="0"/>
                    </a:p>
                  </a:txBody>
                  <a:tcPr marL="97155" marR="97155" marT="47897" marB="47897" anchor="ctr">
                    <a:solidFill>
                      <a:schemeClr val="bg1"/>
                    </a:solidFill>
                  </a:tcPr>
                </a:tc>
                <a:tc gridSpan="3">
                  <a:txBody>
                    <a:bodyPr/>
                    <a:lstStyle/>
                    <a:p>
                      <a:pPr marL="0" marR="0" algn="l">
                        <a:lnSpc>
                          <a:spcPct val="115000"/>
                        </a:lnSpc>
                        <a:spcBef>
                          <a:spcPts val="0"/>
                        </a:spcBef>
                        <a:spcAft>
                          <a:spcPts val="0"/>
                        </a:spcAft>
                      </a:pPr>
                      <a:r>
                        <a:rPr lang="es-GT" sz="1000" b="0" dirty="0" smtClean="0">
                          <a:solidFill>
                            <a:srgbClr val="000000"/>
                          </a:solidFill>
                          <a:effectLst/>
                          <a:latin typeface="+mn-lt"/>
                          <a:ea typeface="Times New Roman"/>
                          <a:cs typeface="Times New Roman"/>
                        </a:rPr>
                        <a:t>Yo puedo explicar cómo los acontecimientos se presentan de manera igual o diferente en un texto</a:t>
                      </a:r>
                      <a:r>
                        <a:rPr lang="es-GT" sz="1000" b="0" baseline="0" dirty="0" smtClean="0">
                          <a:solidFill>
                            <a:srgbClr val="000000"/>
                          </a:solidFill>
                          <a:effectLst/>
                          <a:latin typeface="+mn-lt"/>
                          <a:ea typeface="Times New Roman"/>
                          <a:cs typeface="Times New Roman"/>
                        </a:rPr>
                        <a:t> que fue </a:t>
                      </a:r>
                      <a:r>
                        <a:rPr lang="es-GT" sz="1000" b="0" dirty="0" smtClean="0">
                          <a:solidFill>
                            <a:srgbClr val="000000"/>
                          </a:solidFill>
                          <a:effectLst/>
                          <a:latin typeface="+mn-lt"/>
                          <a:ea typeface="Times New Roman"/>
                          <a:cs typeface="Times New Roman"/>
                        </a:rPr>
                        <a:t>escrito como un cuento y como un drama.  </a:t>
                      </a:r>
                      <a:r>
                        <a:rPr lang="es-GT" sz="1000" b="0" baseline="0" dirty="0" smtClean="0">
                          <a:solidFill>
                            <a:srgbClr val="000000"/>
                          </a:solidFill>
                          <a:effectLst/>
                          <a:latin typeface="+mn-lt"/>
                          <a:ea typeface="Times New Roman"/>
                          <a:cs typeface="Times New Roman"/>
                        </a:rPr>
                        <a:t> </a:t>
                      </a:r>
                      <a:r>
                        <a:rPr lang="es-GT" sz="1000" b="0" dirty="0" smtClean="0">
                          <a:solidFill>
                            <a:srgbClr val="000000"/>
                          </a:solidFill>
                          <a:effectLst/>
                          <a:latin typeface="+mn-lt"/>
                          <a:ea typeface="Times New Roman"/>
                          <a:cs typeface="Times New Roman"/>
                        </a:rPr>
                        <a:t>RL.4.7</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GT" sz="1000" dirty="0" smtClean="0"/>
                    </a:p>
                    <a:p>
                      <a:pPr>
                        <a:lnSpc>
                          <a:spcPct val="100000"/>
                        </a:lnSpc>
                        <a:spcAft>
                          <a:spcPts val="0"/>
                        </a:spcAft>
                      </a:pPr>
                      <a:endParaRPr lang="es-GT" sz="1000" dirty="0"/>
                    </a:p>
                  </a:txBody>
                  <a:tcPr marL="97155" marR="97155" marT="47897" marB="47897">
                    <a:solidFill>
                      <a:schemeClr val="bg1"/>
                    </a:solidFill>
                  </a:tcPr>
                </a:tc>
              </a:tr>
              <a:tr h="442859">
                <a:tc>
                  <a:txBody>
                    <a:bodyPr/>
                    <a:lstStyle/>
                    <a:p>
                      <a:pPr algn="ctr">
                        <a:lnSpc>
                          <a:spcPct val="100000"/>
                        </a:lnSpc>
                        <a:spcAft>
                          <a:spcPts val="0"/>
                        </a:spcAft>
                      </a:pPr>
                      <a:r>
                        <a:rPr lang="es-GT" sz="1500" b="1" dirty="0" smtClean="0"/>
                        <a:t>7</a:t>
                      </a:r>
                      <a:endParaRPr lang="es-GT" sz="1500" b="1" dirty="0"/>
                    </a:p>
                  </a:txBody>
                  <a:tcPr marL="97155" marR="97155" marT="47897" marB="47897" anchor="ctr">
                    <a:solidFill>
                      <a:schemeClr val="bg1"/>
                    </a:solidFill>
                  </a:tcPr>
                </a:tc>
                <a:tc>
                  <a:txBody>
                    <a:bodyPr/>
                    <a:lstStyle/>
                    <a:p>
                      <a:pPr marL="0" marR="0" algn="l">
                        <a:lnSpc>
                          <a:spcPct val="100000"/>
                        </a:lnSpc>
                        <a:spcBef>
                          <a:spcPts val="0"/>
                        </a:spcBef>
                        <a:spcAft>
                          <a:spcPts val="0"/>
                        </a:spcAft>
                      </a:pPr>
                      <a:r>
                        <a:rPr lang="es-GT" sz="1000" b="0" dirty="0" smtClean="0">
                          <a:solidFill>
                            <a:srgbClr val="000000"/>
                          </a:solidFill>
                          <a:effectLst/>
                          <a:latin typeface="+mn-lt"/>
                          <a:ea typeface="Times New Roman"/>
                          <a:cs typeface="Times New Roman"/>
                        </a:rPr>
                        <a:t>Yo puedo sintetizar varios puntos</a:t>
                      </a:r>
                      <a:r>
                        <a:rPr lang="es-GT" sz="1000" b="0" baseline="0" dirty="0" smtClean="0">
                          <a:solidFill>
                            <a:srgbClr val="000000"/>
                          </a:solidFill>
                          <a:effectLst/>
                          <a:latin typeface="+mn-lt"/>
                          <a:ea typeface="Times New Roman"/>
                          <a:cs typeface="Times New Roman"/>
                        </a:rPr>
                        <a:t> de vista en narraciones de </a:t>
                      </a:r>
                      <a:r>
                        <a:rPr lang="es-GT" sz="1000" b="0" dirty="0" smtClean="0">
                          <a:solidFill>
                            <a:srgbClr val="000000"/>
                          </a:solidFill>
                          <a:effectLst/>
                          <a:latin typeface="+mn-lt"/>
                          <a:ea typeface="Times New Roman"/>
                          <a:cs typeface="Times New Roman"/>
                        </a:rPr>
                        <a:t>primera y tercera persona, con</a:t>
                      </a:r>
                      <a:r>
                        <a:rPr lang="es-GT" sz="1000" b="0" baseline="0" dirty="0" smtClean="0">
                          <a:solidFill>
                            <a:srgbClr val="000000"/>
                          </a:solidFill>
                          <a:effectLst/>
                          <a:latin typeface="+mn-lt"/>
                          <a:ea typeface="Times New Roman"/>
                          <a:cs typeface="Times New Roman"/>
                        </a:rPr>
                        <a:t> el fin de </a:t>
                      </a:r>
                      <a:r>
                        <a:rPr lang="es-GT" sz="1000" b="0" dirty="0" smtClean="0">
                          <a:solidFill>
                            <a:srgbClr val="000000"/>
                          </a:solidFill>
                          <a:effectLst/>
                          <a:latin typeface="+mn-lt"/>
                          <a:ea typeface="Times New Roman"/>
                          <a:cs typeface="Times New Roman"/>
                        </a:rPr>
                        <a:t>comparar y contrastar puntos de vista en los </a:t>
                      </a:r>
                      <a:r>
                        <a:rPr lang="es-GT" sz="1000" b="0" smtClean="0">
                          <a:solidFill>
                            <a:srgbClr val="000000"/>
                          </a:solidFill>
                          <a:effectLst/>
                          <a:latin typeface="+mn-lt"/>
                          <a:ea typeface="Times New Roman"/>
                          <a:cs typeface="Times New Roman"/>
                        </a:rPr>
                        <a:t>que se </a:t>
                      </a:r>
                      <a:r>
                        <a:rPr lang="es-GT" sz="1000" b="0" dirty="0" smtClean="0">
                          <a:solidFill>
                            <a:srgbClr val="000000"/>
                          </a:solidFill>
                          <a:effectLst/>
                          <a:latin typeface="+mn-lt"/>
                          <a:ea typeface="Times New Roman"/>
                          <a:cs typeface="Times New Roman"/>
                        </a:rPr>
                        <a:t>narran diferentes historias.   RL.4.6</a:t>
                      </a:r>
                    </a:p>
                  </a:txBody>
                  <a:tcPr marL="97155" marR="97155" marT="47897" marB="47897" anchor="ctr">
                    <a:solidFill>
                      <a:schemeClr val="bg1"/>
                    </a:solidFill>
                  </a:tcPr>
                </a:tc>
                <a:tc>
                  <a:txBody>
                    <a:bodyPr/>
                    <a:lstStyle/>
                    <a:p>
                      <a:pPr marL="0" marR="0" algn="ctr">
                        <a:lnSpc>
                          <a:spcPct val="100000"/>
                        </a:lnSpc>
                        <a:spcBef>
                          <a:spcPts val="0"/>
                        </a:spcBef>
                        <a:spcAft>
                          <a:spcPts val="0"/>
                        </a:spcAft>
                      </a:pPr>
                      <a:r>
                        <a:rPr lang="es-GT" sz="1600" b="1" dirty="0" smtClean="0">
                          <a:solidFill>
                            <a:srgbClr val="000000"/>
                          </a:solidFill>
                          <a:effectLst/>
                          <a:latin typeface="+mn-lt"/>
                          <a:ea typeface="Times New Roman"/>
                          <a:cs typeface="Times New Roman"/>
                        </a:rPr>
                        <a:t>2</a:t>
                      </a:r>
                    </a:p>
                  </a:txBody>
                  <a:tcPr marL="97155" marR="97155" marT="47897" marB="47897" anchor="ctr">
                    <a:solidFill>
                      <a:schemeClr val="bg1"/>
                    </a:solidFill>
                  </a:tcPr>
                </a:tc>
                <a:tc>
                  <a:txBody>
                    <a:bodyPr/>
                    <a:lstStyle/>
                    <a:p>
                      <a:pPr marL="0" marR="0" algn="ctr">
                        <a:lnSpc>
                          <a:spcPct val="100000"/>
                        </a:lnSpc>
                        <a:spcBef>
                          <a:spcPts val="0"/>
                        </a:spcBef>
                        <a:spcAft>
                          <a:spcPts val="0"/>
                        </a:spcAft>
                      </a:pPr>
                      <a:r>
                        <a:rPr lang="es-GT" sz="1600" b="1" dirty="0" smtClean="0">
                          <a:solidFill>
                            <a:srgbClr val="000000"/>
                          </a:solidFill>
                          <a:effectLst/>
                          <a:latin typeface="+mn-lt"/>
                          <a:ea typeface="Times New Roman"/>
                          <a:cs typeface="Times New Roman"/>
                        </a:rPr>
                        <a:t>1</a:t>
                      </a:r>
                    </a:p>
                  </a:txBody>
                  <a:tcPr marL="97155" marR="97155" marT="47897" marB="47897" anchor="ctr">
                    <a:solidFill>
                      <a:schemeClr val="bg1"/>
                    </a:solidFill>
                  </a:tcPr>
                </a:tc>
                <a:tc>
                  <a:txBody>
                    <a:bodyPr/>
                    <a:lstStyle/>
                    <a:p>
                      <a:pPr algn="ctr">
                        <a:lnSpc>
                          <a:spcPct val="100000"/>
                        </a:lnSpc>
                        <a:spcAft>
                          <a:spcPts val="0"/>
                        </a:spcAft>
                      </a:pPr>
                      <a:r>
                        <a:rPr lang="es-GT" sz="1600" b="1" dirty="0" smtClean="0">
                          <a:solidFill>
                            <a:schemeClr val="tx1"/>
                          </a:solidFill>
                          <a:effectLst/>
                        </a:rPr>
                        <a:t>0</a:t>
                      </a:r>
                      <a:endParaRPr lang="es-GT" sz="1600" b="1" dirty="0">
                        <a:solidFill>
                          <a:schemeClr val="tx1"/>
                        </a:solidFill>
                        <a:effectLst/>
                      </a:endParaRPr>
                    </a:p>
                  </a:txBody>
                  <a:tcPr marL="97155" marR="97155" marT="47897" marB="47897" anchor="ctr">
                    <a:solidFill>
                      <a:schemeClr val="bg1"/>
                    </a:solidFill>
                  </a:tcPr>
                </a:tc>
              </a:tr>
              <a:tr h="471541">
                <a:tc>
                  <a:txBody>
                    <a:bodyPr/>
                    <a:lstStyle/>
                    <a:p>
                      <a:pPr algn="ctr">
                        <a:lnSpc>
                          <a:spcPct val="100000"/>
                        </a:lnSpc>
                        <a:spcAft>
                          <a:spcPts val="0"/>
                        </a:spcAft>
                      </a:pPr>
                      <a:r>
                        <a:rPr lang="es-GT" sz="1500" b="1" dirty="0" smtClean="0"/>
                        <a:t>8</a:t>
                      </a:r>
                      <a:endParaRPr lang="es-GT" sz="1500" b="1" dirty="0"/>
                    </a:p>
                  </a:txBody>
                  <a:tcPr marL="97155" marR="97155" marT="47897" marB="47897" anchor="ctr">
                    <a:solidFill>
                      <a:schemeClr val="bg1"/>
                    </a:solidFill>
                  </a:tcPr>
                </a:tc>
                <a:tc>
                  <a:txBody>
                    <a:bodyPr/>
                    <a:lstStyle/>
                    <a:p>
                      <a:pPr marL="0" marR="0" algn="l">
                        <a:lnSpc>
                          <a:spcPct val="115000"/>
                        </a:lnSpc>
                        <a:spcBef>
                          <a:spcPts val="0"/>
                        </a:spcBef>
                        <a:spcAft>
                          <a:spcPts val="0"/>
                        </a:spcAft>
                      </a:pPr>
                      <a:r>
                        <a:rPr lang="es-GT" sz="1000" b="0" dirty="0" smtClean="0">
                          <a:solidFill>
                            <a:srgbClr val="000000"/>
                          </a:solidFill>
                          <a:effectLst/>
                          <a:latin typeface="+mn-lt"/>
                          <a:ea typeface="Times New Roman"/>
                          <a:cs typeface="Times New Roman"/>
                        </a:rPr>
                        <a:t>Yo puedo identificar dónde dos versiones del mismo cuento reflejan descripciones o direcciones específicas, en un texto o drama.  RL.4.7</a:t>
                      </a:r>
                    </a:p>
                  </a:txBody>
                  <a:tcPr marL="97155" marR="97155" marT="47897" marB="47897" anchor="ctr">
                    <a:solidFill>
                      <a:schemeClr val="bg1"/>
                    </a:solidFill>
                  </a:tcPr>
                </a:tc>
                <a:tc>
                  <a:txBody>
                    <a:bodyPr/>
                    <a:lstStyle/>
                    <a:p>
                      <a:pPr algn="ctr"/>
                      <a:r>
                        <a:rPr lang="es-GT" sz="1600" b="1" dirty="0" smtClean="0">
                          <a:effectLst/>
                        </a:rPr>
                        <a:t>2</a:t>
                      </a:r>
                      <a:endParaRPr lang="es-GT" sz="1600" b="1" dirty="0">
                        <a:effectLst/>
                      </a:endParaRPr>
                    </a:p>
                  </a:txBody>
                  <a:tcPr marL="97155" marR="97155" marT="47897" marB="47897" anchor="ctr">
                    <a:solidFill>
                      <a:schemeClr val="bg1"/>
                    </a:solidFill>
                  </a:tcPr>
                </a:tc>
                <a:tc>
                  <a:txBody>
                    <a:bodyPr/>
                    <a:lstStyle/>
                    <a:p>
                      <a:pPr algn="ctr"/>
                      <a:r>
                        <a:rPr lang="es-GT" sz="1600" b="1" dirty="0" smtClean="0">
                          <a:effectLst/>
                        </a:rPr>
                        <a:t>1</a:t>
                      </a:r>
                      <a:endParaRPr lang="es-GT" sz="1600" b="1" dirty="0">
                        <a:effectLst/>
                      </a:endParaRPr>
                    </a:p>
                  </a:txBody>
                  <a:tcPr marL="97155" marR="97155" marT="47897" marB="47897" anchor="ctr">
                    <a:solidFill>
                      <a:schemeClr val="bg1"/>
                    </a:solidFill>
                  </a:tcPr>
                </a:tc>
                <a:tc>
                  <a:txBody>
                    <a:bodyPr/>
                    <a:lstStyle/>
                    <a:p>
                      <a:pPr algn="ctr">
                        <a:lnSpc>
                          <a:spcPct val="100000"/>
                        </a:lnSpc>
                        <a:spcAft>
                          <a:spcPts val="0"/>
                        </a:spcAft>
                      </a:pPr>
                      <a:r>
                        <a:rPr lang="es-GT" sz="1600" b="1" dirty="0" smtClean="0">
                          <a:solidFill>
                            <a:schemeClr val="tx1"/>
                          </a:solidFill>
                          <a:effectLst/>
                        </a:rPr>
                        <a:t>0</a:t>
                      </a:r>
                      <a:endParaRPr lang="es-GT" sz="1600" b="1" dirty="0">
                        <a:solidFill>
                          <a:schemeClr val="tx1"/>
                        </a:solidFill>
                        <a:effectLst/>
                      </a:endParaRPr>
                    </a:p>
                  </a:txBody>
                  <a:tcPr marL="97155" marR="97155" marT="47897" marB="47897" anchor="ctr">
                    <a:solidFill>
                      <a:schemeClr val="bg1"/>
                    </a:solidFill>
                  </a:tcPr>
                </a:tc>
              </a:tr>
            </a:tbl>
          </a:graphicData>
        </a:graphic>
      </p:graphicFrame>
      <p:sp>
        <p:nvSpPr>
          <p:cNvPr id="6" name="Curved Down Arrow 5"/>
          <p:cNvSpPr/>
          <p:nvPr/>
        </p:nvSpPr>
        <p:spPr>
          <a:xfrm rot="1019646">
            <a:off x="6359755" y="4097591"/>
            <a:ext cx="1092157" cy="3839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6374411" y="387885"/>
            <a:ext cx="1138876" cy="36468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10" name="TextBox 9"/>
          <p:cNvSpPr txBox="1"/>
          <p:nvPr/>
        </p:nvSpPr>
        <p:spPr>
          <a:xfrm>
            <a:off x="229030" y="76200"/>
            <a:ext cx="7312595" cy="219594"/>
          </a:xfrm>
          <a:prstGeom prst="rect">
            <a:avLst/>
          </a:prstGeom>
          <a:noFill/>
        </p:spPr>
        <p:txBody>
          <a:bodyPr wrap="square" lIns="96371" tIns="48186" rIns="96371" bIns="48186" rtlCol="0">
            <a:spAutoFit/>
          </a:bodyPr>
          <a:lstStyle/>
          <a:p>
            <a:r>
              <a:rPr lang="es-GT" sz="800" b="1" u="sng" dirty="0" smtClean="0"/>
              <a:t>Puntuación del Estudiante </a:t>
            </a:r>
            <a:r>
              <a:rPr lang="es-GT" sz="800" b="1" u="sng" dirty="0"/>
              <a:t>:</a:t>
            </a:r>
            <a:r>
              <a:rPr lang="es-419" sz="800" dirty="0" smtClean="0"/>
              <a:t>Colorea </a:t>
            </a:r>
            <a:r>
              <a:rPr lang="es-419" sz="800" dirty="0"/>
              <a:t>la casilla de verde si tu respuesta estaba correcta. Colorea de rojo la casilla si tu respuesta estaba  incorrecta. </a:t>
            </a:r>
          </a:p>
        </p:txBody>
      </p:sp>
    </p:spTree>
    <p:extLst>
      <p:ext uri="{BB962C8B-B14F-4D97-AF65-F5344CB8AC3E}">
        <p14:creationId xmlns:p14="http://schemas.microsoft.com/office/powerpoint/2010/main" val="22385548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51</a:t>
            </a:fld>
            <a:endParaRPr lang="en-US" dirty="0"/>
          </a:p>
        </p:txBody>
      </p:sp>
      <p:grpSp>
        <p:nvGrpSpPr>
          <p:cNvPr id="10" name="Group 9"/>
          <p:cNvGrpSpPr/>
          <p:nvPr/>
        </p:nvGrpSpPr>
        <p:grpSpPr>
          <a:xfrm>
            <a:off x="172723" y="41117"/>
            <a:ext cx="7447372" cy="9483884"/>
            <a:chOff x="152400" y="37376"/>
            <a:chExt cx="6571211" cy="8801824"/>
          </a:xfrm>
        </p:grpSpPr>
        <p:grpSp>
          <p:nvGrpSpPr>
            <p:cNvPr id="6" name="Group 5"/>
            <p:cNvGrpSpPr/>
            <p:nvPr/>
          </p:nvGrpSpPr>
          <p:grpSpPr>
            <a:xfrm>
              <a:off x="152400" y="457200"/>
              <a:ext cx="6571211" cy="8382000"/>
              <a:chOff x="152400" y="457200"/>
              <a:chExt cx="6571211" cy="8382000"/>
            </a:xfrm>
          </p:grpSpPr>
          <p:sp>
            <p:nvSpPr>
              <p:cNvPr id="3" name="Rounded Rectangle 2"/>
              <p:cNvSpPr/>
              <p:nvPr/>
            </p:nvSpPr>
            <p:spPr>
              <a:xfrm>
                <a:off x="152400" y="457200"/>
                <a:ext cx="65532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GT" b="1" dirty="0">
                    <a:solidFill>
                      <a:schemeClr val="tx1"/>
                    </a:solidFill>
                  </a:rPr>
                  <a:t>1</a:t>
                </a:r>
                <a:r>
                  <a:rPr lang="es-GT" b="1" baseline="30000" dirty="0">
                    <a:solidFill>
                      <a:schemeClr val="tx1"/>
                    </a:solidFill>
                  </a:rPr>
                  <a:t>er</a:t>
                </a:r>
                <a:r>
                  <a:rPr lang="es-GT" b="1" dirty="0">
                    <a:solidFill>
                      <a:schemeClr val="tx1"/>
                    </a:solidFill>
                  </a:rPr>
                  <a:t>  Minuto</a:t>
                </a:r>
              </a:p>
              <a:p>
                <a:r>
                  <a:rPr lang="es-GT" b="1" dirty="0">
                    <a:solidFill>
                      <a:schemeClr val="tx1"/>
                    </a:solidFill>
                  </a:rPr>
                  <a:t>Algo que hice bien fue…</a:t>
                </a:r>
              </a:p>
            </p:txBody>
          </p:sp>
          <p:sp>
            <p:nvSpPr>
              <p:cNvPr id="7" name="Rounded Rectangle 6"/>
              <p:cNvSpPr/>
              <p:nvPr/>
            </p:nvSpPr>
            <p:spPr>
              <a:xfrm>
                <a:off x="170411" y="3048000"/>
                <a:ext cx="65532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GT" b="1" dirty="0">
                    <a:solidFill>
                      <a:schemeClr val="tx1"/>
                    </a:solidFill>
                  </a:rPr>
                  <a:t>2</a:t>
                </a:r>
                <a:r>
                  <a:rPr lang="es-GT" b="1" baseline="30000" dirty="0">
                    <a:solidFill>
                      <a:schemeClr val="tx1"/>
                    </a:solidFill>
                  </a:rPr>
                  <a:t>do</a:t>
                </a:r>
                <a:r>
                  <a:rPr lang="es-GT" b="1" dirty="0">
                    <a:solidFill>
                      <a:schemeClr val="tx1"/>
                    </a:solidFill>
                  </a:rPr>
                  <a:t> Minuto</a:t>
                </a:r>
              </a:p>
              <a:p>
                <a:r>
                  <a:rPr lang="es-GT" b="1" dirty="0">
                    <a:solidFill>
                      <a:schemeClr val="tx1"/>
                    </a:solidFill>
                  </a:rPr>
                  <a:t>Algo que era nuevo para mí o que necesito practicar más es…</a:t>
                </a:r>
              </a:p>
            </p:txBody>
          </p:sp>
          <p:sp>
            <p:nvSpPr>
              <p:cNvPr id="8" name="Rounded Rectangle 7"/>
              <p:cNvSpPr/>
              <p:nvPr/>
            </p:nvSpPr>
            <p:spPr>
              <a:xfrm>
                <a:off x="188423" y="5638800"/>
                <a:ext cx="6517178" cy="3200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GT" b="1" dirty="0">
                    <a:solidFill>
                      <a:schemeClr val="tx1"/>
                    </a:solidFill>
                  </a:rPr>
                  <a:t>3</a:t>
                </a:r>
                <a:r>
                  <a:rPr lang="es-GT" b="1" baseline="30000" dirty="0">
                    <a:solidFill>
                      <a:schemeClr val="tx1"/>
                    </a:solidFill>
                  </a:rPr>
                  <a:t>er</a:t>
                </a:r>
                <a:r>
                  <a:rPr lang="es-GT" b="1" dirty="0">
                    <a:solidFill>
                      <a:schemeClr val="tx1"/>
                    </a:solidFill>
                  </a:rPr>
                  <a:t> Minuto</a:t>
                </a:r>
              </a:p>
              <a:p>
                <a:r>
                  <a:rPr lang="es-GT" b="1" dirty="0">
                    <a:solidFill>
                      <a:schemeClr val="tx1"/>
                    </a:solidFill>
                  </a:rPr>
                  <a:t>Algo que no entiendo fue…</a:t>
                </a:r>
              </a:p>
            </p:txBody>
          </p:sp>
        </p:grpSp>
        <p:sp>
          <p:nvSpPr>
            <p:cNvPr id="9" name="TextBox 8"/>
            <p:cNvSpPr txBox="1"/>
            <p:nvPr/>
          </p:nvSpPr>
          <p:spPr>
            <a:xfrm>
              <a:off x="685800" y="37376"/>
              <a:ext cx="5181600" cy="369332"/>
            </a:xfrm>
            <a:prstGeom prst="rect">
              <a:avLst/>
            </a:prstGeom>
            <a:noFill/>
          </p:spPr>
          <p:txBody>
            <a:bodyPr wrap="square" rtlCol="0">
              <a:spAutoFit/>
            </a:bodyPr>
            <a:lstStyle/>
            <a:p>
              <a:pPr algn="ctr"/>
              <a:r>
                <a:rPr lang="es-GT" b="1" i="1" dirty="0"/>
                <a:t>Página de Reflexión</a:t>
              </a:r>
            </a:p>
          </p:txBody>
        </p:sp>
      </p:grpSp>
    </p:spTree>
    <p:extLst>
      <p:ext uri="{BB962C8B-B14F-4D97-AF65-F5344CB8AC3E}">
        <p14:creationId xmlns:p14="http://schemas.microsoft.com/office/powerpoint/2010/main" val="1948923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7239000" cy="9479279"/>
          </a:xfrm>
          <a:prstGeom prst="rect">
            <a:avLst/>
          </a:prstGeom>
          <a:noFill/>
        </p:spPr>
        <p:txBody>
          <a:bodyPr wrap="square" lIns="98886" tIns="49443" rIns="98886" bIns="49443" rtlCol="0">
            <a:spAutoFit/>
          </a:bodyPr>
          <a:lstStyle/>
          <a:p>
            <a:pPr algn="ctr"/>
            <a:r>
              <a:rPr lang="es-ES_tradnl" sz="1553" b="1" dirty="0"/>
              <a:t>Helen </a:t>
            </a:r>
            <a:r>
              <a:rPr lang="es-ES_tradnl" sz="1553" b="1" dirty="0" err="1"/>
              <a:t>Keller</a:t>
            </a:r>
            <a:endParaRPr lang="es-ES_tradnl" sz="1553" b="1" dirty="0"/>
          </a:p>
          <a:p>
            <a:pPr algn="ctr"/>
            <a:r>
              <a:rPr lang="es-ES_tradnl" sz="1400" b="1" i="1" dirty="0"/>
              <a:t>Tarea de rendimiento: Actividad de la </a:t>
            </a:r>
            <a:r>
              <a:rPr lang="es-ES_tradnl" sz="1400" b="1" i="1" dirty="0" smtClean="0"/>
              <a:t>clase</a:t>
            </a:r>
            <a:endParaRPr lang="es-ES_tradnl" sz="1400" b="1" i="1" dirty="0"/>
          </a:p>
          <a:p>
            <a:pPr algn="ctr"/>
            <a:endParaRPr lang="es-ES_tradnl" sz="1540" b="1" dirty="0"/>
          </a:p>
          <a:p>
            <a:r>
              <a:rPr lang="es-419" sz="990" i="1" dirty="0"/>
              <a:t>Esta pre-actividad para la </a:t>
            </a:r>
            <a:r>
              <a:rPr lang="es-419" sz="990" i="1" dirty="0" smtClean="0"/>
              <a:t>clase </a:t>
            </a:r>
            <a:r>
              <a:rPr lang="es-419" sz="990" i="1" dirty="0"/>
              <a:t>sigue el </a:t>
            </a:r>
            <a:r>
              <a:rPr lang="es-419" sz="990" i="1" dirty="0" smtClean="0"/>
              <a:t>diseño </a:t>
            </a:r>
            <a:r>
              <a:rPr lang="es-419" sz="990" i="1" dirty="0"/>
              <a:t>general de elementos contextuales, recursos, objetivos de aprendizaje, términos clave y propósito del Consorcio de </a:t>
            </a:r>
            <a:r>
              <a:rPr lang="es-419" sz="990" i="1" dirty="0" err="1"/>
              <a:t>Evaluciones</a:t>
            </a:r>
            <a:r>
              <a:rPr lang="es-419" sz="990" i="1" dirty="0"/>
              <a:t> </a:t>
            </a:r>
            <a:r>
              <a:rPr lang="es-419" sz="990" i="1" dirty="0" err="1"/>
              <a:t>Smarter</a:t>
            </a:r>
            <a:r>
              <a:rPr lang="es-419" sz="990" i="1" dirty="0"/>
              <a:t> </a:t>
            </a:r>
            <a:r>
              <a:rPr lang="es-419" sz="990" i="1" dirty="0" err="1"/>
              <a:t>Balanced</a:t>
            </a:r>
            <a:r>
              <a:rPr lang="es-419" sz="990" i="1" dirty="0"/>
              <a:t> (SBAC). [http://oaksportal.org/resources/]</a:t>
            </a:r>
          </a:p>
          <a:p>
            <a:r>
              <a:rPr lang="es-419" sz="990" i="1" dirty="0"/>
              <a:t>La actividad fue escrita por </a:t>
            </a:r>
            <a:r>
              <a:rPr lang="es-ES_tradnl" sz="990" b="1" i="1" dirty="0" err="1" smtClean="0"/>
              <a:t>Carrie</a:t>
            </a:r>
            <a:r>
              <a:rPr lang="es-ES_tradnl" sz="990" b="1" i="1" dirty="0" smtClean="0"/>
              <a:t> </a:t>
            </a:r>
            <a:r>
              <a:rPr lang="es-ES_tradnl" sz="990" b="1" i="1" dirty="0"/>
              <a:t>Ellis </a:t>
            </a:r>
            <a:r>
              <a:rPr lang="es-ES_tradnl" sz="990" i="1" dirty="0"/>
              <a:t>y </a:t>
            </a:r>
            <a:r>
              <a:rPr lang="es-ES_tradnl" sz="990" b="1" i="1" dirty="0" err="1"/>
              <a:t>Judy</a:t>
            </a:r>
            <a:r>
              <a:rPr lang="es-ES_tradnl" sz="990" b="1" i="1" dirty="0"/>
              <a:t> </a:t>
            </a:r>
            <a:r>
              <a:rPr lang="es-ES_tradnl" sz="990" b="1" i="1" dirty="0" err="1"/>
              <a:t>Ramer</a:t>
            </a:r>
            <a:r>
              <a:rPr lang="es-ES_tradnl" sz="990" i="1" dirty="0"/>
              <a:t>.</a:t>
            </a:r>
          </a:p>
          <a:p>
            <a:endParaRPr lang="es-ES_tradnl" sz="1068" i="1" dirty="0"/>
          </a:p>
          <a:p>
            <a:r>
              <a:rPr lang="es-419" sz="1210" dirty="0">
                <a:solidFill>
                  <a:prstClr val="black"/>
                </a:solidFill>
              </a:rPr>
              <a:t>La actividad en el salón de clase introduce a los estudiantes al contexto de una tarea de rendimiento, para que no estén en desventaja al demostrar las destrezas que la tarea intenta evaluar. </a:t>
            </a:r>
          </a:p>
          <a:p>
            <a:endParaRPr lang="es-ES_tradnl" sz="1210" dirty="0" smtClean="0">
              <a:solidFill>
                <a:prstClr val="black"/>
              </a:solidFill>
            </a:endParaRPr>
          </a:p>
          <a:p>
            <a:r>
              <a:rPr lang="es-ES_tradnl" sz="1265" dirty="0" smtClean="0"/>
              <a:t> </a:t>
            </a:r>
            <a:endParaRPr lang="es-ES_tradnl" sz="1265" dirty="0"/>
          </a:p>
          <a:p>
            <a:pPr lvl="0" defTabSz="1018809"/>
            <a:r>
              <a:rPr lang="es-ES_tradnl" sz="1210" dirty="0">
                <a:solidFill>
                  <a:prstClr val="black"/>
                </a:solidFill>
              </a:rPr>
              <a:t>Los elementos contextuales incluyen:</a:t>
            </a:r>
          </a:p>
          <a:p>
            <a:pPr lvl="0" defTabSz="1018809"/>
            <a:endParaRPr lang="es-ES_tradnl" sz="1210" dirty="0">
              <a:solidFill>
                <a:prstClr val="black"/>
              </a:solidFill>
            </a:endParaRPr>
          </a:p>
          <a:p>
            <a:pPr marL="249205" lvl="0" indent="-249205" defTabSz="1018809">
              <a:buFontTx/>
              <a:buAutoNum type="arabicPeriod"/>
            </a:pPr>
            <a:r>
              <a:rPr lang="es-ES_tradnl" sz="1210" dirty="0">
                <a:solidFill>
                  <a:prstClr val="black"/>
                </a:solidFill>
              </a:rPr>
              <a:t>Un </a:t>
            </a:r>
            <a:r>
              <a:rPr lang="es-ES_tradnl" sz="1210" b="1" dirty="0">
                <a:solidFill>
                  <a:prstClr val="black"/>
                </a:solidFill>
              </a:rPr>
              <a:t>entendimiento del escenario/ambiente o de la situación </a:t>
            </a:r>
            <a:r>
              <a:rPr lang="es-ES_tradnl" sz="1210" dirty="0">
                <a:solidFill>
                  <a:prstClr val="black"/>
                </a:solidFill>
              </a:rPr>
              <a:t>en la que </a:t>
            </a:r>
            <a:r>
              <a:rPr lang="es-ES_tradnl" sz="1210" dirty="0" smtClean="0">
                <a:solidFill>
                  <a:prstClr val="black"/>
                </a:solidFill>
              </a:rPr>
              <a:t>se </a:t>
            </a:r>
            <a:r>
              <a:rPr lang="es-ES_tradnl" sz="1210" dirty="0">
                <a:solidFill>
                  <a:prstClr val="black"/>
                </a:solidFill>
              </a:rPr>
              <a:t>sitúa la tarea. </a:t>
            </a:r>
          </a:p>
          <a:p>
            <a:pPr lvl="0" defTabSz="1018809"/>
            <a:r>
              <a:rPr lang="es-ES_tradnl" sz="1210" dirty="0">
                <a:solidFill>
                  <a:prstClr val="black"/>
                </a:solidFill>
              </a:rPr>
              <a:t>2.    </a:t>
            </a:r>
            <a:r>
              <a:rPr lang="es-ES_tradnl" sz="1210" b="1" dirty="0">
                <a:solidFill>
                  <a:prstClr val="black"/>
                </a:solidFill>
              </a:rPr>
              <a:t>Conceptos potencialmente desconocidos </a:t>
            </a:r>
            <a:r>
              <a:rPr lang="es-ES_tradnl" sz="1210" dirty="0">
                <a:solidFill>
                  <a:prstClr val="black"/>
                </a:solidFill>
              </a:rPr>
              <a:t>que están asociados al escenario/ambiente</a:t>
            </a:r>
            <a:r>
              <a:rPr lang="es-ES_tradnl" sz="1210" b="1" dirty="0">
                <a:solidFill>
                  <a:prstClr val="black"/>
                </a:solidFill>
              </a:rPr>
              <a:t>.</a:t>
            </a:r>
          </a:p>
          <a:p>
            <a:pPr marL="287338" lvl="0" indent="-287338" defTabSz="1018809"/>
            <a:r>
              <a:rPr lang="es-ES_tradnl" sz="1210" dirty="0">
                <a:solidFill>
                  <a:prstClr val="black"/>
                </a:solidFill>
              </a:rPr>
              <a:t>3.    </a:t>
            </a:r>
            <a:r>
              <a:rPr lang="es-ES_tradnl" sz="1210" b="1" dirty="0">
                <a:solidFill>
                  <a:prstClr val="black"/>
                </a:solidFill>
              </a:rPr>
              <a:t>Términos</a:t>
            </a:r>
            <a:r>
              <a:rPr lang="es-ES_tradnl" sz="1210" dirty="0">
                <a:solidFill>
                  <a:prstClr val="black"/>
                </a:solidFill>
              </a:rPr>
              <a:t> </a:t>
            </a:r>
            <a:r>
              <a:rPr lang="es-ES_tradnl" sz="1210" b="1" dirty="0">
                <a:solidFill>
                  <a:prstClr val="black"/>
                </a:solidFill>
              </a:rPr>
              <a:t>clave o vocabulario </a:t>
            </a:r>
            <a:r>
              <a:rPr lang="es-ES_tradnl" sz="1210" dirty="0">
                <a:solidFill>
                  <a:prstClr val="black"/>
                </a:solidFill>
              </a:rPr>
              <a:t>que los estudiantes necesitarán entender con el fin de participar de manera significativa y completar la tarea de rendimiento.</a:t>
            </a:r>
          </a:p>
          <a:p>
            <a:pPr marL="249205" lvl="0" indent="-249205" defTabSz="1018809">
              <a:buFontTx/>
              <a:buAutoNum type="arabicPeriod"/>
            </a:pPr>
            <a:endParaRPr lang="es-ES_tradnl" sz="1210" dirty="0">
              <a:solidFill>
                <a:prstClr val="black"/>
              </a:solidFill>
            </a:endParaRPr>
          </a:p>
          <a:p>
            <a:pPr lvl="0" defTabSz="1018809"/>
            <a:r>
              <a:rPr lang="es-ES_tradnl" sz="1210" dirty="0">
                <a:solidFill>
                  <a:prstClr val="black"/>
                </a:solidFill>
              </a:rPr>
              <a:t>Con la actividad en el salón de </a:t>
            </a:r>
            <a:r>
              <a:rPr lang="es-ES_tradnl" sz="1210" dirty="0" smtClean="0">
                <a:solidFill>
                  <a:prstClr val="black"/>
                </a:solidFill>
              </a:rPr>
              <a:t>clase </a:t>
            </a:r>
            <a:r>
              <a:rPr lang="es-ES_tradnl" sz="1210" dirty="0">
                <a:solidFill>
                  <a:prstClr val="black"/>
                </a:solidFill>
              </a:rPr>
              <a:t>también </a:t>
            </a:r>
            <a:r>
              <a:rPr lang="es-ES_tradnl" sz="1210" dirty="0" smtClean="0">
                <a:solidFill>
                  <a:prstClr val="black"/>
                </a:solidFill>
              </a:rPr>
              <a:t>se </a:t>
            </a:r>
            <a:r>
              <a:rPr lang="es-ES_tradnl" sz="1210" dirty="0">
                <a:solidFill>
                  <a:prstClr val="black"/>
                </a:solidFill>
              </a:rPr>
              <a:t>pretende generar el interés de los estudiantes  hacia una mayor exploración de la idea clave (las ideas claves). La actividad debe </a:t>
            </a:r>
            <a:r>
              <a:rPr lang="es-ES_tradnl" sz="1210" dirty="0" smtClean="0">
                <a:solidFill>
                  <a:prstClr val="black"/>
                </a:solidFill>
              </a:rPr>
              <a:t>ser </a:t>
            </a:r>
            <a:r>
              <a:rPr lang="es-ES_tradnl" sz="1210" dirty="0">
                <a:solidFill>
                  <a:prstClr val="black"/>
                </a:solidFill>
              </a:rPr>
              <a:t>fácil de implementar con instrucciones claras. </a:t>
            </a:r>
          </a:p>
          <a:p>
            <a:pPr lvl="0" defTabSz="1018809"/>
            <a:endParaRPr lang="es-ES_tradnl" sz="1210" dirty="0">
              <a:solidFill>
                <a:prstClr val="black"/>
              </a:solidFill>
            </a:endParaRPr>
          </a:p>
          <a:p>
            <a:pPr lvl="0" defTabSz="1018809"/>
            <a:r>
              <a:rPr lang="es-ES_tradnl" sz="1210" dirty="0">
                <a:solidFill>
                  <a:prstClr val="black"/>
                </a:solidFill>
              </a:rPr>
              <a:t>Por favor, lea toda la actividad antes de comenzarla con los estudiantes,  para </a:t>
            </a:r>
            <a:r>
              <a:rPr lang="es-ES_tradnl" sz="1210" dirty="0" smtClean="0">
                <a:solidFill>
                  <a:prstClr val="black"/>
                </a:solidFill>
              </a:rPr>
              <a:t>asegurar </a:t>
            </a:r>
            <a:r>
              <a:rPr lang="es-ES_tradnl" sz="1210" dirty="0">
                <a:solidFill>
                  <a:prstClr val="black"/>
                </a:solidFill>
              </a:rPr>
              <a:t>que </a:t>
            </a:r>
            <a:r>
              <a:rPr lang="es-ES_tradnl" sz="1210" dirty="0" smtClean="0">
                <a:solidFill>
                  <a:prstClr val="black"/>
                </a:solidFill>
              </a:rPr>
              <a:t>se </a:t>
            </a:r>
            <a:r>
              <a:rPr lang="es-ES_tradnl" sz="1210" dirty="0">
                <a:solidFill>
                  <a:prstClr val="black"/>
                </a:solidFill>
              </a:rPr>
              <a:t>complete con antelación cualquier preparación en el salón. A lo largo de la actividad, </a:t>
            </a:r>
            <a:r>
              <a:rPr lang="es-ES_tradnl" sz="1210" dirty="0" smtClean="0">
                <a:solidFill>
                  <a:prstClr val="black"/>
                </a:solidFill>
              </a:rPr>
              <a:t>se </a:t>
            </a:r>
            <a:r>
              <a:rPr lang="es-ES_tradnl" sz="1210" dirty="0">
                <a:solidFill>
                  <a:prstClr val="black"/>
                </a:solidFill>
              </a:rPr>
              <a:t>permite pausar y preguntar a los estudiantes si tienen pregunta</a:t>
            </a:r>
            <a:r>
              <a:rPr lang="es-ES_tradnl" sz="1210" dirty="0">
                <a:solidFill>
                  <a:prstClr val="black"/>
                </a:solidFill>
                <a:sym typeface="Calibri"/>
              </a:rPr>
              <a:t>s.</a:t>
            </a:r>
            <a:endParaRPr lang="es-ES_tradnl" sz="1210" dirty="0">
              <a:solidFill>
                <a:prstClr val="black"/>
              </a:solidFill>
              <a:ea typeface="Calibri"/>
              <a:cs typeface="Calibri"/>
              <a:sym typeface="Calibri"/>
            </a:endParaRPr>
          </a:p>
          <a:p>
            <a:pPr lvl="0" defTabSz="1018809"/>
            <a:endParaRPr lang="es-ES_tradnl" sz="440" u="sng" dirty="0">
              <a:solidFill>
                <a:prstClr val="black"/>
              </a:solidFill>
              <a:ea typeface="Calibri"/>
              <a:cs typeface="Calibri"/>
              <a:sym typeface="Calibri"/>
            </a:endParaRPr>
          </a:p>
          <a:p>
            <a:pPr lvl="0" defTabSz="1018809">
              <a:buSzPct val="25000"/>
            </a:pPr>
            <a:r>
              <a:rPr lang="es-ES_tradnl" sz="1210" b="1" u="sng" dirty="0">
                <a:solidFill>
                  <a:prstClr val="black"/>
                </a:solidFill>
                <a:ea typeface="Calibri"/>
                <a:cs typeface="Calibri"/>
                <a:sym typeface="Calibri"/>
              </a:rPr>
              <a:t>Recursos necesarios:</a:t>
            </a:r>
          </a:p>
          <a:p>
            <a:endParaRPr lang="es-ES_tradnl" sz="582" b="1" dirty="0"/>
          </a:p>
          <a:p>
            <a:pPr marL="185422" indent="-185422">
              <a:buFont typeface="Arial" panose="020B0604020202020204" pitchFamily="34" charset="0"/>
              <a:buChar char="•"/>
            </a:pPr>
            <a:r>
              <a:rPr lang="es-ES_tradnl" sz="1262" dirty="0"/>
              <a:t>Papel y lápiz/ pizarra </a:t>
            </a:r>
            <a:r>
              <a:rPr lang="es-ES_tradnl" sz="1262" dirty="0" smtClean="0"/>
              <a:t>blanca para intercambiar ideas </a:t>
            </a:r>
          </a:p>
          <a:p>
            <a:pPr marL="185422" indent="-185422">
              <a:buFont typeface="Arial" panose="020B0604020202020204" pitchFamily="34" charset="0"/>
              <a:buChar char="•"/>
            </a:pPr>
            <a:r>
              <a:rPr lang="es-ES_tradnl" sz="1262" dirty="0" smtClean="0"/>
              <a:t>Papel afiche </a:t>
            </a:r>
            <a:r>
              <a:rPr lang="es-ES_tradnl" sz="1210" dirty="0" smtClean="0"/>
              <a:t>(</a:t>
            </a:r>
            <a:r>
              <a:rPr lang="es-ES_tradnl" sz="1210" i="1" dirty="0" smtClean="0"/>
              <a:t>chart </a:t>
            </a:r>
            <a:r>
              <a:rPr lang="es-ES_tradnl" sz="1210" i="1" dirty="0" err="1" smtClean="0"/>
              <a:t>paper</a:t>
            </a:r>
            <a:r>
              <a:rPr lang="es-ES_tradnl" sz="1210" dirty="0" smtClean="0"/>
              <a:t>)/marcadores</a:t>
            </a:r>
            <a:endParaRPr lang="es-ES_tradnl" sz="1262" dirty="0" smtClean="0"/>
          </a:p>
          <a:p>
            <a:pPr marL="185422" indent="-185422">
              <a:buFont typeface="Arial" panose="020B0604020202020204" pitchFamily="34" charset="0"/>
              <a:buChar char="•"/>
            </a:pPr>
            <a:r>
              <a:rPr lang="es-ES_tradnl" sz="1262" dirty="0" smtClean="0"/>
              <a:t>Alguna </a:t>
            </a:r>
            <a:r>
              <a:rPr lang="es-ES_tradnl" sz="1262" dirty="0"/>
              <a:t>manera de mostrar los materiales </a:t>
            </a:r>
            <a:r>
              <a:rPr lang="es-ES_tradnl" sz="1262" dirty="0" smtClean="0"/>
              <a:t>complementarios </a:t>
            </a:r>
            <a:r>
              <a:rPr lang="es-ES_tradnl" sz="1262" baseline="30000" dirty="0"/>
              <a:t>1</a:t>
            </a:r>
            <a:r>
              <a:rPr lang="es-ES_tradnl" sz="1262" dirty="0"/>
              <a:t> o hacer copias para los estudiantes</a:t>
            </a:r>
          </a:p>
          <a:p>
            <a:pPr marL="185422" indent="-185422">
              <a:buFont typeface="Arial" panose="020B0604020202020204" pitchFamily="34" charset="0"/>
              <a:buChar char="•"/>
            </a:pPr>
            <a:endParaRPr lang="es-ES_tradnl" sz="582" dirty="0">
              <a:solidFill>
                <a:srgbClr val="00B0F0"/>
              </a:solidFill>
            </a:endParaRPr>
          </a:p>
          <a:p>
            <a:r>
              <a:rPr lang="es-ES_tradnl" sz="1262" b="1" u="sng" dirty="0"/>
              <a:t>Metas de aprendizaje</a:t>
            </a:r>
            <a:r>
              <a:rPr lang="es-ES_tradnl" sz="1262" u="sng" dirty="0"/>
              <a:t>:</a:t>
            </a:r>
          </a:p>
          <a:p>
            <a:endParaRPr lang="es-ES_tradnl" sz="582" dirty="0"/>
          </a:p>
          <a:p>
            <a:pPr marL="185422" indent="-185422">
              <a:buFont typeface="Arial" panose="020B0604020202020204" pitchFamily="34" charset="0"/>
              <a:buChar char="•"/>
            </a:pPr>
            <a:r>
              <a:rPr lang="es-ES_tradnl" sz="1262" dirty="0"/>
              <a:t>Los estudiantes aprenderán acerca </a:t>
            </a:r>
            <a:r>
              <a:rPr lang="es-ES_tradnl" sz="1262" dirty="0" smtClean="0"/>
              <a:t>del </a:t>
            </a:r>
            <a:r>
              <a:rPr lang="es-ES_tradnl" sz="1262" dirty="0"/>
              <a:t>lenguaje de </a:t>
            </a:r>
            <a:r>
              <a:rPr lang="es-ES_tradnl" sz="1262" dirty="0" smtClean="0"/>
              <a:t>señas </a:t>
            </a:r>
            <a:r>
              <a:rPr lang="es-ES_tradnl" sz="1262" dirty="0"/>
              <a:t>como una forma de comunicación.  </a:t>
            </a:r>
            <a:endParaRPr lang="es-ES_tradnl" sz="1262" dirty="0">
              <a:solidFill>
                <a:srgbClr val="00B0F0"/>
              </a:solidFill>
            </a:endParaRPr>
          </a:p>
          <a:p>
            <a:pPr marL="185422"/>
            <a:endParaRPr lang="es-ES_tradnl" sz="582" dirty="0">
              <a:solidFill>
                <a:srgbClr val="00B0F0"/>
              </a:solidFill>
            </a:endParaRPr>
          </a:p>
          <a:p>
            <a:r>
              <a:rPr lang="es-ES_tradnl" sz="1265" b="1" u="sng" dirty="0"/>
              <a:t>Los estudiantes entenderán los términos clave:</a:t>
            </a:r>
          </a:p>
          <a:p>
            <a:r>
              <a:rPr lang="es-419" sz="1100" i="1" dirty="0"/>
              <a:t>Nota: Las definiciones que </a:t>
            </a:r>
            <a:r>
              <a:rPr lang="es-419" sz="1100" i="1" dirty="0" smtClean="0"/>
              <a:t>se </a:t>
            </a:r>
            <a:r>
              <a:rPr lang="es-419" sz="1100" i="1" dirty="0"/>
              <a:t>proporcionan aquí son para la conveniencia de los facilitadores. </a:t>
            </a:r>
            <a:r>
              <a:rPr lang="es-419" sz="1100" i="1" dirty="0" smtClean="0"/>
              <a:t>Se </a:t>
            </a:r>
            <a:r>
              <a:rPr lang="es-419" sz="1100" i="1" dirty="0"/>
              <a:t>espera que los estudiantes entiendan estos términos clave en el contexto de la tarea, no que </a:t>
            </a:r>
            <a:r>
              <a:rPr lang="es-419" sz="1100" i="1" dirty="0" smtClean="0"/>
              <a:t>se </a:t>
            </a:r>
            <a:r>
              <a:rPr lang="es-419" sz="1100" i="1" dirty="0"/>
              <a:t>memoricen las definiciones.</a:t>
            </a:r>
          </a:p>
          <a:p>
            <a:endParaRPr lang="es-ES_tradnl" sz="582" b="1" dirty="0">
              <a:solidFill>
                <a:srgbClr val="00B0F0"/>
              </a:solidFill>
            </a:endParaRPr>
          </a:p>
          <a:p>
            <a:pPr marL="185422" indent="-185422">
              <a:buFont typeface="Arial" panose="020B0604020202020204" pitchFamily="34" charset="0"/>
              <a:buChar char="•"/>
            </a:pPr>
            <a:r>
              <a:rPr lang="es-ES_tradnl" sz="1262" dirty="0"/>
              <a:t>Ceguera; la  incapacidad para ver</a:t>
            </a:r>
          </a:p>
          <a:p>
            <a:pPr marL="185422" indent="-185422">
              <a:buFont typeface="Arial" panose="020B0604020202020204" pitchFamily="34" charset="0"/>
              <a:buChar char="•"/>
            </a:pPr>
            <a:r>
              <a:rPr lang="es-ES_tradnl" sz="1262" dirty="0"/>
              <a:t>Sordera; la incapacidad para escuchar sonidos</a:t>
            </a:r>
          </a:p>
          <a:p>
            <a:pPr marL="185422" indent="-185422">
              <a:buFont typeface="Arial" panose="020B0604020202020204" pitchFamily="34" charset="0"/>
              <a:buChar char="•"/>
            </a:pPr>
            <a:r>
              <a:rPr lang="es-ES_tradnl" sz="1262" dirty="0" smtClean="0"/>
              <a:t>Señas</a:t>
            </a:r>
            <a:r>
              <a:rPr lang="es-ES_tradnl" sz="1262" dirty="0"/>
              <a:t>; un sistema de comunicación mediante gestos visuales y </a:t>
            </a:r>
            <a:r>
              <a:rPr lang="es-ES_tradnl" sz="1262" dirty="0" smtClean="0"/>
              <a:t>signos, </a:t>
            </a:r>
            <a:r>
              <a:rPr lang="es-ES_tradnl" sz="1262" dirty="0"/>
              <a:t>como el que usan las personas sordas.</a:t>
            </a:r>
          </a:p>
          <a:p>
            <a:pPr marL="185422" indent="-185422">
              <a:buFont typeface="Arial" panose="020B0604020202020204" pitchFamily="34" charset="0"/>
              <a:buChar char="•"/>
            </a:pPr>
            <a:r>
              <a:rPr lang="es-ES_tradnl" sz="1262" dirty="0"/>
              <a:t>Braille; una forma de lenguaje escrito para personas ciegas, en la que los caracteres son </a:t>
            </a:r>
            <a:r>
              <a:rPr lang="es-ES_tradnl" sz="1262" dirty="0" smtClean="0"/>
              <a:t>representados </a:t>
            </a:r>
            <a:r>
              <a:rPr lang="es-ES_tradnl" sz="1262" dirty="0"/>
              <a:t>por </a:t>
            </a:r>
            <a:r>
              <a:rPr lang="es-ES_tradnl" sz="1262" dirty="0" smtClean="0"/>
              <a:t>patrones </a:t>
            </a:r>
            <a:r>
              <a:rPr lang="es-ES_tradnl" sz="1262" dirty="0"/>
              <a:t>de puntos </a:t>
            </a:r>
            <a:r>
              <a:rPr lang="es-ES_tradnl" sz="1262" dirty="0" smtClean="0"/>
              <a:t>al </a:t>
            </a:r>
            <a:r>
              <a:rPr lang="es-ES_tradnl" sz="1262" dirty="0"/>
              <a:t>relieve que </a:t>
            </a:r>
            <a:r>
              <a:rPr lang="es-ES_tradnl" sz="1262" dirty="0" smtClean="0"/>
              <a:t>se </a:t>
            </a:r>
            <a:r>
              <a:rPr lang="es-ES_tradnl" sz="1262" dirty="0"/>
              <a:t>sienten con las yemas de los dedos.</a:t>
            </a:r>
            <a:endParaRPr lang="es-ES_tradnl" sz="1262" dirty="0">
              <a:solidFill>
                <a:srgbClr val="00B0F0"/>
              </a:solidFill>
            </a:endParaRPr>
          </a:p>
          <a:p>
            <a:pPr marL="185422" indent="-185422">
              <a:buFont typeface="Arial" panose="020B0604020202020204" pitchFamily="34" charset="0"/>
              <a:buChar char="•"/>
            </a:pPr>
            <a:endParaRPr lang="es-ES_tradnl" sz="1262" b="1" dirty="0">
              <a:solidFill>
                <a:srgbClr val="00B0F0"/>
              </a:solidFill>
            </a:endParaRPr>
          </a:p>
          <a:p>
            <a:r>
              <a:rPr lang="es-ES_tradnl" sz="1262" dirty="0"/>
              <a:t>[</a:t>
            </a:r>
            <a:r>
              <a:rPr lang="es-ES_tradnl" sz="1262" b="1" u="sng" dirty="0"/>
              <a:t>Objetivo: </a:t>
            </a:r>
            <a:r>
              <a:rPr lang="es-ES_tradnl" sz="1262" dirty="0"/>
              <a:t>El objetivo del facilitador es introducir al </a:t>
            </a:r>
            <a:r>
              <a:rPr lang="es-ES_tradnl" sz="1262" dirty="0" smtClean="0"/>
              <a:t>estudiante al </a:t>
            </a:r>
            <a:r>
              <a:rPr lang="es-ES_tradnl" sz="1262" dirty="0"/>
              <a:t>lenguaje de </a:t>
            </a:r>
            <a:r>
              <a:rPr lang="es-ES_tradnl" sz="1262" dirty="0" smtClean="0"/>
              <a:t>señas</a:t>
            </a:r>
            <a:r>
              <a:rPr lang="es-ES_tradnl" sz="1262" dirty="0"/>
              <a:t>. </a:t>
            </a:r>
            <a:r>
              <a:rPr lang="es-ES_tradnl" sz="1262" dirty="0" smtClean="0"/>
              <a:t>Ellos explorarán </a:t>
            </a:r>
            <a:r>
              <a:rPr lang="es-ES_tradnl" sz="1262" dirty="0"/>
              <a:t>tanto las </a:t>
            </a:r>
            <a:r>
              <a:rPr lang="es-ES_tradnl" sz="1262" dirty="0" smtClean="0"/>
              <a:t>señas básicas con las manos para </a:t>
            </a:r>
            <a:r>
              <a:rPr lang="es-ES_tradnl" sz="1262" dirty="0"/>
              <a:t>el </a:t>
            </a:r>
            <a:r>
              <a:rPr lang="es-ES_tradnl" sz="1262" dirty="0" smtClean="0"/>
              <a:t>alfabeto, como diferentes gestos que indican conceptos</a:t>
            </a:r>
            <a:r>
              <a:rPr lang="es-ES_tradnl" sz="1262" dirty="0"/>
              <a:t>. Esta tarea dará a los estudiantes una </a:t>
            </a:r>
            <a:r>
              <a:rPr lang="es-ES_tradnl" sz="1262" dirty="0" smtClean="0"/>
              <a:t>pequeña visión </a:t>
            </a:r>
            <a:r>
              <a:rPr lang="es-ES_tradnl" sz="1262" dirty="0"/>
              <a:t>de lo que podría </a:t>
            </a:r>
            <a:r>
              <a:rPr lang="es-ES_tradnl" sz="1262" dirty="0" smtClean="0"/>
              <a:t>ser comunicarse </a:t>
            </a:r>
            <a:r>
              <a:rPr lang="es-ES_tradnl" sz="1262" dirty="0"/>
              <a:t>solo por el lenguaje de </a:t>
            </a:r>
            <a:r>
              <a:rPr lang="es-ES_tradnl" sz="1262" dirty="0" smtClean="0"/>
              <a:t>señas</a:t>
            </a:r>
            <a:r>
              <a:rPr lang="es-ES_tradnl" sz="1262" dirty="0"/>
              <a:t>.]</a:t>
            </a:r>
          </a:p>
          <a:p>
            <a:endParaRPr lang="es-ES_tradnl" sz="1262" dirty="0"/>
          </a:p>
          <a:p>
            <a:r>
              <a:rPr lang="es-ES_tradnl" sz="970" baseline="30000" dirty="0"/>
              <a:t>1</a:t>
            </a:r>
            <a:r>
              <a:rPr lang="es-ES_tradnl" sz="990" dirty="0"/>
              <a:t> </a:t>
            </a:r>
            <a:r>
              <a:rPr lang="es-ES_tradnl" sz="990" dirty="0" smtClean="0"/>
              <a:t>*</a:t>
            </a:r>
            <a:r>
              <a:rPr lang="es-419" sz="990" dirty="0"/>
              <a:t>Los facilitadores pueden decidir si quieren mostrar materiales complementarios utilizando un proyector o un computador / </a:t>
            </a:r>
            <a:r>
              <a:rPr lang="es-419" sz="990" dirty="0" err="1"/>
              <a:t>Smartboard</a:t>
            </a:r>
            <a:r>
              <a:rPr lang="es-419" sz="990" dirty="0"/>
              <a:t>, o si quieren hacer copias y entregarlas a los estudiantes.</a:t>
            </a:r>
          </a:p>
        </p:txBody>
      </p:sp>
      <p:sp>
        <p:nvSpPr>
          <p:cNvPr id="3" name="Slide Number Placeholder 3"/>
          <p:cNvSpPr>
            <a:spLocks noGrp="1"/>
          </p:cNvSpPr>
          <p:nvPr>
            <p:ph type="sldNum" sz="quarter" idx="12"/>
          </p:nvPr>
        </p:nvSpPr>
        <p:spPr>
          <a:xfrm>
            <a:off x="5570220" y="9322653"/>
            <a:ext cx="1813560" cy="535516"/>
          </a:xfrm>
        </p:spPr>
        <p:txBody>
          <a:bodyPr vert="horz" lIns="93679" tIns="46840" rIns="93679" bIns="46840" rtlCol="0" anchor="ctr"/>
          <a:lstStyle/>
          <a:p>
            <a:r>
              <a:rPr lang="en-US" dirty="0" smtClean="0"/>
              <a:t>6</a:t>
            </a:r>
            <a:endParaRPr lang="en-US" dirty="0"/>
          </a:p>
        </p:txBody>
      </p:sp>
      <p:sp>
        <p:nvSpPr>
          <p:cNvPr id="5" name="Rectangle 4"/>
          <p:cNvSpPr/>
          <p:nvPr/>
        </p:nvSpPr>
        <p:spPr>
          <a:xfrm>
            <a:off x="2971800" y="9569146"/>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1288770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391982"/>
            <a:ext cx="6873240" cy="9281852"/>
          </a:xfrm>
          <a:prstGeom prst="rect">
            <a:avLst/>
          </a:prstGeom>
          <a:noFill/>
        </p:spPr>
        <p:txBody>
          <a:bodyPr wrap="square" lIns="98886" tIns="49443" rIns="98886" bIns="49443" rtlCol="0">
            <a:spAutoFit/>
          </a:bodyPr>
          <a:lstStyle/>
          <a:p>
            <a:r>
              <a:rPr lang="es-419" sz="1540" b="1" dirty="0" smtClean="0"/>
              <a:t>Actividad: </a:t>
            </a:r>
            <a:r>
              <a:rPr lang="es-419" sz="1553" b="1" dirty="0" smtClean="0"/>
              <a:t>Helen </a:t>
            </a:r>
            <a:r>
              <a:rPr lang="es-419" sz="1553" b="1" dirty="0" err="1" smtClean="0"/>
              <a:t>Keller</a:t>
            </a:r>
            <a:r>
              <a:rPr lang="es-419" sz="1553" b="1" dirty="0" smtClean="0"/>
              <a:t> </a:t>
            </a:r>
            <a:r>
              <a:rPr lang="es-419" sz="1200" i="1" dirty="0" smtClean="0"/>
              <a:t>continuación…</a:t>
            </a:r>
          </a:p>
          <a:p>
            <a:endParaRPr lang="es-419" sz="1262" i="1" dirty="0" smtClean="0"/>
          </a:p>
          <a:p>
            <a:r>
              <a:rPr lang="es-419" sz="1262" b="1" dirty="0" smtClean="0"/>
              <a:t>El facilitador dice:</a:t>
            </a:r>
          </a:p>
          <a:p>
            <a:r>
              <a:rPr lang="es-419" sz="1262" dirty="0" smtClean="0"/>
              <a:t>−</a:t>
            </a:r>
            <a:r>
              <a:rPr lang="es-419" sz="1262" i="1" dirty="0" smtClean="0"/>
              <a:t>Hoy vamos a estar listos para la Tarea de rendimiento "Helen </a:t>
            </a:r>
            <a:r>
              <a:rPr lang="es-419" sz="1262" i="1" dirty="0" err="1" smtClean="0"/>
              <a:t>Keller</a:t>
            </a:r>
            <a:r>
              <a:rPr lang="es-419" sz="1262" i="1" dirty="0" smtClean="0"/>
              <a:t>", la cual se trata de la vida de Helen </a:t>
            </a:r>
            <a:r>
              <a:rPr lang="es-419" sz="1262" i="1" dirty="0" err="1" smtClean="0"/>
              <a:t>Keller</a:t>
            </a:r>
            <a:r>
              <a:rPr lang="es-419" sz="1262" i="1" dirty="0" smtClean="0"/>
              <a:t>. Empecemos hablando de lo que saben acerca de ser sordo o ser ciego. Hablen con un compañero / discutan en su grupo durante dos minutos sobre lo que saben acerca de ser sordo o ciego. </a:t>
            </a:r>
            <a:r>
              <a:rPr lang="es-419" sz="1262" dirty="0" smtClean="0"/>
              <a:t>[Tenga papel y lápices / pizarras disponibles para que los estudiantes escriban sus ideas si lo desean.]</a:t>
            </a:r>
          </a:p>
          <a:p>
            <a:r>
              <a:rPr lang="es-419" sz="1262" b="1" dirty="0" smtClean="0"/>
              <a:t>Pregunta de discusión: </a:t>
            </a:r>
            <a:r>
              <a:rPr lang="es-419" sz="1262" dirty="0" smtClean="0"/>
              <a:t>¿Qué saben acerca de ser sordo o ciego? [escriba la pregunta de discusión sobre el papel afiche / pizarra para que los estudiantes lo tengan como referencia].</a:t>
            </a:r>
          </a:p>
          <a:p>
            <a:endParaRPr lang="es-419" sz="1262" b="1" dirty="0" smtClean="0"/>
          </a:p>
          <a:p>
            <a:r>
              <a:rPr lang="es-419" sz="1262" b="1" dirty="0" smtClean="0"/>
              <a:t>El facilitador dice: </a:t>
            </a:r>
            <a:r>
              <a:rPr lang="es-419" sz="1262" dirty="0" smtClean="0"/>
              <a:t>−</a:t>
            </a:r>
            <a:r>
              <a:rPr lang="es-419" sz="1262" i="1" dirty="0" smtClean="0"/>
              <a:t>Cuando llame a su grupo,  quiero que una persona comparta con la clase lo que se discutió en su grupo. Voy a escribir sus respuestas en nuestra tabla</a:t>
            </a:r>
            <a:r>
              <a:rPr lang="es-419" sz="1262" dirty="0" smtClean="0"/>
              <a:t>.</a:t>
            </a:r>
            <a:endParaRPr lang="es-419" sz="1262" b="1" dirty="0" smtClean="0"/>
          </a:p>
          <a:p>
            <a:endParaRPr lang="es-419" sz="1262" b="1" dirty="0" smtClean="0"/>
          </a:p>
          <a:p>
            <a:r>
              <a:rPr lang="es-419" sz="1320" b="1" dirty="0" smtClean="0">
                <a:solidFill>
                  <a:srgbClr val="000000"/>
                </a:solidFill>
                <a:ea typeface="Calibri"/>
                <a:cs typeface="Calibri"/>
                <a:sym typeface="Calibri"/>
              </a:rPr>
              <a:t>Posibles respuestas de los  estudiantes </a:t>
            </a:r>
            <a:r>
              <a:rPr lang="es-419" sz="1262" b="1" dirty="0" smtClean="0"/>
              <a:t>:</a:t>
            </a:r>
          </a:p>
          <a:p>
            <a:pPr marL="185422" indent="-185422">
              <a:buFont typeface="Arial" panose="020B0604020202020204" pitchFamily="34" charset="0"/>
              <a:buChar char="•"/>
            </a:pPr>
            <a:r>
              <a:rPr lang="es-419" sz="1262" dirty="0" smtClean="0"/>
              <a:t>Cuando eres sordo no puedes oír, porque tus oídos no funcionan.</a:t>
            </a:r>
          </a:p>
          <a:p>
            <a:pPr marL="185422" indent="-185422">
              <a:buFont typeface="Arial" panose="020B0604020202020204" pitchFamily="34" charset="0"/>
              <a:buChar char="•"/>
            </a:pPr>
            <a:r>
              <a:rPr lang="es-419" sz="1262" dirty="0" smtClean="0"/>
              <a:t>Cuando eres ciego no puedes ver porque tus ojos no funcionan bien.</a:t>
            </a:r>
          </a:p>
          <a:p>
            <a:pPr marL="185422" indent="-185422">
              <a:buFont typeface="Arial" panose="020B0604020202020204" pitchFamily="34" charset="0"/>
              <a:buChar char="•"/>
            </a:pPr>
            <a:r>
              <a:rPr lang="es-419" sz="1262" dirty="0" smtClean="0"/>
              <a:t>Cuando eres sordo tienes que utilizar papel y lápiz para comunicarte más.</a:t>
            </a:r>
          </a:p>
          <a:p>
            <a:pPr marL="185422" indent="-185422">
              <a:buFont typeface="Arial" panose="020B0604020202020204" pitchFamily="34" charset="0"/>
              <a:buChar char="•"/>
            </a:pPr>
            <a:r>
              <a:rPr lang="es-419" sz="1262" dirty="0" smtClean="0"/>
              <a:t>Cuando eres ciego puedes leer con los dedos.</a:t>
            </a:r>
          </a:p>
          <a:p>
            <a:pPr marL="185422" indent="-185422">
              <a:buFont typeface="Arial" panose="020B0604020202020204" pitchFamily="34" charset="0"/>
              <a:buChar char="•"/>
            </a:pPr>
            <a:endParaRPr lang="es-419" sz="1262" dirty="0" smtClean="0"/>
          </a:p>
          <a:p>
            <a:r>
              <a:rPr lang="es-419" sz="1262" b="1" dirty="0" smtClean="0"/>
              <a:t>El facilitador dice: </a:t>
            </a:r>
            <a:r>
              <a:rPr lang="es-419" sz="1262" dirty="0" smtClean="0"/>
              <a:t>−</a:t>
            </a:r>
            <a:r>
              <a:rPr lang="es-419" sz="1262" i="1" dirty="0" smtClean="0"/>
              <a:t>Buenas ideas. Me di cuenta de que hablaron sobre el uso de diferentes formas de comunicarse cuando no se tienen ojos ni oídos para comunicarse normalmente. Ahora vamos a observar más detenidamente la comunicación utilizando las manos cuando no se puede hablar. Con su pareja/grupo, tomen dos minutos más para hablar de lo que saben acerca de hablar con las manos</a:t>
            </a:r>
            <a:r>
              <a:rPr lang="es-419" sz="1262" dirty="0" smtClean="0"/>
              <a:t>.</a:t>
            </a:r>
            <a:endParaRPr lang="es-419" sz="1262" b="1" dirty="0" smtClean="0"/>
          </a:p>
          <a:p>
            <a:r>
              <a:rPr lang="es-419" sz="1262" b="1" dirty="0" smtClean="0"/>
              <a:t>Pregunta de discusión: </a:t>
            </a:r>
            <a:r>
              <a:rPr lang="es-419" sz="1262" dirty="0" smtClean="0"/>
              <a:t>¿Qué saben acerca de hablar con las manos? (escriba la pregunta de discusión sobre el papel afiche/pizarra para que los estudiantes lo tengan como referencia).</a:t>
            </a:r>
          </a:p>
          <a:p>
            <a:endParaRPr lang="es-419" sz="1262" dirty="0" smtClean="0"/>
          </a:p>
          <a:p>
            <a:r>
              <a:rPr lang="es-419" sz="1262" b="1" dirty="0" smtClean="0"/>
              <a:t>El facilitador dice:  </a:t>
            </a:r>
            <a:r>
              <a:rPr lang="es-419" sz="1262" dirty="0" smtClean="0"/>
              <a:t>(Después del tiempo de discusión); </a:t>
            </a:r>
            <a:r>
              <a:rPr lang="es-419" sz="1262" dirty="0"/>
              <a:t>−Cuando llame a su grupo,  quiero que una persona </a:t>
            </a:r>
            <a:r>
              <a:rPr lang="es-419" sz="1262" dirty="0" smtClean="0"/>
              <a:t>diferente comparta </a:t>
            </a:r>
            <a:r>
              <a:rPr lang="es-419" sz="1262" dirty="0"/>
              <a:t>con la </a:t>
            </a:r>
            <a:r>
              <a:rPr lang="es-419" sz="1262" dirty="0" smtClean="0"/>
              <a:t>clase </a:t>
            </a:r>
            <a:r>
              <a:rPr lang="es-419" sz="1262" dirty="0"/>
              <a:t>lo que </a:t>
            </a:r>
            <a:r>
              <a:rPr lang="es-419" sz="1262" dirty="0" smtClean="0"/>
              <a:t>se </a:t>
            </a:r>
            <a:r>
              <a:rPr lang="es-419" sz="1262" dirty="0"/>
              <a:t>discutió en su grupo. Voy a escribir sus respuestas en nuestra tabla.</a:t>
            </a:r>
          </a:p>
          <a:p>
            <a:endParaRPr lang="es-419" sz="1262" b="1" dirty="0" smtClean="0"/>
          </a:p>
          <a:p>
            <a:r>
              <a:rPr lang="es-419" sz="1262" b="1" dirty="0" smtClean="0"/>
              <a:t>Posibles respuestas de los estudiantes:</a:t>
            </a:r>
          </a:p>
          <a:p>
            <a:pPr marL="185422" indent="-185422">
              <a:buFont typeface="Arial" panose="020B0604020202020204" pitchFamily="34" charset="0"/>
              <a:buChar char="•"/>
            </a:pPr>
            <a:r>
              <a:rPr lang="es-419" sz="1262" dirty="0" smtClean="0"/>
              <a:t>Se llama lenguaje de señas.</a:t>
            </a:r>
          </a:p>
          <a:p>
            <a:pPr marL="185422" indent="-185422">
              <a:buFont typeface="Arial" panose="020B0604020202020204" pitchFamily="34" charset="0"/>
              <a:buChar char="•"/>
            </a:pPr>
            <a:r>
              <a:rPr lang="es-419" sz="1262" dirty="0" smtClean="0"/>
              <a:t>Sé como hacer mi nombre usando señas.</a:t>
            </a:r>
          </a:p>
          <a:p>
            <a:pPr marL="185422" indent="-185422">
              <a:buFont typeface="Arial" panose="020B0604020202020204" pitchFamily="34" charset="0"/>
              <a:buChar char="•"/>
            </a:pPr>
            <a:r>
              <a:rPr lang="es-419" sz="1262" dirty="0" smtClean="0"/>
              <a:t>Cada letra tiene un señal.</a:t>
            </a:r>
          </a:p>
          <a:p>
            <a:pPr marL="185422" indent="-185422">
              <a:buFont typeface="Arial" panose="020B0604020202020204" pitchFamily="34" charset="0"/>
              <a:buChar char="•"/>
            </a:pPr>
            <a:r>
              <a:rPr lang="es-419" sz="1262" dirty="0" smtClean="0"/>
              <a:t>Puedes decir una oración con tus dedos.</a:t>
            </a:r>
          </a:p>
          <a:p>
            <a:pPr marL="185422" indent="-185422">
              <a:buFont typeface="Arial" panose="020B0604020202020204" pitchFamily="34" charset="0"/>
              <a:buChar char="•"/>
            </a:pPr>
            <a:r>
              <a:rPr lang="es-419" sz="1262" dirty="0" smtClean="0"/>
              <a:t>Alguien en mi iglesia está parado al frente y hace señas durante el servicio. </a:t>
            </a:r>
          </a:p>
          <a:p>
            <a:pPr marL="185422" indent="-185422">
              <a:buFont typeface="Arial" panose="020B0604020202020204" pitchFamily="34" charset="0"/>
              <a:buChar char="•"/>
            </a:pPr>
            <a:endParaRPr lang="es-419" sz="1262" b="1" dirty="0" smtClean="0"/>
          </a:p>
          <a:p>
            <a:r>
              <a:rPr lang="es-419" sz="1262" b="1" dirty="0" smtClean="0"/>
              <a:t>El facilitador dice:  </a:t>
            </a:r>
            <a:r>
              <a:rPr lang="es-419" sz="1262" dirty="0" smtClean="0"/>
              <a:t>−</a:t>
            </a:r>
            <a:r>
              <a:rPr lang="es-419" sz="1262" i="1" dirty="0" smtClean="0"/>
              <a:t>La mayoría de ustedes saben que las personas que utilizan el lenguaje de señas lo utilizan para comunicarse con los demás, mayormente porque no pueden utilizar su voz por alguna razón. Pero otros usan las señas, aunque puedan usar su voz, porque quieren poder comunicarse con alguien que no puede oír. Echemos un vistazo a un video que muestra el lenguaje básico de señas. Mientras Rachel está mostrando las señas, hagámoslo juntos con ella.</a:t>
            </a:r>
            <a:endParaRPr lang="es-419" sz="1262" dirty="0" smtClean="0"/>
          </a:p>
          <a:p>
            <a:endParaRPr lang="es-419" sz="1262" dirty="0" smtClean="0"/>
          </a:p>
          <a:p>
            <a:r>
              <a:rPr lang="es-419" sz="1262" dirty="0" smtClean="0"/>
              <a:t>[</a:t>
            </a:r>
            <a:r>
              <a:rPr lang="es-419" sz="1262" b="1" dirty="0" smtClean="0">
                <a:solidFill>
                  <a:schemeClr val="accent1">
                    <a:lumMod val="75000"/>
                  </a:schemeClr>
                </a:solidFill>
                <a:hlinkClick r:id="rId2"/>
              </a:rPr>
              <a:t>Alfabeto de señas</a:t>
            </a:r>
            <a:r>
              <a:rPr lang="es-419" sz="1262" b="1" dirty="0" smtClean="0"/>
              <a:t>; </a:t>
            </a:r>
            <a:r>
              <a:rPr lang="es-419" sz="1262" dirty="0" smtClean="0"/>
              <a:t>El facilitador muestra el video de 5 minutos que demuestra las señas para cada letra del alfabeto; pida a los estudiantes que traten de hacer las letras con ella.]</a:t>
            </a:r>
          </a:p>
          <a:p>
            <a:endParaRPr lang="es-419" sz="1262" dirty="0"/>
          </a:p>
        </p:txBody>
      </p:sp>
      <p:sp>
        <p:nvSpPr>
          <p:cNvPr id="3" name="Slide Number Placeholder 3"/>
          <p:cNvSpPr>
            <a:spLocks noGrp="1"/>
          </p:cNvSpPr>
          <p:nvPr>
            <p:ph type="sldNum" sz="quarter" idx="12"/>
          </p:nvPr>
        </p:nvSpPr>
        <p:spPr>
          <a:xfrm>
            <a:off x="5570220" y="9322653"/>
            <a:ext cx="1813560" cy="535516"/>
          </a:xfrm>
        </p:spPr>
        <p:txBody>
          <a:bodyPr vert="horz" lIns="93679" tIns="46840" rIns="93679" bIns="46840" rtlCol="0" anchor="ctr"/>
          <a:lstStyle/>
          <a:p>
            <a:r>
              <a:rPr lang="en-US" dirty="0" smtClean="0"/>
              <a:t>7</a:t>
            </a:r>
            <a:endParaRPr lang="en-US" dirty="0"/>
          </a:p>
        </p:txBody>
      </p:sp>
      <p:sp>
        <p:nvSpPr>
          <p:cNvPr id="5" name="Rectangle 4"/>
          <p:cNvSpPr/>
          <p:nvPr/>
        </p:nvSpPr>
        <p:spPr>
          <a:xfrm>
            <a:off x="2971800" y="9569146"/>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44642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 y="441699"/>
            <a:ext cx="6789420" cy="341238"/>
          </a:xfrm>
        </p:spPr>
        <p:txBody>
          <a:bodyPr>
            <a:noAutofit/>
          </a:bodyPr>
          <a:lstStyle/>
          <a:p>
            <a:pPr algn="l"/>
            <a:r>
              <a:rPr lang="en-US" sz="1540" b="1" dirty="0" err="1" smtClean="0"/>
              <a:t>Actividad</a:t>
            </a:r>
            <a:r>
              <a:rPr lang="en-US" sz="1540" b="1" dirty="0" smtClean="0"/>
              <a:t>: </a:t>
            </a:r>
            <a:r>
              <a:rPr lang="en-US" sz="1540" b="1" dirty="0"/>
              <a:t>Helen Keller </a:t>
            </a:r>
            <a:r>
              <a:rPr lang="en-US" sz="1540" b="1" dirty="0" smtClean="0"/>
              <a:t> </a:t>
            </a:r>
            <a:r>
              <a:rPr lang="en-US" sz="1200" i="1" dirty="0" err="1" smtClean="0"/>
              <a:t>continuación</a:t>
            </a:r>
            <a:r>
              <a:rPr lang="en-US" sz="1200" i="1" dirty="0" smtClean="0"/>
              <a:t>…</a:t>
            </a:r>
            <a:r>
              <a:rPr lang="en-US" sz="1540" i="1" dirty="0"/>
              <a:t/>
            </a:r>
            <a:br>
              <a:rPr lang="en-US" sz="1540" i="1" dirty="0"/>
            </a:br>
            <a:endParaRPr lang="en-US" sz="1540" dirty="0"/>
          </a:p>
        </p:txBody>
      </p:sp>
      <p:sp>
        <p:nvSpPr>
          <p:cNvPr id="3" name="Content Placeholder 2"/>
          <p:cNvSpPr>
            <a:spLocks noGrp="1"/>
          </p:cNvSpPr>
          <p:nvPr>
            <p:ph idx="1"/>
          </p:nvPr>
        </p:nvSpPr>
        <p:spPr>
          <a:xfrm>
            <a:off x="449580" y="612318"/>
            <a:ext cx="6789420" cy="8964837"/>
          </a:xfrm>
        </p:spPr>
        <p:txBody>
          <a:bodyPr>
            <a:noAutofit/>
          </a:bodyPr>
          <a:lstStyle/>
          <a:p>
            <a:pPr marL="0" indent="0">
              <a:buNone/>
            </a:pPr>
            <a:r>
              <a:rPr lang="es-419" sz="1262" b="1" dirty="0" smtClean="0"/>
              <a:t>El facilitador dice:  </a:t>
            </a:r>
            <a:r>
              <a:rPr lang="es-419" sz="1262" dirty="0" smtClean="0"/>
              <a:t>−</a:t>
            </a:r>
            <a:r>
              <a:rPr lang="es-419" sz="1262" i="1" dirty="0" smtClean="0"/>
              <a:t>Ahora voy a darles una gráfica que tiene todas las señas del alfabeto, y con un compañero, quiero que hagan su nombre primero. Pidan a su compañero que verifique que lo han hecho bien.</a:t>
            </a:r>
          </a:p>
          <a:p>
            <a:pPr marL="0" indent="0">
              <a:buNone/>
            </a:pPr>
            <a:r>
              <a:rPr lang="es-419" sz="1262" dirty="0" smtClean="0"/>
              <a:t>[Reparta el material complementario # 1 del lenguaje de señas. Dé a los estudiantes 2 minutos y luego hablen de la actividad.]</a:t>
            </a:r>
          </a:p>
          <a:p>
            <a:pPr marL="0" indent="0">
              <a:buNone/>
            </a:pPr>
            <a:r>
              <a:rPr lang="es-419" sz="1262" dirty="0" smtClean="0"/>
              <a:t>Preguntas sugeridas: "¿Cómo les fue? ¿Qué fue fácil o difícil sobre esto? ”</a:t>
            </a:r>
          </a:p>
          <a:p>
            <a:pPr marL="0" indent="0">
              <a:buNone/>
            </a:pPr>
            <a:endParaRPr lang="es-419" sz="1262" dirty="0" smtClean="0"/>
          </a:p>
          <a:p>
            <a:pPr marL="0" indent="0">
              <a:buNone/>
            </a:pPr>
            <a:r>
              <a:rPr lang="es-419" sz="1262" b="1" dirty="0" smtClean="0"/>
              <a:t>Posibles respuestas de los estudiantes :</a:t>
            </a:r>
          </a:p>
          <a:p>
            <a:pPr marL="185422" indent="-185422"/>
            <a:r>
              <a:rPr lang="es-419" sz="1262" dirty="0" smtClean="0"/>
              <a:t>Fue fácil.  ¡Yo ya sabía cómo hacer esto!</a:t>
            </a:r>
          </a:p>
          <a:p>
            <a:pPr marL="185422" indent="-185422"/>
            <a:r>
              <a:rPr lang="es-419" sz="1262" dirty="0" smtClean="0"/>
              <a:t>Mi compañero lo hizo bien, pero yo no.</a:t>
            </a:r>
          </a:p>
          <a:p>
            <a:pPr marL="0" indent="0">
              <a:buNone/>
            </a:pPr>
            <a:endParaRPr lang="es-419" sz="1262" dirty="0" smtClean="0"/>
          </a:p>
          <a:p>
            <a:pPr marL="0" indent="0">
              <a:buNone/>
            </a:pPr>
            <a:r>
              <a:rPr lang="es-419" sz="1262" b="1" dirty="0" smtClean="0"/>
              <a:t>El facilitador dice:  </a:t>
            </a:r>
            <a:r>
              <a:rPr lang="es-419" sz="1262" dirty="0" smtClean="0"/>
              <a:t>−</a:t>
            </a:r>
            <a:r>
              <a:rPr lang="es-419" sz="1262" i="1" dirty="0" smtClean="0"/>
              <a:t>Ahora van a elegir cualquier palabra que quieran hacer y pidan a su compañero que adivine la palabra que están haciendo.</a:t>
            </a:r>
            <a:endParaRPr lang="es-419" sz="1262" dirty="0" smtClean="0"/>
          </a:p>
          <a:p>
            <a:pPr marL="0" indent="0">
              <a:buNone/>
            </a:pPr>
            <a:r>
              <a:rPr lang="es-419" sz="1262" dirty="0"/>
              <a:t>[Dé a los estudiantes 2 minutos y luego hablen de la </a:t>
            </a:r>
            <a:r>
              <a:rPr lang="es-419" sz="1262" dirty="0" smtClean="0"/>
              <a:t>actividad.]</a:t>
            </a:r>
          </a:p>
          <a:p>
            <a:pPr marL="0" indent="0">
              <a:buNone/>
            </a:pPr>
            <a:r>
              <a:rPr lang="es-419" sz="1262" dirty="0" smtClean="0"/>
              <a:t>Preguntas sugeridas:   "¿Cómo les fue? ¿Fue más fácil o más difícil que hacer su nombre? </a:t>
            </a:r>
          </a:p>
          <a:p>
            <a:pPr marL="0" indent="0">
              <a:buNone/>
            </a:pPr>
            <a:endParaRPr lang="es-419" sz="1262" dirty="0" smtClean="0"/>
          </a:p>
          <a:p>
            <a:pPr marL="0" indent="0">
              <a:buNone/>
            </a:pPr>
            <a:r>
              <a:rPr lang="es-419" sz="1262" b="1" dirty="0" smtClean="0"/>
              <a:t>Posibles respuestas de los estudiantes;</a:t>
            </a:r>
          </a:p>
          <a:p>
            <a:pPr marL="185422" indent="-185422"/>
            <a:r>
              <a:rPr lang="es-419" sz="1262" dirty="0" smtClean="0"/>
              <a:t>Yo escogí _____. ¡Mi compañero la adivinó rápidamente!</a:t>
            </a:r>
          </a:p>
          <a:p>
            <a:pPr marL="185422" indent="-185422"/>
            <a:r>
              <a:rPr lang="es-419" sz="1262" dirty="0" smtClean="0"/>
              <a:t>No supe cómo hacer la letra___.</a:t>
            </a:r>
          </a:p>
          <a:p>
            <a:pPr marL="0" indent="0">
              <a:buNone/>
            </a:pPr>
            <a:endParaRPr lang="es-419" sz="1262" dirty="0" smtClean="0"/>
          </a:p>
          <a:p>
            <a:pPr marL="0" indent="0">
              <a:buNone/>
            </a:pPr>
            <a:r>
              <a:rPr lang="es-419" sz="1262" b="1" dirty="0" smtClean="0"/>
              <a:t>El facilitador dice:  </a:t>
            </a:r>
            <a:r>
              <a:rPr lang="es-419" sz="1262" dirty="0" smtClean="0"/>
              <a:t>−</a:t>
            </a:r>
            <a:r>
              <a:rPr lang="es-419" sz="1262" i="1" dirty="0" smtClean="0"/>
              <a:t>Aquí está su próximo reto. Quiero que escojan una palabra para la cual saben hacer todas las señas y háganla con </a:t>
            </a:r>
            <a:r>
              <a:rPr lang="es-419" sz="1262" b="1" i="1" dirty="0" smtClean="0"/>
              <a:t>los ojos cerrados</a:t>
            </a:r>
            <a:r>
              <a:rPr lang="es-419" sz="1262" i="1" dirty="0" smtClean="0"/>
              <a:t>. Tendrán que hacerlo en la mano de su compañero así</a:t>
            </a:r>
            <a:r>
              <a:rPr lang="es-419" sz="1262" dirty="0" smtClean="0"/>
              <a:t>: [Haga una demostración haciendo las señas de una palabra en la mano de un estudiante; el estudiante tiene que cerrar sus ojos también. </a:t>
            </a:r>
            <a:r>
              <a:rPr lang="es-419" sz="1262" dirty="0"/>
              <a:t>L</a:t>
            </a:r>
            <a:r>
              <a:rPr lang="es-419" sz="1262" dirty="0" smtClean="0"/>
              <a:t>uego el estudiante  tiene que adivinar qué palabra piensa que el maestro está haciendo].  </a:t>
            </a:r>
          </a:p>
          <a:p>
            <a:pPr marL="0" indent="0">
              <a:buNone/>
            </a:pPr>
            <a:r>
              <a:rPr lang="es-419" sz="1262" dirty="0"/>
              <a:t>[Dé a los estudiantes </a:t>
            </a:r>
            <a:r>
              <a:rPr lang="es-419" sz="1262" dirty="0" smtClean="0"/>
              <a:t>3 </a:t>
            </a:r>
            <a:r>
              <a:rPr lang="es-419" sz="1262" dirty="0"/>
              <a:t>minutos y luego hablen de la actividad].</a:t>
            </a:r>
            <a:endParaRPr lang="es-419" sz="1262" dirty="0" smtClean="0"/>
          </a:p>
          <a:p>
            <a:pPr marL="0" indent="0">
              <a:buNone/>
            </a:pPr>
            <a:r>
              <a:rPr lang="es-419" sz="1262" dirty="0" smtClean="0"/>
              <a:t>Pregunta sugerida: "¿Tuvieron  éxito?”</a:t>
            </a:r>
          </a:p>
          <a:p>
            <a:pPr marL="0" indent="0">
              <a:buNone/>
            </a:pPr>
            <a:endParaRPr lang="es-419" sz="1262" dirty="0" smtClean="0"/>
          </a:p>
          <a:p>
            <a:pPr marL="0" indent="0">
              <a:buNone/>
            </a:pPr>
            <a:r>
              <a:rPr lang="es-419" sz="1262" b="1" dirty="0" smtClean="0"/>
              <a:t>Posibles respuestas de los estudiantes:</a:t>
            </a:r>
          </a:p>
          <a:p>
            <a:pPr marL="185422" indent="-185422"/>
            <a:r>
              <a:rPr lang="es-419" sz="1262" dirty="0" smtClean="0"/>
              <a:t>No pude adivinarla porque no podía ver su mano.</a:t>
            </a:r>
          </a:p>
          <a:p>
            <a:pPr marL="185422" indent="-185422"/>
            <a:r>
              <a:rPr lang="es-419" sz="1262" dirty="0" smtClean="0"/>
              <a:t>¡Lo adiviné porque sé los signos!</a:t>
            </a:r>
          </a:p>
          <a:p>
            <a:pPr marL="185422" indent="-185422"/>
            <a:endParaRPr lang="es-419" sz="1262" dirty="0" smtClean="0"/>
          </a:p>
          <a:p>
            <a:pPr marL="0" indent="0">
              <a:buNone/>
            </a:pPr>
            <a:r>
              <a:rPr lang="es-419" sz="1262" b="1" dirty="0" smtClean="0"/>
              <a:t>El facilitador dice:  </a:t>
            </a:r>
            <a:r>
              <a:rPr lang="es-419" sz="1262" dirty="0" smtClean="0"/>
              <a:t>−¿</a:t>
            </a:r>
            <a:r>
              <a:rPr lang="es-419" sz="1262" i="1" dirty="0" smtClean="0"/>
              <a:t>Por qué creen que pedí a ambos que cerraran los ojos?</a:t>
            </a:r>
          </a:p>
          <a:p>
            <a:pPr marL="0" indent="0">
              <a:buNone/>
            </a:pPr>
            <a:r>
              <a:rPr lang="es-419" sz="1262" dirty="0"/>
              <a:t>[Dé a los estudiantes </a:t>
            </a:r>
            <a:r>
              <a:rPr lang="es-419" sz="1262" dirty="0" smtClean="0"/>
              <a:t>1 </a:t>
            </a:r>
            <a:r>
              <a:rPr lang="es-419" sz="1262" dirty="0"/>
              <a:t>minutos y luego </a:t>
            </a:r>
            <a:r>
              <a:rPr lang="es-419" sz="1262" dirty="0" smtClean="0"/>
              <a:t>compartan].</a:t>
            </a:r>
          </a:p>
          <a:p>
            <a:pPr marL="0" indent="0">
              <a:buNone/>
            </a:pPr>
            <a:r>
              <a:rPr lang="es-419" sz="1262" dirty="0" smtClean="0"/>
              <a:t>Preguntas sugeridas o comentarios:"¿Quién tendría que comunicarse de esta manera? ¿Por qué necesitarías hacer las señas en su mano en lugar de hacerlas frente a ellos? “</a:t>
            </a:r>
          </a:p>
          <a:p>
            <a:pPr marL="0" indent="0">
              <a:buNone/>
            </a:pPr>
            <a:endParaRPr lang="es-419" sz="1262" dirty="0" smtClean="0"/>
          </a:p>
          <a:p>
            <a:pPr marL="0" indent="0">
              <a:buNone/>
            </a:pPr>
            <a:r>
              <a:rPr lang="es-419" sz="1262" b="1" dirty="0" smtClean="0"/>
              <a:t>Posibles respuestas de los estudiantes :</a:t>
            </a:r>
          </a:p>
          <a:p>
            <a:pPr marL="185422" indent="-185422"/>
            <a:r>
              <a:rPr lang="es-419" sz="1262" dirty="0" smtClean="0"/>
              <a:t>Será porque mi compañero o yo estamos totalmente ciegos.</a:t>
            </a:r>
          </a:p>
          <a:p>
            <a:pPr marL="185422" indent="-185422"/>
            <a:r>
              <a:rPr lang="es-419" sz="1262" dirty="0" smtClean="0"/>
              <a:t>Si estoy ciego, no puedo ver sus señales... tendría que sentirlo en mi mano.</a:t>
            </a:r>
          </a:p>
          <a:p>
            <a:pPr marL="0" indent="0">
              <a:buNone/>
            </a:pPr>
            <a:endParaRPr lang="es-419" sz="1262" dirty="0" smtClean="0"/>
          </a:p>
          <a:p>
            <a:pPr marL="0" indent="0">
              <a:buNone/>
            </a:pPr>
            <a:endParaRPr lang="es-419" sz="1262" b="1" dirty="0" smtClean="0"/>
          </a:p>
          <a:p>
            <a:pPr marL="0" indent="0">
              <a:buNone/>
            </a:pPr>
            <a:endParaRPr lang="es-419" sz="1262" b="1" dirty="0" smtClean="0"/>
          </a:p>
          <a:p>
            <a:endParaRPr lang="es-419" sz="1262" dirty="0"/>
          </a:p>
        </p:txBody>
      </p:sp>
      <p:sp>
        <p:nvSpPr>
          <p:cNvPr id="4" name="Slide Number Placeholder 3"/>
          <p:cNvSpPr>
            <a:spLocks noGrp="1"/>
          </p:cNvSpPr>
          <p:nvPr>
            <p:ph type="sldNum" sz="quarter" idx="12"/>
          </p:nvPr>
        </p:nvSpPr>
        <p:spPr>
          <a:xfrm>
            <a:off x="5570220" y="9322653"/>
            <a:ext cx="1813560" cy="535516"/>
          </a:xfrm>
        </p:spPr>
        <p:txBody>
          <a:bodyPr vert="horz" lIns="93679" tIns="46840" rIns="93679" bIns="46840" rtlCol="0" anchor="ctr"/>
          <a:lstStyle/>
          <a:p>
            <a:r>
              <a:rPr lang="en-US" dirty="0" smtClean="0"/>
              <a:t>8</a:t>
            </a:r>
            <a:endParaRPr lang="en-US" dirty="0"/>
          </a:p>
        </p:txBody>
      </p:sp>
    </p:spTree>
    <p:extLst>
      <p:ext uri="{BB962C8B-B14F-4D97-AF65-F5344CB8AC3E}">
        <p14:creationId xmlns:p14="http://schemas.microsoft.com/office/powerpoint/2010/main" val="615080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538872"/>
            <a:ext cx="6789420" cy="341238"/>
          </a:xfrm>
        </p:spPr>
        <p:txBody>
          <a:bodyPr>
            <a:normAutofit/>
          </a:bodyPr>
          <a:lstStyle/>
          <a:p>
            <a:pPr algn="l"/>
            <a:r>
              <a:rPr lang="en-US" sz="1262" b="1" dirty="0" err="1"/>
              <a:t>Actividad</a:t>
            </a:r>
            <a:r>
              <a:rPr lang="en-US" sz="1262" b="1" dirty="0"/>
              <a:t>: Helen Keller </a:t>
            </a:r>
            <a:r>
              <a:rPr lang="en-US" sz="1200" i="1" dirty="0" err="1"/>
              <a:t>continuación</a:t>
            </a:r>
            <a:r>
              <a:rPr lang="en-US" sz="1200" i="1" dirty="0"/>
              <a:t>…</a:t>
            </a:r>
          </a:p>
        </p:txBody>
      </p:sp>
      <p:sp>
        <p:nvSpPr>
          <p:cNvPr id="3" name="Content Placeholder 2"/>
          <p:cNvSpPr>
            <a:spLocks noGrp="1"/>
          </p:cNvSpPr>
          <p:nvPr>
            <p:ph idx="1"/>
          </p:nvPr>
        </p:nvSpPr>
        <p:spPr>
          <a:xfrm>
            <a:off x="449580" y="945646"/>
            <a:ext cx="6789420" cy="8720774"/>
          </a:xfrm>
        </p:spPr>
        <p:txBody>
          <a:bodyPr>
            <a:noAutofit/>
          </a:bodyPr>
          <a:lstStyle/>
          <a:p>
            <a:pPr marL="0" indent="0">
              <a:buNone/>
            </a:pPr>
            <a:r>
              <a:rPr lang="es-419" sz="1262" b="1" dirty="0" smtClean="0"/>
              <a:t>El facilitador dice: </a:t>
            </a:r>
            <a:r>
              <a:rPr lang="es-419" sz="1262" dirty="0" smtClean="0"/>
              <a:t>−</a:t>
            </a:r>
            <a:r>
              <a:rPr lang="es-419" sz="1262" i="1" dirty="0" smtClean="0"/>
              <a:t>Ahora quiero que vean el principio de este videoclip y que me digan qué notaron acerca de cómo Rachel hace las señas y cómo es diferente de lo que acabamos de practicar.</a:t>
            </a:r>
            <a:endParaRPr lang="es-419" sz="1262" b="1" i="1" dirty="0" smtClean="0"/>
          </a:p>
          <a:p>
            <a:pPr marL="0" indent="0">
              <a:buNone/>
            </a:pPr>
            <a:r>
              <a:rPr lang="es-419" sz="1262" dirty="0" smtClean="0">
                <a:solidFill>
                  <a:schemeClr val="tx2"/>
                </a:solidFill>
              </a:rPr>
              <a:t>[</a:t>
            </a:r>
            <a:r>
              <a:rPr lang="es-419" sz="1262" b="1" dirty="0" smtClean="0">
                <a:solidFill>
                  <a:schemeClr val="tx2"/>
                </a:solidFill>
                <a:hlinkClick r:id="rId2"/>
              </a:rPr>
              <a:t>Lenguaje de señas; palabras y frases</a:t>
            </a:r>
            <a:r>
              <a:rPr lang="es-419" sz="1262" b="1" dirty="0" smtClean="0">
                <a:solidFill>
                  <a:schemeClr val="tx2"/>
                </a:solidFill>
              </a:rPr>
              <a:t> </a:t>
            </a:r>
            <a:r>
              <a:rPr lang="es-419" sz="1262" b="1" dirty="0" smtClean="0"/>
              <a:t>; </a:t>
            </a:r>
            <a:r>
              <a:rPr lang="es-419" sz="1262" dirty="0" smtClean="0"/>
              <a:t>El</a:t>
            </a:r>
            <a:r>
              <a:rPr lang="es-419" sz="1262" b="1" dirty="0" smtClean="0"/>
              <a:t> </a:t>
            </a:r>
            <a:r>
              <a:rPr lang="es-419" sz="1262" dirty="0" smtClean="0"/>
              <a:t>Facilitador muestra el comienzo de este video, que muestra no sólo las señas de las letras, sino que también muestra las señas de palabras y conceptos. Muestre alrededor de un minuto de video y luego haga la pregunta siguiente].</a:t>
            </a:r>
          </a:p>
          <a:p>
            <a:pPr marL="0" indent="0">
              <a:buNone/>
            </a:pPr>
            <a:r>
              <a:rPr lang="es-419" sz="1262" b="1" dirty="0" smtClean="0"/>
              <a:t>Pregunta de discusión</a:t>
            </a:r>
            <a:r>
              <a:rPr lang="es-419" sz="1262" dirty="0" smtClean="0"/>
              <a:t>:  “¿Qué notaron diferente acerca de cómo Rachel estaba haciendo señas en este video, en comparación con lo que estábamos practicando con nuestros compañeros?”</a:t>
            </a:r>
          </a:p>
          <a:p>
            <a:pPr marL="0" indent="0">
              <a:buNone/>
            </a:pPr>
            <a:endParaRPr lang="es-419" sz="1262" b="1" dirty="0" smtClean="0"/>
          </a:p>
          <a:p>
            <a:pPr marL="0" indent="0">
              <a:buNone/>
            </a:pPr>
            <a:r>
              <a:rPr lang="es-419" sz="1262" b="1" dirty="0" smtClean="0"/>
              <a:t>Posibles respuestas de los estudiantes:</a:t>
            </a:r>
          </a:p>
          <a:p>
            <a:pPr marL="185422" indent="-185422"/>
            <a:r>
              <a:rPr lang="es-419" sz="1262" dirty="0" smtClean="0"/>
              <a:t>Estaban haciendo gestos, no sólo letras.</a:t>
            </a:r>
          </a:p>
          <a:p>
            <a:pPr marL="185422" indent="-185422"/>
            <a:r>
              <a:rPr lang="es-419" sz="1262" dirty="0" smtClean="0"/>
              <a:t>¡No tengo ni idea! No veo nada diferente</a:t>
            </a:r>
          </a:p>
          <a:p>
            <a:pPr marL="185422" indent="-185422"/>
            <a:r>
              <a:rPr lang="es-419" sz="1262" dirty="0" smtClean="0"/>
              <a:t>Estaban haciendo diferentes señas, que no estaban en la hoja que usted nos dio.</a:t>
            </a:r>
          </a:p>
          <a:p>
            <a:pPr marL="185422" indent="-185422"/>
            <a:endParaRPr lang="es-419" sz="1262" dirty="0" smtClean="0"/>
          </a:p>
          <a:p>
            <a:pPr marL="0" indent="0">
              <a:buNone/>
            </a:pPr>
            <a:r>
              <a:rPr lang="es-419" sz="1262" b="1" dirty="0" smtClean="0"/>
              <a:t>El facilitador dice:  </a:t>
            </a:r>
            <a:r>
              <a:rPr lang="es-419" sz="1262" dirty="0" smtClean="0"/>
              <a:t>−</a:t>
            </a:r>
            <a:r>
              <a:rPr lang="es-419" sz="1262" i="1" dirty="0" smtClean="0"/>
              <a:t>Muchos de ustedes se dieron cuenta de que habían señas diferentes a las que estaban en nuestra gráfica. Estos son gestos que son parte del lenguaje de señas americano y que forman señas de palabras o frases enteras. Estoy repartiendo una gráfica que tiene algunos de estos  gestos. Escojan un gesto como equipo y aprendan a hacerlo. Luego, toda la clase va a tratar de adivinar lo que están haciendo. </a:t>
            </a:r>
          </a:p>
          <a:p>
            <a:pPr marL="0" indent="0">
              <a:buNone/>
            </a:pPr>
            <a:r>
              <a:rPr lang="es-419" sz="1262" dirty="0" smtClean="0"/>
              <a:t>[Reparta el material complementario # 2 de la gráfica de lenguaje de señas. Dé a los estudiantes  4 minutos. Luego, llame a cada grupo y pida a la clase que trate de adivinar la palabra/frase].</a:t>
            </a:r>
            <a:endParaRPr lang="es-419" sz="1262" b="1" dirty="0" smtClean="0"/>
          </a:p>
          <a:p>
            <a:pPr marL="0" indent="0">
              <a:buNone/>
            </a:pPr>
            <a:endParaRPr lang="es-419" sz="1262" b="1" dirty="0" smtClean="0"/>
          </a:p>
          <a:p>
            <a:pPr marL="0" indent="0">
              <a:buNone/>
            </a:pPr>
            <a:r>
              <a:rPr lang="es-419" sz="1262" b="1" dirty="0" smtClean="0"/>
              <a:t>El facilitador dice: </a:t>
            </a:r>
            <a:r>
              <a:rPr lang="es-419" sz="1262" dirty="0" smtClean="0"/>
              <a:t>−</a:t>
            </a:r>
            <a:r>
              <a:rPr lang="es-419" sz="1262" i="1" dirty="0" smtClean="0"/>
              <a:t>En su tarea de rendimiento, aprenderán más sobre Helen </a:t>
            </a:r>
            <a:r>
              <a:rPr lang="es-419" sz="1262" i="1" dirty="0" err="1" smtClean="0"/>
              <a:t>Keller</a:t>
            </a:r>
            <a:r>
              <a:rPr lang="es-419" sz="1262" i="1" dirty="0" smtClean="0"/>
              <a:t>, quien utilizaba el lenguaje de señas. </a:t>
            </a:r>
            <a:r>
              <a:rPr lang="es-ES" sz="1262" i="1" dirty="0"/>
              <a:t>El trabajo en grupo que hicieron hoy debe ayudarles  a prepararse para la investigación y el escrito que van a hacer en la tarea de rendimiento</a:t>
            </a:r>
            <a:r>
              <a:rPr lang="es-419" sz="1262" dirty="0" smtClean="0"/>
              <a:t>.</a:t>
            </a:r>
          </a:p>
          <a:p>
            <a:pPr marL="0" indent="0">
              <a:buNone/>
            </a:pPr>
            <a:endParaRPr lang="es-419" sz="1262" b="1" dirty="0" smtClean="0"/>
          </a:p>
          <a:p>
            <a:pPr marL="0" indent="0">
              <a:buNone/>
            </a:pPr>
            <a:r>
              <a:rPr lang="es-419" sz="1262" b="1" dirty="0" smtClean="0"/>
              <a:t>Nota: El facilitador debe recoger las notas de los estudiantes de esta actividad.</a:t>
            </a:r>
          </a:p>
          <a:p>
            <a:pPr marL="0" indent="0">
              <a:buNone/>
            </a:pPr>
            <a:endParaRPr lang="es-419" sz="1262" dirty="0"/>
          </a:p>
        </p:txBody>
      </p:sp>
      <p:sp>
        <p:nvSpPr>
          <p:cNvPr id="4" name="Slide Number Placeholder 3"/>
          <p:cNvSpPr>
            <a:spLocks noGrp="1"/>
          </p:cNvSpPr>
          <p:nvPr>
            <p:ph type="sldNum" sz="quarter" idx="12"/>
          </p:nvPr>
        </p:nvSpPr>
        <p:spPr>
          <a:xfrm>
            <a:off x="5570220" y="9322653"/>
            <a:ext cx="1813560" cy="535516"/>
          </a:xfrm>
        </p:spPr>
        <p:txBody>
          <a:bodyPr vert="horz" lIns="93679" tIns="46840" rIns="93679" bIns="46840" rtlCol="0" anchor="ctr"/>
          <a:lstStyle/>
          <a:p>
            <a:r>
              <a:rPr lang="en-US" dirty="0" smtClean="0"/>
              <a:t>9</a:t>
            </a:r>
            <a:endParaRPr lang="en-US" dirty="0"/>
          </a:p>
        </p:txBody>
      </p:sp>
    </p:spTree>
    <p:extLst>
      <p:ext uri="{BB962C8B-B14F-4D97-AF65-F5344CB8AC3E}">
        <p14:creationId xmlns:p14="http://schemas.microsoft.com/office/powerpoint/2010/main" val="1436730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16486</TotalTime>
  <Words>16582</Words>
  <Application>Microsoft Office PowerPoint</Application>
  <PresentationFormat>Custom</PresentationFormat>
  <Paragraphs>1970</Paragraphs>
  <Slides>51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vt:lpstr>
      <vt:lpstr>Bookman Old Style</vt:lpstr>
      <vt:lpstr>Calibri</vt:lpstr>
      <vt:lpstr>Franklin Gothic Book</vt:lpstr>
      <vt:lpstr>GillSansMT</vt:lpstr>
      <vt:lpstr>Helvetica</vt:lpstr>
      <vt:lpstr>Lucida Handwriting</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Actividad: Helen Keller  continuación… </vt:lpstr>
      <vt:lpstr>Actividad: Helen Keller continuación…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503</cp:revision>
  <cp:lastPrinted>2015-11-04T17:57:30Z</cp:lastPrinted>
  <dcterms:created xsi:type="dcterms:W3CDTF">2014-06-19T22:41:39Z</dcterms:created>
  <dcterms:modified xsi:type="dcterms:W3CDTF">2015-11-13T23:29:29Z</dcterms:modified>
</cp:coreProperties>
</file>