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277" r:id="rId3"/>
    <p:sldId id="382" r:id="rId4"/>
    <p:sldId id="322" r:id="rId5"/>
    <p:sldId id="383" r:id="rId6"/>
    <p:sldId id="392" r:id="rId7"/>
    <p:sldId id="393" r:id="rId8"/>
    <p:sldId id="394" r:id="rId9"/>
    <p:sldId id="387" r:id="rId10"/>
    <p:sldId id="395" r:id="rId11"/>
    <p:sldId id="389" r:id="rId12"/>
    <p:sldId id="285" r:id="rId13"/>
    <p:sldId id="318" r:id="rId14"/>
    <p:sldId id="349" r:id="rId15"/>
    <p:sldId id="350" r:id="rId16"/>
    <p:sldId id="378" r:id="rId17"/>
    <p:sldId id="324" r:id="rId18"/>
    <p:sldId id="390" r:id="rId19"/>
    <p:sldId id="391" r:id="rId20"/>
    <p:sldId id="327" r:id="rId21"/>
    <p:sldId id="374" r:id="rId22"/>
    <p:sldId id="329" r:id="rId23"/>
    <p:sldId id="328" r:id="rId24"/>
    <p:sldId id="331" r:id="rId25"/>
    <p:sldId id="396" r:id="rId26"/>
    <p:sldId id="275" r:id="rId27"/>
    <p:sldId id="375" r:id="rId28"/>
    <p:sldId id="371" r:id="rId29"/>
    <p:sldId id="372" r:id="rId30"/>
    <p:sldId id="367" r:id="rId31"/>
    <p:sldId id="368" r:id="rId32"/>
    <p:sldId id="373" r:id="rId33"/>
    <p:sldId id="369" r:id="rId34"/>
    <p:sldId id="370" r:id="rId35"/>
    <p:sldId id="352" r:id="rId36"/>
    <p:sldId id="353" r:id="rId37"/>
    <p:sldId id="355" r:id="rId38"/>
    <p:sldId id="356" r:id="rId39"/>
    <p:sldId id="357" r:id="rId40"/>
    <p:sldId id="359" r:id="rId41"/>
    <p:sldId id="360" r:id="rId42"/>
    <p:sldId id="376" r:id="rId43"/>
    <p:sldId id="377" r:id="rId44"/>
    <p:sldId id="362" r:id="rId45"/>
    <p:sldId id="332" r:id="rId46"/>
    <p:sldId id="333" r:id="rId47"/>
    <p:sldId id="334" r:id="rId48"/>
    <p:sldId id="271" r:id="rId49"/>
    <p:sldId id="335" r:id="rId50"/>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mo" initials="M" lastIdx="1" clrIdx="0">
    <p:extLst/>
  </p:cmAuthor>
  <p:cmAuthor id="2" name="RodriguezGallardo, Patricia" initials="RP"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1" autoAdjust="0"/>
    <p:restoredTop sz="98881" autoAdjust="0"/>
  </p:normalViewPr>
  <p:slideViewPr>
    <p:cSldViewPr>
      <p:cViewPr varScale="1">
        <p:scale>
          <a:sx n="66" d="100"/>
          <a:sy n="66" d="100"/>
        </p:scale>
        <p:origin x="1452" y="9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11/13/2015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337911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dirty="0"/>
          </a:p>
        </p:txBody>
      </p:sp>
    </p:spTree>
    <p:extLst>
      <p:ext uri="{BB962C8B-B14F-4D97-AF65-F5344CB8AC3E}">
        <p14:creationId xmlns:p14="http://schemas.microsoft.com/office/powerpoint/2010/main" val="128423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12</a:t>
            </a:fld>
            <a:endParaRPr lang="en-US" dirty="0"/>
          </a:p>
        </p:txBody>
      </p:sp>
    </p:spTree>
    <p:extLst>
      <p:ext uri="{BB962C8B-B14F-4D97-AF65-F5344CB8AC3E}">
        <p14:creationId xmlns:p14="http://schemas.microsoft.com/office/powerpoint/2010/main" val="309377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49</a:t>
            </a:fld>
            <a:endParaRPr lang="en-US" dirty="0"/>
          </a:p>
        </p:txBody>
      </p:sp>
    </p:spTree>
    <p:extLst>
      <p:ext uri="{BB962C8B-B14F-4D97-AF65-F5344CB8AC3E}">
        <p14:creationId xmlns:p14="http://schemas.microsoft.com/office/powerpoint/2010/main" val="46433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11/13/2015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jpeg"/><Relationship Id="rId4" Type="http://schemas.openxmlformats.org/officeDocument/2006/relationships/hyperlink" Target="http://2.bp.blogspot.com/-AFwldHFkgI0/Thd0RV7LhqI/AAAAAAAAAtM/Tiyi2CSrluk/s1600/DSC00564.J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2" name="Group 1"/>
          <p:cNvGrpSpPr/>
          <p:nvPr/>
        </p:nvGrpSpPr>
        <p:grpSpPr>
          <a:xfrm>
            <a:off x="457200" y="457200"/>
            <a:ext cx="6096503" cy="4382253"/>
            <a:chOff x="553193" y="1404784"/>
            <a:chExt cx="5737885" cy="4183060"/>
          </a:xfrm>
        </p:grpSpPr>
        <p:grpSp>
          <p:nvGrpSpPr>
            <p:cNvPr id="16" name="Group 15"/>
            <p:cNvGrpSpPr/>
            <p:nvPr/>
          </p:nvGrpSpPr>
          <p:grpSpPr>
            <a:xfrm>
              <a:off x="736107" y="1404784"/>
              <a:ext cx="5554971" cy="4183060"/>
              <a:chOff x="736107" y="37450"/>
              <a:chExt cx="5554971" cy="4183060"/>
            </a:xfrm>
          </p:grpSpPr>
          <p:sp>
            <p:nvSpPr>
              <p:cNvPr id="17" name="TextBox 16"/>
              <p:cNvSpPr txBox="1"/>
              <p:nvPr/>
            </p:nvSpPr>
            <p:spPr>
              <a:xfrm>
                <a:off x="804678" y="3128466"/>
                <a:ext cx="5486400" cy="1092044"/>
              </a:xfrm>
              <a:prstGeom prst="rect">
                <a:avLst/>
              </a:prstGeom>
              <a:noFill/>
              <a:ln>
                <a:noFill/>
              </a:ln>
            </p:spPr>
            <p:txBody>
              <a:bodyPr wrap="square" lIns="96661" tIns="48331" rIns="96661" bIns="48331" rtlCol="0">
                <a:spAutoFit/>
              </a:bodyPr>
              <a:lstStyle/>
              <a:p>
                <a:r>
                  <a:rPr lang="es-ES" sz="3400" b="1" dirty="0">
                    <a:effectLst>
                      <a:outerShdw blurRad="38100" dist="38100" dir="2700000" algn="tl">
                        <a:srgbClr val="000000">
                          <a:alpha val="43137"/>
                        </a:srgbClr>
                      </a:outerShdw>
                    </a:effectLst>
                  </a:rPr>
                  <a:t>Instrucciones del maestro</a:t>
                </a:r>
              </a:p>
              <a:p>
                <a:r>
                  <a:rPr lang="es-ES" sz="3400" b="1" dirty="0" smtClean="0">
                    <a:effectLst>
                      <a:outerShdw blurRad="38100" dist="38100" dir="2700000" algn="tl">
                        <a:srgbClr val="000000">
                          <a:alpha val="43137"/>
                        </a:srgbClr>
                      </a:outerShdw>
                    </a:effectLst>
                  </a:rPr>
                  <a:t>Pre-Evaluación Trimestre </a:t>
                </a:r>
                <a:r>
                  <a:rPr lang="es-ES" sz="3400" b="1" dirty="0">
                    <a:effectLst>
                      <a:outerShdw blurRad="38100" dist="38100" dir="2700000" algn="tl">
                        <a:srgbClr val="000000">
                          <a:alpha val="43137"/>
                        </a:srgbClr>
                      </a:outerShdw>
                    </a:effectLst>
                  </a:rPr>
                  <a:t>2</a:t>
                </a:r>
              </a:p>
            </p:txBody>
          </p:sp>
          <p:sp>
            <p:nvSpPr>
              <p:cNvPr id="19" name="Rectangle 18"/>
              <p:cNvSpPr/>
              <p:nvPr/>
            </p:nvSpPr>
            <p:spPr>
              <a:xfrm>
                <a:off x="736107" y="37450"/>
                <a:ext cx="1735377" cy="837292"/>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grpSp>
        <p:sp>
          <p:nvSpPr>
            <p:cNvPr id="25" name="Rectangle 24"/>
            <p:cNvSpPr/>
            <p:nvPr/>
          </p:nvSpPr>
          <p:spPr>
            <a:xfrm>
              <a:off x="553193" y="2184854"/>
              <a:ext cx="1046740" cy="969496"/>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effectLst>
                    <a:outerShdw blurRad="80000" dist="40000" dir="5040000" algn="tl">
                      <a:srgbClr val="000000">
                        <a:alpha val="30000"/>
                      </a:srgbClr>
                    </a:outerShdw>
                  </a:effectLst>
                </a:rPr>
                <a:t>3</a:t>
              </a:r>
              <a:r>
                <a:rPr lang="en-US" sz="6000" b="1" baseline="30000" dirty="0" smtClean="0">
                  <a:ln w="11430"/>
                  <a:effectLst>
                    <a:outerShdw blurRad="80000" dist="40000" dir="5040000" algn="tl">
                      <a:srgbClr val="000000">
                        <a:alpha val="30000"/>
                      </a:srgbClr>
                    </a:outerShdw>
                  </a:effectLst>
                </a:rPr>
                <a:t>ro</a:t>
              </a:r>
              <a:endParaRPr lang="en-US" sz="6000" b="1" dirty="0">
                <a:ln w="11430"/>
                <a:effectLst>
                  <a:outerShdw blurRad="80000" dist="40000" dir="5040000" algn="tl">
                    <a:srgbClr val="000000">
                      <a:alpha val="30000"/>
                    </a:srgbClr>
                  </a:outerShdw>
                </a:effectLst>
              </a:endParaRPr>
            </a:p>
          </p:txBody>
        </p:sp>
        <p:grpSp>
          <p:nvGrpSpPr>
            <p:cNvPr id="11" name="Group 10"/>
            <p:cNvGrpSpPr/>
            <p:nvPr/>
          </p:nvGrpSpPr>
          <p:grpSpPr>
            <a:xfrm>
              <a:off x="1064366" y="2271080"/>
              <a:ext cx="2285688" cy="2330038"/>
              <a:chOff x="1975739" y="882135"/>
              <a:chExt cx="3113063" cy="3240142"/>
            </a:xfrm>
          </p:grpSpPr>
          <p:sp>
            <p:nvSpPr>
              <p:cNvPr id="12" name="Parallelogram 11"/>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3" name="Parallelogram 12"/>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4" name="Group 13"/>
              <p:cNvGrpSpPr/>
              <p:nvPr/>
            </p:nvGrpSpPr>
            <p:grpSpPr>
              <a:xfrm>
                <a:off x="2367178" y="1402448"/>
                <a:ext cx="2328450" cy="1796537"/>
                <a:chOff x="-3013272" y="753938"/>
                <a:chExt cx="3048000" cy="2476027"/>
              </a:xfrm>
            </p:grpSpPr>
            <p:sp>
              <p:nvSpPr>
                <p:cNvPr id="21" name="Rectangle 20"/>
                <p:cNvSpPr/>
                <p:nvPr/>
              </p:nvSpPr>
              <p:spPr>
                <a:xfrm rot="20691748">
                  <a:off x="-3013272"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793023" y="1008490"/>
                  <a:ext cx="2562185"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5" name="Group 14"/>
              <p:cNvGrpSpPr/>
              <p:nvPr/>
            </p:nvGrpSpPr>
            <p:grpSpPr>
              <a:xfrm>
                <a:off x="3265452" y="2454632"/>
                <a:ext cx="1775149" cy="1667645"/>
                <a:chOff x="5040111" y="2410697"/>
                <a:chExt cx="1775149" cy="1667645"/>
              </a:xfrm>
            </p:grpSpPr>
            <p:pic>
              <p:nvPicPr>
                <p:cNvPr id="18"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5" name="Rectangle 34"/>
          <p:cNvSpPr/>
          <p:nvPr/>
        </p:nvSpPr>
        <p:spPr>
          <a:xfrm>
            <a:off x="779156" y="4800600"/>
            <a:ext cx="5841518" cy="400110"/>
          </a:xfrm>
          <a:prstGeom prst="rect">
            <a:avLst/>
          </a:prstGeom>
        </p:spPr>
        <p:txBody>
          <a:bodyPr wrap="square">
            <a:spAutoFit/>
          </a:bodyPr>
          <a:lstStyle/>
          <a:p>
            <a:r>
              <a:rPr lang="en-US" b="1" dirty="0" err="1" smtClean="0">
                <a:effectLst>
                  <a:outerShdw blurRad="38100" dist="38100" dir="2700000" algn="tl">
                    <a:srgbClr val="000000">
                      <a:alpha val="43137"/>
                    </a:srgbClr>
                  </a:outerShdw>
                </a:effectLst>
              </a:rPr>
              <a:t>Texto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Literario</a:t>
            </a:r>
            <a:r>
              <a:rPr lang="en-US" b="1" dirty="0" smtClean="0">
                <a:effectLst>
                  <a:outerShdw blurRad="38100" dist="38100" dir="2700000" algn="tl">
                    <a:srgbClr val="000000">
                      <a:alpha val="43137"/>
                    </a:srgbClr>
                  </a:outerShdw>
                </a:effectLst>
              </a:rPr>
              <a:t> e </a:t>
            </a:r>
            <a:r>
              <a:rPr lang="en-US" b="1" dirty="0" err="1" smtClean="0">
                <a:effectLst>
                  <a:outerShdw blurRad="38100" dist="38100" dir="2700000" algn="tl">
                    <a:srgbClr val="000000">
                      <a:alpha val="43137"/>
                    </a:srgbClr>
                  </a:outerShdw>
                </a:effectLst>
              </a:rPr>
              <a:t>Informativo</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7" name="Rectangle 36"/>
          <p:cNvSpPr/>
          <p:nvPr/>
        </p:nvSpPr>
        <p:spPr>
          <a:xfrm>
            <a:off x="5029200" y="7670681"/>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419" b="1" dirty="0">
                <a:solidFill>
                  <a:schemeClr val="tx1"/>
                </a:solidFill>
                <a:effectLst>
                  <a:outerShdw blurRad="38100" dist="38100" dir="2700000" algn="tl">
                    <a:srgbClr val="000000">
                      <a:alpha val="43137"/>
                    </a:srgbClr>
                  </a:outerShdw>
                </a:effectLst>
              </a:rPr>
              <a:t>Tarea de rendimiento al nivel de grado</a:t>
            </a:r>
          </a:p>
        </p:txBody>
      </p:sp>
      <p:sp>
        <p:nvSpPr>
          <p:cNvPr id="38" name="Rectangle 37"/>
          <p:cNvSpPr/>
          <p:nvPr/>
        </p:nvSpPr>
        <p:spPr>
          <a:xfrm>
            <a:off x="4953000" y="5991596"/>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 b="1" dirty="0">
                <a:solidFill>
                  <a:schemeClr val="tx1"/>
                </a:solidFill>
                <a:effectLst>
                  <a:outerShdw blurRad="38100" dist="38100" dir="2700000" algn="tl">
                    <a:srgbClr val="000000">
                      <a:alpha val="43137"/>
                    </a:srgbClr>
                  </a:outerShdw>
                </a:effectLst>
              </a:rPr>
              <a:t>Pasos secuenciales </a:t>
            </a:r>
            <a:r>
              <a:rPr lang="es-ES" b="1" u="sng" dirty="0">
                <a:solidFill>
                  <a:schemeClr val="tx1"/>
                </a:solidFill>
                <a:effectLst>
                  <a:outerShdw blurRad="38100" dist="38100" dir="2700000" algn="tl">
                    <a:srgbClr val="000000">
                      <a:alpha val="43137"/>
                    </a:srgbClr>
                  </a:outerShdw>
                </a:effectLst>
              </a:rPr>
              <a:t>hacia</a:t>
            </a:r>
            <a:r>
              <a:rPr lang="es-ES" b="1" dirty="0">
                <a:solidFill>
                  <a:schemeClr val="tx1"/>
                </a:solidFill>
                <a:effectLst>
                  <a:outerShdw blurRad="38100" dist="38100" dir="2700000" algn="tl">
                    <a:srgbClr val="000000">
                      <a:alpha val="43137"/>
                    </a:srgbClr>
                  </a:outerShdw>
                </a:effectLst>
              </a:rPr>
              <a:t> el dominio del Estándar</a:t>
            </a:r>
            <a:endParaRPr lang="en-US" b="1" dirty="0">
              <a:solidFill>
                <a:schemeClr val="tx1"/>
              </a:solidFill>
              <a:effectLst>
                <a:outerShdw blurRad="38100" dist="38100" dir="2700000" algn="tl">
                  <a:srgbClr val="000000">
                    <a:alpha val="43137"/>
                  </a:srgbClr>
                </a:outerShdw>
              </a:effectLst>
            </a:endParaRPr>
          </a:p>
        </p:txBody>
      </p:sp>
      <p:sp>
        <p:nvSpPr>
          <p:cNvPr id="26" name="Rectangle 25"/>
          <p:cNvSpPr/>
          <p:nvPr/>
        </p:nvSpPr>
        <p:spPr>
          <a:xfrm>
            <a:off x="749627" y="6096000"/>
            <a:ext cx="3867063" cy="2698031"/>
          </a:xfrm>
          <a:prstGeom prst="rect">
            <a:avLst/>
          </a:prstGeom>
        </p:spPr>
        <p:txBody>
          <a:bodyPr wrap="square" lIns="96378" tIns="48189" rIns="96378" bIns="48189">
            <a:spAutoFit/>
          </a:bodyPr>
          <a:lstStyle/>
          <a:p>
            <a:r>
              <a:rPr lang="es-CO" sz="1300" b="1" u="sng" dirty="0" smtClean="0">
                <a:effectLst>
                  <a:outerShdw blurRad="38100" dist="38100" dir="2700000" algn="tl">
                    <a:srgbClr val="000000">
                      <a:alpha val="43137"/>
                    </a:srgbClr>
                  </a:outerShdw>
                </a:effectLst>
              </a:rPr>
              <a:t>Lectura</a:t>
            </a:r>
            <a:endParaRPr lang="es-CO" sz="1300" b="1" dirty="0" smtClean="0">
              <a:solidFill>
                <a:srgbClr val="C00000"/>
              </a:solidFill>
            </a:endParaRPr>
          </a:p>
          <a:p>
            <a:r>
              <a:rPr lang="es-CO" sz="1300" b="1" dirty="0" smtClean="0">
                <a:solidFill>
                  <a:srgbClr val="C00000"/>
                </a:solidFill>
              </a:rPr>
              <a:t>12</a:t>
            </a:r>
            <a:r>
              <a:rPr lang="es-CO" sz="1300" b="1" dirty="0" smtClean="0"/>
              <a:t> Preguntas de selección múltiple</a:t>
            </a:r>
            <a:endParaRPr lang="es-CO" sz="1300" b="1" dirty="0" smtClean="0">
              <a:solidFill>
                <a:srgbClr val="C00000"/>
              </a:solidFill>
            </a:endParaRPr>
          </a:p>
          <a:p>
            <a:r>
              <a:rPr lang="es-CO" sz="1300" b="1" dirty="0" smtClean="0">
                <a:solidFill>
                  <a:srgbClr val="C00000"/>
                </a:solidFill>
              </a:rPr>
              <a:t>  1 </a:t>
            </a:r>
            <a:r>
              <a:rPr lang="es-CO" sz="1300" b="1" dirty="0" smtClean="0"/>
              <a:t>Respuesta construida</a:t>
            </a:r>
          </a:p>
          <a:p>
            <a:r>
              <a:rPr lang="es-CO" sz="1300" b="1" u="sng" dirty="0" smtClean="0">
                <a:effectLst>
                  <a:outerShdw blurRad="38100" dist="38100" dir="2700000" algn="tl">
                    <a:srgbClr val="000000">
                      <a:alpha val="43137"/>
                    </a:srgbClr>
                  </a:outerShdw>
                </a:effectLst>
              </a:rPr>
              <a:t>Investigación</a:t>
            </a:r>
            <a:endParaRPr lang="es-CO" sz="1300" b="1" dirty="0" smtClean="0"/>
          </a:p>
          <a:p>
            <a:r>
              <a:rPr lang="es-CO" sz="1300" b="1" dirty="0" smtClean="0">
                <a:solidFill>
                  <a:srgbClr val="C00000"/>
                </a:solidFill>
              </a:rPr>
              <a:t>  3 </a:t>
            </a:r>
            <a:r>
              <a:rPr lang="es-CO" sz="1300" b="1" dirty="0" smtClean="0"/>
              <a:t>Respuesta construida</a:t>
            </a:r>
          </a:p>
          <a:p>
            <a:r>
              <a:rPr lang="es-CO" sz="1300" b="1" u="sng" dirty="0" smtClean="0">
                <a:effectLst>
                  <a:outerShdw blurRad="38100" dist="38100" dir="2700000" algn="tl">
                    <a:srgbClr val="000000">
                      <a:alpha val="43137"/>
                    </a:srgbClr>
                  </a:outerShdw>
                </a:effectLst>
              </a:rPr>
              <a:t>Escritura</a:t>
            </a:r>
            <a:endParaRPr lang="es-CO" sz="1300" b="1" dirty="0" smtClean="0"/>
          </a:p>
          <a:p>
            <a:r>
              <a:rPr lang="es-CO" sz="1300" b="1" dirty="0" smtClean="0"/>
              <a:t>  </a:t>
            </a:r>
            <a:r>
              <a:rPr lang="es-CO" sz="1300" b="1" dirty="0" smtClean="0">
                <a:solidFill>
                  <a:srgbClr val="C00000"/>
                </a:solidFill>
              </a:rPr>
              <a:t>1 </a:t>
            </a:r>
            <a:r>
              <a:rPr lang="es-CO" sz="1300" b="1" dirty="0" smtClean="0"/>
              <a:t>Composición completa (Tarea de Rendimiento)</a:t>
            </a:r>
          </a:p>
          <a:p>
            <a:r>
              <a:rPr lang="es-CO" sz="1300" b="1" dirty="0" smtClean="0">
                <a:solidFill>
                  <a:srgbClr val="C00000"/>
                </a:solidFill>
              </a:rPr>
              <a:t>  1 </a:t>
            </a:r>
            <a:r>
              <a:rPr lang="es-CO" sz="1300" b="1" dirty="0" smtClean="0"/>
              <a:t>Escrito breve</a:t>
            </a:r>
          </a:p>
          <a:p>
            <a:r>
              <a:rPr lang="es-CO" sz="1300" b="1" dirty="0" smtClean="0"/>
              <a:t>  </a:t>
            </a:r>
            <a:r>
              <a:rPr lang="es-CO" sz="1300" b="1" dirty="0" smtClean="0">
                <a:solidFill>
                  <a:srgbClr val="C00000"/>
                </a:solidFill>
              </a:rPr>
              <a:t>1 </a:t>
            </a:r>
            <a:r>
              <a:rPr lang="es-CO" sz="1300" b="1" dirty="0" smtClean="0"/>
              <a:t>Escribir para revisar</a:t>
            </a:r>
          </a:p>
          <a:p>
            <a:r>
              <a:rPr lang="es-CO" sz="1300" b="1" u="sng" dirty="0" smtClean="0">
                <a:effectLst>
                  <a:outerShdw blurRad="38100" dist="38100" dir="2700000" algn="tl">
                    <a:srgbClr val="000000">
                      <a:alpha val="43137"/>
                    </a:srgbClr>
                  </a:outerShdw>
                </a:effectLst>
              </a:rPr>
              <a:t>Escritura con lenguaje integrado</a:t>
            </a:r>
            <a:endParaRPr lang="es-CO" sz="1300" b="1" dirty="0" smtClean="0"/>
          </a:p>
          <a:p>
            <a:r>
              <a:rPr lang="es-CO" sz="1300" b="1" dirty="0" smtClean="0"/>
              <a:t>  </a:t>
            </a:r>
            <a:r>
              <a:rPr lang="es-CO" sz="1300" b="1" dirty="0" smtClean="0">
                <a:solidFill>
                  <a:srgbClr val="C00000"/>
                </a:solidFill>
              </a:rPr>
              <a:t>1 </a:t>
            </a:r>
            <a:r>
              <a:rPr lang="es-CO" sz="1300" b="1" dirty="0" smtClean="0"/>
              <a:t>Lenguaje/vocabulario</a:t>
            </a:r>
          </a:p>
          <a:p>
            <a:r>
              <a:rPr lang="es-CO" sz="1300" b="1" dirty="0" smtClean="0"/>
              <a:t>  </a:t>
            </a:r>
            <a:r>
              <a:rPr lang="es-CO" sz="1300" b="1" dirty="0" smtClean="0">
                <a:solidFill>
                  <a:srgbClr val="C00000"/>
                </a:solidFill>
              </a:rPr>
              <a:t>1 </a:t>
            </a:r>
            <a:r>
              <a:rPr lang="es-CO" sz="1300" b="1" dirty="0" smtClean="0"/>
              <a:t>Editar/clarificar</a:t>
            </a:r>
          </a:p>
          <a:p>
            <a:endParaRPr lang="en-US" sz="1300" dirty="0"/>
          </a:p>
        </p:txBody>
      </p:sp>
    </p:spTree>
    <p:extLst>
      <p:ext uri="{BB962C8B-B14F-4D97-AF65-F5344CB8AC3E}">
        <p14:creationId xmlns:p14="http://schemas.microsoft.com/office/powerpoint/2010/main" val="409180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1007" y="473338"/>
            <a:ext cx="3771900" cy="368708"/>
          </a:xfrm>
          <a:prstGeom prst="rect">
            <a:avLst/>
          </a:prstGeom>
        </p:spPr>
        <p:txBody>
          <a:bodyPr lIns="98886" tIns="49443" rIns="98886" bIns="49443">
            <a:spAutoFit/>
          </a:bodyPr>
          <a:lstStyle/>
          <a:p>
            <a:pPr algn="ctr"/>
            <a:r>
              <a:rPr lang="en-US" sz="1747" dirty="0" err="1" smtClean="0"/>
              <a:t>Materiales</a:t>
            </a:r>
            <a:r>
              <a:rPr lang="en-US" sz="1747" dirty="0" smtClean="0"/>
              <a:t> </a:t>
            </a:r>
            <a:r>
              <a:rPr lang="en-US" sz="1747" dirty="0" err="1" smtClean="0"/>
              <a:t>complementarios</a:t>
            </a:r>
            <a:endParaRPr lang="en-US" sz="1747" dirty="0"/>
          </a:p>
        </p:txBody>
      </p:sp>
      <p:sp>
        <p:nvSpPr>
          <p:cNvPr id="2" name="TextBox 1"/>
          <p:cNvSpPr txBox="1"/>
          <p:nvPr/>
        </p:nvSpPr>
        <p:spPr>
          <a:xfrm>
            <a:off x="1553367" y="1135815"/>
            <a:ext cx="4107180" cy="338828"/>
          </a:xfrm>
          <a:prstGeom prst="rect">
            <a:avLst/>
          </a:prstGeom>
          <a:noFill/>
        </p:spPr>
        <p:txBody>
          <a:bodyPr wrap="square" lIns="98886" tIns="49443" rIns="98886" bIns="49443" rtlCol="0">
            <a:spAutoFit/>
          </a:bodyPr>
          <a:lstStyle/>
          <a:p>
            <a:pPr algn="ctr"/>
            <a:r>
              <a:rPr lang="en-US" sz="1553" dirty="0" err="1"/>
              <a:t>Figura</a:t>
            </a:r>
            <a:r>
              <a:rPr lang="en-US" sz="1553" dirty="0"/>
              <a:t> 2 - </a:t>
            </a:r>
            <a:r>
              <a:rPr lang="en-US" sz="1553" dirty="0" err="1"/>
              <a:t>Grupos</a:t>
            </a:r>
            <a:r>
              <a:rPr lang="en-US" sz="1553" dirty="0"/>
              <a:t> </a:t>
            </a:r>
            <a:r>
              <a:rPr lang="en-US" sz="1553" dirty="0" err="1"/>
              <a:t>alimenticios</a:t>
            </a:r>
            <a:endParaRPr lang="en-US" sz="1553" dirty="0"/>
          </a:p>
        </p:txBody>
      </p:sp>
      <p:pic>
        <p:nvPicPr>
          <p:cNvPr id="2050" name="Picture 2" descr="https://store.schoolspecialty.com/OA_HTML/xxssi_ibeGetWCCImage.jsp?docName=F1644984&amp;Rendition=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2" y="1612303"/>
            <a:ext cx="6687812" cy="33859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raigbailey.net/wp-content/uploads/the-junk-food-reme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90293" y="6078949"/>
            <a:ext cx="5406390" cy="3638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37331" y="5791200"/>
            <a:ext cx="2583627" cy="338828"/>
          </a:xfrm>
          <a:prstGeom prst="rect">
            <a:avLst/>
          </a:prstGeom>
          <a:noFill/>
        </p:spPr>
        <p:txBody>
          <a:bodyPr wrap="square" lIns="98886" tIns="49443" rIns="98886" bIns="49443" rtlCol="0">
            <a:spAutoFit/>
          </a:bodyPr>
          <a:lstStyle/>
          <a:p>
            <a:r>
              <a:rPr lang="en-US" sz="1553" dirty="0" err="1"/>
              <a:t>Figura</a:t>
            </a:r>
            <a:r>
              <a:rPr lang="en-US" sz="1553" dirty="0"/>
              <a:t> 3  Comida </a:t>
            </a:r>
            <a:r>
              <a:rPr lang="en-US" sz="1553" dirty="0" err="1"/>
              <a:t>chatarra</a:t>
            </a:r>
            <a:endParaRPr lang="en-US" sz="1553" dirty="0"/>
          </a:p>
        </p:txBody>
      </p:sp>
      <p:sp>
        <p:nvSpPr>
          <p:cNvPr id="5" name="TextBox 4"/>
          <p:cNvSpPr txBox="1"/>
          <p:nvPr/>
        </p:nvSpPr>
        <p:spPr>
          <a:xfrm>
            <a:off x="553827" y="5079914"/>
            <a:ext cx="873419" cy="363176"/>
          </a:xfrm>
          <a:prstGeom prst="rect">
            <a:avLst/>
          </a:prstGeom>
          <a:noFill/>
        </p:spPr>
        <p:txBody>
          <a:bodyPr wrap="square" rtlCol="0">
            <a:spAutoFit/>
          </a:bodyPr>
          <a:lstStyle/>
          <a:p>
            <a:r>
              <a:rPr lang="en-US" sz="1760" dirty="0" err="1"/>
              <a:t>Granos</a:t>
            </a:r>
            <a:endParaRPr lang="en-US" sz="1760" dirty="0"/>
          </a:p>
        </p:txBody>
      </p:sp>
      <p:sp>
        <p:nvSpPr>
          <p:cNvPr id="8" name="TextBox 7"/>
          <p:cNvSpPr txBox="1"/>
          <p:nvPr/>
        </p:nvSpPr>
        <p:spPr>
          <a:xfrm>
            <a:off x="1830146" y="5074484"/>
            <a:ext cx="1149531" cy="363176"/>
          </a:xfrm>
          <a:prstGeom prst="rect">
            <a:avLst/>
          </a:prstGeom>
          <a:noFill/>
        </p:spPr>
        <p:txBody>
          <a:bodyPr wrap="square" rtlCol="0">
            <a:spAutoFit/>
          </a:bodyPr>
          <a:lstStyle/>
          <a:p>
            <a:r>
              <a:rPr lang="en-US" sz="1760" dirty="0" err="1"/>
              <a:t>Vegetales</a:t>
            </a:r>
            <a:endParaRPr lang="en-US" sz="1760" dirty="0"/>
          </a:p>
        </p:txBody>
      </p:sp>
      <p:sp>
        <p:nvSpPr>
          <p:cNvPr id="9" name="TextBox 8"/>
          <p:cNvSpPr txBox="1"/>
          <p:nvPr/>
        </p:nvSpPr>
        <p:spPr>
          <a:xfrm>
            <a:off x="3402297" y="5074484"/>
            <a:ext cx="853697" cy="363176"/>
          </a:xfrm>
          <a:prstGeom prst="rect">
            <a:avLst/>
          </a:prstGeom>
          <a:noFill/>
        </p:spPr>
        <p:txBody>
          <a:bodyPr wrap="square" rtlCol="0">
            <a:spAutoFit/>
          </a:bodyPr>
          <a:lstStyle/>
          <a:p>
            <a:r>
              <a:rPr lang="en-US" sz="1760" dirty="0" err="1"/>
              <a:t>Frutas</a:t>
            </a:r>
            <a:endParaRPr lang="en-US" sz="1760" dirty="0"/>
          </a:p>
        </p:txBody>
      </p:sp>
      <p:sp>
        <p:nvSpPr>
          <p:cNvPr id="10" name="TextBox 9"/>
          <p:cNvSpPr txBox="1"/>
          <p:nvPr/>
        </p:nvSpPr>
        <p:spPr>
          <a:xfrm>
            <a:off x="4641066" y="5046357"/>
            <a:ext cx="1220010" cy="363176"/>
          </a:xfrm>
          <a:prstGeom prst="rect">
            <a:avLst/>
          </a:prstGeom>
          <a:noFill/>
        </p:spPr>
        <p:txBody>
          <a:bodyPr wrap="square" rtlCol="0">
            <a:spAutoFit/>
          </a:bodyPr>
          <a:lstStyle/>
          <a:p>
            <a:r>
              <a:rPr lang="en-US" sz="1760" dirty="0" err="1"/>
              <a:t>Proteínas</a:t>
            </a:r>
            <a:endParaRPr lang="en-US" sz="1760" dirty="0"/>
          </a:p>
        </p:txBody>
      </p:sp>
      <p:sp>
        <p:nvSpPr>
          <p:cNvPr id="11" name="TextBox 10"/>
          <p:cNvSpPr txBox="1"/>
          <p:nvPr/>
        </p:nvSpPr>
        <p:spPr>
          <a:xfrm>
            <a:off x="6096000" y="5054454"/>
            <a:ext cx="1220010" cy="363176"/>
          </a:xfrm>
          <a:prstGeom prst="rect">
            <a:avLst/>
          </a:prstGeom>
          <a:noFill/>
        </p:spPr>
        <p:txBody>
          <a:bodyPr wrap="square" rtlCol="0">
            <a:spAutoFit/>
          </a:bodyPr>
          <a:lstStyle/>
          <a:p>
            <a:r>
              <a:rPr lang="en-US" sz="1760" dirty="0" err="1"/>
              <a:t>Lácteos</a:t>
            </a:r>
            <a:endParaRPr lang="en-US" sz="1760" dirty="0"/>
          </a:p>
        </p:txBody>
      </p:sp>
      <p:sp>
        <p:nvSpPr>
          <p:cNvPr id="12" name="Slide Number Placeholder 2"/>
          <p:cNvSpPr>
            <a:spLocks noGrp="1"/>
          </p:cNvSpPr>
          <p:nvPr>
            <p:ph type="sldNum" sz="quarter" idx="12"/>
          </p:nvPr>
        </p:nvSpPr>
        <p:spPr>
          <a:xfrm>
            <a:off x="6557963" y="9522884"/>
            <a:ext cx="842010" cy="535517"/>
          </a:xfrm>
        </p:spPr>
        <p:txBody>
          <a:bodyPr/>
          <a:lstStyle/>
          <a:p>
            <a:r>
              <a:rPr lang="en-US" dirty="0" smtClean="0"/>
              <a:t>10</a:t>
            </a:r>
            <a:endParaRPr lang="en-US" dirty="0"/>
          </a:p>
        </p:txBody>
      </p:sp>
    </p:spTree>
    <p:extLst>
      <p:ext uri="{BB962C8B-B14F-4D97-AF65-F5344CB8AC3E}">
        <p14:creationId xmlns:p14="http://schemas.microsoft.com/office/powerpoint/2010/main" val="3979175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637" y="306569"/>
            <a:ext cx="6865257" cy="8803436"/>
          </a:xfrm>
          <a:prstGeom prst="rect">
            <a:avLst/>
          </a:prstGeom>
          <a:noFill/>
        </p:spPr>
        <p:txBody>
          <a:bodyPr wrap="square" rtlCol="0">
            <a:spAutoFit/>
          </a:bodyPr>
          <a:lstStyle/>
          <a:p>
            <a:pPr algn="ctr"/>
            <a:r>
              <a:rPr lang="es-419" sz="1578" b="1" u="sng" dirty="0"/>
              <a:t>Pre-evaluación y Progresiones de aprendizaje</a:t>
            </a:r>
          </a:p>
          <a:p>
            <a:pPr algn="ctr"/>
            <a:endParaRPr lang="es-419" sz="1100" b="1" u="sng" dirty="0"/>
          </a:p>
          <a:p>
            <a:r>
              <a:rPr lang="es-419" sz="1183" dirty="0"/>
              <a:t>Las </a:t>
            </a:r>
            <a:r>
              <a:rPr lang="es-419" sz="1183" b="1" u="sng" dirty="0"/>
              <a:t>pre-evaluaciones</a:t>
            </a:r>
            <a:r>
              <a:rPr lang="es-419" sz="1183" dirty="0"/>
              <a:t> son particularmente únicas.</a:t>
            </a:r>
          </a:p>
          <a:p>
            <a:endParaRPr lang="es-419" sz="789" dirty="0"/>
          </a:p>
          <a:p>
            <a:r>
              <a:rPr lang="es-419" sz="1183" dirty="0"/>
              <a:t>Ellas miden el progreso </a:t>
            </a:r>
            <a:r>
              <a:rPr lang="es-419" sz="1183" b="1" i="1" u="sng" dirty="0">
                <a:effectLst>
                  <a:outerShdw blurRad="38100" dist="38100" dir="2700000" algn="tl">
                    <a:srgbClr val="000000">
                      <a:alpha val="43137"/>
                    </a:srgbClr>
                  </a:outerShdw>
                </a:effectLst>
              </a:rPr>
              <a:t>hacia un estándar. </a:t>
            </a:r>
          </a:p>
          <a:p>
            <a:endParaRPr lang="es-419" sz="789" dirty="0"/>
          </a:p>
          <a:p>
            <a:r>
              <a:rPr lang="es-419" sz="1183" dirty="0"/>
              <a:t>Diferentes a los </a:t>
            </a:r>
            <a:r>
              <a:rPr lang="es-419" sz="1183" dirty="0" err="1"/>
              <a:t>CFAs</a:t>
            </a:r>
            <a:r>
              <a:rPr lang="es-419" sz="1183" dirty="0"/>
              <a:t> (</a:t>
            </a:r>
            <a:r>
              <a:rPr lang="es-419" sz="1183" b="1" i="1" u="sng" dirty="0" err="1"/>
              <a:t>C</a:t>
            </a:r>
            <a:r>
              <a:rPr lang="es-419" sz="1183" i="1" dirty="0" err="1"/>
              <a:t>ommon</a:t>
            </a:r>
            <a:r>
              <a:rPr lang="es-419" sz="1183" i="1" dirty="0"/>
              <a:t> </a:t>
            </a:r>
            <a:r>
              <a:rPr lang="es-419" sz="1183" b="1" i="1" u="sng" dirty="0" err="1"/>
              <a:t>F</a:t>
            </a:r>
            <a:r>
              <a:rPr lang="es-419" sz="1183" i="1" dirty="0" err="1"/>
              <a:t>ormative</a:t>
            </a:r>
            <a:r>
              <a:rPr lang="es-419" sz="1183" i="1" dirty="0"/>
              <a:t> </a:t>
            </a:r>
            <a:r>
              <a:rPr lang="es-419" sz="1183" b="1" i="1" u="sng" dirty="0" err="1"/>
              <a:t>A</a:t>
            </a:r>
            <a:r>
              <a:rPr lang="es-419" sz="1183" i="1" dirty="0" err="1"/>
              <a:t>ssessments</a:t>
            </a:r>
            <a:r>
              <a:rPr lang="es-419" sz="1183" dirty="0"/>
              <a:t>) que miden el dominio del estándar, las pre-evaluaciones son más como un panorama de las fortalezas  y las deficiencias del estudiante, que miden las destrezas y conceptos que este necesita </a:t>
            </a:r>
            <a:r>
              <a:rPr lang="es-419" sz="1183" b="1" i="1" dirty="0"/>
              <a:t>a lo largo del camino </a:t>
            </a:r>
            <a:r>
              <a:rPr lang="es-419" sz="1183" dirty="0"/>
              <a:t>para poder alcanzar el dominio del estándar.</a:t>
            </a:r>
          </a:p>
          <a:p>
            <a:endParaRPr lang="es-419" sz="1183" dirty="0"/>
          </a:p>
          <a:p>
            <a:endParaRPr lang="es-419" sz="1183" dirty="0"/>
          </a:p>
          <a:p>
            <a:endParaRPr lang="es-419" sz="1183"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183" dirty="0"/>
          </a:p>
          <a:p>
            <a:endParaRPr lang="es-419" sz="1183" dirty="0"/>
          </a:p>
          <a:p>
            <a:endParaRPr lang="es-419" sz="1183" dirty="0"/>
          </a:p>
          <a:p>
            <a:endParaRPr lang="es-419" sz="1183" dirty="0"/>
          </a:p>
          <a:p>
            <a:r>
              <a:rPr lang="es-419" sz="1183" dirty="0"/>
              <a:t>¿Qué hay de una post evaluación? No existe una post-evaluación estandarizada.</a:t>
            </a:r>
          </a:p>
          <a:p>
            <a:r>
              <a:rPr lang="es-419" sz="1183" dirty="0"/>
              <a:t>La verdadera medida de cómo los estudiantes están trabajando </a:t>
            </a:r>
            <a:r>
              <a:rPr lang="es-419" sz="1183" b="1" i="1" dirty="0"/>
              <a:t>a lo largo del camino</a:t>
            </a:r>
            <a:r>
              <a:rPr lang="es-419" sz="1183" dirty="0"/>
              <a:t>, se evalúa en el salón de clases durante la instrucción y la evaluación formativa. Por esta razón los </a:t>
            </a:r>
            <a:r>
              <a:rPr lang="es-419" sz="1183" dirty="0" err="1"/>
              <a:t>CFAs</a:t>
            </a:r>
            <a:r>
              <a:rPr lang="es-419" sz="1183" dirty="0"/>
              <a:t> no se llaman post evaluaciones. Los </a:t>
            </a:r>
            <a:r>
              <a:rPr lang="es-419" sz="1183" dirty="0" err="1"/>
              <a:t>CFAs</a:t>
            </a:r>
            <a:r>
              <a:rPr lang="es-419" sz="1183" dirty="0"/>
              <a:t> miden el </a:t>
            </a:r>
            <a:r>
              <a:rPr lang="es-419" sz="1183" b="1" i="1" dirty="0"/>
              <a:t>objetivo final</a:t>
            </a:r>
            <a:r>
              <a:rPr lang="es-419" sz="1183" dirty="0"/>
              <a:t>, o el dominio del estándar. Sin embargo, sin las pre-evaluaciones, ¿cómo sabríamos en qué enfocar nuestra instrucción a través de cada trimestre?</a:t>
            </a:r>
          </a:p>
          <a:p>
            <a:endParaRPr lang="es-419" sz="789" dirty="0"/>
          </a:p>
          <a:p>
            <a:r>
              <a:rPr lang="es-419" sz="1183" b="1" u="sng" dirty="0"/>
              <a:t>Progresiones de aprendizaje: </a:t>
            </a:r>
            <a:r>
              <a:rPr lang="es-419" sz="1183" dirty="0"/>
              <a:t>son el conjunto pronosticado de destrezas necesarias para poder completar la demanda de la tarea requerida de cada estándar. Las progresiones de aprendizaje fueron alineadas a la matriz </a:t>
            </a:r>
            <a:r>
              <a:rPr lang="es-419" sz="1183" dirty="0" err="1"/>
              <a:t>Hess</a:t>
            </a:r>
            <a:r>
              <a:rPr lang="es-419" sz="1183" dirty="0"/>
              <a:t> </a:t>
            </a:r>
            <a:r>
              <a:rPr lang="es-419" sz="1183" b="1" i="1" u="sng" dirty="0" err="1"/>
              <a:t>Cognitive</a:t>
            </a:r>
            <a:r>
              <a:rPr lang="es-419" sz="1183" b="1" i="1" u="sng" dirty="0"/>
              <a:t> Rigor </a:t>
            </a:r>
            <a:r>
              <a:rPr lang="es-419" sz="1183" b="1" i="1" u="sng" dirty="0" err="1"/>
              <a:t>Matrix</a:t>
            </a:r>
            <a:r>
              <a:rPr lang="es-419" sz="1183" b="1" i="1" u="sng" dirty="0"/>
              <a:t>.</a:t>
            </a:r>
          </a:p>
          <a:p>
            <a:endParaRPr lang="es-419" sz="789" dirty="0"/>
          </a:p>
          <a:p>
            <a:r>
              <a:rPr lang="es-419" sz="1183" dirty="0"/>
              <a:t>Las pre-evaluaciones miden el dominio del estudiante que se indican en los recuadros morados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endParaRPr lang="es-419" sz="789" dirty="0"/>
          </a:p>
          <a:p>
            <a:r>
              <a:rPr lang="es-419" sz="1183" dirty="0"/>
              <a:t>Hay una lista de cotejo de las Progresiones de aprendizaje en lectura para cada estándar en cada grado, que se puede utilizar para monitorear el progreso. Está disponible en: </a:t>
            </a:r>
          </a:p>
          <a:p>
            <a:endParaRPr lang="es-419" sz="1183" dirty="0">
              <a:hlinkClick r:id="rId3"/>
            </a:endParaRPr>
          </a:p>
          <a:p>
            <a:pPr algn="ctr"/>
            <a:r>
              <a:rPr lang="es-419" sz="1183" dirty="0">
                <a:hlinkClick r:id="rId3"/>
              </a:rPr>
              <a:t>http://sresource.homestead.com/Grade-2.html</a:t>
            </a:r>
            <a:endParaRPr lang="es-419" sz="1183" dirty="0"/>
          </a:p>
          <a:p>
            <a:endParaRPr lang="es-419" sz="1183" dirty="0"/>
          </a:p>
        </p:txBody>
      </p:sp>
      <p:graphicFrame>
        <p:nvGraphicFramePr>
          <p:cNvPr id="20" name="Table 19"/>
          <p:cNvGraphicFramePr>
            <a:graphicFrameLocks noGrp="1"/>
          </p:cNvGraphicFramePr>
          <p:nvPr>
            <p:extLst/>
          </p:nvPr>
        </p:nvGraphicFramePr>
        <p:xfrm>
          <a:off x="453571" y="3029952"/>
          <a:ext cx="6780440" cy="2056384"/>
        </p:xfrm>
        <a:graphic>
          <a:graphicData uri="http://schemas.openxmlformats.org/drawingml/2006/table">
            <a:tbl>
              <a:tblPr firstRow="1" firstCol="1" bandRow="1"/>
              <a:tblGrid>
                <a:gridCol w="814917"/>
                <a:gridCol w="920608"/>
                <a:gridCol w="890517"/>
                <a:gridCol w="730463"/>
                <a:gridCol w="796798"/>
                <a:gridCol w="706166"/>
                <a:gridCol w="728921"/>
                <a:gridCol w="1192050"/>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208" marR="3420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94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4208" marR="3420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en clase.</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28" name="Rectangle 27"/>
          <p:cNvSpPr/>
          <p:nvPr/>
        </p:nvSpPr>
        <p:spPr>
          <a:xfrm>
            <a:off x="2096590" y="7941491"/>
            <a:ext cx="2794000" cy="259174"/>
          </a:xfrm>
          <a:prstGeom prst="rect">
            <a:avLst/>
          </a:prstGeom>
        </p:spPr>
        <p:txBody>
          <a:bodyPr wrap="square">
            <a:spAutoFit/>
          </a:bodyPr>
          <a:lstStyle/>
          <a:p>
            <a:endParaRPr lang="en-US" sz="1084" dirty="0"/>
          </a:p>
        </p:txBody>
      </p:sp>
      <p:grpSp>
        <p:nvGrpSpPr>
          <p:cNvPr id="3" name="Group 2"/>
          <p:cNvGrpSpPr/>
          <p:nvPr/>
        </p:nvGrpSpPr>
        <p:grpSpPr>
          <a:xfrm>
            <a:off x="282954" y="1937441"/>
            <a:ext cx="7222664" cy="3185958"/>
            <a:chOff x="215458" y="1762005"/>
            <a:chExt cx="6894361" cy="3084340"/>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83" dirty="0">
                    <a:solidFill>
                      <a:schemeClr val="tx1"/>
                    </a:solidFill>
                  </a:rPr>
                  <a:t>Ejemplo de una </a:t>
                </a:r>
                <a:r>
                  <a:rPr lang="es-419" sz="1183" b="1" i="1" dirty="0">
                    <a:solidFill>
                      <a:schemeClr val="tx1"/>
                    </a:solidFill>
                  </a:rPr>
                  <a:t>Progresión de aprendizaje  </a:t>
                </a:r>
                <a:r>
                  <a:rPr lang="es-419" sz="1183" dirty="0">
                    <a:solidFill>
                      <a:schemeClr val="tx1"/>
                    </a:solidFill>
                  </a:rPr>
                  <a:t>para RL.2.1</a:t>
                </a:r>
              </a:p>
              <a:p>
                <a:pPr algn="ctr"/>
                <a:r>
                  <a:rPr lang="es-419" sz="1183" dirty="0">
                    <a:solidFill>
                      <a:schemeClr val="tx1"/>
                    </a:solidFill>
                  </a:rPr>
                  <a:t>Las pre-evaluaciones miden los </a:t>
                </a:r>
                <a:r>
                  <a:rPr lang="es-419" sz="1183" b="1" i="1" dirty="0">
                    <a:solidFill>
                      <a:schemeClr val="tx1"/>
                    </a:solidFill>
                  </a:rPr>
                  <a:t>puntos</a:t>
                </a:r>
                <a:r>
                  <a:rPr lang="es-419" sz="1183" dirty="0">
                    <a:solidFill>
                      <a:schemeClr val="tx1"/>
                    </a:solidFill>
                  </a:rPr>
                  <a:t> </a:t>
                </a:r>
                <a:r>
                  <a:rPr lang="es-419" sz="1183" b="1" i="1" dirty="0">
                    <a:solidFill>
                      <a:schemeClr val="tx1"/>
                    </a:solidFill>
                  </a:rPr>
                  <a:t>de ajuste </a:t>
                </a:r>
                <a:r>
                  <a:rPr lang="es-419" sz="1183" dirty="0">
                    <a:solidFill>
                      <a:schemeClr val="tx1"/>
                    </a:solidFill>
                  </a:rPr>
                  <a:t>que aparecen en morado</a:t>
                </a: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82" b="1" dirty="0">
                    <a:solidFill>
                      <a:schemeClr val="tx1"/>
                    </a:solidFill>
                  </a:rPr>
                  <a:t>  CFA</a:t>
                </a:r>
              </a:p>
              <a:p>
                <a:r>
                  <a:rPr lang="en-US" sz="1084" dirty="0">
                    <a:solidFill>
                      <a:schemeClr val="tx1"/>
                    </a:solidFill>
                  </a:rPr>
                  <a:t>RL.2.2.1 </a:t>
                </a:r>
                <a:r>
                  <a:rPr lang="es-419" sz="943" dirty="0">
                    <a:solidFill>
                      <a:schemeClr val="tx1"/>
                    </a:solidFill>
                  </a:rPr>
                  <a:t>evaluación del estándar a nivel de grado</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48" dirty="0">
                    <a:solidFill>
                      <a:schemeClr val="tx1"/>
                    </a:solidFill>
                  </a:rPr>
                  <a:t>Después de haber dado  la pre-evaluación, las progresiones de aprendizaje proporcionan tareas de evaluación </a:t>
                </a:r>
                <a:r>
                  <a:rPr lang="es-419" sz="1048" b="1" i="1" dirty="0">
                    <a:solidFill>
                      <a:schemeClr val="tx1"/>
                    </a:solidFill>
                  </a:rPr>
                  <a:t>por debajo y cerca del nivel del grado a través de cada trimestre</a:t>
                </a:r>
                <a:r>
                  <a:rPr lang="es-419" sz="1048" dirty="0">
                    <a:solidFill>
                      <a:schemeClr val="tx1"/>
                    </a:solidFill>
                  </a:rPr>
                  <a:t>.</a:t>
                </a: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90" b="1" dirty="0">
                  <a:solidFill>
                    <a:schemeClr val="tx1"/>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3502521" y="4590615"/>
              <a:ext cx="1521322" cy="2557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191330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2" name="Rectangle 1"/>
          <p:cNvSpPr/>
          <p:nvPr/>
        </p:nvSpPr>
        <p:spPr>
          <a:xfrm>
            <a:off x="323850" y="718457"/>
            <a:ext cx="7290116" cy="1205315"/>
          </a:xfrm>
          <a:prstGeom prst="rect">
            <a:avLst/>
          </a:prstGeom>
          <a:noFill/>
        </p:spPr>
        <p:txBody>
          <a:bodyPr wrap="square" lIns="96378" tIns="48189" rIns="96378" bIns="48189">
            <a:spAutoFit/>
          </a:bodyPr>
          <a:lstStyle/>
          <a:p>
            <a:r>
              <a:rPr lang="x-none" sz="1800" b="1" dirty="0"/>
              <a:t>Trimestre </a:t>
            </a:r>
            <a:r>
              <a:rPr lang="en-US" sz="1800" b="1" dirty="0" smtClean="0"/>
              <a:t>dos</a:t>
            </a:r>
            <a:r>
              <a:rPr lang="x-none" sz="1800" b="1" dirty="0" smtClean="0"/>
              <a:t>: </a:t>
            </a:r>
            <a:r>
              <a:rPr lang="x-none" sz="1800" dirty="0"/>
              <a:t>Progresión de aprendizaje de </a:t>
            </a:r>
            <a:r>
              <a:rPr lang="x-none" sz="1800" b="1" dirty="0"/>
              <a:t>Lectura de Texto Literario  </a:t>
            </a:r>
          </a:p>
          <a:p>
            <a:r>
              <a:rPr lang="x-none" sz="1800" dirty="0"/>
              <a:t>En esta pre-evaluación se evalúan las casillas indicadas y resaltadas </a:t>
            </a:r>
            <a:r>
              <a:rPr lang="x-none" sz="1800" b="1" i="1" dirty="0"/>
              <a:t>antes del estándar</a:t>
            </a:r>
            <a:r>
              <a:rPr lang="x-none" sz="1800" dirty="0"/>
              <a:t>. El estándar como tal se evalúa en el CFA (</a:t>
            </a:r>
            <a:r>
              <a:rPr lang="x-none" sz="1800" i="1" dirty="0"/>
              <a:t>Common Formative Assessment</a:t>
            </a:r>
            <a:r>
              <a:rPr lang="x-none" sz="1800" dirty="0"/>
              <a:t>) al final de cada trimestre.</a:t>
            </a:r>
          </a:p>
        </p:txBody>
      </p:sp>
      <p:graphicFrame>
        <p:nvGraphicFramePr>
          <p:cNvPr id="3" name="Table 2"/>
          <p:cNvGraphicFramePr>
            <a:graphicFrameLocks noGrp="1"/>
          </p:cNvGraphicFramePr>
          <p:nvPr>
            <p:extLst>
              <p:ext uri="{D42A27DB-BD31-4B8C-83A1-F6EECF244321}">
                <p14:modId xmlns:p14="http://schemas.microsoft.com/office/powerpoint/2010/main" val="3920902565"/>
              </p:ext>
            </p:extLst>
          </p:nvPr>
        </p:nvGraphicFramePr>
        <p:xfrm>
          <a:off x="323850" y="1981200"/>
          <a:ext cx="7290116" cy="2272812"/>
        </p:xfrm>
        <a:graphic>
          <a:graphicData uri="http://schemas.openxmlformats.org/drawingml/2006/table">
            <a:tbl>
              <a:tblPr firstRow="1" firstCol="1" bandRow="1"/>
              <a:tblGrid>
                <a:gridCol w="666750"/>
                <a:gridCol w="914400"/>
                <a:gridCol w="609600"/>
                <a:gridCol w="990600"/>
                <a:gridCol w="227602"/>
                <a:gridCol w="762998"/>
                <a:gridCol w="914400"/>
                <a:gridCol w="1219200"/>
                <a:gridCol w="984566"/>
              </a:tblGrid>
              <a:tr h="177884">
                <a:tc gridSpan="5">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Path to DOK - 1</a:t>
                      </a:r>
                      <a:endParaRPr lang="en-US" sz="800" dirty="0">
                        <a:effectLst/>
                        <a:latin typeface="Calibri"/>
                        <a:ea typeface="Calibri"/>
                        <a:cs typeface="Times New Roman"/>
                      </a:endParaRPr>
                    </a:p>
                  </a:txBody>
                  <a:tcPr marL="34803" marR="34803"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Path to DOK - 2</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519">
                <a:tc gridSpan="8">
                  <a:txBody>
                    <a:bodyPr/>
                    <a:lstStyle/>
                    <a:p>
                      <a:pPr marL="0" marR="0" algn="ctr">
                        <a:lnSpc>
                          <a:spcPct val="100000"/>
                        </a:lnSpc>
                        <a:spcBef>
                          <a:spcPts val="0"/>
                        </a:spcBef>
                        <a:spcAft>
                          <a:spcPts val="0"/>
                        </a:spcAft>
                      </a:pPr>
                      <a:r>
                        <a:rPr lang="en-US" sz="800" b="1">
                          <a:effectLst/>
                          <a:latin typeface="Calibri"/>
                          <a:ea typeface="Times New Roman"/>
                          <a:cs typeface="Times New Roman"/>
                        </a:rPr>
                        <a:t>                           </a:t>
                      </a:r>
                      <a:endParaRPr lang="en-US" sz="800">
                        <a:effectLst/>
                        <a:latin typeface="Calibri"/>
                        <a:ea typeface="Calibri"/>
                        <a:cs typeface="Times New Roman"/>
                      </a:endParaRPr>
                    </a:p>
                  </a:txBody>
                  <a:tcPr marL="34803" marR="34803" marT="0" marB="0" anchor="ctr">
                    <a:lnL w="28575" cap="flat" cmpd="sng" algn="ctr">
                      <a:solidFill>
                        <a:schemeClr val="tx1"/>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800" b="1">
                          <a:effectLst/>
                          <a:latin typeface="Calibri"/>
                          <a:ea typeface="Times New Roman"/>
                          <a:cs typeface="Times New Roman"/>
                        </a:rPr>
                        <a:t>End Goal</a:t>
                      </a:r>
                      <a:endParaRPr lang="en-US" sz="800">
                        <a:effectLst/>
                        <a:latin typeface="Calibri"/>
                        <a:ea typeface="Calibri"/>
                        <a:cs typeface="Times New Roman"/>
                      </a:endParaRPr>
                    </a:p>
                  </a:txBody>
                  <a:tcPr marL="34803" marR="34803" marT="0" marB="0" anchor="ctr">
                    <a:lnL>
                      <a:noFill/>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42307">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4803" marR="34803"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d</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076200">
                <a:tc>
                  <a:txBody>
                    <a:bodyPr/>
                    <a:lstStyle/>
                    <a:p>
                      <a:pPr marL="0" marR="0" algn="l">
                        <a:lnSpc>
                          <a:spcPct val="115000"/>
                        </a:lnSpc>
                        <a:spcBef>
                          <a:spcPts val="0"/>
                        </a:spcBef>
                        <a:spcAft>
                          <a:spcPts val="1000"/>
                        </a:spcAft>
                      </a:pPr>
                      <a:r>
                        <a:rPr lang="es-ES" sz="750" i="1" dirty="0">
                          <a:effectLst/>
                          <a:latin typeface="Calibri" panose="020F0502020204030204" pitchFamily="34" charset="0"/>
                          <a:ea typeface="Calibri" panose="020F0502020204030204" pitchFamily="34" charset="0"/>
                          <a:cs typeface="Times New Roman" panose="02020603050405020304" pitchFamily="18" charset="0"/>
                        </a:rPr>
                        <a:t>Relata hechos y detalles acerca de un capítulo, escena o estrofa en un cuento, drama o poema (leído y discutido en clase).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ES" sz="750" i="1" dirty="0">
                          <a:effectLst/>
                          <a:latin typeface="Calibri" panose="020F0502020204030204" pitchFamily="34" charset="0"/>
                          <a:ea typeface="Calibri" panose="020F0502020204030204" pitchFamily="34" charset="0"/>
                          <a:cs typeface="Times New Roman" panose="02020603050405020304" pitchFamily="18" charset="0"/>
                        </a:rPr>
                        <a:t>Define (entiende y usa) </a:t>
                      </a:r>
                      <a:r>
                        <a:rPr lang="es-ES" sz="750" i="1"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ES" sz="750" i="1" dirty="0">
                          <a:effectLst/>
                          <a:latin typeface="Calibri" panose="020F0502020204030204" pitchFamily="34" charset="0"/>
                          <a:ea typeface="Calibri" panose="020F0502020204030204" pitchFamily="34" charset="0"/>
                          <a:cs typeface="Times New Roman" panose="02020603050405020304" pitchFamily="18" charset="0"/>
                        </a:rPr>
                        <a:t>: referir (hacer referencia), dramas, poemas, cuentos, describe, anterior, secciones, construye o desarrolla, capítulo, escena y estrofa.</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ES" sz="750" i="1">
                          <a:effectLst/>
                          <a:latin typeface="Calibri" panose="020F0502020204030204" pitchFamily="34" charset="0"/>
                          <a:ea typeface="Calibri" panose="020F0502020204030204" pitchFamily="34" charset="0"/>
                          <a:cs typeface="Times New Roman" panose="02020603050405020304" pitchFamily="18" charset="0"/>
                        </a:rPr>
                        <a:t>Describe los elementos literarios específicos de un cuento, drama o poema.</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ES" sz="750" b="1" i="1" dirty="0">
                          <a:effectLst/>
                          <a:latin typeface="Calibri" panose="020F0502020204030204" pitchFamily="34" charset="0"/>
                          <a:ea typeface="Calibri" panose="020F0502020204030204" pitchFamily="34" charset="0"/>
                          <a:cs typeface="Times New Roman" panose="02020603050405020304" pitchFamily="18" charset="0"/>
                        </a:rPr>
                        <a:t>Contesta preguntas de quién, qué, cuándo, dónde y cómo en un cuento, drama o poema, localizando información en capítulos, escenas o estrofas (</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leídos </a:t>
                      </a:r>
                      <a:r>
                        <a:rPr lang="es-ES" sz="750" b="1" i="1" dirty="0">
                          <a:effectLst/>
                          <a:latin typeface="Calibri" panose="020F0502020204030204" pitchFamily="34" charset="0"/>
                          <a:ea typeface="Calibri" panose="020F0502020204030204" pitchFamily="34" charset="0"/>
                          <a:cs typeface="Times New Roman" panose="02020603050405020304" pitchFamily="18" charset="0"/>
                        </a:rPr>
                        <a:t>pero no </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discutidos </a:t>
                      </a:r>
                      <a:r>
                        <a:rPr lang="es-ES" sz="750" b="1" i="1" dirty="0">
                          <a:effectLst/>
                          <a:latin typeface="Calibri" panose="020F0502020204030204" pitchFamily="34" charset="0"/>
                          <a:ea typeface="Calibri" panose="020F0502020204030204" pitchFamily="34" charset="0"/>
                          <a:cs typeface="Times New Roman" panose="02020603050405020304" pitchFamily="18" charset="0"/>
                        </a:rPr>
                        <a:t>en clase).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gridSpan="2">
                  <a:txBody>
                    <a:bodyPr/>
                    <a:lstStyle/>
                    <a:p>
                      <a:pPr marL="0" marR="0" algn="l">
                        <a:lnSpc>
                          <a:spcPct val="115000"/>
                        </a:lnSpc>
                        <a:spcBef>
                          <a:spcPts val="0"/>
                        </a:spcBef>
                        <a:spcAft>
                          <a:spcPts val="1000"/>
                        </a:spcAft>
                      </a:pPr>
                      <a:r>
                        <a:rPr lang="es-CO" sz="750" i="1" u="sng" dirty="0">
                          <a:effectLst/>
                          <a:latin typeface="Calibri" panose="020F0502020204030204" pitchFamily="34" charset="0"/>
                          <a:ea typeface="Calibri" panose="020F0502020204030204" pitchFamily="34" charset="0"/>
                          <a:cs typeface="Times New Roman" panose="02020603050405020304" pitchFamily="18" charset="0"/>
                        </a:rPr>
                        <a:t>Desarrollo de concepto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ES" sz="750" i="1" dirty="0">
                          <a:effectLst/>
                          <a:latin typeface="Calibri" panose="020F0502020204030204" pitchFamily="34" charset="0"/>
                          <a:ea typeface="Calibri" panose="020F0502020204030204" pitchFamily="34" charset="0"/>
                          <a:cs typeface="Times New Roman" panose="02020603050405020304" pitchFamily="18" charset="0"/>
                        </a:rPr>
                        <a:t>Entiende que cada parte de una estrofa (en un poema), un capítulo (en un cuento) y una escena (en un drama) se basa en las secciones </a:t>
                      </a:r>
                      <a:r>
                        <a:rPr lang="es-ES" sz="750" i="1" dirty="0" smtClean="0">
                          <a:effectLst/>
                          <a:latin typeface="Calibri" panose="020F0502020204030204" pitchFamily="34" charset="0"/>
                          <a:ea typeface="Calibri" panose="020F0502020204030204" pitchFamily="34" charset="0"/>
                          <a:cs typeface="Times New Roman" panose="02020603050405020304" pitchFamily="18" charset="0"/>
                        </a:rPr>
                        <a:t>anteriores, </a:t>
                      </a:r>
                      <a:r>
                        <a:rPr lang="es-ES" sz="750" i="1" dirty="0">
                          <a:effectLst/>
                          <a:latin typeface="Calibri" panose="020F0502020204030204" pitchFamily="34" charset="0"/>
                          <a:ea typeface="Calibri" panose="020F0502020204030204" pitchFamily="34" charset="0"/>
                          <a:cs typeface="Times New Roman" panose="02020603050405020304" pitchFamily="18" charset="0"/>
                        </a:rPr>
                        <a:t>y da un ejemplo.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1000"/>
                        </a:spcAft>
                      </a:pP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ctr" defTabSz="1018809" rtl="0" eaLnBrk="1" fontAlgn="auto" latinLnBrk="0" hangingPunct="1">
                        <a:lnSpc>
                          <a:spcPct val="115000"/>
                        </a:lnSpc>
                        <a:spcBef>
                          <a:spcPts val="0"/>
                        </a:spcBef>
                        <a:spcAft>
                          <a:spcPts val="1000"/>
                        </a:spcAft>
                        <a:buClrTx/>
                        <a:buSzTx/>
                        <a:buFontTx/>
                        <a:buNone/>
                        <a:tabLst/>
                        <a:defRPr/>
                      </a:pP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Identifica una idea principal en, o una generalización sobre un capítulo, escena o estrofa, utilizando  detalles de apoyo.</a:t>
                      </a:r>
                      <a:endParaRPr lang="es-419" sz="75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indent="0" algn="ctr" defTabSz="1018809" rtl="0" eaLnBrk="1" fontAlgn="auto" latinLnBrk="0" hangingPunct="1">
                        <a:lnSpc>
                          <a:spcPct val="115000"/>
                        </a:lnSpc>
                        <a:spcBef>
                          <a:spcPts val="0"/>
                        </a:spcBef>
                        <a:spcAft>
                          <a:spcPts val="1000"/>
                        </a:spcAft>
                        <a:buClrTx/>
                        <a:buSzTx/>
                        <a:buFontTx/>
                        <a:buNone/>
                        <a:tabLst/>
                        <a:defRPr/>
                      </a:pP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Utiliza las características  únicas del texto de los capítulos, escenas y estrofas para localizar información específica acerca de un cuento, drama o  poema (qué estrofa se refiere a....).</a:t>
                      </a:r>
                    </a:p>
                    <a:p>
                      <a:pPr marL="0" marR="0" indent="0" algn="ctr" defTabSz="1018809" rtl="0" eaLnBrk="1" fontAlgn="auto" latinLnBrk="0" hangingPunct="1">
                        <a:lnSpc>
                          <a:spcPct val="115000"/>
                        </a:lnSpc>
                        <a:spcBef>
                          <a:spcPts val="0"/>
                        </a:spcBef>
                        <a:spcAft>
                          <a:spcPts val="1000"/>
                        </a:spcAft>
                        <a:buClrTx/>
                        <a:buSzTx/>
                        <a:buFontTx/>
                        <a:buNone/>
                        <a:tabLst/>
                        <a:defRPr/>
                      </a:pPr>
                      <a:r>
                        <a:rPr lang="en-US" sz="750" b="1" dirty="0" smtClean="0">
                          <a:solidFill>
                            <a:srgbClr val="C00000"/>
                          </a:solidFill>
                          <a:effectLst>
                            <a:outerShdw blurRad="38100" dist="38100" dir="2700000" algn="tl">
                              <a:srgbClr val="000000">
                                <a:alpha val="43137"/>
                              </a:srgbClr>
                            </a:outerShdw>
                          </a:effectLst>
                          <a:latin typeface="+mn-lt"/>
                          <a:ea typeface="Calibri"/>
                          <a:cs typeface="Times New Roman"/>
                        </a:rPr>
                        <a:t>SELECCIÓN</a:t>
                      </a:r>
                      <a:r>
                        <a:rPr lang="en-US" sz="750" b="1" baseline="0" dirty="0" smtClean="0">
                          <a:solidFill>
                            <a:srgbClr val="C00000"/>
                          </a:solidFill>
                          <a:effectLst>
                            <a:outerShdw blurRad="38100" dist="38100" dir="2700000" algn="tl">
                              <a:srgbClr val="000000">
                                <a:alpha val="43137"/>
                              </a:srgbClr>
                            </a:outerShdw>
                          </a:effectLst>
                          <a:latin typeface="+mn-lt"/>
                          <a:ea typeface="Calibri"/>
                          <a:cs typeface="Times New Roman"/>
                        </a:rPr>
                        <a:t>  MÚLTIPLE</a:t>
                      </a:r>
                      <a:endParaRPr lang="en-US" sz="750" dirty="0" smtClean="0">
                        <a:solidFill>
                          <a:srgbClr val="C00000"/>
                        </a:solidFill>
                        <a:effectLst>
                          <a:outerShdw blurRad="38100" dist="38100" dir="2700000" algn="tl">
                            <a:srgbClr val="000000">
                              <a:alpha val="43137"/>
                            </a:srgbClr>
                          </a:outerShdw>
                        </a:effectLst>
                        <a:latin typeface="+mn-lt"/>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indent="0" algn="l" defTabSz="1018809" rtl="0" eaLnBrk="1" fontAlgn="auto" latinLnBrk="0" hangingPunct="1">
                        <a:lnSpc>
                          <a:spcPct val="115000"/>
                        </a:lnSpc>
                        <a:spcBef>
                          <a:spcPts val="0"/>
                        </a:spcBef>
                        <a:spcAft>
                          <a:spcPts val="1000"/>
                        </a:spcAft>
                        <a:buClrTx/>
                        <a:buSzTx/>
                        <a:buFontTx/>
                        <a:buNone/>
                        <a:tabLst/>
                        <a:defRPr/>
                      </a:pPr>
                      <a:r>
                        <a:rPr lang="es-MX" sz="750" b="1" i="1" u="sng" dirty="0" smtClean="0">
                          <a:effectLst/>
                          <a:latin typeface="Calibri" panose="020F0502020204030204" pitchFamily="34" charset="0"/>
                          <a:ea typeface="Calibri" panose="020F0502020204030204" pitchFamily="34" charset="0"/>
                          <a:cs typeface="Times New Roman" panose="02020603050405020304" pitchFamily="18" charset="0"/>
                        </a:rPr>
                        <a:t>RL3.5</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smtClean="0">
                          <a:solidFill>
                            <a:srgbClr val="000000"/>
                          </a:solidFill>
                          <a:effectLst/>
                          <a:latin typeface="Calibri" panose="020F0502020204030204" pitchFamily="34" charset="0"/>
                          <a:ea typeface="Calibri" panose="020F0502020204030204" pitchFamily="34" charset="0"/>
                          <a:cs typeface="Folio Light"/>
                        </a:rPr>
                        <a:t> Se refieren a partes de los cuentos, teatro y poemas al escribir o hablar sobre un texto, utilizando términos como capítulo, escena y estrofa; describen cómo cada parte sucesiva se basa en secciones anteriores.</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55160880"/>
              </p:ext>
            </p:extLst>
          </p:nvPr>
        </p:nvGraphicFramePr>
        <p:xfrm>
          <a:off x="331139" y="4362576"/>
          <a:ext cx="7282828" cy="2098019"/>
        </p:xfrm>
        <a:graphic>
          <a:graphicData uri="http://schemas.openxmlformats.org/drawingml/2006/table">
            <a:tbl>
              <a:tblPr firstRow="1" firstCol="1" bandRow="1"/>
              <a:tblGrid>
                <a:gridCol w="811861"/>
                <a:gridCol w="685800"/>
                <a:gridCol w="609600"/>
                <a:gridCol w="508997"/>
                <a:gridCol w="159244"/>
                <a:gridCol w="505480"/>
                <a:gridCol w="314034"/>
                <a:gridCol w="573660"/>
                <a:gridCol w="737562"/>
                <a:gridCol w="655611"/>
                <a:gridCol w="901465"/>
                <a:gridCol w="819514"/>
              </a:tblGrid>
              <a:tr h="162450">
                <a:tc gridSpan="4">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Path to DOK - 1</a:t>
                      </a:r>
                      <a:endParaRPr lang="en-US" sz="800" dirty="0">
                        <a:effectLst/>
                        <a:latin typeface="Calibri"/>
                        <a:ea typeface="Calibri"/>
                        <a:cs typeface="Times New Roman"/>
                      </a:endParaRPr>
                    </a:p>
                  </a:txBody>
                  <a:tcPr marL="34120" marR="34120"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gridSpan="6">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Path to DOK - 3</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2072">
                <a:tc gridSpan="11">
                  <a:txBody>
                    <a:bodyPr/>
                    <a:lstStyle/>
                    <a:p>
                      <a:pPr marL="0" marR="0" algn="l">
                        <a:lnSpc>
                          <a:spcPct val="100000"/>
                        </a:lnSpc>
                        <a:spcBef>
                          <a:spcPts val="0"/>
                        </a:spcBef>
                        <a:spcAft>
                          <a:spcPts val="0"/>
                        </a:spcAft>
                      </a:pPr>
                      <a:endParaRPr lang="en-US" sz="800">
                        <a:effectLst/>
                        <a:latin typeface="Calibri"/>
                        <a:ea typeface="Calibri"/>
                        <a:cs typeface="Times New Roman"/>
                      </a:endParaRPr>
                    </a:p>
                  </a:txBody>
                  <a:tcPr marL="34120" marR="34120" marT="0" marB="0" anchor="ctr">
                    <a:lnL w="28575" cap="flat" cmpd="sng" algn="ctr">
                      <a:solidFill>
                        <a:schemeClr val="tx1"/>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800" b="1">
                          <a:effectLst/>
                          <a:latin typeface="Calibri"/>
                          <a:ea typeface="Times New Roman"/>
                          <a:cs typeface="Times New Roman"/>
                        </a:rPr>
                        <a:t>End Goal</a:t>
                      </a:r>
                      <a:endParaRPr lang="en-US" sz="800">
                        <a:effectLst/>
                        <a:latin typeface="Calibri"/>
                        <a:ea typeface="Calibri"/>
                        <a:cs typeface="Times New Roman"/>
                      </a:endParaRPr>
                    </a:p>
                  </a:txBody>
                  <a:tcPr marL="34120" marR="34120" marT="0" marB="0" anchor="ctr">
                    <a:lnL>
                      <a:noFill/>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39511">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4120" marR="34120"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d</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00000"/>
                        </a:lnSpc>
                        <a:spcBef>
                          <a:spcPts val="0"/>
                        </a:spcBef>
                        <a:spcAft>
                          <a:spcPts val="0"/>
                        </a:spcAft>
                      </a:pP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a:t>
                      </a:r>
                      <a:r>
                        <a:rPr lang="en-US" sz="800">
                          <a:solidFill>
                            <a:srgbClr val="000000"/>
                          </a:solidFill>
                          <a:effectLst/>
                          <a:latin typeface="Calibri"/>
                          <a:ea typeface="Times New Roman"/>
                          <a:cs typeface="Times New Roman"/>
                        </a:rPr>
                        <a:t>q</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l">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a:t>
                      </a:r>
                      <a:r>
                        <a:rPr lang="en-US" sz="800">
                          <a:solidFill>
                            <a:srgbClr val="000000"/>
                          </a:solidFill>
                          <a:effectLst/>
                          <a:latin typeface="Calibri"/>
                          <a:ea typeface="Times New Roman"/>
                          <a:cs typeface="Times New Roman"/>
                        </a:rPr>
                        <a:t>w</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994019">
                <a:tc>
                  <a:txBody>
                    <a:bodyPr/>
                    <a:lstStyle/>
                    <a:p>
                      <a:pPr marL="0" marR="0" algn="l">
                        <a:lnSpc>
                          <a:spcPct val="115000"/>
                        </a:lnSpc>
                        <a:spcBef>
                          <a:spcPts val="0"/>
                        </a:spcBef>
                        <a:spcAft>
                          <a:spcPts val="1000"/>
                        </a:spcAft>
                      </a:pPr>
                      <a:r>
                        <a:rPr lang="es-ES" sz="750" i="1" dirty="0">
                          <a:effectLst/>
                          <a:latin typeface="Calibri" panose="020F0502020204030204" pitchFamily="34" charset="0"/>
                          <a:ea typeface="Calibri" panose="020F0502020204030204" pitchFamily="34" charset="0"/>
                          <a:cs typeface="Times New Roman" panose="02020603050405020304" pitchFamily="18" charset="0"/>
                        </a:rPr>
                        <a:t>Recuerda lo que personajes específicos en un texto, dicen acerca de un </a:t>
                      </a:r>
                      <a:r>
                        <a:rPr lang="es-ES" sz="750" i="1" dirty="0" smtClean="0">
                          <a:effectLst/>
                          <a:latin typeface="Calibri" panose="020F0502020204030204" pitchFamily="34" charset="0"/>
                          <a:ea typeface="Calibri" panose="020F0502020204030204" pitchFamily="34" charset="0"/>
                          <a:cs typeface="Times New Roman" panose="02020603050405020304" pitchFamily="18" charset="0"/>
                        </a:rPr>
                        <a:t>acontecimiento</a:t>
                      </a:r>
                      <a:r>
                        <a:rPr lang="es-ES" sz="75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750" i="1" dirty="0" smtClean="0">
                          <a:effectLst/>
                          <a:latin typeface="Calibri" panose="020F0502020204030204" pitchFamily="34" charset="0"/>
                          <a:ea typeface="Calibri" panose="020F0502020204030204" pitchFamily="34" charset="0"/>
                          <a:cs typeface="Times New Roman" panose="02020603050405020304" pitchFamily="18" charset="0"/>
                        </a:rPr>
                        <a:t>evento </a:t>
                      </a:r>
                      <a:r>
                        <a:rPr lang="es-ES" sz="750" i="1" dirty="0">
                          <a:effectLst/>
                          <a:latin typeface="Calibri" panose="020F0502020204030204" pitchFamily="34" charset="0"/>
                          <a:ea typeface="Calibri" panose="020F0502020204030204" pitchFamily="34" charset="0"/>
                          <a:cs typeface="Times New Roman" panose="02020603050405020304" pitchFamily="18" charset="0"/>
                        </a:rPr>
                        <a:t>(leído y discutido en clase).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ES" sz="750" i="1" dirty="0">
                          <a:effectLst/>
                          <a:latin typeface="Calibri" panose="020F0502020204030204" pitchFamily="34" charset="0"/>
                          <a:ea typeface="Calibri" panose="020F0502020204030204" pitchFamily="34" charset="0"/>
                          <a:cs typeface="Times New Roman" panose="02020603050405020304" pitchFamily="18" charset="0"/>
                        </a:rPr>
                        <a:t>Define (entiende y usa) </a:t>
                      </a:r>
                      <a:r>
                        <a:rPr lang="es-ES" sz="750" i="1"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ES" sz="750" i="1" dirty="0">
                          <a:effectLst/>
                          <a:latin typeface="Calibri" panose="020F0502020204030204" pitchFamily="34" charset="0"/>
                          <a:ea typeface="Calibri" panose="020F0502020204030204" pitchFamily="34" charset="0"/>
                          <a:cs typeface="Times New Roman" panose="02020603050405020304" pitchFamily="18" charset="0"/>
                        </a:rPr>
                        <a:t>: punto de vista, distinguir, narrador, personajes y la frase "de la de...".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ES" sz="750" i="1" dirty="0">
                          <a:effectLst/>
                          <a:latin typeface="Calibri" panose="020F0502020204030204" pitchFamily="34" charset="0"/>
                          <a:ea typeface="Calibri" panose="020F0502020204030204" pitchFamily="34" charset="0"/>
                          <a:cs typeface="Times New Roman" panose="02020603050405020304" pitchFamily="18" charset="0"/>
                        </a:rPr>
                        <a:t>Identifica </a:t>
                      </a:r>
                      <a:r>
                        <a:rPr lang="es-ES" sz="750" i="1" dirty="0" smtClean="0">
                          <a:effectLst/>
                          <a:latin typeface="Calibri" panose="020F0502020204030204" pitchFamily="34" charset="0"/>
                          <a:ea typeface="Calibri" panose="020F0502020204030204" pitchFamily="34" charset="0"/>
                          <a:cs typeface="Times New Roman" panose="02020603050405020304" pitchFamily="18" charset="0"/>
                        </a:rPr>
                        <a:t>al </a:t>
                      </a:r>
                      <a:r>
                        <a:rPr lang="es-ES" sz="750" i="1" dirty="0">
                          <a:effectLst/>
                          <a:latin typeface="Calibri" panose="020F0502020204030204" pitchFamily="34" charset="0"/>
                          <a:ea typeface="Calibri" panose="020F0502020204030204" pitchFamily="34" charset="0"/>
                          <a:cs typeface="Times New Roman" panose="02020603050405020304" pitchFamily="18" charset="0"/>
                        </a:rPr>
                        <a:t>narrador de un texto. Identifica personajes en un texto.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marL="0" marR="0" algn="l">
                        <a:lnSpc>
                          <a:spcPct val="100000"/>
                        </a:lnSpc>
                        <a:spcBef>
                          <a:spcPts val="0"/>
                        </a:spcBef>
                        <a:spcAft>
                          <a:spcPts val="0"/>
                        </a:spcAft>
                      </a:pP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Describe o explica las partes específicas de un texto que da entendimiento a lo que un personaje o narrador dijo.</a:t>
                      </a:r>
                      <a:endParaRPr lang="en-US" sz="750" b="1" dirty="0" smtClean="0">
                        <a:effectLst/>
                        <a:latin typeface="Calibri"/>
                        <a:ea typeface="Times New Roman"/>
                        <a:cs typeface="Times New Roman"/>
                      </a:endParaRP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hMerge="1">
                  <a:txBody>
                    <a:bodyPr/>
                    <a:lstStyle/>
                    <a:p>
                      <a:pPr marL="0" marR="0" algn="l">
                        <a:lnSpc>
                          <a:spcPct val="100000"/>
                        </a:lnSpc>
                        <a:spcBef>
                          <a:spcPts val="0"/>
                        </a:spcBef>
                        <a:spcAft>
                          <a:spcPts val="0"/>
                        </a:spcAft>
                      </a:pPr>
                      <a:endParaRPr lang="en-US" sz="80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marL="0" marR="0" algn="l">
                        <a:lnSpc>
                          <a:spcPct val="100000"/>
                        </a:lnSpc>
                        <a:spcBef>
                          <a:spcPts val="0"/>
                        </a:spcBef>
                        <a:spcAft>
                          <a:spcPts val="0"/>
                        </a:spcAft>
                      </a:pPr>
                      <a:r>
                        <a:rPr lang="es-419" sz="750" i="1" u="sng" kern="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Desarrollo de concepto </a:t>
                      </a:r>
                    </a:p>
                    <a:p>
                      <a:pPr marL="0" marR="0" algn="l">
                        <a:lnSpc>
                          <a:spcPct val="100000"/>
                        </a:lnSpc>
                        <a:spcBef>
                          <a:spcPts val="0"/>
                        </a:spcBef>
                        <a:spcAft>
                          <a:spcPts val="0"/>
                        </a:spcAft>
                      </a:pPr>
                      <a:r>
                        <a:rPr lang="es-419" sz="750" i="1" kern="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Entiende que los puntos de vista varían y se reflejan en las palabras o acciones y da un ejemplo de su propio punto de vista.</a:t>
                      </a:r>
                      <a:endParaRPr lang="es-419" sz="75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800" dirty="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s-419" sz="750" i="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Identifica y compara los diferentes puntos de vista en un texto.</a:t>
                      </a:r>
                      <a:endParaRPr lang="en-US" sz="75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ES" sz="750" b="1" i="1" dirty="0">
                          <a:effectLst/>
                          <a:latin typeface="Calibri" panose="020F0502020204030204" pitchFamily="34" charset="0"/>
                          <a:ea typeface="Calibri" panose="020F0502020204030204" pitchFamily="34" charset="0"/>
                          <a:cs typeface="Times New Roman" panose="02020603050405020304" pitchFamily="18" charset="0"/>
                        </a:rPr>
                        <a:t>Explica el punto de vista del personaje utilizando evidencia de apoyo </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del </a:t>
                      </a:r>
                      <a:r>
                        <a:rPr lang="es-ES" sz="750" b="1" i="1" dirty="0">
                          <a:effectLst/>
                          <a:latin typeface="Calibri" panose="020F0502020204030204" pitchFamily="34" charset="0"/>
                          <a:ea typeface="Calibri" panose="020F0502020204030204" pitchFamily="34" charset="0"/>
                          <a:cs typeface="Times New Roman" panose="02020603050405020304" pitchFamily="18" charset="0"/>
                        </a:rPr>
                        <a:t>texto</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ES" sz="750" i="1">
                          <a:effectLst/>
                          <a:latin typeface="Calibri" panose="020F0502020204030204" pitchFamily="34" charset="0"/>
                          <a:ea typeface="Calibri" panose="020F0502020204030204" pitchFamily="34" charset="0"/>
                          <a:cs typeface="Times New Roman" panose="02020603050405020304" pitchFamily="18" charset="0"/>
                        </a:rPr>
                        <a:t>Describe cómo el punto de vista del personaje o del narrador puede afectar el propio punto de vista del lector.</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ES" sz="750" b="1" i="1" dirty="0">
                          <a:effectLst/>
                          <a:latin typeface="Calibri" panose="020F0502020204030204" pitchFamily="34" charset="0"/>
                          <a:ea typeface="Calibri" panose="020F0502020204030204" pitchFamily="34" charset="0"/>
                          <a:cs typeface="Times New Roman" panose="02020603050405020304" pitchFamily="18" charset="0"/>
                        </a:rPr>
                        <a:t>Analiza cómo el punto de vista del personaje o del narrador es diferente del suyo</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RESPUESTA CONSTRUIDA</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RL 3.6 </a:t>
                      </a:r>
                      <a:r>
                        <a:rPr lang="es-MX" sz="750" i="1" dirty="0">
                          <a:solidFill>
                            <a:srgbClr val="000000"/>
                          </a:solidFill>
                          <a:effectLst/>
                          <a:latin typeface="Calibri" panose="020F0502020204030204" pitchFamily="34" charset="0"/>
                          <a:ea typeface="Calibri" panose="020F0502020204030204" pitchFamily="34" charset="0"/>
                          <a:cs typeface="Folio Light"/>
                        </a:rPr>
                        <a:t> Distinguen su propio punto de vista del punto de vista del narrador o del punto de vista de los personajes.</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309026576"/>
              </p:ext>
            </p:extLst>
          </p:nvPr>
        </p:nvGraphicFramePr>
        <p:xfrm>
          <a:off x="337765" y="6585724"/>
          <a:ext cx="7262286" cy="1696867"/>
        </p:xfrm>
        <a:graphic>
          <a:graphicData uri="http://schemas.openxmlformats.org/drawingml/2006/table">
            <a:tbl>
              <a:tblPr firstRow="1" firstCol="1" bandRow="1"/>
              <a:tblGrid>
                <a:gridCol w="891860"/>
                <a:gridCol w="1026346"/>
                <a:gridCol w="955564"/>
                <a:gridCol w="884782"/>
                <a:gridCol w="1061737"/>
                <a:gridCol w="1026346"/>
                <a:gridCol w="884782"/>
                <a:gridCol w="530869"/>
              </a:tblGrid>
              <a:tr h="136100">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285" marR="33285"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d</a:t>
                      </a:r>
                      <a:endParaRPr lang="en-US" sz="800" dirty="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a:t>
                      </a:r>
                      <a:r>
                        <a:rPr lang="en-US" sz="800" dirty="0" err="1">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748548">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Cuenta</a:t>
                      </a:r>
                      <a:r>
                        <a:rPr lang="es-CO" sz="750" i="1">
                          <a:effectLst/>
                          <a:latin typeface="Calibri" panose="020F0502020204030204" pitchFamily="34" charset="0"/>
                          <a:ea typeface="Calibri" panose="020F0502020204030204" pitchFamily="34" charset="0"/>
                          <a:cs typeface="Times New Roman" panose="02020603050405020304" pitchFamily="18" charset="0"/>
                        </a:rPr>
                        <a:t> o localiza ilustraciones en un texto leído y discutido en clase.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ES" sz="750" i="1">
                          <a:effectLst/>
                          <a:latin typeface="Calibri" panose="020F0502020204030204" pitchFamily="34" charset="0"/>
                          <a:ea typeface="Calibri" panose="020F0502020204030204" pitchFamily="34" charset="0"/>
                          <a:cs typeface="Times New Roman" panose="02020603050405020304" pitchFamily="18" charset="0"/>
                        </a:rPr>
                        <a:t>Define (comprende y utiliza) </a:t>
                      </a:r>
                      <a:r>
                        <a:rPr lang="es-ES" sz="750" i="1" u="sng">
                          <a:effectLst/>
                          <a:latin typeface="Calibri" panose="020F0502020204030204" pitchFamily="34" charset="0"/>
                          <a:ea typeface="Calibri" panose="020F0502020204030204" pitchFamily="34" charset="0"/>
                          <a:cs typeface="Times New Roman" panose="02020603050405020304" pitchFamily="18" charset="0"/>
                        </a:rPr>
                        <a:t> Lenguaje Académico Estándar</a:t>
                      </a:r>
                      <a:r>
                        <a:rPr lang="es-ES" sz="750" i="1">
                          <a:effectLst/>
                          <a:latin typeface="Calibri" panose="020F0502020204030204" pitchFamily="34" charset="0"/>
                          <a:ea typeface="Calibri" panose="020F0502020204030204" pitchFamily="34" charset="0"/>
                          <a:cs typeface="Times New Roman" panose="02020603050405020304" pitchFamily="18" charset="0"/>
                        </a:rPr>
                        <a:t>: explicar, aspectos,  específico, ilustraciones, contribuir, transmitir, crear, estado de ánimo, enfatizar, personajes, aspectos y escenario/ambiente.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ES" sz="750" b="1" i="1" dirty="0">
                          <a:effectLst/>
                          <a:latin typeface="Calibri" panose="020F0502020204030204" pitchFamily="34" charset="0"/>
                          <a:ea typeface="Calibri" panose="020F0502020204030204" pitchFamily="34" charset="0"/>
                          <a:cs typeface="Times New Roman" panose="02020603050405020304" pitchFamily="18" charset="0"/>
                        </a:rPr>
                        <a:t>Identifica o describe ilustraciones específicas que crean el estado de ánimo y enfatizan los aspectos de un personaje o ambiente</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ES" sz="750" b="1" i="1" dirty="0">
                          <a:effectLst/>
                          <a:latin typeface="Calibri" panose="020F0502020204030204" pitchFamily="34" charset="0"/>
                          <a:ea typeface="Calibri" panose="020F0502020204030204" pitchFamily="34" charset="0"/>
                          <a:cs typeface="Times New Roman" panose="02020603050405020304" pitchFamily="18" charset="0"/>
                        </a:rPr>
                        <a:t>Contesta  preguntas que explican cómo o de qué manera las ilustraciones</a:t>
                      </a:r>
                      <a:br>
                        <a:rPr lang="es-ES" sz="750" b="1" i="1" dirty="0">
                          <a:effectLst/>
                          <a:latin typeface="Calibri" panose="020F0502020204030204" pitchFamily="34" charset="0"/>
                          <a:ea typeface="Calibri" panose="020F0502020204030204" pitchFamily="34" charset="0"/>
                          <a:cs typeface="Times New Roman" panose="02020603050405020304" pitchFamily="18" charset="0"/>
                        </a:rPr>
                      </a:br>
                      <a:r>
                        <a:rPr lang="es-ES" sz="750" b="1" i="1" dirty="0">
                          <a:effectLst/>
                          <a:latin typeface="Calibri" panose="020F0502020204030204" pitchFamily="34" charset="0"/>
                          <a:ea typeface="Calibri" panose="020F0502020204030204" pitchFamily="34" charset="0"/>
                          <a:cs typeface="Times New Roman" panose="02020603050405020304" pitchFamily="18" charset="0"/>
                        </a:rPr>
                        <a:t>contribuyen a una parte específica de un texto</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750" i="1" u="sng">
                          <a:effectLst/>
                          <a:latin typeface="Calibri" panose="020F0502020204030204" pitchFamily="34" charset="0"/>
                          <a:ea typeface="Calibri" panose="020F0502020204030204" pitchFamily="34" charset="0"/>
                          <a:cs typeface="Times New Roman" panose="02020603050405020304" pitchFamily="18" charset="0"/>
                        </a:rPr>
                        <a:t>Desarrollo de concepto </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ES" sz="750" i="1">
                          <a:effectLst/>
                          <a:latin typeface="Calibri" panose="020F0502020204030204" pitchFamily="34" charset="0"/>
                          <a:ea typeface="Calibri" panose="020F0502020204030204" pitchFamily="34" charset="0"/>
                          <a:cs typeface="Times New Roman" panose="02020603050405020304" pitchFamily="18" charset="0"/>
                        </a:rPr>
                        <a:t>Entiende que las ilustraciones de un texto pueden contribuir al mensaje que el cuento está narrando.</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Localiza </a:t>
                      </a:r>
                      <a:r>
                        <a:rPr lang="es-ES" sz="750" b="1" i="1" dirty="0">
                          <a:effectLst/>
                          <a:latin typeface="Calibri" panose="020F0502020204030204" pitchFamily="34" charset="0"/>
                          <a:ea typeface="Calibri" panose="020F0502020204030204" pitchFamily="34" charset="0"/>
                          <a:cs typeface="Times New Roman" panose="02020603050405020304" pitchFamily="18" charset="0"/>
                        </a:rPr>
                        <a:t>información dentro del texto que se transmite a través de aspectos específicos de las ilustraciones del texto</a:t>
                      </a:r>
                      <a:r>
                        <a:rPr lang="es-ES"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RESPUESTA CONSTRUIDA</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gridSpan="2">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RL 3.7</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solidFill>
                            <a:srgbClr val="000000"/>
                          </a:solidFill>
                          <a:effectLst/>
                          <a:latin typeface="Calibri" panose="020F0502020204030204" pitchFamily="34" charset="0"/>
                          <a:ea typeface="Calibri" panose="020F0502020204030204" pitchFamily="34" charset="0"/>
                          <a:cs typeface="Folio Light"/>
                        </a:rPr>
                        <a:t> Explican cómo los aspectos específicos de las ilustraciones de un texto contribuyen a lo que se transmite por palabras en un cuento (ejemplo: crear el estado de ánimo, enfatizar aspectos de un personaje o escenario).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750"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c hMerge="1">
                  <a:txBody>
                    <a:bodyPr/>
                    <a:lstStyle/>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1" name="Rectangle 20"/>
          <p:cNvSpPr/>
          <p:nvPr/>
        </p:nvSpPr>
        <p:spPr>
          <a:xfrm rot="20969699">
            <a:off x="2535425" y="3861959"/>
            <a:ext cx="949960" cy="315783"/>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smtClean="0">
                <a:solidFill>
                  <a:schemeClr val="tx1"/>
                </a:solidFill>
                <a:effectLst>
                  <a:outerShdw blurRad="38100" dist="38100" dir="2700000" algn="tl">
                    <a:srgbClr val="000000">
                      <a:alpha val="43137"/>
                    </a:srgbClr>
                  </a:outerShdw>
                </a:effectLst>
              </a:rPr>
              <a:t>No </a:t>
            </a:r>
            <a:r>
              <a:rPr lang="en-US" sz="1000" b="1" dirty="0" err="1" smtClean="0">
                <a:solidFill>
                  <a:schemeClr val="tx1"/>
                </a:solidFill>
                <a:effectLst>
                  <a:outerShdw blurRad="38100" dist="38100" dir="2700000" algn="tl">
                    <a:srgbClr val="000000">
                      <a:alpha val="43137"/>
                    </a:srgbClr>
                  </a:outerShdw>
                </a:effectLst>
              </a:rPr>
              <a:t>fue</a:t>
            </a:r>
            <a:r>
              <a:rPr lang="en-US" sz="1000" b="1" dirty="0" smtClean="0">
                <a:solidFill>
                  <a:schemeClr val="tx1"/>
                </a:solidFill>
                <a:effectLst>
                  <a:outerShdw blurRad="38100" dist="38100" dir="2700000" algn="tl">
                    <a:srgbClr val="000000">
                      <a:alpha val="43137"/>
                    </a:srgbClr>
                  </a:outerShdw>
                </a:effectLst>
              </a:rPr>
              <a:t> </a:t>
            </a:r>
            <a:r>
              <a:rPr lang="en-US" sz="1000" b="1" dirty="0" err="1" smtClean="0">
                <a:solidFill>
                  <a:schemeClr val="tx1"/>
                </a:solidFill>
                <a:effectLst>
                  <a:outerShdw blurRad="38100" dist="38100" dir="2700000" algn="tl">
                    <a:srgbClr val="000000">
                      <a:alpha val="43137"/>
                    </a:srgbClr>
                  </a:outerShdw>
                </a:effectLst>
              </a:rPr>
              <a:t>evaluado</a:t>
            </a:r>
            <a:endParaRPr lang="en-US" sz="1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668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9060306"/>
              </p:ext>
            </p:extLst>
          </p:nvPr>
        </p:nvGraphicFramePr>
        <p:xfrm>
          <a:off x="323850" y="1981200"/>
          <a:ext cx="7124700" cy="1698505"/>
        </p:xfrm>
        <a:graphic>
          <a:graphicData uri="http://schemas.openxmlformats.org/drawingml/2006/table">
            <a:tbl>
              <a:tblPr firstRow="1" firstCol="1" bandRow="1"/>
              <a:tblGrid>
                <a:gridCol w="824587"/>
                <a:gridCol w="1140163"/>
                <a:gridCol w="873222"/>
                <a:gridCol w="952606"/>
                <a:gridCol w="1031990"/>
                <a:gridCol w="1190758"/>
                <a:gridCol w="1111374"/>
              </a:tblGrid>
              <a:tr h="137738">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686" marR="33686"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AP</a:t>
                      </a:r>
                      <a:r>
                        <a:rPr lang="en-US" sz="800">
                          <a:solidFill>
                            <a:srgbClr val="000000"/>
                          </a:solidFill>
                          <a:effectLst/>
                          <a:latin typeface="Calibri"/>
                          <a:ea typeface="Times New Roman"/>
                          <a:cs typeface="Times New Roman"/>
                        </a:rPr>
                        <a:t>n</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621008">
                <a:tc>
                  <a:txBody>
                    <a:bodyPr/>
                    <a:lstStyle/>
                    <a:p>
                      <a:pPr marL="0" marR="0" algn="l">
                        <a:lnSpc>
                          <a:spcPct val="115000"/>
                        </a:lnSpc>
                        <a:spcBef>
                          <a:spcPts val="0"/>
                        </a:spcBef>
                        <a:spcAft>
                          <a:spcPts val="1000"/>
                        </a:spcAft>
                      </a:pPr>
                      <a:r>
                        <a:rPr lang="es-ES" sz="750" i="1" dirty="0">
                          <a:effectLst/>
                          <a:latin typeface="Calibri" panose="020F0502020204030204" pitchFamily="34" charset="0"/>
                          <a:ea typeface="Calibri" panose="020F0502020204030204" pitchFamily="34" charset="0"/>
                          <a:cs typeface="Times New Roman" panose="02020603050405020304" pitchFamily="18" charset="0"/>
                        </a:rPr>
                        <a:t>Localiza características  específicas del texto (ejemplo, palabras clave, barras laterales, hipervínculos) en un texto leído y discutido en clase.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i="1">
                          <a:effectLst/>
                          <a:latin typeface="Calibri" panose="020F0502020204030204" pitchFamily="34" charset="0"/>
                          <a:ea typeface="Calibri" panose="020F0502020204030204" pitchFamily="34" charset="0"/>
                          <a:cs typeface="Times New Roman" panose="02020603050405020304" pitchFamily="18" charset="0"/>
                        </a:rPr>
                        <a:t>Define (entiende y usa) </a:t>
                      </a:r>
                      <a:r>
                        <a:rPr lang="es-CO" sz="750" b="1" i="1" u="sng">
                          <a:effectLst/>
                          <a:latin typeface="Calibri" panose="020F0502020204030204" pitchFamily="34" charset="0"/>
                          <a:ea typeface="Calibri" panose="020F0502020204030204" pitchFamily="34" charset="0"/>
                          <a:cs typeface="Times New Roman" panose="02020603050405020304" pitchFamily="18" charset="0"/>
                        </a:rPr>
                        <a:t> </a:t>
                      </a:r>
                      <a:r>
                        <a:rPr lang="es-CO" sz="750" i="1" u="sng">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CO" sz="750" i="1">
                          <a:effectLst/>
                          <a:latin typeface="Calibri" panose="020F0502020204030204" pitchFamily="34" charset="0"/>
                          <a:ea typeface="Calibri" panose="020F0502020204030204" pitchFamily="34" charset="0"/>
                          <a:cs typeface="Times New Roman" panose="02020603050405020304" pitchFamily="18" charset="0"/>
                        </a:rPr>
                        <a:t>:</a:t>
                      </a:r>
                      <a:r>
                        <a:rPr lang="es-CO" sz="750" i="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s-ES" sz="750" i="1">
                          <a:effectLst/>
                          <a:latin typeface="Calibri" panose="020F0502020204030204" pitchFamily="34" charset="0"/>
                          <a:ea typeface="Calibri" panose="020F0502020204030204" pitchFamily="34" charset="0"/>
                          <a:cs typeface="Times New Roman" panose="02020603050405020304" pitchFamily="18" charset="0"/>
                        </a:rPr>
                        <a:t>palabras clave, barras laterales, hipervínculos, relevante, eficientemente, temas y características del texto / herramientas.</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b="1" i="1">
                          <a:effectLst/>
                          <a:latin typeface="Calibri" panose="020F0502020204030204" pitchFamily="34" charset="0"/>
                          <a:ea typeface="Calibri" panose="020F0502020204030204" pitchFamily="34" charset="0"/>
                          <a:cs typeface="Times New Roman" panose="02020603050405020304" pitchFamily="18" charset="0"/>
                        </a:rPr>
                        <a:t>Contesta preguntas acerca  del propósito de diferentes características del texto y herramientas de búsqueda.</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419" sz="750" i="1" u="sng">
                          <a:effectLst/>
                          <a:latin typeface="Calibri" panose="020F0502020204030204" pitchFamily="34" charset="0"/>
                          <a:ea typeface="Calibri" panose="020F0502020204030204" pitchFamily="34" charset="0"/>
                          <a:cs typeface="Times New Roman" panose="02020603050405020304" pitchFamily="18" charset="0"/>
                        </a:rPr>
                        <a:t>Desarrollo de concepto </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750" i="1">
                          <a:effectLst/>
                          <a:latin typeface="Calibri" panose="020F0502020204030204" pitchFamily="34" charset="0"/>
                          <a:ea typeface="Calibri" panose="020F0502020204030204" pitchFamily="34" charset="0"/>
                          <a:cs typeface="Times New Roman" panose="02020603050405020304" pitchFamily="18" charset="0"/>
                        </a:rPr>
                        <a:t>Entiende que la búsqueda o características del texto (herramientas) pueden proporcionar información sobre un texto o tema.</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Localiza  información usando palabras clave, barras laterales o hipervínculos (y otras herramientas de búsqueda/características del texto) relevantes a un tema</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Obtiene e interpreta la información usando palabras clave, barras laterales o hipervínculos correspondientes a un tema</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RI3.5</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solidFill>
                            <a:srgbClr val="000000"/>
                          </a:solidFill>
                          <a:effectLst/>
                          <a:latin typeface="Calibri" panose="020F0502020204030204" pitchFamily="34" charset="0"/>
                          <a:ea typeface="Calibri" panose="020F0502020204030204" pitchFamily="34" charset="0"/>
                          <a:cs typeface="Folio Light"/>
                        </a:rPr>
                        <a:t> Usan de manera eficiente las características del texto y herramientas de búsqueda (ejemplo: palabras clave, barras laterales, hipervínculos) para localizar información relevante para un tema determinado.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8" name="Rectangle 7"/>
          <p:cNvSpPr/>
          <p:nvPr/>
        </p:nvSpPr>
        <p:spPr>
          <a:xfrm>
            <a:off x="323850" y="718457"/>
            <a:ext cx="7124700" cy="1082204"/>
          </a:xfrm>
          <a:prstGeom prst="rect">
            <a:avLst/>
          </a:prstGeom>
          <a:noFill/>
        </p:spPr>
        <p:txBody>
          <a:bodyPr wrap="square" lIns="96378" tIns="48189" rIns="96378" bIns="48189">
            <a:spAutoFit/>
          </a:bodyPr>
          <a:lstStyle/>
          <a:p>
            <a:r>
              <a:rPr lang="x-none" sz="1600" b="1" dirty="0"/>
              <a:t>Trimestre </a:t>
            </a:r>
            <a:r>
              <a:rPr lang="en-US" sz="1600" b="1" dirty="0"/>
              <a:t>dos</a:t>
            </a:r>
            <a:r>
              <a:rPr lang="x-none" sz="1600" b="1" dirty="0"/>
              <a:t>: </a:t>
            </a:r>
            <a:r>
              <a:rPr lang="x-none" sz="1600" dirty="0"/>
              <a:t>Progresión de aprendizaje de </a:t>
            </a:r>
            <a:r>
              <a:rPr lang="x-none" sz="1600" b="1" dirty="0"/>
              <a:t>Lectura de Texto </a:t>
            </a:r>
            <a:r>
              <a:rPr lang="en-US" sz="1600" b="1" dirty="0" err="1" smtClean="0"/>
              <a:t>Informativo</a:t>
            </a:r>
            <a:r>
              <a:rPr lang="x-none" sz="1600" b="1" dirty="0" smtClean="0"/>
              <a:t>  </a:t>
            </a:r>
            <a:endParaRPr lang="x-none" sz="1600" b="1" dirty="0"/>
          </a:p>
          <a:p>
            <a:r>
              <a:rPr lang="x-none" sz="1600" dirty="0"/>
              <a:t>En esta pre-evaluación se evalúan las casillas indicadas y resaltadas </a:t>
            </a:r>
            <a:r>
              <a:rPr lang="x-none" sz="1600" b="1" i="1" dirty="0"/>
              <a:t>antes del estándar</a:t>
            </a:r>
            <a:r>
              <a:rPr lang="x-none" sz="1600" dirty="0"/>
              <a:t>. El estándar como tal se evalúa en el CFA (</a:t>
            </a:r>
            <a:r>
              <a:rPr lang="x-none" sz="1600" i="1" dirty="0"/>
              <a:t>Common Formative Assessment</a:t>
            </a:r>
            <a:r>
              <a:rPr lang="x-none" sz="1600" dirty="0"/>
              <a:t>) al final de cada trimestre.</a:t>
            </a:r>
          </a:p>
        </p:txBody>
      </p:sp>
      <p:graphicFrame>
        <p:nvGraphicFramePr>
          <p:cNvPr id="5" name="Table 4"/>
          <p:cNvGraphicFramePr>
            <a:graphicFrameLocks noGrp="1"/>
          </p:cNvGraphicFramePr>
          <p:nvPr>
            <p:extLst>
              <p:ext uri="{D42A27DB-BD31-4B8C-83A1-F6EECF244321}">
                <p14:modId xmlns:p14="http://schemas.microsoft.com/office/powerpoint/2010/main" val="3377860114"/>
              </p:ext>
            </p:extLst>
          </p:nvPr>
        </p:nvGraphicFramePr>
        <p:xfrm>
          <a:off x="342900" y="3842398"/>
          <a:ext cx="7105648" cy="1826712"/>
        </p:xfrm>
        <a:graphic>
          <a:graphicData uri="http://schemas.openxmlformats.org/drawingml/2006/table">
            <a:tbl>
              <a:tblPr firstRow="1" firstCol="1" bandRow="1"/>
              <a:tblGrid>
                <a:gridCol w="804413"/>
                <a:gridCol w="904964"/>
                <a:gridCol w="804413"/>
                <a:gridCol w="837930"/>
                <a:gridCol w="903751"/>
                <a:gridCol w="791716"/>
                <a:gridCol w="690958"/>
                <a:gridCol w="734130"/>
                <a:gridCol w="633373"/>
              </a:tblGrid>
              <a:tr h="13450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894" marR="32894"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ANq</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8CCE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w</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647279">
                <a:tc>
                  <a:txBody>
                    <a:bodyPr/>
                    <a:lstStyle/>
                    <a:p>
                      <a:pPr marL="0" marR="0" algn="l">
                        <a:lnSpc>
                          <a:spcPct val="115000"/>
                        </a:lnSpc>
                        <a:spcBef>
                          <a:spcPts val="0"/>
                        </a:spcBef>
                        <a:spcAft>
                          <a:spcPts val="1000"/>
                        </a:spcAft>
                      </a:pPr>
                      <a:r>
                        <a:rPr lang="es-CO" sz="750" i="1">
                          <a:effectLst/>
                          <a:latin typeface="Calibri" panose="020F0502020204030204" pitchFamily="34" charset="0"/>
                          <a:ea typeface="Calibri" panose="020F0502020204030204" pitchFamily="34" charset="0"/>
                          <a:cs typeface="Times New Roman" panose="02020603050405020304" pitchFamily="18" charset="0"/>
                        </a:rPr>
                        <a:t>Recuerda  lo que un autor transmite en un texto sobre un evento o acontecimiento (leído y discutido en clase).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i="1">
                          <a:effectLst/>
                          <a:latin typeface="Calibri" panose="020F0502020204030204" pitchFamily="34" charset="0"/>
                          <a:ea typeface="Calibri" panose="020F0502020204030204" pitchFamily="34" charset="0"/>
                          <a:cs typeface="Times New Roman" panose="02020603050405020304" pitchFamily="18" charset="0"/>
                        </a:rPr>
                        <a:t>Define (entiende y usa) </a:t>
                      </a:r>
                      <a:r>
                        <a:rPr lang="es-CO" sz="750" i="1" u="sng">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CO" sz="750" i="1">
                          <a:effectLst/>
                          <a:latin typeface="Calibri" panose="020F0502020204030204" pitchFamily="34" charset="0"/>
                          <a:ea typeface="Calibri" panose="020F0502020204030204" pitchFamily="34" charset="0"/>
                          <a:cs typeface="Times New Roman" panose="02020603050405020304" pitchFamily="18" charset="0"/>
                        </a:rPr>
                        <a:t>:</a:t>
                      </a:r>
                      <a:r>
                        <a:rPr lang="es-CO" sz="750" i="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s-CO" sz="750" i="1">
                          <a:effectLst/>
                          <a:latin typeface="Calibri" panose="020F0502020204030204" pitchFamily="34" charset="0"/>
                          <a:ea typeface="Calibri" panose="020F0502020204030204" pitchFamily="34" charset="0"/>
                          <a:cs typeface="Times New Roman" panose="02020603050405020304" pitchFamily="18" charset="0"/>
                        </a:rPr>
                        <a:t> punto de vista, distinguir, autor, y la frase "de la de...".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Describe o explica las partes específicas de un texto que ayudan a entender el punto de vista de un autor</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15000"/>
                        </a:lnSpc>
                        <a:spcBef>
                          <a:spcPts val="0"/>
                        </a:spcBef>
                        <a:spcAft>
                          <a:spcPts val="1000"/>
                        </a:spcAft>
                      </a:pPr>
                      <a:endParaRPr lang="es-CO"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419" sz="750" i="1" u="sng" dirty="0">
                          <a:effectLst/>
                          <a:latin typeface="Calibri" panose="020F0502020204030204" pitchFamily="34" charset="0"/>
                          <a:ea typeface="Calibri" panose="020F0502020204030204" pitchFamily="34" charset="0"/>
                          <a:cs typeface="Times New Roman" panose="02020603050405020304" pitchFamily="18" charset="0"/>
                        </a:rPr>
                        <a:t>Desarrollo de concepto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750" i="1" dirty="0">
                          <a:effectLst/>
                          <a:latin typeface="Calibri" panose="020F0502020204030204" pitchFamily="34" charset="0"/>
                          <a:ea typeface="Calibri" panose="020F0502020204030204" pitchFamily="34" charset="0"/>
                          <a:cs typeface="Times New Roman" panose="02020603050405020304" pitchFamily="18" charset="0"/>
                        </a:rPr>
                        <a:t>Entiende que el punto de vista de un autor se refleja en las </a:t>
                      </a:r>
                      <a:r>
                        <a:rPr lang="es-CO" sz="750" i="1" dirty="0" smtClean="0">
                          <a:effectLst/>
                          <a:latin typeface="Calibri" panose="020F0502020204030204" pitchFamily="34" charset="0"/>
                          <a:ea typeface="Calibri" panose="020F0502020204030204" pitchFamily="34" charset="0"/>
                          <a:cs typeface="Times New Roman" panose="02020603050405020304" pitchFamily="18" charset="0"/>
                        </a:rPr>
                        <a:t>palabras, </a:t>
                      </a:r>
                      <a:r>
                        <a:rPr lang="es-CO" sz="750" i="1" dirty="0">
                          <a:effectLst/>
                          <a:latin typeface="Calibri" panose="020F0502020204030204" pitchFamily="34" charset="0"/>
                          <a:ea typeface="Calibri" panose="020F0502020204030204" pitchFamily="34" charset="0"/>
                          <a:cs typeface="Times New Roman" panose="02020603050405020304" pitchFamily="18" charset="0"/>
                        </a:rPr>
                        <a:t>y da un ejemplo de su propio punto de vista.</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Identifica y enumera los puntos de vista del autor dentro de un texto. Compara el punto de vista suyo con el </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 del </a:t>
                      </a:r>
                      <a:r>
                        <a:rPr lang="es-CO" sz="750" b="1" i="1" dirty="0">
                          <a:effectLst/>
                          <a:latin typeface="Calibri" panose="020F0502020204030204" pitchFamily="34" charset="0"/>
                          <a:ea typeface="Calibri" panose="020F0502020204030204" pitchFamily="34" charset="0"/>
                          <a:cs typeface="Times New Roman" panose="02020603050405020304" pitchFamily="18" charset="0"/>
                        </a:rPr>
                        <a:t>auto. </a:t>
                      </a:r>
                      <a:endParaRPr lang="es-CO"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Explica el  punto de vista del autor usando evidencia de apoyo en el texto</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750" i="1">
                          <a:effectLst/>
                          <a:latin typeface="Calibri" panose="020F0502020204030204" pitchFamily="34" charset="0"/>
                          <a:ea typeface="Calibri" panose="020F0502020204030204" pitchFamily="34" charset="0"/>
                          <a:cs typeface="Times New Roman" panose="02020603050405020304" pitchFamily="18" charset="0"/>
                        </a:rPr>
                        <a:t>Describe cómo el punto de vista de un autor puede afectar el propio punto de vista del lector.</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Analiza cómo el punto de vista de un autor es diferente al suyo</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RESPUESTA CONSTRUIDA</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RI3.6 </a:t>
                      </a:r>
                      <a:r>
                        <a:rPr lang="es-MX" sz="750" i="1" dirty="0">
                          <a:solidFill>
                            <a:srgbClr val="000000"/>
                          </a:solidFill>
                          <a:effectLst/>
                          <a:latin typeface="Calibri" panose="020F0502020204030204" pitchFamily="34" charset="0"/>
                          <a:ea typeface="Calibri" panose="020F0502020204030204" pitchFamily="34" charset="0"/>
                          <a:cs typeface="Folio Light"/>
                        </a:rPr>
                        <a:t> Distinguen su propio punto de vista del punto de vista del autor del texto.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14213245"/>
              </p:ext>
            </p:extLst>
          </p:nvPr>
        </p:nvGraphicFramePr>
        <p:xfrm>
          <a:off x="323850" y="5782147"/>
          <a:ext cx="7124698" cy="2093861"/>
        </p:xfrm>
        <a:graphic>
          <a:graphicData uri="http://schemas.openxmlformats.org/drawingml/2006/table">
            <a:tbl>
              <a:tblPr firstRow="1" firstCol="1" bandRow="1"/>
              <a:tblGrid>
                <a:gridCol w="909815"/>
                <a:gridCol w="910941"/>
                <a:gridCol w="791633"/>
                <a:gridCol w="870796"/>
                <a:gridCol w="870795"/>
                <a:gridCol w="633308"/>
                <a:gridCol w="949960"/>
                <a:gridCol w="1187450"/>
              </a:tblGrid>
              <a:tr h="138759">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936" marR="33936"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a:t>
                      </a:r>
                      <a:r>
                        <a:rPr lang="en-US" sz="800">
                          <a:solidFill>
                            <a:srgbClr val="000000"/>
                          </a:solidFill>
                          <a:effectLst/>
                          <a:latin typeface="Calibri"/>
                          <a:ea typeface="Times New Roman"/>
                          <a:cs typeface="Times New Roman"/>
                        </a:rPr>
                        <a:t>n</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763176">
                <a:tc>
                  <a:txBody>
                    <a:bodyPr/>
                    <a:lstStyle/>
                    <a:p>
                      <a:pPr marL="0" marR="0" algn="l">
                        <a:lnSpc>
                          <a:spcPct val="115000"/>
                        </a:lnSpc>
                        <a:spcBef>
                          <a:spcPts val="0"/>
                        </a:spcBef>
                        <a:spcAft>
                          <a:spcPts val="1000"/>
                        </a:spcAft>
                      </a:pPr>
                      <a:r>
                        <a:rPr lang="es-CO" sz="750" i="1" dirty="0">
                          <a:effectLst/>
                          <a:latin typeface="Calibri" panose="020F0502020204030204" pitchFamily="34" charset="0"/>
                          <a:ea typeface="Calibri" panose="020F0502020204030204" pitchFamily="34" charset="0"/>
                          <a:cs typeface="Times New Roman" panose="02020603050405020304" pitchFamily="18" charset="0"/>
                        </a:rPr>
                        <a:t>Localiza o recuerda ilustraciones específicas (mapas, fotografías) o palabras específicas de un texto leído y discutido en clase (memorización).</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i="1" dirty="0">
                          <a:effectLst/>
                          <a:latin typeface="Calibri" panose="020F0502020204030204" pitchFamily="34" charset="0"/>
                          <a:ea typeface="Calibri" panose="020F0502020204030204" pitchFamily="34" charset="0"/>
                          <a:cs typeface="Times New Roman" panose="02020603050405020304" pitchFamily="18" charset="0"/>
                        </a:rPr>
                        <a:t>Define (entiende y usa) </a:t>
                      </a:r>
                      <a:r>
                        <a:rPr lang="es-CO" sz="750" i="1"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CO" sz="750" i="1" dirty="0">
                          <a:effectLst/>
                          <a:latin typeface="Calibri" panose="020F0502020204030204" pitchFamily="34" charset="0"/>
                          <a:ea typeface="Calibri" panose="020F0502020204030204" pitchFamily="34" charset="0"/>
                          <a:cs typeface="Times New Roman" panose="02020603050405020304" pitchFamily="18" charset="0"/>
                        </a:rPr>
                        <a:t>:</a:t>
                      </a:r>
                      <a:r>
                        <a:rPr lang="es-CO" sz="75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s-CO" sz="750" i="1" dirty="0">
                          <a:effectLst/>
                          <a:latin typeface="Calibri" panose="020F0502020204030204" pitchFamily="34" charset="0"/>
                          <a:ea typeface="Calibri" panose="020F0502020204030204" pitchFamily="34" charset="0"/>
                          <a:cs typeface="Times New Roman" panose="02020603050405020304" pitchFamily="18" charset="0"/>
                        </a:rPr>
                        <a:t>  ilustraciones, mapas y fotografías, la frase "adquirida de", demuestran, </a:t>
                      </a:r>
                      <a:r>
                        <a:rPr lang="es-CO" sz="750" i="1" dirty="0" smtClean="0">
                          <a:effectLst/>
                          <a:latin typeface="Calibri" panose="020F0502020204030204" pitchFamily="34" charset="0"/>
                          <a:ea typeface="Calibri" panose="020F0502020204030204" pitchFamily="34" charset="0"/>
                          <a:cs typeface="Times New Roman" panose="02020603050405020304" pitchFamily="18" charset="0"/>
                        </a:rPr>
                        <a:t>acontecimientos  </a:t>
                      </a:r>
                      <a:r>
                        <a:rPr lang="es-CO" sz="750" i="1" dirty="0">
                          <a:effectLst/>
                          <a:latin typeface="Calibri" panose="020F0502020204030204" pitchFamily="34" charset="0"/>
                          <a:ea typeface="Calibri" panose="020F0502020204030204" pitchFamily="34" charset="0"/>
                          <a:cs typeface="Times New Roman" panose="02020603050405020304" pitchFamily="18" charset="0"/>
                        </a:rPr>
                        <a:t>clave y ocurren.</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Contesta  preguntas usando ilustraciones, así como las </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palabras</a:t>
                      </a:r>
                      <a:r>
                        <a:rPr lang="es-CO" sz="750" b="1"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en </a:t>
                      </a:r>
                      <a:r>
                        <a:rPr lang="es-CO" sz="750" b="1" i="1" dirty="0">
                          <a:effectLst/>
                          <a:latin typeface="Calibri" panose="020F0502020204030204" pitchFamily="34" charset="0"/>
                          <a:ea typeface="Calibri" panose="020F0502020204030204" pitchFamily="34" charset="0"/>
                          <a:cs typeface="Times New Roman" panose="02020603050405020304" pitchFamily="18" charset="0"/>
                        </a:rPr>
                        <a:t>un texto</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419" sz="750" i="1" u="sng">
                          <a:effectLst/>
                          <a:latin typeface="Calibri" panose="020F0502020204030204" pitchFamily="34" charset="0"/>
                          <a:ea typeface="Calibri" panose="020F0502020204030204" pitchFamily="34" charset="0"/>
                          <a:cs typeface="Times New Roman" panose="02020603050405020304" pitchFamily="18" charset="0"/>
                        </a:rPr>
                        <a:t>Desarrollo de concepto </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750" i="1">
                          <a:effectLst/>
                          <a:latin typeface="Calibri" panose="020F0502020204030204" pitchFamily="34" charset="0"/>
                          <a:ea typeface="Calibri" panose="020F0502020204030204" pitchFamily="34" charset="0"/>
                          <a:cs typeface="Times New Roman" panose="02020603050405020304" pitchFamily="18" charset="0"/>
                        </a:rPr>
                        <a:t>Entiende que las palabras de un texto e ilustraciones (mapas o fotografías) son fuentes de información.</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Identifica una idea principal o generalización(es) de cómo o por qué se producen los eventos o acontecimientos  clave (usando ilustraciones o el texto</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750" i="1">
                          <a:effectLst/>
                          <a:latin typeface="Calibri" panose="020F0502020204030204" pitchFamily="34" charset="0"/>
                          <a:ea typeface="Calibri" panose="020F0502020204030204" pitchFamily="34" charset="0"/>
                          <a:cs typeface="Times New Roman" panose="02020603050405020304" pitchFamily="18" charset="0"/>
                        </a:rPr>
                        <a:t>Localiza ilustraciones específicas o información del texto como evidencia para apoyar una idea central.</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CO" sz="750" b="1" i="1" dirty="0">
                          <a:effectLst/>
                          <a:latin typeface="Calibri" panose="020F0502020204030204" pitchFamily="34" charset="0"/>
                          <a:ea typeface="Calibri" panose="020F0502020204030204" pitchFamily="34" charset="0"/>
                          <a:cs typeface="Times New Roman" panose="02020603050405020304" pitchFamily="18" charset="0"/>
                        </a:rPr>
                        <a:t>Obtiene e interpreta información basada en las ilustraciones y las palabras en el texto para demostrar comprensión</a:t>
                      </a:r>
                      <a:r>
                        <a:rPr lang="es-CO"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RESPUESTA CONSTRUIDA</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RI3.7</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solidFill>
                            <a:srgbClr val="000000"/>
                          </a:solidFill>
                          <a:effectLst/>
                          <a:latin typeface="Calibri" panose="020F0502020204030204" pitchFamily="34" charset="0"/>
                          <a:ea typeface="Calibri" panose="020F0502020204030204" pitchFamily="34" charset="0"/>
                          <a:cs typeface="Folio Light"/>
                        </a:rPr>
                        <a:t> Usan la información obtenida de las ilustraciones (ejemplo: mapas, fotografías) y las palabras en un texto para demostrar la comprensión del mismo (ejemplo: dónde, cuándo, por qué y cómo ocurren los acontecimientos clave).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sp>
        <p:nvSpPr>
          <p:cNvPr id="11" name="Rectangle 10"/>
          <p:cNvSpPr/>
          <p:nvPr/>
        </p:nvSpPr>
        <p:spPr>
          <a:xfrm rot="20969699">
            <a:off x="2229939" y="3199404"/>
            <a:ext cx="949960" cy="308248"/>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smtClean="0">
                <a:solidFill>
                  <a:schemeClr val="tx1"/>
                </a:solidFill>
                <a:effectLst>
                  <a:outerShdw blurRad="38100" dist="38100" dir="2700000" algn="tl">
                    <a:srgbClr val="000000">
                      <a:alpha val="43137"/>
                    </a:srgbClr>
                  </a:outerShdw>
                </a:effectLst>
              </a:rPr>
              <a:t>No </a:t>
            </a:r>
            <a:r>
              <a:rPr lang="en-US" sz="1000" b="1" dirty="0" err="1" smtClean="0">
                <a:solidFill>
                  <a:schemeClr val="tx1"/>
                </a:solidFill>
                <a:effectLst>
                  <a:outerShdw blurRad="38100" dist="38100" dir="2700000" algn="tl">
                    <a:srgbClr val="000000">
                      <a:alpha val="43137"/>
                    </a:srgbClr>
                  </a:outerShdw>
                </a:effectLst>
              </a:rPr>
              <a:t>fue</a:t>
            </a:r>
            <a:r>
              <a:rPr lang="en-US" sz="1000" b="1" dirty="0" smtClean="0">
                <a:solidFill>
                  <a:schemeClr val="tx1"/>
                </a:solidFill>
                <a:effectLst>
                  <a:outerShdw blurRad="38100" dist="38100" dir="2700000" algn="tl">
                    <a:srgbClr val="000000">
                      <a:alpha val="43137"/>
                    </a:srgbClr>
                  </a:outerShdw>
                </a:effectLst>
              </a:rPr>
              <a:t> </a:t>
            </a:r>
            <a:r>
              <a:rPr lang="en-US" sz="1000" b="1" dirty="0" err="1" smtClean="0">
                <a:solidFill>
                  <a:schemeClr val="tx1"/>
                </a:solidFill>
                <a:effectLst>
                  <a:outerShdw blurRad="38100" dist="38100" dir="2700000" algn="tl">
                    <a:srgbClr val="000000">
                      <a:alpha val="43137"/>
                    </a:srgbClr>
                  </a:outerShdw>
                </a:effectLst>
              </a:rPr>
              <a:t>evaluado</a:t>
            </a:r>
            <a:endParaRPr lang="en-US" sz="1000" b="1" dirty="0">
              <a:solidFill>
                <a:schemeClr val="tx1"/>
              </a:solidFill>
              <a:effectLst>
                <a:outerShdw blurRad="38100" dist="38100" dir="2700000" algn="tl">
                  <a:srgbClr val="000000">
                    <a:alpha val="43137"/>
                  </a:srgbClr>
                </a:outerShdw>
              </a:effectLst>
            </a:endParaRPr>
          </a:p>
        </p:txBody>
      </p:sp>
      <p:sp>
        <p:nvSpPr>
          <p:cNvPr id="9" name="Rectangle 8"/>
          <p:cNvSpPr/>
          <p:nvPr/>
        </p:nvSpPr>
        <p:spPr>
          <a:xfrm rot="20969699">
            <a:off x="1925139" y="5274195"/>
            <a:ext cx="949960" cy="308248"/>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smtClean="0">
                <a:solidFill>
                  <a:schemeClr val="tx1"/>
                </a:solidFill>
                <a:effectLst>
                  <a:outerShdw blurRad="38100" dist="38100" dir="2700000" algn="tl">
                    <a:srgbClr val="000000">
                      <a:alpha val="43137"/>
                    </a:srgbClr>
                  </a:outerShdw>
                </a:effectLst>
              </a:rPr>
              <a:t>No </a:t>
            </a:r>
            <a:r>
              <a:rPr lang="en-US" sz="1000" b="1" dirty="0" err="1" smtClean="0">
                <a:solidFill>
                  <a:schemeClr val="tx1"/>
                </a:solidFill>
                <a:effectLst>
                  <a:outerShdw blurRad="38100" dist="38100" dir="2700000" algn="tl">
                    <a:srgbClr val="000000">
                      <a:alpha val="43137"/>
                    </a:srgbClr>
                  </a:outerShdw>
                </a:effectLst>
              </a:rPr>
              <a:t>fue</a:t>
            </a:r>
            <a:r>
              <a:rPr lang="en-US" sz="1000" b="1" dirty="0" smtClean="0">
                <a:solidFill>
                  <a:schemeClr val="tx1"/>
                </a:solidFill>
                <a:effectLst>
                  <a:outerShdw blurRad="38100" dist="38100" dir="2700000" algn="tl">
                    <a:srgbClr val="000000">
                      <a:alpha val="43137"/>
                    </a:srgbClr>
                  </a:outerShdw>
                </a:effectLst>
              </a:rPr>
              <a:t> </a:t>
            </a:r>
            <a:r>
              <a:rPr lang="en-US" sz="1000" b="1" dirty="0" err="1" smtClean="0">
                <a:solidFill>
                  <a:schemeClr val="tx1"/>
                </a:solidFill>
                <a:effectLst>
                  <a:outerShdw blurRad="38100" dist="38100" dir="2700000" algn="tl">
                    <a:srgbClr val="000000">
                      <a:alpha val="43137"/>
                    </a:srgbClr>
                  </a:outerShdw>
                </a:effectLst>
              </a:rPr>
              <a:t>evaluado</a:t>
            </a:r>
            <a:endParaRPr lang="en-US" sz="1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365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31800" y="1104900"/>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s-ES_tradnl" sz="1300" b="1" u="sng" dirty="0" smtClean="0"/>
          </a:p>
          <a:p>
            <a:r>
              <a:rPr lang="es-ES_tradnl" sz="1300" b="1" u="sng" dirty="0" smtClean="0"/>
              <a:t>Idea clave</a:t>
            </a:r>
          </a:p>
          <a:p>
            <a:r>
              <a:rPr lang="es-ES_tradnl" sz="1300" dirty="0" smtClean="0"/>
              <a:t>Escribe </a:t>
            </a:r>
            <a:r>
              <a:rPr lang="es-ES_tradnl" sz="1300" b="1" dirty="0" smtClean="0"/>
              <a:t>una</a:t>
            </a:r>
            <a:r>
              <a:rPr lang="es-ES_tradnl" sz="1300" dirty="0" smtClean="0"/>
              <a:t> nueva </a:t>
            </a:r>
            <a:r>
              <a:rPr lang="es-ES_tradnl" sz="1300" u="sng" dirty="0" smtClean="0"/>
              <a:t>idea clave</a:t>
            </a:r>
            <a:r>
              <a:rPr lang="es-ES_tradnl" sz="1300" dirty="0" smtClean="0"/>
              <a:t> sobre </a:t>
            </a:r>
            <a:r>
              <a:rPr lang="es-ES_tradnl" sz="1300" u="sng" dirty="0" smtClean="0"/>
              <a:t>la idea principal</a:t>
            </a:r>
            <a:endParaRPr lang="es-ES_tradnl" sz="1300" dirty="0" smtClean="0"/>
          </a:p>
          <a:p>
            <a:endParaRPr lang="es-ES_tradnl" sz="1300" dirty="0" smtClean="0"/>
          </a:p>
          <a:p>
            <a:r>
              <a:rPr lang="es-ES_tradnl" sz="1300" dirty="0" smtClean="0"/>
              <a:t>____________________________________________________________________________</a:t>
            </a:r>
          </a:p>
          <a:p>
            <a:endParaRPr lang="es-ES_tradnl" sz="1300" dirty="0" smtClean="0"/>
          </a:p>
          <a:p>
            <a:r>
              <a:rPr lang="es-ES_tradnl" sz="1300" dirty="0" smtClean="0"/>
              <a:t>____________________________________________________________________________</a:t>
            </a:r>
          </a:p>
          <a:p>
            <a:endParaRPr lang="es-ES_tradnl" sz="1300" b="1" u="sng" dirty="0" smtClean="0"/>
          </a:p>
          <a:p>
            <a:r>
              <a:rPr lang="es-ES_tradnl" sz="1300" b="1" u="sng" dirty="0" smtClean="0"/>
              <a:t>Detalles clave</a:t>
            </a:r>
          </a:p>
          <a:p>
            <a:endParaRPr lang="es-ES_tradnl" sz="1300" b="1" u="sng" dirty="0" smtClean="0"/>
          </a:p>
          <a:p>
            <a:r>
              <a:rPr lang="es-ES_tradnl" sz="1300" dirty="0" smtClean="0"/>
              <a:t>Explica más acerca de la nueva </a:t>
            </a:r>
            <a:r>
              <a:rPr lang="es-ES_tradnl" sz="1300" u="sng" dirty="0" smtClean="0"/>
              <a:t>idea clave</a:t>
            </a:r>
            <a:r>
              <a:rPr lang="es-ES_tradnl" sz="1300" dirty="0" smtClean="0"/>
              <a:t>.  Escribe dos </a:t>
            </a:r>
            <a:r>
              <a:rPr lang="es-ES_tradnl" sz="1300" u="sng" dirty="0" smtClean="0"/>
              <a:t>detalles claves</a:t>
            </a:r>
            <a:r>
              <a:rPr lang="es-ES_tradnl" sz="1300" dirty="0" smtClean="0"/>
              <a:t> del párrafo o la sección que apoya la nueva </a:t>
            </a:r>
            <a:r>
              <a:rPr lang="es-ES_tradnl" sz="1300" u="sng" dirty="0" smtClean="0"/>
              <a:t>idea clave</a:t>
            </a:r>
            <a:r>
              <a:rPr lang="es-ES_tradnl" sz="1300" dirty="0" smtClean="0"/>
              <a:t>. </a:t>
            </a:r>
          </a:p>
          <a:p>
            <a:pPr marL="171437" indent="-171437">
              <a:buFont typeface="Arial" panose="020B0604020202020204" pitchFamily="34" charset="0"/>
              <a:buChar char="•"/>
            </a:pPr>
            <a:r>
              <a:rPr lang="es-ES_tradnl" sz="1300" dirty="0" smtClean="0"/>
              <a:t>Detalle clave _________________________________________________________________________</a:t>
            </a:r>
          </a:p>
          <a:p>
            <a:pPr marL="171437" indent="-171437">
              <a:buFont typeface="Arial" panose="020B0604020202020204" pitchFamily="34" charset="0"/>
              <a:buChar char="•"/>
            </a:pPr>
            <a:endParaRPr lang="es-ES_tradnl" sz="1300" dirty="0" smtClean="0"/>
          </a:p>
          <a:p>
            <a:pPr marL="171437" indent="-171437"/>
            <a:r>
              <a:rPr lang="es-ES_tradnl" sz="1300" dirty="0" smtClean="0"/>
              <a:t>     __________________________________________________________________________</a:t>
            </a:r>
          </a:p>
          <a:p>
            <a:pPr marL="171437" indent="-171437"/>
            <a:endParaRPr lang="es-ES_tradnl" sz="1300" dirty="0" smtClean="0"/>
          </a:p>
          <a:p>
            <a:pPr marL="171437" indent="-171437"/>
            <a:endParaRPr lang="es-ES_tradnl" sz="1300" dirty="0" smtClean="0"/>
          </a:p>
          <a:p>
            <a:pPr marL="171437" indent="-171437">
              <a:buFont typeface="Arial" panose="020B0604020202020204" pitchFamily="34" charset="0"/>
              <a:buChar char="•"/>
            </a:pPr>
            <a:r>
              <a:rPr lang="es-ES_tradnl" sz="1300" dirty="0" smtClean="0"/>
              <a:t>Detalle clave     _________________________________________________________________________</a:t>
            </a:r>
          </a:p>
          <a:p>
            <a:pPr marL="171437" indent="-171437"/>
            <a:endParaRPr lang="es-ES_tradnl" sz="1300" dirty="0" smtClean="0"/>
          </a:p>
          <a:p>
            <a:pPr marL="171437" indent="-171437"/>
            <a:r>
              <a:rPr lang="es-ES_tradnl" sz="1300" dirty="0" smtClean="0"/>
              <a:t>      _________________________________________________________________________</a:t>
            </a:r>
          </a:p>
          <a:p>
            <a:endParaRPr lang="es-ES_tradnl" sz="1300" b="1" u="sng" dirty="0" smtClean="0"/>
          </a:p>
          <a:p>
            <a:r>
              <a:rPr lang="es-ES_tradnl" sz="1300" b="1" u="sng" dirty="0" smtClean="0"/>
              <a:t>Una y otra vez</a:t>
            </a:r>
          </a:p>
          <a:p>
            <a:r>
              <a:rPr lang="es-ES_tradnl" sz="1300" dirty="0" smtClean="0"/>
              <a:t>¿Qué palabras o frases el autor utiliza una y otra vez? Escríbelas aquí. Piensa por qué el autor sigue usándolas una y otra vez.</a:t>
            </a:r>
          </a:p>
          <a:p>
            <a:endParaRPr lang="es-ES_tradnl" sz="1300" dirty="0" smtClean="0"/>
          </a:p>
          <a:p>
            <a:endParaRPr lang="es-ES_tradnl" sz="1300" dirty="0" smtClean="0"/>
          </a:p>
          <a:p>
            <a:endParaRPr lang="es-ES_tradnl" sz="1300" dirty="0" smtClean="0"/>
          </a:p>
          <a:p>
            <a:endParaRPr lang="es-ES_tradnl" sz="1300" dirty="0" smtClean="0"/>
          </a:p>
          <a:p>
            <a:endParaRPr lang="es-ES_tradnl" sz="1300" b="1" u="sng" dirty="0" smtClean="0"/>
          </a:p>
          <a:p>
            <a:endParaRPr lang="es-ES_tradnl" sz="1300" b="1" u="sng" dirty="0" smtClean="0"/>
          </a:p>
          <a:p>
            <a:endParaRPr lang="es-ES_tradnl" sz="1300" b="1" u="sng" dirty="0" smtClean="0"/>
          </a:p>
          <a:p>
            <a:endParaRPr lang="es-ES_tradnl" sz="1300" b="1" u="sng" dirty="0" smtClean="0"/>
          </a:p>
          <a:p>
            <a:endParaRPr lang="es-ES_tradnl" sz="1300" b="1" u="sng" dirty="0" smtClean="0"/>
          </a:p>
          <a:p>
            <a:r>
              <a:rPr lang="es-ES_tradnl" sz="1300" dirty="0" smtClean="0"/>
              <a:t>Escribe </a:t>
            </a:r>
            <a:r>
              <a:rPr lang="es-ES_tradnl" sz="1300" b="1" u="sng" dirty="0" smtClean="0"/>
              <a:t>una oración de conclusión </a:t>
            </a:r>
            <a:r>
              <a:rPr lang="es-ES_tradnl" sz="1300" dirty="0" smtClean="0"/>
              <a:t>que diga más acerca de la nueva </a:t>
            </a:r>
            <a:r>
              <a:rPr lang="es-ES_tradnl" sz="1300" u="sng" dirty="0" smtClean="0"/>
              <a:t>idea clave </a:t>
            </a:r>
            <a:r>
              <a:rPr lang="es-ES_tradnl" sz="1300" dirty="0" smtClean="0"/>
              <a:t>y </a:t>
            </a:r>
            <a:r>
              <a:rPr lang="es-ES_tradnl" sz="1300" u="sng" dirty="0" smtClean="0"/>
              <a:t>los detalles claves</a:t>
            </a:r>
            <a:r>
              <a:rPr lang="es-ES_tradnl" sz="1300" dirty="0" smtClean="0"/>
              <a:t>. Si puedes, utiliza algunas de las palabras de ‘</a:t>
            </a:r>
            <a:r>
              <a:rPr lang="es-ES_tradnl" sz="1300" u="sng" dirty="0" smtClean="0"/>
              <a:t>una y otra vez</a:t>
            </a:r>
            <a:r>
              <a:rPr lang="es-ES_tradnl" sz="1300" dirty="0" smtClean="0"/>
              <a:t>’.</a:t>
            </a:r>
          </a:p>
          <a:p>
            <a:r>
              <a:rPr lang="es-ES_tradnl" sz="1300" dirty="0" smtClean="0"/>
              <a:t>____________________________________________________________________________</a:t>
            </a:r>
          </a:p>
          <a:p>
            <a:endParaRPr lang="es-ES_tradnl" sz="1300" dirty="0" smtClean="0"/>
          </a:p>
          <a:p>
            <a:r>
              <a:rPr lang="es-ES_tradnl" sz="1300" dirty="0" smtClean="0"/>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19" name="TextBox 18"/>
          <p:cNvSpPr txBox="1"/>
          <p:nvPr/>
        </p:nvSpPr>
        <p:spPr>
          <a:xfrm>
            <a:off x="259080" y="142617"/>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err="1" smtClean="0"/>
              <a:t>Grado</a:t>
            </a:r>
            <a:r>
              <a:rPr lang="en-US" sz="1500" b="1" dirty="0" smtClean="0"/>
              <a:t> 3</a:t>
            </a:r>
            <a:endParaRPr lang="en-US" sz="1500" b="1" dirty="0"/>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2" name="Rectangle 21"/>
          <p:cNvSpPr/>
          <p:nvPr/>
        </p:nvSpPr>
        <p:spPr>
          <a:xfrm>
            <a:off x="4150678" y="1150620"/>
            <a:ext cx="3017201" cy="229292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419" sz="1100" b="1" dirty="0" smtClean="0"/>
              <a:t>Instruya a los estudiantes a volver a leer un párrafo o sección del texto que les haya gustado o que usted haya escogido.</a:t>
            </a:r>
          </a:p>
          <a:p>
            <a:endParaRPr lang="es-419" sz="1100" b="1" dirty="0" smtClean="0"/>
          </a:p>
          <a:p>
            <a:r>
              <a:rPr lang="es-419" sz="1100" b="1" dirty="0" smtClean="0"/>
              <a:t>Pregunte: − </a:t>
            </a:r>
            <a:r>
              <a:rPr lang="es-419" sz="1100" b="1" i="1" dirty="0" smtClean="0"/>
              <a:t>¿Esta sección o párrafo, presenta algo nuevo sobre la </a:t>
            </a:r>
            <a:r>
              <a:rPr lang="es-419" sz="1100" b="1" i="1" u="sng" dirty="0" smtClean="0">
                <a:solidFill>
                  <a:srgbClr val="C00000"/>
                </a:solidFill>
                <a:effectLst>
                  <a:outerShdw blurRad="38100" dist="38100" dir="2700000" algn="tl">
                    <a:srgbClr val="000000">
                      <a:alpha val="43137"/>
                    </a:srgbClr>
                  </a:outerShdw>
                </a:effectLst>
              </a:rPr>
              <a:t>idea principal</a:t>
            </a:r>
            <a:r>
              <a:rPr lang="es-419" sz="1100" b="1" i="1" dirty="0" smtClean="0"/>
              <a:t>?” </a:t>
            </a:r>
          </a:p>
          <a:p>
            <a:r>
              <a:rPr lang="es-419" sz="1100" b="1" i="1" dirty="0" smtClean="0"/>
              <a:t>Esto es una </a:t>
            </a:r>
            <a:r>
              <a:rPr lang="es-419" sz="1100" b="1" i="1" u="sng" dirty="0" smtClean="0">
                <a:solidFill>
                  <a:srgbClr val="C00000"/>
                </a:solidFill>
                <a:effectLst>
                  <a:outerShdw blurRad="38100" dist="38100" dir="2700000" algn="tl">
                    <a:srgbClr val="000000">
                      <a:alpha val="43137"/>
                    </a:srgbClr>
                  </a:outerShdw>
                </a:effectLst>
              </a:rPr>
              <a:t>idea clave</a:t>
            </a:r>
            <a:r>
              <a:rPr lang="es-419" sz="1100" b="1" i="1" dirty="0" smtClean="0">
                <a:solidFill>
                  <a:srgbClr val="C00000"/>
                </a:solidFill>
                <a:effectLst>
                  <a:outerShdw blurRad="38100" dist="38100" dir="2700000" algn="tl">
                    <a:srgbClr val="000000">
                      <a:alpha val="43137"/>
                    </a:srgbClr>
                  </a:outerShdw>
                </a:effectLst>
              </a:rPr>
              <a:t> </a:t>
            </a:r>
            <a:r>
              <a:rPr lang="es-419" sz="1100" b="1" i="1" dirty="0" smtClean="0">
                <a:effectLst>
                  <a:outerShdw blurRad="38100" dist="38100" dir="2700000" algn="tl">
                    <a:srgbClr val="000000">
                      <a:alpha val="43137"/>
                    </a:srgbClr>
                  </a:outerShdw>
                </a:effectLst>
              </a:rPr>
              <a:t>sobre la </a:t>
            </a:r>
            <a:r>
              <a:rPr lang="es-419" sz="1100" b="1" i="1" u="sng" dirty="0" smtClean="0">
                <a:solidFill>
                  <a:srgbClr val="C00000"/>
                </a:solidFill>
                <a:effectLst>
                  <a:outerShdw blurRad="38100" dist="38100" dir="2700000" algn="tl">
                    <a:srgbClr val="000000">
                      <a:alpha val="43137"/>
                    </a:srgbClr>
                  </a:outerShdw>
                </a:effectLst>
              </a:rPr>
              <a:t>idea principal</a:t>
            </a:r>
            <a:r>
              <a:rPr lang="es-419" sz="1100" b="1" i="1" dirty="0" smtClean="0">
                <a:solidFill>
                  <a:srgbClr val="C00000"/>
                </a:solidFill>
                <a:effectLst>
                  <a:outerShdw blurRad="38100" dist="38100" dir="2700000" algn="tl">
                    <a:srgbClr val="000000">
                      <a:alpha val="43137"/>
                    </a:srgbClr>
                  </a:outerShdw>
                </a:effectLst>
              </a:rPr>
              <a:t> </a:t>
            </a:r>
            <a:r>
              <a:rPr lang="es-419" sz="1100" b="1" dirty="0" smtClean="0"/>
              <a:t>(asegúrese de que los estudiantes sepan qué es la </a:t>
            </a:r>
            <a:r>
              <a:rPr lang="es-419" sz="1100" b="1" u="sng" dirty="0" smtClean="0">
                <a:solidFill>
                  <a:srgbClr val="C00000"/>
                </a:solidFill>
                <a:effectLst>
                  <a:outerShdw blurRad="38100" dist="38100" dir="2700000" algn="tl">
                    <a:srgbClr val="000000">
                      <a:alpha val="43137"/>
                    </a:srgbClr>
                  </a:outerShdw>
                </a:effectLst>
              </a:rPr>
              <a:t>idea principal</a:t>
            </a:r>
            <a:r>
              <a:rPr lang="es-419" sz="1100" b="1" dirty="0" smtClean="0"/>
              <a:t>).</a:t>
            </a:r>
          </a:p>
          <a:p>
            <a:endParaRPr lang="es-419" sz="1100" b="1" dirty="0" smtClean="0"/>
          </a:p>
          <a:p>
            <a:r>
              <a:rPr lang="es-419" sz="1100" b="1" dirty="0" smtClean="0"/>
              <a:t>Pida a los estudiantes que escriban </a:t>
            </a:r>
            <a:r>
              <a:rPr lang="es-419" sz="1100" b="1" u="sng" dirty="0" smtClean="0">
                <a:solidFill>
                  <a:srgbClr val="C00000"/>
                </a:solidFill>
                <a:effectLst>
                  <a:outerShdw blurRad="38100" dist="38100" dir="2700000" algn="tl">
                    <a:srgbClr val="000000">
                      <a:alpha val="43137"/>
                    </a:srgbClr>
                  </a:outerShdw>
                </a:effectLst>
              </a:rPr>
              <a:t>UNA</a:t>
            </a:r>
            <a:r>
              <a:rPr lang="es-419" sz="1100" b="1" dirty="0" smtClean="0">
                <a:effectLst>
                  <a:outerShdw blurRad="38100" dist="38100" dir="2700000" algn="tl">
                    <a:srgbClr val="000000">
                      <a:alpha val="43137"/>
                    </a:srgbClr>
                  </a:outerShdw>
                </a:effectLst>
              </a:rPr>
              <a:t> </a:t>
            </a:r>
            <a:r>
              <a:rPr lang="es-419" sz="1100" b="1" dirty="0" smtClean="0"/>
              <a:t>oración breve sobre la nueva</a:t>
            </a:r>
            <a:r>
              <a:rPr lang="es-419" sz="1100" b="1" dirty="0" smtClean="0">
                <a:effectLst>
                  <a:outerShdw blurRad="38100" dist="38100" dir="2700000" algn="tl">
                    <a:srgbClr val="000000">
                      <a:alpha val="43137"/>
                    </a:srgbClr>
                  </a:outerShdw>
                </a:effectLst>
              </a:rPr>
              <a:t> </a:t>
            </a:r>
            <a:r>
              <a:rPr lang="es-419" sz="1100" b="1" u="sng" dirty="0" smtClean="0">
                <a:solidFill>
                  <a:srgbClr val="C00000"/>
                </a:solidFill>
                <a:effectLst>
                  <a:outerShdw blurRad="38100" dist="38100" dir="2700000" algn="tl">
                    <a:srgbClr val="000000">
                      <a:alpha val="43137"/>
                    </a:srgbClr>
                  </a:outerShdw>
                </a:effectLst>
              </a:rPr>
              <a:t>idea clave</a:t>
            </a:r>
            <a:r>
              <a:rPr lang="es-419" sz="1100" b="1" dirty="0" smtClean="0">
                <a:solidFill>
                  <a:srgbClr val="C00000"/>
                </a:solidFill>
                <a:effectLst>
                  <a:outerShdw blurRad="38100" dist="38100" dir="2700000" algn="tl">
                    <a:srgbClr val="000000">
                      <a:alpha val="43137"/>
                    </a:srgbClr>
                  </a:outerShdw>
                </a:effectLst>
              </a:rPr>
              <a:t> </a:t>
            </a:r>
            <a:r>
              <a:rPr lang="es-419" sz="1100" b="1" dirty="0" smtClean="0"/>
              <a:t>.</a:t>
            </a:r>
          </a:p>
          <a:p>
            <a:endParaRPr lang="es-419" sz="1100" b="1" dirty="0" smtClean="0"/>
          </a:p>
        </p:txBody>
      </p:sp>
      <p:sp>
        <p:nvSpPr>
          <p:cNvPr id="26" name="Rectangle 25"/>
          <p:cNvSpPr/>
          <p:nvPr/>
        </p:nvSpPr>
        <p:spPr>
          <a:xfrm>
            <a:off x="6799951" y="2522471"/>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27" name="Rectangle 26"/>
          <p:cNvSpPr/>
          <p:nvPr/>
        </p:nvSpPr>
        <p:spPr>
          <a:xfrm>
            <a:off x="3485199" y="3653894"/>
            <a:ext cx="3368040" cy="2108263"/>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pPr lvl="0"/>
            <a:r>
              <a:rPr lang="es-MX" sz="1000" b="1" dirty="0">
                <a:solidFill>
                  <a:prstClr val="black"/>
                </a:solidFill>
              </a:rPr>
              <a:t>Pida a los estudiantes que busquen </a:t>
            </a:r>
            <a:r>
              <a:rPr lang="es-MX" sz="1000" b="1" u="sng" dirty="0">
                <a:solidFill>
                  <a:srgbClr val="C00000"/>
                </a:solidFill>
                <a:effectLst>
                  <a:outerShdw blurRad="38100" dist="38100" dir="2700000" rotWithShape="0">
                    <a:srgbClr val="000000">
                      <a:alpha val="43137"/>
                    </a:srgbClr>
                  </a:outerShdw>
                </a:effectLst>
              </a:rPr>
              <a:t>detalles clave</a:t>
            </a:r>
            <a:r>
              <a:rPr lang="es-MX" sz="1000" b="1" dirty="0">
                <a:solidFill>
                  <a:prstClr val="black"/>
                </a:solidFill>
              </a:rPr>
              <a:t>  que  </a:t>
            </a:r>
            <a:r>
              <a:rPr lang="es-MX" sz="1000" b="1" u="sng" dirty="0">
                <a:solidFill>
                  <a:prstClr val="black"/>
                </a:solidFill>
              </a:rPr>
              <a:t>expliquen más</a:t>
            </a:r>
            <a:r>
              <a:rPr lang="es-MX" sz="1000" b="1" dirty="0">
                <a:solidFill>
                  <a:prstClr val="black"/>
                </a:solidFill>
              </a:rPr>
              <a:t> sobre </a:t>
            </a:r>
            <a:r>
              <a:rPr lang="en-US" sz="1000" b="1" dirty="0">
                <a:solidFill>
                  <a:prstClr val="black"/>
                </a:solidFill>
              </a:rPr>
              <a:t>la </a:t>
            </a:r>
            <a:r>
              <a:rPr lang="en-US" sz="1000" b="1" dirty="0" err="1">
                <a:solidFill>
                  <a:prstClr val="black"/>
                </a:solidFill>
              </a:rPr>
              <a:t>nueva</a:t>
            </a:r>
            <a:r>
              <a:rPr lang="en-US" sz="1000" b="1" dirty="0">
                <a:solidFill>
                  <a:prstClr val="black"/>
                </a:solidFill>
              </a:rPr>
              <a:t> </a:t>
            </a:r>
            <a:r>
              <a:rPr lang="en-US" sz="1100" b="1" u="sng" dirty="0">
                <a:solidFill>
                  <a:srgbClr val="C00000"/>
                </a:solidFill>
                <a:effectLst>
                  <a:outerShdw blurRad="38100" dist="38100" dir="2700000" algn="tl">
                    <a:srgbClr val="000000">
                      <a:alpha val="43137"/>
                    </a:srgbClr>
                  </a:outerShdw>
                </a:effectLst>
              </a:rPr>
              <a:t>idea clave</a:t>
            </a:r>
            <a:r>
              <a:rPr lang="en-US" sz="1100" b="1" dirty="0">
                <a:solidFill>
                  <a:srgbClr val="C00000"/>
                </a:solidFill>
                <a:effectLst>
                  <a:outerShdw blurRad="38100" dist="38100" dir="2700000" algn="tl">
                    <a:srgbClr val="000000">
                      <a:alpha val="43137"/>
                    </a:srgbClr>
                  </a:outerShdw>
                </a:effectLst>
              </a:rPr>
              <a:t> </a:t>
            </a:r>
            <a:r>
              <a:rPr lang="en-US" sz="1100" b="1" dirty="0">
                <a:solidFill>
                  <a:prstClr val="black"/>
                </a:solidFill>
              </a:rPr>
              <a:t>.</a:t>
            </a:r>
          </a:p>
          <a:p>
            <a:pPr marL="109538" lvl="0" defTabSz="966612">
              <a:defRPr sz="1800"/>
            </a:pPr>
            <a:endParaRPr lang="es-MX" sz="1000" b="1" dirty="0">
              <a:solidFill>
                <a:prstClr val="black"/>
              </a:solidFill>
            </a:endParaRPr>
          </a:p>
          <a:p>
            <a:pPr marL="109538" lvl="0" defTabSz="966612">
              <a:defRPr sz="1800"/>
            </a:pPr>
            <a:r>
              <a:rPr lang="es-MX" sz="1000" b="1" dirty="0">
                <a:solidFill>
                  <a:prstClr val="black"/>
                </a:solidFill>
              </a:rPr>
              <a:t>Los</a:t>
            </a:r>
            <a:r>
              <a:rPr lang="es-MX" sz="1000" b="1" dirty="0" smtClean="0">
                <a:effectLst>
                  <a:outerShdw blurRad="38100" dist="38100" dir="2700000" rotWithShape="0">
                    <a:srgbClr val="000000">
                      <a:alpha val="43137"/>
                    </a:srgbClr>
                  </a:outerShdw>
                </a:effectLst>
              </a:rPr>
              <a:t> </a:t>
            </a:r>
            <a:r>
              <a:rPr lang="es-MX" sz="1000" b="1" u="sng" dirty="0" smtClean="0">
                <a:solidFill>
                  <a:srgbClr val="C00000"/>
                </a:solidFill>
                <a:effectLst>
                  <a:outerShdw blurRad="38100" dist="38100" dir="2700000" rotWithShape="0">
                    <a:srgbClr val="000000">
                      <a:alpha val="43137"/>
                    </a:srgbClr>
                  </a:outerShdw>
                </a:effectLst>
              </a:rPr>
              <a:t>detalles </a:t>
            </a:r>
            <a:r>
              <a:rPr lang="es-MX" sz="1000" b="1" u="sng" dirty="0">
                <a:solidFill>
                  <a:srgbClr val="C00000"/>
                </a:solidFill>
                <a:effectLst>
                  <a:outerShdw blurRad="38100" dist="38100" dir="2700000" rotWithShape="0">
                    <a:srgbClr val="000000">
                      <a:alpha val="43137"/>
                    </a:srgbClr>
                  </a:outerShdw>
                </a:effectLst>
              </a:rPr>
              <a:t>clave</a:t>
            </a:r>
            <a:r>
              <a:rPr lang="es-MX" sz="1000" b="1" dirty="0">
                <a:solidFill>
                  <a:srgbClr val="C00000"/>
                </a:solidFill>
                <a:effectLst>
                  <a:outerShdw blurRad="38100" dist="38100" dir="2700000" rotWithShape="0">
                    <a:srgbClr val="000000">
                      <a:alpha val="43137"/>
                    </a:srgbClr>
                  </a:outerShdw>
                </a:effectLst>
              </a:rPr>
              <a:t>  </a:t>
            </a:r>
            <a:r>
              <a:rPr lang="es-MX" sz="1000" b="1" dirty="0" smtClean="0">
                <a:solidFill>
                  <a:prstClr val="black"/>
                </a:solidFill>
              </a:rPr>
              <a:t>son razones para apoyar una </a:t>
            </a:r>
            <a:r>
              <a:rPr lang="es-MX" sz="1000" b="1" u="sng" dirty="0" smtClean="0">
                <a:solidFill>
                  <a:srgbClr val="C00000"/>
                </a:solidFill>
                <a:effectLst>
                  <a:outerShdw blurRad="38100" dist="38100" dir="2700000" rotWithShape="0">
                    <a:srgbClr val="000000">
                      <a:alpha val="43137"/>
                    </a:srgbClr>
                  </a:outerShdw>
                </a:effectLst>
              </a:rPr>
              <a:t>idea clave.  </a:t>
            </a:r>
            <a:r>
              <a:rPr lang="es-MX" sz="1000" b="1" dirty="0">
                <a:solidFill>
                  <a:prstClr val="black"/>
                </a:solidFill>
              </a:rPr>
              <a:t>Instruya a los </a:t>
            </a:r>
            <a:r>
              <a:rPr lang="es-MX" sz="1000" b="1" dirty="0" smtClean="0">
                <a:solidFill>
                  <a:prstClr val="black"/>
                </a:solidFill>
              </a:rPr>
              <a:t>estudiantes a escribir 2 detalles clave breves que apoyen la idea clave.  </a:t>
            </a:r>
            <a:endParaRPr lang="es-MX" sz="1000" b="1" dirty="0">
              <a:solidFill>
                <a:prstClr val="black"/>
              </a:solidFill>
            </a:endParaRPr>
          </a:p>
          <a:p>
            <a:pPr marL="109538" lvl="0" defTabSz="966612">
              <a:defRPr sz="1800"/>
            </a:pPr>
            <a:endParaRPr lang="es-MX" sz="1000" b="1" dirty="0">
              <a:solidFill>
                <a:prstClr val="black"/>
              </a:solidFill>
            </a:endParaRPr>
          </a:p>
          <a:p>
            <a:pPr marL="109538" lvl="0" defTabSz="966612">
              <a:defRPr sz="1800"/>
            </a:pPr>
            <a:r>
              <a:rPr lang="es-MX" sz="1000" b="1" dirty="0">
                <a:solidFill>
                  <a:prstClr val="black"/>
                </a:solidFill>
              </a:rPr>
              <a:t>Ejemplo: si </a:t>
            </a:r>
            <a:r>
              <a:rPr lang="es-MX" sz="1000" b="1" dirty="0" smtClean="0">
                <a:solidFill>
                  <a:prstClr val="black"/>
                </a:solidFill>
              </a:rPr>
              <a:t>la  </a:t>
            </a:r>
            <a:r>
              <a:rPr lang="es-MX" sz="1000" b="1" u="sng" dirty="0" smtClean="0">
                <a:solidFill>
                  <a:srgbClr val="C00000"/>
                </a:solidFill>
                <a:effectLst>
                  <a:outerShdw blurRad="38100" dist="38100" dir="2700000" rotWithShape="0">
                    <a:srgbClr val="000000">
                      <a:alpha val="43137"/>
                    </a:srgbClr>
                  </a:outerShdw>
                </a:effectLst>
              </a:rPr>
              <a:t>idea  principal </a:t>
            </a:r>
            <a:r>
              <a:rPr lang="es-MX" sz="1000" b="1" dirty="0">
                <a:solidFill>
                  <a:prstClr val="black"/>
                </a:solidFill>
              </a:rPr>
              <a:t>es sobre perros y …</a:t>
            </a:r>
          </a:p>
          <a:p>
            <a:pPr marL="109538" lvl="0" defTabSz="966612">
              <a:defRPr sz="1800"/>
            </a:pPr>
            <a:endParaRPr lang="es-MX" sz="1000" b="1" dirty="0">
              <a:solidFill>
                <a:prstClr val="black"/>
              </a:solidFill>
            </a:endParaRPr>
          </a:p>
          <a:p>
            <a:pPr marL="109538" lvl="0" defTabSz="966612">
              <a:defRPr sz="1800"/>
            </a:pPr>
            <a:r>
              <a:rPr lang="es-MX" sz="1000" b="1" dirty="0">
                <a:solidFill>
                  <a:prstClr val="black"/>
                </a:solidFill>
              </a:rPr>
              <a:t>“Al perro le gusta jugar,” (es la </a:t>
            </a:r>
            <a:r>
              <a:rPr lang="es-MX" sz="1000" b="1" u="sng" dirty="0">
                <a:solidFill>
                  <a:srgbClr val="C00000"/>
                </a:solidFill>
                <a:effectLst>
                  <a:outerShdw blurRad="38100" dist="38100" dir="2700000" rotWithShape="0">
                    <a:srgbClr val="000000">
                      <a:alpha val="43137"/>
                    </a:srgbClr>
                  </a:outerShdw>
                </a:effectLst>
              </a:rPr>
              <a:t>idea clave</a:t>
            </a:r>
            <a:r>
              <a:rPr lang="es-MX" sz="1000" b="1" dirty="0">
                <a:solidFill>
                  <a:prstClr val="black"/>
                </a:solidFill>
              </a:rPr>
              <a:t>),</a:t>
            </a:r>
          </a:p>
          <a:p>
            <a:pPr marL="109538" lvl="0" defTabSz="966612">
              <a:defRPr sz="1800"/>
            </a:pPr>
            <a:r>
              <a:rPr lang="es-MX" sz="1000" b="1" dirty="0">
                <a:solidFill>
                  <a:prstClr val="black"/>
                </a:solidFill>
              </a:rPr>
              <a:t>Entonces, algunos </a:t>
            </a:r>
            <a:r>
              <a:rPr lang="es-MX" sz="1000" b="1" u="sng" dirty="0">
                <a:solidFill>
                  <a:srgbClr val="C00000"/>
                </a:solidFill>
                <a:effectLst>
                  <a:outerShdw blurRad="38100" dist="38100" dir="2700000" rotWithShape="0">
                    <a:srgbClr val="000000">
                      <a:alpha val="43137"/>
                    </a:srgbClr>
                  </a:outerShdw>
                </a:effectLst>
              </a:rPr>
              <a:t>detalles clave </a:t>
            </a:r>
            <a:r>
              <a:rPr lang="es-MX" sz="1000" b="1" dirty="0">
                <a:solidFill>
                  <a:prstClr val="black"/>
                </a:solidFill>
              </a:rPr>
              <a:t>podrían ser:  </a:t>
            </a:r>
          </a:p>
          <a:p>
            <a:pPr marL="284163" lvl="0" defTabSz="966612">
              <a:buSzPct val="100000"/>
              <a:buFont typeface="Arial"/>
              <a:buChar char="•"/>
              <a:defRPr sz="1800"/>
            </a:pPr>
            <a:r>
              <a:rPr lang="es-MX" sz="1000" b="1" dirty="0">
                <a:solidFill>
                  <a:prstClr val="black"/>
                </a:solidFill>
              </a:rPr>
              <a:t>al perro le gusta jugar a buscar cosas.</a:t>
            </a:r>
          </a:p>
          <a:p>
            <a:pPr marL="284163" lvl="0" defTabSz="966612">
              <a:buSzPct val="100000"/>
              <a:buFont typeface="Arial"/>
              <a:buChar char="•"/>
              <a:defRPr sz="1800"/>
            </a:pPr>
            <a:r>
              <a:rPr lang="es-MX" sz="1000" b="1" dirty="0">
                <a:solidFill>
                  <a:prstClr val="black"/>
                </a:solidFill>
              </a:rPr>
              <a:t>al perro le gusta jugar con la pelota.</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29" name="Rectangle 28"/>
          <p:cNvSpPr/>
          <p:nvPr/>
        </p:nvSpPr>
        <p:spPr>
          <a:xfrm>
            <a:off x="477395" y="6233327"/>
            <a:ext cx="2590800" cy="14773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419" sz="1000" b="1" dirty="0" smtClean="0"/>
              <a:t>Pida a los estudiantes que relean el párrafo o sección que escribieron, y que escriban en el recuadro las palabras e ideas que ellos ven </a:t>
            </a:r>
            <a:r>
              <a:rPr lang="es-419" sz="1000" b="1" u="sng" dirty="0" smtClean="0">
                <a:solidFill>
                  <a:srgbClr val="C00000"/>
                </a:solidFill>
                <a:effectLst>
                  <a:outerShdw blurRad="38100" dist="38100" dir="2700000" algn="tl">
                    <a:srgbClr val="000000">
                      <a:alpha val="43137"/>
                    </a:srgbClr>
                  </a:outerShdw>
                </a:effectLst>
              </a:rPr>
              <a:t>Una y otra vez</a:t>
            </a:r>
            <a:r>
              <a:rPr lang="es-419" sz="1000" b="1" dirty="0" smtClean="0"/>
              <a:t>.</a:t>
            </a:r>
          </a:p>
          <a:p>
            <a:r>
              <a:rPr lang="es-419" sz="1000" b="1" dirty="0" smtClean="0"/>
              <a:t> </a:t>
            </a:r>
          </a:p>
          <a:p>
            <a:r>
              <a:rPr lang="es-419" sz="1000" b="1" dirty="0" smtClean="0"/>
              <a:t>Explique:  − </a:t>
            </a:r>
            <a:r>
              <a:rPr lang="es-419" sz="1000" b="1" i="1" dirty="0" smtClean="0"/>
              <a:t>Cuando los autores utilizan las mismas palabras, frases o ideas </a:t>
            </a:r>
            <a:r>
              <a:rPr lang="es-419" sz="1000" b="1" i="1" u="sng" dirty="0" smtClean="0">
                <a:solidFill>
                  <a:srgbClr val="C00000"/>
                </a:solidFill>
                <a:effectLst>
                  <a:outerShdw blurRad="38100" dist="38100" dir="2700000" algn="tl">
                    <a:srgbClr val="000000">
                      <a:alpha val="43137"/>
                    </a:srgbClr>
                  </a:outerShdw>
                </a:effectLst>
              </a:rPr>
              <a:t>Una y otra vez, pregúntense a ustedes mismos “¿por qué?”</a:t>
            </a:r>
            <a:r>
              <a:rPr lang="es-419" sz="1000" b="1" i="1" dirty="0" smtClean="0"/>
              <a:t>.  Esto significa algo importante.</a:t>
            </a:r>
            <a:endParaRPr lang="es-419" sz="1000" b="1" i="1" dirty="0"/>
          </a:p>
        </p:txBody>
      </p:sp>
      <p:sp>
        <p:nvSpPr>
          <p:cNvPr id="30" name="Rectangle 29"/>
          <p:cNvSpPr/>
          <p:nvPr/>
        </p:nvSpPr>
        <p:spPr>
          <a:xfrm>
            <a:off x="2990023" y="6561297"/>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31" name="Rectangle 30"/>
          <p:cNvSpPr/>
          <p:nvPr/>
        </p:nvSpPr>
        <p:spPr>
          <a:xfrm>
            <a:off x="3491561" y="6127979"/>
            <a:ext cx="3453288" cy="178509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419" sz="1000" b="1" dirty="0" smtClean="0"/>
              <a:t>Instruya a los estudiantes  a que observen las palabras o ideas ‘una y otra vez’, y pregunte: </a:t>
            </a:r>
            <a:r>
              <a:rPr lang="es-419" sz="1000" b="1" i="1" dirty="0" smtClean="0"/>
              <a:t>−¿Ven ustedes algunas palabras o ideas ‘una y otra vez’ en las oraciones de </a:t>
            </a:r>
            <a:r>
              <a:rPr lang="es-419" sz="1000" b="1" i="1" u="sng" dirty="0" smtClean="0">
                <a:solidFill>
                  <a:srgbClr val="C00000"/>
                </a:solidFill>
                <a:effectLst>
                  <a:outerShdw blurRad="38100" dist="38100" dir="2700000" algn="tl">
                    <a:srgbClr val="000000">
                      <a:alpha val="43137"/>
                    </a:srgbClr>
                  </a:outerShdw>
                </a:effectLst>
              </a:rPr>
              <a:t>ideas clave</a:t>
            </a:r>
            <a:r>
              <a:rPr lang="es-419" sz="1000" b="1" i="1" dirty="0" smtClean="0">
                <a:effectLst>
                  <a:outerShdw blurRad="38100" dist="38100" dir="2700000" algn="tl">
                    <a:srgbClr val="000000">
                      <a:alpha val="43137"/>
                    </a:srgbClr>
                  </a:outerShdw>
                </a:effectLst>
              </a:rPr>
              <a:t> o </a:t>
            </a:r>
            <a:r>
              <a:rPr lang="es-419" sz="1000" b="1" i="1" u="sng" dirty="0" smtClean="0">
                <a:solidFill>
                  <a:srgbClr val="C00000"/>
                </a:solidFill>
                <a:effectLst>
                  <a:outerShdw blurRad="38100" dist="38100" dir="2700000" algn="tl">
                    <a:srgbClr val="000000">
                      <a:alpha val="43137"/>
                    </a:srgbClr>
                  </a:outerShdw>
                </a:effectLst>
              </a:rPr>
              <a:t>detalles clave </a:t>
            </a:r>
            <a:r>
              <a:rPr lang="es-419" sz="1000" b="1" i="1" dirty="0" smtClean="0"/>
              <a:t>que escribieron?  ¿Pueden estas palabras ayudarles a escribir </a:t>
            </a:r>
            <a:r>
              <a:rPr lang="es-419" sz="1000" b="1" i="1" u="sng" dirty="0" smtClean="0">
                <a:solidFill>
                  <a:srgbClr val="C00000"/>
                </a:solidFill>
                <a:effectLst>
                  <a:outerShdw blurRad="38100" dist="38100" dir="2700000" algn="tl">
                    <a:srgbClr val="000000">
                      <a:alpha val="43137"/>
                    </a:srgbClr>
                  </a:outerShdw>
                </a:effectLst>
              </a:rPr>
              <a:t>una oración de conclusión </a:t>
            </a:r>
            <a:r>
              <a:rPr lang="es-419" sz="1000" b="1" i="1" dirty="0" smtClean="0"/>
              <a:t>que diga más acerca de la </a:t>
            </a:r>
            <a:r>
              <a:rPr lang="es-419" sz="1000" b="1" i="1" u="sng" dirty="0" smtClean="0">
                <a:solidFill>
                  <a:srgbClr val="C00000"/>
                </a:solidFill>
                <a:effectLst>
                  <a:outerShdw blurRad="38100" dist="38100" dir="2700000" algn="tl">
                    <a:srgbClr val="000000">
                      <a:alpha val="43137"/>
                    </a:srgbClr>
                  </a:outerShdw>
                </a:effectLst>
              </a:rPr>
              <a:t>idea clave </a:t>
            </a:r>
            <a:r>
              <a:rPr lang="es-419" sz="1000" b="1" i="1" dirty="0" smtClean="0"/>
              <a:t>que escogieron?  </a:t>
            </a:r>
          </a:p>
          <a:p>
            <a:endParaRPr lang="es-419" sz="1000" b="1" dirty="0" smtClean="0"/>
          </a:p>
          <a:p>
            <a:r>
              <a:rPr lang="es-419" sz="1000" b="1" dirty="0" smtClean="0"/>
              <a:t>Resumir es una parte importante de escribir conclusiones.  Es una estrategia sumamente importante que los estudiantes deben aprender para poder utilizar las destrezas de investigación de manera efectiva. </a:t>
            </a:r>
            <a:endParaRPr lang="es-419" sz="1000" b="1" dirty="0"/>
          </a:p>
        </p:txBody>
      </p:sp>
      <p:sp>
        <p:nvSpPr>
          <p:cNvPr id="32" name="Rectangle 31"/>
          <p:cNvSpPr/>
          <p:nvPr/>
        </p:nvSpPr>
        <p:spPr>
          <a:xfrm>
            <a:off x="6757559" y="6844888"/>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33" name="Rectangle 32"/>
          <p:cNvSpPr/>
          <p:nvPr/>
        </p:nvSpPr>
        <p:spPr>
          <a:xfrm>
            <a:off x="1312120" y="8026477"/>
            <a:ext cx="5931853" cy="16312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419" sz="1000" b="1" u="sng" dirty="0" smtClean="0">
                <a:solidFill>
                  <a:srgbClr val="002060"/>
                </a:solidFill>
              </a:rPr>
              <a:t>Diferenciación</a:t>
            </a:r>
            <a:r>
              <a:rPr lang="es-419" sz="1000" b="1" dirty="0" smtClean="0">
                <a:solidFill>
                  <a:srgbClr val="002060"/>
                </a:solidFill>
              </a:rPr>
              <a:t>:</a:t>
            </a:r>
          </a:p>
          <a:p>
            <a:r>
              <a:rPr lang="es-419" sz="900" b="1" dirty="0" smtClean="0">
                <a:solidFill>
                  <a:srgbClr val="002060"/>
                </a:solidFill>
              </a:rPr>
              <a:t>Estudiantes que necesiten más páginas – imprima cuántas sean necesarias. Estudiantes que se beneficiarían del enriquecimiento  –  pueden seguir adelante con más secciones o párrafos.  Estudiantes que necesitan instrucción más directa  – enseñe cada parte en mini lecciones. Estos conceptos pueden enseñarse por separado: </a:t>
            </a:r>
          </a:p>
          <a:p>
            <a:pPr marL="171450" indent="-171450">
              <a:buFont typeface="Arial" panose="020B0604020202020204" pitchFamily="34" charset="0"/>
              <a:buChar char="•"/>
            </a:pPr>
            <a:r>
              <a:rPr lang="es-419" sz="900" b="1" dirty="0" smtClean="0">
                <a:solidFill>
                  <a:srgbClr val="002060"/>
                </a:solidFill>
              </a:rPr>
              <a:t>Idea principal </a:t>
            </a:r>
          </a:p>
          <a:p>
            <a:pPr marL="171450" indent="-171450">
              <a:buFont typeface="Arial" panose="020B0604020202020204" pitchFamily="34" charset="0"/>
              <a:buChar char="•"/>
            </a:pPr>
            <a:r>
              <a:rPr lang="es-419" sz="900" b="1" dirty="0" smtClean="0">
                <a:solidFill>
                  <a:srgbClr val="002060"/>
                </a:solidFill>
              </a:rPr>
              <a:t>Idea clave</a:t>
            </a:r>
          </a:p>
          <a:p>
            <a:pPr marL="171450" indent="-171450">
              <a:buFont typeface="Arial" panose="020B0604020202020204" pitchFamily="34" charset="0"/>
              <a:buChar char="•"/>
            </a:pPr>
            <a:r>
              <a:rPr lang="es-419" sz="900" b="1" dirty="0" smtClean="0">
                <a:solidFill>
                  <a:srgbClr val="002060"/>
                </a:solidFill>
              </a:rPr>
              <a:t>Detalles clave</a:t>
            </a:r>
          </a:p>
          <a:p>
            <a:pPr marL="171450" indent="-171450">
              <a:buFont typeface="Arial" panose="020B0604020202020204" pitchFamily="34" charset="0"/>
              <a:buChar char="•"/>
            </a:pPr>
            <a:r>
              <a:rPr lang="es-419" sz="900" b="1" dirty="0" smtClean="0">
                <a:solidFill>
                  <a:srgbClr val="002060"/>
                </a:solidFill>
              </a:rPr>
              <a:t>Una y otra vez</a:t>
            </a:r>
          </a:p>
          <a:p>
            <a:pPr marL="171450" indent="-171450">
              <a:buFont typeface="Arial" panose="020B0604020202020204" pitchFamily="34" charset="0"/>
              <a:buChar char="•"/>
            </a:pPr>
            <a:r>
              <a:rPr lang="es-419" sz="900" b="1" dirty="0" smtClean="0">
                <a:solidFill>
                  <a:srgbClr val="002060"/>
                </a:solidFill>
              </a:rPr>
              <a:t>Conclusiones - Resumir</a:t>
            </a:r>
          </a:p>
          <a:p>
            <a:r>
              <a:rPr lang="es-419" sz="900" b="1" dirty="0" smtClean="0">
                <a:solidFill>
                  <a:srgbClr val="002060"/>
                </a:solidFill>
              </a:rPr>
              <a:t>Los estudiantes ELL pueden necesitar que cada parte sea enseñada usando una estructura del lenguaje (oración) que enfatice palabras de transición. </a:t>
            </a:r>
            <a:endParaRPr lang="es-419" sz="900" b="1" dirty="0">
              <a:solidFill>
                <a:srgbClr val="002060"/>
              </a:solidFill>
            </a:endParaRPr>
          </a:p>
        </p:txBody>
      </p:sp>
      <p:sp>
        <p:nvSpPr>
          <p:cNvPr id="17" name="TextBox 16"/>
          <p:cNvSpPr txBox="1"/>
          <p:nvPr/>
        </p:nvSpPr>
        <p:spPr>
          <a:xfrm>
            <a:off x="259080" y="3939541"/>
            <a:ext cx="2933350" cy="133135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r>
              <a:rPr lang="es-419" dirty="0"/>
              <a:t>Recuerde que los estudiantes necesitarán tener una hoja para tomar notas por cada pasaje.</a:t>
            </a:r>
          </a:p>
        </p:txBody>
      </p:sp>
      <p:graphicFrame>
        <p:nvGraphicFramePr>
          <p:cNvPr id="21" name="Table 20"/>
          <p:cNvGraphicFramePr>
            <a:graphicFrameLocks noGrp="1"/>
          </p:cNvGraphicFramePr>
          <p:nvPr>
            <p:extLst>
              <p:ext uri="{D42A27DB-BD31-4B8C-83A1-F6EECF244321}">
                <p14:modId xmlns:p14="http://schemas.microsoft.com/office/powerpoint/2010/main" val="3873566228"/>
              </p:ext>
            </p:extLst>
          </p:nvPr>
        </p:nvGraphicFramePr>
        <p:xfrm>
          <a:off x="1903728" y="274385"/>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4" name="TextBox 23"/>
          <p:cNvSpPr txBox="1"/>
          <p:nvPr/>
        </p:nvSpPr>
        <p:spPr>
          <a:xfrm>
            <a:off x="259080" y="577477"/>
            <a:ext cx="1778000" cy="523220"/>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s-419" sz="1400" b="1" dirty="0" smtClean="0"/>
              <a:t>Notas  investigativas</a:t>
            </a:r>
          </a:p>
          <a:p>
            <a:pPr algn="ctr"/>
            <a:r>
              <a:rPr lang="es-419" sz="1400" b="1" dirty="0" smtClean="0"/>
              <a:t>Guía del maestro</a:t>
            </a:r>
          </a:p>
        </p:txBody>
      </p:sp>
    </p:spTree>
    <p:extLst>
      <p:ext uri="{BB962C8B-B14F-4D97-AF65-F5344CB8AC3E}">
        <p14:creationId xmlns:p14="http://schemas.microsoft.com/office/powerpoint/2010/main" val="186474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104900"/>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s-ES_tradnl" sz="1300" b="1" u="sng" dirty="0" smtClean="0"/>
          </a:p>
          <a:p>
            <a:r>
              <a:rPr lang="es-ES_tradnl" sz="1300" b="1" u="sng" dirty="0" smtClean="0"/>
              <a:t>Idea clave</a:t>
            </a:r>
          </a:p>
          <a:p>
            <a:r>
              <a:rPr lang="es-ES_tradnl" sz="1300" dirty="0" smtClean="0"/>
              <a:t>Escribe </a:t>
            </a:r>
            <a:r>
              <a:rPr lang="es-ES_tradnl" sz="1300" b="1" dirty="0" smtClean="0"/>
              <a:t>una</a:t>
            </a:r>
            <a:r>
              <a:rPr lang="es-ES_tradnl" sz="1300" dirty="0" smtClean="0"/>
              <a:t> nueva </a:t>
            </a:r>
            <a:r>
              <a:rPr lang="es-ES_tradnl" sz="1300" u="sng" dirty="0" smtClean="0"/>
              <a:t>idea clave</a:t>
            </a:r>
            <a:r>
              <a:rPr lang="es-ES_tradnl" sz="1300" dirty="0" smtClean="0"/>
              <a:t> sobre </a:t>
            </a:r>
            <a:r>
              <a:rPr lang="es-ES_tradnl" sz="1300" u="sng" dirty="0" smtClean="0"/>
              <a:t>la idea principal</a:t>
            </a:r>
            <a:endParaRPr lang="es-ES_tradnl" sz="1300" dirty="0" smtClean="0"/>
          </a:p>
          <a:p>
            <a:endParaRPr lang="es-ES_tradnl" sz="1300" dirty="0" smtClean="0"/>
          </a:p>
          <a:p>
            <a:r>
              <a:rPr lang="es-ES_tradnl" sz="1300" dirty="0" smtClean="0"/>
              <a:t>____________________________________________________________________________</a:t>
            </a:r>
          </a:p>
          <a:p>
            <a:endParaRPr lang="es-ES_tradnl" sz="1300" dirty="0" smtClean="0"/>
          </a:p>
          <a:p>
            <a:r>
              <a:rPr lang="es-ES_tradnl" sz="1300" dirty="0" smtClean="0"/>
              <a:t>____________________________________________________________________________</a:t>
            </a:r>
          </a:p>
          <a:p>
            <a:endParaRPr lang="es-ES_tradnl" sz="1300" b="1" u="sng" dirty="0" smtClean="0"/>
          </a:p>
          <a:p>
            <a:r>
              <a:rPr lang="es-ES_tradnl" sz="1300" b="1" u="sng" dirty="0" smtClean="0"/>
              <a:t>Detalles clave</a:t>
            </a:r>
          </a:p>
          <a:p>
            <a:endParaRPr lang="es-ES_tradnl" sz="1300" b="1" u="sng" dirty="0" smtClean="0"/>
          </a:p>
          <a:p>
            <a:r>
              <a:rPr lang="es-ES_tradnl" sz="1300" dirty="0" smtClean="0"/>
              <a:t>Explica más acerca de la nueva </a:t>
            </a:r>
            <a:r>
              <a:rPr lang="es-ES_tradnl" sz="1300" u="sng" dirty="0" smtClean="0"/>
              <a:t>idea clave</a:t>
            </a:r>
            <a:r>
              <a:rPr lang="es-ES_tradnl" sz="1300" dirty="0" smtClean="0"/>
              <a:t>.  Escribe dos </a:t>
            </a:r>
            <a:r>
              <a:rPr lang="es-ES_tradnl" sz="1300" u="sng" dirty="0" smtClean="0"/>
              <a:t>detalles clave</a:t>
            </a:r>
            <a:r>
              <a:rPr lang="es-ES_tradnl" sz="1300" dirty="0" smtClean="0"/>
              <a:t> del párrafo o la sección que apoya la nueva </a:t>
            </a:r>
            <a:r>
              <a:rPr lang="es-ES_tradnl" sz="1300" u="sng" dirty="0" smtClean="0"/>
              <a:t>idea clave</a:t>
            </a:r>
            <a:r>
              <a:rPr lang="es-ES_tradnl" sz="1300" dirty="0" smtClean="0"/>
              <a:t>. </a:t>
            </a:r>
          </a:p>
          <a:p>
            <a:pPr marL="171437" indent="-171437">
              <a:buFont typeface="Arial" panose="020B0604020202020204" pitchFamily="34" charset="0"/>
              <a:buChar char="•"/>
            </a:pPr>
            <a:r>
              <a:rPr lang="es-ES_tradnl" sz="1300" dirty="0" smtClean="0"/>
              <a:t>Detalle clave _________________________________________________________________________</a:t>
            </a:r>
          </a:p>
          <a:p>
            <a:pPr marL="171437" indent="-171437">
              <a:buFont typeface="Arial" panose="020B0604020202020204" pitchFamily="34" charset="0"/>
              <a:buChar char="•"/>
            </a:pPr>
            <a:endParaRPr lang="es-ES_tradnl" sz="1300" dirty="0" smtClean="0"/>
          </a:p>
          <a:p>
            <a:pPr marL="171437" indent="-171437"/>
            <a:r>
              <a:rPr lang="es-ES_tradnl" sz="1300" dirty="0" smtClean="0"/>
              <a:t>     __________________________________________________________________________</a:t>
            </a:r>
          </a:p>
          <a:p>
            <a:pPr marL="171437" indent="-171437"/>
            <a:endParaRPr lang="es-ES_tradnl" sz="1300" dirty="0" smtClean="0"/>
          </a:p>
          <a:p>
            <a:pPr marL="171437" indent="-171437"/>
            <a:endParaRPr lang="es-ES_tradnl" sz="1300" dirty="0" smtClean="0"/>
          </a:p>
          <a:p>
            <a:pPr marL="171437" indent="-171437">
              <a:buFont typeface="Arial" panose="020B0604020202020204" pitchFamily="34" charset="0"/>
              <a:buChar char="•"/>
            </a:pPr>
            <a:r>
              <a:rPr lang="es-ES_tradnl" sz="1300" dirty="0" smtClean="0"/>
              <a:t>Detalle clave     _________________________________________________________________________</a:t>
            </a:r>
          </a:p>
          <a:p>
            <a:pPr marL="171437" indent="-171437"/>
            <a:endParaRPr lang="es-ES_tradnl" sz="1300" dirty="0" smtClean="0"/>
          </a:p>
          <a:p>
            <a:pPr marL="171437" indent="-171437"/>
            <a:r>
              <a:rPr lang="es-ES_tradnl" sz="1300" dirty="0" smtClean="0"/>
              <a:t>      _________________________________________________________________________</a:t>
            </a:r>
          </a:p>
          <a:p>
            <a:endParaRPr lang="es-ES_tradnl" sz="1300" b="1" u="sng" dirty="0" smtClean="0"/>
          </a:p>
          <a:p>
            <a:endParaRPr lang="es-ES_tradnl" sz="1300" b="1" u="sng" dirty="0" smtClean="0"/>
          </a:p>
          <a:p>
            <a:r>
              <a:rPr lang="es-ES_tradnl" sz="1300" b="1" u="sng" dirty="0" smtClean="0"/>
              <a:t>Una y otra vez</a:t>
            </a:r>
          </a:p>
          <a:p>
            <a:r>
              <a:rPr lang="es-ES_tradnl" sz="1300" dirty="0" smtClean="0"/>
              <a:t>¿Qué palabras o frases el autor utiliza una y otra vez? Escríbelas aquí. Piensa por qué el autor sigue usándolas una y otra vez.</a:t>
            </a:r>
          </a:p>
          <a:p>
            <a:endParaRPr lang="es-ES_tradnl" sz="1300" dirty="0" smtClean="0"/>
          </a:p>
          <a:p>
            <a:endParaRPr lang="es-ES_tradnl" sz="1300" dirty="0" smtClean="0"/>
          </a:p>
          <a:p>
            <a:endParaRPr lang="es-ES_tradnl" sz="1300" dirty="0" smtClean="0"/>
          </a:p>
          <a:p>
            <a:endParaRPr lang="es-ES_tradnl" sz="1300" dirty="0" smtClean="0"/>
          </a:p>
          <a:p>
            <a:endParaRPr lang="es-ES_tradnl" sz="1300" b="1" u="sng" dirty="0" smtClean="0"/>
          </a:p>
          <a:p>
            <a:endParaRPr lang="es-ES_tradnl" sz="1300" b="1" u="sng" dirty="0" smtClean="0"/>
          </a:p>
          <a:p>
            <a:endParaRPr lang="es-ES_tradnl" sz="1300" b="1" u="sng" dirty="0" smtClean="0"/>
          </a:p>
          <a:p>
            <a:endParaRPr lang="es-ES_tradnl" sz="1300" b="1" u="sng" dirty="0" smtClean="0"/>
          </a:p>
          <a:p>
            <a:endParaRPr lang="es-ES_tradnl" sz="1300" b="1" u="sng" dirty="0" smtClean="0"/>
          </a:p>
          <a:p>
            <a:r>
              <a:rPr lang="es-ES_tradnl" sz="1300" dirty="0" smtClean="0"/>
              <a:t>Escribe </a:t>
            </a:r>
            <a:r>
              <a:rPr lang="es-ES_tradnl" sz="1300" b="1" u="sng" dirty="0" smtClean="0"/>
              <a:t>una oración de conclusión </a:t>
            </a:r>
            <a:r>
              <a:rPr lang="es-ES_tradnl" sz="1300" dirty="0" smtClean="0"/>
              <a:t>que diga más acerca de la nueva </a:t>
            </a:r>
            <a:r>
              <a:rPr lang="es-ES_tradnl" sz="1300" u="sng" dirty="0" smtClean="0"/>
              <a:t>idea clave </a:t>
            </a:r>
            <a:r>
              <a:rPr lang="es-ES_tradnl" sz="1300" dirty="0" smtClean="0"/>
              <a:t>y </a:t>
            </a:r>
            <a:r>
              <a:rPr lang="es-ES_tradnl" sz="1300" u="sng" dirty="0" smtClean="0"/>
              <a:t>los detalles claves</a:t>
            </a:r>
            <a:r>
              <a:rPr lang="es-ES_tradnl" sz="1300" dirty="0" smtClean="0"/>
              <a:t>. Si puedes, utiliza algunas de las palabras de ‘</a:t>
            </a:r>
            <a:r>
              <a:rPr lang="es-ES_tradnl" sz="1300" i="1" u="sng" dirty="0" smtClean="0"/>
              <a:t>una y otra vez</a:t>
            </a:r>
            <a:r>
              <a:rPr lang="es-ES_tradnl" sz="1300" dirty="0" smtClean="0"/>
              <a:t>’.</a:t>
            </a:r>
          </a:p>
          <a:p>
            <a:r>
              <a:rPr lang="es-ES_tradnl" sz="1300" dirty="0" smtClean="0"/>
              <a:t>____________________________________________________________________________</a:t>
            </a:r>
          </a:p>
          <a:p>
            <a:endParaRPr lang="es-ES_tradnl" sz="1300" dirty="0" smtClean="0"/>
          </a:p>
          <a:p>
            <a:r>
              <a:rPr lang="es-ES_tradnl" sz="1300" dirty="0" smtClean="0"/>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
        <p:nvSpPr>
          <p:cNvPr id="19" name="TextBox 18"/>
          <p:cNvSpPr txBox="1"/>
          <p:nvPr/>
        </p:nvSpPr>
        <p:spPr>
          <a:xfrm>
            <a:off x="212725" y="167104"/>
            <a:ext cx="1056640" cy="331078"/>
          </a:xfrm>
          <a:prstGeom prst="rect">
            <a:avLst/>
          </a:prstGeom>
          <a:solidFill>
            <a:schemeClr val="bg2">
              <a:lumMod val="90000"/>
            </a:schemeClr>
          </a:solidFill>
        </p:spPr>
        <p:txBody>
          <a:bodyPr wrap="square" lIns="99276" tIns="49638" rIns="99276" bIns="49638" rtlCol="0">
            <a:spAutoFit/>
          </a:bodyPr>
          <a:lstStyle/>
          <a:p>
            <a:r>
              <a:rPr lang="en-US" sz="1500" b="1" dirty="0" smtClean="0"/>
              <a:t>3er </a:t>
            </a:r>
            <a:r>
              <a:rPr lang="en-US" sz="1500" b="1" dirty="0" err="1" smtClean="0"/>
              <a:t>Grado</a:t>
            </a:r>
            <a:endParaRPr lang="en-US" sz="1500" b="1" dirty="0"/>
          </a:p>
        </p:txBody>
      </p:sp>
      <p:sp>
        <p:nvSpPr>
          <p:cNvPr id="20" name="TextBox 19"/>
          <p:cNvSpPr txBox="1"/>
          <p:nvPr/>
        </p:nvSpPr>
        <p:spPr>
          <a:xfrm>
            <a:off x="690880" y="655320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8" name="TextBox 7"/>
          <p:cNvSpPr txBox="1"/>
          <p:nvPr/>
        </p:nvSpPr>
        <p:spPr>
          <a:xfrm>
            <a:off x="431800" y="820129"/>
            <a:ext cx="6908800" cy="331078"/>
          </a:xfrm>
          <a:prstGeom prst="rect">
            <a:avLst/>
          </a:prstGeom>
          <a:noFill/>
        </p:spPr>
        <p:txBody>
          <a:bodyPr wrap="square" lIns="99276" tIns="49638" rIns="99276" bIns="49638" rtlCol="0">
            <a:spAutoFit/>
          </a:bodyPr>
          <a:lstStyle/>
          <a:p>
            <a:r>
              <a:rPr lang="en-US" sz="1500" dirty="0" err="1" smtClean="0"/>
              <a:t>Nombre</a:t>
            </a:r>
            <a:r>
              <a:rPr lang="en-US" sz="1500" dirty="0" smtClean="0"/>
              <a:t>_________________     </a:t>
            </a:r>
            <a:r>
              <a:rPr lang="en-US" sz="1500" dirty="0" err="1" smtClean="0"/>
              <a:t>Pasaje</a:t>
            </a:r>
            <a:r>
              <a:rPr lang="en-US" sz="1500" dirty="0" smtClean="0"/>
              <a:t>_____________Idea principal ______________</a:t>
            </a:r>
            <a:endParaRPr lang="en-US" sz="1500" dirty="0"/>
          </a:p>
        </p:txBody>
      </p:sp>
      <p:graphicFrame>
        <p:nvGraphicFramePr>
          <p:cNvPr id="10" name="Table 9"/>
          <p:cNvGraphicFramePr>
            <a:graphicFrameLocks noGrp="1"/>
          </p:cNvGraphicFramePr>
          <p:nvPr>
            <p:extLst>
              <p:ext uri="{D42A27DB-BD31-4B8C-83A1-F6EECF244321}">
                <p14:modId xmlns:p14="http://schemas.microsoft.com/office/powerpoint/2010/main" val="1557128438"/>
              </p:ext>
            </p:extLst>
          </p:nvPr>
        </p:nvGraphicFramePr>
        <p:xfrm>
          <a:off x="1990725" y="194848"/>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9" name="TextBox 8"/>
          <p:cNvSpPr txBox="1"/>
          <p:nvPr/>
        </p:nvSpPr>
        <p:spPr>
          <a:xfrm>
            <a:off x="212725" y="531911"/>
            <a:ext cx="1778000" cy="307777"/>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sz="1400" b="1" dirty="0" err="1" smtClean="0"/>
              <a:t>Notas</a:t>
            </a:r>
            <a:r>
              <a:rPr lang="en-US" sz="1400" b="1" dirty="0" smtClean="0"/>
              <a:t> </a:t>
            </a:r>
            <a:r>
              <a:rPr lang="en-US" sz="1400" b="1" dirty="0" err="1" smtClean="0"/>
              <a:t>investigativas</a:t>
            </a:r>
            <a:endParaRPr lang="en-US" sz="1400" b="1" dirty="0" smtClean="0"/>
          </a:p>
        </p:txBody>
      </p:sp>
    </p:spTree>
    <p:extLst>
      <p:ext uri="{BB962C8B-B14F-4D97-AF65-F5344CB8AC3E}">
        <p14:creationId xmlns:p14="http://schemas.microsoft.com/office/powerpoint/2010/main" val="2002183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16</a:t>
            </a:fld>
            <a:endParaRPr lang="en-US" dirty="0"/>
          </a:p>
        </p:txBody>
      </p:sp>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a:r>
              <a:rPr lang="x-none" sz="1484" b="1" dirty="0"/>
              <a:t>Determinando textos a nivel de grado</a:t>
            </a:r>
          </a:p>
          <a:p>
            <a:pPr algn="ctr"/>
            <a:endParaRPr lang="x-none" sz="789" b="1" dirty="0"/>
          </a:p>
          <a:p>
            <a:r>
              <a:rPr lang="x-none" sz="1484" dirty="0"/>
              <a:t>El nivel de grado de un texto se determina utilizando una combinación tanto de las nuevas escalas cuantitativas como de las medidas cualitativas de los CCSS.</a:t>
            </a:r>
          </a:p>
          <a:p>
            <a:endParaRPr lang="x-none" sz="1484" dirty="0"/>
          </a:p>
          <a:p>
            <a:r>
              <a:rPr lang="x-none" sz="1484" b="1" dirty="0"/>
              <a:t>Ejemplo</a:t>
            </a:r>
            <a:r>
              <a:rPr lang="x-none" sz="1484" dirty="0"/>
              <a:t>:  Si el grado equivalente de un texto es </a:t>
            </a:r>
            <a:r>
              <a:rPr lang="x-none" sz="1763" b="1" dirty="0">
                <a:solidFill>
                  <a:srgbClr val="0070C0"/>
                </a:solidFill>
              </a:rPr>
              <a:t>6.8</a:t>
            </a:r>
            <a:r>
              <a:rPr lang="x-none" sz="1484" dirty="0"/>
              <a:t> y tiene una medida </a:t>
            </a:r>
            <a:r>
              <a:rPr lang="x-none" sz="1484" i="1" dirty="0" err="1"/>
              <a:t>lexile</a:t>
            </a:r>
            <a:r>
              <a:rPr lang="x-none" sz="1484" dirty="0"/>
              <a:t> de </a:t>
            </a:r>
            <a:r>
              <a:rPr lang="x-none" sz="1763" b="1" dirty="0">
                <a:solidFill>
                  <a:srgbClr val="0070C0"/>
                </a:solidFill>
              </a:rPr>
              <a:t>970</a:t>
            </a:r>
            <a:r>
              <a:rPr lang="x-none" sz="1484" dirty="0"/>
              <a:t>, los datos cuantitativos muestran que la ubicación debe ser </a:t>
            </a:r>
            <a:r>
              <a:rPr lang="x-none" sz="1484" b="1" dirty="0"/>
              <a:t>entre los grados  4 y 8.</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b="1" dirty="0"/>
              <a:t>Cuatro medidas cualitativas</a:t>
            </a:r>
            <a:r>
              <a:rPr lang="x-none" sz="1484" dirty="0"/>
              <a:t> pueden examinarse desde la banda inferior de 4</a:t>
            </a:r>
            <a:r>
              <a:rPr lang="x-none" sz="1484" baseline="30000" dirty="0"/>
              <a:t>to</a:t>
            </a:r>
            <a:r>
              <a:rPr lang="x-none" sz="1484" dirty="0"/>
              <a:t> grado  hasta la banda superior de 8</a:t>
            </a:r>
            <a:r>
              <a:rPr lang="x-none" sz="1484" baseline="30000" dirty="0"/>
              <a:t>vo</a:t>
            </a:r>
            <a:r>
              <a:rPr lang="x-none" sz="1484" dirty="0"/>
              <a:t> grado para determinar la legibilidad a nivel de grado.</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dirty="0"/>
              <a:t>La combinación de la escala </a:t>
            </a:r>
            <a:r>
              <a:rPr lang="x-none" sz="1484" b="1" dirty="0"/>
              <a:t>cuantitativa</a:t>
            </a:r>
            <a:r>
              <a:rPr lang="x-none" sz="1484" dirty="0"/>
              <a:t> y las medidas </a:t>
            </a:r>
            <a:r>
              <a:rPr lang="x-none" sz="1484" b="1" dirty="0"/>
              <a:t>cualitativas</a:t>
            </a:r>
            <a:r>
              <a:rPr lang="x-none" sz="1484" dirty="0"/>
              <a:t>, para este texto en particular, muestra que el mejor nivel de legibilidad para este texto sería 6</a:t>
            </a:r>
            <a:r>
              <a:rPr lang="x-none" sz="1484" baseline="30000" dirty="0"/>
              <a:t>to </a:t>
            </a:r>
            <a:r>
              <a:rPr lang="x-none" sz="1484" dirty="0"/>
              <a:t>grado.</a:t>
            </a:r>
          </a:p>
          <a:p>
            <a:endParaRPr lang="x-none" sz="1484" dirty="0"/>
          </a:p>
        </p:txBody>
      </p:sp>
      <p:graphicFrame>
        <p:nvGraphicFramePr>
          <p:cNvPr id="10" name="Table 9"/>
          <p:cNvGraphicFramePr>
            <a:graphicFrameLocks noGrp="1"/>
          </p:cNvGraphicFramePr>
          <p:nvPr>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sp>
        <p:nvSpPr>
          <p:cNvPr id="28" name="Rectangle 27"/>
          <p:cNvSpPr/>
          <p:nvPr/>
        </p:nvSpPr>
        <p:spPr>
          <a:xfrm>
            <a:off x="189452" y="8717497"/>
            <a:ext cx="6705600" cy="414857"/>
          </a:xfrm>
          <a:prstGeom prst="rect">
            <a:avLst/>
          </a:prstGeom>
        </p:spPr>
        <p:txBody>
          <a:bodyPr wrap="square">
            <a:spAutoFit/>
          </a:bodyPr>
          <a:lstStyle/>
          <a:p>
            <a:pPr algn="ctr"/>
            <a:r>
              <a:rPr lang="x-none" sz="1048" b="1" dirty="0">
                <a:solidFill>
                  <a:schemeClr val="tx2"/>
                </a:solidFill>
              </a:rPr>
              <a:t>Para ver más detalles sobre cada una de las medidas cualitativas, favor de ir a la diapositiva 6 de:</a:t>
            </a:r>
          </a:p>
          <a:p>
            <a:pPr algn="ctr"/>
            <a:r>
              <a:rPr lang="x-none" sz="1048" dirty="0"/>
              <a:t> </a:t>
            </a:r>
            <a:r>
              <a:rPr lang="x-none" sz="1048" b="1" dirty="0">
                <a:solidFill>
                  <a:srgbClr val="002060"/>
                </a:solidFill>
                <a:hlinkClick r:id="rId2"/>
              </a:rPr>
              <a:t>http://www.corestandards.org/assets/Appendix_A.pdf</a:t>
            </a:r>
            <a:endParaRPr lang="x-none" sz="1048" dirty="0"/>
          </a:p>
        </p:txBody>
      </p:sp>
      <p:sp>
        <p:nvSpPr>
          <p:cNvPr id="29" name="Rectangle 28"/>
          <p:cNvSpPr/>
          <p:nvPr/>
        </p:nvSpPr>
        <p:spPr>
          <a:xfrm>
            <a:off x="3497580" y="9595521"/>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059111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6940363"/>
              </p:ext>
            </p:extLst>
          </p:nvPr>
        </p:nvGraphicFramePr>
        <p:xfrm>
          <a:off x="229937" y="313005"/>
          <a:ext cx="7313862" cy="9172623"/>
        </p:xfrm>
        <a:graphic>
          <a:graphicData uri="http://schemas.openxmlformats.org/drawingml/2006/table">
            <a:tbl>
              <a:tblPr/>
              <a:tblGrid>
                <a:gridCol w="769595"/>
                <a:gridCol w="1241446"/>
                <a:gridCol w="1426262"/>
                <a:gridCol w="1501326"/>
                <a:gridCol w="1201061"/>
                <a:gridCol w="1174172"/>
              </a:tblGrid>
              <a:tr h="398282">
                <a:tc rowSpan="2">
                  <a:txBody>
                    <a:bodyPr/>
                    <a:lstStyle/>
                    <a:p>
                      <a:pPr marL="0" marR="0" algn="ctr">
                        <a:lnSpc>
                          <a:spcPct val="115000"/>
                        </a:lnSpc>
                        <a:spcBef>
                          <a:spcPts val="0"/>
                        </a:spcBef>
                        <a:spcAft>
                          <a:spcPts val="0"/>
                        </a:spcAft>
                      </a:pPr>
                      <a:r>
                        <a:rPr lang="es-ES_tradnl" sz="1200" b="1" noProof="0" dirty="0" smtClean="0">
                          <a:solidFill>
                            <a:srgbClr val="000000"/>
                          </a:solidFill>
                          <a:latin typeface="+mn-lt"/>
                          <a:ea typeface="Times New Roman"/>
                          <a:cs typeface="Times New Roman"/>
                        </a:rPr>
                        <a:t>Puntaje</a:t>
                      </a:r>
                      <a:endParaRPr lang="es-ES_tradnl" sz="1200" noProof="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V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VE" sz="1100" noProof="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V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VE" sz="1100" noProof="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V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-L.3.2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-L.4.2, L.4.3b</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-L.5.2</a:t>
                      </a:r>
                    </a:p>
                    <a:p>
                      <a:pPr marL="0" marR="0" algn="ctr">
                        <a:lnSpc>
                          <a:spcPct val="115000"/>
                        </a:lnSpc>
                        <a:spcBef>
                          <a:spcPts val="0"/>
                        </a:spcBef>
                        <a:spcAft>
                          <a:spcPts val="0"/>
                        </a:spcAft>
                      </a:pPr>
                      <a:endParaRPr lang="es-V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633160">
                <a:tc vMerge="1">
                  <a:txBody>
                    <a:bodyPr/>
                    <a:lstStyle/>
                    <a:p>
                      <a:endParaRPr lang="en-US"/>
                    </a:p>
                  </a:txBody>
                  <a:tcPr/>
                </a:tc>
                <a:tc>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lvl="0" algn="ctr" rtl="0">
                        <a:lnSpc>
                          <a:spcPct val="115000"/>
                        </a:lnSpc>
                        <a:spcBef>
                          <a:spcPts val="0"/>
                        </a:spcBef>
                        <a:buClr>
                          <a:schemeClr val="dk1"/>
                        </a:buClr>
                        <a:buSzPct val="25000"/>
                        <a:buFont typeface="Arial"/>
                        <a:buNone/>
                      </a:pPr>
                      <a:r>
                        <a:rPr lang="es-419" sz="600" b="1" i="1" u="sng" dirty="0" smtClean="0">
                          <a:solidFill>
                            <a:schemeClr val="dk1"/>
                          </a:solidFill>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es-419" sz="600" b="1" dirty="0" smtClean="0">
                          <a:solidFill>
                            <a:schemeClr val="dk1"/>
                          </a:solidFill>
                          <a:latin typeface="+mn-lt"/>
                          <a:ea typeface="Calibri"/>
                          <a:cs typeface="Calibri"/>
                          <a:sym typeface="Calibri"/>
                        </a:rPr>
                        <a:t>Tipos de textos y propósitos:</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-W.3.2a-b</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-W.4.2a-b</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-W.5.2a-b</a:t>
                      </a:r>
                    </a:p>
                    <a:p>
                      <a:pPr lvl="0" algn="ctr" rtl="0">
                        <a:lnSpc>
                          <a:spcPct val="115000"/>
                        </a:lnSpc>
                        <a:spcBef>
                          <a:spcPts val="0"/>
                        </a:spcBef>
                        <a:buClr>
                          <a:schemeClr val="dk1"/>
                        </a:buClr>
                        <a:buSzPct val="25000"/>
                        <a:buFont typeface="Arial"/>
                        <a:buNone/>
                      </a:pPr>
                      <a:endPar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VE" sz="12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-W.3.2c-d</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-W.4.2c-d</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-W.5.2c-d</a:t>
                      </a:r>
                    </a:p>
                    <a:p>
                      <a:pPr algn="ctr"/>
                      <a:endParaRPr lang="es-VE" sz="1200" b="1" noProof="0" dirty="0" smtClean="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V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V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algn="ctr">
                        <a:lnSpc>
                          <a:spcPct val="115000"/>
                        </a:lnSpc>
                        <a:spcBef>
                          <a:spcPts val="0"/>
                        </a:spcBef>
                        <a:spcAft>
                          <a:spcPts val="0"/>
                        </a:spcAft>
                      </a:pPr>
                      <a:r>
                        <a:rPr kumimoji="0" lang="es-VE" sz="600" b="1" i="0" u="none" strike="noStrike" kern="1200" cap="none" spc="0" normalizeH="0" baseline="0" noProof="0" dirty="0" smtClean="0">
                          <a:ln>
                            <a:noFill/>
                          </a:ln>
                          <a:solidFill>
                            <a:prstClr val="black"/>
                          </a:solidFill>
                          <a:effectLst/>
                          <a:uLnTx/>
                          <a:uFillTx/>
                          <a:latin typeface="+mn-lt"/>
                          <a:ea typeface="Calibri"/>
                          <a:cs typeface="Calibri"/>
                        </a:rPr>
                        <a:t>Investigación para desarrollar y presentar conocimiento: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-W.3.7-8</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-W.4.7-9</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-W.5.7-9</a:t>
                      </a:r>
                    </a:p>
                    <a:p>
                      <a:pPr marL="0" marR="0" algn="ctr">
                        <a:lnSpc>
                          <a:spcPct val="115000"/>
                        </a:lnSpc>
                        <a:spcBef>
                          <a:spcPts val="0"/>
                        </a:spcBef>
                        <a:spcAft>
                          <a:spcPts val="0"/>
                        </a:spcAft>
                      </a:pPr>
                      <a:endParaRPr kumimoji="0" lang="es-VE" sz="800" b="1" i="0" u="none" strike="noStrike" kern="1200" cap="none" spc="0" normalizeH="0" baseline="0" noProof="0" dirty="0" smtClean="0">
                        <a:ln>
                          <a:noFill/>
                        </a:ln>
                        <a:solidFill>
                          <a:prstClr val="black"/>
                        </a:solidFill>
                        <a:effectLst/>
                        <a:uLnTx/>
                        <a:uFillTx/>
                        <a:latin typeface="+mn-lt"/>
                        <a:ea typeface="Calibri"/>
                        <a:cs typeface="Calibri"/>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V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-L.3.1b-i, L.3.3a &amp; L.3.6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-L.4.1, L.4.3a, &amp; L.4.6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-L.5.1b-e, L.5.3a &amp; L.5.6</a:t>
                      </a: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741797">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está totalmente apoyada, y consistente e intencionalmente enfocada:</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latin typeface="+mn-lt"/>
                          <a:ea typeface="Calibri"/>
                          <a:cs typeface="Times New Roman"/>
                        </a:rPr>
                        <a:t>La idea central o idea principal de un tema está enfocada, claramente establecida y sólidamente mantenida.</a:t>
                      </a:r>
                    </a:p>
                    <a:p>
                      <a:pPr marL="58738" marR="0" indent="-58738" algn="l">
                        <a:spcBef>
                          <a:spcPts val="0"/>
                        </a:spcBef>
                        <a:spcAft>
                          <a:spcPts val="0"/>
                        </a:spcAft>
                        <a:buFont typeface="Arial" pitchFamily="34" charset="0"/>
                        <a:buChar char="•"/>
                      </a:pPr>
                      <a:endParaRPr lang="es-VE" sz="500" noProof="0" dirty="0" smtClean="0">
                        <a:latin typeface="+mn-lt"/>
                        <a:ea typeface="Calibri"/>
                        <a:cs typeface="Times New Roman"/>
                      </a:endParaRPr>
                    </a:p>
                    <a:p>
                      <a:pPr marL="58738" marR="0" indent="-58738" algn="l">
                        <a:spcBef>
                          <a:spcPts val="0"/>
                        </a:spcBef>
                        <a:spcAft>
                          <a:spcPts val="0"/>
                        </a:spcAft>
                        <a:buFont typeface="Arial" pitchFamily="34" charset="0"/>
                        <a:buChar char="•"/>
                      </a:pPr>
                      <a:r>
                        <a:rPr lang="es-VE" sz="800" noProof="0" dirty="0" smtClean="0">
                          <a:latin typeface="+mn-lt"/>
                          <a:ea typeface="Calibri"/>
                          <a:cs typeface="Times New Roman"/>
                        </a:rPr>
                        <a:t>La idea central o idea principal de un tema es introducida y se comunica claramente  dentro del contexto.</a:t>
                      </a:r>
                      <a:endParaRPr lang="es-VE" sz="800" noProof="0" dirty="0">
                        <a:latin typeface="+mn-lt"/>
                        <a:ea typeface="Calibri"/>
                        <a:cs typeface="Times New Roman"/>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clara y eficaz,</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creando unidad y totalidad: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una variedad de estrategias de transición.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Presenta</a:t>
                      </a:r>
                      <a:r>
                        <a:rPr lang="es-VE" sz="800" baseline="0" noProof="0" dirty="0" smtClean="0">
                          <a:solidFill>
                            <a:srgbClr val="000000"/>
                          </a:solidFill>
                          <a:latin typeface="+mn-lt"/>
                          <a:ea typeface="Calibri"/>
                          <a:cs typeface="Franklin Gothic Book"/>
                        </a:rPr>
                        <a:t> una </a:t>
                      </a:r>
                      <a:r>
                        <a:rPr lang="es-VE" sz="800" noProof="0" dirty="0" smtClean="0">
                          <a:solidFill>
                            <a:srgbClr val="000000"/>
                          </a:solidFill>
                          <a:latin typeface="+mn-lt"/>
                          <a:ea typeface="Calibri"/>
                          <a:cs typeface="Franklin Gothic Book"/>
                        </a:rPr>
                        <a:t>progresión lógica de ideas de principio a fin. </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 La</a:t>
                      </a:r>
                      <a:r>
                        <a:rPr lang="es-VE" sz="800" baseline="0" noProof="0" dirty="0" smtClean="0">
                          <a:solidFill>
                            <a:srgbClr val="000000"/>
                          </a:solidFill>
                          <a:latin typeface="+mn-lt"/>
                          <a:ea typeface="Calibri"/>
                          <a:cs typeface="Franklin Gothic Book"/>
                        </a:rPr>
                        <a:t> i</a:t>
                      </a:r>
                      <a:r>
                        <a:rPr lang="es-VE" sz="800" noProof="0" dirty="0" smtClean="0">
                          <a:solidFill>
                            <a:srgbClr val="000000"/>
                          </a:solidFill>
                          <a:latin typeface="+mn-lt"/>
                          <a:ea typeface="Calibri"/>
                          <a:cs typeface="Franklin Gothic Book"/>
                        </a:rPr>
                        <a:t>ntroducción y conclusión es efectiva para la audiencia y el propósito.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apoyo/evidencia exhaustiva y convincente de la idea central o idea principal, que incluye el uso eficaz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uso de evidencia tomada</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de las fuentes se integra con fluidez, es amplio y relevante.</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Usa efectivamente una variedad de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clara y eficazmente las ideas, utilizando un lenguaje preciso:</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 vocabulario académico y de dominio específico es claramente 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 fuerte dominio de las convenciones:</a:t>
                      </a:r>
                    </a:p>
                    <a:p>
                      <a:pPr marL="0" marR="0" algn="l">
                        <a:spcBef>
                          <a:spcPts val="0"/>
                        </a:spcBef>
                        <a:spcAft>
                          <a:spcPts val="0"/>
                        </a:spcAft>
                      </a:pPr>
                      <a:endParaRPr lang="es-VE" sz="500" noProof="0" dirty="0" smtClean="0">
                        <a:solidFill>
                          <a:srgbClr val="92D05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Hay pocos errores presentes, si algunos, en el uso y la formación de la oración.</a:t>
                      </a:r>
                    </a:p>
                    <a:p>
                      <a:pPr marL="58738" marR="0" indent="-58738" algn="l">
                        <a:spcBef>
                          <a:spcPts val="0"/>
                        </a:spcBef>
                        <a:spcAft>
                          <a:spcPts val="0"/>
                        </a:spcAft>
                        <a:buFont typeface="Arial" pitchFamily="34" charset="0"/>
                        <a:buChar char="•"/>
                      </a:pPr>
                      <a:endParaRPr lang="es-VE" sz="500" noProof="0" dirty="0" smtClean="0">
                        <a:solidFill>
                          <a:srgbClr val="92D05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Uso efectivo y consistente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980017">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está adecuadamente apoyada, y generalmente enfocada:</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enfoque es claro y mantenido</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en su mayor</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parte, </a:t>
                      </a:r>
                      <a:r>
                        <a:rPr lang="es-VE" sz="800" i="1" noProof="0" dirty="0" smtClean="0">
                          <a:solidFill>
                            <a:srgbClr val="000000"/>
                          </a:solidFill>
                          <a:latin typeface="+mn-lt"/>
                          <a:ea typeface="Calibri"/>
                          <a:cs typeface="Franklin Gothic Book"/>
                        </a:rPr>
                        <a:t>aunque algún material vagamente relacionado puede estar presente. </a:t>
                      </a:r>
                    </a:p>
                    <a:p>
                      <a:pPr marL="58738" marR="0" indent="-58738" algn="l">
                        <a:spcBef>
                          <a:spcPts val="0"/>
                        </a:spcBef>
                        <a:spcAft>
                          <a:spcPts val="0"/>
                        </a:spcAft>
                        <a:buFont typeface="Arial" pitchFamily="34" charset="0"/>
                        <a:buChar char="•"/>
                      </a:pPr>
                      <a:endParaRPr lang="es-VE" sz="500" i="1"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Algún contexto de la idea central o idea principal del tema es adecuado.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evidente y un sentido de totalidad, aunque puede haber errores de menor importancia y algunas ideas pueden estar un poco sueltas: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adecuadamente las estrategias de transición con un poco de variedad</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Presenta una progresión adecuada de ideas de principio a fin.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a:t>
                      </a:r>
                      <a:r>
                        <a:rPr lang="es-VE" sz="800" baseline="0" noProof="0" dirty="0" smtClean="0">
                          <a:solidFill>
                            <a:srgbClr val="000000"/>
                          </a:solidFill>
                          <a:latin typeface="+mn-lt"/>
                          <a:ea typeface="Calibri"/>
                          <a:cs typeface="Franklin Gothic Book"/>
                        </a:rPr>
                        <a:t> i</a:t>
                      </a:r>
                      <a:r>
                        <a:rPr lang="es-VE" sz="800" noProof="0" dirty="0" smtClean="0">
                          <a:solidFill>
                            <a:srgbClr val="000000"/>
                          </a:solidFill>
                          <a:latin typeface="+mn-lt"/>
                          <a:ea typeface="Calibri"/>
                          <a:cs typeface="Franklin Gothic Book"/>
                        </a:rPr>
                        <a:t>ntroducción y conclusión es adecuada.</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apoyo/evidencia adecuado de la idea central o idea principal que incluye el uso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Integra alguna evidencia de las fuentes, aunque las citas pueden ser generales o imprecisas.</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adecuadamente algunas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las ideas adecuadamente, empleando una mezcla de lenguaje preciso y más general.</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del vocabulario específico de dominio es generalmente 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 dominio adecuado de las convenciones:</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Pueden haber algunos errores en el uso y la formación de oraciones, pero no se muestra ningún patrón sistemático de errores.</a:t>
                      </a:r>
                    </a:p>
                    <a:p>
                      <a:pPr marL="58738" marR="0" indent="-58738" algn="l">
                        <a:spcBef>
                          <a:spcPts val="0"/>
                        </a:spcBef>
                        <a:spcAft>
                          <a:spcPts val="0"/>
                        </a:spcAft>
                        <a:buFont typeface="Arial" pitchFamily="34" charset="0"/>
                        <a:buChar char="•"/>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Uso adecuado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43813">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En desarrollo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 sostenida de algún modo (un poco)</a:t>
                      </a:r>
                      <a:r>
                        <a:rPr lang="es-VE" sz="800" baseline="0" noProof="0" dirty="0" smtClean="0">
                          <a:solidFill>
                            <a:srgbClr val="000000"/>
                          </a:solidFill>
                          <a:latin typeface="+mn-lt"/>
                          <a:ea typeface="Calibri"/>
                          <a:cs typeface="Franklin Gothic Book"/>
                        </a:rPr>
                        <a:t> y puede desviarse ligeramente del enfoque</a:t>
                      </a:r>
                      <a:r>
                        <a:rPr lang="es-VE" sz="800" noProof="0" dirty="0" smtClean="0">
                          <a:solidFill>
                            <a:srgbClr val="000000"/>
                          </a:solidFill>
                          <a:latin typeface="+mn-lt"/>
                          <a:ea typeface="Calibri"/>
                          <a:cs typeface="Franklin Gothic Book"/>
                        </a:rPr>
                        <a:t>:</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estar claramente enfocado en la idea central o principal, pero no está suficientemente sustentado.</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idea central o idea principal puede ser confusa y un tanto fuera de enfoque.</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inconsistente y los errores son evidentes: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Uso inconsistente de las estrategias de transición, con poca variedad</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progresión de ideas es inconsistente desde principio a fin.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introducción y la conclusión, si existen</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son débiles.</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un apoyo/evidencia irregular y breve de la idea central o idea principal que incluye el uso parcial o inconsistente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evidencia de las fuentes está débilmente integrada, y las citas, si existen, son irregulares.</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débil o irregularmente las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ideas de forma irregular, con un lenguaje simplista:</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del vocabulario específico de dominio a veces puede ser inapropiado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ES" sz="800" noProof="0" dirty="0" smtClean="0">
                          <a:solidFill>
                            <a:schemeClr val="tx1"/>
                          </a:solidFill>
                          <a:latin typeface="+mn-lt"/>
                          <a:ea typeface="Calibri"/>
                          <a:cs typeface="Franklin Gothic Book"/>
                        </a:rPr>
                        <a:t>La respuesta demuestra un dominio parcial de las convenciones:</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ES" sz="800" noProof="0" dirty="0" smtClean="0">
                          <a:solidFill>
                            <a:schemeClr val="tx1"/>
                          </a:solidFill>
                          <a:latin typeface="+mn-lt"/>
                          <a:ea typeface="Calibri"/>
                          <a:cs typeface="Franklin Gothic Book"/>
                        </a:rPr>
                        <a:t>Los errores frecuentes en el uso pueden opacar el significado.</a:t>
                      </a:r>
                    </a:p>
                    <a:p>
                      <a:pPr marL="58738" marR="0" indent="-58738" algn="l">
                        <a:spcBef>
                          <a:spcPts val="0"/>
                        </a:spcBef>
                        <a:spcAft>
                          <a:spcPts val="0"/>
                        </a:spcAft>
                        <a:buFont typeface="Arial" pitchFamily="34" charset="0"/>
                        <a:buChar char="•"/>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ES" sz="800" noProof="0" dirty="0" smtClean="0">
                          <a:solidFill>
                            <a:schemeClr val="tx1"/>
                          </a:solidFill>
                          <a:latin typeface="+mn-lt"/>
                          <a:ea typeface="Calibri"/>
                          <a:cs typeface="Franklin Gothic Book"/>
                        </a:rPr>
                        <a:t>Uso inconsistente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71600">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puede estar relacionada al tema, pero proporciona poco o ningún enfoque:</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ser muy breve, puede desviarse grandemente del enfoque.</a:t>
                      </a:r>
                    </a:p>
                    <a:p>
                      <a:pPr marL="58738" marR="0" indent="-58738" algn="l">
                        <a:spcBef>
                          <a:spcPts val="0"/>
                        </a:spcBef>
                        <a:spcAft>
                          <a:spcPts val="0"/>
                        </a:spcAft>
                        <a:buFont typeface="Arial" pitchFamily="34" charset="0"/>
                        <a:buChar char="•"/>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ser confuso o ambiguo.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poca o ninguna estructura organizativa discernible: </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Pocas o ningunas estrategias de transición son evidentes.</a:t>
                      </a:r>
                    </a:p>
                    <a:p>
                      <a:pPr marL="58738" marR="0" indent="-58738" algn="l">
                        <a:spcBef>
                          <a:spcPts val="0"/>
                        </a:spcBef>
                        <a:spcAft>
                          <a:spcPts val="0"/>
                        </a:spcAft>
                        <a:buFont typeface="Arial" pitchFamily="34" charset="0"/>
                        <a:buChar char="•"/>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inmiscuir frecuentes  ideas extrañas.</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un apoyo/evidencia mínimo de la idea central o idea principal que incluye poco o ningún uso de las fuentes, los hechos y los detalles: </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uso de la evidencia de la fuente del material es mínimo, ausente, con errores, o irrelevante.</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expresión de las ideas en la respuesta es vaga, carece de claridad, o es confusa:</a:t>
                      </a:r>
                    </a:p>
                    <a:p>
                      <a:pPr marL="0" marR="0" algn="l">
                        <a:spcBef>
                          <a:spcPts val="0"/>
                        </a:spcBef>
                        <a:spcAft>
                          <a:spcPts val="0"/>
                        </a:spcAft>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Utiliza un lenguaje o vocabulario específico de dominio</a:t>
                      </a:r>
                      <a:r>
                        <a:rPr lang="es-VE" sz="800" baseline="0" noProof="0" dirty="0" smtClean="0">
                          <a:solidFill>
                            <a:schemeClr val="tx1"/>
                          </a:solidFill>
                          <a:latin typeface="+mn-lt"/>
                          <a:ea typeface="Calibri"/>
                          <a:cs typeface="Franklin Gothic Book"/>
                        </a:rPr>
                        <a:t> limitado</a:t>
                      </a: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Puede tener poco sentido de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una falta de dominio de las convenciones:</a:t>
                      </a:r>
                    </a:p>
                    <a:p>
                      <a:pPr marL="0" marR="0" algn="l">
                        <a:spcBef>
                          <a:spcPts val="0"/>
                        </a:spcBef>
                        <a:spcAft>
                          <a:spcPts val="0"/>
                        </a:spcAft>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Los errores son frecuentes y graves.</a:t>
                      </a:r>
                    </a:p>
                    <a:p>
                      <a:pPr marL="58738" marR="0" indent="-58738" algn="l">
                        <a:spcBef>
                          <a:spcPts val="0"/>
                        </a:spcBef>
                        <a:spcAft>
                          <a:spcPts val="0"/>
                        </a:spcAft>
                        <a:buFont typeface="Arial" pitchFamily="34" charset="0"/>
                        <a:buChar char="•"/>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A menudo</a:t>
                      </a:r>
                      <a:r>
                        <a:rPr lang="es-VE" sz="800" baseline="0" noProof="0" dirty="0" smtClean="0">
                          <a:solidFill>
                            <a:schemeClr val="tx1"/>
                          </a:solidFill>
                          <a:latin typeface="+mn-lt"/>
                          <a:ea typeface="Calibri"/>
                          <a:cs typeface="Franklin Gothic Book"/>
                        </a:rPr>
                        <a:t> e</a:t>
                      </a:r>
                      <a:r>
                        <a:rPr lang="es-VE" sz="800" noProof="0" dirty="0" smtClean="0">
                          <a:solidFill>
                            <a:schemeClr val="tx1"/>
                          </a:solidFill>
                          <a:latin typeface="+mn-lt"/>
                          <a:ea typeface="Calibri"/>
                          <a:cs typeface="Franklin Gothic Book"/>
                        </a:rPr>
                        <a:t>l significado es opaco.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2075">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ES_tradnl"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419" sz="800" b="0" i="0" u="none" strike="noStrike" noProof="0" dirty="0" smtClean="0">
                          <a:solidFill>
                            <a:srgbClr val="000000"/>
                          </a:solidFill>
                          <a:latin typeface="+mn-lt"/>
                        </a:rPr>
                        <a:t>Una respuesta no recibe crédito si no proporciona evidencia de la habilidad para  [completar con el lenguaje clave del objetivo deseado].</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84750" y="43699"/>
            <a:ext cx="7248671" cy="346227"/>
          </a:xfrm>
          <a:prstGeom prst="rect">
            <a:avLst/>
          </a:prstGeom>
        </p:spPr>
        <p:txBody>
          <a:bodyPr wrap="square" lIns="96886" tIns="48443" rIns="96886" bIns="4844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x-none" sz="1600" b="1" dirty="0">
                <a:effectLst>
                  <a:outerShdw blurRad="38100" dist="38100" dir="2700000" algn="tl">
                    <a:srgbClr val="000000">
                      <a:alpha val="43137"/>
                    </a:srgbClr>
                  </a:outerShdw>
                </a:effectLst>
              </a:rPr>
              <a:t> Grados </a:t>
            </a:r>
            <a:r>
              <a:rPr lang="en-US" sz="1600" b="1" dirty="0" smtClean="0">
                <a:effectLst>
                  <a:outerShdw blurRad="38100" dist="38100" dir="2700000" algn="tl">
                    <a:srgbClr val="000000">
                      <a:alpha val="43137"/>
                    </a:srgbClr>
                  </a:outerShdw>
                </a:effectLst>
              </a:rPr>
              <a:t>3</a:t>
            </a:r>
            <a:r>
              <a:rPr lang="x-none" sz="1600" b="1" dirty="0" smtClean="0">
                <a:effectLst>
                  <a:outerShdw blurRad="38100" dist="38100" dir="2700000" algn="tl">
                    <a:srgbClr val="000000">
                      <a:alpha val="43137"/>
                    </a:srgbClr>
                  </a:outerShdw>
                </a:effectLst>
              </a:rPr>
              <a:t> </a:t>
            </a:r>
            <a:r>
              <a:rPr lang="x-none" sz="1600" b="1" dirty="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5</a:t>
            </a:r>
            <a:r>
              <a:rPr lang="x-none" sz="1600" b="1" dirty="0" smtClean="0">
                <a:effectLst>
                  <a:outerShdw blurRad="38100" dist="38100" dir="2700000" algn="tl">
                    <a:srgbClr val="000000">
                      <a:alpha val="43137"/>
                    </a:srgbClr>
                  </a:outerShdw>
                </a:effectLst>
              </a:rPr>
              <a:t>: </a:t>
            </a:r>
            <a:r>
              <a:rPr lang="x-none" sz="1600" b="1" dirty="0">
                <a:effectLst>
                  <a:outerShdw blurRad="38100" dist="38100" dir="2700000" algn="tl">
                    <a:srgbClr val="000000">
                      <a:alpha val="43137"/>
                    </a:srgbClr>
                  </a:outerShdw>
                </a:effectLst>
              </a:rPr>
              <a:t>Rúbrica genérica de 4 puntos para un Escrito informativo/explicativo </a:t>
            </a:r>
            <a:endParaRPr lang="x-none" sz="1600" dirty="0">
              <a:effectLst>
                <a:outerShdw blurRad="38100" dist="38100" dir="2700000" algn="tl">
                  <a:srgbClr val="000000">
                    <a:alpha val="43137"/>
                  </a:srgbClr>
                </a:outerShdw>
              </a:effectLst>
            </a:endParaRPr>
          </a:p>
        </p:txBody>
      </p:sp>
      <p:sp>
        <p:nvSpPr>
          <p:cNvPr id="5" name="Rectangle 4"/>
          <p:cNvSpPr/>
          <p:nvPr/>
        </p:nvSpPr>
        <p:spPr>
          <a:xfrm>
            <a:off x="369502" y="9491703"/>
            <a:ext cx="7402898" cy="216391"/>
          </a:xfrm>
          <a:prstGeom prst="rect">
            <a:avLst/>
          </a:prstGeom>
        </p:spPr>
        <p:txBody>
          <a:bodyPr wrap="square" lIns="92381" tIns="46189" rIns="92381" bIns="46189">
            <a:spAutoFit/>
          </a:bodyPr>
          <a:lstStyle/>
          <a:p>
            <a:pPr algn="ctr"/>
            <a:r>
              <a:rPr lang="en-US" sz="800" b="1" dirty="0"/>
              <a:t>Working Drafts of ELA rubrics for assessing CCSS writing standards --- © (2010) Karin Hess, National Center for Assessment [khess@nciea.org</a:t>
            </a:r>
            <a:endParaRPr lang="en-US" sz="800"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17</a:t>
            </a:fld>
            <a:endParaRPr lang="en-US"/>
          </a:p>
        </p:txBody>
      </p:sp>
    </p:spTree>
    <p:extLst>
      <p:ext uri="{BB962C8B-B14F-4D97-AF65-F5344CB8AC3E}">
        <p14:creationId xmlns:p14="http://schemas.microsoft.com/office/powerpoint/2010/main" val="4210303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215" y="8537383"/>
            <a:ext cx="7338594" cy="1115579"/>
          </a:xfrm>
          <a:prstGeom prst="rect">
            <a:avLst/>
          </a:prstGeom>
          <a:noFill/>
        </p:spPr>
        <p:txBody>
          <a:bodyPr wrap="square" lIns="91330" tIns="45665" rIns="91330" bIns="45665">
            <a:spAutoFit/>
          </a:bodyPr>
          <a:lstStyle/>
          <a:p>
            <a:r>
              <a:rPr lang="es-419" sz="950" dirty="0"/>
              <a:t>Esta tarea de rendimiento se basa en la escritura. Como una opción, si desea dar seguimiento al crecimiento ELP como un segundo objetivo, los maestros pueden optar por evaluar ELP estándar 4 porque se </a:t>
            </a:r>
            <a:r>
              <a:rPr lang="es-419" sz="950" dirty="0" smtClean="0"/>
              <a:t>alinea </a:t>
            </a:r>
            <a:r>
              <a:rPr lang="es-419" sz="950" dirty="0"/>
              <a:t>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ext uri="{D42A27DB-BD31-4B8C-83A1-F6EECF244321}">
                <p14:modId xmlns:p14="http://schemas.microsoft.com/office/powerpoint/2010/main" val="3296040955"/>
              </p:ext>
            </p:extLst>
          </p:nvPr>
        </p:nvGraphicFramePr>
        <p:xfrm>
          <a:off x="236593" y="414963"/>
          <a:ext cx="7299217" cy="5993845"/>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dirty="0" smtClean="0">
                          <a:solidFill>
                            <a:schemeClr val="tx1"/>
                          </a:solidFill>
                          <a:effectLst/>
                          <a:latin typeface="+mn-lt"/>
                          <a:ea typeface="+mn-ea"/>
                          <a:cs typeface="+mn-cs"/>
                        </a:rPr>
                        <a:t>                comunicarse 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a partir de presentaciones orales y de textos literarios e informativos, por medio de las siguientes destrezas  apropiadas para el nivel de grado: escuchar, leer y observar </a:t>
                      </a:r>
                      <a:endParaRPr kumimoji="0" lang="es-419"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16431" y="6448436"/>
          <a:ext cx="7299215" cy="2085964"/>
        </p:xfrm>
        <a:graphic>
          <a:graphicData uri="http://schemas.openxmlformats.org/drawingml/2006/table">
            <a:tbl>
              <a:tblPr firstRow="1" firstCol="1" bandRow="1"/>
              <a:tblGrid>
                <a:gridCol w="829562"/>
                <a:gridCol w="919209"/>
                <a:gridCol w="912403"/>
                <a:gridCol w="836369"/>
                <a:gridCol w="1064469"/>
                <a:gridCol w="1140502"/>
                <a:gridCol w="1596701"/>
              </a:tblGrid>
              <a:tr h="507631">
                <a:tc>
                  <a:txBody>
                    <a:bodyPr/>
                    <a:lstStyle/>
                    <a:p>
                      <a:pPr marL="0" marR="0" algn="ctr">
                        <a:lnSpc>
                          <a:spcPct val="115000"/>
                        </a:lnSpc>
                        <a:spcBef>
                          <a:spcPts val="0"/>
                        </a:spcBef>
                        <a:spcAft>
                          <a:spcPts val="0"/>
                        </a:spcAft>
                      </a:pPr>
                      <a:r>
                        <a:rPr lang="x-none" sz="1500" b="1" noProof="0" dirty="0" smtClean="0">
                          <a:solidFill>
                            <a:srgbClr val="000000"/>
                          </a:solidFill>
                          <a:effectLst/>
                          <a:latin typeface="+mn-lt"/>
                          <a:ea typeface="Times New Roman"/>
                          <a:cs typeface="Times New Roman"/>
                        </a:rPr>
                        <a:t>Estándar</a:t>
                      </a:r>
                      <a:endParaRPr lang="x-none" sz="15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800" b="1" dirty="0" smtClean="0">
                          <a:effectLst/>
                          <a:latin typeface="Calibri"/>
                          <a:ea typeface="Times New Roman"/>
                          <a:cs typeface="Times New Roman"/>
                        </a:rPr>
                        <a:t>Un </a:t>
                      </a:r>
                      <a:r>
                        <a:rPr lang="x-none" sz="1800" b="1" i="1" dirty="0" smtClean="0">
                          <a:effectLst/>
                          <a:latin typeface="Calibri"/>
                          <a:ea typeface="Times New Roman"/>
                          <a:cs typeface="Times New Roman"/>
                        </a:rPr>
                        <a:t>ELL </a:t>
                      </a:r>
                      <a:r>
                        <a:rPr lang="x-none" sz="1800" b="1" dirty="0" smtClean="0">
                          <a:effectLst/>
                          <a:latin typeface="Calibri"/>
                          <a:ea typeface="Times New Roman"/>
                          <a:cs typeface="Times New Roman"/>
                        </a:rPr>
                        <a:t>puede…</a:t>
                      </a:r>
                      <a:endParaRPr lang="x-none" sz="18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800" b="1" noProof="0" dirty="0" smtClean="0">
                          <a:solidFill>
                            <a:srgbClr val="000000"/>
                          </a:solidFill>
                          <a:effectLst/>
                          <a:latin typeface="+mn-lt"/>
                          <a:ea typeface="Times New Roman"/>
                          <a:cs typeface="Times New Roman"/>
                        </a:rPr>
                        <a:t>Al final de un nivel de dominio del idioma inglés, un estudiante </a:t>
                      </a:r>
                      <a:r>
                        <a:rPr lang="x-none" sz="1800" b="1" i="1" noProof="0" dirty="0" smtClean="0">
                          <a:solidFill>
                            <a:srgbClr val="000000"/>
                          </a:solidFill>
                          <a:effectLst/>
                          <a:latin typeface="+mn-lt"/>
                          <a:ea typeface="Times New Roman"/>
                          <a:cs typeface="Times New Roman"/>
                        </a:rPr>
                        <a:t>ELL</a:t>
                      </a:r>
                      <a:r>
                        <a:rPr lang="x-none" sz="1800" b="1" baseline="0" noProof="0" dirty="0" smtClean="0">
                          <a:solidFill>
                            <a:srgbClr val="000000"/>
                          </a:solidFill>
                          <a:effectLst/>
                          <a:latin typeface="+mn-lt"/>
                          <a:ea typeface="Times New Roman"/>
                          <a:cs typeface="Times New Roman"/>
                        </a:rPr>
                        <a:t> en 2</a:t>
                      </a:r>
                      <a:r>
                        <a:rPr lang="x-none" sz="1800" b="1" baseline="30000" noProof="0" dirty="0" smtClean="0">
                          <a:solidFill>
                            <a:srgbClr val="000000"/>
                          </a:solidFill>
                          <a:effectLst/>
                          <a:latin typeface="+mn-lt"/>
                          <a:ea typeface="Times New Roman"/>
                          <a:cs typeface="Times New Roman"/>
                        </a:rPr>
                        <a:t>do</a:t>
                      </a:r>
                      <a:r>
                        <a:rPr lang="x-none" sz="1800" b="1" baseline="0" noProof="0" dirty="0" smtClean="0">
                          <a:solidFill>
                            <a:srgbClr val="000000"/>
                          </a:solidFill>
                          <a:effectLst/>
                          <a:latin typeface="+mn-lt"/>
                          <a:ea typeface="Times New Roman"/>
                          <a:cs typeface="Times New Roman"/>
                        </a:rPr>
                        <a:t>-3</a:t>
                      </a:r>
                      <a:r>
                        <a:rPr lang="x-none" sz="1800" b="1" baseline="30000" noProof="0" dirty="0" smtClean="0">
                          <a:solidFill>
                            <a:srgbClr val="000000"/>
                          </a:solidFill>
                          <a:effectLst/>
                          <a:latin typeface="+mn-lt"/>
                          <a:ea typeface="Times New Roman"/>
                          <a:cs typeface="Times New Roman"/>
                        </a:rPr>
                        <a:t>er  </a:t>
                      </a:r>
                      <a:r>
                        <a:rPr lang="x-none" sz="1800" b="1" baseline="0" noProof="0" dirty="0" smtClean="0">
                          <a:solidFill>
                            <a:srgbClr val="000000"/>
                          </a:solidFill>
                          <a:effectLst/>
                          <a:latin typeface="+mn-lt"/>
                          <a:ea typeface="Times New Roman"/>
                          <a:cs typeface="Times New Roman"/>
                        </a:rPr>
                        <a:t>grado </a:t>
                      </a:r>
                      <a:r>
                        <a:rPr lang="x-none" sz="1800" b="1" noProof="0" dirty="0" smtClean="0">
                          <a:solidFill>
                            <a:srgbClr val="000000"/>
                          </a:solidFill>
                          <a:effectLst/>
                          <a:latin typeface="+mn-lt"/>
                          <a:ea typeface="Times New Roman"/>
                          <a:cs typeface="Times New Roman"/>
                        </a:rPr>
                        <a:t>puede . . . </a:t>
                      </a:r>
                      <a:endParaRPr lang="x-none" sz="18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703">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Productivo</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(S &amp; W)</a:t>
                      </a:r>
                      <a:endParaRPr lang="x-none" sz="14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1</a:t>
                      </a:r>
                      <a:endParaRPr lang="x-none" sz="21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2</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3</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4</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5</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x-none" sz="900" dirty="0" smtClean="0">
                          <a:solidFill>
                            <a:srgbClr val="000000"/>
                          </a:solidFill>
                          <a:effectLst/>
                          <a:latin typeface="+mn-lt"/>
                          <a:ea typeface="Times New Roman"/>
                          <a:cs typeface="Times New Roman"/>
                        </a:rPr>
                        <a:t> </a:t>
                      </a:r>
                      <a:r>
                        <a:rPr lang="x-none" sz="900" noProof="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una opinión sobre  un tema conocido.</a:t>
                      </a:r>
                      <a:endParaRPr lang="x-none" sz="900" noProof="0" dirty="0" smtClean="0">
                        <a:effectLst/>
                        <a:latin typeface="+mn-lt"/>
                        <a:ea typeface="Calibri"/>
                        <a:cs typeface="Times New Roman"/>
                      </a:endParaRPr>
                    </a:p>
                    <a:p>
                      <a:pPr marL="0" marR="0">
                        <a:lnSpc>
                          <a:spcPct val="115000"/>
                        </a:lnSpc>
                        <a:spcBef>
                          <a:spcPts val="0"/>
                        </a:spcBef>
                        <a:spcAft>
                          <a:spcPts val="0"/>
                        </a:spcAft>
                      </a:pP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a:t>
                      </a:r>
                      <a:endParaRPr lang="x-none" sz="9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dando</a:t>
                      </a:r>
                      <a:r>
                        <a:rPr lang="x-none" sz="900" b="0" i="0" u="none" strike="noStrike" baseline="0" dirty="0" smtClean="0">
                          <a:solidFill>
                            <a:srgbClr val="000000"/>
                          </a:solidFill>
                          <a:effectLst/>
                          <a:latin typeface="+mn-lt"/>
                        </a:rPr>
                        <a:t> una o más razones para su opinión.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opiniones</a:t>
                      </a:r>
                      <a:r>
                        <a:rPr lang="x-none" sz="900" b="0" i="0" u="none" strike="noStrike" baseline="0" noProof="0" dirty="0" smtClean="0">
                          <a:solidFill>
                            <a:srgbClr val="000000"/>
                          </a:solidFill>
                          <a:effectLst/>
                          <a:latin typeface="+mn-lt"/>
                        </a:rPr>
                        <a:t> sobre una variedad de temas, introduciendo el tema y dando varias razones para la opinión.</a:t>
                      </a:r>
                      <a:r>
                        <a:rPr lang="x-none" sz="900" b="0" dirty="0" smtClean="0">
                          <a:effectLst/>
                          <a:latin typeface="+mn-lt"/>
                        </a:rPr>
                        <a:t/>
                      </a:r>
                      <a:br>
                        <a:rPr lang="x-none" sz="900" b="0" dirty="0" smtClean="0">
                          <a:effectLst/>
                          <a:latin typeface="+mn-lt"/>
                        </a:rPr>
                      </a:b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opiniones sobre una variedad de</a:t>
                      </a:r>
                      <a:r>
                        <a:rPr lang="x-none" sz="900" b="0" i="0" u="none" strike="noStrike" baseline="0" dirty="0" smtClean="0">
                          <a:solidFill>
                            <a:srgbClr val="000000"/>
                          </a:solidFill>
                          <a:effectLst/>
                          <a:latin typeface="+mn-lt"/>
                        </a:rPr>
                        <a:t> temas, </a:t>
                      </a:r>
                      <a:r>
                        <a:rPr lang="x-none" sz="900" b="0" i="0" u="none" strike="noStrike" baseline="0" noProof="0" dirty="0" smtClean="0">
                          <a:solidFill>
                            <a:srgbClr val="000000"/>
                          </a:solidFill>
                          <a:effectLst/>
                          <a:latin typeface="+mn-lt"/>
                        </a:rPr>
                        <a:t>introduciendo el tema, dando varias razones para la opinión, y proporcionando una declaración de conclusión.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66735" y="76200"/>
            <a:ext cx="7375248" cy="429969"/>
          </a:xfrm>
          <a:prstGeom prst="rect">
            <a:avLst/>
          </a:prstGeom>
        </p:spPr>
        <p:txBody>
          <a:bodyPr wrap="square" lIns="91330" tIns="45665" rIns="91330" bIns="45665">
            <a:spAutoFit/>
          </a:bodyPr>
          <a:lstStyle/>
          <a:p>
            <a:pPr algn="ctr"/>
            <a:r>
              <a:rPr lang="es-ES" sz="2095" b="1" i="1" dirty="0"/>
              <a:t>Estándares ELP de </a:t>
            </a:r>
            <a:r>
              <a:rPr lang="es-ES" sz="2095" b="1" i="1" dirty="0" smtClean="0"/>
              <a:t>2</a:t>
            </a:r>
            <a:r>
              <a:rPr lang="es-ES" sz="2095" b="1" i="1" baseline="30000" dirty="0"/>
              <a:t>d</a:t>
            </a:r>
            <a:r>
              <a:rPr lang="es-ES" sz="2095" b="1" i="1" baseline="30000" dirty="0" smtClean="0"/>
              <a:t>o</a:t>
            </a:r>
            <a:r>
              <a:rPr lang="es-ES" sz="2095" b="1" i="1" dirty="0" smtClean="0"/>
              <a:t> – 3</a:t>
            </a:r>
            <a:r>
              <a:rPr lang="es-ES" sz="2095" b="1" i="1" baseline="30000" dirty="0" smtClean="0"/>
              <a:t>ro</a:t>
            </a:r>
            <a:r>
              <a:rPr lang="es-ES" sz="2095" b="1" i="1" dirty="0" smtClean="0"/>
              <a:t> organizados </a:t>
            </a:r>
            <a:r>
              <a:rPr lang="es-ES" sz="2095" b="1" i="1" dirty="0"/>
              <a:t>por M</a:t>
            </a:r>
            <a:r>
              <a:rPr lang="es-ES" sz="2095" b="1" i="1" dirty="0" smtClean="0"/>
              <a:t>odalidad</a:t>
            </a:r>
            <a:endParaRPr lang="es-ES" sz="2095" b="1" i="1" dirty="0"/>
          </a:p>
        </p:txBody>
      </p:sp>
      <p:sp>
        <p:nvSpPr>
          <p:cNvPr id="6" name="TextBox 5"/>
          <p:cNvSpPr txBox="1"/>
          <p:nvPr/>
        </p:nvSpPr>
        <p:spPr>
          <a:xfrm>
            <a:off x="3541460" y="9471877"/>
            <a:ext cx="3768814" cy="221279"/>
          </a:xfrm>
          <a:prstGeom prst="rect">
            <a:avLst/>
          </a:prstGeom>
          <a:noFill/>
        </p:spPr>
        <p:txBody>
          <a:bodyPr wrap="square" rtlCol="0">
            <a:spAutoFit/>
          </a:bodyPr>
          <a:lstStyle/>
          <a:p>
            <a:r>
              <a:rPr lang="en-US" sz="838" b="1" i="1" dirty="0"/>
              <a:t>Oregon ELP Standards Aligned with Performance Task, 2014; Arcema Tovar</a:t>
            </a:r>
          </a:p>
        </p:txBody>
      </p:sp>
      <p:sp>
        <p:nvSpPr>
          <p:cNvPr id="10" name="Rectangle 9"/>
          <p:cNvSpPr/>
          <p:nvPr/>
        </p:nvSpPr>
        <p:spPr>
          <a:xfrm>
            <a:off x="7127362" y="9585500"/>
            <a:ext cx="341760" cy="276999"/>
          </a:xfrm>
          <a:prstGeom prst="rect">
            <a:avLst/>
          </a:prstGeom>
        </p:spPr>
        <p:txBody>
          <a:bodyPr wrap="none">
            <a:spAutoFit/>
          </a:bodyPr>
          <a:lstStyle/>
          <a:p>
            <a:pPr lvl="0" algn="r"/>
            <a:r>
              <a:rPr lang="es-419" sz="1200" dirty="0" smtClean="0">
                <a:solidFill>
                  <a:prstClr val="black">
                    <a:tint val="75000"/>
                  </a:prstClr>
                </a:solidFill>
              </a:rPr>
              <a:t>18</a:t>
            </a:r>
            <a:endParaRPr lang="es-419" sz="1200" dirty="0">
              <a:solidFill>
                <a:prstClr val="black">
                  <a:tint val="75000"/>
                </a:prstClr>
              </a:solidFill>
            </a:endParaRPr>
          </a:p>
        </p:txBody>
      </p:sp>
      <p:sp>
        <p:nvSpPr>
          <p:cNvPr id="11" name="Rectangle 10"/>
          <p:cNvSpPr/>
          <p:nvPr/>
        </p:nvSpPr>
        <p:spPr>
          <a:xfrm>
            <a:off x="3842741" y="968586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865099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12624" y="159948"/>
          <a:ext cx="7231176" cy="9206461"/>
        </p:xfrm>
        <a:graphic>
          <a:graphicData uri="http://schemas.openxmlformats.org/drawingml/2006/table">
            <a:tbl>
              <a:tblPr/>
              <a:tblGrid>
                <a:gridCol w="380591"/>
                <a:gridCol w="477408"/>
                <a:gridCol w="2763039"/>
                <a:gridCol w="901626"/>
                <a:gridCol w="901626"/>
                <a:gridCol w="818006"/>
                <a:gridCol w="552609"/>
                <a:gridCol w="436271"/>
              </a:tblGrid>
              <a:tr h="236713">
                <a:tc gridSpan="8">
                  <a:txBody>
                    <a:bodyPr/>
                    <a:lstStyle/>
                    <a:p>
                      <a:pPr algn="l" fontAlgn="ctr"/>
                      <a:r>
                        <a:rPr lang="es-419" sz="1400" b="1" i="0" u="none" strike="noStrike" noProof="0" dirty="0" smtClean="0">
                          <a:solidFill>
                            <a:srgbClr val="000000"/>
                          </a:solidFill>
                          <a:latin typeface="Calibri"/>
                        </a:rPr>
                        <a:t>Pre-evaluación</a:t>
                      </a:r>
                      <a:r>
                        <a:rPr lang="es-419" sz="1400" b="1" i="0" u="none" strike="noStrike" baseline="0" noProof="0" dirty="0" smtClean="0">
                          <a:solidFill>
                            <a:srgbClr val="000000"/>
                          </a:solidFill>
                          <a:latin typeface="Calibri"/>
                        </a:rPr>
                        <a:t> de Escrito informativo</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la clase</a:t>
                      </a:r>
                      <a:r>
                        <a:rPr lang="es-419" sz="1200" b="1" i="0" u="none" strike="noStrike" noProof="0" dirty="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Año escolar:</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900" b="1" i="0" u="none" strike="noStrike" noProof="0" dirty="0" smtClean="0">
                          <a:solidFill>
                            <a:srgbClr val="000000"/>
                          </a:solidFill>
                          <a:latin typeface="Calibri"/>
                        </a:rPr>
                        <a:t>Grado: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Nombre del maestro: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Escuela:</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5800">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900" b="1" i="0" u="none" strike="noStrike" noProof="0" dirty="0" smtClean="0">
                          <a:solidFill>
                            <a:srgbClr val="FFFFFF"/>
                          </a:solidFill>
                          <a:latin typeface="Calibri"/>
                        </a:rPr>
                        <a:t>Nombre del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900" b="1" i="0" u="none" strike="noStrike" noProof="0" dirty="0" smtClean="0">
                          <a:solidFill>
                            <a:srgbClr val="FFFFFF"/>
                          </a:solidFill>
                          <a:latin typeface="Calibri"/>
                        </a:rPr>
                        <a:t>Enfoque y organización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Elaboración</a:t>
                      </a:r>
                      <a:r>
                        <a:rPr lang="es-419" sz="900" b="1" i="0" u="none" strike="noStrike" baseline="0" noProof="0" dirty="0" smtClean="0">
                          <a:solidFill>
                            <a:srgbClr val="FFFFFF"/>
                          </a:solidFill>
                          <a:latin typeface="Calibri"/>
                        </a:rPr>
                        <a:t> y evidencia</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Convenciones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a:t>
                      </a:r>
                      <a:r>
                        <a:rPr lang="es-419" sz="900" b="1" i="0" u="none" strike="noStrike" baseline="0" noProof="0" dirty="0" smtClean="0">
                          <a:solidFill>
                            <a:srgbClr val="FFFFFF"/>
                          </a:solidFill>
                          <a:latin typeface="Calibri"/>
                        </a:rPr>
                        <a:t> del </a:t>
                      </a:r>
                      <a:r>
                        <a:rPr lang="es-419" sz="800" b="1" i="0" u="none" strike="noStrike" baseline="0" noProof="0" dirty="0" smtClean="0">
                          <a:solidFill>
                            <a:srgbClr val="FFFFFF"/>
                          </a:solidFill>
                          <a:latin typeface="Calibri"/>
                        </a:rPr>
                        <a:t>estudiante</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Puntaje  ELP</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58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900" b="0" i="0" u="none" strike="noStrike" noProof="0" dirty="0" smtClean="0">
                          <a:solidFill>
                            <a:srgbClr val="FFFFFF"/>
                          </a:solidFill>
                          <a:latin typeface="Calibri"/>
                        </a:rPr>
                        <a:t>Puntaje</a:t>
                      </a: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Emergiendo</a:t>
            </a:r>
            <a:endParaRPr lang="es-419" sz="789"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En desarrollo</a:t>
            </a:r>
            <a:endParaRPr lang="es-419" sz="789"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Competente</a:t>
            </a:r>
            <a:endParaRPr lang="es-419" sz="789"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Ejemplar</a:t>
            </a:r>
            <a:endParaRPr lang="es-419" sz="789"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Clave para el </a:t>
            </a:r>
            <a:r>
              <a:rPr lang="en-US" sz="690" b="1" u="sng" dirty="0" err="1">
                <a:solidFill>
                  <a:prstClr val="black"/>
                </a:solidFill>
              </a:rPr>
              <a:t>puntaje</a:t>
            </a:r>
            <a:r>
              <a:rPr lang="en-US" sz="690" b="1" u="sng" dirty="0">
                <a:solidFill>
                  <a:prstClr val="black"/>
                </a:solidFill>
              </a:rPr>
              <a:t>:</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 total </a:t>
              </a:r>
              <a:r>
                <a:rPr lang="en-US" sz="690" b="1" u="sng" dirty="0" err="1">
                  <a:solidFill>
                    <a:prstClr val="black"/>
                  </a:solidFill>
                </a:rPr>
                <a:t>correcto</a:t>
              </a:r>
              <a:endParaRPr lang="en-US" sz="690" b="1" u="sng" dirty="0">
                <a:solidFill>
                  <a:prstClr val="black"/>
                </a:solidFill>
              </a:endParaRPr>
            </a:p>
          </p:txBody>
        </p:sp>
      </p:grpSp>
      <p:sp>
        <p:nvSpPr>
          <p:cNvPr id="19" name="Slide Number Placeholder 2"/>
          <p:cNvSpPr>
            <a:spLocks noGrp="1"/>
          </p:cNvSpPr>
          <p:nvPr>
            <p:ph type="sldNum" sz="quarter" idx="12"/>
          </p:nvPr>
        </p:nvSpPr>
        <p:spPr>
          <a:xfrm>
            <a:off x="6520543" y="9459948"/>
            <a:ext cx="830217" cy="528017"/>
          </a:xfrm>
        </p:spPr>
        <p:txBody>
          <a:bodyPr/>
          <a:lstStyle/>
          <a:p>
            <a:r>
              <a:rPr lang="en-US" dirty="0" smtClean="0">
                <a:solidFill>
                  <a:prstClr val="black">
                    <a:tint val="75000"/>
                  </a:prstClr>
                </a:solidFill>
              </a:rPr>
              <a:t>19</a:t>
            </a:r>
            <a:endParaRPr lang="en-US" dirty="0">
              <a:solidFill>
                <a:prstClr val="black">
                  <a:tint val="75000"/>
                </a:prstClr>
              </a:solidFill>
            </a:endParaRPr>
          </a:p>
        </p:txBody>
      </p:sp>
      <p:sp>
        <p:nvSpPr>
          <p:cNvPr id="20" name="Rectangle 19"/>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733535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2990" y="643547"/>
            <a:ext cx="2867142" cy="2440992"/>
            <a:chOff x="3733800" y="524470"/>
            <a:chExt cx="2757146" cy="2523451"/>
          </a:xfrm>
        </p:grpSpPr>
        <p:sp>
          <p:nvSpPr>
            <p:cNvPr id="5" name="Rectangle 4"/>
            <p:cNvSpPr/>
            <p:nvPr/>
          </p:nvSpPr>
          <p:spPr>
            <a:xfrm>
              <a:off x="3733800" y="524470"/>
              <a:ext cx="1298387" cy="1049973"/>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ro</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3" name="Group 2"/>
            <p:cNvGrpSpPr/>
            <p:nvPr/>
          </p:nvGrpSpPr>
          <p:grpSpPr>
            <a:xfrm>
              <a:off x="4275685" y="577256"/>
              <a:ext cx="2215261" cy="2470665"/>
              <a:chOff x="1975739" y="882135"/>
              <a:chExt cx="3113063" cy="3240142"/>
            </a:xfrm>
          </p:grpSpPr>
          <p:sp>
            <p:nvSpPr>
              <p:cNvPr id="16" name="Parallelogram 15"/>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7" name="Parallelogram 16"/>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8" name="Group 17"/>
              <p:cNvGrpSpPr/>
              <p:nvPr/>
            </p:nvGrpSpPr>
            <p:grpSpPr>
              <a:xfrm>
                <a:off x="2232022" y="1402448"/>
                <a:ext cx="2328450" cy="1796537"/>
                <a:chOff x="-3190194" y="753938"/>
                <a:chExt cx="3048000" cy="2476027"/>
              </a:xfrm>
            </p:grpSpPr>
            <p:sp>
              <p:nvSpPr>
                <p:cNvPr id="19" name="Rectangle 18"/>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1" name="Group 20"/>
              <p:cNvGrpSpPr/>
              <p:nvPr/>
            </p:nvGrpSpPr>
            <p:grpSpPr>
              <a:xfrm>
                <a:off x="3265452" y="2454632"/>
                <a:ext cx="1775149" cy="1667645"/>
                <a:chOff x="5040111" y="2410697"/>
                <a:chExt cx="1775149" cy="1667645"/>
              </a:xfrm>
            </p:grpSpPr>
            <p:pic>
              <p:nvPicPr>
                <p:cNvPr id="22"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7" name="TextBox 6"/>
          <p:cNvSpPr txBox="1"/>
          <p:nvPr/>
        </p:nvSpPr>
        <p:spPr>
          <a:xfrm>
            <a:off x="3565505" y="1696449"/>
            <a:ext cx="2840064" cy="8723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CO" sz="2600" b="1" dirty="0" smtClean="0">
                <a:solidFill>
                  <a:schemeClr val="accent1">
                    <a:lumMod val="75000"/>
                  </a:schemeClr>
                </a:solidFill>
                <a:latin typeface="Bookman Old Style" pitchFamily="18" charset="0"/>
              </a:rPr>
              <a:t>Trimestre 2</a:t>
            </a:r>
          </a:p>
          <a:p>
            <a:r>
              <a:rPr lang="es-CO" sz="2400" b="1" dirty="0" smtClean="0">
                <a:latin typeface="Bookman Old Style" pitchFamily="18" charset="0"/>
              </a:rPr>
              <a:t>Pre-Evaluación</a:t>
            </a:r>
            <a:endParaRPr lang="es-CO" b="1" dirty="0" smtClean="0">
              <a:latin typeface="Bookman Old Style"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291293835"/>
              </p:ext>
            </p:extLst>
          </p:nvPr>
        </p:nvGraphicFramePr>
        <p:xfrm>
          <a:off x="838201" y="6441948"/>
          <a:ext cx="6248398" cy="2546604"/>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80999"/>
                <a:gridCol w="2514600"/>
                <a:gridCol w="2819400"/>
                <a:gridCol w="533399"/>
              </a:tblGrid>
              <a:tr h="284988">
                <a:tc gridSpan="4">
                  <a:txBody>
                    <a:bodyPr/>
                    <a:lstStyle/>
                    <a:p>
                      <a:pPr algn="ctr"/>
                      <a:r>
                        <a:rPr lang="es-ES_tradnl" sz="1200" b="1" noProof="0" dirty="0" smtClean="0"/>
                        <a:t>Escrito informativo</a:t>
                      </a:r>
                      <a:r>
                        <a:rPr lang="es-ES_tradnl" sz="1200" b="1" baseline="0" noProof="0" dirty="0" smtClean="0"/>
                        <a:t> y Lenguaje</a:t>
                      </a:r>
                      <a:endParaRPr lang="es-ES_tradnl" sz="1200" b="1" noProof="0"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0">
                <a:tc gridSpan="2">
                  <a:txBody>
                    <a:bodyPr/>
                    <a:lstStyle/>
                    <a:p>
                      <a:pPr algn="ctr"/>
                      <a:r>
                        <a:rPr lang="es-ES_tradnl" sz="1200" b="1" noProof="0" dirty="0" smtClean="0"/>
                        <a:t>Objetivos</a:t>
                      </a:r>
                      <a:endParaRPr lang="es-ES_tradnl"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s-ES_tradnl" sz="1200" b="1" noProof="0" dirty="0" smtClean="0"/>
                        <a:t>Estándares</a:t>
                      </a:r>
                      <a:endParaRPr lang="es-ES_tradnl" sz="1200" b="1" noProof="0"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457200">
                <a:tc>
                  <a:txBody>
                    <a:bodyPr/>
                    <a:lstStyle/>
                    <a:p>
                      <a:r>
                        <a:rPr lang="en-US" sz="1200" b="1" dirty="0" smtClean="0"/>
                        <a:t>3a</a:t>
                      </a:r>
                      <a:endParaRPr lang="en-US" sz="1200" b="1" dirty="0"/>
                    </a:p>
                  </a:txBody>
                  <a:tcPr marL="103632" marR="103632" marT="50292" marB="50292">
                    <a:solidFill>
                      <a:srgbClr val="FFFFCC"/>
                    </a:solidFill>
                  </a:tcPr>
                </a:tc>
                <a:tc>
                  <a:txBody>
                    <a:bodyPr/>
                    <a:lstStyle/>
                    <a:p>
                      <a:r>
                        <a:rPr lang="es-419" sz="1200" b="1" noProof="0" dirty="0" smtClean="0"/>
                        <a:t>Escrito informativo</a:t>
                      </a:r>
                      <a:r>
                        <a:rPr lang="es-419" sz="1200" b="1" baseline="0" noProof="0" dirty="0" smtClean="0"/>
                        <a:t> breve</a:t>
                      </a:r>
                      <a:endParaRPr lang="es-419" sz="1200" b="1" noProof="0" dirty="0"/>
                    </a:p>
                  </a:txBody>
                  <a:tcPr marL="103632" marR="103632" marT="50292" marB="50292">
                    <a:solidFill>
                      <a:srgbClr val="FFFFCC"/>
                    </a:solidFill>
                  </a:tcPr>
                </a:tc>
                <a:tc>
                  <a:txBody>
                    <a:bodyPr/>
                    <a:lstStyle/>
                    <a:p>
                      <a:r>
                        <a:rPr lang="en-US" sz="1200" b="1" dirty="0" smtClean="0"/>
                        <a:t>W.3.2a,</a:t>
                      </a:r>
                      <a:r>
                        <a:rPr lang="en-US" sz="1200" b="1" baseline="0" dirty="0" smtClean="0"/>
                        <a:t> W.3.2b,  W.3.2d,  W.3.2d,  W.3.2e y/o W.3.9</a:t>
                      </a:r>
                      <a:endParaRPr lang="en-US" sz="1200" b="1" dirty="0"/>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469392">
                <a:tc>
                  <a:txBody>
                    <a:bodyPr/>
                    <a:lstStyle/>
                    <a:p>
                      <a:r>
                        <a:rPr lang="en-US" sz="1200" b="1" dirty="0" smtClean="0"/>
                        <a:t>3b</a:t>
                      </a:r>
                      <a:endParaRPr lang="en-US" sz="1200" b="1" dirty="0"/>
                    </a:p>
                  </a:txBody>
                  <a:tcPr marL="103632" marR="103632" marT="50292" marB="50292">
                    <a:solidFill>
                      <a:srgbClr val="FFFFCC"/>
                    </a:solidFill>
                  </a:tcPr>
                </a:tc>
                <a:tc>
                  <a:txBody>
                    <a:bodyPr/>
                    <a:lstStyle/>
                    <a:p>
                      <a:r>
                        <a:rPr lang="es-419" sz="1200" b="1" noProof="0" dirty="0" smtClean="0"/>
                        <a:t>Escribir-Revisar:</a:t>
                      </a:r>
                      <a:r>
                        <a:rPr lang="es-419" sz="1200" b="1" baseline="0" noProof="0" dirty="0" smtClean="0"/>
                        <a:t> Escrito informativo</a:t>
                      </a:r>
                      <a:endParaRPr lang="es-419" sz="1200" b="1" noProof="0" dirty="0"/>
                    </a:p>
                  </a:txBody>
                  <a:tcPr marL="103632" marR="103632" marT="50292" marB="50292">
                    <a:solidFill>
                      <a:srgbClr val="FFFFCC"/>
                    </a:solidFill>
                  </a:tcPr>
                </a:tc>
                <a:tc>
                  <a:txBody>
                    <a:bodyPr/>
                    <a:lstStyle/>
                    <a:p>
                      <a:r>
                        <a:rPr lang="en-US" sz="1200" b="1" dirty="0" smtClean="0"/>
                        <a:t>W.3.2a,</a:t>
                      </a:r>
                      <a:r>
                        <a:rPr lang="en-US" sz="1200" b="1" baseline="0" dirty="0" smtClean="0"/>
                        <a:t> W.3.2b,  W.3.2d,  W.3.2d,  W.3.2e y/o W.3.9</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472440">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s-419" sz="1200" b="1" noProof="0" dirty="0" smtClean="0"/>
                        <a:t>Composición completa informativa</a:t>
                      </a:r>
                    </a:p>
                  </a:txBody>
                  <a:tcPr marL="103632" marR="103632" marT="50292" marB="50292">
                    <a:solidFill>
                      <a:srgbClr val="FFFFCC"/>
                    </a:solidFill>
                  </a:tcPr>
                </a:tc>
                <a:tc>
                  <a:txBody>
                    <a:bodyPr/>
                    <a:lstStyle/>
                    <a:p>
                      <a:r>
                        <a:rPr lang="pl-PL" sz="1200" b="1" dirty="0" smtClean="0"/>
                        <a:t>W.3.2a, W.3.2b, W.3.2c, W.3.2d, W.3.2e, W.3.3b, W.3.4, W.3.5, W.3.8, W.3.9 </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200" b="1" noProof="0" dirty="0" smtClean="0"/>
                        <a:t>Uso del lenguaje-vocabulario</a:t>
                      </a:r>
                    </a:p>
                  </a:txBody>
                  <a:tcPr marL="103632" marR="103632" marT="50292" marB="50292">
                    <a:solidFill>
                      <a:srgbClr val="FFFFCC"/>
                    </a:solidFill>
                  </a:tcPr>
                </a:tc>
                <a:tc>
                  <a:txBody>
                    <a:bodyPr/>
                    <a:lstStyle/>
                    <a:p>
                      <a:r>
                        <a:rPr lang="en-US" sz="1200" b="1" dirty="0" smtClean="0"/>
                        <a:t>W.3.2d, L.3.3a</a:t>
                      </a:r>
                      <a:r>
                        <a:rPr lang="en-US" sz="1200" b="1" baseline="0" dirty="0" smtClean="0"/>
                        <a:t> </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r h="284988">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s-ES" sz="1200" b="1" noProof="0" dirty="0" smtClean="0"/>
                        <a:t>Editar</a:t>
                      </a:r>
                      <a:r>
                        <a:rPr lang="es-ES" sz="1200" b="1" baseline="0" noProof="0" dirty="0" smtClean="0"/>
                        <a:t> y clarificar</a:t>
                      </a:r>
                      <a:endParaRPr lang="es-ES" sz="1200" b="1" noProof="0" dirty="0"/>
                    </a:p>
                  </a:txBody>
                  <a:tcPr marL="103632" marR="103632" marT="50292" marB="50292">
                    <a:solidFill>
                      <a:srgbClr val="FFFFCC"/>
                    </a:solidFill>
                  </a:tcPr>
                </a:tc>
                <a:tc>
                  <a:txBody>
                    <a:bodyPr/>
                    <a:lstStyle/>
                    <a:p>
                      <a:r>
                        <a:rPr lang="en-US" sz="1200" b="1" dirty="0" smtClean="0"/>
                        <a:t>L.3.2a</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490845783"/>
              </p:ext>
            </p:extLst>
          </p:nvPr>
        </p:nvGraphicFramePr>
        <p:xfrm>
          <a:off x="1491746" y="2996184"/>
          <a:ext cx="5061454"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79363"/>
                <a:gridCol w="2834689"/>
                <a:gridCol w="1118164"/>
                <a:gridCol w="729238"/>
              </a:tblGrid>
              <a:tr h="284988">
                <a:tc gridSpan="4">
                  <a:txBody>
                    <a:bodyPr/>
                    <a:lstStyle/>
                    <a:p>
                      <a:pPr algn="ctr"/>
                      <a:r>
                        <a:rPr lang="es-ES_tradnl" sz="1200" b="1" noProof="0" dirty="0" smtClean="0"/>
                        <a:t>Lectura:</a:t>
                      </a:r>
                      <a:r>
                        <a:rPr lang="es-ES_tradnl" sz="1200" b="1" baseline="0" noProof="0" dirty="0" smtClean="0"/>
                        <a:t> Texto literario</a:t>
                      </a:r>
                      <a:r>
                        <a:rPr lang="es-ES_tradnl" sz="1200" b="1" noProof="0" dirty="0" smtClean="0"/>
                        <a:t> </a:t>
                      </a:r>
                      <a:endParaRPr lang="es-ES_tradnl" sz="1200" b="1" noProof="0"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ES_tradnl" sz="1200" b="1" noProof="0" dirty="0" smtClean="0"/>
                        <a:t>Objetivos</a:t>
                      </a:r>
                    </a:p>
                  </a:txBody>
                  <a:tcPr marL="103632" marR="103632" marT="50292" marB="50292">
                    <a:solidFill>
                      <a:schemeClr val="bg1"/>
                    </a:solidFill>
                  </a:tcPr>
                </a:tc>
                <a:tc hMerge="1">
                  <a:txBody>
                    <a:bodyPr/>
                    <a:lstStyle/>
                    <a:p>
                      <a:endParaRPr lang="en-US" dirty="0"/>
                    </a:p>
                  </a:txBody>
                  <a:tcPr/>
                </a:tc>
                <a:tc>
                  <a:txBody>
                    <a:bodyPr/>
                    <a:lstStyle/>
                    <a:p>
                      <a:pPr algn="ctr"/>
                      <a:r>
                        <a:rPr lang="es-ES_tradnl" sz="1200" b="1" noProof="0" dirty="0" smtClean="0"/>
                        <a:t>Estándares</a:t>
                      </a:r>
                      <a:endParaRPr lang="es-ES_tradnl" sz="1200" b="1" noProof="0"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s-ES_tradnl" sz="1200" b="1" noProof="0" dirty="0" smtClean="0"/>
                        <a:t>Evaluación y razonamiento </a:t>
                      </a:r>
                      <a:endParaRPr lang="es-ES_tradnl" sz="1200" b="1" noProof="0" dirty="0"/>
                    </a:p>
                  </a:txBody>
                  <a:tcPr marL="103632" marR="103632" marT="50292" marB="50292">
                    <a:solidFill>
                      <a:srgbClr val="FFFFCC"/>
                    </a:solidFill>
                  </a:tcPr>
                </a:tc>
                <a:tc>
                  <a:txBody>
                    <a:bodyPr/>
                    <a:lstStyle/>
                    <a:p>
                      <a:r>
                        <a:rPr lang="en-US" sz="1200" b="1" dirty="0" smtClean="0"/>
                        <a:t>RL.3.6</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13360">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ES_tradnl" sz="1200" b="1" noProof="0" dirty="0" smtClean="0"/>
                        <a:t>Análisis dentro o a través de textos</a:t>
                      </a:r>
                      <a:endParaRPr lang="es-ES_tradnl" sz="1200" b="1" noProof="0" dirty="0"/>
                    </a:p>
                  </a:txBody>
                  <a:tcPr marL="103632" marR="103632" marT="50292" marB="50292">
                    <a:solidFill>
                      <a:srgbClr val="FFFFCC"/>
                    </a:solidFill>
                  </a:tcPr>
                </a:tc>
                <a:tc>
                  <a:txBody>
                    <a:bodyPr/>
                    <a:lstStyle/>
                    <a:p>
                      <a:r>
                        <a:rPr lang="en-US" sz="1200" b="1" dirty="0" smtClean="0"/>
                        <a:t>RL.3.6,</a:t>
                      </a:r>
                      <a:r>
                        <a:rPr lang="en-US" sz="1200" b="1" baseline="0" dirty="0" smtClean="0"/>
                        <a:t> RL.3.7</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s-ES_tradnl" sz="1200" b="1" noProof="0" dirty="0" smtClean="0"/>
                        <a:t>Estructura del texto /Características</a:t>
                      </a:r>
                      <a:endParaRPr lang="es-ES_tradnl" sz="1200" b="1" noProof="0" dirty="0"/>
                    </a:p>
                  </a:txBody>
                  <a:tcPr marL="103632" marR="103632" marT="50292" marB="50292">
                    <a:solidFill>
                      <a:srgbClr val="FFFFCC"/>
                    </a:solidFill>
                  </a:tcPr>
                </a:tc>
                <a:tc>
                  <a:txBody>
                    <a:bodyPr/>
                    <a:lstStyle/>
                    <a:p>
                      <a:r>
                        <a:rPr lang="en-US" sz="1200" b="1" dirty="0" smtClean="0"/>
                        <a:t>RL.3.5</a:t>
                      </a:r>
                      <a:endParaRPr lang="en-US" sz="1200" b="1" dirty="0"/>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938921594"/>
              </p:ext>
            </p:extLst>
          </p:nvPr>
        </p:nvGraphicFramePr>
        <p:xfrm>
          <a:off x="1491746" y="4520184"/>
          <a:ext cx="5061454"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79363"/>
                <a:gridCol w="2834689"/>
                <a:gridCol w="1118164"/>
                <a:gridCol w="729238"/>
              </a:tblGrid>
              <a:tr h="284988">
                <a:tc gridSpan="4">
                  <a:txBody>
                    <a:bodyPr/>
                    <a:lstStyle/>
                    <a:p>
                      <a:pPr algn="ctr"/>
                      <a:r>
                        <a:rPr lang="es-ES_tradnl" sz="1200" b="1" noProof="0" dirty="0" smtClean="0"/>
                        <a:t>Lectura: Texto Informativo</a:t>
                      </a:r>
                      <a:r>
                        <a:rPr lang="es-ES_tradnl" sz="1200" b="1" baseline="0" noProof="0" dirty="0" smtClean="0"/>
                        <a:t> </a:t>
                      </a:r>
                      <a:endParaRPr lang="es-ES_tradnl" sz="1200" b="1" noProof="0"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s-ES_tradnl" sz="1200" b="1" noProof="0" dirty="0" smtClean="0"/>
                        <a:t>Objetivos</a:t>
                      </a:r>
                      <a:endParaRPr lang="es-ES_tradnl"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s-ES_tradnl" sz="1200" b="1" noProof="0" dirty="0" smtClean="0"/>
                        <a:t>4</a:t>
                      </a:r>
                      <a:endParaRPr lang="es-ES_tradnl" sz="1200" b="1" noProof="0" dirty="0"/>
                    </a:p>
                  </a:txBody>
                  <a:tcPr marL="103632" marR="103632" marT="50292" marB="50292">
                    <a:solidFill>
                      <a:srgbClr val="FFFFCC"/>
                    </a:solidFill>
                  </a:tcPr>
                </a:tc>
                <a:tc>
                  <a:txBody>
                    <a:bodyPr/>
                    <a:lstStyle/>
                    <a:p>
                      <a:r>
                        <a:rPr lang="es-ES_tradnl" sz="1200" b="1" baseline="0" noProof="0" dirty="0" smtClean="0"/>
                        <a:t>Evaluación y razonamiento</a:t>
                      </a:r>
                      <a:endParaRPr lang="es-ES_tradnl" sz="1200" b="1" noProof="0" dirty="0"/>
                    </a:p>
                  </a:txBody>
                  <a:tcPr marL="103632" marR="103632" marT="50292" marB="50292">
                    <a:solidFill>
                      <a:srgbClr val="FFFFCC"/>
                    </a:solidFill>
                  </a:tcPr>
                </a:tc>
                <a:tc>
                  <a:txBody>
                    <a:bodyPr/>
                    <a:lstStyle/>
                    <a:p>
                      <a:r>
                        <a:rPr lang="en-US" sz="1200" b="1" dirty="0" smtClean="0"/>
                        <a:t>RI.3.6</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s-ES_tradnl" sz="1200" b="1" noProof="0" dirty="0" smtClean="0"/>
                        <a:t>5</a:t>
                      </a:r>
                      <a:endParaRPr lang="es-ES_tradnl" sz="1200" b="1" noProof="0" dirty="0"/>
                    </a:p>
                  </a:txBody>
                  <a:tcPr marL="103632" marR="103632" marT="50292" marB="50292">
                    <a:solidFill>
                      <a:srgbClr val="FFFFCC"/>
                    </a:solidFill>
                  </a:tcPr>
                </a:tc>
                <a:tc>
                  <a:txBody>
                    <a:bodyPr/>
                    <a:lstStyle/>
                    <a:p>
                      <a:r>
                        <a:rPr lang="es-ES_tradnl" sz="1200" b="1" noProof="0" dirty="0" smtClean="0"/>
                        <a:t>Análisis dentro o a través de los</a:t>
                      </a:r>
                      <a:r>
                        <a:rPr lang="es-ES_tradnl" sz="1200" b="1" baseline="0" noProof="0" dirty="0" smtClean="0"/>
                        <a:t> t</a:t>
                      </a:r>
                      <a:r>
                        <a:rPr lang="es-ES_tradnl" sz="1200" b="1" noProof="0" dirty="0" smtClean="0"/>
                        <a:t>extos</a:t>
                      </a:r>
                      <a:endParaRPr lang="es-ES_tradnl" sz="1200" b="1" noProof="0" dirty="0"/>
                    </a:p>
                  </a:txBody>
                  <a:tcPr marL="103632" marR="103632" marT="50292" marB="50292">
                    <a:solidFill>
                      <a:srgbClr val="FFFFCC"/>
                    </a:solidFill>
                  </a:tcPr>
                </a:tc>
                <a:tc>
                  <a:txBody>
                    <a:bodyPr/>
                    <a:lstStyle/>
                    <a:p>
                      <a:r>
                        <a:rPr lang="en-US" sz="1200" b="1" dirty="0" smtClean="0"/>
                        <a:t>RI.3.7</a:t>
                      </a:r>
                      <a:endParaRPr lang="en-US" sz="1200" b="1" dirty="0"/>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r h="284988">
                <a:tc>
                  <a:txBody>
                    <a:bodyPr/>
                    <a:lstStyle/>
                    <a:p>
                      <a:r>
                        <a:rPr lang="es-ES_tradnl" sz="1200" b="1" noProof="0" dirty="0" smtClean="0"/>
                        <a:t>6</a:t>
                      </a:r>
                      <a:endParaRPr lang="es-ES_tradnl" sz="1200" b="1" noProof="0" dirty="0"/>
                    </a:p>
                  </a:txBody>
                  <a:tcPr marL="103632" marR="103632" marT="50292" marB="50292">
                    <a:solidFill>
                      <a:srgbClr val="FFFFCC"/>
                    </a:solidFill>
                  </a:tcPr>
                </a:tc>
                <a:tc>
                  <a:txBody>
                    <a:bodyPr/>
                    <a:lstStyle/>
                    <a:p>
                      <a:r>
                        <a:rPr lang="es-ES_tradnl" sz="1200" b="1" noProof="0" dirty="0" smtClean="0"/>
                        <a:t>Estructura del texto /Características</a:t>
                      </a:r>
                      <a:endParaRPr lang="es-ES_tradnl" sz="1200" b="1" noProof="0" dirty="0"/>
                    </a:p>
                  </a:txBody>
                  <a:tcPr marL="103632" marR="103632" marT="50292" marB="50292">
                    <a:solidFill>
                      <a:srgbClr val="FFFFCC"/>
                    </a:solidFill>
                  </a:tcPr>
                </a:tc>
                <a:tc>
                  <a:txBody>
                    <a:bodyPr/>
                    <a:lstStyle/>
                    <a:p>
                      <a:r>
                        <a:rPr lang="en-US" sz="1200" b="1" dirty="0" smtClean="0"/>
                        <a:t>Rl.3.5, RI.3.7</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bl>
          </a:graphicData>
        </a:graphic>
      </p:graphicFrame>
      <p:sp>
        <p:nvSpPr>
          <p:cNvPr id="2" name="Rectangle 1"/>
          <p:cNvSpPr/>
          <p:nvPr/>
        </p:nvSpPr>
        <p:spPr>
          <a:xfrm>
            <a:off x="3789477" y="7193120"/>
            <a:ext cx="524608" cy="2524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30861" y="7496487"/>
            <a:ext cx="583224" cy="2696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760902" y="7996335"/>
            <a:ext cx="2682894"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1644" y="6107311"/>
            <a:ext cx="6641512" cy="256765"/>
          </a:xfrm>
          <a:prstGeom prst="rect">
            <a:avLst/>
          </a:prstGeom>
          <a:noFill/>
        </p:spPr>
        <p:txBody>
          <a:bodyPr wrap="square" lIns="101882" tIns="50941" rIns="101882" bIns="50941" rtlCol="0">
            <a:spAutoFit/>
          </a:bodyPr>
          <a:lstStyle/>
          <a:p>
            <a:r>
              <a:rPr lang="es-ES" sz="1000" b="1" i="1" dirty="0">
                <a:latin typeface="Calibri" panose="020F0502020204030204" pitchFamily="34" charset="0"/>
              </a:rPr>
              <a:t>Nota:  Pueden haber más estándares por objetivo.  </a:t>
            </a:r>
            <a:r>
              <a:rPr lang="es-ES" sz="1000" b="1" i="1" dirty="0" smtClean="0">
                <a:latin typeface="Calibri" panose="020F0502020204030204" pitchFamily="34" charset="0"/>
              </a:rPr>
              <a:t>Los estándares de escritura evaluados aparecen dentro del recuadro.</a:t>
            </a:r>
            <a:endParaRPr lang="es-ES" sz="1000" b="1" i="1" dirty="0">
              <a:latin typeface="Calibri" panose="020F0502020204030204" pitchFamily="34" charset="0"/>
            </a:endParaRPr>
          </a:p>
        </p:txBody>
      </p:sp>
    </p:spTree>
    <p:extLst>
      <p:ext uri="{BB962C8B-B14F-4D97-AF65-F5344CB8AC3E}">
        <p14:creationId xmlns:p14="http://schemas.microsoft.com/office/powerpoint/2010/main" val="216341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134149050"/>
              </p:ext>
            </p:extLst>
          </p:nvPr>
        </p:nvGraphicFramePr>
        <p:xfrm>
          <a:off x="544551" y="422675"/>
          <a:ext cx="6822440" cy="8476488"/>
        </p:xfrm>
        <a:graphic>
          <a:graphicData uri="http://schemas.openxmlformats.org/drawingml/2006/table">
            <a:tbl>
              <a:tblPr firstRow="1" bandRow="1">
                <a:tableStyleId>{5940675A-B579-460E-94D1-54222C63F5DA}</a:tableStyleId>
              </a:tblPr>
              <a:tblGrid>
                <a:gridCol w="539750"/>
                <a:gridCol w="6282690"/>
              </a:tblGrid>
              <a:tr h="16764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_tradnl"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kumimoji="0" lang="es-419" sz="20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1676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500" b="1" dirty="0" smtClean="0">
                          <a:effectLst/>
                        </a:rPr>
                        <a:t>Pre-evaluación Trimestre 2: </a:t>
                      </a:r>
                      <a:r>
                        <a:rPr lang="es-419" sz="1500" b="1" dirty="0" smtClean="0">
                          <a:effectLst/>
                        </a:rPr>
                        <a:t>Clave para la </a:t>
                      </a:r>
                      <a:r>
                        <a:rPr lang="es-419" sz="1500" b="1" u="sng" dirty="0" smtClean="0">
                          <a:effectLst/>
                        </a:rPr>
                        <a:t>Respuesta construida de investigación</a:t>
                      </a:r>
                    </a:p>
                  </a:txBody>
                  <a:tcPr marL="103632" marR="103632" marT="50292" marB="50292"/>
                </a:tc>
                <a:tc hMerge="1">
                  <a:txBody>
                    <a:bodyPr/>
                    <a:lstStyle/>
                    <a:p>
                      <a:endParaRPr lang="es-419"/>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800" b="1" u="none" dirty="0" smtClean="0"/>
                        <a:t>Rúbricas para la Respuesta construida de investigación - Objetivo </a:t>
                      </a:r>
                      <a:r>
                        <a:rPr lang="es-ES" sz="1800" b="1" u="none" dirty="0" smtClean="0"/>
                        <a:t>2</a:t>
                      </a:r>
                    </a:p>
                    <a:p>
                      <a:pPr marL="0" marR="0" indent="0" algn="ctr" defTabSz="966612" rtl="0" eaLnBrk="1" fontAlgn="auto" latinLnBrk="0" hangingPunct="1">
                        <a:lnSpc>
                          <a:spcPct val="100000"/>
                        </a:lnSpc>
                        <a:spcBef>
                          <a:spcPts val="0"/>
                        </a:spcBef>
                        <a:spcAft>
                          <a:spcPts val="0"/>
                        </a:spcAft>
                        <a:buClrTx/>
                        <a:buSzTx/>
                        <a:buFontTx/>
                        <a:buNone/>
                        <a:tabLst/>
                        <a:defRPr/>
                      </a:pPr>
                      <a:r>
                        <a:rPr lang="es-ES" sz="1400" b="1" u="none" dirty="0" smtClean="0"/>
                        <a:t>Localizar, seleccionar, interpretar e integrar la información.</a:t>
                      </a:r>
                      <a:endParaRPr lang="en-US" sz="1400" b="1" u="none" dirty="0" smtClean="0"/>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CO" sz="1400" b="1" noProof="0" dirty="0" smtClean="0"/>
                        <a:t>Pregunta #7: ¿</a:t>
                      </a:r>
                      <a:r>
                        <a:rPr lang="es-CO" sz="1400" b="1" baseline="0" dirty="0" smtClean="0">
                          <a:solidFill>
                            <a:schemeClr val="tx1"/>
                          </a:solidFill>
                        </a:rPr>
                        <a:t>Cómo son diferentes los puntos de vista de los aldeanos y los soldados en la obra </a:t>
                      </a:r>
                      <a:r>
                        <a:rPr lang="es-CO" sz="1400" b="1" i="1" u="sng" baseline="0" dirty="0" smtClean="0">
                          <a:solidFill>
                            <a:schemeClr val="tx1"/>
                          </a:solidFill>
                        </a:rPr>
                        <a:t>Sopa de Piedra</a:t>
                      </a:r>
                      <a:r>
                        <a:rPr lang="es-CO" sz="1400" b="1" baseline="0" dirty="0" smtClean="0">
                          <a:solidFill>
                            <a:schemeClr val="tx1"/>
                          </a:solidFill>
                        </a:rPr>
                        <a:t>? ¿Cómo lo sabes? Utiliza detalles y ejemplos de la obra. </a:t>
                      </a:r>
                      <a:endParaRPr lang="es-CO" sz="1400" b="1" baseline="0" dirty="0" smtClean="0">
                        <a:solidFill>
                          <a:srgbClr val="FF0000"/>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94488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CO" sz="1100" b="1" u="sng" dirty="0" smtClean="0"/>
                        <a:t>La respuesta da pruebas suficientes </a:t>
                      </a:r>
                      <a:r>
                        <a:rPr lang="es-CO" sz="1100" b="0" u="none" dirty="0" smtClean="0"/>
                        <a:t>de la habilidad para localizar y seleccionar información sobre la</a:t>
                      </a:r>
                      <a:r>
                        <a:rPr lang="es-CO" sz="1100" b="0" u="none" baseline="0" dirty="0" smtClean="0"/>
                        <a:t> pregunta</a:t>
                      </a:r>
                      <a:r>
                        <a:rPr lang="es-CO" sz="1100" b="0" u="none" dirty="0" smtClean="0"/>
                        <a:t>. Los estudiantes localizarán y seleccionarán</a:t>
                      </a:r>
                      <a:r>
                        <a:rPr lang="es-CO" sz="1100" b="0" u="none" baseline="0" dirty="0" smtClean="0"/>
                        <a:t> </a:t>
                      </a:r>
                      <a:r>
                        <a:rPr lang="es-CO" sz="1100" b="0" u="none" dirty="0" smtClean="0"/>
                        <a:t>información de la obra </a:t>
                      </a:r>
                      <a:r>
                        <a:rPr lang="es-CO" sz="1100" b="1" i="1" u="sng" dirty="0" smtClean="0"/>
                        <a:t>Sopa de piedra </a:t>
                      </a:r>
                      <a:r>
                        <a:rPr lang="es-CO" sz="1100" b="0" u="none" dirty="0" smtClean="0"/>
                        <a:t>para mostrar cómo los puntos de vista de los aldeanos y de los soldados son</a:t>
                      </a:r>
                      <a:r>
                        <a:rPr lang="es-CO" sz="1100" b="0" u="none" baseline="0" dirty="0" smtClean="0"/>
                        <a:t> diferentes.</a:t>
                      </a:r>
                    </a:p>
                    <a:p>
                      <a:pPr marL="0" marR="0" indent="0" algn="l" defTabSz="914318" rtl="0" eaLnBrk="1" fontAlgn="auto" latinLnBrk="0" hangingPunct="1">
                        <a:lnSpc>
                          <a:spcPct val="100000"/>
                        </a:lnSpc>
                        <a:spcBef>
                          <a:spcPts val="0"/>
                        </a:spcBef>
                        <a:spcAft>
                          <a:spcPts val="0"/>
                        </a:spcAft>
                        <a:buClrTx/>
                        <a:buSzTx/>
                        <a:buFontTx/>
                        <a:buNone/>
                        <a:tabLst/>
                        <a:defRPr/>
                      </a:pPr>
                      <a:endParaRPr lang="es-CO" sz="1100" b="0" u="none"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s-CO" sz="1100" b="1" u="sng" baseline="0" dirty="0" smtClean="0"/>
                        <a:t>La respuesta da suficiente evidencia</a:t>
                      </a:r>
                      <a:r>
                        <a:rPr lang="es-CO" sz="1100" b="1" u="none" baseline="0" dirty="0" smtClean="0"/>
                        <a:t> </a:t>
                      </a:r>
                      <a:r>
                        <a:rPr lang="es-CO" sz="1100" b="0" u="none" baseline="0" dirty="0" smtClean="0"/>
                        <a:t>de la habilidad de interpretar e integrar la información sobre la pregunta. Los estudiantes interpretan la información cuando pueden utilizar la obra para comparar las diferencias de los puntos de vista entre los aldeanos y los soldados. Suficiente evidencia podría incluir que el punto de vista de los aldeanos era: (1) ellos tenían poca comida, (2) ellos no querían dar comida a los soldados, y (3) ellos tenían miedo de no tener suficiente comida para sí mismos. Suficiente evidencia desde el punto de vista de los soldados incluiría que: (1) los aldeanos deben compartir su comida, y (2) los aldeanos solamente compartirían su comida si eran engañados para que compartieran su comida. Los estudiantes integran la información cuando escriben una respuesta completa integrando detalles y ejemplos de la obra </a:t>
                      </a:r>
                      <a:r>
                        <a:rPr lang="es-CO" sz="1100" b="1" i="1" u="sng" baseline="0" dirty="0" smtClean="0"/>
                        <a:t>Sopa de Piedra</a:t>
                      </a:r>
                      <a:r>
                        <a:rPr lang="es-CO" sz="1100" b="0" u="none" baseline="0" dirty="0" smtClean="0"/>
                        <a:t>.</a:t>
                      </a:r>
                    </a:p>
                  </a:txBody>
                  <a:tcPr marL="103632" marR="103632" marT="50292" marB="50292"/>
                </a:tc>
                <a:tc hMerge="1">
                  <a:txBody>
                    <a:bodyPr/>
                    <a:lstStyle/>
                    <a:p>
                      <a:endParaRPr lang="en-US" sz="1200" baseline="0" dirty="0" smtClean="0"/>
                    </a:p>
                  </a:txBody>
                  <a:tcPr marL="97536" marR="97536" marT="50292" marB="50292"/>
                </a:tc>
              </a:tr>
              <a:tr h="228954">
                <a:tc gridSpan="2">
                  <a:txBody>
                    <a:bodyPr/>
                    <a:lstStyle/>
                    <a:p>
                      <a:pPr algn="ctr"/>
                      <a:r>
                        <a:rPr lang="es-419" sz="1300" b="1"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CO" sz="2000" b="1" dirty="0" smtClean="0"/>
                        <a:t>2</a:t>
                      </a:r>
                      <a:endParaRPr lang="es-CO" sz="2000" b="1" dirty="0"/>
                    </a:p>
                  </a:txBody>
                  <a:tcPr marL="103632" marR="103632" marT="50292" marB="50292" anchor="ctr"/>
                </a:tc>
                <a:tc>
                  <a:txBody>
                    <a:bodyPr/>
                    <a:lstStyle/>
                    <a:p>
                      <a:r>
                        <a:rPr lang="es-CO" sz="1000" b="0" i="1" dirty="0" smtClean="0"/>
                        <a:t>El estudiante ha señalado (localizado y seleccionado) el punto de vista tanto de los aldeanos como de los soldados. El estudiante ha utilizado suficientes detalles y ejemplos (interpretados e integrados) de la obra para explicar cómo sus puntos de vista son diferentes. </a:t>
                      </a:r>
                      <a:endParaRPr lang="es-CO" sz="1000" b="0" i="1" baseline="0" dirty="0" smtClean="0"/>
                    </a:p>
                    <a:p>
                      <a:r>
                        <a:rPr lang="es-CO" sz="1100" b="0" i="0" baseline="0" dirty="0" smtClean="0"/>
                        <a:t>El punto de vista de los aldeanos es diferente al punto de vista de los soldados en la obra </a:t>
                      </a:r>
                      <a:r>
                        <a:rPr lang="es-CO" sz="1100" b="1" i="1" u="sng" baseline="0" dirty="0" smtClean="0"/>
                        <a:t>Sopa de Piedra</a:t>
                      </a:r>
                      <a:r>
                        <a:rPr lang="es-CO" sz="1100" b="0" i="1" baseline="0" dirty="0" smtClean="0"/>
                        <a:t>. </a:t>
                      </a:r>
                      <a:r>
                        <a:rPr lang="es-CO" sz="1100" b="0" i="0" baseline="0" dirty="0" smtClean="0"/>
                        <a:t>El punto de vista de los aldeanos es que ellos no deberían tener que darle comida a los soldados. Los aldeanos dijeron que tenían muy poca comida para sí mismos. El punto de vista de los soldados es que los aldeanos compartirían sus alimentos si eran engañados para compartir la comida. Cada vez que los soldados querían más alimentos para su sopa decían: "¿Tiene un poco?" La principal diferencia es que los aldeanos no querían dar comida a los soldados, pero los soldados sentían que los aldeanos debían compartir.   </a:t>
                      </a:r>
                    </a:p>
                  </a:txBody>
                  <a:tcPr marL="103632" marR="103632" marT="50292" marB="50292"/>
                </a:tc>
              </a:tr>
              <a:tr h="580290">
                <a:tc>
                  <a:txBody>
                    <a:bodyPr/>
                    <a:lstStyle/>
                    <a:p>
                      <a:pPr algn="ctr"/>
                      <a:r>
                        <a:rPr lang="es-CO" sz="2000" b="1" dirty="0" smtClean="0"/>
                        <a:t>1</a:t>
                      </a:r>
                      <a:endParaRPr lang="es-CO" sz="2000" b="1" dirty="0"/>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s-CO" sz="1000" b="0" i="1" dirty="0" smtClean="0"/>
                        <a:t>El estudiante ha señalado vagamente (localizado y seleccionado) el punto de vista tanto de los aldeanos como</a:t>
                      </a:r>
                      <a:r>
                        <a:rPr lang="es-CO" sz="1000" b="0" i="1" baseline="0" dirty="0" smtClean="0"/>
                        <a:t> de los</a:t>
                      </a:r>
                      <a:r>
                        <a:rPr lang="es-CO" sz="1000" b="0" i="1" dirty="0" smtClean="0"/>
                        <a:t> soldados. El estudiante ha utilizado pocos o mínimos detalles y ejemplos (interpretados e integrados) de la obra para explicar cómo sus puntos de vista son diferentes. </a:t>
                      </a:r>
                      <a:endParaRPr lang="es-CO" sz="1000" b="0" i="1" baseline="0" dirty="0" smtClean="0"/>
                    </a:p>
                    <a:p>
                      <a:pPr marL="0" marR="0" indent="0" algn="l" defTabSz="1018824" rtl="0" eaLnBrk="1" fontAlgn="auto" latinLnBrk="0" hangingPunct="1">
                        <a:lnSpc>
                          <a:spcPct val="100000"/>
                        </a:lnSpc>
                        <a:spcBef>
                          <a:spcPts val="0"/>
                        </a:spcBef>
                        <a:spcAft>
                          <a:spcPts val="0"/>
                        </a:spcAft>
                        <a:buClrTx/>
                        <a:buSzTx/>
                        <a:buFontTx/>
                        <a:buNone/>
                        <a:tabLst/>
                        <a:defRPr/>
                      </a:pPr>
                      <a:r>
                        <a:rPr lang="es-CO" sz="1100" b="0" i="0" baseline="0" dirty="0" smtClean="0"/>
                        <a:t>En la obra llamada </a:t>
                      </a:r>
                      <a:r>
                        <a:rPr lang="es-CO" sz="1100" b="1" i="1" u="sng" baseline="0" dirty="0" smtClean="0"/>
                        <a:t>Sopa de Piedra </a:t>
                      </a:r>
                      <a:r>
                        <a:rPr lang="es-CO" sz="1100" b="0" i="0" u="none" baseline="0" dirty="0" smtClean="0"/>
                        <a:t>los</a:t>
                      </a:r>
                      <a:r>
                        <a:rPr lang="es-CO" sz="1100" b="1" i="1" u="none" baseline="0" dirty="0" smtClean="0"/>
                        <a:t> </a:t>
                      </a:r>
                      <a:r>
                        <a:rPr lang="es-CO" sz="1100" b="0" i="0" baseline="0" dirty="0" smtClean="0"/>
                        <a:t>aldeanos no querían compartir su comida, pero los soldados necesitaban comida. Eso es diferente. Los soldados tuvieron que engañar a los aldeanos y luego tuvieron sopa de piedra. Fue muy bueno porque tuvieron una fiesta.</a:t>
                      </a:r>
                    </a:p>
                  </a:txBody>
                  <a:tcPr marL="103632" marR="103632" marT="50292" marB="50292"/>
                </a:tc>
              </a:tr>
              <a:tr h="472440">
                <a:tc>
                  <a:txBody>
                    <a:bodyPr/>
                    <a:lstStyle/>
                    <a:p>
                      <a:pPr algn="ctr"/>
                      <a:r>
                        <a:rPr lang="es-CO" sz="2000" b="1" dirty="0" smtClean="0"/>
                        <a:t>0</a:t>
                      </a:r>
                      <a:endParaRPr lang="es-CO" sz="2000" b="1" dirty="0"/>
                    </a:p>
                  </a:txBody>
                  <a:tcPr marL="103632" marR="103632" marT="50292" marB="50292" anchor="ctr"/>
                </a:tc>
                <a:tc>
                  <a:txBody>
                    <a:bodyPr/>
                    <a:lstStyle/>
                    <a:p>
                      <a:r>
                        <a:rPr lang="es-CO" sz="1000" b="0" i="1" baseline="0" dirty="0" smtClean="0"/>
                        <a:t>El estudiante no ha señalado (localizado ni seleccionado) el punto de vista tanto de los aldeanos como de los soldados.</a:t>
                      </a:r>
                    </a:p>
                    <a:p>
                      <a:r>
                        <a:rPr lang="es-CO" sz="1100" b="0" i="0" baseline="0" dirty="0" smtClean="0"/>
                        <a:t>Esta fue una obra buena. Me gustó cómo los soldados hicieron que los aldeanos les hicieran un poco de comida. </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81233224"/>
              </p:ext>
            </p:extLst>
          </p:nvPr>
        </p:nvGraphicFramePr>
        <p:xfrm>
          <a:off x="4953000" y="8931510"/>
          <a:ext cx="2411716" cy="731520"/>
        </p:xfrm>
        <a:graphic>
          <a:graphicData uri="http://schemas.openxmlformats.org/drawingml/2006/table">
            <a:tbl>
              <a:tblPr firstRow="1" firstCol="1" bandRow="1"/>
              <a:tblGrid>
                <a:gridCol w="2411716"/>
              </a:tblGrid>
              <a:tr h="63311">
                <a:tc>
                  <a:txBody>
                    <a:bodyPr/>
                    <a:lstStyle/>
                    <a:p>
                      <a:pPr marL="0" marR="0" algn="ctr">
                        <a:lnSpc>
                          <a:spcPct val="100000"/>
                        </a:lnSpc>
                        <a:spcBef>
                          <a:spcPts val="0"/>
                        </a:spcBef>
                        <a:spcAft>
                          <a:spcPts val="0"/>
                        </a:spcAft>
                      </a:pPr>
                      <a:r>
                        <a:rPr lang="en-US" sz="800" b="1" dirty="0">
                          <a:solidFill>
                            <a:srgbClr val="000000"/>
                          </a:solidFill>
                          <a:effectLst/>
                          <a:latin typeface="+mn-lt"/>
                          <a:ea typeface="Times New Roman"/>
                          <a:cs typeface="Times New Roman"/>
                        </a:rPr>
                        <a:t>DOK 3 </a:t>
                      </a:r>
                      <a:r>
                        <a:rPr lang="en-US" sz="800" b="1" dirty="0" smtClean="0">
                          <a:solidFill>
                            <a:srgbClr val="000000"/>
                          </a:solidFill>
                          <a:effectLst/>
                          <a:latin typeface="+mn-lt"/>
                          <a:ea typeface="Times New Roman"/>
                          <a:cs typeface="Times New Roman"/>
                        </a:rPr>
                        <a:t>– ANA    </a:t>
                      </a:r>
                      <a:r>
                        <a:rPr lang="en-US" sz="800" b="1" dirty="0" err="1" smtClean="0">
                          <a:solidFill>
                            <a:srgbClr val="000000"/>
                          </a:solidFill>
                          <a:effectLst/>
                          <a:latin typeface="+mn-lt"/>
                          <a:ea typeface="Times New Roman"/>
                          <a:cs typeface="Times New Roman"/>
                        </a:rPr>
                        <a:t>Hacia</a:t>
                      </a:r>
                      <a:r>
                        <a:rPr lang="en-US" sz="800" b="1" baseline="0" dirty="0" smtClean="0">
                          <a:solidFill>
                            <a:srgbClr val="000000"/>
                          </a:solidFill>
                          <a:effectLst/>
                          <a:latin typeface="+mn-lt"/>
                          <a:ea typeface="Times New Roman"/>
                          <a:cs typeface="Times New Roman"/>
                        </a:rPr>
                        <a:t> RL.3.6</a:t>
                      </a:r>
                      <a:endParaRPr lang="en-US" sz="800" b="1" dirty="0">
                        <a:effectLst/>
                        <a:latin typeface="+mn-lt"/>
                        <a:ea typeface="Calibri"/>
                        <a:cs typeface="Times New Roman"/>
                      </a:endParaRPr>
                    </a:p>
                  </a:txBody>
                  <a:tcPr marL="34120" marR="34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3889">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Analiza cómo el punto de vista del personaje o del narrador es diferente del suyo. </a:t>
                      </a:r>
                    </a:p>
                    <a:p>
                      <a:pPr marL="0" marR="0" algn="l">
                        <a:lnSpc>
                          <a:spcPct val="100000"/>
                        </a:lnSpc>
                        <a:spcBef>
                          <a:spcPts val="0"/>
                        </a:spcBef>
                        <a:spcAft>
                          <a:spcPts val="0"/>
                        </a:spcAft>
                      </a:pPr>
                      <a:r>
                        <a:rPr lang="en-US" sz="800" b="1" u="sng" dirty="0" smtClean="0">
                          <a:effectLst/>
                          <a:latin typeface="+mn-lt"/>
                          <a:ea typeface="Times New Roman"/>
                          <a:cs typeface="Times New Roman"/>
                        </a:rPr>
                        <a:t>Nota</a:t>
                      </a:r>
                      <a:r>
                        <a:rPr lang="en-US" sz="800" b="1" dirty="0" smtClean="0">
                          <a:effectLst/>
                          <a:latin typeface="+mn-lt"/>
                          <a:ea typeface="Times New Roman"/>
                          <a:cs typeface="Times New Roman"/>
                        </a:rPr>
                        <a:t>:  </a:t>
                      </a:r>
                      <a:r>
                        <a:rPr lang="es-419" sz="800" b="1" noProof="0" dirty="0" smtClean="0">
                          <a:effectLst/>
                          <a:latin typeface="+mn-lt"/>
                          <a:ea typeface="Times New Roman"/>
                          <a:cs typeface="Times New Roman"/>
                        </a:rPr>
                        <a:t>Los estudiantes deben ser capaces de señalar el punto de vista de un personaje, antes de diferenciar</a:t>
                      </a:r>
                      <a:r>
                        <a:rPr lang="es-419" sz="800" b="1" baseline="0" noProof="0" dirty="0" smtClean="0">
                          <a:effectLst/>
                          <a:latin typeface="+mn-lt"/>
                          <a:ea typeface="Times New Roman"/>
                          <a:cs typeface="Times New Roman"/>
                        </a:rPr>
                        <a:t> el mismo con el suyo propio o con el del autor. </a:t>
                      </a:r>
                      <a:endParaRPr lang="es-419" sz="800" b="1" noProof="0" dirty="0" smtClean="0">
                        <a:effectLst/>
                        <a:latin typeface="+mn-lt"/>
                        <a:ea typeface="Times New Roman"/>
                        <a:cs typeface="Times New Roman"/>
                      </a:endParaRPr>
                    </a:p>
                  </a:txBody>
                  <a:tcPr marL="34120" marR="34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035476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737682189"/>
              </p:ext>
            </p:extLst>
          </p:nvPr>
        </p:nvGraphicFramePr>
        <p:xfrm>
          <a:off x="385434" y="423318"/>
          <a:ext cx="6822440" cy="7781544"/>
        </p:xfrm>
        <a:graphic>
          <a:graphicData uri="http://schemas.openxmlformats.org/drawingml/2006/table">
            <a:tbl>
              <a:tblPr firstRow="1" bandRow="1">
                <a:tableStyleId>{5940675A-B579-460E-94D1-54222C63F5DA}</a:tableStyleId>
              </a:tblPr>
              <a:tblGrid>
                <a:gridCol w="539750"/>
                <a:gridCol w="6282690"/>
              </a:tblGrid>
              <a:tr h="16764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_tradnl"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kumimoji="0" lang="es-419" sz="20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1676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effectLst/>
                        </a:rPr>
                        <a:t>Pre-evaluación Trimestre 2: Clave para la </a:t>
                      </a:r>
                      <a:r>
                        <a:rPr lang="es-419" sz="1500" b="1" u="sng" dirty="0" smtClean="0">
                          <a:effectLst/>
                        </a:rPr>
                        <a:t>Respuesta construida de investigación</a:t>
                      </a:r>
                    </a:p>
                  </a:txBody>
                  <a:tcPr marL="103632" marR="103632" marT="50292" marB="50292"/>
                </a:tc>
                <a:tc hMerge="1">
                  <a:txBody>
                    <a:bodyPr/>
                    <a:lstStyle/>
                    <a:p>
                      <a:endParaRPr lang="es-419"/>
                    </a:p>
                  </a:txBody>
                  <a:tcPr/>
                </a:tc>
              </a:tr>
              <a:tr h="613002">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a:t>
                      </a:r>
                      <a:r>
                        <a:rPr kumimoji="0" lang="es-419" sz="14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es-419" sz="1400" b="1"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CO" sz="1600" b="1" noProof="0" dirty="0" smtClean="0"/>
                        <a:t>Pregunta #8 </a:t>
                      </a:r>
                      <a:r>
                        <a:rPr lang="es-CO" sz="1600" b="1" dirty="0" smtClean="0"/>
                        <a:t>: </a:t>
                      </a:r>
                      <a:r>
                        <a:rPr lang="es-CO" sz="1600" b="1" dirty="0" smtClean="0">
                          <a:solidFill>
                            <a:schemeClr val="tx1"/>
                          </a:solidFill>
                        </a:rPr>
                        <a:t>¿De</a:t>
                      </a:r>
                      <a:r>
                        <a:rPr lang="es-CO" sz="1600" b="1" baseline="0" dirty="0" smtClean="0">
                          <a:solidFill>
                            <a:schemeClr val="tx1"/>
                          </a:solidFill>
                        </a:rPr>
                        <a:t> q</a:t>
                      </a:r>
                      <a:r>
                        <a:rPr lang="es-CO" sz="1600" b="1" dirty="0" smtClean="0">
                          <a:solidFill>
                            <a:schemeClr val="tx1"/>
                          </a:solidFill>
                        </a:rPr>
                        <a:t>ué parte de</a:t>
                      </a:r>
                      <a:r>
                        <a:rPr lang="es-CO" sz="1600" b="1" baseline="0" dirty="0" smtClean="0">
                          <a:solidFill>
                            <a:schemeClr val="tx1"/>
                          </a:solidFill>
                        </a:rPr>
                        <a:t> la </a:t>
                      </a:r>
                      <a:r>
                        <a:rPr lang="es-CO" sz="1600" b="1" dirty="0" smtClean="0">
                          <a:solidFill>
                            <a:schemeClr val="tx1"/>
                          </a:solidFill>
                        </a:rPr>
                        <a:t>obra </a:t>
                      </a:r>
                      <a:r>
                        <a:rPr lang="es-CO" sz="1600" b="1" i="1" u="sng" dirty="0" smtClean="0">
                          <a:solidFill>
                            <a:schemeClr val="tx1"/>
                          </a:solidFill>
                        </a:rPr>
                        <a:t>Sopa de Piedra </a:t>
                      </a:r>
                      <a:r>
                        <a:rPr lang="es-CO" sz="1600" b="1" i="0" u="none" dirty="0" smtClean="0">
                          <a:solidFill>
                            <a:schemeClr val="tx1"/>
                          </a:solidFill>
                        </a:rPr>
                        <a:t>esta</a:t>
                      </a:r>
                      <a:r>
                        <a:rPr lang="es-CO" sz="1600" b="1" i="0" u="none" baseline="0" dirty="0" smtClean="0">
                          <a:solidFill>
                            <a:schemeClr val="tx1"/>
                          </a:solidFill>
                        </a:rPr>
                        <a:t> hablando cada i</a:t>
                      </a:r>
                      <a:r>
                        <a:rPr lang="es-CO" sz="1600" b="1" dirty="0" smtClean="0">
                          <a:solidFill>
                            <a:schemeClr val="tx1"/>
                          </a:solidFill>
                        </a:rPr>
                        <a:t>lustración? Da un ejemplo de la obra para cada ilustración.</a:t>
                      </a:r>
                      <a:endParaRPr lang="es-CO" sz="1600" b="1" baseline="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CO" sz="1100" b="1" u="sng" dirty="0" smtClean="0">
                          <a:effectLst/>
                          <a:latin typeface="+mn-lt"/>
                        </a:rPr>
                        <a:t>La respuesta da suficiente evidencia </a:t>
                      </a:r>
                      <a:r>
                        <a:rPr lang="es-CO" sz="1100" dirty="0" smtClean="0">
                          <a:effectLst/>
                          <a:latin typeface="+mn-lt"/>
                        </a:rPr>
                        <a:t>de la habilidad de distinguir información relevante de la irrelevante, que apoya y responde a la pregunta. Los estudiantes deben ser capaces de seleccionar la información específica de la obra </a:t>
                      </a:r>
                      <a:r>
                        <a:rPr lang="es-CO" sz="1100" b="1" i="1" u="sng" dirty="0" smtClean="0">
                          <a:effectLst/>
                          <a:latin typeface="+mn-lt"/>
                        </a:rPr>
                        <a:t>Sopa de piedra </a:t>
                      </a:r>
                      <a:r>
                        <a:rPr lang="es-CO" sz="1100" dirty="0" smtClean="0">
                          <a:effectLst/>
                          <a:latin typeface="+mn-lt"/>
                        </a:rPr>
                        <a:t>que se relaciona con cada ilustración. Ejemplos o detalles suficientes que los estudiantes podrían utilizar para la </a:t>
                      </a:r>
                      <a:r>
                        <a:rPr lang="es-CO" sz="1100" b="1" dirty="0" smtClean="0">
                          <a:effectLst/>
                          <a:latin typeface="+mn-lt"/>
                        </a:rPr>
                        <a:t>ilustración A </a:t>
                      </a:r>
                      <a:r>
                        <a:rPr lang="es-CO" sz="1100" dirty="0" smtClean="0">
                          <a:effectLst/>
                          <a:latin typeface="+mn-lt"/>
                        </a:rPr>
                        <a:t>de la obra, podrían incluir: (1) los soldados estaban</a:t>
                      </a:r>
                      <a:r>
                        <a:rPr lang="es-CO" sz="1100" baseline="0" dirty="0" smtClean="0">
                          <a:effectLst/>
                          <a:latin typeface="+mn-lt"/>
                        </a:rPr>
                        <a:t> caminando a </a:t>
                      </a:r>
                      <a:r>
                        <a:rPr lang="es-CO" sz="1100" dirty="0" smtClean="0">
                          <a:effectLst/>
                          <a:latin typeface="+mn-lt"/>
                        </a:rPr>
                        <a:t>casa, de la guerra, (2) los soldados pidieron a los aldeanos una olla, (3) los soldados dijeron que podían hacer sopa de piedra si tenían una olla, y (4) el aldeano le</a:t>
                      </a:r>
                      <a:r>
                        <a:rPr lang="es-CO" sz="1100" baseline="0" dirty="0" smtClean="0">
                          <a:effectLst/>
                          <a:latin typeface="+mn-lt"/>
                        </a:rPr>
                        <a:t> da</a:t>
                      </a:r>
                      <a:r>
                        <a:rPr lang="es-CO" sz="1100" dirty="0" smtClean="0">
                          <a:effectLst/>
                          <a:latin typeface="+mn-lt"/>
                        </a:rPr>
                        <a:t> al soldado una olla. Ejemplos o detalles suficientes que los estudiantes podrían utilizar para la </a:t>
                      </a:r>
                      <a:r>
                        <a:rPr lang="es-CO" sz="1100" b="1" dirty="0" smtClean="0">
                          <a:effectLst/>
                          <a:latin typeface="+mn-lt"/>
                        </a:rPr>
                        <a:t>ilustración B </a:t>
                      </a:r>
                      <a:r>
                        <a:rPr lang="es-CO" sz="1100" dirty="0" smtClean="0">
                          <a:effectLst/>
                          <a:latin typeface="+mn-lt"/>
                        </a:rPr>
                        <a:t>de la obra, podrían incluir:</a:t>
                      </a:r>
                      <a:r>
                        <a:rPr lang="es-CO" sz="1100" baseline="0" dirty="0" smtClean="0">
                          <a:effectLst/>
                          <a:latin typeface="+mn-lt"/>
                        </a:rPr>
                        <a:t> </a:t>
                      </a:r>
                      <a:r>
                        <a:rPr lang="es-CO" sz="1100" dirty="0" smtClean="0">
                          <a:effectLst/>
                          <a:latin typeface="+mn-lt"/>
                        </a:rPr>
                        <a:t>(1) los soldados pusieron piedras en la olla para hacer sopa de piedra, (2) los aldeanos</a:t>
                      </a:r>
                      <a:r>
                        <a:rPr lang="es-CO" sz="1100" baseline="0" dirty="0" smtClean="0">
                          <a:effectLst/>
                          <a:latin typeface="+mn-lt"/>
                        </a:rPr>
                        <a:t> preguntaron</a:t>
                      </a:r>
                      <a:r>
                        <a:rPr lang="es-CO" sz="1100" dirty="0" smtClean="0">
                          <a:effectLst/>
                          <a:latin typeface="+mn-lt"/>
                        </a:rPr>
                        <a:t> "¿qué es la sopa de piedra?“, y (3) al final del cuento la sopa tenía vegetales</a:t>
                      </a:r>
                      <a:r>
                        <a:rPr lang="es-CO" sz="1100" baseline="0" dirty="0" smtClean="0">
                          <a:effectLst/>
                          <a:latin typeface="+mn-lt"/>
                        </a:rPr>
                        <a:t> </a:t>
                      </a:r>
                      <a:r>
                        <a:rPr lang="es-CO" sz="1100" dirty="0" smtClean="0">
                          <a:effectLst/>
                          <a:latin typeface="+mn-lt"/>
                        </a:rPr>
                        <a:t>y piedras. Ejemplos o detalles suficientes que los estudiantes podrían utilizar para la </a:t>
                      </a:r>
                      <a:r>
                        <a:rPr lang="es-CO" sz="1100" b="1" dirty="0" smtClean="0">
                          <a:effectLst/>
                          <a:latin typeface="+mn-lt"/>
                        </a:rPr>
                        <a:t>ilustración C </a:t>
                      </a:r>
                      <a:r>
                        <a:rPr lang="es-CO" sz="1100" dirty="0" smtClean="0">
                          <a:effectLst/>
                          <a:latin typeface="+mn-lt"/>
                        </a:rPr>
                        <a:t>de la obra, podrían incluir: (1) un soldado dijo que la sopa sería digna de un rey si tuviera cebada y leche, y (2) un aldeano trajo algo de cebada para la sopa de piedra.</a:t>
                      </a:r>
                      <a:endParaRPr lang="es-CO" sz="1100" b="1" dirty="0" smtClean="0">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300" b="1"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pPr rtl="0"/>
                      <a:r>
                        <a:rPr lang="es-CO" sz="1000" i="1" dirty="0" smtClean="0">
                          <a:effectLst/>
                          <a:latin typeface="+mn-lt"/>
                        </a:rPr>
                        <a:t>El estudiante es capaz de distinguir  </a:t>
                      </a:r>
                      <a:r>
                        <a:rPr lang="es-CO" sz="1000" b="1" i="1" dirty="0" smtClean="0">
                          <a:effectLst/>
                          <a:latin typeface="+mn-lt"/>
                        </a:rPr>
                        <a:t>suficiente </a:t>
                      </a:r>
                      <a:r>
                        <a:rPr lang="es-CO" sz="1000" b="0" i="1" dirty="0" smtClean="0">
                          <a:effectLst/>
                          <a:latin typeface="+mn-lt"/>
                        </a:rPr>
                        <a:t>in</a:t>
                      </a:r>
                      <a:r>
                        <a:rPr lang="es-CO" sz="1000" i="1" dirty="0" smtClean="0">
                          <a:effectLst/>
                          <a:latin typeface="+mn-lt"/>
                        </a:rPr>
                        <a:t>formación relevante de la obra que se relaciona con cada ilustración.</a:t>
                      </a:r>
                      <a:r>
                        <a:rPr lang="es-CO" sz="1000" dirty="0" smtClean="0">
                          <a:effectLst/>
                          <a:latin typeface="+mn-lt"/>
                        </a:rPr>
                        <a:t/>
                      </a:r>
                      <a:br>
                        <a:rPr lang="es-CO" sz="1000" dirty="0" smtClean="0">
                          <a:effectLst/>
                          <a:latin typeface="+mn-lt"/>
                        </a:rPr>
                      </a:br>
                      <a:r>
                        <a:rPr lang="es-CO" sz="1100" dirty="0" smtClean="0">
                          <a:effectLst/>
                          <a:latin typeface="+mn-lt"/>
                        </a:rPr>
                        <a:t>Hay tres ilustraciones en la obra </a:t>
                      </a:r>
                      <a:r>
                        <a:rPr lang="es-CO" sz="1100" b="1" i="1" u="sng" dirty="0" smtClean="0">
                          <a:effectLst/>
                          <a:latin typeface="+mn-lt"/>
                        </a:rPr>
                        <a:t>Sopa de Piedra</a:t>
                      </a:r>
                      <a:r>
                        <a:rPr lang="es-CO" sz="1100" dirty="0" smtClean="0">
                          <a:effectLst/>
                          <a:latin typeface="+mn-lt"/>
                        </a:rPr>
                        <a:t>. La ilustración A muestra un aldeano dándole una olla grande a un soldado. En la obra los soldados le</a:t>
                      </a:r>
                      <a:r>
                        <a:rPr lang="es-CO" sz="1100" baseline="0" dirty="0" smtClean="0">
                          <a:effectLst/>
                          <a:latin typeface="+mn-lt"/>
                        </a:rPr>
                        <a:t> piden </a:t>
                      </a:r>
                      <a:r>
                        <a:rPr lang="es-CO" sz="1100" dirty="0" smtClean="0">
                          <a:effectLst/>
                          <a:latin typeface="+mn-lt"/>
                        </a:rPr>
                        <a:t>a los aldeanos si podían tener</a:t>
                      </a:r>
                      <a:r>
                        <a:rPr lang="es-CO" sz="1100" baseline="0" dirty="0" smtClean="0">
                          <a:effectLst/>
                          <a:latin typeface="+mn-lt"/>
                        </a:rPr>
                        <a:t> una olla</a:t>
                      </a:r>
                      <a:r>
                        <a:rPr lang="es-CO" sz="1100" dirty="0" smtClean="0">
                          <a:effectLst/>
                          <a:latin typeface="+mn-lt"/>
                        </a:rPr>
                        <a:t> grande prestada. La</a:t>
                      </a:r>
                      <a:r>
                        <a:rPr lang="es-CO" sz="1100" baseline="0" dirty="0" smtClean="0">
                          <a:effectLst/>
                          <a:latin typeface="+mn-lt"/>
                        </a:rPr>
                        <a:t> i</a:t>
                      </a:r>
                      <a:r>
                        <a:rPr lang="es-CO" sz="1100" dirty="0" smtClean="0">
                          <a:effectLst/>
                          <a:latin typeface="+mn-lt"/>
                        </a:rPr>
                        <a:t>lustración B es la imagen de una sopa con una gran piedra adentro. Cuando los aldeanos le dieron a los soldados una olla grande ellos</a:t>
                      </a:r>
                      <a:r>
                        <a:rPr lang="es-CO" sz="1100" baseline="0" dirty="0" smtClean="0">
                          <a:effectLst/>
                          <a:latin typeface="+mn-lt"/>
                        </a:rPr>
                        <a:t> la</a:t>
                      </a:r>
                      <a:r>
                        <a:rPr lang="es-CO" sz="1100" dirty="0" smtClean="0">
                          <a:effectLst/>
                          <a:latin typeface="+mn-lt"/>
                        </a:rPr>
                        <a:t> llenaron con piedras para hacer sopa de piedra. La</a:t>
                      </a:r>
                      <a:r>
                        <a:rPr lang="es-CO" sz="1100" baseline="0" dirty="0" smtClean="0">
                          <a:effectLst/>
                          <a:latin typeface="+mn-lt"/>
                        </a:rPr>
                        <a:t> i</a:t>
                      </a:r>
                      <a:r>
                        <a:rPr lang="es-CO" sz="1100" dirty="0" smtClean="0">
                          <a:effectLst/>
                          <a:latin typeface="+mn-lt"/>
                        </a:rPr>
                        <a:t>lustración C es una</a:t>
                      </a:r>
                      <a:r>
                        <a:rPr lang="es-CO" sz="1100" baseline="0" dirty="0" smtClean="0">
                          <a:effectLst/>
                          <a:latin typeface="+mn-lt"/>
                        </a:rPr>
                        <a:t> imagen </a:t>
                      </a:r>
                      <a:r>
                        <a:rPr lang="es-CO" sz="1100" dirty="0" smtClean="0">
                          <a:effectLst/>
                          <a:latin typeface="+mn-lt"/>
                        </a:rPr>
                        <a:t>de la cebada. Un soldado le dijo a los aldeanos que "Esta sopa sería digna de un rey si tuviéramos algo de cebada y leche."</a:t>
                      </a:r>
                      <a:endParaRPr lang="es-CO" sz="1100" dirty="0">
                        <a:effectLst/>
                        <a:latin typeface="+mn-lt"/>
                      </a:endParaRP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r>
                        <a:rPr lang="es-CO" sz="1000" b="0" i="1" dirty="0" smtClean="0"/>
                        <a:t>El estudiante es capaz de distinguir </a:t>
                      </a:r>
                      <a:r>
                        <a:rPr lang="es-CO" sz="1000" b="1" i="1" dirty="0" smtClean="0"/>
                        <a:t>alguna</a:t>
                      </a:r>
                      <a:r>
                        <a:rPr lang="es-CO" sz="1000" b="0" i="1" dirty="0" smtClean="0"/>
                        <a:t> información relevante de la obra que se relaciona con cada ilustración.</a:t>
                      </a:r>
                    </a:p>
                    <a:p>
                      <a:r>
                        <a:rPr lang="es-CO" sz="1100" b="0" i="0" dirty="0" smtClean="0"/>
                        <a:t>Una ilustración es de un hombre que le da una olla a un soldado para hacer sopa. Otra es la sopa con una gran piedra adentro, y la última muestra como se ve la cebada. Esto también sucede en la obra, como cuando un aldeano le</a:t>
                      </a:r>
                      <a:r>
                        <a:rPr lang="es-CO" sz="1100" b="0" i="0" baseline="0" dirty="0" smtClean="0"/>
                        <a:t> da</a:t>
                      </a:r>
                      <a:r>
                        <a:rPr lang="es-CO" sz="1100" b="0" i="0" dirty="0" smtClean="0"/>
                        <a:t> a los soldados una olla grande.</a:t>
                      </a:r>
                      <a:endParaRPr lang="es-CO" sz="1100" b="0" i="0" baseline="0" dirty="0" smtClean="0"/>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s-CO" sz="1000" i="1" dirty="0" smtClean="0"/>
                        <a:t>El estudiante no es capaz de distinguir  información relevante con el fin de responder a la pregunta.</a:t>
                      </a:r>
                    </a:p>
                    <a:p>
                      <a:r>
                        <a:rPr lang="es-CO" sz="1100" i="0" dirty="0" smtClean="0"/>
                        <a:t>Esta es una obra muy interesante. Me gustan las fotos también porque permiten saber lo que sucederá en el cuento.</a:t>
                      </a:r>
                      <a:endParaRPr lang="es-CO" sz="1100" b="0" i="0" baseline="0" dirty="0" smtClean="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57769558"/>
              </p:ext>
            </p:extLst>
          </p:nvPr>
        </p:nvGraphicFramePr>
        <p:xfrm>
          <a:off x="5638800" y="8610600"/>
          <a:ext cx="1524000" cy="609600"/>
        </p:xfrm>
        <a:graphic>
          <a:graphicData uri="http://schemas.openxmlformats.org/drawingml/2006/table">
            <a:tbl>
              <a:tblPr firstRow="1" firstCol="1" bandRow="1"/>
              <a:tblGrid>
                <a:gridCol w="1524000"/>
              </a:tblGrid>
              <a:tr h="6096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Cl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RL.3.7</a:t>
                      </a:r>
                      <a:endParaRPr lang="en-US" sz="800" b="1" dirty="0">
                        <a:effectLst/>
                        <a:latin typeface="Calibri"/>
                        <a:ea typeface="Calibri"/>
                        <a:cs typeface="Times New Roman"/>
                      </a:endParaRPr>
                    </a:p>
                  </a:txBody>
                  <a:tcPr marL="33285" marR="33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80549">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Localiza información dentro del texto que se transmite a través de aspectos específicos de las ilustraciones del texto.</a:t>
                      </a:r>
                      <a:endParaRPr lang="en-US" sz="800" b="1" dirty="0" smtClean="0">
                        <a:effectLst/>
                        <a:latin typeface="Calibri"/>
                        <a:ea typeface="Times New Roman"/>
                        <a:cs typeface="Times New Roman"/>
                      </a:endParaRPr>
                    </a:p>
                  </a:txBody>
                  <a:tcPr marL="33285" marR="33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554698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48"/>
          <p:cNvGraphicFramePr/>
          <p:nvPr>
            <p:extLst>
              <p:ext uri="{D42A27DB-BD31-4B8C-83A1-F6EECF244321}">
                <p14:modId xmlns:p14="http://schemas.microsoft.com/office/powerpoint/2010/main" val="4177939456"/>
              </p:ext>
            </p:extLst>
          </p:nvPr>
        </p:nvGraphicFramePr>
        <p:xfrm>
          <a:off x="381630" y="457200"/>
          <a:ext cx="7018346" cy="8208263"/>
        </p:xfrm>
        <a:graphic>
          <a:graphicData uri="http://schemas.openxmlformats.org/drawingml/2006/table">
            <a:tbl>
              <a:tblPr firstRow="1"/>
              <a:tblGrid>
                <a:gridCol w="990600"/>
                <a:gridCol w="6027746"/>
              </a:tblGrid>
              <a:tr h="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endParaRPr lang="en-US" sz="1000" b="0" i="1" baseline="0" dirty="0" smtClean="0">
                        <a:effectLst/>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8966">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x-none"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a.</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5279">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s-419" sz="1500" b="1" kern="1200" dirty="0" smtClean="0">
                          <a:solidFill>
                            <a:schemeClr val="tx1"/>
                          </a:solidFill>
                          <a:effectLst/>
                          <a:latin typeface="+mn-lt"/>
                          <a:ea typeface="+mn-ea"/>
                          <a:cs typeface="+mn-cs"/>
                        </a:rPr>
                        <a:t>Pre-evaluación Trimestre 2: Clave para la </a:t>
                      </a:r>
                      <a:r>
                        <a:rPr lang="es-419" sz="1500" b="1" u="sng" kern="1200" dirty="0" smtClean="0">
                          <a:solidFill>
                            <a:schemeClr val="tx1"/>
                          </a:solidFill>
                          <a:effectLst/>
                          <a:latin typeface="+mn-lt"/>
                          <a:ea typeface="+mn-ea"/>
                          <a:cs typeface="+mn-cs"/>
                        </a:rPr>
                        <a:t>Respuesta construida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419"/>
                    </a:p>
                  </a:txBody>
                  <a:tcPr/>
                </a:tc>
              </a:tr>
              <a:tr h="304800">
                <a:tc gridSpan="2">
                  <a:txBody>
                    <a:bodyPr/>
                    <a:lstStyle/>
                    <a:p>
                      <a:pPr marL="114300" lvl="0" indent="-57150" algn="l">
                        <a:defRPr sz="1800" b="0" i="0"/>
                      </a:pPr>
                      <a:r>
                        <a:rPr lang="es-ES_tradnl" sz="1400" b="1" dirty="0" smtClean="0">
                          <a:latin typeface="+mn-lt"/>
                        </a:rPr>
                        <a:t>Estándar </a:t>
                      </a:r>
                      <a:r>
                        <a:rPr lang="es-ES_tradnl" sz="1400" b="1" dirty="0" smtClean="0"/>
                        <a:t>RI.3.6   Rúbrica para la Respuesta Construida – </a:t>
                      </a:r>
                      <a:r>
                        <a:rPr lang="es-ES_tradnl" sz="1400" b="1" i="1" dirty="0" smtClean="0"/>
                        <a:t>Lectura </a:t>
                      </a:r>
                    </a:p>
                  </a:txBody>
                  <a:tcPr marL="0" marR="0" marT="0" marB="0" anchor="ctr"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542834">
                <a:tc gridSpan="2">
                  <a:txBody>
                    <a:bodyPr/>
                    <a:lstStyle/>
                    <a:p>
                      <a:pPr marL="57150" marR="0" indent="0" algn="l" defTabSz="966612" rtl="0" eaLnBrk="1" fontAlgn="auto" latinLnBrk="0" hangingPunct="1">
                        <a:lnSpc>
                          <a:spcPct val="100000"/>
                        </a:lnSpc>
                        <a:spcBef>
                          <a:spcPts val="0"/>
                        </a:spcBef>
                        <a:spcAft>
                          <a:spcPts val="0"/>
                        </a:spcAft>
                        <a:buClrTx/>
                        <a:buSzTx/>
                        <a:buFont typeface="+mj-lt"/>
                        <a:buNone/>
                        <a:tabLst/>
                        <a:defRPr/>
                      </a:pPr>
                      <a:r>
                        <a:rPr lang="es-ES_tradnl" sz="1600" b="1" dirty="0" smtClean="0"/>
                        <a:t>Pregunta </a:t>
                      </a:r>
                      <a:r>
                        <a:rPr lang="es-ES_tradnl" sz="1600" b="1" dirty="0" smtClean="0">
                          <a:solidFill>
                            <a:schemeClr val="tx1"/>
                          </a:solidFill>
                        </a:rPr>
                        <a:t>#15</a:t>
                      </a:r>
                      <a:r>
                        <a:rPr lang="es-ES_tradnl" sz="1600" b="1" dirty="0" smtClean="0"/>
                        <a:t>: </a:t>
                      </a:r>
                      <a:r>
                        <a:rPr lang="es-ES" sz="1600" b="1" dirty="0" smtClean="0">
                          <a:solidFill>
                            <a:schemeClr val="tx1"/>
                          </a:solidFill>
                        </a:rPr>
                        <a:t>Explica </a:t>
                      </a:r>
                      <a:r>
                        <a:rPr lang="es-ES" sz="1600" b="1" u="sng" dirty="0" smtClean="0">
                          <a:solidFill>
                            <a:schemeClr val="tx1"/>
                          </a:solidFill>
                        </a:rPr>
                        <a:t>cómo y por qué</a:t>
                      </a:r>
                      <a:r>
                        <a:rPr lang="es-ES" sz="1600" b="1" u="none" dirty="0" smtClean="0">
                          <a:solidFill>
                            <a:schemeClr val="tx1"/>
                          </a:solidFill>
                        </a:rPr>
                        <a:t> </a:t>
                      </a:r>
                      <a:r>
                        <a:rPr lang="es-ES" sz="1600" b="1" u="none" baseline="0" dirty="0" smtClean="0">
                          <a:solidFill>
                            <a:schemeClr val="tx1"/>
                          </a:solidFill>
                        </a:rPr>
                        <a:t>los sentimientos de</a:t>
                      </a:r>
                      <a:r>
                        <a:rPr lang="es-ES" sz="1600" b="1" dirty="0" smtClean="0">
                          <a:solidFill>
                            <a:schemeClr val="tx1"/>
                          </a:solidFill>
                        </a:rPr>
                        <a:t> </a:t>
                      </a:r>
                      <a:r>
                        <a:rPr lang="es-ES" sz="1600" b="1" dirty="0" err="1" smtClean="0">
                          <a:solidFill>
                            <a:schemeClr val="tx1"/>
                          </a:solidFill>
                        </a:rPr>
                        <a:t>Elise</a:t>
                      </a:r>
                      <a:r>
                        <a:rPr lang="es-ES" sz="1600" b="1" dirty="0" smtClean="0">
                          <a:solidFill>
                            <a:schemeClr val="tx1"/>
                          </a:solidFill>
                        </a:rPr>
                        <a:t> Graham sobre su nombre, </a:t>
                      </a:r>
                      <a:r>
                        <a:rPr lang="es-ES" sz="1600" b="1" u="none" dirty="0" smtClean="0">
                          <a:solidFill>
                            <a:schemeClr val="tx1"/>
                          </a:solidFill>
                        </a:rPr>
                        <a:t>cambiaron</a:t>
                      </a:r>
                      <a:r>
                        <a:rPr lang="es-ES" sz="1600" b="1" u="none" baseline="0" dirty="0" smtClean="0">
                          <a:solidFill>
                            <a:schemeClr val="tx1"/>
                          </a:solidFill>
                        </a:rPr>
                        <a:t> </a:t>
                      </a:r>
                      <a:r>
                        <a:rPr lang="es-ES" sz="1600" b="1" dirty="0" smtClean="0">
                          <a:solidFill>
                            <a:schemeClr val="tx1"/>
                          </a:solidFill>
                        </a:rPr>
                        <a:t>desde el principio hasta el</a:t>
                      </a:r>
                      <a:r>
                        <a:rPr lang="es-ES" sz="1600" b="1" baseline="0" dirty="0" smtClean="0">
                          <a:solidFill>
                            <a:schemeClr val="tx1"/>
                          </a:solidFill>
                        </a:rPr>
                        <a:t> </a:t>
                      </a:r>
                      <a:r>
                        <a:rPr lang="es-ES" sz="1600" b="1" dirty="0" smtClean="0">
                          <a:solidFill>
                            <a:schemeClr val="tx1"/>
                          </a:solidFill>
                        </a:rPr>
                        <a:t>final del pasaje. Utiliza detalles del texto.</a:t>
                      </a:r>
                      <a:endParaRPr lang="en-US" sz="1600" b="1" baseline="0" dirty="0" smtClean="0">
                        <a:solidFill>
                          <a:schemeClr val="tx1"/>
                        </a:solidFill>
                      </a:endParaRP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r>
                        <a:rPr lang="es-CO" sz="1100" b="1" u="sng" kern="1200" baseline="0" noProof="0" dirty="0" smtClean="0">
                          <a:solidFill>
                            <a:schemeClr val="tx1"/>
                          </a:solidFill>
                          <a:effectLst/>
                          <a:latin typeface="+mn-lt"/>
                          <a:ea typeface="+mn-ea"/>
                          <a:cs typeface="+mn-cs"/>
                        </a:rPr>
                        <a:t>Instrucciones para calificar</a:t>
                      </a:r>
                      <a:r>
                        <a:rPr lang="es-CO" sz="1100" kern="1200" baseline="0" noProof="0" dirty="0" smtClean="0">
                          <a:solidFill>
                            <a:schemeClr val="tx1"/>
                          </a:solidFill>
                          <a:effectLst/>
                          <a:latin typeface="+mn-lt"/>
                          <a:ea typeface="+mn-ea"/>
                          <a:cs typeface="+mn-cs"/>
                        </a:rPr>
                        <a:t>: </a:t>
                      </a:r>
                      <a:r>
                        <a:rPr lang="es-CO" sz="1100" noProof="0" dirty="0" smtClean="0">
                          <a:effectLst/>
                          <a:latin typeface="+mn-lt"/>
                        </a:rPr>
                        <a:t>Escriba</a:t>
                      </a:r>
                      <a:r>
                        <a:rPr lang="es-CO" sz="1100" baseline="0" noProof="0" dirty="0" smtClean="0">
                          <a:effectLst/>
                          <a:latin typeface="+mn-lt"/>
                        </a:rPr>
                        <a:t> </a:t>
                      </a:r>
                      <a:r>
                        <a:rPr lang="es-CO" sz="1100" noProof="0" dirty="0" smtClean="0">
                          <a:effectLst/>
                          <a:latin typeface="+mn-lt"/>
                        </a:rPr>
                        <a:t>una visión general de lo que los estudiantes podrían</a:t>
                      </a:r>
                      <a:r>
                        <a:rPr lang="es-CO" sz="1100" baseline="0" noProof="0" dirty="0" smtClean="0">
                          <a:effectLst/>
                          <a:latin typeface="+mn-lt"/>
                        </a:rPr>
                        <a:t> </a:t>
                      </a:r>
                      <a:r>
                        <a:rPr lang="es-CO" sz="1100" noProof="0" dirty="0" smtClean="0">
                          <a:effectLst/>
                          <a:latin typeface="+mn-lt"/>
                        </a:rPr>
                        <a:t>incluir en una respuesta competente,</a:t>
                      </a:r>
                      <a:r>
                        <a:rPr lang="es-CO" sz="1100" baseline="0" noProof="0" dirty="0" smtClean="0">
                          <a:effectLst/>
                          <a:latin typeface="+mn-lt"/>
                        </a:rPr>
                        <a:t> utilizando</a:t>
                      </a:r>
                      <a:r>
                        <a:rPr lang="es-CO" sz="1100" noProof="0" dirty="0" smtClean="0">
                          <a:effectLst/>
                          <a:latin typeface="+mn-lt"/>
                        </a:rPr>
                        <a:t> ejemplos del texto. Sea muy específico y “extenso".</a:t>
                      </a:r>
                      <a:br>
                        <a:rPr lang="es-CO" sz="1100" noProof="0" dirty="0" smtClean="0">
                          <a:effectLst/>
                          <a:latin typeface="+mn-lt"/>
                        </a:rPr>
                      </a:br>
                      <a:r>
                        <a:rPr lang="es-CO" sz="1100" b="1" u="sng" noProof="0" dirty="0" smtClean="0">
                          <a:effectLst/>
                          <a:latin typeface="+mn-lt"/>
                        </a:rPr>
                        <a:t>Evidencia suficiente </a:t>
                      </a:r>
                      <a:r>
                        <a:rPr lang="es-CO" sz="1100" b="0" u="none" noProof="0" dirty="0" smtClean="0">
                          <a:effectLst/>
                          <a:latin typeface="+mn-lt"/>
                        </a:rPr>
                        <a:t>en</a:t>
                      </a:r>
                      <a:r>
                        <a:rPr lang="es-CO" sz="1100" b="0" u="none" baseline="0" noProof="0" dirty="0" smtClean="0">
                          <a:effectLst/>
                          <a:latin typeface="+mn-lt"/>
                        </a:rPr>
                        <a:t> la r</a:t>
                      </a:r>
                      <a:r>
                        <a:rPr lang="es-CO" sz="1100" noProof="0" dirty="0" smtClean="0">
                          <a:effectLst/>
                          <a:latin typeface="+mn-lt"/>
                        </a:rPr>
                        <a:t>espuesta del estudiante,</a:t>
                      </a:r>
                      <a:r>
                        <a:rPr lang="es-CO" sz="1100" baseline="0" noProof="0" dirty="0" smtClean="0">
                          <a:effectLst/>
                          <a:latin typeface="+mn-lt"/>
                        </a:rPr>
                        <a:t> se enfocaría en responder la pregunta</a:t>
                      </a:r>
                      <a:r>
                        <a:rPr lang="es-CO" sz="1100" noProof="0" dirty="0" smtClean="0">
                          <a:effectLst/>
                          <a:latin typeface="+mn-lt"/>
                        </a:rPr>
                        <a:t> - explica cómo y por qué los sentimientos de </a:t>
                      </a:r>
                      <a:r>
                        <a:rPr lang="es-CO" sz="1100" noProof="0" dirty="0" err="1" smtClean="0">
                          <a:effectLst/>
                          <a:latin typeface="+mn-lt"/>
                        </a:rPr>
                        <a:t>Elise</a:t>
                      </a:r>
                      <a:r>
                        <a:rPr lang="es-CO" sz="1100" noProof="0" dirty="0" smtClean="0">
                          <a:effectLst/>
                          <a:latin typeface="+mn-lt"/>
                        </a:rPr>
                        <a:t> evolucionaron en el pasaje.</a:t>
                      </a:r>
                      <a:br>
                        <a:rPr lang="es-CO" sz="1100" noProof="0" dirty="0" smtClean="0">
                          <a:effectLst/>
                          <a:latin typeface="+mn-lt"/>
                        </a:rPr>
                      </a:br>
                      <a:r>
                        <a:rPr lang="es-CO" sz="1100" b="1" u="sng" noProof="0" dirty="0" smtClean="0">
                          <a:effectLst/>
                          <a:latin typeface="+mn-lt"/>
                        </a:rPr>
                        <a:t>Identificaciones específicas </a:t>
                      </a:r>
                      <a:r>
                        <a:rPr lang="es-CO" sz="1100" noProof="0" dirty="0" smtClean="0">
                          <a:effectLst/>
                          <a:latin typeface="+mn-lt"/>
                        </a:rPr>
                        <a:t>(detalles) para apoyar la respuesta deben incluir algún tipo de secuencia que muestra cómo </a:t>
                      </a:r>
                      <a:r>
                        <a:rPr lang="es-CO" sz="1100" noProof="0" dirty="0" err="1" smtClean="0">
                          <a:effectLst/>
                          <a:latin typeface="+mn-lt"/>
                        </a:rPr>
                        <a:t>Elise</a:t>
                      </a:r>
                      <a:r>
                        <a:rPr lang="es-CO" sz="1100" noProof="0" dirty="0" smtClean="0">
                          <a:effectLst/>
                          <a:latin typeface="+mn-lt"/>
                        </a:rPr>
                        <a:t> se sintió al comienzo del pasaje y luego cómo</a:t>
                      </a:r>
                      <a:r>
                        <a:rPr lang="es-CO" sz="1100" baseline="0" noProof="0" dirty="0" smtClean="0">
                          <a:effectLst/>
                          <a:latin typeface="+mn-lt"/>
                        </a:rPr>
                        <a:t> se sintió</a:t>
                      </a:r>
                      <a:r>
                        <a:rPr lang="es-CO" sz="1100" noProof="0" dirty="0" smtClean="0">
                          <a:effectLst/>
                          <a:latin typeface="+mn-lt"/>
                        </a:rPr>
                        <a:t> al final. En respuesta a "cómo" se sentía, los detalles podrían incluir</a:t>
                      </a:r>
                      <a:r>
                        <a:rPr lang="es-CO" sz="1100" baseline="0" noProof="0" dirty="0" smtClean="0">
                          <a:effectLst/>
                          <a:latin typeface="+mn-lt"/>
                        </a:rPr>
                        <a:t> que: </a:t>
                      </a:r>
                      <a:r>
                        <a:rPr lang="es-CO" sz="1100" noProof="0" dirty="0" smtClean="0">
                          <a:effectLst/>
                          <a:latin typeface="+mn-lt"/>
                        </a:rPr>
                        <a:t>(1) era objeto de burlas por tener el nombre de Graham, y (2) sus compañeros no le creyeron cuando les dijo que su tío </a:t>
                      </a:r>
                      <a:r>
                        <a:rPr lang="es-CO" sz="1100" noProof="0" dirty="0" err="1" smtClean="0">
                          <a:effectLst/>
                          <a:latin typeface="+mn-lt"/>
                        </a:rPr>
                        <a:t>Sylvester</a:t>
                      </a:r>
                      <a:r>
                        <a:rPr lang="es-CO" sz="1100" noProof="0" dirty="0" smtClean="0">
                          <a:effectLst/>
                          <a:latin typeface="+mn-lt"/>
                        </a:rPr>
                        <a:t> inventó las galletas </a:t>
                      </a:r>
                      <a:r>
                        <a:rPr lang="es-CO" sz="1100" noProof="0" dirty="0" err="1" smtClean="0">
                          <a:effectLst/>
                          <a:latin typeface="+mn-lt"/>
                        </a:rPr>
                        <a:t>graham</a:t>
                      </a:r>
                      <a:r>
                        <a:rPr lang="es-CO" sz="1100" noProof="0" dirty="0" smtClean="0">
                          <a:effectLst/>
                          <a:latin typeface="+mn-lt"/>
                        </a:rPr>
                        <a:t>. Al final del pasaje,</a:t>
                      </a:r>
                      <a:r>
                        <a:rPr lang="es-CO" sz="1100" baseline="0" noProof="0" dirty="0" smtClean="0">
                          <a:effectLst/>
                          <a:latin typeface="+mn-lt"/>
                        </a:rPr>
                        <a:t> </a:t>
                      </a:r>
                      <a:r>
                        <a:rPr lang="es-CO" sz="1100" noProof="0" dirty="0" smtClean="0">
                          <a:effectLst/>
                          <a:latin typeface="+mn-lt"/>
                        </a:rPr>
                        <a:t>los detalles en respuesta al "por qué" pueden variar según la opinión, si existe evidencia debidamente</a:t>
                      </a:r>
                      <a:r>
                        <a:rPr lang="es-CO" sz="1100" baseline="0" noProof="0" dirty="0" smtClean="0">
                          <a:effectLst/>
                          <a:latin typeface="+mn-lt"/>
                        </a:rPr>
                        <a:t> apoyada, </a:t>
                      </a:r>
                      <a:r>
                        <a:rPr lang="es-CO" sz="1100" noProof="0" dirty="0" smtClean="0">
                          <a:effectLst/>
                          <a:latin typeface="+mn-lt"/>
                        </a:rPr>
                        <a:t>tal como: (1) </a:t>
                      </a:r>
                      <a:r>
                        <a:rPr lang="es-CO" sz="1100" noProof="0" dirty="0" err="1" smtClean="0">
                          <a:effectLst/>
                          <a:latin typeface="+mn-lt"/>
                        </a:rPr>
                        <a:t>Elise</a:t>
                      </a:r>
                      <a:r>
                        <a:rPr lang="es-CO" sz="1100" noProof="0" dirty="0" smtClean="0">
                          <a:effectLst/>
                          <a:latin typeface="+mn-lt"/>
                        </a:rPr>
                        <a:t> cambió sus sentimientos acerca de su nombre Graham porque su tío ayudó a otros a estar saludables.</a:t>
                      </a:r>
                      <a:br>
                        <a:rPr lang="es-CO" sz="1100" noProof="0" dirty="0" smtClean="0">
                          <a:effectLst/>
                          <a:latin typeface="+mn-lt"/>
                        </a:rPr>
                      </a:br>
                      <a:r>
                        <a:rPr lang="es-CO" sz="1100" b="1" u="sng" kern="1200" noProof="0" dirty="0" smtClean="0">
                          <a:solidFill>
                            <a:schemeClr val="tx1"/>
                          </a:solidFill>
                          <a:effectLst/>
                          <a:latin typeface="+mn-lt"/>
                          <a:ea typeface="+mn-ea"/>
                          <a:cs typeface="+mn-cs"/>
                        </a:rPr>
                        <a:t>Un apoyo total </a:t>
                      </a:r>
                      <a:r>
                        <a:rPr lang="es-CO" sz="1100" noProof="0" dirty="0" smtClean="0">
                          <a:effectLst/>
                          <a:latin typeface="+mn-lt"/>
                        </a:rPr>
                        <a:t>(otros detalles) que da credibilidad</a:t>
                      </a:r>
                      <a:r>
                        <a:rPr lang="es-CO" sz="1100" baseline="0" noProof="0" dirty="0" smtClean="0">
                          <a:effectLst/>
                          <a:latin typeface="+mn-lt"/>
                        </a:rPr>
                        <a:t> </a:t>
                      </a:r>
                      <a:r>
                        <a:rPr lang="es-CO" sz="1100" noProof="0" dirty="0" smtClean="0">
                          <a:effectLst/>
                          <a:latin typeface="+mn-lt"/>
                        </a:rPr>
                        <a:t>a la respuesta es aceptable si la información proviene de la fuente (</a:t>
                      </a:r>
                      <a:r>
                        <a:rPr lang="es-CO" sz="1100" noProof="0" dirty="0" err="1" smtClean="0">
                          <a:effectLst/>
                          <a:latin typeface="+mn-lt"/>
                        </a:rPr>
                        <a:t>paseje</a:t>
                      </a:r>
                      <a:r>
                        <a:rPr lang="es-CO" sz="1100" noProof="0" dirty="0" smtClean="0">
                          <a:effectLst/>
                          <a:latin typeface="+mn-lt"/>
                        </a:rPr>
                        <a:t>).</a:t>
                      </a:r>
                      <a:endParaRPr lang="es-CO" sz="1100" b="0" noProof="0" dirty="0">
                        <a:uFill>
                          <a:solidFill/>
                        </a:uFill>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54380">
                <a:tc>
                  <a:txBody>
                    <a:bodyPr/>
                    <a:lstStyle/>
                    <a:p>
                      <a:pPr lvl="0" algn="ctr">
                        <a:defRPr sz="1800" b="0" i="0"/>
                      </a:pPr>
                      <a:r>
                        <a:rPr lang="es-CO" sz="2000" b="1" noProof="0" dirty="0" smtClean="0">
                          <a:latin typeface="+mn-lt"/>
                        </a:rPr>
                        <a:t>3</a:t>
                      </a:r>
                      <a:endParaRPr lang="es-CO"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0" i="1" u="none" kern="1200" baseline="0" noProof="0" dirty="0" smtClean="0">
                          <a:solidFill>
                            <a:schemeClr val="tx1"/>
                          </a:solidFill>
                          <a:latin typeface="+mn-lt"/>
                          <a:ea typeface="+mn-ea"/>
                          <a:cs typeface="+mn-cs"/>
                        </a:rPr>
                        <a:t>El estudiante proporciona evidencia competente indicando cómo y por qué </a:t>
                      </a:r>
                      <a:r>
                        <a:rPr lang="es-CO" sz="1100" b="0" i="1" u="none" kern="1200" baseline="0" noProof="0" dirty="0" err="1" smtClean="0">
                          <a:solidFill>
                            <a:schemeClr val="tx1"/>
                          </a:solidFill>
                          <a:latin typeface="+mn-lt"/>
                          <a:ea typeface="+mn-ea"/>
                          <a:cs typeface="+mn-cs"/>
                        </a:rPr>
                        <a:t>Elise</a:t>
                      </a:r>
                      <a:r>
                        <a:rPr lang="es-CO" sz="1100" b="0" i="1" u="none" kern="1200" baseline="0" noProof="0" dirty="0" smtClean="0">
                          <a:solidFill>
                            <a:schemeClr val="tx1"/>
                          </a:solidFill>
                          <a:latin typeface="+mn-lt"/>
                          <a:ea typeface="+mn-ea"/>
                          <a:cs typeface="+mn-cs"/>
                        </a:rPr>
                        <a:t> cambia su manera de pensar en el pasaje,  y lo hace en un orden secuencial.</a:t>
                      </a:r>
                    </a:p>
                    <a:p>
                      <a:pPr marL="0" marR="0" indent="0" algn="l" defTabSz="914400" rtl="0" eaLnBrk="1" fontAlgn="auto" latinLnBrk="0" hangingPunct="1">
                        <a:lnSpc>
                          <a:spcPct val="100000"/>
                        </a:lnSpc>
                        <a:spcBef>
                          <a:spcPts val="0"/>
                        </a:spcBef>
                        <a:spcAft>
                          <a:spcPts val="0"/>
                        </a:spcAft>
                        <a:buClrTx/>
                        <a:buSzTx/>
                        <a:buFontTx/>
                        <a:buNone/>
                        <a:tabLst/>
                        <a:defRPr/>
                      </a:pPr>
                      <a:r>
                        <a:rPr lang="es-CO" sz="1100" noProof="0" dirty="0" err="1" smtClean="0">
                          <a:solidFill>
                            <a:schemeClr val="tx1"/>
                          </a:solidFill>
                        </a:rPr>
                        <a:t>Elise</a:t>
                      </a:r>
                      <a:r>
                        <a:rPr lang="es-CO" sz="1100" noProof="0" dirty="0" smtClean="0">
                          <a:solidFill>
                            <a:schemeClr val="tx1"/>
                          </a:solidFill>
                        </a:rPr>
                        <a:t> Graham era molestada</a:t>
                      </a:r>
                      <a:r>
                        <a:rPr lang="es-CO" sz="1100" baseline="0" noProof="0" dirty="0" smtClean="0">
                          <a:solidFill>
                            <a:schemeClr val="tx1"/>
                          </a:solidFill>
                        </a:rPr>
                        <a:t> cuando estaba en kínder, porque su apellido era </a:t>
                      </a:r>
                      <a:r>
                        <a:rPr lang="es-CO" sz="1100" noProof="0" dirty="0" smtClean="0">
                          <a:solidFill>
                            <a:schemeClr val="tx1"/>
                          </a:solidFill>
                        </a:rPr>
                        <a:t>Graham. Los otros niños la llamaban galleta</a:t>
                      </a:r>
                      <a:r>
                        <a:rPr lang="es-CO" sz="1100" baseline="0" noProof="0" dirty="0" smtClean="0">
                          <a:solidFill>
                            <a:schemeClr val="tx1"/>
                          </a:solidFill>
                        </a:rPr>
                        <a:t> </a:t>
                      </a:r>
                      <a:r>
                        <a:rPr lang="es-CO" sz="1100" noProof="0" dirty="0" err="1" smtClean="0">
                          <a:solidFill>
                            <a:schemeClr val="tx1"/>
                          </a:solidFill>
                        </a:rPr>
                        <a:t>graham</a:t>
                      </a:r>
                      <a:r>
                        <a:rPr lang="es-CO" sz="1100" baseline="0" noProof="0" dirty="0" err="1" smtClean="0">
                          <a:solidFill>
                            <a:schemeClr val="tx1"/>
                          </a:solidFill>
                        </a:rPr>
                        <a:t>,</a:t>
                      </a:r>
                      <a:r>
                        <a:rPr lang="es-CO" sz="1100" noProof="0" dirty="0" err="1" smtClean="0">
                          <a:solidFill>
                            <a:schemeClr val="tx1"/>
                          </a:solidFill>
                        </a:rPr>
                        <a:t>y</a:t>
                      </a:r>
                      <a:r>
                        <a:rPr lang="es-CO" sz="1100" noProof="0" dirty="0" smtClean="0">
                          <a:solidFill>
                            <a:schemeClr val="tx1"/>
                          </a:solidFill>
                        </a:rPr>
                        <a:t> ellos no le creyeron cuando ella les dijo </a:t>
                      </a:r>
                      <a:r>
                        <a:rPr lang="es-CO" sz="1100" baseline="0" noProof="0" dirty="0" smtClean="0">
                          <a:solidFill>
                            <a:schemeClr val="tx1"/>
                          </a:solidFill>
                        </a:rPr>
                        <a:t>que ¡</a:t>
                      </a:r>
                      <a:r>
                        <a:rPr lang="es-CO" sz="1100" noProof="0" dirty="0" smtClean="0">
                          <a:solidFill>
                            <a:schemeClr val="tx1"/>
                          </a:solidFill>
                        </a:rPr>
                        <a:t>su tío </a:t>
                      </a:r>
                      <a:r>
                        <a:rPr lang="es-CO" sz="1100" noProof="0" dirty="0" err="1" smtClean="0">
                          <a:solidFill>
                            <a:schemeClr val="tx1"/>
                          </a:solidFill>
                        </a:rPr>
                        <a:t>Sylvester</a:t>
                      </a:r>
                      <a:r>
                        <a:rPr lang="es-CO" sz="1100" noProof="0" dirty="0" smtClean="0">
                          <a:solidFill>
                            <a:schemeClr val="tx1"/>
                          </a:solidFill>
                        </a:rPr>
                        <a:t> inventó las galletas </a:t>
                      </a:r>
                      <a:r>
                        <a:rPr lang="es-CO" sz="1100" noProof="0" dirty="0" err="1" smtClean="0">
                          <a:solidFill>
                            <a:schemeClr val="tx1"/>
                          </a:solidFill>
                        </a:rPr>
                        <a:t>graham</a:t>
                      </a:r>
                      <a:r>
                        <a:rPr lang="es-CO" sz="1100" noProof="0" dirty="0" smtClean="0">
                          <a:solidFill>
                            <a:schemeClr val="tx1"/>
                          </a:solidFill>
                        </a:rPr>
                        <a:t>! El</a:t>
                      </a:r>
                      <a:r>
                        <a:rPr lang="es-CO" sz="1100" baseline="0" noProof="0" dirty="0" smtClean="0">
                          <a:solidFill>
                            <a:schemeClr val="tx1"/>
                          </a:solidFill>
                        </a:rPr>
                        <a:t> cuento narra m</a:t>
                      </a:r>
                      <a:r>
                        <a:rPr lang="es-CO" sz="1100" noProof="0" dirty="0" smtClean="0">
                          <a:solidFill>
                            <a:schemeClr val="tx1"/>
                          </a:solidFill>
                        </a:rPr>
                        <a:t>uchos hechos acerca de cómo </a:t>
                      </a:r>
                      <a:r>
                        <a:rPr lang="es-CO" sz="1100" noProof="0" dirty="0" err="1" smtClean="0">
                          <a:solidFill>
                            <a:schemeClr val="tx1"/>
                          </a:solidFill>
                        </a:rPr>
                        <a:t>Sylvester</a:t>
                      </a:r>
                      <a:r>
                        <a:rPr lang="es-CO" sz="1100" noProof="0" dirty="0" smtClean="0">
                          <a:solidFill>
                            <a:schemeClr val="tx1"/>
                          </a:solidFill>
                        </a:rPr>
                        <a:t> creía que la harina Graham era saludable para la gente. El también creía que comer alimentos como frutas, vegetales y trigo podrían ayudar a que las personas se sintieran mejor. </a:t>
                      </a:r>
                      <a:r>
                        <a:rPr lang="es-CO" sz="1100" noProof="0" dirty="0" err="1" smtClean="0">
                          <a:solidFill>
                            <a:schemeClr val="tx1"/>
                          </a:solidFill>
                        </a:rPr>
                        <a:t>Sylvester</a:t>
                      </a:r>
                      <a:r>
                        <a:rPr lang="es-CO" sz="1100" noProof="0" dirty="0" smtClean="0">
                          <a:solidFill>
                            <a:schemeClr val="tx1"/>
                          </a:solidFill>
                        </a:rPr>
                        <a:t> decía que la gente que se tragaba de golpe la comida ¡parecían boas constrictoras! ¡Los científicos ahora saben que </a:t>
                      </a:r>
                      <a:r>
                        <a:rPr lang="es-CO" sz="1100" noProof="0" dirty="0" err="1" smtClean="0">
                          <a:solidFill>
                            <a:schemeClr val="tx1"/>
                          </a:solidFill>
                        </a:rPr>
                        <a:t>Sylvester</a:t>
                      </a:r>
                      <a:r>
                        <a:rPr lang="es-CO" sz="1100" noProof="0" dirty="0" smtClean="0">
                          <a:solidFill>
                            <a:schemeClr val="tx1"/>
                          </a:solidFill>
                        </a:rPr>
                        <a:t> estaba en lo cierto! Al final del cuento,</a:t>
                      </a:r>
                      <a:r>
                        <a:rPr lang="es-CO" sz="1100" baseline="0" noProof="0" dirty="0" smtClean="0">
                          <a:solidFill>
                            <a:schemeClr val="tx1"/>
                          </a:solidFill>
                        </a:rPr>
                        <a:t> </a:t>
                      </a:r>
                      <a:r>
                        <a:rPr lang="es-CO" sz="1100" noProof="0" dirty="0" err="1" smtClean="0">
                          <a:solidFill>
                            <a:schemeClr val="tx1"/>
                          </a:solidFill>
                        </a:rPr>
                        <a:t>Elise</a:t>
                      </a:r>
                      <a:r>
                        <a:rPr lang="es-CO" sz="1100" noProof="0" dirty="0" smtClean="0">
                          <a:solidFill>
                            <a:schemeClr val="tx1"/>
                          </a:solidFill>
                        </a:rPr>
                        <a:t> se alegra de ser una Graham. ¡Creo que es porque su tío tenía razón! Ella prefiere ser una</a:t>
                      </a:r>
                      <a:r>
                        <a:rPr lang="es-CO" sz="1100" baseline="0" noProof="0" dirty="0" smtClean="0">
                          <a:solidFill>
                            <a:schemeClr val="tx1"/>
                          </a:solidFill>
                        </a:rPr>
                        <a:t> </a:t>
                      </a:r>
                      <a:r>
                        <a:rPr lang="es-CO" sz="1100" noProof="0" dirty="0" smtClean="0">
                          <a:solidFill>
                            <a:schemeClr val="tx1"/>
                          </a:solidFill>
                        </a:rPr>
                        <a:t>Graham que una boa constrictora que se</a:t>
                      </a:r>
                      <a:r>
                        <a:rPr lang="es-CO" sz="1100" baseline="0" noProof="0" dirty="0" smtClean="0">
                          <a:solidFill>
                            <a:schemeClr val="tx1"/>
                          </a:solidFill>
                        </a:rPr>
                        <a:t> traga</a:t>
                      </a:r>
                      <a:r>
                        <a:rPr lang="es-CO" sz="1100" noProof="0" dirty="0" smtClean="0">
                          <a:solidFill>
                            <a:schemeClr val="tx1"/>
                          </a:solidFill>
                        </a:rPr>
                        <a:t> la comida entera!</a:t>
                      </a:r>
                      <a:endParaRPr lang="es-CO" sz="1100" noProof="0" dirty="0">
                        <a:solidFill>
                          <a:schemeClr val="tx1"/>
                        </a:solidFill>
                      </a:endParaRP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502920">
                <a:tc>
                  <a:txBody>
                    <a:bodyPr/>
                    <a:lstStyle/>
                    <a:p>
                      <a:pPr lvl="0" algn="ctr">
                        <a:defRPr sz="1800" b="0" i="0"/>
                      </a:pPr>
                      <a:r>
                        <a:rPr lang="es-CO" sz="2000" b="1" noProof="0" dirty="0" smtClean="0">
                          <a:latin typeface="+mn-lt"/>
                        </a:rPr>
                        <a:t>2</a:t>
                      </a:r>
                      <a:endParaRPr lang="es-CO"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0" i="1" u="none" kern="1200" baseline="0" noProof="0" dirty="0" smtClean="0">
                          <a:solidFill>
                            <a:schemeClr val="tx1"/>
                          </a:solidFill>
                          <a:latin typeface="+mn-lt"/>
                          <a:ea typeface="+mn-ea"/>
                          <a:cs typeface="+mn-cs"/>
                        </a:rPr>
                        <a:t>El estudiante proporciona evidencia competente indicando cómo y por qué </a:t>
                      </a:r>
                      <a:r>
                        <a:rPr lang="es-CO" sz="1100" b="0" i="1" u="none" kern="1200" baseline="0" noProof="0" dirty="0" err="1" smtClean="0">
                          <a:solidFill>
                            <a:schemeClr val="tx1"/>
                          </a:solidFill>
                          <a:latin typeface="+mn-lt"/>
                          <a:ea typeface="+mn-ea"/>
                          <a:cs typeface="+mn-cs"/>
                        </a:rPr>
                        <a:t>Elise</a:t>
                      </a:r>
                      <a:r>
                        <a:rPr lang="es-CO" sz="1100" b="0" i="1" u="none" kern="1200" baseline="0" noProof="0" dirty="0" smtClean="0">
                          <a:solidFill>
                            <a:schemeClr val="tx1"/>
                          </a:solidFill>
                          <a:latin typeface="+mn-lt"/>
                          <a:ea typeface="+mn-ea"/>
                          <a:cs typeface="+mn-cs"/>
                        </a:rPr>
                        <a:t> cambia su manera de pensar en el pasaje,  pero no lo hace en un orden secuencial.</a:t>
                      </a:r>
                      <a:endParaRPr lang="es-CO" sz="1100" b="0" u="none" kern="1200" baseline="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kern="1200" baseline="0" noProof="0" dirty="0" smtClean="0">
                          <a:solidFill>
                            <a:schemeClr val="tx1"/>
                          </a:solidFill>
                          <a:latin typeface="+mn-lt"/>
                          <a:ea typeface="+mn-ea"/>
                          <a:cs typeface="+mn-cs"/>
                        </a:rPr>
                        <a:t>A </a:t>
                      </a:r>
                      <a:r>
                        <a:rPr lang="es-CO" sz="1100" b="0" u="none" kern="1200" baseline="0" noProof="0" dirty="0" err="1" smtClean="0">
                          <a:solidFill>
                            <a:schemeClr val="tx1"/>
                          </a:solidFill>
                          <a:latin typeface="+mn-lt"/>
                          <a:ea typeface="+mn-ea"/>
                          <a:cs typeface="+mn-cs"/>
                        </a:rPr>
                        <a:t>Elise</a:t>
                      </a:r>
                      <a:r>
                        <a:rPr lang="es-CO" sz="1100" b="0" u="none" kern="1200" baseline="0" noProof="0" dirty="0" smtClean="0">
                          <a:solidFill>
                            <a:schemeClr val="tx1"/>
                          </a:solidFill>
                          <a:latin typeface="+mn-lt"/>
                          <a:ea typeface="+mn-ea"/>
                          <a:cs typeface="+mn-cs"/>
                        </a:rPr>
                        <a:t> no le gustaba que se burlaran de ella. Los otros niños le ponían sobrenombres como galletas </a:t>
                      </a:r>
                      <a:r>
                        <a:rPr lang="es-CO" sz="1100" b="0" u="none" kern="1200" baseline="0" noProof="0" dirty="0" err="1" smtClean="0">
                          <a:solidFill>
                            <a:schemeClr val="tx1"/>
                          </a:solidFill>
                          <a:latin typeface="+mn-lt"/>
                          <a:ea typeface="+mn-ea"/>
                          <a:cs typeface="+mn-cs"/>
                        </a:rPr>
                        <a:t>graham</a:t>
                      </a:r>
                      <a:r>
                        <a:rPr lang="es-CO" sz="1100" b="0" u="none" kern="1200" baseline="0" noProof="0" dirty="0" smtClean="0">
                          <a:solidFill>
                            <a:schemeClr val="tx1"/>
                          </a:solidFill>
                          <a:latin typeface="+mn-lt"/>
                          <a:ea typeface="+mn-ea"/>
                          <a:cs typeface="+mn-cs"/>
                        </a:rPr>
                        <a:t>. A mí tampoco me gustaría eso. Luego, al final ella decide que es mejor ser una galleta Graham que una boa constrictora.</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65760">
                <a:tc>
                  <a:txBody>
                    <a:bodyPr/>
                    <a:lstStyle/>
                    <a:p>
                      <a:pPr lvl="0" algn="ctr">
                        <a:defRPr sz="1800" b="0" i="0"/>
                      </a:pPr>
                      <a:r>
                        <a:rPr lang="es-CO" sz="2000" b="1" noProof="0" dirty="0" smtClean="0">
                          <a:latin typeface="+mn-lt"/>
                        </a:rPr>
                        <a:t>1</a:t>
                      </a:r>
                      <a:endParaRPr lang="es-CO"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0" i="1" u="none" kern="1200" baseline="0" noProof="0" dirty="0" smtClean="0">
                          <a:solidFill>
                            <a:schemeClr val="tx1"/>
                          </a:solidFill>
                          <a:latin typeface="+mn-lt"/>
                          <a:ea typeface="+mn-ea"/>
                          <a:cs typeface="+mn-cs"/>
                        </a:rPr>
                        <a:t>El estudiante proporciona evidencia mínima de cómo y por qué </a:t>
                      </a:r>
                      <a:r>
                        <a:rPr lang="es-CO" sz="1100" b="0" i="1" u="none" kern="1200" baseline="0" noProof="0" dirty="0" err="1" smtClean="0">
                          <a:solidFill>
                            <a:schemeClr val="tx1"/>
                          </a:solidFill>
                          <a:latin typeface="+mn-lt"/>
                          <a:ea typeface="+mn-ea"/>
                          <a:cs typeface="+mn-cs"/>
                        </a:rPr>
                        <a:t>Elise</a:t>
                      </a:r>
                      <a:r>
                        <a:rPr lang="es-CO" sz="1100" b="0" i="1" u="none" kern="1200" baseline="0" noProof="0" dirty="0" smtClean="0">
                          <a:solidFill>
                            <a:schemeClr val="tx1"/>
                          </a:solidFill>
                          <a:latin typeface="+mn-lt"/>
                          <a:ea typeface="+mn-ea"/>
                          <a:cs typeface="+mn-cs"/>
                        </a:rPr>
                        <a:t> cambia su manera de pensar en el pasaje. Hay una falta de orden secuencial.</a:t>
                      </a: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kern="1200" baseline="0" noProof="0" dirty="0" smtClean="0">
                          <a:solidFill>
                            <a:schemeClr val="tx1"/>
                          </a:solidFill>
                          <a:latin typeface="+mn-lt"/>
                          <a:ea typeface="+mn-ea"/>
                          <a:cs typeface="+mn-cs"/>
                        </a:rPr>
                        <a:t>Su tío inventó buena comida. A la niña no le gustaba su nombre y luego más adelante sí le gustaba su nombre. Yo creo que a ella le gustó lo que su tío hizo. </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35280">
                <a:tc>
                  <a:txBody>
                    <a:bodyPr/>
                    <a:lstStyle/>
                    <a:p>
                      <a:pPr lvl="0" algn="ctr">
                        <a:defRPr sz="1800" b="0" i="0"/>
                      </a:pPr>
                      <a:r>
                        <a:rPr lang="es-CO" sz="2000" b="1" noProof="0" dirty="0" smtClean="0">
                          <a:latin typeface="+mn-lt"/>
                        </a:rPr>
                        <a:t>0</a:t>
                      </a:r>
                      <a:endParaRPr lang="es-CO"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CO" sz="1100" b="0" i="1" u="none" kern="1200" baseline="0" noProof="0" dirty="0" smtClean="0">
                          <a:solidFill>
                            <a:schemeClr val="tx1"/>
                          </a:solidFill>
                          <a:latin typeface="+mn-lt"/>
                          <a:ea typeface="+mn-ea"/>
                          <a:cs typeface="+mn-cs"/>
                        </a:rPr>
                        <a:t>El escrito del estudiante tiene poco o nada que ver con la pregunta.</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CO" sz="1100" b="0" i="1" u="none" kern="1200" baseline="0" noProof="0" dirty="0" smtClean="0">
                          <a:solidFill>
                            <a:schemeClr val="tx1"/>
                          </a:solidFill>
                          <a:latin typeface="+mn-lt"/>
                          <a:ea typeface="+mn-ea"/>
                          <a:cs typeface="+mn-cs"/>
                        </a:rPr>
                        <a:t>Me gustan las galletas </a:t>
                      </a:r>
                      <a:r>
                        <a:rPr lang="es-CO" sz="1100" b="0" i="1" u="none" kern="1200" baseline="0" noProof="0" dirty="0" err="1" smtClean="0">
                          <a:solidFill>
                            <a:schemeClr val="tx1"/>
                          </a:solidFill>
                          <a:latin typeface="+mn-lt"/>
                          <a:ea typeface="+mn-ea"/>
                          <a:cs typeface="+mn-cs"/>
                        </a:rPr>
                        <a:t>graham</a:t>
                      </a:r>
                      <a:r>
                        <a:rPr lang="es-CO" sz="1100" b="0" i="0" u="none" kern="1200" baseline="0" noProof="0" dirty="0" smtClean="0">
                          <a:solidFill>
                            <a:schemeClr val="tx1"/>
                          </a:solidFill>
                          <a:latin typeface="+mn-lt"/>
                          <a:ea typeface="+mn-ea"/>
                          <a:cs typeface="+mn-cs"/>
                        </a:rPr>
                        <a:t> con leche. </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01641546"/>
              </p:ext>
            </p:extLst>
          </p:nvPr>
        </p:nvGraphicFramePr>
        <p:xfrm>
          <a:off x="5875976" y="8622725"/>
          <a:ext cx="1524000" cy="533400"/>
        </p:xfrm>
        <a:graphic>
          <a:graphicData uri="http://schemas.openxmlformats.org/drawingml/2006/table">
            <a:tbl>
              <a:tblPr firstRow="1" firstCol="1" bandRow="1"/>
              <a:tblGrid>
                <a:gridCol w="1524000"/>
              </a:tblGrid>
              <a:tr h="134500">
                <a:tc>
                  <a:txBody>
                    <a:bodyPr/>
                    <a:lstStyle/>
                    <a:p>
                      <a:pPr marL="0" marR="0" algn="ctr">
                        <a:lnSpc>
                          <a:spcPct val="100000"/>
                        </a:lnSpc>
                        <a:spcBef>
                          <a:spcPts val="0"/>
                        </a:spcBef>
                        <a:spcAft>
                          <a:spcPts val="0"/>
                        </a:spcAft>
                      </a:pPr>
                      <a:r>
                        <a:rPr lang="en-US" sz="800" b="1" dirty="0">
                          <a:solidFill>
                            <a:srgbClr val="000000"/>
                          </a:solidFill>
                          <a:effectLst/>
                          <a:latin typeface="+mn-lt"/>
                          <a:ea typeface="Times New Roman"/>
                          <a:cs typeface="Times New Roman"/>
                        </a:rPr>
                        <a:t>DOK 3 </a:t>
                      </a:r>
                      <a:r>
                        <a:rPr lang="en-US" sz="800" b="1" dirty="0" smtClean="0">
                          <a:solidFill>
                            <a:srgbClr val="000000"/>
                          </a:solidFill>
                          <a:effectLst/>
                          <a:latin typeface="+mn-lt"/>
                          <a:ea typeface="Times New Roman"/>
                          <a:cs typeface="Times New Roman"/>
                        </a:rPr>
                        <a:t>– ANA    </a:t>
                      </a:r>
                      <a:r>
                        <a:rPr lang="en-US" sz="800" b="1" dirty="0" err="1" smtClean="0">
                          <a:solidFill>
                            <a:srgbClr val="000000"/>
                          </a:solidFill>
                          <a:effectLst/>
                          <a:latin typeface="+mn-lt"/>
                          <a:ea typeface="Times New Roman"/>
                          <a:cs typeface="Times New Roman"/>
                        </a:rPr>
                        <a:t>Hacia</a:t>
                      </a:r>
                      <a:r>
                        <a:rPr lang="en-US" sz="800" b="1" baseline="0" dirty="0" smtClean="0">
                          <a:solidFill>
                            <a:srgbClr val="000000"/>
                          </a:solidFill>
                          <a:effectLst/>
                          <a:latin typeface="+mn-lt"/>
                          <a:ea typeface="Times New Roman"/>
                          <a:cs typeface="Times New Roman"/>
                        </a:rPr>
                        <a:t> RI.3.6</a:t>
                      </a:r>
                      <a:endParaRPr lang="en-US" sz="800" b="1" dirty="0">
                        <a:effectLst/>
                        <a:latin typeface="+mn-lt"/>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8900">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Analiza cómo el punto de vista de un autor es diferente al suyo.</a:t>
                      </a:r>
                      <a:endParaRPr lang="en-US" sz="800" b="1" dirty="0" smtClean="0">
                        <a:effectLst/>
                        <a:latin typeface="+mn-lt"/>
                        <a:ea typeface="Times New Roman"/>
                        <a:cs typeface="Times New Roman"/>
                      </a:endParaRPr>
                    </a:p>
                  </a:txBody>
                  <a:tcPr marL="32894" marR="32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5" name="Slide Number Placeholder 2"/>
          <p:cNvSpPr>
            <a:spLocks noGrp="1"/>
          </p:cNvSpPr>
          <p:nvPr>
            <p:ph type="sldNum" sz="quarter" idx="12"/>
          </p:nvPr>
        </p:nvSpPr>
        <p:spPr>
          <a:xfrm>
            <a:off x="6557963" y="9522884"/>
            <a:ext cx="842010" cy="535517"/>
          </a:xfrm>
        </p:spPr>
        <p:txBody>
          <a:bodyPr/>
          <a:lstStyle/>
          <a:p>
            <a:r>
              <a:rPr lang="en-US" dirty="0" smtClean="0"/>
              <a:t>22</a:t>
            </a:r>
            <a:endParaRPr lang="en-US" dirty="0"/>
          </a:p>
        </p:txBody>
      </p:sp>
    </p:spTree>
    <p:extLst>
      <p:ext uri="{BB962C8B-B14F-4D97-AF65-F5344CB8AC3E}">
        <p14:creationId xmlns:p14="http://schemas.microsoft.com/office/powerpoint/2010/main" val="390447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10986498"/>
              </p:ext>
            </p:extLst>
          </p:nvPr>
        </p:nvGraphicFramePr>
        <p:xfrm>
          <a:off x="385434" y="597054"/>
          <a:ext cx="6822440" cy="8132064"/>
        </p:xfrm>
        <a:graphic>
          <a:graphicData uri="http://schemas.openxmlformats.org/drawingml/2006/table">
            <a:tbl>
              <a:tblPr firstRow="1" bandRow="1">
                <a:tableStyleId>{5940675A-B579-460E-94D1-54222C63F5DA}</a:tableStyleId>
              </a:tblPr>
              <a:tblGrid>
                <a:gridCol w="539750"/>
                <a:gridCol w="6282690"/>
              </a:tblGrid>
              <a:tr h="16764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x-none"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a.</a:t>
                      </a:r>
                    </a:p>
                  </a:txBody>
                  <a:tcPr marL="103632" marR="103632" marT="50292" marB="50292"/>
                </a:tc>
                <a:tc hMerge="1">
                  <a:txBody>
                    <a:bodyPr/>
                    <a:lstStyle/>
                    <a:p>
                      <a:endParaRPr lang="en-US"/>
                    </a:p>
                  </a:txBody>
                  <a:tcPr/>
                </a:tc>
              </a:tr>
              <a:tr h="1676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s-419" sz="1500" b="1" dirty="0" smtClean="0"/>
                        <a:t>Pre-evaluación Trimestre 2: Clave para la </a:t>
                      </a:r>
                      <a:r>
                        <a:rPr lang="es-419" sz="1500" b="1" u="sng" dirty="0" smtClean="0"/>
                        <a:t>Respuesta construida de investigación</a:t>
                      </a:r>
                    </a:p>
                  </a:txBody>
                  <a:tcPr marL="103632" marR="103632" marT="50292" marB="50292"/>
                </a:tc>
                <a:tc hMerge="1">
                  <a:txBody>
                    <a:bodyPr/>
                    <a:lstStyle/>
                    <a:p>
                      <a:endParaRPr lang="es-419"/>
                    </a:p>
                  </a:txBody>
                  <a:tcPr/>
                </a:tc>
              </a:tr>
              <a:tr h="58674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dirty="0" smtClean="0">
                          <a:ln>
                            <a:noFill/>
                          </a:ln>
                          <a:solidFill>
                            <a:prstClr val="black"/>
                          </a:solidFill>
                          <a:effectLst/>
                          <a:uLnTx/>
                          <a:uFillTx/>
                          <a:latin typeface="+mn-lt"/>
                          <a:ea typeface="+mn-ea"/>
                          <a:cs typeface="+mn-cs"/>
                        </a:rPr>
                        <a:t>Rúbricas para la Respuesta construida de investigación - Objetivo 4</a:t>
                      </a:r>
                    </a:p>
                    <a:p>
                      <a:pPr marL="0" marR="0" indent="0" algn="ctr" defTabSz="966612" rtl="0" eaLnBrk="1" fontAlgn="auto" latinLnBrk="0" hangingPunct="1">
                        <a:lnSpc>
                          <a:spcPct val="100000"/>
                        </a:lnSpc>
                        <a:spcBef>
                          <a:spcPts val="0"/>
                        </a:spcBef>
                        <a:spcAft>
                          <a:spcPts val="0"/>
                        </a:spcAft>
                        <a:buClrTx/>
                        <a:buSzTx/>
                        <a:buFontTx/>
                        <a:buNone/>
                        <a:tabLst/>
                        <a:defRPr/>
                      </a:pPr>
                      <a:r>
                        <a:rPr lang="es-ES" sz="1400" b="1" u="none" dirty="0" smtClean="0"/>
                        <a:t>Habilidad para citar evidencia que</a:t>
                      </a:r>
                      <a:r>
                        <a:rPr lang="es-ES" sz="1400" b="1" u="none" baseline="0" dirty="0" smtClean="0"/>
                        <a:t> apoye</a:t>
                      </a:r>
                      <a:r>
                        <a:rPr lang="es-ES" sz="1400" b="1" u="none" dirty="0" smtClean="0"/>
                        <a:t> opiniones y/o</a:t>
                      </a:r>
                      <a:r>
                        <a:rPr lang="es-ES" sz="1400" b="1" u="none" baseline="0" dirty="0" smtClean="0"/>
                        <a:t> ideas</a:t>
                      </a:r>
                      <a:endParaRPr lang="en-US" sz="1400" b="1" u="none" dirty="0" smtClean="0"/>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CO" sz="1500" b="1" noProof="0" dirty="0" smtClean="0"/>
                        <a:t>Pregunta #16: </a:t>
                      </a:r>
                      <a:r>
                        <a:rPr lang="es-CO" sz="1600" b="1" noProof="0" dirty="0" smtClean="0"/>
                        <a:t>Basándose en el pasaje y las ilustraciones, explica por qué </a:t>
                      </a:r>
                      <a:r>
                        <a:rPr lang="es-CO" sz="1600" b="1" noProof="0" dirty="0" err="1" smtClean="0"/>
                        <a:t>Sylvester</a:t>
                      </a:r>
                      <a:r>
                        <a:rPr lang="es-CO" sz="1600" b="1" noProof="0" dirty="0" smtClean="0"/>
                        <a:t> eligió los ingredientes que utilizó para hacer las galletas </a:t>
                      </a:r>
                      <a:r>
                        <a:rPr lang="es-CO" sz="1600" b="1" noProof="0" dirty="0" err="1" smtClean="0"/>
                        <a:t>graham</a:t>
                      </a:r>
                      <a:r>
                        <a:rPr lang="es-CO" sz="1600" b="1" noProof="0" dirty="0" smtClean="0"/>
                        <a:t>.</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r>
                        <a:rPr lang="es-CO" sz="1100" b="1" u="sng" noProof="0" dirty="0" smtClean="0"/>
                        <a:t>La respuesta proporciona suficiente evidencia </a:t>
                      </a:r>
                      <a:r>
                        <a:rPr lang="es-CO" sz="1100" b="0" u="none" noProof="0" dirty="0" smtClean="0"/>
                        <a:t>de la habilidad para citar evidencia que apoya la respuesta del estudiante.</a:t>
                      </a:r>
                      <a:r>
                        <a:rPr lang="es-CO" sz="1100" b="0" u="none" baseline="0" noProof="0" dirty="0" smtClean="0"/>
                        <a:t> </a:t>
                      </a:r>
                      <a:r>
                        <a:rPr lang="es-CO" sz="1100" b="0" u="none" noProof="0" dirty="0" smtClean="0"/>
                        <a:t>El estudiante responde específicamente a la pregunta.</a:t>
                      </a:r>
                    </a:p>
                    <a:p>
                      <a:r>
                        <a:rPr lang="es-CO" sz="1100" b="1" u="sng" noProof="0" dirty="0" smtClean="0"/>
                        <a:t>La evidencia para apoyar la pregunta </a:t>
                      </a:r>
                      <a:r>
                        <a:rPr lang="es-CO" sz="1100" b="0" u="none" noProof="0" dirty="0" smtClean="0"/>
                        <a:t>debe incluir: (1) las razones para seleccionar los ingredientes, e (2) incluir algunos de los ingredientes. Los estudiantes deben incluir algunas de las "razones" (es decir, observar a la gente comer alimentos poco saludables, y  luego</a:t>
                      </a:r>
                      <a:r>
                        <a:rPr lang="es-CO" sz="1100" b="0" u="none" baseline="0" noProof="0" dirty="0" smtClean="0"/>
                        <a:t> </a:t>
                      </a:r>
                      <a:r>
                        <a:rPr lang="es-CO" sz="1100" b="0" u="none" noProof="0" dirty="0" smtClean="0"/>
                        <a:t>enfermarse o estar sobrepeso, señalar que un perro que se alimentó de trigo integral estaba</a:t>
                      </a:r>
                      <a:r>
                        <a:rPr lang="es-CO" sz="1100" b="0" u="none" baseline="0" noProof="0" dirty="0" smtClean="0"/>
                        <a:t> saludable</a:t>
                      </a:r>
                      <a:r>
                        <a:rPr lang="es-CO" sz="1100" b="0" u="none" noProof="0" dirty="0" smtClean="0"/>
                        <a:t>, </a:t>
                      </a:r>
                      <a:r>
                        <a:rPr lang="es-CO" sz="1100" b="0" u="none" noProof="0" dirty="0" err="1" smtClean="0"/>
                        <a:t>Sylvester</a:t>
                      </a:r>
                      <a:r>
                        <a:rPr lang="es-CO" sz="1100" b="0" u="none" noProof="0" dirty="0" smtClean="0"/>
                        <a:t> se sentía bien comiendo alimentos naturales, etc.). Los</a:t>
                      </a:r>
                      <a:r>
                        <a:rPr lang="es-CO" sz="1100" b="0" u="none" baseline="0" noProof="0" dirty="0" smtClean="0"/>
                        <a:t> i</a:t>
                      </a:r>
                      <a:r>
                        <a:rPr lang="es-CO" sz="1100" b="0" u="none" noProof="0" dirty="0" smtClean="0"/>
                        <a:t>ngredientes mencionados deben ser  del </a:t>
                      </a:r>
                      <a:r>
                        <a:rPr lang="es-CO" sz="1100" b="0" u="sng" noProof="0" dirty="0" smtClean="0"/>
                        <a:t>texto</a:t>
                      </a:r>
                      <a:r>
                        <a:rPr lang="es-CO" sz="1100" b="0" u="none" noProof="0" dirty="0" smtClean="0"/>
                        <a:t> y de las </a:t>
                      </a:r>
                      <a:r>
                        <a:rPr lang="es-CO" sz="1100" b="0" u="sng" noProof="0" dirty="0" smtClean="0"/>
                        <a:t>ilustraciones</a:t>
                      </a:r>
                      <a:r>
                        <a:rPr lang="es-CO" sz="1100" b="0" u="none" noProof="0" dirty="0" smtClean="0"/>
                        <a:t>. Aunque la pregunta no pide específicamente una lista de ingredientes, para</a:t>
                      </a:r>
                      <a:r>
                        <a:rPr lang="es-CO" sz="1100" b="0" u="none" baseline="0" noProof="0" dirty="0" smtClean="0"/>
                        <a:t> poder </a:t>
                      </a:r>
                      <a:r>
                        <a:rPr lang="es-CO" sz="1100" b="0" u="none" noProof="0" dirty="0" smtClean="0"/>
                        <a:t>responderla de manera que explique lo suficientemente</a:t>
                      </a:r>
                      <a:r>
                        <a:rPr lang="es-CO" sz="1100" b="0" u="none" baseline="0" noProof="0" dirty="0" smtClean="0"/>
                        <a:t> </a:t>
                      </a:r>
                      <a:r>
                        <a:rPr lang="es-CO" sz="1100" b="0" u="none" noProof="0" dirty="0" smtClean="0"/>
                        <a:t>el "por qué"</a:t>
                      </a:r>
                      <a:r>
                        <a:rPr lang="es-CO" sz="1100" b="0" u="none" baseline="0" noProof="0" dirty="0" smtClean="0"/>
                        <a:t>, </a:t>
                      </a:r>
                      <a:r>
                        <a:rPr lang="es-CO" sz="1100" b="0" u="none" noProof="0" dirty="0" smtClean="0"/>
                        <a:t>algunos ingredientes necesitarían ser incluidos. Los</a:t>
                      </a:r>
                      <a:r>
                        <a:rPr lang="es-CO" sz="1100" b="0" u="none" baseline="0" noProof="0" dirty="0" smtClean="0"/>
                        <a:t> i</a:t>
                      </a:r>
                      <a:r>
                        <a:rPr lang="es-CO" sz="1100" b="0" u="none" noProof="0" dirty="0" smtClean="0"/>
                        <a:t>ngredientes mencionados en el texto incluyen la harina Graham y el pan de trigo integral. Los ingredientes en la ilustración incluirían: leche, huevos y melaza.</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0" i="1" u="none" kern="1200" baseline="0" noProof="0" dirty="0" smtClean="0">
                          <a:solidFill>
                            <a:schemeClr val="tx1"/>
                          </a:solidFill>
                          <a:latin typeface="+mn-lt"/>
                          <a:ea typeface="+mn-ea"/>
                          <a:cs typeface="+mn-cs"/>
                        </a:rPr>
                        <a:t>El estudiante proporciona una respuesta competente utilizando datos tanto del pasaje como de las ilustraciones para explicar por qué </a:t>
                      </a:r>
                      <a:r>
                        <a:rPr lang="es-CO" sz="1100" b="0" i="1" u="none" kern="1200" baseline="0" noProof="0" dirty="0" err="1" smtClean="0">
                          <a:solidFill>
                            <a:schemeClr val="tx1"/>
                          </a:solidFill>
                          <a:latin typeface="+mn-lt"/>
                          <a:ea typeface="+mn-ea"/>
                          <a:cs typeface="+mn-cs"/>
                        </a:rPr>
                        <a:t>Sylvester</a:t>
                      </a:r>
                      <a:r>
                        <a:rPr lang="es-CO" sz="1100" b="0" i="1" u="none" kern="1200" baseline="0" noProof="0" dirty="0" smtClean="0">
                          <a:solidFill>
                            <a:schemeClr val="tx1"/>
                          </a:solidFill>
                          <a:latin typeface="+mn-lt"/>
                          <a:ea typeface="+mn-ea"/>
                          <a:cs typeface="+mn-cs"/>
                        </a:rPr>
                        <a:t> eligió los ingredientes que utilizó para hacer las galletas </a:t>
                      </a:r>
                      <a:r>
                        <a:rPr lang="es-CO" sz="1100" b="0" i="1" u="none" kern="1200" baseline="0" noProof="0" dirty="0" err="1" smtClean="0">
                          <a:solidFill>
                            <a:schemeClr val="tx1"/>
                          </a:solidFill>
                          <a:latin typeface="+mn-lt"/>
                          <a:ea typeface="+mn-ea"/>
                          <a:cs typeface="+mn-cs"/>
                        </a:rPr>
                        <a:t>graham</a:t>
                      </a:r>
                      <a:r>
                        <a:rPr lang="es-CO" sz="1100" b="0" i="1" u="none" kern="1200" baseline="0" noProof="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u="none" kern="1200" baseline="0" noProof="0" dirty="0" err="1" smtClean="0">
                          <a:solidFill>
                            <a:schemeClr val="tx1"/>
                          </a:solidFill>
                          <a:latin typeface="+mn-lt"/>
                          <a:ea typeface="+mn-ea"/>
                          <a:cs typeface="+mn-cs"/>
                        </a:rPr>
                        <a:t>Sylvester</a:t>
                      </a:r>
                      <a:r>
                        <a:rPr lang="es-CO" sz="1100" b="0" u="none" kern="1200" baseline="0" noProof="0" dirty="0" smtClean="0">
                          <a:solidFill>
                            <a:schemeClr val="tx1"/>
                          </a:solidFill>
                          <a:latin typeface="+mn-lt"/>
                          <a:ea typeface="+mn-ea"/>
                          <a:cs typeface="+mn-cs"/>
                        </a:rPr>
                        <a:t> Graham inventó las galletas </a:t>
                      </a:r>
                      <a:r>
                        <a:rPr lang="es-CO" sz="1100" b="0" u="none" kern="1200" baseline="0" noProof="0" dirty="0" err="1" smtClean="0">
                          <a:solidFill>
                            <a:schemeClr val="tx1"/>
                          </a:solidFill>
                          <a:latin typeface="+mn-lt"/>
                          <a:ea typeface="+mn-ea"/>
                          <a:cs typeface="+mn-cs"/>
                        </a:rPr>
                        <a:t>graham</a:t>
                      </a:r>
                      <a:r>
                        <a:rPr lang="es-CO" sz="1100" b="0" u="none" kern="1200" baseline="0" noProof="0" dirty="0" smtClean="0">
                          <a:solidFill>
                            <a:schemeClr val="tx1"/>
                          </a:solidFill>
                          <a:latin typeface="+mn-lt"/>
                          <a:ea typeface="+mn-ea"/>
                          <a:cs typeface="+mn-cs"/>
                        </a:rPr>
                        <a:t>. ¿Por qué eligió esos ingredientes? </a:t>
                      </a:r>
                      <a:r>
                        <a:rPr lang="es-CO" sz="1100" b="0" u="none" kern="1200" baseline="0" noProof="0" dirty="0" err="1" smtClean="0">
                          <a:solidFill>
                            <a:schemeClr val="tx1"/>
                          </a:solidFill>
                          <a:latin typeface="+mn-lt"/>
                          <a:ea typeface="+mn-ea"/>
                          <a:cs typeface="+mn-cs"/>
                        </a:rPr>
                        <a:t>Sylvester</a:t>
                      </a:r>
                      <a:r>
                        <a:rPr lang="es-CO" sz="1100" b="0" u="none" kern="1200" baseline="0" noProof="0" dirty="0" smtClean="0">
                          <a:solidFill>
                            <a:schemeClr val="tx1"/>
                          </a:solidFill>
                          <a:latin typeface="+mn-lt"/>
                          <a:ea typeface="+mn-ea"/>
                          <a:cs typeface="+mn-cs"/>
                        </a:rPr>
                        <a:t> era un niño enfermizo y cuando creció quería ser fuerte y saludable. Él se dio cuenta que las personas que comían grandes cantidades de ciertos alimentos estaban enfermos o con sobrepeso. Cuando él estudió acerca de los perros alimentados con pan de trigo integral y que estaban saludables, él se preguntó si el trigo integral era saludable porque no era "procesado". </a:t>
                      </a:r>
                      <a:r>
                        <a:rPr lang="es-CO" sz="1100" b="0" u="none" kern="1200" baseline="0" noProof="0" dirty="0" err="1" smtClean="0">
                          <a:solidFill>
                            <a:schemeClr val="tx1"/>
                          </a:solidFill>
                          <a:latin typeface="+mn-lt"/>
                          <a:ea typeface="+mn-ea"/>
                          <a:cs typeface="+mn-cs"/>
                        </a:rPr>
                        <a:t>Sylvester</a:t>
                      </a:r>
                      <a:r>
                        <a:rPr lang="es-CO" sz="1100" b="0" u="none" kern="1200" baseline="0" noProof="0" dirty="0" smtClean="0">
                          <a:solidFill>
                            <a:schemeClr val="tx1"/>
                          </a:solidFill>
                          <a:latin typeface="+mn-lt"/>
                          <a:ea typeface="+mn-ea"/>
                          <a:cs typeface="+mn-cs"/>
                        </a:rPr>
                        <a:t> comenzó a comer alimentos naturales y se sintió mejor. Él hizo las galletas </a:t>
                      </a:r>
                      <a:r>
                        <a:rPr lang="es-CO" sz="1100" b="0" u="none" kern="1200" baseline="0" noProof="0" dirty="0" err="1" smtClean="0">
                          <a:solidFill>
                            <a:schemeClr val="tx1"/>
                          </a:solidFill>
                          <a:latin typeface="+mn-lt"/>
                          <a:ea typeface="+mn-ea"/>
                          <a:cs typeface="+mn-cs"/>
                        </a:rPr>
                        <a:t>graham</a:t>
                      </a:r>
                      <a:r>
                        <a:rPr lang="es-CO" sz="1100" b="0" u="none" kern="1200" baseline="0" noProof="0" dirty="0" smtClean="0">
                          <a:solidFill>
                            <a:schemeClr val="tx1"/>
                          </a:solidFill>
                          <a:latin typeface="+mn-lt"/>
                          <a:ea typeface="+mn-ea"/>
                          <a:cs typeface="+mn-cs"/>
                        </a:rPr>
                        <a:t> utilizando también todos los ingredientes naturales. Él usó trigo integral (harina </a:t>
                      </a:r>
                      <a:r>
                        <a:rPr lang="es-CO" sz="1100" b="0" u="none" kern="1200" baseline="0" noProof="0" dirty="0" err="1" smtClean="0">
                          <a:solidFill>
                            <a:schemeClr val="tx1"/>
                          </a:solidFill>
                          <a:latin typeface="+mn-lt"/>
                          <a:ea typeface="+mn-ea"/>
                          <a:cs typeface="+mn-cs"/>
                        </a:rPr>
                        <a:t>graham</a:t>
                      </a:r>
                      <a:r>
                        <a:rPr lang="es-CO" sz="1100" b="0" u="none" kern="1200" baseline="0" noProof="0" dirty="0" smtClean="0">
                          <a:solidFill>
                            <a:schemeClr val="tx1"/>
                          </a:solidFill>
                          <a:latin typeface="+mn-lt"/>
                          <a:ea typeface="+mn-ea"/>
                          <a:cs typeface="+mn-cs"/>
                        </a:rPr>
                        <a:t>), melaza, leche y huevos. ¡Estos ingredientes naturales lo ayudaron a él y a otros a sentirse  mejor!</a:t>
                      </a:r>
                    </a:p>
                  </a:txBody>
                  <a:tcPr marL="96012" marR="96012" marT="48768" marB="48768"/>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CO" sz="1100" b="0" i="1" u="none" kern="1200" baseline="0" noProof="0" dirty="0" smtClean="0">
                          <a:solidFill>
                            <a:schemeClr val="tx1"/>
                          </a:solidFill>
                          <a:latin typeface="+mn-lt"/>
                          <a:ea typeface="+mn-ea"/>
                          <a:cs typeface="+mn-cs"/>
                        </a:rPr>
                        <a:t>El estudiante responde a la pregunta con algunos detalles, tanto del pasaje como de las ilustraciones para explicar por qué </a:t>
                      </a:r>
                      <a:r>
                        <a:rPr lang="es-CO" sz="1100" b="0" i="1" u="none" kern="1200" baseline="0" noProof="0" dirty="0" err="1" smtClean="0">
                          <a:solidFill>
                            <a:schemeClr val="tx1"/>
                          </a:solidFill>
                          <a:latin typeface="+mn-lt"/>
                          <a:ea typeface="+mn-ea"/>
                          <a:cs typeface="+mn-cs"/>
                        </a:rPr>
                        <a:t>Sylvester</a:t>
                      </a:r>
                      <a:r>
                        <a:rPr lang="es-CO" sz="1100" b="0" i="1" u="none" kern="1200" baseline="0" noProof="0" dirty="0" smtClean="0">
                          <a:solidFill>
                            <a:schemeClr val="tx1"/>
                          </a:solidFill>
                          <a:latin typeface="+mn-lt"/>
                          <a:ea typeface="+mn-ea"/>
                          <a:cs typeface="+mn-cs"/>
                        </a:rPr>
                        <a:t> eligió los ingredientes que utilizó para hacer las galletas </a:t>
                      </a:r>
                      <a:r>
                        <a:rPr lang="es-CO" sz="1100" b="0" i="1" u="none" kern="1200" baseline="0" noProof="0" dirty="0" err="1" smtClean="0">
                          <a:solidFill>
                            <a:schemeClr val="tx1"/>
                          </a:solidFill>
                          <a:latin typeface="+mn-lt"/>
                          <a:ea typeface="+mn-ea"/>
                          <a:cs typeface="+mn-cs"/>
                        </a:rPr>
                        <a:t>graham</a:t>
                      </a:r>
                      <a:r>
                        <a:rPr lang="es-CO" sz="1100" b="0" i="1" u="none" kern="1200" baseline="0" noProof="0" dirty="0" smtClean="0">
                          <a:solidFill>
                            <a:schemeClr val="tx1"/>
                          </a:solidFill>
                          <a:latin typeface="+mn-lt"/>
                          <a:ea typeface="+mn-ea"/>
                          <a:cs typeface="+mn-cs"/>
                        </a:rPr>
                        <a:t>.</a:t>
                      </a:r>
                    </a:p>
                    <a:p>
                      <a:r>
                        <a:rPr lang="es-CO" sz="1100" b="0" u="none" kern="1200" baseline="0" noProof="0" dirty="0" err="1" smtClean="0">
                          <a:solidFill>
                            <a:schemeClr val="tx1"/>
                          </a:solidFill>
                          <a:latin typeface="+mn-lt"/>
                          <a:ea typeface="+mn-ea"/>
                          <a:cs typeface="+mn-cs"/>
                        </a:rPr>
                        <a:t>Sylvester</a:t>
                      </a:r>
                      <a:r>
                        <a:rPr lang="es-CO" sz="1100" b="0" u="none" kern="1200" baseline="0" noProof="0" dirty="0" smtClean="0">
                          <a:solidFill>
                            <a:schemeClr val="tx1"/>
                          </a:solidFill>
                          <a:latin typeface="+mn-lt"/>
                          <a:ea typeface="+mn-ea"/>
                          <a:cs typeface="+mn-cs"/>
                        </a:rPr>
                        <a:t> Graham inventó las primeras galletas </a:t>
                      </a:r>
                      <a:r>
                        <a:rPr lang="es-CO" sz="1100" b="0" u="none" kern="1200" baseline="0" noProof="0" dirty="0" err="1" smtClean="0">
                          <a:solidFill>
                            <a:schemeClr val="tx1"/>
                          </a:solidFill>
                          <a:latin typeface="+mn-lt"/>
                          <a:ea typeface="+mn-ea"/>
                          <a:cs typeface="+mn-cs"/>
                        </a:rPr>
                        <a:t>graham</a:t>
                      </a:r>
                      <a:r>
                        <a:rPr lang="es-CO" sz="1100" b="0" u="none" kern="1200" baseline="0" noProof="0" dirty="0" smtClean="0">
                          <a:solidFill>
                            <a:schemeClr val="tx1"/>
                          </a:solidFill>
                          <a:latin typeface="+mn-lt"/>
                          <a:ea typeface="+mn-ea"/>
                          <a:cs typeface="+mn-cs"/>
                        </a:rPr>
                        <a:t>. Sus galletas </a:t>
                      </a:r>
                      <a:r>
                        <a:rPr lang="es-CO" sz="1100" b="0" u="none" kern="1200" baseline="0" noProof="0" dirty="0" err="1" smtClean="0">
                          <a:solidFill>
                            <a:schemeClr val="tx1"/>
                          </a:solidFill>
                          <a:latin typeface="+mn-lt"/>
                          <a:ea typeface="+mn-ea"/>
                          <a:cs typeface="+mn-cs"/>
                        </a:rPr>
                        <a:t>graham</a:t>
                      </a:r>
                      <a:r>
                        <a:rPr lang="es-CO" sz="1100" b="0" u="none" kern="1200" baseline="0" noProof="0" dirty="0" smtClean="0">
                          <a:solidFill>
                            <a:schemeClr val="tx1"/>
                          </a:solidFill>
                          <a:latin typeface="+mn-lt"/>
                          <a:ea typeface="+mn-ea"/>
                          <a:cs typeface="+mn-cs"/>
                        </a:rPr>
                        <a:t> eran muy saludables y mucha gente las comía. Él utilizó los mejores y más naturales ingredientes, como el trigo integral, leche y huevos. Él hizo las galletas </a:t>
                      </a:r>
                      <a:r>
                        <a:rPr lang="es-CO" sz="1100" b="0" u="none" kern="1200" baseline="0" noProof="0" dirty="0" err="1" smtClean="0">
                          <a:solidFill>
                            <a:schemeClr val="tx1"/>
                          </a:solidFill>
                          <a:latin typeface="+mn-lt"/>
                          <a:ea typeface="+mn-ea"/>
                          <a:cs typeface="+mn-cs"/>
                        </a:rPr>
                        <a:t>graham</a:t>
                      </a:r>
                      <a:r>
                        <a:rPr lang="es-CO" sz="1100" b="0" u="none" kern="1200" baseline="0" noProof="0" dirty="0" smtClean="0">
                          <a:solidFill>
                            <a:schemeClr val="tx1"/>
                          </a:solidFill>
                          <a:latin typeface="+mn-lt"/>
                          <a:ea typeface="+mn-ea"/>
                          <a:cs typeface="+mn-cs"/>
                        </a:rPr>
                        <a:t> para que otras personas se sintieran mejor.</a:t>
                      </a:r>
                    </a:p>
                  </a:txBody>
                  <a:tcPr marL="96012" marR="96012" marT="48768" marB="48768"/>
                </a:tc>
              </a:tr>
              <a:tr h="472440">
                <a:tc>
                  <a:txBody>
                    <a:bodyPr/>
                    <a:lstStyle/>
                    <a:p>
                      <a:pPr algn="ctr"/>
                      <a:r>
                        <a:rPr lang="en-US" sz="2000" b="1" dirty="0" smtClean="0"/>
                        <a:t>0</a:t>
                      </a:r>
                      <a:endParaRPr lang="en-US" sz="2000" b="1" dirty="0"/>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0" i="1" u="none" kern="1200" baseline="0" noProof="0" dirty="0" smtClean="0">
                          <a:solidFill>
                            <a:schemeClr val="tx1"/>
                          </a:solidFill>
                          <a:latin typeface="+mn-lt"/>
                          <a:ea typeface="+mn-ea"/>
                          <a:cs typeface="+mn-cs"/>
                        </a:rPr>
                        <a:t>El estudiante no responde a la pregunta.</a:t>
                      </a: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i="1" u="none" kern="1200" baseline="0" noProof="0" dirty="0" smtClean="0">
                          <a:solidFill>
                            <a:schemeClr val="tx1"/>
                          </a:solidFill>
                          <a:latin typeface="+mn-lt"/>
                          <a:ea typeface="+mn-ea"/>
                          <a:cs typeface="+mn-cs"/>
                        </a:rPr>
                        <a:t> </a:t>
                      </a:r>
                      <a:r>
                        <a:rPr lang="es-CO" sz="1100" b="0" i="0" u="none" kern="1200" baseline="0" noProof="0" dirty="0" smtClean="0">
                          <a:solidFill>
                            <a:schemeClr val="tx1"/>
                          </a:solidFill>
                          <a:latin typeface="+mn-lt"/>
                          <a:ea typeface="+mn-ea"/>
                          <a:cs typeface="+mn-cs"/>
                        </a:rPr>
                        <a:t>Las galletas </a:t>
                      </a:r>
                      <a:r>
                        <a:rPr lang="es-CO" sz="1100" b="0" i="0" u="none" kern="1200" baseline="0" noProof="0" dirty="0" err="1" smtClean="0">
                          <a:solidFill>
                            <a:schemeClr val="tx1"/>
                          </a:solidFill>
                          <a:latin typeface="+mn-lt"/>
                          <a:ea typeface="+mn-ea"/>
                          <a:cs typeface="+mn-cs"/>
                        </a:rPr>
                        <a:t>graham</a:t>
                      </a:r>
                      <a:r>
                        <a:rPr lang="es-CO" sz="1100" b="0" i="0" u="none" kern="1200" baseline="0" noProof="0" dirty="0" smtClean="0">
                          <a:solidFill>
                            <a:schemeClr val="tx1"/>
                          </a:solidFill>
                          <a:latin typeface="+mn-lt"/>
                          <a:ea typeface="+mn-ea"/>
                          <a:cs typeface="+mn-cs"/>
                        </a:rPr>
                        <a:t> son deliciosas. Me encanta comerlas con leche</a:t>
                      </a:r>
                      <a:r>
                        <a:rPr lang="es-CO" sz="1100" b="0" i="1" u="none" kern="1200" baseline="0" noProof="0" dirty="0" smtClean="0">
                          <a:solidFill>
                            <a:schemeClr val="tx1"/>
                          </a:solidFill>
                          <a:latin typeface="+mn-lt"/>
                          <a:ea typeface="+mn-ea"/>
                          <a:cs typeface="+mn-cs"/>
                        </a:rPr>
                        <a:t>.</a:t>
                      </a:r>
                      <a:endParaRPr lang="es-CO" sz="1100" b="0" u="none" kern="1200" baseline="0" noProof="0" dirty="0" smtClean="0">
                        <a:solidFill>
                          <a:schemeClr val="tx1"/>
                        </a:solidFill>
                        <a:latin typeface="+mn-lt"/>
                        <a:ea typeface="+mn-ea"/>
                        <a:cs typeface="+mn-cs"/>
                      </a:endParaRPr>
                    </a:p>
                  </a:txBody>
                  <a:tcPr marL="96012" marR="96012" marT="48768" marB="48768"/>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61699570"/>
              </p:ext>
            </p:extLst>
          </p:nvPr>
        </p:nvGraphicFramePr>
        <p:xfrm>
          <a:off x="5562600" y="8839200"/>
          <a:ext cx="1676400" cy="684351"/>
        </p:xfrm>
        <a:graphic>
          <a:graphicData uri="http://schemas.openxmlformats.org/drawingml/2006/table">
            <a:tbl>
              <a:tblPr firstRow="1" firstCol="1" bandRow="1"/>
              <a:tblGrid>
                <a:gridCol w="1676400"/>
              </a:tblGrid>
              <a:tr h="138759">
                <a:tc>
                  <a:txBody>
                    <a:bodyPr/>
                    <a:lstStyle/>
                    <a:p>
                      <a:pPr marL="0" marR="0" algn="ctr">
                        <a:lnSpc>
                          <a:spcPct val="100000"/>
                        </a:lnSpc>
                        <a:spcBef>
                          <a:spcPts val="0"/>
                        </a:spcBef>
                        <a:spcAft>
                          <a:spcPts val="0"/>
                        </a:spcAft>
                      </a:pPr>
                      <a:r>
                        <a:rPr lang="en-US" sz="800" b="1" dirty="0">
                          <a:solidFill>
                            <a:srgbClr val="000000"/>
                          </a:solidFill>
                          <a:effectLst/>
                          <a:latin typeface="+mn-lt"/>
                          <a:ea typeface="Times New Roman"/>
                          <a:cs typeface="Times New Roman"/>
                        </a:rPr>
                        <a:t>DOK 2 </a:t>
                      </a:r>
                      <a:r>
                        <a:rPr lang="en-US" sz="800" b="1"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Apn</a:t>
                      </a:r>
                      <a:r>
                        <a:rPr lang="en-US" sz="800" b="1"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RI.3.7</a:t>
                      </a:r>
                      <a:endParaRPr lang="en-US" sz="800" b="1" dirty="0">
                        <a:effectLst/>
                        <a:latin typeface="+mn-lt"/>
                        <a:ea typeface="Calibri"/>
                        <a:cs typeface="Times New Roman"/>
                      </a:endParaRPr>
                    </a:p>
                  </a:txBody>
                  <a:tcPr marL="33936" marR="33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545592">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Obtiene e interpreta información basada en las ilustraciones y las palabras en el texto para demostrar comprensión.</a:t>
                      </a:r>
                      <a:endParaRPr lang="en-US" sz="800" b="1" dirty="0" smtClean="0">
                        <a:effectLst/>
                        <a:latin typeface="+mn-lt"/>
                        <a:ea typeface="Times New Roman"/>
                        <a:cs typeface="Times New Roman"/>
                      </a:endParaRPr>
                    </a:p>
                  </a:txBody>
                  <a:tcPr marL="33936" marR="33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162989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875608416"/>
              </p:ext>
            </p:extLst>
          </p:nvPr>
        </p:nvGraphicFramePr>
        <p:xfrm>
          <a:off x="385434" y="251460"/>
          <a:ext cx="6822440" cy="9467088"/>
        </p:xfrm>
        <a:graphic>
          <a:graphicData uri="http://schemas.openxmlformats.org/drawingml/2006/table">
            <a:tbl>
              <a:tblPr firstRow="1" bandRow="1">
                <a:tableStyleId>{5940675A-B579-460E-94D1-54222C63F5DA}</a:tableStyleId>
              </a:tblPr>
              <a:tblGrid>
                <a:gridCol w="539750"/>
                <a:gridCol w="6282690"/>
              </a:tblGrid>
              <a:tr h="434340">
                <a:tc gridSpan="2">
                  <a:txBody>
                    <a:bodyPr/>
                    <a:lstStyle/>
                    <a:p>
                      <a:pPr marL="0" marR="0" algn="l">
                        <a:lnSpc>
                          <a:spcPct val="100000"/>
                        </a:lnSpc>
                        <a:spcBef>
                          <a:spcPts val="0"/>
                        </a:spcBef>
                        <a:spcAft>
                          <a:spcPts val="0"/>
                        </a:spcAft>
                      </a:pPr>
                      <a:r>
                        <a:rPr kumimoji="0" lang="es-CO" sz="10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CO" sz="1000" b="1" i="0"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 </a:t>
                      </a:r>
                      <a:r>
                        <a:rPr kumimoji="0" lang="es-CO" sz="1000" b="0" i="0" u="none" strike="noStrike" kern="1200" cap="none" spc="0" normalizeH="0" baseline="0" noProof="0" dirty="0" smtClean="0">
                          <a:ln>
                            <a:noFill/>
                          </a:ln>
                          <a:solidFill>
                            <a:prstClr val="black"/>
                          </a:solidFill>
                          <a:effectLst/>
                          <a:uLnTx/>
                          <a:uFillTx/>
                          <a:latin typeface="+mn-lt"/>
                          <a:ea typeface="Calibri"/>
                          <a:cs typeface="Times New Roman"/>
                        </a:rPr>
                        <a:t>en un área específica, mientras que las rúbricas de lectura están evaluando la comprensión. </a:t>
                      </a:r>
                      <a:endParaRPr lang="es-CO" sz="1000" baseline="0" dirty="0" smtClean="0">
                        <a:effectLst/>
                        <a:latin typeface="+mn-lt"/>
                        <a:ea typeface="Calibri"/>
                        <a:cs typeface="Times New Roman"/>
                      </a:endParaRPr>
                    </a:p>
                  </a:txBody>
                  <a:tcPr marL="103632" marR="103632" marT="50292" marB="50292"/>
                </a:tc>
                <a:tc hMerge="1">
                  <a:txBody>
                    <a:bodyPr/>
                    <a:lstStyle/>
                    <a:p>
                      <a:endParaRPr lang="en-US"/>
                    </a:p>
                  </a:txBody>
                  <a:tcPr/>
                </a:tc>
              </a:tr>
              <a:tr h="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Pre-evaluación Trimestre 2: Clave para la </a:t>
                      </a:r>
                      <a:r>
                        <a:rPr kumimoji="0" lang="es-419" sz="1200" b="1" i="0" u="sng" strike="noStrike" kern="1200" cap="none" spc="0" normalizeH="0" baseline="0" noProof="0" dirty="0" smtClean="0">
                          <a:ln>
                            <a:noFill/>
                          </a:ln>
                          <a:solidFill>
                            <a:prstClr val="black"/>
                          </a:solidFill>
                          <a:effectLst/>
                          <a:uLnTx/>
                          <a:uFillTx/>
                          <a:latin typeface="+mn-lt"/>
                          <a:ea typeface="+mn-ea"/>
                          <a:cs typeface="+mn-cs"/>
                        </a:rPr>
                        <a:t>Respuesta construida del escrito breve</a:t>
                      </a:r>
                    </a:p>
                  </a:txBody>
                  <a:tcPr marL="103632" marR="103632" marT="50292" marB="50292"/>
                </a:tc>
                <a:tc hMerge="1">
                  <a:txBody>
                    <a:bodyPr/>
                    <a:lstStyle/>
                    <a:p>
                      <a:endParaRPr lang="en-US"/>
                    </a:p>
                  </a:txBody>
                  <a:tcPr/>
                </a:tc>
              </a:tr>
              <a:tr h="27889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CO" sz="1200" b="1" u="sng" dirty="0" smtClean="0"/>
                        <a:t>Organización:  Conclusión</a:t>
                      </a:r>
                    </a:p>
                    <a:p>
                      <a:pPr marL="0" marR="0" indent="0" algn="ctr" defTabSz="966612" rtl="0" eaLnBrk="1" fontAlgn="auto" latinLnBrk="0" hangingPunct="1">
                        <a:lnSpc>
                          <a:spcPct val="100000"/>
                        </a:lnSpc>
                        <a:spcBef>
                          <a:spcPts val="0"/>
                        </a:spcBef>
                        <a:spcAft>
                          <a:spcPts val="0"/>
                        </a:spcAft>
                        <a:buClrTx/>
                        <a:buSzTx/>
                        <a:buFontTx/>
                        <a:buNone/>
                        <a:tabLst/>
                        <a:defRPr/>
                      </a:pPr>
                      <a:r>
                        <a:rPr lang="es-CO" sz="1200" dirty="0" smtClean="0"/>
                        <a:t>W.3.2.e  Objetivo: 3a</a:t>
                      </a:r>
                      <a:br>
                        <a:rPr lang="es-CO" sz="1200" dirty="0" smtClean="0"/>
                      </a:br>
                      <a:r>
                        <a:rPr lang="es-419" sz="1200" dirty="0" smtClean="0"/>
                        <a:t>Proporcionar una declaración o sección final (de conclusión) relacionada con la información o explicación presentada. </a:t>
                      </a:r>
                    </a:p>
                  </a:txBody>
                  <a:tcPr marL="103632" marR="103632" marT="50292" marB="50292"/>
                </a:tc>
                <a:tc hMerge="1">
                  <a:txBody>
                    <a:bodyPr/>
                    <a:lstStyle/>
                    <a:p>
                      <a:endParaRPr lang="en-US"/>
                    </a:p>
                  </a:txBody>
                  <a:tcPr/>
                </a:tc>
              </a:tr>
              <a:tr h="2144268">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CO" sz="1200" b="1" noProof="0" dirty="0" smtClean="0"/>
                        <a:t>Pregunta</a:t>
                      </a:r>
                      <a:r>
                        <a:rPr lang="es-CO" sz="1200" b="1" baseline="0" noProof="0" dirty="0" smtClean="0"/>
                        <a:t> </a:t>
                      </a:r>
                      <a:r>
                        <a:rPr lang="es-CO" sz="1200" b="1" noProof="0" dirty="0" smtClean="0"/>
                        <a:t># 17: Un estudiante está escribiendo un informe para la clase sobre las diferencias entre los granos integrales y los granos procesados. Lee el borrador del informe y completa la tarea que sigue.</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CO" sz="600" b="1" noProof="0" dirty="0" smtClean="0"/>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CO" sz="1200" b="1" i="0" u="sng" kern="1200" noProof="0" dirty="0" smtClean="0">
                          <a:solidFill>
                            <a:srgbClr val="000000"/>
                          </a:solidFill>
                          <a:effectLst/>
                          <a:latin typeface="+mn-lt"/>
                          <a:ea typeface="Times New Roman"/>
                          <a:cs typeface="Times New Roman"/>
                        </a:rPr>
                        <a:t>Pan procesado y sin procesar</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CO" sz="800" b="1" i="0" kern="1200" noProof="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CO" sz="1200" b="0" i="0" kern="1200" noProof="0" dirty="0" smtClean="0">
                          <a:solidFill>
                            <a:srgbClr val="000000"/>
                          </a:solidFill>
                          <a:effectLst/>
                          <a:latin typeface="+mn-lt"/>
                          <a:ea typeface="Times New Roman"/>
                          <a:cs typeface="Times New Roman"/>
                        </a:rPr>
                        <a:t>      </a:t>
                      </a:r>
                      <a:r>
                        <a:rPr lang="es-CO" sz="1200" b="0" i="0" kern="1200" baseline="0" noProof="0" dirty="0" smtClean="0">
                          <a:solidFill>
                            <a:srgbClr val="000000"/>
                          </a:solidFill>
                          <a:effectLst/>
                          <a:latin typeface="+mn-lt"/>
                          <a:ea typeface="Times New Roman"/>
                          <a:cs typeface="Times New Roman"/>
                        </a:rPr>
                        <a:t> </a:t>
                      </a:r>
                      <a:r>
                        <a:rPr lang="es-CO" sz="1200" b="0" i="0" kern="1200" noProof="0" dirty="0" err="1" smtClean="0">
                          <a:solidFill>
                            <a:srgbClr val="000000"/>
                          </a:solidFill>
                          <a:effectLst/>
                          <a:latin typeface="+mn-lt"/>
                          <a:ea typeface="Times New Roman"/>
                          <a:cs typeface="Times New Roman"/>
                        </a:rPr>
                        <a:t>Sylvester</a:t>
                      </a:r>
                      <a:r>
                        <a:rPr lang="es-CO" sz="1200" b="0" i="0" kern="1200" noProof="0" dirty="0" smtClean="0">
                          <a:solidFill>
                            <a:srgbClr val="000000"/>
                          </a:solidFill>
                          <a:effectLst/>
                          <a:latin typeface="+mn-lt"/>
                          <a:ea typeface="Times New Roman"/>
                          <a:cs typeface="Times New Roman"/>
                        </a:rPr>
                        <a:t> Graham inventó la</a:t>
                      </a:r>
                      <a:r>
                        <a:rPr lang="es-CO" sz="1200" b="0" i="0" kern="1200" baseline="0" noProof="0" dirty="0" smtClean="0">
                          <a:solidFill>
                            <a:srgbClr val="000000"/>
                          </a:solidFill>
                          <a:effectLst/>
                          <a:latin typeface="+mn-lt"/>
                          <a:ea typeface="Times New Roman"/>
                          <a:cs typeface="Times New Roman"/>
                        </a:rPr>
                        <a:t> </a:t>
                      </a:r>
                      <a:r>
                        <a:rPr lang="es-CO" sz="1200" b="0" i="0" kern="1200" noProof="0" dirty="0" smtClean="0">
                          <a:solidFill>
                            <a:srgbClr val="000000"/>
                          </a:solidFill>
                          <a:effectLst/>
                          <a:latin typeface="+mn-lt"/>
                          <a:ea typeface="Times New Roman"/>
                          <a:cs typeface="Times New Roman"/>
                        </a:rPr>
                        <a:t>galleta Graham. Él lo hizo porque pensó que sería saludable para las</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CO" sz="1200" b="0" i="0" kern="1200" noProof="0" dirty="0" smtClean="0">
                          <a:solidFill>
                            <a:srgbClr val="000000"/>
                          </a:solidFill>
                          <a:effectLst/>
                          <a:latin typeface="+mn-lt"/>
                          <a:ea typeface="Times New Roman"/>
                          <a:cs typeface="Times New Roman"/>
                        </a:rPr>
                        <a:t>       personas. Todo comenzó cuando empezó a estudiar sobre dos tipos de pan.</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CO" sz="1200" b="0" i="0" kern="1200" noProof="0" dirty="0" smtClean="0">
                        <a:solidFill>
                          <a:srgbClr val="000000"/>
                        </a:solidFill>
                        <a:effectLst/>
                        <a:latin typeface="+mn-lt"/>
                        <a:ea typeface="Times New Roman"/>
                        <a:cs typeface="Times New Roman"/>
                      </a:endParaRPr>
                    </a:p>
                    <a:p>
                      <a:pPr marL="228600" marR="0" indent="-228600" algn="l" defTabSz="1018809" rtl="0" eaLnBrk="1" fontAlgn="auto" latinLnBrk="0" hangingPunct="1">
                        <a:lnSpc>
                          <a:spcPct val="100000"/>
                        </a:lnSpc>
                        <a:spcBef>
                          <a:spcPts val="0"/>
                        </a:spcBef>
                        <a:spcAft>
                          <a:spcPts val="0"/>
                        </a:spcAft>
                        <a:buClrTx/>
                        <a:buSzTx/>
                        <a:buFont typeface="+mj-lt"/>
                        <a:buNone/>
                        <a:tabLst/>
                        <a:defRPr/>
                      </a:pPr>
                      <a:r>
                        <a:rPr lang="es-CO" sz="1200" b="0" i="0" kern="1200" noProof="0" dirty="0" smtClean="0">
                          <a:solidFill>
                            <a:srgbClr val="000000"/>
                          </a:solidFill>
                          <a:effectLst/>
                          <a:latin typeface="+mn-lt"/>
                          <a:ea typeface="Times New Roman"/>
                          <a:cs typeface="Times New Roman"/>
                        </a:rPr>
                        <a:t>       El pan hecho con harina blanca es</a:t>
                      </a:r>
                      <a:r>
                        <a:rPr lang="es-CO" sz="1200" b="0" i="0" kern="1200" baseline="0" noProof="0" dirty="0" smtClean="0">
                          <a:solidFill>
                            <a:srgbClr val="000000"/>
                          </a:solidFill>
                          <a:effectLst/>
                          <a:latin typeface="+mn-lt"/>
                          <a:ea typeface="Times New Roman"/>
                          <a:cs typeface="Times New Roman"/>
                        </a:rPr>
                        <a:t> pan procesado</a:t>
                      </a:r>
                      <a:r>
                        <a:rPr lang="es-CO" sz="1200" b="0" i="0" kern="1200" noProof="0" dirty="0" smtClean="0">
                          <a:solidFill>
                            <a:srgbClr val="000000"/>
                          </a:solidFill>
                          <a:effectLst/>
                          <a:latin typeface="+mn-lt"/>
                          <a:ea typeface="Times New Roman"/>
                          <a:cs typeface="Times New Roman"/>
                        </a:rPr>
                        <a:t>. Cuando el trigo pasa por un proceso se llama trigo procesado. El trigo procesado se utiliza para hacer pan blanco.</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CO" sz="1200" b="0" i="0" kern="1200" noProof="0" dirty="0" smtClean="0">
                        <a:solidFill>
                          <a:srgbClr val="000000"/>
                        </a:solidFill>
                        <a:effectLst/>
                        <a:latin typeface="+mn-lt"/>
                        <a:ea typeface="Times New Roman"/>
                        <a:cs typeface="Times New Roman"/>
                      </a:endParaRPr>
                    </a:p>
                    <a:p>
                      <a:pPr marL="228600" marR="0" indent="-228600" algn="l" defTabSz="1018809" rtl="0" eaLnBrk="1" fontAlgn="auto" latinLnBrk="0" hangingPunct="1">
                        <a:lnSpc>
                          <a:spcPct val="100000"/>
                        </a:lnSpc>
                        <a:spcBef>
                          <a:spcPts val="0"/>
                        </a:spcBef>
                        <a:spcAft>
                          <a:spcPts val="0"/>
                        </a:spcAft>
                        <a:buClrTx/>
                        <a:buSzTx/>
                        <a:buFont typeface="+mj-lt"/>
                        <a:buNone/>
                        <a:tabLst/>
                        <a:defRPr/>
                      </a:pPr>
                      <a:r>
                        <a:rPr lang="es-CO" sz="1200" b="0" i="0" kern="1200" noProof="0" dirty="0" smtClean="0">
                          <a:solidFill>
                            <a:srgbClr val="000000"/>
                          </a:solidFill>
                          <a:effectLst/>
                          <a:latin typeface="+mn-lt"/>
                          <a:ea typeface="Times New Roman"/>
                          <a:cs typeface="Times New Roman"/>
                        </a:rPr>
                        <a:t>       El pan hecho de trigo que no pasa a través de un proceso es el pan sin procesar. El trigo sin procesar se  utiliza para hacer pan de grano integral.</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CO" sz="1200" b="0" i="0" kern="1200" noProof="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s-CO" sz="1200" b="0" i="0" kern="1200" noProof="0" dirty="0" smtClean="0">
                          <a:solidFill>
                            <a:srgbClr val="000000"/>
                          </a:solidFill>
                          <a:effectLst/>
                          <a:latin typeface="+mn-lt"/>
                          <a:ea typeface="Times New Roman"/>
                          <a:cs typeface="Times New Roman"/>
                        </a:rPr>
                        <a:t>       </a:t>
                      </a:r>
                      <a:r>
                        <a:rPr lang="es-CO" sz="1200" b="0" i="0" kern="1200" noProof="0" dirty="0" err="1" smtClean="0">
                          <a:solidFill>
                            <a:srgbClr val="000000"/>
                          </a:solidFill>
                          <a:effectLst/>
                          <a:latin typeface="+mn-lt"/>
                          <a:ea typeface="Times New Roman"/>
                          <a:cs typeface="Times New Roman"/>
                        </a:rPr>
                        <a:t>Sylvester</a:t>
                      </a:r>
                      <a:r>
                        <a:rPr lang="es-CO" sz="1200" b="0" i="0" kern="1200" noProof="0" dirty="0" smtClean="0">
                          <a:solidFill>
                            <a:srgbClr val="000000"/>
                          </a:solidFill>
                          <a:effectLst/>
                          <a:latin typeface="+mn-lt"/>
                          <a:ea typeface="Times New Roman"/>
                          <a:cs typeface="Times New Roman"/>
                        </a:rPr>
                        <a:t> Graham quería hacer alimentos saludables.</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CO" sz="800" b="1" noProof="0" dirty="0" smtClean="0"/>
                    </a:p>
                    <a:p>
                      <a:pPr marL="0" marR="0" indent="0" algn="l" defTabSz="1018809" rtl="0" eaLnBrk="1" fontAlgn="auto" latinLnBrk="0" hangingPunct="1">
                        <a:lnSpc>
                          <a:spcPct val="100000"/>
                        </a:lnSpc>
                        <a:spcBef>
                          <a:spcPts val="0"/>
                        </a:spcBef>
                        <a:spcAft>
                          <a:spcPts val="0"/>
                        </a:spcAft>
                        <a:buClrTx/>
                        <a:buSzTx/>
                        <a:buFont typeface="+mj-lt"/>
                        <a:buNone/>
                        <a:tabLst/>
                        <a:defRPr/>
                      </a:pPr>
                      <a:r>
                        <a:rPr lang="es-CO" sz="1200" b="1" noProof="0" dirty="0" smtClean="0"/>
                        <a:t>Escribe un párrafo o párrafos que terminen la conclusión del informe del estudiante basado en los detalles de </a:t>
                      </a:r>
                      <a:r>
                        <a:rPr lang="es-CO" sz="1200" b="1" i="1" u="sng" noProof="0" dirty="0" smtClean="0"/>
                        <a:t>Mi nombre es Graham, como la</a:t>
                      </a:r>
                      <a:r>
                        <a:rPr lang="es-CO" sz="1200" b="1" i="1" u="sng" baseline="0" noProof="0" dirty="0" smtClean="0"/>
                        <a:t> galleta.</a:t>
                      </a:r>
                      <a:endParaRPr lang="es-CO" sz="1200" b="1" i="1" u="sng" noProof="0" dirty="0" smtClean="0"/>
                    </a:p>
                  </a:txBody>
                  <a:tcPr marL="103632" marR="103632" marT="50292" marB="50292"/>
                </a:tc>
                <a:tc hMerge="1">
                  <a:txBody>
                    <a:bodyPr/>
                    <a:lstStyle/>
                    <a:p>
                      <a:endParaRPr lang="en-US" dirty="0"/>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4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952500">
                <a:tc gridSpan="2">
                  <a:txBody>
                    <a:bodyPr/>
                    <a:lstStyle/>
                    <a:p>
                      <a:pPr rtl="0"/>
                      <a:r>
                        <a:rPr lang="es-CO" sz="1100" u="sng" noProof="0" dirty="0" smtClean="0">
                          <a:effectLst/>
                          <a:latin typeface="+mn-lt"/>
                        </a:rPr>
                        <a:t>Instrucciones para calificar</a:t>
                      </a:r>
                      <a:r>
                        <a:rPr lang="es-CO" sz="1100" noProof="0" dirty="0" smtClean="0">
                          <a:effectLst/>
                          <a:latin typeface="+mn-lt"/>
                        </a:rPr>
                        <a:t>: Escribir una visión general de lo que los estudiantes pueden incluir en una respuesta competente con ejemplos del texto. Sea bien específico y “extenso”. </a:t>
                      </a:r>
                      <a:r>
                        <a:rPr lang="es-CO" sz="1100" u="sng" noProof="0" dirty="0" smtClean="0">
                          <a:effectLst/>
                          <a:latin typeface="+mn-lt"/>
                        </a:rPr>
                        <a:t>Lenguaje</a:t>
                      </a:r>
                      <a:r>
                        <a:rPr lang="es-CO" sz="1100" u="sng" baseline="0" noProof="0" dirty="0" smtClean="0">
                          <a:effectLst/>
                          <a:latin typeface="+mn-lt"/>
                        </a:rPr>
                        <a:t> del</a:t>
                      </a:r>
                      <a:r>
                        <a:rPr lang="es-CO" sz="1100" u="sng" noProof="0" dirty="0" smtClean="0">
                          <a:effectLst/>
                          <a:latin typeface="+mn-lt"/>
                        </a:rPr>
                        <a:t> maestro</a:t>
                      </a:r>
                      <a:r>
                        <a:rPr lang="es-CO" sz="1100" u="sng" baseline="0" noProof="0" dirty="0" smtClean="0">
                          <a:effectLst/>
                          <a:latin typeface="+mn-lt"/>
                        </a:rPr>
                        <a:t> y</a:t>
                      </a:r>
                      <a:r>
                        <a:rPr lang="es-CO" sz="1100" u="sng" noProof="0" dirty="0" smtClean="0">
                          <a:effectLst/>
                          <a:latin typeface="+mn-lt"/>
                        </a:rPr>
                        <a:t> notas de calificación:</a:t>
                      </a:r>
                      <a:br>
                        <a:rPr lang="es-CO" sz="1100" u="sng" noProof="0" dirty="0" smtClean="0">
                          <a:effectLst/>
                          <a:latin typeface="+mn-lt"/>
                        </a:rPr>
                      </a:br>
                      <a:r>
                        <a:rPr lang="es-CO" sz="1100" b="1" noProof="0" dirty="0" smtClean="0">
                          <a:effectLst/>
                          <a:latin typeface="+mn-lt"/>
                        </a:rPr>
                        <a:t>La</a:t>
                      </a:r>
                      <a:r>
                        <a:rPr lang="es-CO" sz="1100" b="1" baseline="0" noProof="0" dirty="0" smtClean="0">
                          <a:effectLst/>
                          <a:latin typeface="+mn-lt"/>
                        </a:rPr>
                        <a:t> </a:t>
                      </a:r>
                      <a:r>
                        <a:rPr lang="es-CO" sz="1100" b="1" noProof="0" dirty="0" smtClean="0">
                          <a:effectLst/>
                          <a:latin typeface="+mn-lt"/>
                        </a:rPr>
                        <a:t>respuesta del estudiante </a:t>
                      </a:r>
                      <a:r>
                        <a:rPr lang="es-CO" sz="1100" noProof="0" dirty="0" smtClean="0">
                          <a:effectLst/>
                          <a:latin typeface="+mn-lt"/>
                        </a:rPr>
                        <a:t>debe proporcionar una conclusión (1-2 párrafos) que continúe de</a:t>
                      </a:r>
                      <a:r>
                        <a:rPr lang="es-CO" sz="1100" baseline="0" noProof="0" dirty="0" smtClean="0">
                          <a:effectLst/>
                          <a:latin typeface="+mn-lt"/>
                        </a:rPr>
                        <a:t> manera lógica el escrito y apoye </a:t>
                      </a:r>
                      <a:r>
                        <a:rPr lang="es-CO" sz="1100" noProof="0" dirty="0" smtClean="0">
                          <a:effectLst/>
                          <a:latin typeface="+mn-lt"/>
                        </a:rPr>
                        <a:t>la información anterior sobre el pan procesado o sin procesar. </a:t>
                      </a:r>
                      <a:r>
                        <a:rPr lang="es-419" sz="1100" noProof="0" dirty="0" smtClean="0">
                          <a:effectLst/>
                          <a:latin typeface="+mn-lt"/>
                        </a:rPr>
                        <a:t>La conclusión debe tener una declaración que ofrezca una respuesta del por qué la información anterior es importante, haciendo algo más que reafirmar razones (un final predecible; que carece de originalidad) o simplemente resumir las ideas principales.</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s-419" sz="1000" b="0" i="1" noProof="0" dirty="0" smtClean="0"/>
                        <a:t>La respuesta proporciona una conclusión que continúa de manera lógica la información anterior</a:t>
                      </a:r>
                      <a:r>
                        <a:rPr lang="es-419" sz="1000" b="0" i="1" baseline="0" noProof="0" dirty="0" smtClean="0"/>
                        <a:t> </a:t>
                      </a:r>
                      <a:r>
                        <a:rPr lang="es-CO" sz="1000" b="0" i="1" noProof="0" dirty="0" smtClean="0"/>
                        <a:t>sobre el pan procesado y sin procesar, y explica por qué la información es importante sin utilizar un final predecible</a:t>
                      </a:r>
                      <a:r>
                        <a:rPr lang="es-CO" sz="1000" b="0" i="1" baseline="0" noProof="0" dirty="0" smtClean="0"/>
                        <a:t> o sin resumir las ideas principales</a:t>
                      </a:r>
                      <a:r>
                        <a:rPr lang="es-CO" sz="1000" b="0" i="1" noProof="0" dirty="0" smtClean="0"/>
                        <a:t>.</a:t>
                      </a:r>
                    </a:p>
                    <a:p>
                      <a:r>
                        <a:rPr lang="es-CO" sz="1100" b="0" i="0" noProof="0" dirty="0" smtClean="0"/>
                        <a:t>El aprendió sobre pan procesado y sin procesar. Él encontró que en un experimento, los perros alimentados con pan hecho con harina blanca se enfermaron y murieron, pero los perros alimentados con pan hecho de granos integrales estaban saludables. Él </a:t>
                      </a:r>
                      <a:r>
                        <a:rPr lang="es-CO" sz="1100" b="0" i="0" baseline="0" noProof="0" dirty="0" smtClean="0"/>
                        <a:t>p</a:t>
                      </a:r>
                      <a:r>
                        <a:rPr lang="es-CO" sz="1100" b="0" i="0" noProof="0" dirty="0" smtClean="0"/>
                        <a:t>ensó que los nutrientes eran sacados del trigo procesado. </a:t>
                      </a:r>
                      <a:r>
                        <a:rPr lang="es-CO" sz="1100" b="0" i="0" noProof="0" dirty="0" err="1" smtClean="0"/>
                        <a:t>Sylvester</a:t>
                      </a:r>
                      <a:r>
                        <a:rPr lang="es-CO" sz="1100" b="0" i="0" noProof="0" dirty="0" smtClean="0"/>
                        <a:t> comenzó a comer granos enteros, frutas y vegetales. Él se sintió mejor. Él sabía que había</a:t>
                      </a:r>
                      <a:r>
                        <a:rPr lang="es-CO" sz="1100" b="0" i="0" baseline="0" noProof="0" dirty="0" smtClean="0"/>
                        <a:t> una diferencia</a:t>
                      </a:r>
                      <a:r>
                        <a:rPr lang="es-CO" sz="1100" b="0" i="0" noProof="0" dirty="0" smtClean="0"/>
                        <a:t> y quería que otros también</a:t>
                      </a:r>
                      <a:r>
                        <a:rPr lang="es-CO" sz="1100" b="0" i="0" baseline="0" noProof="0" dirty="0" smtClean="0"/>
                        <a:t> lo supieran</a:t>
                      </a:r>
                      <a:r>
                        <a:rPr lang="es-CO" sz="1100" b="0" i="0" noProof="0" dirty="0" smtClean="0"/>
                        <a:t>!</a:t>
                      </a:r>
                      <a:endParaRPr lang="es-CO" sz="1100" b="0" i="0" baseline="0" noProof="0" dirty="0" smtClean="0"/>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CO" sz="1000" b="0" i="1" noProof="0" dirty="0" smtClean="0"/>
                        <a:t>La respuesta proporciona una conclusión que está parcialmente relacionada</a:t>
                      </a:r>
                      <a:r>
                        <a:rPr lang="es-CO" sz="1000" b="0" i="1" baseline="0" noProof="0" dirty="0" smtClean="0"/>
                        <a:t> con</a:t>
                      </a:r>
                      <a:r>
                        <a:rPr lang="es-CO" sz="1000" b="0" i="1" noProof="0" dirty="0" smtClean="0"/>
                        <a:t> la información y la</a:t>
                      </a:r>
                      <a:r>
                        <a:rPr lang="es-CO" sz="1000" b="0" i="1" baseline="0" noProof="0" dirty="0" smtClean="0"/>
                        <a:t> replantea </a:t>
                      </a:r>
                      <a:r>
                        <a:rPr lang="es-CO" sz="1000" b="0" i="1" noProof="0" dirty="0" smtClean="0"/>
                        <a:t>con un final predecible.</a:t>
                      </a:r>
                    </a:p>
                    <a:p>
                      <a:pPr marL="0" marR="0" indent="0" algn="l" defTabSz="966612" rtl="0" eaLnBrk="1" fontAlgn="auto" latinLnBrk="0" hangingPunct="1">
                        <a:lnSpc>
                          <a:spcPct val="100000"/>
                        </a:lnSpc>
                        <a:spcBef>
                          <a:spcPts val="0"/>
                        </a:spcBef>
                        <a:spcAft>
                          <a:spcPts val="0"/>
                        </a:spcAft>
                        <a:buClrTx/>
                        <a:buSzTx/>
                        <a:buFontTx/>
                        <a:buNone/>
                        <a:tabLst/>
                        <a:defRPr/>
                      </a:pPr>
                      <a:r>
                        <a:rPr lang="es-CO" sz="1100" b="0" i="0" noProof="0" dirty="0" smtClean="0"/>
                        <a:t>Él aprendió sobre dos tipos de pan, procesados y sin procesar. Él eligió pan sin procesar para hacer las galletas </a:t>
                      </a:r>
                      <a:r>
                        <a:rPr lang="es-CO" sz="1100" b="0" i="0" noProof="0" dirty="0" err="1" smtClean="0"/>
                        <a:t>graham</a:t>
                      </a:r>
                      <a:r>
                        <a:rPr lang="es-CO" sz="1100" b="0" i="0" noProof="0" dirty="0" smtClean="0"/>
                        <a:t>. Así es</a:t>
                      </a:r>
                      <a:r>
                        <a:rPr lang="es-CO" sz="1100" b="0" i="0" baseline="0" noProof="0" dirty="0" smtClean="0"/>
                        <a:t> como él </a:t>
                      </a:r>
                      <a:r>
                        <a:rPr lang="es-CO" sz="1100" b="0" i="0" noProof="0" dirty="0" smtClean="0"/>
                        <a:t>hizo comida saludable.</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s-CO" sz="1000" i="1" noProof="0" dirty="0" smtClean="0"/>
                        <a:t>La respuesta: no proporciona ninguna conclusión, o la conclusión esta mínimamente relacionada con la información,</a:t>
                      </a:r>
                      <a:r>
                        <a:rPr lang="es-CO" sz="1000" i="1" baseline="0" noProof="0" dirty="0" smtClean="0"/>
                        <a:t> </a:t>
                      </a:r>
                      <a:r>
                        <a:rPr lang="es-CO" sz="1000" i="1" noProof="0" dirty="0" smtClean="0"/>
                        <a:t>y puede repetir detalles al azar de la información anterior.</a:t>
                      </a:r>
                    </a:p>
                    <a:p>
                      <a:r>
                        <a:rPr lang="es-CO" sz="1100" i="0" noProof="0" dirty="0" err="1" smtClean="0"/>
                        <a:t>Sylvester</a:t>
                      </a:r>
                      <a:r>
                        <a:rPr lang="es-CO" sz="1100" i="0" noProof="0" dirty="0" smtClean="0"/>
                        <a:t> Graham fue un famoso panadero. A él le gustaba el pan blanco y el pan integral.</a:t>
                      </a:r>
                    </a:p>
                  </a:txBody>
                  <a:tcPr marL="103632" marR="103632" marT="50292" marB="50292"/>
                </a:tc>
              </a:tr>
            </a:tbl>
          </a:graphicData>
        </a:graphic>
      </p:graphicFrame>
    </p:spTree>
    <p:extLst>
      <p:ext uri="{BB962C8B-B14F-4D97-AF65-F5344CB8AC3E}">
        <p14:creationId xmlns:p14="http://schemas.microsoft.com/office/powerpoint/2010/main" val="1628667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76624156"/>
              </p:ext>
            </p:extLst>
          </p:nvPr>
        </p:nvGraphicFramePr>
        <p:xfrm>
          <a:off x="304800" y="762000"/>
          <a:ext cx="7196139" cy="8430476"/>
        </p:xfrm>
        <a:graphic>
          <a:graphicData uri="http://schemas.openxmlformats.org/drawingml/2006/table">
            <a:tbl>
              <a:tblPr firstRow="1" bandRow="1">
                <a:effectLst>
                  <a:innerShdw blurRad="114300">
                    <a:prstClr val="black"/>
                  </a:innerShdw>
                </a:effectLst>
                <a:tableStyleId>{5C22544A-7EE6-4342-B048-85BDC9FD1C3A}</a:tableStyleId>
              </a:tblPr>
              <a:tblGrid>
                <a:gridCol w="6019800"/>
                <a:gridCol w="685800"/>
                <a:gridCol w="490539"/>
              </a:tblGrid>
              <a:tr h="319314">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_tradnl" sz="1600" b="1" i="0" u="none" noProof="0" dirty="0" smtClean="0">
                          <a:solidFill>
                            <a:schemeClr val="tx1"/>
                          </a:solidFill>
                          <a:effectLst/>
                          <a:latin typeface="+mn-lt"/>
                        </a:rPr>
                        <a:t>Grado 3: </a:t>
                      </a:r>
                      <a:r>
                        <a:rPr lang="es-419" sz="1600" b="1" i="0" u="none" noProof="0" dirty="0" smtClean="0">
                          <a:solidFill>
                            <a:schemeClr val="tx1"/>
                          </a:solidFill>
                          <a:effectLst/>
                          <a:latin typeface="+mn-lt"/>
                        </a:rPr>
                        <a:t>Pre-Evaluación Trimestre 2</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600" b="1" i="0" u="none" noProof="0" dirty="0" smtClean="0">
                          <a:solidFill>
                            <a:schemeClr val="tx1"/>
                          </a:solidFill>
                          <a:effectLst/>
                          <a:latin typeface="+mn-lt"/>
                        </a:rPr>
                        <a:t>Clave/Puntos para las respuestas de selección múltiple</a:t>
                      </a:r>
                    </a:p>
                  </a:txBody>
                  <a:tcPr marL="97155" marR="97155" marT="47897" marB="47897" anchor="ctr">
                    <a:solidFill>
                      <a:schemeClr val="bg1"/>
                    </a:solidFill>
                  </a:tcPr>
                </a:tc>
                <a:tc gridSpan="2">
                  <a:txBody>
                    <a:bodyPr/>
                    <a:lstStyle/>
                    <a:p>
                      <a:pPr algn="ct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c hMerge="1">
                  <a:txBody>
                    <a:bodyPr/>
                    <a:lstStyle/>
                    <a:p>
                      <a:endParaRPr lang="es-419"/>
                    </a:p>
                  </a:txBody>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0" noProof="0" dirty="0" smtClean="0">
                          <a:latin typeface="+mn-lt"/>
                          <a:cs typeface="Helvetica" pitchFamily="34" charset="0"/>
                        </a:rPr>
                        <a:t>¿Por qué los soldados dicen que no pueden hacer sopa?</a:t>
                      </a:r>
                      <a:r>
                        <a:rPr lang="es-ES_tradnl" sz="1200" b="0" baseline="0" noProof="0" dirty="0" smtClean="0">
                          <a:latin typeface="+mn-lt"/>
                          <a:cs typeface="Helvetica" pitchFamily="34" charset="0"/>
                        </a:rPr>
                        <a:t> </a:t>
                      </a:r>
                      <a:r>
                        <a:rPr lang="es-ES_tradnl" sz="1200" b="0" i="0" u="none" noProof="0" dirty="0" smtClean="0">
                          <a:solidFill>
                            <a:schemeClr val="tx1"/>
                          </a:solidFill>
                          <a:effectLst/>
                          <a:latin typeface="+mn-lt"/>
                        </a:rPr>
                        <a:t>RL.3.5  DOK-2</a:t>
                      </a:r>
                      <a:r>
                        <a:rPr lang="es-ES_tradnl" sz="1200" b="0" i="0" u="none" baseline="0" noProof="0" dirty="0" smtClean="0">
                          <a:solidFill>
                            <a:schemeClr val="tx1"/>
                          </a:solidFill>
                          <a:effectLst/>
                          <a:latin typeface="+mn-lt"/>
                        </a:rPr>
                        <a:t> </a:t>
                      </a:r>
                      <a:r>
                        <a:rPr lang="es-ES_tradnl" sz="1200" b="0" i="0" u="none" noProof="0" dirty="0" smtClean="0">
                          <a:solidFill>
                            <a:schemeClr val="tx1"/>
                          </a:solidFill>
                          <a:effectLst/>
                          <a:latin typeface="+mn-lt"/>
                        </a:rPr>
                        <a:t>Cl</a:t>
                      </a: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C</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s-ES_tradnl" sz="1200" b="1" u="sng" noProof="0" dirty="0" smtClean="0">
                          <a:solidFill>
                            <a:schemeClr val="tx1"/>
                          </a:solidFill>
                          <a:effectLst>
                            <a:outerShdw blurRad="38100" dist="38100" dir="2700000" algn="tl">
                              <a:srgbClr val="000000">
                                <a:alpha val="43137"/>
                              </a:srgbClr>
                            </a:outerShdw>
                          </a:effectLst>
                          <a:latin typeface="+mn-lt"/>
                        </a:rPr>
                        <a:t>Pregunta 2</a:t>
                      </a:r>
                      <a:r>
                        <a:rPr lang="es-ES_tradnl" sz="1200" b="0" u="none" baseline="0" noProof="0" dirty="0" smtClean="0">
                          <a:solidFill>
                            <a:schemeClr val="dk1"/>
                          </a:solidFill>
                          <a:effectLst/>
                          <a:latin typeface="+mn-lt"/>
                        </a:rPr>
                        <a:t> </a:t>
                      </a:r>
                      <a:r>
                        <a:rPr lang="es-ES_tradnl" sz="1200" b="0" baseline="0" noProof="0" dirty="0" smtClean="0">
                          <a:latin typeface="+mn-lt"/>
                          <a:cs typeface="Helvetica" pitchFamily="34" charset="0"/>
                        </a:rPr>
                        <a:t> </a:t>
                      </a:r>
                      <a:r>
                        <a:rPr lang="es-ES_tradnl" sz="1200" b="0" noProof="0" dirty="0" smtClean="0">
                          <a:latin typeface="+mn-lt"/>
                          <a:cs typeface="Helvetica" pitchFamily="34" charset="0"/>
                        </a:rPr>
                        <a:t>¿En qué escena los soldados llevan a cabo su plan?</a:t>
                      </a:r>
                      <a:r>
                        <a:rPr lang="es-ES_tradnl" sz="1200" b="0" baseline="0" noProof="0" dirty="0" smtClean="0">
                          <a:latin typeface="+mn-lt"/>
                          <a:cs typeface="Helvetica" pitchFamily="34" charset="0"/>
                        </a:rPr>
                        <a:t> </a:t>
                      </a:r>
                      <a:r>
                        <a:rPr lang="es-ES_tradnl" sz="1200" b="0" i="0" noProof="0" dirty="0" smtClean="0">
                          <a:latin typeface="+mn-lt"/>
                          <a:sym typeface="Helvetica"/>
                        </a:rPr>
                        <a:t>RL.3.5 DOK-2</a:t>
                      </a:r>
                      <a:r>
                        <a:rPr lang="es-ES_tradnl" sz="1200" b="0" i="0" baseline="0" noProof="0" dirty="0" smtClean="0">
                          <a:latin typeface="+mn-lt"/>
                          <a:sym typeface="Helvetica"/>
                        </a:rPr>
                        <a:t> </a:t>
                      </a:r>
                      <a:r>
                        <a:rPr lang="es-ES_tradnl" sz="1200" b="0" i="0" baseline="0" noProof="0" dirty="0" err="1" smtClean="0">
                          <a:latin typeface="+mn-lt"/>
                          <a:sym typeface="Helvetica"/>
                        </a:rPr>
                        <a:t>APn</a:t>
                      </a:r>
                      <a:endParaRPr lang="es-ES_tradnl" sz="1200" b="0" i="0" noProof="0" dirty="0" smtClean="0">
                        <a:latin typeface="+mn-lt"/>
                        <a:sym typeface="Helvetica"/>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C</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3</a:t>
                      </a:r>
                      <a:r>
                        <a:rPr lang="es-ES_tradnl" sz="1200" b="0" noProof="0" dirty="0" smtClean="0">
                          <a:latin typeface="+mn-lt"/>
                          <a:sym typeface="Helvetica"/>
                        </a:rPr>
                        <a:t>  </a:t>
                      </a:r>
                      <a:r>
                        <a:rPr lang="es-ES_tradnl" sz="1200" b="0" dirty="0" smtClean="0">
                          <a:latin typeface="+mj-lt"/>
                          <a:cs typeface="Helvetica" pitchFamily="34" charset="0"/>
                        </a:rPr>
                        <a:t>¿Por qué los aldeanos escondían su comida de los soldados? </a:t>
                      </a:r>
                      <a:r>
                        <a:rPr lang="es-ES_tradnl" sz="1200" b="0" noProof="0" dirty="0" smtClean="0">
                          <a:latin typeface="+mn-lt"/>
                          <a:sym typeface="Helvetica"/>
                        </a:rPr>
                        <a:t>RL.3.6 </a:t>
                      </a:r>
                      <a:r>
                        <a:rPr lang="es-ES_tradnl" sz="1200" b="0" baseline="0" noProof="0" dirty="0" smtClean="0">
                          <a:latin typeface="+mn-lt"/>
                          <a:sym typeface="Helvetica"/>
                        </a:rPr>
                        <a:t> DOK-1 Cf</a:t>
                      </a:r>
                      <a:endParaRPr lang="es-ES_tradnl" sz="1200" b="0" noProof="0" dirty="0" smtClean="0">
                        <a:solidFill>
                          <a:schemeClr val="tx1"/>
                        </a:solidFill>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A</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744538" marR="0" lvl="0" indent="-744538" algn="l" defTabSz="1018809" rtl="0" eaLnBrk="1" fontAlgn="auto" latinLnBrk="0" hangingPunct="1">
                        <a:lnSpc>
                          <a:spcPct val="100000"/>
                        </a:lnSpc>
                        <a:spcBef>
                          <a:spcPts val="0"/>
                        </a:spcBef>
                        <a:spcAft>
                          <a:spcPts val="0"/>
                        </a:spcAft>
                        <a:buClrTx/>
                        <a:buSzTx/>
                        <a:buFontTx/>
                        <a:buNone/>
                        <a:tabLst/>
                        <a:defRPr sz="1800"/>
                      </a:pPr>
                      <a:r>
                        <a:rPr lang="es-ES_tradnl" sz="1200" b="1" u="sng" noProof="0" dirty="0" smtClean="0">
                          <a:solidFill>
                            <a:schemeClr val="tx1"/>
                          </a:solidFill>
                          <a:effectLst>
                            <a:outerShdw blurRad="38100" dist="38100" dir="2700000" algn="tl">
                              <a:srgbClr val="000000">
                                <a:alpha val="43137"/>
                              </a:srgbClr>
                            </a:outerShdw>
                          </a:effectLst>
                          <a:latin typeface="+mn-lt"/>
                        </a:rPr>
                        <a:t>Pregunta 4</a:t>
                      </a:r>
                      <a:r>
                        <a:rPr lang="es-ES_tradnl" sz="1200" b="0" u="none" noProof="0" dirty="0" smtClean="0">
                          <a:solidFill>
                            <a:schemeClr val="tx1"/>
                          </a:solidFill>
                          <a:effectLst>
                            <a:outerShdw blurRad="38100" dist="38100" dir="2700000" algn="tl">
                              <a:srgbClr val="000000">
                                <a:alpha val="43137"/>
                              </a:srgbClr>
                            </a:outerShdw>
                          </a:effectLst>
                          <a:latin typeface="+mn-lt"/>
                        </a:rPr>
                        <a:t>  </a:t>
                      </a:r>
                      <a:r>
                        <a:rPr lang="es-ES_tradnl" sz="1200" b="0" noProof="0" dirty="0" smtClean="0">
                          <a:latin typeface="Calibri" panose="020F0502020204030204" pitchFamily="34" charset="0"/>
                          <a:cs typeface="Helvetica" pitchFamily="34" charset="0"/>
                        </a:rPr>
                        <a:t>¿Qué generalización apoya el punto de vista de los soldados  acerca de los aldeanos?  </a:t>
                      </a:r>
                      <a:r>
                        <a:rPr lang="es-ES" sz="1200" b="0" dirty="0" smtClean="0">
                          <a:latin typeface="+mj-lt"/>
                          <a:cs typeface="Helvetica" pitchFamily="34" charset="0"/>
                        </a:rPr>
                        <a:t>¿Qué afirmación apoya mejor tu respuesta en la parte A? </a:t>
                      </a:r>
                      <a:r>
                        <a:rPr lang="es-ES_tradnl" sz="1200" b="0" u="none" noProof="0" dirty="0" smtClean="0">
                          <a:latin typeface="+mn-lt"/>
                          <a:sym typeface="Helvetica"/>
                        </a:rPr>
                        <a:t>RL.3.6</a:t>
                      </a:r>
                      <a:r>
                        <a:rPr lang="es-ES_tradnl" sz="1200" b="0" u="none" baseline="0" noProof="0" dirty="0" smtClean="0">
                          <a:latin typeface="+mn-lt"/>
                          <a:sym typeface="Helvetica"/>
                        </a:rPr>
                        <a:t> DOK-3 </a:t>
                      </a:r>
                      <a:r>
                        <a:rPr lang="es-ES_tradnl" sz="1050" b="0" u="none" baseline="0" noProof="0" dirty="0" smtClean="0">
                          <a:latin typeface="+mn-lt"/>
                          <a:sym typeface="Helvetica"/>
                        </a:rPr>
                        <a:t>Cu </a:t>
                      </a:r>
                      <a:r>
                        <a:rPr lang="es-ES_tradnl" sz="1000" b="0" u="none" baseline="0" noProof="0" dirty="0" smtClean="0">
                          <a:latin typeface="+mn-lt"/>
                          <a:sym typeface="Helvetica"/>
                        </a:rPr>
                        <a:t>(Debe tener las   dos correctas).</a:t>
                      </a:r>
                      <a:endParaRPr lang="es-ES_tradnl" sz="1000" b="0" u="none" noProof="0" dirty="0" smtClean="0">
                        <a:solidFill>
                          <a:schemeClr val="tx1"/>
                        </a:solidFill>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C/B</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s-ES_tradnl" sz="1200" b="1" u="sng" noProof="0" dirty="0" smtClean="0">
                          <a:solidFill>
                            <a:schemeClr val="tx1"/>
                          </a:solidFill>
                          <a:effectLst>
                            <a:outerShdw blurRad="38100" dist="38100" dir="2700000" algn="tl">
                              <a:srgbClr val="000000">
                                <a:alpha val="43137"/>
                              </a:srgbClr>
                            </a:outerShdw>
                          </a:effectLst>
                          <a:latin typeface="+mn-lt"/>
                        </a:rPr>
                        <a:t>Pregunta 5</a:t>
                      </a:r>
                      <a:r>
                        <a:rPr lang="es-ES_tradnl" sz="1200" b="0" u="none" noProof="0" dirty="0" smtClean="0">
                          <a:solidFill>
                            <a:schemeClr val="tx1"/>
                          </a:solidFill>
                          <a:effectLst>
                            <a:outerShdw blurRad="38100" dist="38100" dir="2700000" algn="tl">
                              <a:srgbClr val="000000">
                                <a:alpha val="43137"/>
                              </a:srgbClr>
                            </a:outerShdw>
                          </a:effectLst>
                          <a:latin typeface="+mn-lt"/>
                        </a:rPr>
                        <a:t>  </a:t>
                      </a:r>
                      <a:r>
                        <a:rPr lang="es-ES_tradnl" sz="1200" b="0" noProof="0" dirty="0" smtClean="0">
                          <a:latin typeface="Calibri" panose="020F0502020204030204" pitchFamily="34" charset="0"/>
                          <a:cs typeface="Helvetica" pitchFamily="34" charset="0"/>
                        </a:rPr>
                        <a:t>¿Cuál es el propósito de la </a:t>
                      </a:r>
                      <a:r>
                        <a:rPr lang="es-ES_tradnl" sz="1200" b="0" u="sng" noProof="0" dirty="0" smtClean="0">
                          <a:latin typeface="Calibri" panose="020F0502020204030204" pitchFamily="34" charset="0"/>
                          <a:cs typeface="Helvetica" pitchFamily="34" charset="0"/>
                        </a:rPr>
                        <a:t>ilustración A</a:t>
                      </a:r>
                      <a:r>
                        <a:rPr lang="es-ES_tradnl" sz="1200" b="0" noProof="0" dirty="0" smtClean="0">
                          <a:latin typeface="Calibri" panose="020F0502020204030204" pitchFamily="34" charset="0"/>
                          <a:cs typeface="Helvetica" pitchFamily="34" charset="0"/>
                        </a:rPr>
                        <a:t>?</a:t>
                      </a:r>
                      <a:r>
                        <a:rPr lang="es-ES_tradnl" sz="1200" b="0" baseline="0" noProof="0" dirty="0" smtClean="0">
                          <a:latin typeface="Calibri" panose="020F0502020204030204" pitchFamily="34" charset="0"/>
                          <a:cs typeface="Helvetica" pitchFamily="34" charset="0"/>
                        </a:rPr>
                        <a:t> </a:t>
                      </a:r>
                      <a:r>
                        <a:rPr lang="es-ES_tradnl" sz="1200" b="0" u="none" noProof="0" dirty="0" smtClean="0">
                          <a:solidFill>
                            <a:schemeClr val="tx1"/>
                          </a:solidFill>
                          <a:effectLst>
                            <a:outerShdw blurRad="38100" dist="38100" dir="2700000" algn="tl">
                              <a:srgbClr val="000000">
                                <a:alpha val="43137"/>
                              </a:srgbClr>
                            </a:outerShdw>
                          </a:effectLst>
                          <a:latin typeface="+mn-lt"/>
                        </a:rPr>
                        <a:t> </a:t>
                      </a:r>
                      <a:r>
                        <a:rPr lang="es-ES_tradnl" sz="1200" b="0" noProof="0" dirty="0" smtClean="0">
                          <a:latin typeface="+mn-lt"/>
                          <a:sym typeface="Helvetica"/>
                        </a:rPr>
                        <a:t>RL.3.7 DOK-1 Cd</a:t>
                      </a:r>
                      <a:endParaRPr lang="es-ES_tradnl" sz="1200" b="0" u="none" noProof="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C</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803275" marR="0" lvl="0" indent="-803275" algn="l" defTabSz="1018809" rtl="0" eaLnBrk="1" fontAlgn="auto" latinLnBrk="0" hangingPunct="1">
                        <a:lnSpc>
                          <a:spcPct val="100000"/>
                        </a:lnSpc>
                        <a:spcBef>
                          <a:spcPts val="0"/>
                        </a:spcBef>
                        <a:spcAft>
                          <a:spcPts val="0"/>
                        </a:spcAft>
                        <a:buClrTx/>
                        <a:buSzTx/>
                        <a:buFontTx/>
                        <a:buNone/>
                        <a:tabLst/>
                        <a:defRPr sz="1800"/>
                      </a:pPr>
                      <a:r>
                        <a:rPr lang="es-ES_tradnl" sz="1200" b="1" u="sng" noProof="0" dirty="0" smtClean="0">
                          <a:solidFill>
                            <a:schemeClr val="tx1"/>
                          </a:solidFill>
                          <a:effectLst>
                            <a:outerShdw blurRad="38100" dist="38100" dir="2700000" algn="tl">
                              <a:srgbClr val="000000">
                                <a:alpha val="43137"/>
                              </a:srgbClr>
                            </a:outerShdw>
                          </a:effectLst>
                          <a:latin typeface="+mn-lt"/>
                        </a:rPr>
                        <a:t>Pregunta 6</a:t>
                      </a:r>
                      <a:r>
                        <a:rPr lang="es-ES_tradnl" sz="1200" b="0" u="none" noProof="0" dirty="0" smtClean="0">
                          <a:solidFill>
                            <a:schemeClr val="tx1"/>
                          </a:solidFill>
                          <a:effectLst>
                            <a:outerShdw blurRad="38100" dist="38100" dir="2700000" algn="tl">
                              <a:srgbClr val="000000">
                                <a:alpha val="43137"/>
                              </a:srgbClr>
                            </a:outerShdw>
                          </a:effectLst>
                          <a:latin typeface="+mn-lt"/>
                        </a:rPr>
                        <a:t>   </a:t>
                      </a:r>
                      <a:r>
                        <a:rPr lang="es-419" sz="1200" b="0" noProof="0" dirty="0" smtClean="0">
                          <a:latin typeface="+mn-lt"/>
                          <a:cs typeface="Helvetica" pitchFamily="34" charset="0"/>
                        </a:rPr>
                        <a:t>¿Cómo la </a:t>
                      </a:r>
                      <a:r>
                        <a:rPr lang="es-419" sz="1200" b="0" u="sng" noProof="0" dirty="0" smtClean="0">
                          <a:latin typeface="+mn-lt"/>
                          <a:cs typeface="Helvetica" pitchFamily="34" charset="0"/>
                        </a:rPr>
                        <a:t>ilustración C</a:t>
                      </a:r>
                      <a:r>
                        <a:rPr lang="es-419" sz="1200" b="0" noProof="0" dirty="0" smtClean="0">
                          <a:latin typeface="+mn-lt"/>
                          <a:cs typeface="Helvetica" pitchFamily="34" charset="0"/>
                        </a:rPr>
                        <a:t> contribuye a que el lector tenga una mejor comprensión de la obra? </a:t>
                      </a:r>
                      <a:r>
                        <a:rPr lang="es-ES_tradnl" sz="1200" b="0" noProof="0" dirty="0" smtClean="0">
                          <a:latin typeface="+mn-lt"/>
                          <a:sym typeface="Helvetica"/>
                        </a:rPr>
                        <a:t>RL.3.7</a:t>
                      </a:r>
                      <a:r>
                        <a:rPr lang="es-ES_tradnl" sz="1200" b="0" baseline="0" noProof="0" dirty="0" smtClean="0">
                          <a:latin typeface="+mn-lt"/>
                          <a:sym typeface="Helvetica"/>
                        </a:rPr>
                        <a:t> DOK-1 Cf</a:t>
                      </a:r>
                      <a:endParaRPr lang="es-ES_tradnl" sz="1200" b="0" u="none" noProof="0" dirty="0" smtClean="0">
                        <a:solidFill>
                          <a:schemeClr val="tx1"/>
                        </a:solidFill>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A</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7</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1" u="sng" noProof="0" dirty="0" smtClean="0">
                          <a:solidFill>
                            <a:schemeClr val="tx1"/>
                          </a:solidFill>
                          <a:effectLst>
                            <a:outerShdw blurRad="38100" dist="38100" dir="2700000" algn="tl">
                              <a:srgbClr val="000000">
                                <a:alpha val="43137"/>
                              </a:srgbClr>
                            </a:outerShdw>
                          </a:effectLst>
                          <a:latin typeface="+mn-lt"/>
                        </a:rPr>
                        <a:t>Respuesta construida Texto</a:t>
                      </a:r>
                      <a:r>
                        <a:rPr lang="es-ES_tradnl" sz="1200" b="1" u="sng" baseline="0" noProof="0" dirty="0" smtClean="0">
                          <a:solidFill>
                            <a:schemeClr val="tx1"/>
                          </a:solidFill>
                          <a:effectLst>
                            <a:outerShdw blurRad="38100" dist="38100" dir="2700000" algn="tl">
                              <a:srgbClr val="000000">
                                <a:alpha val="43137"/>
                              </a:srgbClr>
                            </a:outerShdw>
                          </a:effectLst>
                          <a:latin typeface="+mn-lt"/>
                        </a:rPr>
                        <a:t> literario</a:t>
                      </a:r>
                      <a:endParaRPr lang="es-ES_tradnl" sz="1200" b="0" u="sng" noProof="0"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RL.3.6</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2</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8</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1" u="sng" noProof="0" dirty="0" smtClean="0">
                          <a:solidFill>
                            <a:schemeClr val="tx1"/>
                          </a:solidFill>
                          <a:effectLst>
                            <a:outerShdw blurRad="38100" dist="38100" dir="2700000" algn="tl">
                              <a:srgbClr val="000000">
                                <a:alpha val="43137"/>
                              </a:srgbClr>
                            </a:outerShdw>
                          </a:effectLst>
                          <a:latin typeface="+mn-lt"/>
                        </a:rPr>
                        <a:t>Respuesta construida Texto literario</a:t>
                      </a:r>
                      <a:endParaRPr lang="es-ES_tradnl" sz="1200" b="0" u="sng" noProof="0"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RL.3.7</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2</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744538" marR="0" indent="-744538"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9</a:t>
                      </a:r>
                      <a:r>
                        <a:rPr lang="es-ES_tradnl" sz="1200" b="0" u="none" noProof="0" dirty="0" smtClean="0">
                          <a:latin typeface="+mn-lt"/>
                          <a:cs typeface="Helvetica" pitchFamily="34" charset="0"/>
                        </a:rPr>
                        <a:t>  </a:t>
                      </a:r>
                      <a:r>
                        <a:rPr lang="es-419" sz="1200" b="0" noProof="0" dirty="0" smtClean="0">
                          <a:latin typeface="+mn-lt"/>
                          <a:cs typeface="Helvetica" pitchFamily="34" charset="0"/>
                        </a:rPr>
                        <a:t>De acuerdo a la línea de tiempo, ¿cuándo los estudiantes universitarios estadounidenses se refirieron a los vagones como "carros de perro”?</a:t>
                      </a:r>
                      <a:r>
                        <a:rPr lang="es-ES_tradnl" sz="1200" b="0" baseline="0" noProof="0" dirty="0" smtClean="0">
                          <a:latin typeface="+mn-lt"/>
                          <a:cs typeface="Helvetica" pitchFamily="34" charset="0"/>
                        </a:rPr>
                        <a:t> </a:t>
                      </a:r>
                    </a:p>
                    <a:p>
                      <a:pPr marL="744538" marR="0" indent="-744538" algn="l" defTabSz="966612" rtl="0" eaLnBrk="1" fontAlgn="auto" latinLnBrk="0" hangingPunct="1">
                        <a:lnSpc>
                          <a:spcPct val="100000"/>
                        </a:lnSpc>
                        <a:spcBef>
                          <a:spcPts val="0"/>
                        </a:spcBef>
                        <a:spcAft>
                          <a:spcPts val="0"/>
                        </a:spcAft>
                        <a:buClrTx/>
                        <a:buSzTx/>
                        <a:buFontTx/>
                        <a:buNone/>
                        <a:tabLst/>
                        <a:defRPr/>
                      </a:pPr>
                      <a:r>
                        <a:rPr lang="es-ES_tradnl" sz="1200" b="0" u="none" baseline="0" noProof="0" dirty="0" smtClean="0">
                          <a:latin typeface="+mn-lt"/>
                          <a:cs typeface="Helvetica" pitchFamily="34" charset="0"/>
                        </a:rPr>
                        <a:t>                     </a:t>
                      </a:r>
                      <a:r>
                        <a:rPr lang="es-ES_tradnl" sz="1200" b="0" u="none" noProof="0" dirty="0" smtClean="0">
                          <a:latin typeface="+mn-lt"/>
                          <a:cs typeface="Helvetica" pitchFamily="34" charset="0"/>
                        </a:rPr>
                        <a:t>RI.3.5</a:t>
                      </a:r>
                      <a:r>
                        <a:rPr lang="es-ES_tradnl" sz="1200" b="0" u="none" baseline="0" noProof="0" dirty="0" smtClean="0">
                          <a:latin typeface="+mn-lt"/>
                          <a:cs typeface="Helvetica" pitchFamily="34" charset="0"/>
                        </a:rPr>
                        <a:t> DOK-2 Cl</a:t>
                      </a:r>
                      <a:endParaRPr lang="es-ES_tradnl" sz="1200" b="0" u="none" noProof="0"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C</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52183">
                <a:tc>
                  <a:txBody>
                    <a:bodyPr/>
                    <a:lstStyle/>
                    <a:p>
                      <a:pPr marL="855663" marR="0" indent="-855663"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10</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0" noProof="0" dirty="0" smtClean="0">
                          <a:latin typeface="+mn-lt"/>
                          <a:cs typeface="Helvetica" pitchFamily="34" charset="0"/>
                        </a:rPr>
                        <a:t>¿Dónde vive la gente</a:t>
                      </a:r>
                      <a:r>
                        <a:rPr lang="es-ES_tradnl" sz="1200" b="0" baseline="0" noProof="0" dirty="0" smtClean="0">
                          <a:latin typeface="+mn-lt"/>
                          <a:cs typeface="Helvetica" pitchFamily="34" charset="0"/>
                        </a:rPr>
                        <a:t> </a:t>
                      </a:r>
                      <a:r>
                        <a:rPr lang="es-ES_tradnl" sz="1200" b="0" noProof="0" dirty="0" smtClean="0">
                          <a:latin typeface="+mn-lt"/>
                          <a:cs typeface="Helvetica" pitchFamily="34" charset="0"/>
                        </a:rPr>
                        <a:t>a la que le gusta la ensalada de repollo como aderezo sobre sus perros calientes?</a:t>
                      </a:r>
                      <a:r>
                        <a:rPr lang="es-ES_tradnl" sz="1200" b="0" baseline="0" noProof="0" dirty="0" smtClean="0">
                          <a:latin typeface="+mn-lt"/>
                          <a:cs typeface="Helvetica" pitchFamily="34" charset="0"/>
                        </a:rPr>
                        <a:t> </a:t>
                      </a:r>
                      <a:r>
                        <a:rPr lang="es-ES_tradnl" sz="1200" b="0" noProof="0" dirty="0" smtClean="0">
                          <a:latin typeface="+mn-lt"/>
                          <a:cs typeface="Helvetica" pitchFamily="34" charset="0"/>
                        </a:rPr>
                        <a:t>RI.3.5 DOK-2</a:t>
                      </a:r>
                      <a:r>
                        <a:rPr lang="es-ES_tradnl" sz="1200" b="0" baseline="0" noProof="0" dirty="0" smtClean="0">
                          <a:latin typeface="+mn-lt"/>
                          <a:cs typeface="Helvetica" pitchFamily="34" charset="0"/>
                        </a:rPr>
                        <a:t> </a:t>
                      </a:r>
                      <a:r>
                        <a:rPr lang="es-ES_tradnl" sz="1200" b="0" baseline="0" noProof="0" dirty="0" err="1" smtClean="0">
                          <a:latin typeface="+mn-lt"/>
                          <a:cs typeface="Helvetica" pitchFamily="34" charset="0"/>
                        </a:rPr>
                        <a:t>APn</a:t>
                      </a:r>
                      <a:endParaRPr lang="es-ES_tradnl" sz="1200" b="0" u="none" noProof="0" dirty="0" smtClean="0">
                        <a:solidFill>
                          <a:schemeClr val="tx1"/>
                        </a:solidFill>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B</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02109">
                <a:tc>
                  <a:txBody>
                    <a:bodyPr/>
                    <a:lstStyle/>
                    <a:p>
                      <a:pPr marL="862013" marR="0" indent="-862013" algn="l" defTabSz="1018809"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11</a:t>
                      </a:r>
                      <a:r>
                        <a:rPr lang="es-ES_tradnl" sz="1200" b="0" u="none" noProof="0" dirty="0" smtClean="0">
                          <a:solidFill>
                            <a:schemeClr val="tx1"/>
                          </a:solidFill>
                          <a:effectLst>
                            <a:outerShdw blurRad="38100" dist="38100" dir="2700000" algn="tl">
                              <a:srgbClr val="000000">
                                <a:alpha val="43137"/>
                              </a:srgbClr>
                            </a:outerShdw>
                          </a:effectLst>
                          <a:latin typeface="+mn-lt"/>
                        </a:rPr>
                        <a:t>  </a:t>
                      </a:r>
                      <a:r>
                        <a:rPr lang="es-419" sz="1200" b="0" noProof="0" dirty="0" smtClean="0">
                          <a:latin typeface="+mn-lt"/>
                          <a:cs typeface="Helvetica" pitchFamily="34" charset="0"/>
                        </a:rPr>
                        <a:t>¿Qué enunciado describe mejor el punto de vista de Graham acerca de la comida?  </a:t>
                      </a:r>
                      <a:r>
                        <a:rPr lang="es-ES_tradnl" sz="1200" b="0" u="none" noProof="0" dirty="0" smtClean="0">
                          <a:latin typeface="+mn-lt"/>
                          <a:cs typeface="Helvetica" pitchFamily="34" charset="0"/>
                        </a:rPr>
                        <a:t>RI.3.6 DOK-2 Cf</a:t>
                      </a:r>
                      <a:endParaRPr lang="es-ES_tradnl" sz="1200" b="0" u="none" noProof="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C</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342900" marR="0" indent="-342900" algn="l" defTabSz="1018809"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12</a:t>
                      </a:r>
                      <a:r>
                        <a:rPr lang="es-ES_tradnl" sz="1200" b="0" u="none" noProof="0" dirty="0" smtClean="0">
                          <a:solidFill>
                            <a:schemeClr val="tx1"/>
                          </a:solidFill>
                          <a:effectLst>
                            <a:outerShdw blurRad="38100" dist="38100" dir="2700000" algn="tl">
                              <a:srgbClr val="000000">
                                <a:alpha val="43137"/>
                              </a:srgbClr>
                            </a:outerShdw>
                          </a:effectLst>
                          <a:latin typeface="+mn-lt"/>
                        </a:rPr>
                        <a:t>  </a:t>
                      </a:r>
                      <a:r>
                        <a:rPr lang="es-ES_tradnl" sz="1200" b="0" noProof="0" dirty="0" smtClean="0">
                          <a:latin typeface="Calibri" panose="020F0502020204030204" pitchFamily="34" charset="0"/>
                          <a:cs typeface="Helvetica" pitchFamily="34" charset="0"/>
                        </a:rPr>
                        <a:t>¿Por qué </a:t>
                      </a:r>
                      <a:r>
                        <a:rPr lang="es-ES_tradnl" sz="1200" b="0" noProof="0" dirty="0" err="1" smtClean="0">
                          <a:latin typeface="Calibri" panose="020F0502020204030204" pitchFamily="34" charset="0"/>
                          <a:cs typeface="Helvetica" pitchFamily="34" charset="0"/>
                        </a:rPr>
                        <a:t>Sylvester</a:t>
                      </a:r>
                      <a:r>
                        <a:rPr lang="es-ES_tradnl" sz="1200" b="0" noProof="0" dirty="0" smtClean="0">
                          <a:latin typeface="Calibri" panose="020F0502020204030204" pitchFamily="34" charset="0"/>
                          <a:cs typeface="Helvetica" pitchFamily="34" charset="0"/>
                        </a:rPr>
                        <a:t> compara la gente con las boas constrictoras?</a:t>
                      </a:r>
                      <a:r>
                        <a:rPr lang="es-ES_tradnl" sz="1200" b="0" baseline="0" noProof="0" dirty="0" smtClean="0">
                          <a:latin typeface="Calibri" panose="020F0502020204030204" pitchFamily="34" charset="0"/>
                          <a:cs typeface="Helvetica" pitchFamily="34" charset="0"/>
                        </a:rPr>
                        <a:t> </a:t>
                      </a:r>
                      <a:r>
                        <a:rPr lang="es-ES_tradnl" sz="1200" b="0" noProof="0" dirty="0" smtClean="0">
                          <a:latin typeface="+mn-lt"/>
                          <a:cs typeface="Helvetica" pitchFamily="34" charset="0"/>
                        </a:rPr>
                        <a:t>RI.3.6 DOK-2</a:t>
                      </a:r>
                      <a:r>
                        <a:rPr lang="es-ES_tradnl" sz="1200" b="0" baseline="0" noProof="0" dirty="0" smtClean="0">
                          <a:latin typeface="+mn-lt"/>
                          <a:cs typeface="Helvetica" pitchFamily="34" charset="0"/>
                        </a:rPr>
                        <a:t> Cu</a:t>
                      </a:r>
                      <a:endParaRPr lang="es-ES_tradnl" sz="1200" b="0" u="none" noProof="0"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A</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77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13</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0" noProof="0" dirty="0" smtClean="0">
                          <a:latin typeface="+mn-lt"/>
                          <a:cs typeface="Helvetica" pitchFamily="34" charset="0"/>
                        </a:rPr>
                        <a:t>¿Que pensaba Graham acerca del pan blanco?</a:t>
                      </a:r>
                      <a:r>
                        <a:rPr lang="es-ES_tradnl" sz="1200" b="0" baseline="0" noProof="0" dirty="0" smtClean="0">
                          <a:latin typeface="+mn-lt"/>
                          <a:cs typeface="Helvetica" pitchFamily="34" charset="0"/>
                        </a:rPr>
                        <a:t> </a:t>
                      </a:r>
                      <a:r>
                        <a:rPr lang="es-ES_tradnl" sz="1200" b="0" u="none" noProof="0" dirty="0" smtClean="0">
                          <a:solidFill>
                            <a:schemeClr val="tx1"/>
                          </a:solidFill>
                          <a:effectLst/>
                          <a:latin typeface="+mn-lt"/>
                        </a:rPr>
                        <a:t>RI.3.7 DOK-1 Cf</a:t>
                      </a:r>
                      <a:endParaRPr lang="es-ES_tradnl" sz="1200" b="0" i="0" u="none" noProof="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B</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60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14</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j-lt"/>
                          <a:cs typeface="Helvetica" pitchFamily="34" charset="0"/>
                        </a:rPr>
                        <a:t>¿</a:t>
                      </a:r>
                      <a:r>
                        <a:rPr lang="es-ES" sz="1200" b="0" dirty="0" smtClean="0">
                          <a:latin typeface="+mj-lt"/>
                          <a:cs typeface="Helvetica" pitchFamily="34" charset="0"/>
                        </a:rPr>
                        <a:t>Por qué el autor habría incluido la ilustración de dos tipos de pan?</a:t>
                      </a:r>
                    </a:p>
                    <a:p>
                      <a:pPr marL="0" marR="0" indent="0" algn="l" defTabSz="966612" rtl="0" eaLnBrk="1" fontAlgn="auto" latinLnBrk="0" hangingPunct="1">
                        <a:lnSpc>
                          <a:spcPct val="100000"/>
                        </a:lnSpc>
                        <a:spcBef>
                          <a:spcPts val="0"/>
                        </a:spcBef>
                        <a:spcAft>
                          <a:spcPts val="0"/>
                        </a:spcAft>
                        <a:buClrTx/>
                        <a:buSzTx/>
                        <a:buFontTx/>
                        <a:buNone/>
                        <a:tabLst/>
                        <a:defRPr/>
                      </a:pPr>
                      <a:r>
                        <a:rPr lang="es-ES" sz="1200" b="0" dirty="0" smtClean="0">
                          <a:latin typeface="+mj-lt"/>
                          <a:cs typeface="Helvetica" pitchFamily="34" charset="0"/>
                        </a:rPr>
                        <a:t>                        </a:t>
                      </a:r>
                      <a:r>
                        <a:rPr lang="es-ES_tradnl" sz="1200" b="0" i="0" noProof="0" dirty="0" smtClean="0">
                          <a:latin typeface="+mn-lt"/>
                          <a:cs typeface="Helvetica" pitchFamily="34" charset="0"/>
                        </a:rPr>
                        <a:t>RI.3.7 DOK-2 Cl</a:t>
                      </a:r>
                      <a:endParaRPr lang="es-ES_tradnl" sz="1200" b="0" i="0" u="none" noProof="0" dirty="0" smtClean="0">
                        <a:solidFill>
                          <a:schemeClr val="tx1"/>
                        </a:solidFill>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D</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15</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1" u="none" noProof="0" dirty="0" smtClean="0">
                          <a:solidFill>
                            <a:schemeClr val="tx1"/>
                          </a:solidFill>
                          <a:effectLst/>
                          <a:latin typeface="+mn-lt"/>
                        </a:rPr>
                        <a:t>  </a:t>
                      </a:r>
                      <a:r>
                        <a:rPr lang="es-ES_tradnl" sz="1200" b="1" u="sng" noProof="0" dirty="0" smtClean="0">
                          <a:solidFill>
                            <a:schemeClr val="tx1"/>
                          </a:solidFill>
                          <a:effectLst/>
                          <a:latin typeface="+mn-lt"/>
                        </a:rPr>
                        <a:t>Respuesta</a:t>
                      </a:r>
                      <a:r>
                        <a:rPr lang="es-ES_tradnl" sz="1200" b="1" u="sng" baseline="0" noProof="0" dirty="0" smtClean="0">
                          <a:solidFill>
                            <a:schemeClr val="tx1"/>
                          </a:solidFill>
                          <a:effectLst/>
                          <a:latin typeface="+mn-lt"/>
                        </a:rPr>
                        <a:t> construida Texto informativo</a:t>
                      </a:r>
                      <a:r>
                        <a:rPr lang="es-ES_tradnl" sz="1200" b="1" i="1" u="sng" baseline="0" noProof="0" dirty="0" smtClean="0">
                          <a:solidFill>
                            <a:schemeClr val="tx1"/>
                          </a:solidFill>
                          <a:effectLst/>
                          <a:latin typeface="+mn-lt"/>
                        </a:rPr>
                        <a:t>          </a:t>
                      </a:r>
                      <a:endParaRPr lang="es-ES_tradnl" sz="1200" b="1" i="1" u="sng" noProof="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RI.3.6</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3</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16</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1" u="sng" noProof="0" dirty="0" smtClean="0">
                          <a:solidFill>
                            <a:schemeClr val="tx1"/>
                          </a:solidFill>
                          <a:effectLst/>
                          <a:latin typeface="+mn-lt"/>
                        </a:rPr>
                        <a:t>Respuesta</a:t>
                      </a:r>
                      <a:r>
                        <a:rPr lang="es-ES_tradnl" sz="1200" b="1" u="sng" baseline="0" noProof="0" dirty="0" smtClean="0">
                          <a:solidFill>
                            <a:schemeClr val="tx1"/>
                          </a:solidFill>
                          <a:effectLst/>
                          <a:latin typeface="+mn-lt"/>
                        </a:rPr>
                        <a:t> construida Texto informativo</a:t>
                      </a:r>
                      <a:r>
                        <a:rPr lang="es-ES_tradnl" sz="1200" b="1" i="1" u="sng" baseline="0" noProof="0" dirty="0" smtClean="0">
                          <a:solidFill>
                            <a:schemeClr val="tx1"/>
                          </a:solidFill>
                          <a:effectLst/>
                          <a:latin typeface="+mn-lt"/>
                        </a:rPr>
                        <a:t> </a:t>
                      </a:r>
                      <a:endParaRPr lang="es-ES_tradnl" sz="1200" b="1" u="sng" noProof="0"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RI.3.7</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2</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Escribir</a:t>
                      </a:r>
                      <a:r>
                        <a:rPr lang="es-ES_tradnl" sz="1200" b="1" u="sng" baseline="0" noProof="0" dirty="0" smtClean="0">
                          <a:solidFill>
                            <a:schemeClr val="tx1"/>
                          </a:solidFill>
                          <a:effectLst>
                            <a:outerShdw blurRad="38100" dist="38100" dir="2700000" algn="tl">
                              <a:srgbClr val="000000">
                                <a:alpha val="43137"/>
                              </a:srgbClr>
                            </a:outerShdw>
                          </a:effectLst>
                          <a:latin typeface="+mn-lt"/>
                        </a:rPr>
                        <a:t> y Revisar</a:t>
                      </a:r>
                      <a:endParaRPr lang="es-ES_tradnl" sz="1200" b="1" u="sng" noProof="0"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r>
                        <a:rPr lang="es-ES_tradnl" sz="1200" b="1" u="sng" noProof="0" dirty="0" smtClean="0">
                          <a:solidFill>
                            <a:schemeClr val="tx1"/>
                          </a:solidFill>
                          <a:effectLst>
                            <a:outerShdw blurRad="38100" dist="38100" dir="2700000" algn="tl">
                              <a:srgbClr val="000000">
                                <a:alpha val="43137"/>
                              </a:srgbClr>
                            </a:outerShdw>
                          </a:effectLst>
                          <a:latin typeface="+mn-lt"/>
                        </a:rPr>
                        <a:t>Pregunta 17</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1" noProof="0" dirty="0" smtClean="0">
                          <a:effectLst>
                            <a:outerShdw blurRad="38100" dist="38100" dir="2700000" algn="tl">
                              <a:srgbClr val="000000">
                                <a:alpha val="43137"/>
                              </a:srgbClr>
                            </a:outerShdw>
                          </a:effectLst>
                          <a:latin typeface="+mn-lt"/>
                          <a:cs typeface="Helvetica" pitchFamily="34" charset="0"/>
                        </a:rPr>
                        <a:t>Escrito breve W.3.2e</a:t>
                      </a: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W.3.2e</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2</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18</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1" u="sng" noProof="0" dirty="0" smtClean="0">
                          <a:solidFill>
                            <a:schemeClr val="tx1"/>
                          </a:solidFill>
                          <a:effectLst>
                            <a:outerShdw blurRad="38100" dist="38100" dir="2700000" algn="tl">
                              <a:srgbClr val="000000">
                                <a:alpha val="43137"/>
                              </a:srgbClr>
                            </a:outerShdw>
                          </a:effectLst>
                          <a:latin typeface="+mn-lt"/>
                        </a:rPr>
                        <a:t>Revisar</a:t>
                      </a:r>
                      <a:r>
                        <a:rPr lang="es-ES_tradnl" sz="1200" b="1" u="sng" baseline="0" noProof="0" dirty="0" smtClean="0">
                          <a:solidFill>
                            <a:schemeClr val="tx1"/>
                          </a:solidFill>
                          <a:effectLst>
                            <a:outerShdw blurRad="38100" dist="38100" dir="2700000" algn="tl">
                              <a:srgbClr val="000000">
                                <a:alpha val="43137"/>
                              </a:srgbClr>
                            </a:outerShdw>
                          </a:effectLst>
                          <a:latin typeface="+mn-lt"/>
                        </a:rPr>
                        <a:t> un texto breve</a:t>
                      </a:r>
                      <a:endParaRPr lang="es-ES_tradnl" sz="1200" b="1" u="sng" noProof="0"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C</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19</a:t>
                      </a:r>
                      <a:r>
                        <a:rPr lang="es-ES_tradnl" sz="1200" b="1" u="none" noProof="0" dirty="0" smtClean="0">
                          <a:solidFill>
                            <a:schemeClr val="tx1"/>
                          </a:solidFill>
                          <a:effectLst>
                            <a:outerShdw blurRad="38100" dist="38100" dir="2700000" algn="tl">
                              <a:srgbClr val="000000">
                                <a:alpha val="43137"/>
                              </a:srgbClr>
                            </a:outerShdw>
                          </a:effectLst>
                          <a:latin typeface="+mn-lt"/>
                        </a:rPr>
                        <a:t>    </a:t>
                      </a:r>
                      <a:r>
                        <a:rPr lang="es-ES_tradnl" sz="1200" b="0" noProof="0" dirty="0" smtClean="0">
                          <a:latin typeface="+mn-lt"/>
                        </a:rPr>
                        <a:t>¿Que palabra puede usarse para reemplazar </a:t>
                      </a:r>
                      <a:r>
                        <a:rPr lang="es-ES_tradnl" sz="1200" b="0" i="1" u="sng" noProof="0" dirty="0" smtClean="0">
                          <a:latin typeface="+mn-lt"/>
                        </a:rPr>
                        <a:t>nutrientes</a:t>
                      </a:r>
                      <a:r>
                        <a:rPr lang="es-ES_tradnl" sz="1200" b="0" noProof="0" dirty="0" smtClean="0">
                          <a:latin typeface="+mn-lt"/>
                        </a:rPr>
                        <a:t>?</a:t>
                      </a:r>
                      <a:r>
                        <a:rPr lang="es-ES_tradnl" sz="1200" b="0" baseline="0" noProof="0" dirty="0" smtClean="0">
                          <a:latin typeface="+mn-lt"/>
                        </a:rPr>
                        <a:t> </a:t>
                      </a:r>
                      <a:r>
                        <a:rPr lang="es-ES_tradnl" sz="1200" b="0" u="none" noProof="0" dirty="0" smtClean="0">
                          <a:latin typeface="+mn-lt"/>
                        </a:rPr>
                        <a:t>L </a:t>
                      </a:r>
                      <a:r>
                        <a:rPr lang="es-ES_tradnl" sz="1200" b="0" noProof="0" dirty="0" smtClean="0">
                          <a:latin typeface="+mn-lt"/>
                        </a:rPr>
                        <a:t>3.3.a </a:t>
                      </a:r>
                      <a:endParaRPr lang="es-ES_tradnl" sz="1200" b="0" u="sng" noProof="0"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A</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914400" marR="0" indent="-914400" algn="l" defTabSz="966612" rtl="0" eaLnBrk="1" fontAlgn="auto" latinLnBrk="0" hangingPunct="1">
                        <a:lnSpc>
                          <a:spcPct val="100000"/>
                        </a:lnSpc>
                        <a:spcBef>
                          <a:spcPts val="0"/>
                        </a:spcBef>
                        <a:spcAft>
                          <a:spcPts val="0"/>
                        </a:spcAft>
                        <a:buClrTx/>
                        <a:buSzTx/>
                        <a:buFontTx/>
                        <a:buNone/>
                        <a:tabLst/>
                        <a:defRPr/>
                      </a:pPr>
                      <a:r>
                        <a:rPr lang="es-ES_tradnl" sz="1200" b="1" u="sng" noProof="0" dirty="0" smtClean="0">
                          <a:solidFill>
                            <a:schemeClr val="tx1"/>
                          </a:solidFill>
                          <a:effectLst>
                            <a:outerShdw blurRad="38100" dist="38100" dir="2700000" algn="tl">
                              <a:srgbClr val="000000">
                                <a:alpha val="43137"/>
                              </a:srgbClr>
                            </a:outerShdw>
                          </a:effectLst>
                          <a:latin typeface="+mn-lt"/>
                        </a:rPr>
                        <a:t>Pregunta 20</a:t>
                      </a:r>
                      <a:r>
                        <a:rPr lang="es-ES_tradnl" sz="1200" b="0" u="none" noProof="0" dirty="0" smtClean="0">
                          <a:solidFill>
                            <a:schemeClr val="tx1"/>
                          </a:solidFill>
                          <a:effectLst>
                            <a:outerShdw blurRad="38100" dist="38100" dir="2700000" algn="tl">
                              <a:srgbClr val="000000">
                                <a:alpha val="43137"/>
                              </a:srgbClr>
                            </a:outerShdw>
                          </a:effectLst>
                          <a:latin typeface="+mn-lt"/>
                        </a:rPr>
                        <a:t>   </a:t>
                      </a:r>
                      <a:r>
                        <a:rPr lang="es-ES_tradnl" sz="1200" b="0" u="none" baseline="0" noProof="0" dirty="0" smtClean="0">
                          <a:solidFill>
                            <a:schemeClr val="tx1"/>
                          </a:solidFill>
                          <a:effectLst>
                            <a:outerShdw blurRad="38100" dist="38100" dir="2700000" algn="tl">
                              <a:srgbClr val="000000">
                                <a:alpha val="43137"/>
                              </a:srgbClr>
                            </a:outerShdw>
                          </a:effectLst>
                          <a:latin typeface="+mn-lt"/>
                        </a:rPr>
                        <a:t> </a:t>
                      </a:r>
                      <a:r>
                        <a:rPr lang="es-419" sz="1200" b="0" noProof="0" dirty="0" smtClean="0">
                          <a:latin typeface="+mn-lt"/>
                          <a:cs typeface="Helvetica" panose="020B0604020202020204" pitchFamily="34" charset="0"/>
                        </a:rPr>
                        <a:t>¿Cuáles son las dos oraciones que no tienen errores de puntuación?</a:t>
                      </a:r>
                      <a:r>
                        <a:rPr lang="es-ES_tradnl" sz="1200" b="0" baseline="0" noProof="0" dirty="0" smtClean="0">
                          <a:latin typeface="+mn-lt"/>
                          <a:cs typeface="+mn-cs"/>
                        </a:rPr>
                        <a:t>  </a:t>
                      </a:r>
                      <a:r>
                        <a:rPr lang="es-ES_tradnl" sz="1200" b="0" u="none" noProof="0" dirty="0" smtClean="0"/>
                        <a:t>L.2 ( ambas </a:t>
                      </a:r>
                      <a:r>
                        <a:rPr lang="es-ES_tradnl" sz="1200" b="0" u="none" baseline="0" noProof="0" dirty="0" smtClean="0"/>
                        <a:t>deben estar correctas</a:t>
                      </a:r>
                      <a:r>
                        <a:rPr lang="es-ES_tradnl" sz="1200" b="0" u="none" noProof="0" dirty="0" smtClean="0"/>
                        <a:t>)</a:t>
                      </a:r>
                      <a:endParaRPr lang="es-ES_tradnl" sz="1200" b="0" u="none" noProof="0" dirty="0" smtClean="0">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B,C</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ES_tradnl" sz="1200" b="1" noProof="0" dirty="0" smtClean="0">
                          <a:solidFill>
                            <a:schemeClr val="tx1"/>
                          </a:solidFill>
                          <a:effectLst>
                            <a:outerShdw blurRad="38100" dist="38100" dir="2700000" algn="tl">
                              <a:srgbClr val="000000">
                                <a:alpha val="43137"/>
                              </a:srgbClr>
                            </a:outerShdw>
                          </a:effectLst>
                          <a:latin typeface="+mn-lt"/>
                        </a:rPr>
                        <a:t>1</a:t>
                      </a:r>
                      <a:endParaRPr lang="es-ES_tradnl" sz="1200" b="1" noProof="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453659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835908" y="1547900"/>
            <a:ext cx="6174491" cy="5273881"/>
            <a:chOff x="786738" y="1795023"/>
            <a:chExt cx="5486400" cy="5034160"/>
          </a:xfrm>
        </p:grpSpPr>
        <p:grpSp>
          <p:nvGrpSpPr>
            <p:cNvPr id="5" name="Group 19"/>
            <p:cNvGrpSpPr/>
            <p:nvPr/>
          </p:nvGrpSpPr>
          <p:grpSpPr>
            <a:xfrm>
              <a:off x="786738" y="1795023"/>
              <a:ext cx="5486400" cy="5034160"/>
              <a:chOff x="786738" y="427689"/>
              <a:chExt cx="5486400" cy="5034160"/>
            </a:xfrm>
          </p:grpSpPr>
          <p:sp>
            <p:nvSpPr>
              <p:cNvPr id="6" name="TextBox 5"/>
              <p:cNvSpPr txBox="1"/>
              <p:nvPr/>
            </p:nvSpPr>
            <p:spPr>
              <a:xfrm>
                <a:off x="786738" y="3370930"/>
                <a:ext cx="5486400" cy="2090919"/>
              </a:xfrm>
              <a:prstGeom prst="rect">
                <a:avLst/>
              </a:prstGeom>
              <a:noFill/>
              <a:ln>
                <a:noFill/>
              </a:ln>
            </p:spPr>
            <p:txBody>
              <a:bodyPr wrap="square" lIns="96661" tIns="48331" rIns="96661" bIns="48331" rtlCol="0">
                <a:spAutoFit/>
              </a:bodyPr>
              <a:lstStyle/>
              <a:p>
                <a:r>
                  <a:rPr lang="es-CO" sz="3400" b="1" dirty="0">
                    <a:effectLst>
                      <a:outerShdw blurRad="38100" dist="38100" dir="2700000" algn="tl">
                        <a:srgbClr val="000000">
                          <a:alpha val="43137"/>
                        </a:srgbClr>
                      </a:outerShdw>
                    </a:effectLst>
                  </a:rPr>
                  <a:t>Copia del Estudiante</a:t>
                </a:r>
              </a:p>
              <a:p>
                <a:r>
                  <a:rPr lang="es-CO" sz="3400" b="1" dirty="0" smtClean="0">
                    <a:effectLst>
                      <a:outerShdw blurRad="38100" dist="38100" dir="2700000" algn="tl">
                        <a:srgbClr val="000000">
                          <a:alpha val="43137"/>
                        </a:srgbClr>
                      </a:outerShdw>
                    </a:effectLst>
                  </a:rPr>
                  <a:t>Pre-evaluación   Trimestre 2</a:t>
                </a:r>
                <a:endParaRPr lang="es-CO" sz="3400" b="1" i="1" u="sng" dirty="0">
                  <a:effectLst>
                    <a:outerShdw blurRad="38100" dist="38100" dir="2700000" algn="tl">
                      <a:srgbClr val="000000">
                        <a:alpha val="43137"/>
                      </a:srgbClr>
                    </a:outerShdw>
                  </a:effectLst>
                </a:endParaRPr>
              </a:p>
              <a:p>
                <a:pPr algn="ctr"/>
                <a:endParaRPr lang="es-CO" sz="3400" b="1" dirty="0">
                  <a:effectLst>
                    <a:outerShdw blurRad="38100" dist="38100" dir="2700000" algn="tl">
                      <a:srgbClr val="000000">
                        <a:alpha val="43137"/>
                      </a:srgbClr>
                    </a:outerShdw>
                  </a:effectLst>
                </a:endParaRPr>
              </a:p>
              <a:p>
                <a:r>
                  <a:rPr lang="es-CO" sz="3400" b="1" dirty="0">
                    <a:effectLst>
                      <a:outerShdw blurRad="38100" dist="38100" dir="2700000" algn="tl">
                        <a:srgbClr val="000000">
                          <a:alpha val="43137"/>
                        </a:srgbClr>
                      </a:outerShdw>
                    </a:effectLst>
                  </a:rPr>
                  <a:t>Nombre </a:t>
                </a:r>
                <a:r>
                  <a:rPr lang="en-US" sz="3400" b="1" dirty="0">
                    <a:effectLst>
                      <a:outerShdw blurRad="38100" dist="38100" dir="2700000" algn="tl">
                        <a:srgbClr val="000000">
                          <a:alpha val="43137"/>
                        </a:srgbClr>
                      </a:outerShdw>
                    </a:effectLst>
                  </a:rPr>
                  <a:t>____________________</a:t>
                </a:r>
              </a:p>
            </p:txBody>
          </p:sp>
          <p:sp>
            <p:nvSpPr>
              <p:cNvPr id="9" name="Rectangle 8"/>
              <p:cNvSpPr/>
              <p:nvPr/>
            </p:nvSpPr>
            <p:spPr>
              <a:xfrm>
                <a:off x="2072372" y="427689"/>
                <a:ext cx="1813498" cy="925428"/>
              </a:xfrm>
              <a:prstGeom prst="rect">
                <a:avLst/>
              </a:prstGeom>
            </p:spPr>
            <p:txBody>
              <a:bodyPr wrap="none">
                <a:spAutoFit/>
              </a:bodyPr>
              <a:lstStyle/>
              <a:p>
                <a:r>
                  <a:rPr lang="en-US" sz="5700" b="1" dirty="0" err="1" smtClean="0">
                    <a:effectLst>
                      <a:outerShdw blurRad="38100" dist="38100" dir="2700000" algn="tl">
                        <a:srgbClr val="000000">
                          <a:alpha val="43137"/>
                        </a:srgbClr>
                      </a:outerShdw>
                    </a:effectLst>
                  </a:rPr>
                  <a:t>Grado</a:t>
                </a:r>
                <a:endParaRPr lang="en-US" sz="5700" b="1" dirty="0">
                  <a:effectLst>
                    <a:outerShdw blurRad="38100" dist="38100" dir="2700000" algn="tl">
                      <a:srgbClr val="000000">
                        <a:alpha val="43137"/>
                      </a:srgbClr>
                    </a:outerShdw>
                  </a:effectLst>
                </a:endParaRPr>
              </a:p>
            </p:txBody>
          </p:sp>
        </p:grpSp>
        <p:sp>
          <p:nvSpPr>
            <p:cNvPr id="22" name="Rectangle 21"/>
            <p:cNvSpPr/>
            <p:nvPr/>
          </p:nvSpPr>
          <p:spPr>
            <a:xfrm>
              <a:off x="2423713" y="2715055"/>
              <a:ext cx="1339665" cy="969496"/>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ro</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0" name="Group 9"/>
            <p:cNvGrpSpPr/>
            <p:nvPr/>
          </p:nvGrpSpPr>
          <p:grpSpPr>
            <a:xfrm>
              <a:off x="3168973" y="2777944"/>
              <a:ext cx="2285688" cy="2330038"/>
              <a:chOff x="1975739" y="882135"/>
              <a:chExt cx="3113063" cy="3240142"/>
            </a:xfrm>
          </p:grpSpPr>
          <p:sp>
            <p:nvSpPr>
              <p:cNvPr id="11" name="Parallelogram 10"/>
              <p:cNvSpPr/>
              <p:nvPr/>
            </p:nvSpPr>
            <p:spPr>
              <a:xfrm rot="1584430" flipH="1">
                <a:off x="1975739" y="1326332"/>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5" name="Parallelogram 14"/>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6" name="Group 15"/>
              <p:cNvGrpSpPr/>
              <p:nvPr/>
            </p:nvGrpSpPr>
            <p:grpSpPr>
              <a:xfrm>
                <a:off x="2232022" y="1402448"/>
                <a:ext cx="2328450" cy="1796537"/>
                <a:chOff x="-3190194" y="753938"/>
                <a:chExt cx="3048000" cy="2476027"/>
              </a:xfrm>
            </p:grpSpPr>
            <p:sp>
              <p:nvSpPr>
                <p:cNvPr id="20" name="Rectangle 19"/>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7" name="Group 16"/>
              <p:cNvGrpSpPr/>
              <p:nvPr/>
            </p:nvGrpSpPr>
            <p:grpSpPr>
              <a:xfrm>
                <a:off x="3265452" y="2454632"/>
                <a:ext cx="1775149" cy="1667645"/>
                <a:chOff x="5040111" y="2410697"/>
                <a:chExt cx="1775149" cy="1667645"/>
              </a:xfrm>
            </p:grpSpPr>
            <p:pic>
              <p:nvPicPr>
                <p:cNvPr id="18"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92212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TextBox 4"/>
          <p:cNvSpPr txBox="1"/>
          <p:nvPr/>
        </p:nvSpPr>
        <p:spPr>
          <a:xfrm>
            <a:off x="161925" y="152400"/>
            <a:ext cx="7448550" cy="6529839"/>
          </a:xfrm>
          <a:prstGeom prst="rect">
            <a:avLst/>
          </a:prstGeom>
          <a:noFill/>
        </p:spPr>
        <p:txBody>
          <a:bodyPr wrap="square" lIns="96367" tIns="48184" rIns="96367" bIns="48184" rtlCol="0">
            <a:spAutoFit/>
          </a:bodyPr>
          <a:lstStyle/>
          <a:p>
            <a:r>
              <a:rPr lang="es-GT" sz="1400" b="1" u="sng" dirty="0"/>
              <a:t>Instrucciones para el estudiante</a:t>
            </a:r>
            <a:r>
              <a:rPr lang="es-GT" sz="1400" b="1" dirty="0"/>
              <a:t>:  Lee las instrucciones</a:t>
            </a:r>
            <a:r>
              <a:rPr lang="es-CO" sz="1400" b="1" dirty="0" smtClean="0"/>
              <a:t>.  </a:t>
            </a:r>
          </a:p>
          <a:p>
            <a:endParaRPr lang="es-CO" sz="1200" u="sng" dirty="0" smtClean="0"/>
          </a:p>
          <a:p>
            <a:r>
              <a:rPr lang="es-CO" sz="1200" b="1" u="sng" dirty="0" smtClean="0"/>
              <a:t>Parte 1</a:t>
            </a:r>
            <a:endParaRPr lang="es-CO" sz="1200" b="1" dirty="0" smtClean="0"/>
          </a:p>
          <a:p>
            <a:endParaRPr lang="es-CO" sz="800" b="1" dirty="0" smtClean="0"/>
          </a:p>
          <a:p>
            <a:r>
              <a:rPr lang="es-CO" sz="1200" b="1" dirty="0"/>
              <a:t>T</a:t>
            </a:r>
            <a:r>
              <a:rPr lang="es-CO" sz="1200" b="1" dirty="0" smtClean="0"/>
              <a:t>u tarea:</a:t>
            </a:r>
          </a:p>
          <a:p>
            <a:r>
              <a:rPr lang="es-CO" sz="1200" dirty="0" smtClean="0"/>
              <a:t>Vas a leer varios relatos literarios e informativos sobre los alimentos.</a:t>
            </a:r>
            <a:br>
              <a:rPr lang="es-CO" sz="1200" dirty="0" smtClean="0"/>
            </a:br>
            <a:r>
              <a:rPr lang="es-CO" sz="1200" dirty="0" smtClean="0"/>
              <a:t>Al leer, toma nota sobre estas fuentes.</a:t>
            </a:r>
            <a:br>
              <a:rPr lang="es-CO" sz="1200" dirty="0" smtClean="0"/>
            </a:br>
            <a:r>
              <a:rPr lang="es-CO" sz="1200" dirty="0" smtClean="0"/>
              <a:t>Luego, responderás varias preguntas de investigación sobre estas fuentes.</a:t>
            </a:r>
          </a:p>
          <a:p>
            <a:endParaRPr lang="es-CO" sz="1200" dirty="0" smtClean="0"/>
          </a:p>
          <a:p>
            <a:pPr indent="-359702">
              <a:defRPr/>
            </a:pPr>
            <a:r>
              <a:rPr lang="es-CO" sz="1200" dirty="0" smtClean="0"/>
              <a:t>Esto te ayudará a planificar para escribir un artículo. La gente come diferentes alimentos por diferentes razones. Vas a escribir un artículo informativo acerca del porqué la gente elige comer los alimentos que come. Utiliza ejemplos y detalles de las tres fuentes.</a:t>
            </a:r>
          </a:p>
          <a:p>
            <a:r>
              <a:rPr lang="es-CO" sz="1200" dirty="0" smtClean="0">
                <a:solidFill>
                  <a:srgbClr val="FF0000"/>
                </a:solidFill>
              </a:rPr>
              <a:t>	</a:t>
            </a:r>
            <a:endParaRPr lang="es-CO" sz="1200" b="1" dirty="0" smtClean="0"/>
          </a:p>
          <a:p>
            <a:r>
              <a:rPr lang="es-ES_tradnl" sz="1200" b="1" dirty="0" smtClean="0"/>
              <a:t>Pasos a seguir</a:t>
            </a:r>
            <a:r>
              <a:rPr lang="es-CO" sz="1200" b="1" dirty="0" smtClean="0"/>
              <a:t>:</a:t>
            </a:r>
          </a:p>
          <a:p>
            <a:r>
              <a:rPr lang="es-CO" sz="1200" dirty="0" smtClean="0"/>
              <a:t>Con el fin de ayudarte a planificar y escribir tu artículo, vas a hacer lo siguiente:</a:t>
            </a:r>
            <a:br>
              <a:rPr lang="es-CO" sz="1200" dirty="0" smtClean="0"/>
            </a:br>
            <a:r>
              <a:rPr lang="es-CO" sz="1200" dirty="0" smtClean="0"/>
              <a:t>1. Leer las tres fuentes.</a:t>
            </a:r>
            <a:br>
              <a:rPr lang="es-CO" sz="1200" dirty="0" smtClean="0"/>
            </a:br>
            <a:r>
              <a:rPr lang="es-CO" sz="1200" dirty="0" smtClean="0"/>
              <a:t>2. Responder varias preguntas sobre las fuentes.</a:t>
            </a:r>
            <a:br>
              <a:rPr lang="es-CO" sz="1200" dirty="0" smtClean="0"/>
            </a:br>
            <a:r>
              <a:rPr lang="es-CO" sz="1200" dirty="0" smtClean="0"/>
              <a:t>3. Planificar </a:t>
            </a:r>
            <a:r>
              <a:rPr lang="es-CO" sz="1200" dirty="0"/>
              <a:t>t</a:t>
            </a:r>
            <a:r>
              <a:rPr lang="es-CO" sz="1200" dirty="0" smtClean="0"/>
              <a:t>u artículo.</a:t>
            </a:r>
          </a:p>
          <a:p>
            <a:endParaRPr lang="es-CO" sz="1200" b="1" dirty="0" smtClean="0"/>
          </a:p>
          <a:p>
            <a:r>
              <a:rPr lang="es-CO" sz="1200" b="1" dirty="0" smtClean="0"/>
              <a:t>Instrucciones para empezar:</a:t>
            </a:r>
          </a:p>
          <a:p>
            <a:r>
              <a:rPr lang="es-CO" sz="1200" dirty="0" smtClean="0"/>
              <a:t>Ahora leerás varios tipos de textos. Toma notas porque es posible que quieras consultar tus notas mientras planificas </a:t>
            </a:r>
            <a:r>
              <a:rPr lang="es-CO" sz="1200" dirty="0"/>
              <a:t>t</a:t>
            </a:r>
            <a:r>
              <a:rPr lang="es-CO" sz="1200" dirty="0" smtClean="0"/>
              <a:t>u artículo. Puedes referirte a cualquiera de las fuentes cada vez que quieras.</a:t>
            </a:r>
          </a:p>
          <a:p>
            <a:endParaRPr lang="es-CO" sz="800" b="1" dirty="0" smtClean="0"/>
          </a:p>
          <a:p>
            <a:r>
              <a:rPr lang="es-CO" sz="1200" b="1" dirty="0" smtClean="0"/>
              <a:t>Preguntas:  </a:t>
            </a:r>
          </a:p>
          <a:p>
            <a:r>
              <a:rPr lang="es-CO" sz="1200" dirty="0" smtClean="0"/>
              <a:t>Contesta las preguntas. Tus respuestas a estas preguntas serán calificadas. Además, van ayudarte a pensar acerca de las fuentes que has leído, lo que también te ayudará a planificar tu artículo.</a:t>
            </a:r>
          </a:p>
          <a:p>
            <a:endParaRPr lang="es-CO" sz="800" dirty="0" smtClean="0"/>
          </a:p>
          <a:p>
            <a:r>
              <a:rPr lang="es-CO" sz="1200" b="1" u="sng" dirty="0" smtClean="0"/>
              <a:t>Parte 2</a:t>
            </a:r>
          </a:p>
          <a:p>
            <a:pPr marL="359702" indent="-359702">
              <a:defRPr/>
            </a:pPr>
            <a:r>
              <a:rPr lang="es-CO" sz="1200" b="1" u="sng" dirty="0" smtClean="0"/>
              <a:t>Tu tarea</a:t>
            </a:r>
            <a:r>
              <a:rPr lang="es-CO" sz="1200" b="1" dirty="0" smtClean="0"/>
              <a:t>: </a:t>
            </a:r>
          </a:p>
          <a:p>
            <a:pPr indent="-359702">
              <a:defRPr/>
            </a:pPr>
            <a:r>
              <a:rPr lang="es-419" sz="1200" dirty="0" smtClean="0"/>
              <a:t>La </a:t>
            </a:r>
            <a:r>
              <a:rPr lang="es-419" sz="1200" dirty="0"/>
              <a:t>gente come diferentes alimentos por diferentes razones. Vas a escribir un artículo informativo acerca del porqué la gente elige comer los alimentos que come. Utiliza ejemplos y detalles de las tres fuentes.</a:t>
            </a:r>
          </a:p>
          <a:p>
            <a:endParaRPr lang="es-CO" sz="800" dirty="0" smtClean="0"/>
          </a:p>
          <a:p>
            <a:r>
              <a:rPr lang="es-CO" sz="1200" b="1" u="sng" dirty="0" smtClean="0"/>
              <a:t>Vas a</a:t>
            </a:r>
            <a:r>
              <a:rPr lang="es-CO" sz="1200" dirty="0" smtClean="0"/>
              <a:t>:</a:t>
            </a:r>
          </a:p>
          <a:p>
            <a:pPr marL="361375" indent="-361375">
              <a:buAutoNum type="arabicPeriod"/>
            </a:pPr>
            <a:r>
              <a:rPr lang="es-419" sz="1200" dirty="0"/>
              <a:t>Planificar tu escrito. Puedes usar tus notas y respuestas. </a:t>
            </a:r>
            <a:endParaRPr lang="es-419" sz="1200" dirty="0" smtClean="0"/>
          </a:p>
          <a:p>
            <a:pPr marL="361375" indent="-361375">
              <a:buAutoNum type="arabicPeriod"/>
            </a:pPr>
            <a:r>
              <a:rPr lang="es-419" sz="1200" dirty="0" smtClean="0"/>
              <a:t>Escribir</a:t>
            </a:r>
            <a:r>
              <a:rPr lang="es-419" sz="1200" dirty="0"/>
              <a:t>, revisar y editar tu primer borrador (tu maestro te proporcionará papel).  </a:t>
            </a:r>
          </a:p>
          <a:p>
            <a:pPr marL="361375" indent="-361375">
              <a:buAutoNum type="arabicPeriod"/>
            </a:pPr>
            <a:r>
              <a:rPr lang="es-419" sz="1200" dirty="0"/>
              <a:t>Escribir la versión final de tu artículo informativo.</a:t>
            </a:r>
          </a:p>
        </p:txBody>
      </p:sp>
      <p:sp>
        <p:nvSpPr>
          <p:cNvPr id="6" name="TextBox 5"/>
          <p:cNvSpPr txBox="1"/>
          <p:nvPr/>
        </p:nvSpPr>
        <p:spPr>
          <a:xfrm>
            <a:off x="2952749" y="7098213"/>
            <a:ext cx="1866901" cy="307777"/>
          </a:xfrm>
          <a:prstGeom prst="rect">
            <a:avLst/>
          </a:prstGeom>
          <a:solidFill>
            <a:schemeClr val="bg1"/>
          </a:solidFill>
        </p:spPr>
        <p:txBody>
          <a:bodyPr wrap="square" rtlCol="0">
            <a:spAutoFit/>
          </a:bodyPr>
          <a:lstStyle/>
          <a:p>
            <a:r>
              <a:rPr lang="en-US" sz="1400" b="1" u="sng" dirty="0" err="1" smtClean="0"/>
              <a:t>Serás</a:t>
            </a:r>
            <a:r>
              <a:rPr lang="en-US" sz="1400" b="1" u="sng" dirty="0" smtClean="0"/>
              <a:t> </a:t>
            </a:r>
            <a:r>
              <a:rPr lang="en-US" sz="1400" b="1" u="sng" dirty="0" err="1" smtClean="0"/>
              <a:t>calificado</a:t>
            </a:r>
            <a:r>
              <a:rPr lang="en-US" sz="1400" b="1" u="sng" dirty="0" smtClean="0"/>
              <a:t> </a:t>
            </a:r>
            <a:r>
              <a:rPr lang="en-US" sz="1400" b="1" u="sng" dirty="0" err="1" smtClean="0"/>
              <a:t>por</a:t>
            </a:r>
            <a:r>
              <a:rPr lang="en-US" sz="1400" b="1" u="sng" dirty="0" smtClean="0"/>
              <a:t>….</a:t>
            </a:r>
            <a:endParaRPr lang="en-US" sz="1400" b="1" u="sng" dirty="0"/>
          </a:p>
        </p:txBody>
      </p:sp>
      <p:graphicFrame>
        <p:nvGraphicFramePr>
          <p:cNvPr id="7" name="Table 6"/>
          <p:cNvGraphicFramePr>
            <a:graphicFrameLocks noGrp="1"/>
          </p:cNvGraphicFramePr>
          <p:nvPr>
            <p:extLst>
              <p:ext uri="{D42A27DB-BD31-4B8C-83A1-F6EECF244321}">
                <p14:modId xmlns:p14="http://schemas.microsoft.com/office/powerpoint/2010/main" val="2822431198"/>
              </p:ext>
            </p:extLst>
          </p:nvPr>
        </p:nvGraphicFramePr>
        <p:xfrm>
          <a:off x="990599" y="7467600"/>
          <a:ext cx="6035523" cy="1891145"/>
        </p:xfrm>
        <a:graphic>
          <a:graphicData uri="http://schemas.openxmlformats.org/drawingml/2006/table">
            <a:tbl>
              <a:tblPr firstRow="1" bandRow="1">
                <a:tableStyleId>{5940675A-B579-460E-94D1-54222C63F5DA}</a:tableStyleId>
              </a:tblPr>
              <a:tblGrid>
                <a:gridCol w="1186969"/>
                <a:gridCol w="4848554"/>
              </a:tblGrid>
              <a:tr h="290945">
                <a:tc>
                  <a:txBody>
                    <a:bodyPr/>
                    <a:lstStyle/>
                    <a:p>
                      <a:pPr algn="r"/>
                      <a:r>
                        <a:rPr lang="es-419" sz="900" b="1" i="1" noProof="0" dirty="0" smtClean="0"/>
                        <a:t>Propósito</a:t>
                      </a:r>
                      <a:endParaRPr lang="es-419" sz="900" b="1" i="1"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900" b="1" i="0" u="none" strike="noStrike" kern="1200" cap="none" spc="0" normalizeH="0" baseline="0" noProof="0" dirty="0" smtClean="0">
                          <a:ln>
                            <a:noFill/>
                          </a:ln>
                          <a:solidFill>
                            <a:prstClr val="black"/>
                          </a:solidFill>
                          <a:effectLst/>
                          <a:uLnTx/>
                          <a:uFillTx/>
                          <a:latin typeface="+mn-lt"/>
                          <a:ea typeface="+mn-ea"/>
                          <a:cs typeface="+mn-cs"/>
                        </a:rPr>
                        <a:t>Cuán bien mantienes el enfoque y estableces un ambiente/escenario, narrador y/o personajes.</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s-419" sz="900" b="1" i="1" noProof="0" dirty="0" smtClean="0"/>
                        <a:t>Organización</a:t>
                      </a:r>
                      <a:endParaRPr lang="es-419" sz="900" b="1" i="1" noProof="0" dirty="0"/>
                    </a:p>
                  </a:txBody>
                  <a:tcPr anchor="ctr">
                    <a:lnT w="12700" cap="flat" cmpd="sng" algn="ctr">
                      <a:noFill/>
                      <a:prstDash val="solid"/>
                      <a:round/>
                      <a:headEnd type="none" w="med" len="med"/>
                      <a:tailEnd type="none" w="med" len="med"/>
                    </a:lnT>
                    <a:solidFill>
                      <a:schemeClr val="bg2"/>
                    </a:solidFill>
                  </a:tcPr>
                </a:tc>
                <a:tc>
                  <a:txBody>
                    <a:bodyPr/>
                    <a:lstStyle/>
                    <a:p>
                      <a:r>
                        <a:rPr lang="es-419" sz="900" b="1" noProof="0" dirty="0" smtClean="0"/>
                        <a:t>Cuán</a:t>
                      </a:r>
                      <a:r>
                        <a:rPr lang="es-419" sz="900" b="1" baseline="0" noProof="0" dirty="0" smtClean="0"/>
                        <a:t> bien los acontecimientos fluyen de manera lógica de principio a fin, utilizando transiciones efectivas, y cuán bien te mantienes en el tema a lo largo del cuento.</a:t>
                      </a:r>
                      <a:endParaRPr lang="es-419"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s-419" sz="900" b="1" i="1"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s-419" sz="900" b="1" noProof="0" smtClean="0"/>
                        <a:t>Cuán bien</a:t>
                      </a:r>
                      <a:r>
                        <a:rPr lang="es-419" sz="900" b="1" baseline="0" noProof="0" smtClean="0"/>
                        <a:t> desarrollas tu cuento con detalles, diálogos y descripciones para continuar avanzando el cuento o ilustrar la experiencia </a:t>
                      </a:r>
                      <a:endParaRPr lang="es-419" sz="9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s-419" sz="900" b="1" i="1" noProof="0" dirty="0" smtClean="0"/>
                        <a:t>Elaboración de lenguaje y vocabulario</a:t>
                      </a:r>
                      <a:endParaRPr lang="es-419" sz="900" b="1" i="1"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s-419" sz="900" b="1" noProof="0" dirty="0" smtClean="0"/>
                        <a:t>Cuán bien expresas experiencias o acontecimientos </a:t>
                      </a:r>
                      <a:r>
                        <a:rPr lang="es-419" sz="900" b="1" baseline="0" noProof="0" dirty="0" smtClean="0"/>
                        <a:t> con efectividad, utilizando expresiones de lenguaje sensorial, concreto y figurativo, que sean  adecuadas para tu propósito.</a:t>
                      </a:r>
                      <a:r>
                        <a:rPr lang="es-419" sz="900" b="1" noProof="0" dirty="0" smtClean="0"/>
                        <a:t>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s-419" sz="900" b="1" i="1" noProof="0" dirty="0" smtClean="0"/>
                        <a:t>Convenciones</a:t>
                      </a:r>
                      <a:endParaRPr lang="es-419" sz="900" b="1" i="1" noProof="0" dirty="0"/>
                    </a:p>
                  </a:txBody>
                  <a:tcPr anchor="ctr">
                    <a:solidFill>
                      <a:schemeClr val="accent6">
                        <a:lumMod val="20000"/>
                        <a:lumOff val="80000"/>
                      </a:schemeClr>
                    </a:solidFill>
                  </a:tcPr>
                </a:tc>
                <a:tc>
                  <a:txBody>
                    <a:bodyPr/>
                    <a:lstStyle/>
                    <a:p>
                      <a:r>
                        <a:rPr lang="es-419" sz="900" b="1" noProof="0" dirty="0" smtClean="0"/>
                        <a:t>Cuán bien sigues</a:t>
                      </a:r>
                      <a:r>
                        <a:rPr lang="es-419" sz="900" b="1" baseline="0" noProof="0" dirty="0" smtClean="0"/>
                        <a:t> las reglas de gramática, usos y mecánica (ortografía, puntuación, uso de mayúsculas, etc.).</a:t>
                      </a:r>
                      <a:endParaRPr lang="es-419" sz="900" b="1" noProof="0" dirty="0" smtClean="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838114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9939" y="36449"/>
            <a:ext cx="6934200" cy="984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en-US" sz="1800" b="1" dirty="0" err="1" smtClean="0">
                <a:latin typeface="Calibri" panose="020F0502020204030204" pitchFamily="34" charset="0"/>
                <a:cs typeface="Times New Roman" panose="02020603050405020304" pitchFamily="18" charset="0"/>
              </a:rPr>
              <a:t>Sopa</a:t>
            </a:r>
            <a:r>
              <a:rPr lang="en-US" sz="1800" b="1" dirty="0" smtClean="0">
                <a:latin typeface="Calibri" panose="020F0502020204030204" pitchFamily="34" charset="0"/>
                <a:cs typeface="Times New Roman" panose="02020603050405020304" pitchFamily="18" charset="0"/>
              </a:rPr>
              <a:t> de </a:t>
            </a:r>
            <a:r>
              <a:rPr lang="en-US" sz="1800" b="1" dirty="0" err="1">
                <a:latin typeface="Calibri" panose="020F0502020204030204" pitchFamily="34" charset="0"/>
                <a:cs typeface="Times New Roman" panose="02020603050405020304" pitchFamily="18" charset="0"/>
              </a:rPr>
              <a:t>p</a:t>
            </a:r>
            <a:r>
              <a:rPr lang="en-US" sz="1800" b="1" dirty="0" err="1" smtClean="0">
                <a:latin typeface="Calibri" panose="020F0502020204030204" pitchFamily="34" charset="0"/>
                <a:cs typeface="Times New Roman" panose="02020603050405020304" pitchFamily="18" charset="0"/>
              </a:rPr>
              <a:t>iedra</a:t>
            </a:r>
            <a:endParaRPr lang="en-US" sz="1800" b="1" dirty="0" smtClean="0">
              <a:solidFill>
                <a:prstClr val="black"/>
              </a:solidFill>
              <a:latin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n-US" sz="1400" b="1" dirty="0" err="1" smtClean="0">
                <a:latin typeface="Calibri" panose="020F0502020204030204" pitchFamily="34" charset="0"/>
                <a:ea typeface="Calibri" panose="020F0502020204030204" pitchFamily="34" charset="0"/>
                <a:cs typeface="Times New Roman" panose="02020603050405020304" pitchFamily="18" charset="0"/>
              </a:rPr>
              <a:t>Cuento</a:t>
            </a:r>
            <a:r>
              <a:rPr lang="en-US" sz="1400" b="1" dirty="0" smtClean="0">
                <a:latin typeface="Calibri" panose="020F0502020204030204" pitchFamily="34" charset="0"/>
                <a:ea typeface="Calibri" panose="020F0502020204030204" pitchFamily="34" charset="0"/>
                <a:cs typeface="Times New Roman" panose="02020603050405020304" pitchFamily="18" charset="0"/>
              </a:rPr>
              <a:t> popular </a:t>
            </a:r>
            <a:r>
              <a:rPr lang="en-US" sz="1400" b="1" dirty="0" err="1" smtClean="0">
                <a:latin typeface="Calibri" panose="020F0502020204030204" pitchFamily="34" charset="0"/>
                <a:ea typeface="Calibri" panose="020F0502020204030204" pitchFamily="34" charset="0"/>
                <a:cs typeface="Times New Roman" panose="02020603050405020304" pitchFamily="18" charset="0"/>
              </a:rPr>
              <a:t>tradicional</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CO"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200" b="1" i="1" u="sng" dirty="0" smtClean="0">
                <a:latin typeface="Calibri" panose="020F0502020204030204" pitchFamily="34" charset="0"/>
                <a:ea typeface="Calibri" panose="020F0502020204030204" pitchFamily="34" charset="0"/>
                <a:cs typeface="Times New Roman" panose="02020603050405020304" pitchFamily="18" charset="0"/>
              </a:rPr>
              <a:t>Escena 1</a:t>
            </a:r>
            <a:r>
              <a:rPr lang="es-CO" sz="1200" b="1" i="1" dirty="0" smtClean="0">
                <a:latin typeface="Calibri" panose="020F0502020204030204" pitchFamily="34" charset="0"/>
                <a:ea typeface="Calibri" panose="020F0502020204030204" pitchFamily="34" charset="0"/>
                <a:cs typeface="Times New Roman" panose="02020603050405020304" pitchFamily="18" charset="0"/>
              </a:rPr>
              <a:t>: </a:t>
            </a:r>
            <a:r>
              <a:rPr lang="es-CO" sz="1200" i="1" dirty="0" smtClean="0">
                <a:latin typeface="Calibri" panose="020F0502020204030204" pitchFamily="34" charset="0"/>
                <a:ea typeface="Calibri" panose="020F0502020204030204" pitchFamily="34" charset="0"/>
                <a:cs typeface="Times New Roman" panose="02020603050405020304" pitchFamily="18" charset="0"/>
              </a:rPr>
              <a:t> Los soldados están cerca de la aldea. Ellos están cansados, hambrientos y lejos de casa.</a:t>
            </a:r>
            <a:endParaRPr lang="es-CO"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Narrador</a:t>
            </a:r>
            <a:r>
              <a:rPr lang="es-CO" sz="1200" dirty="0" smtClean="0">
                <a:latin typeface="Calibri" panose="020F0502020204030204" pitchFamily="34" charset="0"/>
                <a:ea typeface="Calibri" panose="020F0502020204030204" pitchFamily="34" charset="0"/>
                <a:cs typeface="Times New Roman" panose="02020603050405020304" pitchFamily="18" charset="0"/>
              </a:rPr>
              <a:t>: Hace mucho tiempo, en otra tierra, algunos soldados venían de la guerra, caminando a casa.  </a:t>
            </a:r>
          </a:p>
          <a:p>
            <a:pPr marL="690563" indent="-690563">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1</a:t>
            </a:r>
            <a:r>
              <a:rPr lang="es-CO" sz="1200" dirty="0" smtClean="0">
                <a:latin typeface="Calibri" panose="020F0502020204030204" pitchFamily="34" charset="0"/>
                <a:ea typeface="Calibri" panose="020F0502020204030204" pitchFamily="34" charset="0"/>
                <a:cs typeface="Times New Roman" panose="02020603050405020304" pitchFamily="18" charset="0"/>
              </a:rPr>
              <a:t>: Hemos caminado muy lejos. Mis pies me duelen y estoy hambriento. Me encantaría tomar un poco de sopa. </a:t>
            </a:r>
          </a:p>
          <a:p>
            <a:pPr>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2</a:t>
            </a:r>
            <a:r>
              <a:rPr lang="es-CO" sz="1200" dirty="0" smtClean="0">
                <a:latin typeface="Calibri" panose="020F0502020204030204" pitchFamily="34" charset="0"/>
                <a:ea typeface="Calibri" panose="020F0502020204030204" pitchFamily="34" charset="0"/>
                <a:cs typeface="Times New Roman" panose="02020603050405020304" pitchFamily="18" charset="0"/>
              </a:rPr>
              <a:t>: ¿Como vamos a hacer sopa si no tenemos comida? </a:t>
            </a:r>
          </a:p>
          <a:p>
            <a:pPr>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3</a:t>
            </a:r>
            <a:r>
              <a:rPr lang="es-CO" sz="1200" dirty="0" smtClean="0">
                <a:latin typeface="Calibri" panose="020F0502020204030204" pitchFamily="34" charset="0"/>
                <a:ea typeface="Calibri" panose="020F0502020204030204" pitchFamily="34" charset="0"/>
                <a:cs typeface="Times New Roman" panose="02020603050405020304" pitchFamily="18" charset="0"/>
              </a:rPr>
              <a:t>: Miren allá, veo un pueblo. Les apuesto a que ellos tienen comida y cama. </a:t>
            </a:r>
          </a:p>
          <a:p>
            <a:pPr>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1</a:t>
            </a:r>
            <a:r>
              <a:rPr lang="es-CO" sz="1200" dirty="0" smtClean="0">
                <a:latin typeface="Calibri" panose="020F0502020204030204" pitchFamily="34" charset="0"/>
                <a:ea typeface="Calibri" panose="020F0502020204030204" pitchFamily="34" charset="0"/>
                <a:cs typeface="Times New Roman" panose="02020603050405020304" pitchFamily="18" charset="0"/>
              </a:rPr>
              <a:t>: </a:t>
            </a:r>
            <a:r>
              <a:rPr lang="es-CO" sz="1200" dirty="0" smtClean="0"/>
              <a:t>No sirve de nada. Ellos no nos darán ningún alimento. Ellos nos van a echar</a:t>
            </a:r>
            <a:r>
              <a:rPr lang="es-CO" sz="1200" dirty="0" smtClean="0">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2</a:t>
            </a:r>
            <a:r>
              <a:rPr lang="es-CO" sz="1200" dirty="0" smtClean="0">
                <a:latin typeface="Calibri" panose="020F0502020204030204" pitchFamily="34" charset="0"/>
                <a:ea typeface="Calibri" panose="020F0502020204030204" pitchFamily="34" charset="0"/>
                <a:cs typeface="Times New Roman" panose="02020603050405020304" pitchFamily="18" charset="0"/>
              </a:rPr>
              <a:t>: Pero podemos preguntar. </a:t>
            </a:r>
          </a:p>
          <a:p>
            <a:pPr>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3</a:t>
            </a:r>
            <a:r>
              <a:rPr lang="es-CO" sz="1200" dirty="0" smtClean="0">
                <a:latin typeface="Calibri" panose="020F0502020204030204" pitchFamily="34" charset="0"/>
                <a:ea typeface="Calibri" panose="020F0502020204030204" pitchFamily="34" charset="0"/>
                <a:cs typeface="Times New Roman" panose="02020603050405020304" pitchFamily="18" charset="0"/>
              </a:rPr>
              <a:t>: Sí, nunca sabremos hasta que preguntemos.  </a:t>
            </a:r>
          </a:p>
          <a:p>
            <a:pPr>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1</a:t>
            </a:r>
            <a:r>
              <a:rPr lang="es-CO" sz="1200" dirty="0" smtClean="0">
                <a:latin typeface="Calibri" panose="020F0502020204030204" pitchFamily="34" charset="0"/>
                <a:ea typeface="Calibri" panose="020F0502020204030204" pitchFamily="34" charset="0"/>
                <a:cs typeface="Times New Roman" panose="02020603050405020304" pitchFamily="18" charset="0"/>
              </a:rPr>
              <a:t>: Esta bien, tu preguntas y así sabrás.  </a:t>
            </a:r>
          </a:p>
          <a:p>
            <a:pPr>
              <a:lnSpc>
                <a:spcPct val="107000"/>
              </a:lnSpc>
              <a:spcAft>
                <a:spcPts val="800"/>
              </a:spcAft>
            </a:pPr>
            <a:r>
              <a:rPr lang="es-CO" sz="1200" b="1" i="1" u="sng" dirty="0" smtClean="0">
                <a:latin typeface="Calibri" panose="020F0502020204030204" pitchFamily="34" charset="0"/>
                <a:ea typeface="Calibri" panose="020F0502020204030204" pitchFamily="34" charset="0"/>
                <a:cs typeface="Times New Roman" panose="02020603050405020304" pitchFamily="18" charset="0"/>
              </a:rPr>
              <a:t>Escena 2</a:t>
            </a:r>
            <a:r>
              <a:rPr lang="es-CO" sz="1200" b="1" i="1" dirty="0" smtClean="0">
                <a:latin typeface="Calibri" panose="020F0502020204030204" pitchFamily="34" charset="0"/>
                <a:ea typeface="Calibri" panose="020F0502020204030204" pitchFamily="34" charset="0"/>
                <a:cs typeface="Times New Roman" panose="02020603050405020304" pitchFamily="18" charset="0"/>
              </a:rPr>
              <a:t>: </a:t>
            </a:r>
            <a:r>
              <a:rPr lang="es-CO" sz="1200" i="1" dirty="0" smtClean="0">
                <a:latin typeface="Calibri" panose="020F0502020204030204" pitchFamily="34" charset="0"/>
                <a:ea typeface="Calibri" panose="020F0502020204030204" pitchFamily="34" charset="0"/>
                <a:cs typeface="Times New Roman" panose="02020603050405020304" pitchFamily="18" charset="0"/>
              </a:rPr>
              <a:t> Los soldados entran a la aldea a hablar con la gente del pueblo. </a:t>
            </a:r>
            <a:endParaRPr lang="es-CO" sz="1200" b="1"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Narrador</a:t>
            </a:r>
            <a:r>
              <a:rPr lang="es-CO" sz="1200" dirty="0" smtClean="0">
                <a:latin typeface="Calibri" panose="020F0502020204030204" pitchFamily="34" charset="0"/>
                <a:ea typeface="Calibri" panose="020F0502020204030204" pitchFamily="34" charset="0"/>
                <a:cs typeface="Times New Roman" panose="02020603050405020304" pitchFamily="18" charset="0"/>
              </a:rPr>
              <a:t>: La gente del pueblo vieron a los soldados venir y escondieron su comida. Cada vez que los soldados se detenían en una casa los aldeanos decían que no tenían camas extras y que tenían muy poca comida para ellos mismos. Así que los soldados seguían caminando a la siguiente casa. Entonces un soldado tuvo una idea.  </a:t>
            </a:r>
          </a:p>
          <a:p>
            <a:r>
              <a:rPr lang="es-CO" sz="1200" b="1" i="1" u="sng" dirty="0" smtClean="0">
                <a:latin typeface="Calibri" panose="020F0502020204030204" pitchFamily="34" charset="0"/>
                <a:ea typeface="Calibri" panose="020F0502020204030204" pitchFamily="34" charset="0"/>
                <a:cs typeface="Times New Roman" panose="02020603050405020304" pitchFamily="18" charset="0"/>
              </a:rPr>
              <a:t>Escena 3</a:t>
            </a:r>
            <a:r>
              <a:rPr lang="es-CO" sz="1200" b="1" i="1" dirty="0" smtClean="0">
                <a:latin typeface="Calibri" panose="020F0502020204030204" pitchFamily="34" charset="0"/>
                <a:ea typeface="Calibri" panose="020F0502020204030204" pitchFamily="34" charset="0"/>
                <a:cs typeface="Times New Roman" panose="02020603050405020304" pitchFamily="18" charset="0"/>
              </a:rPr>
              <a:t>:  </a:t>
            </a:r>
            <a:r>
              <a:rPr lang="es-CO" sz="1200" i="1" dirty="0" smtClean="0">
                <a:latin typeface="Calibri" panose="020F0502020204030204" pitchFamily="34" charset="0"/>
                <a:ea typeface="Calibri" panose="020F0502020204030204" pitchFamily="34" charset="0"/>
                <a:cs typeface="Times New Roman" panose="02020603050405020304" pitchFamily="18" charset="0"/>
              </a:rPr>
              <a:t>Los soldados se reúnen  lejos de los aldeanos para hablar acerca </a:t>
            </a:r>
          </a:p>
          <a:p>
            <a:r>
              <a:rPr lang="es-CO" sz="1200" i="1" dirty="0" smtClean="0">
                <a:latin typeface="Calibri" panose="020F0502020204030204" pitchFamily="34" charset="0"/>
                <a:ea typeface="Calibri" panose="020F0502020204030204" pitchFamily="34" charset="0"/>
                <a:cs typeface="Times New Roman" panose="02020603050405020304" pitchFamily="18" charset="0"/>
              </a:rPr>
              <a:t>de lo que iban a hacer. Luego regresan para hablar con los aldeanos.</a:t>
            </a:r>
          </a:p>
          <a:p>
            <a:endParaRPr lang="es-CO" sz="700" b="1" dirty="0" smtClean="0">
              <a:latin typeface="Calibri" panose="020F0502020204030204" pitchFamily="34" charset="0"/>
              <a:ea typeface="Calibri" panose="020F0502020204030204" pitchFamily="34" charset="0"/>
              <a:cs typeface="Times New Roman" panose="02020603050405020304" pitchFamily="18" charset="0"/>
            </a:endParaRPr>
          </a:p>
          <a:p>
            <a:pPr marL="690563" indent="-690563"/>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1</a:t>
            </a:r>
            <a:r>
              <a:rPr lang="es-CO" sz="1200" dirty="0" smtClean="0">
                <a:latin typeface="Calibri" panose="020F0502020204030204" pitchFamily="34" charset="0"/>
                <a:ea typeface="Calibri" panose="020F0502020204030204" pitchFamily="34" charset="0"/>
                <a:cs typeface="Times New Roman" panose="02020603050405020304" pitchFamily="18" charset="0"/>
              </a:rPr>
              <a:t>: Buenos aldeanos, como ustedes no tienen comida, </a:t>
            </a:r>
            <a:br>
              <a:rPr lang="es-CO" sz="1200" dirty="0" smtClean="0">
                <a:latin typeface="Calibri" panose="020F0502020204030204" pitchFamily="34" charset="0"/>
                <a:ea typeface="Calibri" panose="020F0502020204030204" pitchFamily="34" charset="0"/>
                <a:cs typeface="Times New Roman" panose="02020603050405020304" pitchFamily="18" charset="0"/>
              </a:rPr>
            </a:br>
            <a:r>
              <a:rPr lang="es-CO" sz="1200" dirty="0" smtClean="0">
                <a:latin typeface="Calibri" panose="020F0502020204030204" pitchFamily="34" charset="0"/>
                <a:ea typeface="Calibri" panose="020F0502020204030204" pitchFamily="34" charset="0"/>
                <a:cs typeface="Times New Roman" panose="02020603050405020304" pitchFamily="18" charset="0"/>
              </a:rPr>
              <a:t>¿nos permitirían usar una olla grande?, así podemos hacer sopa </a:t>
            </a:r>
          </a:p>
          <a:p>
            <a:pPr marL="690563" indent="-690563"/>
            <a:r>
              <a:rPr lang="es-CO" sz="1200" dirty="0">
                <a:latin typeface="Calibri" panose="020F0502020204030204" pitchFamily="34" charset="0"/>
                <a:ea typeface="Calibri" panose="020F0502020204030204" pitchFamily="34" charset="0"/>
                <a:cs typeface="Times New Roman" panose="02020603050405020304" pitchFamily="18" charset="0"/>
              </a:rPr>
              <a:t> </a:t>
            </a:r>
            <a:r>
              <a:rPr lang="es-CO" sz="1200" dirty="0" smtClean="0">
                <a:latin typeface="Calibri" panose="020F0502020204030204" pitchFamily="34" charset="0"/>
                <a:ea typeface="Calibri" panose="020F0502020204030204" pitchFamily="34" charset="0"/>
                <a:cs typeface="Times New Roman" panose="02020603050405020304" pitchFamily="18" charset="0"/>
              </a:rPr>
              <a:t>                  de piedra. </a:t>
            </a:r>
            <a:endParaRPr lang="es-CO"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Aldeano 1</a:t>
            </a:r>
            <a:r>
              <a:rPr lang="es-CO" sz="1200" dirty="0" smtClean="0">
                <a:latin typeface="Calibri" panose="020F0502020204030204" pitchFamily="34" charset="0"/>
                <a:ea typeface="Calibri" panose="020F0502020204030204" pitchFamily="34" charset="0"/>
                <a:cs typeface="Times New Roman" panose="02020603050405020304" pitchFamily="18" charset="0"/>
              </a:rPr>
              <a:t>: ¿Que es sopa de piedra? </a:t>
            </a:r>
          </a:p>
          <a:p>
            <a:pPr>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Aldeano 2</a:t>
            </a:r>
            <a:r>
              <a:rPr lang="es-CO" sz="1200" dirty="0" smtClean="0">
                <a:latin typeface="Calibri" panose="020F0502020204030204" pitchFamily="34" charset="0"/>
                <a:ea typeface="Calibri" panose="020F0502020204030204" pitchFamily="34" charset="0"/>
                <a:cs typeface="Times New Roman" panose="02020603050405020304" pitchFamily="18" charset="0"/>
              </a:rPr>
              <a:t>: No sé, trae una olla. </a:t>
            </a:r>
          </a:p>
          <a:p>
            <a:pPr marL="627063" indent="-627063">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Narrador</a:t>
            </a:r>
            <a:r>
              <a:rPr lang="es-CO" sz="1200" dirty="0" smtClean="0">
                <a:latin typeface="Calibri" panose="020F0502020204030204" pitchFamily="34" charset="0"/>
                <a:ea typeface="Calibri" panose="020F0502020204030204" pitchFamily="34" charset="0"/>
                <a:cs typeface="Times New Roman" panose="02020603050405020304" pitchFamily="18" charset="0"/>
              </a:rPr>
              <a:t>: Ellos llenaron la olla con agua y los soldados encontraron algunas piedras y las pusieron dentro del agua. </a:t>
            </a:r>
          </a:p>
          <a:p>
            <a:pPr>
              <a:lnSpc>
                <a:spcPct val="107000"/>
              </a:lnSpc>
              <a:spcAft>
                <a:spcPts val="800"/>
              </a:spcAft>
            </a:pPr>
            <a:r>
              <a:rPr lang="es-CO" sz="1200" b="1" dirty="0" smtClean="0">
                <a:latin typeface="Calibri" panose="020F0502020204030204" pitchFamily="34" charset="0"/>
                <a:ea typeface="Calibri" panose="020F0502020204030204" pitchFamily="34" charset="0"/>
                <a:cs typeface="Times New Roman" panose="02020603050405020304" pitchFamily="18" charset="0"/>
              </a:rPr>
              <a:t>Soldado 2</a:t>
            </a:r>
            <a:r>
              <a:rPr lang="es-CO" sz="1200" dirty="0" smtClean="0">
                <a:latin typeface="Calibri" panose="020F0502020204030204" pitchFamily="34" charset="0"/>
                <a:ea typeface="Calibri" panose="020F0502020204030204" pitchFamily="34" charset="0"/>
                <a:cs typeface="Times New Roman" panose="02020603050405020304" pitchFamily="18" charset="0"/>
              </a:rPr>
              <a:t>: (</a:t>
            </a:r>
            <a:r>
              <a:rPr lang="es-CO" sz="1200" dirty="0">
                <a:latin typeface="Calibri" panose="020F0502020204030204" pitchFamily="34" charset="0"/>
                <a:ea typeface="Calibri" panose="020F0502020204030204" pitchFamily="34" charset="0"/>
                <a:cs typeface="Times New Roman" panose="02020603050405020304" pitchFamily="18" charset="0"/>
              </a:rPr>
              <a:t>O</a:t>
            </a:r>
            <a:r>
              <a:rPr lang="es-CO" sz="1200" dirty="0" smtClean="0">
                <a:latin typeface="Calibri" panose="020F0502020204030204" pitchFamily="34" charset="0"/>
                <a:ea typeface="Calibri" panose="020F0502020204030204" pitchFamily="34" charset="0"/>
                <a:cs typeface="Times New Roman" panose="02020603050405020304" pitchFamily="18" charset="0"/>
              </a:rPr>
              <a:t>liendo la sopa). Hace falta algo… sal y pimienta. ¿Tienen un poco? </a:t>
            </a:r>
          </a:p>
        </p:txBody>
      </p:sp>
      <p:pic>
        <p:nvPicPr>
          <p:cNvPr id="7" name="Picture 6"/>
          <p:cNvPicPr>
            <a:picLocks noChangeAspect="1"/>
          </p:cNvPicPr>
          <p:nvPr/>
        </p:nvPicPr>
        <p:blipFill rotWithShape="1">
          <a:blip r:embed="rId2"/>
          <a:srcRect b="11944"/>
          <a:stretch/>
        </p:blipFill>
        <p:spPr>
          <a:xfrm>
            <a:off x="2721001" y="1079889"/>
            <a:ext cx="2152075" cy="2120511"/>
          </a:xfrm>
          <a:prstGeom prst="rect">
            <a:avLst/>
          </a:prstGeom>
        </p:spPr>
      </p:pic>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5538292" y="167711"/>
            <a:ext cx="2039341" cy="707886"/>
          </a:xfrm>
          <a:prstGeom prst="rect">
            <a:avLst/>
          </a:prstGeom>
          <a:noFill/>
        </p:spPr>
        <p:txBody>
          <a:bodyPr wrap="none" rtlCol="0">
            <a:spAutoFit/>
          </a:bodyPr>
          <a:lstStyle/>
          <a:p>
            <a:pPr lvl="0"/>
            <a:r>
              <a:rPr lang="es-ES_tradnl" sz="800" dirty="0" smtClean="0">
                <a:solidFill>
                  <a:prstClr val="black"/>
                </a:solidFill>
              </a:rPr>
              <a:t>Equivalencia de grado: 2.8</a:t>
            </a:r>
            <a:endParaRPr lang="es-ES_tradnl" sz="800" dirty="0">
              <a:solidFill>
                <a:prstClr val="black"/>
              </a:solidFill>
            </a:endParaRPr>
          </a:p>
          <a:p>
            <a:pPr lvl="0"/>
            <a:r>
              <a:rPr lang="es-ES" sz="800" dirty="0">
                <a:solidFill>
                  <a:prstClr val="black"/>
                </a:solidFill>
              </a:rPr>
              <a:t>Escala </a:t>
            </a:r>
            <a:r>
              <a:rPr lang="es-ES" sz="800" i="1" dirty="0" err="1">
                <a:solidFill>
                  <a:prstClr val="black"/>
                </a:solidFill>
              </a:rPr>
              <a:t>Lexile</a:t>
            </a:r>
            <a:r>
              <a:rPr lang="es-ES" sz="800" dirty="0">
                <a:solidFill>
                  <a:prstClr val="black"/>
                </a:solidFill>
              </a:rPr>
              <a:t>: </a:t>
            </a:r>
            <a:r>
              <a:rPr lang="es-ES" sz="800" dirty="0" smtClean="0">
                <a:solidFill>
                  <a:prstClr val="black"/>
                </a:solidFill>
              </a:rPr>
              <a:t>340L</a:t>
            </a:r>
            <a:endParaRPr lang="es-ES" sz="800" dirty="0">
              <a:solidFill>
                <a:prstClr val="black"/>
              </a:solidFill>
            </a:endParaRPr>
          </a:p>
          <a:p>
            <a:pPr lvl="0"/>
            <a:r>
              <a:rPr lang="es-ES" sz="800" dirty="0">
                <a:solidFill>
                  <a:prstClr val="black"/>
                </a:solidFill>
              </a:rPr>
              <a:t>Promedio del largo de la oración: </a:t>
            </a:r>
            <a:r>
              <a:rPr lang="es-ES" sz="800" dirty="0" smtClean="0">
                <a:solidFill>
                  <a:prstClr val="black"/>
                </a:solidFill>
              </a:rPr>
              <a:t>6.26</a:t>
            </a:r>
            <a:endParaRPr lang="es-ES" sz="800" dirty="0">
              <a:solidFill>
                <a:prstClr val="black"/>
              </a:solidFill>
            </a:endParaRPr>
          </a:p>
          <a:p>
            <a:pPr lvl="0"/>
            <a:r>
              <a:rPr lang="es-ES" sz="800" dirty="0">
                <a:solidFill>
                  <a:prstClr val="black"/>
                </a:solidFill>
              </a:rPr>
              <a:t>Promedio de la frecuencia de palabras : </a:t>
            </a:r>
            <a:r>
              <a:rPr lang="es-ES" sz="800" dirty="0" smtClean="0">
                <a:solidFill>
                  <a:prstClr val="black"/>
                </a:solidFill>
              </a:rPr>
              <a:t>3.51</a:t>
            </a:r>
            <a:endParaRPr lang="es-ES" sz="800" dirty="0">
              <a:solidFill>
                <a:prstClr val="black"/>
              </a:solidFill>
            </a:endParaRPr>
          </a:p>
          <a:p>
            <a:pPr lvl="0"/>
            <a:r>
              <a:rPr lang="es-ES" sz="800" dirty="0">
                <a:solidFill>
                  <a:prstClr val="black"/>
                </a:solidFill>
              </a:rPr>
              <a:t>Numero de palabras: </a:t>
            </a:r>
            <a:r>
              <a:rPr lang="es-ES" sz="800" dirty="0" smtClean="0">
                <a:solidFill>
                  <a:prstClr val="black"/>
                </a:solidFill>
              </a:rPr>
              <a:t>526</a:t>
            </a:r>
            <a:endParaRPr lang="es-ES_tradnl" sz="800" dirty="0">
              <a:solidFill>
                <a:prstClr val="black"/>
              </a:solidFill>
            </a:endParaRPr>
          </a:p>
        </p:txBody>
      </p:sp>
      <p:pic>
        <p:nvPicPr>
          <p:cNvPr id="20" name="Picture 19"/>
          <p:cNvPicPr>
            <a:picLocks noChangeAspect="1"/>
          </p:cNvPicPr>
          <p:nvPr/>
        </p:nvPicPr>
        <p:blipFill rotWithShape="1">
          <a:blip r:embed="rId3"/>
          <a:srcRect b="16107"/>
          <a:stretch/>
        </p:blipFill>
        <p:spPr>
          <a:xfrm>
            <a:off x="5507920" y="7041196"/>
            <a:ext cx="1920406" cy="1713377"/>
          </a:xfrm>
          <a:prstGeom prst="rect">
            <a:avLst/>
          </a:prstGeom>
        </p:spPr>
      </p:pic>
      <p:sp>
        <p:nvSpPr>
          <p:cNvPr id="24" name="TextBox 23"/>
          <p:cNvSpPr txBox="1"/>
          <p:nvPr/>
        </p:nvSpPr>
        <p:spPr>
          <a:xfrm>
            <a:off x="5848594" y="8674540"/>
            <a:ext cx="1239057" cy="338554"/>
          </a:xfrm>
          <a:prstGeom prst="rect">
            <a:avLst/>
          </a:prstGeom>
          <a:noFill/>
        </p:spPr>
        <p:txBody>
          <a:bodyPr wrap="none" rtlCol="0">
            <a:spAutoFit/>
          </a:bodyPr>
          <a:lstStyle/>
          <a:p>
            <a:r>
              <a:rPr lang="es-CO" sz="1600" b="1" dirty="0" smtClean="0"/>
              <a:t>Ilustración B</a:t>
            </a:r>
            <a:endParaRPr lang="es-CO" sz="1600" b="1" dirty="0"/>
          </a:p>
        </p:txBody>
      </p:sp>
      <p:sp>
        <p:nvSpPr>
          <p:cNvPr id="18" name="TextBox 17"/>
          <p:cNvSpPr txBox="1"/>
          <p:nvPr/>
        </p:nvSpPr>
        <p:spPr>
          <a:xfrm>
            <a:off x="2721001" y="2876456"/>
            <a:ext cx="1248675" cy="338554"/>
          </a:xfrm>
          <a:prstGeom prst="rect">
            <a:avLst/>
          </a:prstGeom>
          <a:noFill/>
          <a:ln>
            <a:noFill/>
          </a:ln>
        </p:spPr>
        <p:txBody>
          <a:bodyPr wrap="none" rtlCol="0">
            <a:spAutoFit/>
          </a:bodyPr>
          <a:lstStyle/>
          <a:p>
            <a:r>
              <a:rPr lang="es-CO" sz="1600" b="1" dirty="0" smtClean="0"/>
              <a:t>Ilustración A</a:t>
            </a:r>
            <a:endParaRPr lang="es-CO" sz="1600" b="1" dirty="0"/>
          </a:p>
        </p:txBody>
      </p:sp>
    </p:spTree>
    <p:extLst>
      <p:ext uri="{BB962C8B-B14F-4D97-AF65-F5344CB8AC3E}">
        <p14:creationId xmlns:p14="http://schemas.microsoft.com/office/powerpoint/2010/main" val="11107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Rectangle 1"/>
          <p:cNvSpPr>
            <a:spLocks noChangeArrowheads="1"/>
          </p:cNvSpPr>
          <p:nvPr/>
        </p:nvSpPr>
        <p:spPr bwMode="auto">
          <a:xfrm>
            <a:off x="381000" y="539409"/>
            <a:ext cx="6880412" cy="875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Sopa de piedra (continuación)</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Aldeano 1</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Tengo un poco. (Ponen sal y pimienta en la olla.)</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Soldado 3</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a:t>
            </a:r>
            <a:r>
              <a:rPr lang="es-ES_tradnl" sz="1200" dirty="0" err="1" smtClean="0">
                <a:latin typeface="Calibri" panose="020F0502020204030204" pitchFamily="34" charset="0"/>
                <a:ea typeface="Calibri" panose="020F0502020204030204" pitchFamily="34" charset="0"/>
                <a:cs typeface="Times New Roman" panose="02020603050405020304" pitchFamily="18" charset="0"/>
              </a:rPr>
              <a:t>Mmmmm</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…huele bien pero unas zanahorias y unas cebollas lo harían mejor.  </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Aldeano 3</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Yo tengo algunas. (Ponen zanahorias y cebollas en la olla.)</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Soldado 1</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Qué pena que no tengamos papas.</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Aldeano 1</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Yo tengo una o dos (Ponen papas en la olla.)</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Soldado 2</a:t>
            </a:r>
            <a:r>
              <a:rPr lang="es-ES_tradnl" sz="1200" dirty="0">
                <a:latin typeface="Calibri" panose="020F0502020204030204" pitchFamily="34" charset="0"/>
                <a:ea typeface="Calibri" panose="020F0502020204030204" pitchFamily="34" charset="0"/>
                <a:cs typeface="Times New Roman" panose="02020603050405020304" pitchFamily="18" charset="0"/>
              </a:rPr>
              <a:t>: </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a:t>
            </a:r>
            <a:r>
              <a:rPr lang="es-ES_tradnl" sz="1200" dirty="0" smtClean="0"/>
              <a:t>Guau! Incluso al rey le gustaría esto si tuviera cebada y leche.</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Aldeano 2</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a:t>
            </a:r>
            <a:r>
              <a:rPr lang="es-ES_tradnl" sz="1200" dirty="0" smtClean="0"/>
              <a:t>Puede tomar un poco de la mía. (ponen la cebada y la leche en la olla)</a:t>
            </a:r>
          </a:p>
          <a:p>
            <a:pPr>
              <a:lnSpc>
                <a:spcPct val="107000"/>
              </a:lnSpc>
              <a:spcAft>
                <a:spcPts val="800"/>
              </a:spcAft>
            </a:pPr>
            <a:endParaRPr lang="es-ES_tradnl"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Narrador</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a:t>
            </a:r>
            <a:r>
              <a:rPr lang="es-ES_tradnl" sz="1200" dirty="0" smtClean="0"/>
              <a:t>Finalmente la sopa estaba lista y los soldados la probaron.</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Soldado 3</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Está rica y espesa.  </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Soldado 1</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Es como para un rey. </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Soldado 2</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¡Es hora de comer! </a:t>
            </a:r>
          </a:p>
          <a:p>
            <a:pPr>
              <a:lnSpc>
                <a:spcPct val="107000"/>
              </a:lnSpc>
              <a:spcAft>
                <a:spcPts val="800"/>
              </a:spcAft>
            </a:pPr>
            <a:r>
              <a:rPr lang="es-ES_tradnl" sz="1200" b="1" i="1" u="sng" dirty="0" smtClean="0">
                <a:latin typeface="Calibri" panose="020F0502020204030204" pitchFamily="34" charset="0"/>
                <a:ea typeface="Calibri" panose="020F0502020204030204" pitchFamily="34" charset="0"/>
                <a:cs typeface="Times New Roman" panose="02020603050405020304" pitchFamily="18" charset="0"/>
              </a:rPr>
              <a:t>Escena 4</a:t>
            </a:r>
            <a:r>
              <a:rPr lang="es-ES_tradnl" sz="1200" b="1" i="1" dirty="0" smtClean="0">
                <a:latin typeface="Calibri" panose="020F0502020204030204" pitchFamily="34" charset="0"/>
                <a:ea typeface="Calibri" panose="020F0502020204030204" pitchFamily="34" charset="0"/>
                <a:cs typeface="Times New Roman" panose="02020603050405020304" pitchFamily="18" charset="0"/>
              </a:rPr>
              <a:t>:  </a:t>
            </a:r>
            <a:r>
              <a:rPr lang="es-ES_tradnl" sz="1200" i="1" dirty="0" smtClean="0">
                <a:latin typeface="Calibri" panose="020F0502020204030204" pitchFamily="34" charset="0"/>
                <a:ea typeface="Calibri" panose="020F0502020204030204" pitchFamily="34" charset="0"/>
                <a:cs typeface="Times New Roman" panose="02020603050405020304" pitchFamily="18" charset="0"/>
              </a:rPr>
              <a:t>Los soldados y los aldeanos se sientan  a comer juntos. </a:t>
            </a:r>
          </a:p>
          <a:p>
            <a:pPr>
              <a:lnSpc>
                <a:spcPct val="107000"/>
              </a:lnSpc>
              <a:spcAft>
                <a:spcPts val="800"/>
              </a:spcAft>
            </a:pPr>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Narrador</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a:t>
            </a:r>
            <a:r>
              <a:rPr lang="es-ES_tradnl" sz="1200" dirty="0" smtClean="0"/>
              <a:t>Los aldeanos trajeron pan y sidra, y se sentaron a comer</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a:t>
            </a:r>
          </a:p>
          <a:p>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Soldado 3</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¿Les gusta? </a:t>
            </a:r>
          </a:p>
          <a:p>
            <a:endParaRPr lang="es-ES_tradnl" sz="1200" dirty="0" smtClean="0">
              <a:latin typeface="Calibri" panose="020F0502020204030204" pitchFamily="34" charset="0"/>
              <a:ea typeface="Calibri" panose="020F0502020204030204" pitchFamily="34" charset="0"/>
              <a:cs typeface="Times New Roman" panose="02020603050405020304" pitchFamily="18" charset="0"/>
            </a:endParaRPr>
          </a:p>
          <a:p>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Aldeano 3</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¡Está muy buena!</a:t>
            </a:r>
          </a:p>
          <a:p>
            <a:endParaRPr lang="es-ES_tradnl" sz="1200" dirty="0" smtClean="0">
              <a:latin typeface="Calibri" panose="020F0502020204030204" pitchFamily="34" charset="0"/>
              <a:ea typeface="Calibri" panose="020F0502020204030204" pitchFamily="34" charset="0"/>
              <a:cs typeface="Times New Roman" panose="02020603050405020304" pitchFamily="18" charset="0"/>
            </a:endParaRPr>
          </a:p>
          <a:p>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Aldeano 1</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No puedo creer que esté hecha de piedras. </a:t>
            </a:r>
          </a:p>
          <a:p>
            <a:r>
              <a:rPr lang="es-ES_tradnl" sz="1200" dirty="0" smtClean="0">
                <a:latin typeface="Calibri" panose="020F0502020204030204" pitchFamily="34" charset="0"/>
                <a:ea typeface="Calibri" panose="020F0502020204030204" pitchFamily="34" charset="0"/>
                <a:cs typeface="Times New Roman" panose="02020603050405020304" pitchFamily="18" charset="0"/>
              </a:rPr>
              <a:t> </a:t>
            </a:r>
          </a:p>
          <a:p>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Narrador</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Ellos comieron y bailaron hasta el anochecer. Los aldeanos los dejaron dormir en las mejores camas. Por la mañana, el pueblo estaba triste al verlos partir.</a:t>
            </a:r>
          </a:p>
          <a:p>
            <a:endParaRPr lang="es-ES_tradnl" sz="1200" b="1" dirty="0" smtClean="0">
              <a:latin typeface="Calibri" panose="020F0502020204030204" pitchFamily="34" charset="0"/>
              <a:ea typeface="Calibri" panose="020F0502020204030204" pitchFamily="34" charset="0"/>
              <a:cs typeface="Times New Roman" panose="02020603050405020304" pitchFamily="18" charset="0"/>
            </a:endParaRPr>
          </a:p>
          <a:p>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Todos los soldados</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Gracias. ¡Este fue un buen día!</a:t>
            </a:r>
          </a:p>
          <a:p>
            <a:endParaRPr lang="es-ES_tradnl" sz="1200" dirty="0" smtClean="0">
              <a:latin typeface="Calibri" panose="020F0502020204030204" pitchFamily="34" charset="0"/>
              <a:ea typeface="Calibri" panose="020F0502020204030204" pitchFamily="34" charset="0"/>
              <a:cs typeface="Times New Roman" panose="02020603050405020304" pitchFamily="18" charset="0"/>
            </a:endParaRPr>
          </a:p>
          <a:p>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Aldeano 2</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Nosotros queremos darles las gracias  a ustedes. Nos enseñaron cómo hacer sopa de piedra. </a:t>
            </a:r>
          </a:p>
          <a:p>
            <a:endParaRPr lang="es-ES_tradnl" sz="1200" dirty="0" smtClean="0">
              <a:latin typeface="Calibri" panose="020F0502020204030204" pitchFamily="34" charset="0"/>
              <a:ea typeface="Calibri" panose="020F0502020204030204" pitchFamily="34" charset="0"/>
              <a:cs typeface="Times New Roman" panose="02020603050405020304" pitchFamily="18" charset="0"/>
            </a:endParaRPr>
          </a:p>
          <a:p>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Aldeano 3</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Nadie nos creerá. </a:t>
            </a:r>
          </a:p>
          <a:p>
            <a:endParaRPr lang="es-ES_tradnl" sz="1200" dirty="0" smtClean="0">
              <a:latin typeface="Calibri" panose="020F0502020204030204" pitchFamily="34" charset="0"/>
              <a:ea typeface="Calibri" panose="020F0502020204030204" pitchFamily="34" charset="0"/>
              <a:cs typeface="Times New Roman" panose="02020603050405020304" pitchFamily="18" charset="0"/>
            </a:endParaRPr>
          </a:p>
          <a:p>
            <a:r>
              <a:rPr lang="es-ES_tradnl" sz="1200" b="1" dirty="0" smtClean="0">
                <a:latin typeface="Calibri" panose="020F0502020204030204" pitchFamily="34" charset="0"/>
                <a:ea typeface="Calibri" panose="020F0502020204030204" pitchFamily="34" charset="0"/>
                <a:cs typeface="Times New Roman" panose="02020603050405020304" pitchFamily="18" charset="0"/>
              </a:rPr>
              <a:t>Soldado 1</a:t>
            </a:r>
            <a:r>
              <a:rPr lang="es-ES_tradnl" sz="1200" dirty="0" smtClean="0">
                <a:latin typeface="Calibri" panose="020F0502020204030204" pitchFamily="34" charset="0"/>
                <a:ea typeface="Calibri" panose="020F0502020204030204" pitchFamily="34" charset="0"/>
                <a:cs typeface="Times New Roman" panose="02020603050405020304" pitchFamily="18" charset="0"/>
              </a:rPr>
              <a:t>: Es grandioso lo que puedes hacer con tan solo unas piedras. (Los soldados se marchan.)</a:t>
            </a:r>
            <a:endParaRPr lang="es-ES_tradnl"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6" descr="http://pixabay.com/static/uploads/photo/2014/11/10/03/05/barley-seeds-524679_640.jpg"/>
          <p:cNvPicPr>
            <a:picLocks noChangeAspect="1" noChangeArrowheads="1"/>
          </p:cNvPicPr>
          <p:nvPr/>
        </p:nvPicPr>
        <p:blipFill rotWithShape="1">
          <a:blip r:embed="rId2">
            <a:extLst>
              <a:ext uri="{28A0092B-C50C-407E-A947-70E740481C1C}">
                <a14:useLocalDpi xmlns:a14="http://schemas.microsoft.com/office/drawing/2010/main" val="0"/>
              </a:ext>
            </a:extLst>
          </a:blip>
          <a:srcRect l="4094" r="16076"/>
          <a:stretch/>
        </p:blipFill>
        <p:spPr bwMode="auto">
          <a:xfrm>
            <a:off x="1676400" y="3124200"/>
            <a:ext cx="2971800" cy="112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1776" y="3195765"/>
            <a:ext cx="1232645" cy="338554"/>
          </a:xfrm>
          <a:prstGeom prst="rect">
            <a:avLst/>
          </a:prstGeom>
          <a:noFill/>
          <a:ln>
            <a:noFill/>
          </a:ln>
        </p:spPr>
        <p:txBody>
          <a:bodyPr wrap="none" rtlCol="0">
            <a:spAutoFit/>
          </a:bodyPr>
          <a:lstStyle/>
          <a:p>
            <a:r>
              <a:rPr lang="en-US" sz="1600" b="1" dirty="0" err="1" smtClean="0"/>
              <a:t>Ilustración</a:t>
            </a:r>
            <a:r>
              <a:rPr lang="en-US" sz="1600" b="1" dirty="0" smtClean="0"/>
              <a:t> C</a:t>
            </a:r>
            <a:endParaRPr lang="es-419" sz="1600" b="1" dirty="0"/>
          </a:p>
        </p:txBody>
      </p:sp>
    </p:spTree>
    <p:extLst>
      <p:ext uri="{BB962C8B-B14F-4D97-AF65-F5344CB8AC3E}">
        <p14:creationId xmlns:p14="http://schemas.microsoft.com/office/powerpoint/2010/main" val="3005196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8" y="347201"/>
            <a:ext cx="2824832" cy="1309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679" tIns="46840" rIns="93679" bIns="46840"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91531478"/>
              </p:ext>
            </p:extLst>
          </p:nvPr>
        </p:nvGraphicFramePr>
        <p:xfrm>
          <a:off x="1115590" y="791796"/>
          <a:ext cx="5289348" cy="643541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2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79509" y="-14602"/>
            <a:ext cx="335832" cy="325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48" tIns="49523" rIns="99048" bIns="49523" numCol="1" anchor="t" anchorCtr="0" compatLnSpc="1">
            <a:prstTxWarp prst="textNoShape">
              <a:avLst/>
            </a:prstTxWarp>
          </a:bodyPr>
          <a:lstStyle/>
          <a:p>
            <a:endParaRPr lang="en-US" sz="1847"/>
          </a:p>
        </p:txBody>
      </p:sp>
      <p:graphicFrame>
        <p:nvGraphicFramePr>
          <p:cNvPr id="6" name="Table 5"/>
          <p:cNvGraphicFramePr>
            <a:graphicFrameLocks noGrp="1"/>
          </p:cNvGraphicFramePr>
          <p:nvPr>
            <p:extLst>
              <p:ext uri="{D42A27DB-BD31-4B8C-83A1-F6EECF244321}">
                <p14:modId xmlns:p14="http://schemas.microsoft.com/office/powerpoint/2010/main" val="2936287090"/>
              </p:ext>
            </p:extLst>
          </p:nvPr>
        </p:nvGraphicFramePr>
        <p:xfrm>
          <a:off x="447425" y="8289410"/>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n-US" sz="1500" b="1" i="1" dirty="0" smtClean="0"/>
                    </a:p>
                    <a:p>
                      <a:pPr algn="ctr"/>
                      <a:r>
                        <a:rPr lang="en-US" sz="1200" b="1" i="1" dirty="0" smtClean="0"/>
                        <a:t>Gracias a </a:t>
                      </a:r>
                      <a:r>
                        <a:rPr lang="en-US" sz="1200" b="1" i="1" dirty="0" err="1" smtClean="0"/>
                        <a:t>todos</a:t>
                      </a:r>
                      <a:r>
                        <a:rPr lang="en-US" sz="1200" b="1" i="1" dirty="0" smtClean="0"/>
                        <a:t> los que </a:t>
                      </a:r>
                      <a:r>
                        <a:rPr lang="en-US" sz="1200" b="1" i="1" dirty="0" err="1" smtClean="0"/>
                        <a:t>participaron</a:t>
                      </a:r>
                      <a:r>
                        <a:rPr lang="en-US" sz="1200" b="1" i="1" dirty="0" smtClean="0"/>
                        <a:t> </a:t>
                      </a:r>
                      <a:r>
                        <a:rPr lang="en-US" sz="1200" b="1" i="1" dirty="0" err="1" smtClean="0"/>
                        <a:t>en</a:t>
                      </a:r>
                      <a:r>
                        <a:rPr lang="en-US" sz="1200" b="1" i="1" dirty="0" smtClean="0"/>
                        <a:t> la </a:t>
                      </a:r>
                      <a:r>
                        <a:rPr lang="en-US" sz="1200" b="1" i="1" dirty="0" err="1" smtClean="0"/>
                        <a:t>traducción</a:t>
                      </a:r>
                      <a:r>
                        <a:rPr lang="en-US" sz="1200" b="1" i="1" dirty="0" smtClean="0"/>
                        <a:t> de </a:t>
                      </a:r>
                      <a:r>
                        <a:rPr lang="en-US" sz="1200" b="1" i="1" dirty="0" err="1" smtClean="0"/>
                        <a:t>esta</a:t>
                      </a:r>
                      <a:r>
                        <a:rPr lang="en-US" sz="1200" b="1" i="1" dirty="0" smtClean="0"/>
                        <a:t> </a:t>
                      </a:r>
                      <a:r>
                        <a:rPr lang="en-US" sz="1200" b="1" i="1" dirty="0" err="1" smtClean="0"/>
                        <a:t>evaluación</a:t>
                      </a:r>
                      <a:r>
                        <a:rPr lang="en-US" sz="12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err="1" smtClean="0"/>
                        <a:t>bajo</a:t>
                      </a:r>
                      <a:r>
                        <a:rPr lang="en-US" sz="1200" b="1" i="1" dirty="0" smtClean="0"/>
                        <a:t> la </a:t>
                      </a:r>
                      <a:r>
                        <a:rPr lang="en-US" sz="1200" b="1" i="1" dirty="0" err="1" smtClean="0"/>
                        <a:t>coordinación</a:t>
                      </a:r>
                      <a:r>
                        <a:rPr lang="en-US" sz="12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
        <p:nvSpPr>
          <p:cNvPr id="2" name="Rectangle 1"/>
          <p:cNvSpPr/>
          <p:nvPr/>
        </p:nvSpPr>
        <p:spPr>
          <a:xfrm>
            <a:off x="493801" y="7613174"/>
            <a:ext cx="6865257" cy="646331"/>
          </a:xfrm>
          <a:prstGeom prst="rect">
            <a:avLst/>
          </a:prstGeom>
        </p:spPr>
        <p:txBody>
          <a:bodyPr wrap="square">
            <a:spAutoFit/>
          </a:bodyPr>
          <a:lstStyle/>
          <a:p>
            <a:pPr algn="ctr" defTabSz="957925">
              <a:defRPr/>
            </a:pPr>
            <a:r>
              <a:rPr lang="en-US" sz="1200" dirty="0">
                <a:solidFill>
                  <a:prstClr val="black"/>
                </a:solidFill>
              </a:rPr>
              <a:t>Las </a:t>
            </a:r>
            <a:r>
              <a:rPr lang="en-US" sz="1200" dirty="0" err="1">
                <a:solidFill>
                  <a:prstClr val="black"/>
                </a:solidFill>
              </a:rPr>
              <a:t>actividades</a:t>
            </a:r>
            <a:r>
              <a:rPr lang="en-US" sz="1200" dirty="0">
                <a:solidFill>
                  <a:prstClr val="black"/>
                </a:solidFill>
              </a:rPr>
              <a:t> para la </a:t>
            </a:r>
            <a:r>
              <a:rPr lang="en-US" sz="1200" dirty="0" err="1">
                <a:solidFill>
                  <a:prstClr val="black"/>
                </a:solidFill>
              </a:rPr>
              <a:t>tarea</a:t>
            </a:r>
            <a:r>
              <a:rPr lang="en-US" sz="1200" dirty="0">
                <a:solidFill>
                  <a:prstClr val="black"/>
                </a:solidFill>
              </a:rPr>
              <a:t> de </a:t>
            </a:r>
            <a:r>
              <a:rPr lang="en-US" sz="1200" dirty="0" err="1">
                <a:solidFill>
                  <a:prstClr val="black"/>
                </a:solidFill>
              </a:rPr>
              <a:t>rendimiento</a:t>
            </a:r>
            <a:r>
              <a:rPr lang="en-US" sz="1200" dirty="0">
                <a:solidFill>
                  <a:prstClr val="black"/>
                </a:solidFill>
              </a:rPr>
              <a:t> </a:t>
            </a:r>
            <a:r>
              <a:rPr lang="en-US" sz="1200" dirty="0" err="1">
                <a:solidFill>
                  <a:prstClr val="black"/>
                </a:solidFill>
              </a:rPr>
              <a:t>en</a:t>
            </a:r>
            <a:r>
              <a:rPr lang="en-US" sz="1200" dirty="0">
                <a:solidFill>
                  <a:prstClr val="black"/>
                </a:solidFill>
              </a:rPr>
              <a:t> las </a:t>
            </a:r>
            <a:r>
              <a:rPr lang="en-US" sz="1200" dirty="0" err="1">
                <a:solidFill>
                  <a:prstClr val="black"/>
                </a:solidFill>
              </a:rPr>
              <a:t>clases</a:t>
            </a:r>
            <a:r>
              <a:rPr lang="en-US" sz="1200" dirty="0">
                <a:solidFill>
                  <a:prstClr val="black"/>
                </a:solidFill>
              </a:rPr>
              <a:t> de K − 6 </a:t>
            </a:r>
            <a:r>
              <a:rPr lang="en-US" sz="1200" dirty="0" err="1">
                <a:solidFill>
                  <a:prstClr val="black"/>
                </a:solidFill>
              </a:rPr>
              <a:t>fueron</a:t>
            </a:r>
            <a:r>
              <a:rPr lang="en-US" sz="1200" dirty="0">
                <a:solidFill>
                  <a:prstClr val="black"/>
                </a:solidFill>
              </a:rPr>
              <a:t> </a:t>
            </a:r>
            <a:r>
              <a:rPr lang="en-US" sz="1200" dirty="0" err="1">
                <a:solidFill>
                  <a:prstClr val="black"/>
                </a:solidFill>
              </a:rPr>
              <a:t>escritas</a:t>
            </a:r>
            <a:r>
              <a:rPr lang="en-US" sz="1200" dirty="0">
                <a:solidFill>
                  <a:prstClr val="black"/>
                </a:solidFill>
              </a:rPr>
              <a:t> </a:t>
            </a:r>
            <a:r>
              <a:rPr lang="en-US" sz="1200" dirty="0" err="1">
                <a:solidFill>
                  <a:prstClr val="black"/>
                </a:solidFill>
              </a:rPr>
              <a:t>por</a:t>
            </a:r>
            <a:r>
              <a:rPr lang="en-US" sz="1200" dirty="0">
                <a:solidFill>
                  <a:prstClr val="black"/>
                </a:solidFill>
              </a:rPr>
              <a:t> :                                                                                                                                                                                                                                                                                                                                                                                                                                                                                                                                                                                                                                                                                                                                                                                                                                                                                                                                                                                                                                                                                                                                                                                                                                                                                                                                                                                                                                                                                                                                                                                                                                                                                                                                                                                                                                                                                                                                                                                                                                                                                                                                                                                                                                                                                                                                                                                                                                                                                                                                                                                                                                                                                                                                                                                                                                                                                                                                                                                                                                                                                                                                              Jamie Lentz, Gina McLain, Hayley </a:t>
            </a:r>
            <a:r>
              <a:rPr lang="en-US" sz="1200" dirty="0" err="1">
                <a:solidFill>
                  <a:prstClr val="black"/>
                </a:solidFill>
              </a:rPr>
              <a:t>Heider</a:t>
            </a:r>
            <a:r>
              <a:rPr lang="en-US" sz="1200" dirty="0">
                <a:solidFill>
                  <a:prstClr val="black"/>
                </a:solidFill>
              </a:rPr>
              <a:t>, Anna Wooley, Gretchen </a:t>
            </a:r>
            <a:r>
              <a:rPr lang="en-US" sz="1200" dirty="0" err="1">
                <a:solidFill>
                  <a:prstClr val="black"/>
                </a:solidFill>
              </a:rPr>
              <a:t>Erlandsen</a:t>
            </a:r>
            <a:r>
              <a:rPr lang="en-US" sz="1200" dirty="0">
                <a:solidFill>
                  <a:prstClr val="black"/>
                </a:solidFill>
              </a:rPr>
              <a:t>, Deborah </a:t>
            </a:r>
            <a:r>
              <a:rPr lang="en-US" sz="1200" dirty="0" err="1">
                <a:solidFill>
                  <a:prstClr val="black"/>
                </a:solidFill>
              </a:rPr>
              <a:t>Deplanche</a:t>
            </a:r>
            <a:r>
              <a:rPr lang="en-US" sz="1200" dirty="0">
                <a:solidFill>
                  <a:prstClr val="black"/>
                </a:solidFill>
              </a:rPr>
              <a:t>, Connie </a:t>
            </a:r>
            <a:r>
              <a:rPr lang="en-US" sz="1200" dirty="0" err="1">
                <a:solidFill>
                  <a:prstClr val="black"/>
                </a:solidFill>
              </a:rPr>
              <a:t>Briceno</a:t>
            </a:r>
            <a:r>
              <a:rPr lang="en-US" sz="1200" dirty="0">
                <a:solidFill>
                  <a:prstClr val="black"/>
                </a:solidFill>
              </a:rPr>
              <a:t>, Judy Ramer, Carrie Ellis, Sandra Maines, </a:t>
            </a:r>
            <a:r>
              <a:rPr lang="en-US" sz="1200" dirty="0" err="1">
                <a:solidFill>
                  <a:prstClr val="black"/>
                </a:solidFill>
              </a:rPr>
              <a:t>Renae</a:t>
            </a:r>
            <a:r>
              <a:rPr lang="en-US" sz="1200" dirty="0">
                <a:solidFill>
                  <a:prstClr val="black"/>
                </a:solidFill>
              </a:rPr>
              <a:t> </a:t>
            </a:r>
            <a:r>
              <a:rPr lang="en-US" sz="1200" dirty="0" err="1">
                <a:solidFill>
                  <a:prstClr val="black"/>
                </a:solidFill>
              </a:rPr>
              <a:t>Iversen</a:t>
            </a:r>
            <a:r>
              <a:rPr lang="en-US" sz="1200" dirty="0">
                <a:solidFill>
                  <a:prstClr val="black"/>
                </a:solidFill>
              </a:rPr>
              <a:t>, Anne Berg, </a:t>
            </a:r>
            <a:r>
              <a:rPr lang="en-US" sz="1200" dirty="0" err="1">
                <a:solidFill>
                  <a:prstClr val="black"/>
                </a:solidFill>
              </a:rPr>
              <a:t>Aliceson</a:t>
            </a:r>
            <a:r>
              <a:rPr lang="en-US" sz="1200" dirty="0">
                <a:solidFill>
                  <a:prstClr val="black"/>
                </a:solidFill>
              </a:rPr>
              <a:t> Brandt and </a:t>
            </a:r>
            <a:r>
              <a:rPr lang="en-US" sz="1200" dirty="0" err="1">
                <a:solidFill>
                  <a:prstClr val="black"/>
                </a:solidFill>
              </a:rPr>
              <a:t>Ko</a:t>
            </a:r>
            <a:r>
              <a:rPr lang="en-US" sz="1200" dirty="0">
                <a:solidFill>
                  <a:prstClr val="black"/>
                </a:solidFill>
              </a:rPr>
              <a:t> Kagawa.</a:t>
            </a:r>
          </a:p>
        </p:txBody>
      </p:sp>
    </p:spTree>
    <p:extLst>
      <p:ext uri="{BB962C8B-B14F-4D97-AF65-F5344CB8AC3E}">
        <p14:creationId xmlns:p14="http://schemas.microsoft.com/office/powerpoint/2010/main" val="4158018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Rectangle 4"/>
          <p:cNvSpPr/>
          <p:nvPr/>
        </p:nvSpPr>
        <p:spPr>
          <a:xfrm>
            <a:off x="401227" y="609600"/>
            <a:ext cx="6837773" cy="2980588"/>
          </a:xfrm>
          <a:prstGeom prst="rect">
            <a:avLst/>
          </a:prstGeom>
        </p:spPr>
        <p:txBody>
          <a:bodyPr wrap="square" lIns="101881" tIns="50941" rIns="101881" bIns="50941">
            <a:spAutoFit/>
          </a:bodyPr>
          <a:lstStyle/>
          <a:p>
            <a:pPr marL="360363" indent="-360363">
              <a:buFont typeface="+mj-lt"/>
              <a:buAutoNum type="arabicPeriod"/>
            </a:pPr>
            <a:r>
              <a:rPr lang="es-ES" sz="1700" b="1" dirty="0" smtClean="0">
                <a:latin typeface="Helvetica" pitchFamily="34" charset="0"/>
                <a:cs typeface="Helvetica" pitchFamily="34" charset="0"/>
              </a:rPr>
              <a:t>¿Por </a:t>
            </a:r>
            <a:r>
              <a:rPr lang="es-ES" sz="1700" b="1" dirty="0">
                <a:latin typeface="Helvetica" pitchFamily="34" charset="0"/>
                <a:cs typeface="Helvetica" pitchFamily="34" charset="0"/>
              </a:rPr>
              <a:t>qué los soldados dicen que no pueden hacer sopa</a:t>
            </a:r>
            <a:r>
              <a:rPr lang="es-ES" sz="1700" b="1" dirty="0" smtClean="0">
                <a:latin typeface="Helvetica" pitchFamily="34" charset="0"/>
                <a:cs typeface="Helvetica" pitchFamily="34" charset="0"/>
              </a:rPr>
              <a:t>?</a:t>
            </a:r>
          </a:p>
          <a:p>
            <a:pPr marL="361417" indent="-361417">
              <a:buFont typeface="+mj-lt"/>
              <a:buAutoNum type="arabicPeriod"/>
            </a:pPr>
            <a:endParaRPr lang="es-CO" sz="1700" dirty="0" smtClean="0">
              <a:latin typeface="Helvetica" pitchFamily="34" charset="0"/>
              <a:cs typeface="Helvetica" pitchFamily="34" charset="0"/>
            </a:endParaRPr>
          </a:p>
          <a:p>
            <a:pPr marL="801688" indent="-338138">
              <a:buFont typeface="+mj-lt"/>
              <a:buAutoNum type="alphaUcPeriod"/>
            </a:pPr>
            <a:r>
              <a:rPr lang="es-ES" sz="1700" dirty="0">
                <a:latin typeface="Helvetica" pitchFamily="34" charset="0"/>
                <a:cs typeface="Helvetica" pitchFamily="34" charset="0"/>
              </a:rPr>
              <a:t>Los soldados no saben </a:t>
            </a:r>
            <a:r>
              <a:rPr lang="es-ES" sz="1700" dirty="0" smtClean="0">
                <a:latin typeface="Helvetica" pitchFamily="34" charset="0"/>
                <a:cs typeface="Helvetica" pitchFamily="34" charset="0"/>
              </a:rPr>
              <a:t>cocinar.</a:t>
            </a:r>
          </a:p>
          <a:p>
            <a:pPr marL="801688" indent="-338138">
              <a:buFont typeface="+mj-lt"/>
              <a:buAutoNum type="alphaUcPeriod"/>
            </a:pPr>
            <a:endParaRPr lang="es-CO" sz="1700" dirty="0" smtClean="0">
              <a:latin typeface="Helvetica" pitchFamily="34" charset="0"/>
              <a:cs typeface="Helvetica" pitchFamily="34" charset="0"/>
            </a:endParaRPr>
          </a:p>
          <a:p>
            <a:pPr marL="801688" indent="-338138">
              <a:buFont typeface="+mj-lt"/>
              <a:buAutoNum type="alphaUcPeriod"/>
            </a:pPr>
            <a:r>
              <a:rPr lang="es-ES" sz="1700" dirty="0">
                <a:latin typeface="Helvetica" pitchFamily="34" charset="0"/>
                <a:cs typeface="Helvetica" pitchFamily="34" charset="0"/>
              </a:rPr>
              <a:t>Los soldados tenían miedo de </a:t>
            </a:r>
            <a:r>
              <a:rPr lang="es-ES" sz="1700" dirty="0" smtClean="0">
                <a:latin typeface="Helvetica" pitchFamily="34" charset="0"/>
                <a:cs typeface="Helvetica" pitchFamily="34" charset="0"/>
              </a:rPr>
              <a:t>preguntarle </a:t>
            </a:r>
            <a:r>
              <a:rPr lang="es-ES" sz="1700" dirty="0">
                <a:latin typeface="Helvetica" pitchFamily="34" charset="0"/>
                <a:cs typeface="Helvetica" pitchFamily="34" charset="0"/>
              </a:rPr>
              <a:t>a los aldeanos </a:t>
            </a:r>
            <a:r>
              <a:rPr lang="es-ES" sz="1700" dirty="0" smtClean="0">
                <a:latin typeface="Helvetica" pitchFamily="34" charset="0"/>
                <a:cs typeface="Helvetica" pitchFamily="34" charset="0"/>
              </a:rPr>
              <a:t>si tenían comida.</a:t>
            </a:r>
          </a:p>
          <a:p>
            <a:pPr marL="801688" indent="-338138">
              <a:buFont typeface="+mj-lt"/>
              <a:buAutoNum type="alphaUcPeriod"/>
            </a:pPr>
            <a:endParaRPr lang="es-CO" sz="1700" dirty="0" smtClean="0">
              <a:latin typeface="Helvetica" pitchFamily="34" charset="0"/>
              <a:cs typeface="Helvetica" pitchFamily="34" charset="0"/>
            </a:endParaRPr>
          </a:p>
          <a:p>
            <a:pPr marL="801688" indent="-338138">
              <a:buFont typeface="+mj-lt"/>
              <a:buAutoNum type="alphaUcPeriod"/>
            </a:pPr>
            <a:r>
              <a:rPr lang="es-ES" sz="1700" dirty="0">
                <a:latin typeface="Helvetica" pitchFamily="34" charset="0"/>
                <a:cs typeface="Helvetica" pitchFamily="34" charset="0"/>
              </a:rPr>
              <a:t>Los aldeanos no les darían </a:t>
            </a:r>
            <a:r>
              <a:rPr lang="es-ES" sz="1700" dirty="0" smtClean="0">
                <a:latin typeface="Helvetica" pitchFamily="34" charset="0"/>
                <a:cs typeface="Helvetica" pitchFamily="34" charset="0"/>
              </a:rPr>
              <a:t>ningún alimento.</a:t>
            </a:r>
          </a:p>
          <a:p>
            <a:pPr marL="801688" indent="-338138">
              <a:buFont typeface="+mj-lt"/>
              <a:buAutoNum type="alphaUcPeriod"/>
            </a:pPr>
            <a:endParaRPr lang="es-CO" sz="1700" dirty="0" smtClean="0">
              <a:latin typeface="Helvetica" pitchFamily="34" charset="0"/>
              <a:cs typeface="Helvetica" pitchFamily="34" charset="0"/>
            </a:endParaRPr>
          </a:p>
          <a:p>
            <a:pPr marL="801688" indent="-338138">
              <a:buFont typeface="+mj-lt"/>
              <a:buAutoNum type="alphaUcPeriod"/>
            </a:pPr>
            <a:r>
              <a:rPr lang="es-ES" sz="1700" dirty="0">
                <a:latin typeface="Helvetica" pitchFamily="34" charset="0"/>
                <a:cs typeface="Helvetica" pitchFamily="34" charset="0"/>
              </a:rPr>
              <a:t>Ellos estaban demasiado cansados y hambrientos para pedir </a:t>
            </a:r>
            <a:r>
              <a:rPr lang="es-ES" sz="1700" dirty="0" smtClean="0">
                <a:latin typeface="Helvetica" pitchFamily="34" charset="0"/>
                <a:cs typeface="Helvetica" pitchFamily="34" charset="0"/>
              </a:rPr>
              <a:t>comida.</a:t>
            </a:r>
            <a:endParaRPr lang="es-CO" sz="1700" dirty="0">
              <a:latin typeface="Helvetica" pitchFamily="34" charset="0"/>
              <a:cs typeface="Helvetica" pitchFamily="34" charset="0"/>
            </a:endParaRPr>
          </a:p>
        </p:txBody>
      </p:sp>
      <p:sp>
        <p:nvSpPr>
          <p:cNvPr id="8" name="Rectangle 7"/>
          <p:cNvSpPr/>
          <p:nvPr/>
        </p:nvSpPr>
        <p:spPr>
          <a:xfrm>
            <a:off x="447442" y="5508172"/>
            <a:ext cx="6596295" cy="2457368"/>
          </a:xfrm>
          <a:prstGeom prst="rect">
            <a:avLst/>
          </a:prstGeom>
        </p:spPr>
        <p:txBody>
          <a:bodyPr wrap="square" lIns="101881" tIns="50941" rIns="101881" bIns="50941">
            <a:spAutoFit/>
          </a:bodyPr>
          <a:lstStyle/>
          <a:p>
            <a:pPr marL="287338" indent="-287338">
              <a:buAutoNum type="arabicPeriod" startAt="2"/>
            </a:pPr>
            <a:r>
              <a:rPr lang="es-ES" sz="1700" b="1" dirty="0">
                <a:latin typeface="Helvetica" pitchFamily="34" charset="0"/>
                <a:cs typeface="Helvetica" pitchFamily="34" charset="0"/>
              </a:rPr>
              <a:t>¿En qué </a:t>
            </a:r>
            <a:r>
              <a:rPr lang="es-ES" sz="1700" b="1" dirty="0" smtClean="0">
                <a:latin typeface="Helvetica" pitchFamily="34" charset="0"/>
                <a:cs typeface="Helvetica" pitchFamily="34" charset="0"/>
              </a:rPr>
              <a:t>escena </a:t>
            </a:r>
            <a:r>
              <a:rPr lang="es-ES" sz="1700" b="1" dirty="0">
                <a:latin typeface="Helvetica" pitchFamily="34" charset="0"/>
                <a:cs typeface="Helvetica" pitchFamily="34" charset="0"/>
              </a:rPr>
              <a:t>los soldados llevan a cabo su plan</a:t>
            </a:r>
            <a:r>
              <a:rPr lang="es-ES" sz="1700" b="1" dirty="0" smtClean="0">
                <a:latin typeface="Helvetica" pitchFamily="34" charset="0"/>
                <a:cs typeface="Helvetica" pitchFamily="34" charset="0"/>
              </a:rPr>
              <a:t>?</a:t>
            </a:r>
          </a:p>
          <a:p>
            <a:pPr marL="361417" indent="-361417">
              <a:buAutoNum type="arabicPeriod" startAt="2"/>
            </a:pPr>
            <a:endParaRPr lang="es-CO" sz="1700" b="1" dirty="0" smtClean="0">
              <a:latin typeface="Helvetica" pitchFamily="34" charset="0"/>
              <a:cs typeface="Helvetica" pitchFamily="34" charset="0"/>
            </a:endParaRPr>
          </a:p>
          <a:p>
            <a:pPr marL="736600" indent="-341313">
              <a:buFont typeface="+mj-lt"/>
              <a:buAutoNum type="alphaUcPeriod"/>
            </a:pPr>
            <a:r>
              <a:rPr lang="es-ES" sz="1700" dirty="0">
                <a:latin typeface="Helvetica" pitchFamily="34" charset="0"/>
                <a:cs typeface="Helvetica" pitchFamily="34" charset="0"/>
              </a:rPr>
              <a:t>escena uno</a:t>
            </a:r>
          </a:p>
          <a:p>
            <a:pPr marL="736600" indent="-341313">
              <a:buFont typeface="+mj-lt"/>
              <a:buAutoNum type="alphaUcPeriod"/>
            </a:pPr>
            <a:endParaRPr lang="es-ES" sz="1700" dirty="0">
              <a:latin typeface="Helvetica" pitchFamily="34" charset="0"/>
              <a:cs typeface="Helvetica" pitchFamily="34" charset="0"/>
            </a:endParaRPr>
          </a:p>
          <a:p>
            <a:pPr marL="736600" indent="-341313">
              <a:buFont typeface="+mj-lt"/>
              <a:buAutoNum type="alphaUcPeriod"/>
            </a:pPr>
            <a:r>
              <a:rPr lang="es-ES" sz="1700" dirty="0" smtClean="0">
                <a:latin typeface="Helvetica" pitchFamily="34" charset="0"/>
                <a:cs typeface="Helvetica" pitchFamily="34" charset="0"/>
              </a:rPr>
              <a:t>escena </a:t>
            </a:r>
            <a:r>
              <a:rPr lang="es-ES" sz="1700" dirty="0">
                <a:latin typeface="Helvetica" pitchFamily="34" charset="0"/>
                <a:cs typeface="Helvetica" pitchFamily="34" charset="0"/>
              </a:rPr>
              <a:t>dos</a:t>
            </a:r>
          </a:p>
          <a:p>
            <a:pPr marL="736600" indent="-341313">
              <a:buFont typeface="+mj-lt"/>
              <a:buAutoNum type="alphaUcPeriod"/>
            </a:pPr>
            <a:endParaRPr lang="es-ES" sz="1700" dirty="0">
              <a:latin typeface="Helvetica" pitchFamily="34" charset="0"/>
              <a:cs typeface="Helvetica" pitchFamily="34" charset="0"/>
            </a:endParaRPr>
          </a:p>
          <a:p>
            <a:pPr marL="736600" indent="-341313">
              <a:buFont typeface="+mj-lt"/>
              <a:buAutoNum type="alphaUcPeriod"/>
            </a:pPr>
            <a:r>
              <a:rPr lang="es-ES" sz="1700" dirty="0" smtClean="0">
                <a:latin typeface="Helvetica" pitchFamily="34" charset="0"/>
                <a:cs typeface="Helvetica" pitchFamily="34" charset="0"/>
              </a:rPr>
              <a:t>escena </a:t>
            </a:r>
            <a:r>
              <a:rPr lang="es-ES" sz="1700" dirty="0">
                <a:latin typeface="Helvetica" pitchFamily="34" charset="0"/>
                <a:cs typeface="Helvetica" pitchFamily="34" charset="0"/>
              </a:rPr>
              <a:t>tres</a:t>
            </a:r>
          </a:p>
          <a:p>
            <a:pPr marL="736600" indent="-341313">
              <a:buFont typeface="+mj-lt"/>
              <a:buAutoNum type="alphaUcPeriod"/>
            </a:pPr>
            <a:endParaRPr lang="es-ES" sz="1700" dirty="0">
              <a:latin typeface="Helvetica" pitchFamily="34" charset="0"/>
              <a:cs typeface="Helvetica" pitchFamily="34" charset="0"/>
            </a:endParaRPr>
          </a:p>
          <a:p>
            <a:pPr marL="736600" indent="-341313">
              <a:buFont typeface="+mj-lt"/>
              <a:buAutoNum type="alphaUcPeriod"/>
            </a:pPr>
            <a:r>
              <a:rPr lang="es-ES" sz="1700" dirty="0" smtClean="0">
                <a:latin typeface="Helvetica" pitchFamily="34" charset="0"/>
                <a:cs typeface="Helvetica" pitchFamily="34" charset="0"/>
              </a:rPr>
              <a:t>escena </a:t>
            </a:r>
            <a:r>
              <a:rPr lang="es-ES" sz="1700" dirty="0">
                <a:latin typeface="Helvetica" pitchFamily="34" charset="0"/>
                <a:cs typeface="Helvetica" pitchFamily="34" charset="0"/>
              </a:rPr>
              <a:t>cuatro</a:t>
            </a:r>
            <a:endParaRPr lang="en-US" sz="1700" dirty="0">
              <a:latin typeface="Helvetica" pitchFamily="34" charset="0"/>
              <a:cs typeface="Helvetica" pitchFamily="34" charset="0"/>
            </a:endParaRPr>
          </a:p>
        </p:txBody>
      </p:sp>
      <p:cxnSp>
        <p:nvCxnSpPr>
          <p:cNvPr id="11" name="Straight Connector 10"/>
          <p:cNvCxnSpPr/>
          <p:nvPr/>
        </p:nvCxnSpPr>
        <p:spPr>
          <a:xfrm>
            <a:off x="388296" y="5105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06891" y="1181736"/>
            <a:ext cx="254220" cy="2033806"/>
            <a:chOff x="685800" y="1208314"/>
            <a:chExt cx="254220" cy="2033806"/>
          </a:xfrm>
        </p:grpSpPr>
        <p:sp>
          <p:nvSpPr>
            <p:cNvPr id="14" name="Oval 13"/>
            <p:cNvSpPr/>
            <p:nvPr/>
          </p:nvSpPr>
          <p:spPr>
            <a:xfrm>
              <a:off x="685800" y="1208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697132" y="16842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685800" y="24353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685800" y="300263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nvGrpSpPr>
          <p:cNvPr id="7" name="Group 6"/>
          <p:cNvGrpSpPr/>
          <p:nvPr/>
        </p:nvGrpSpPr>
        <p:grpSpPr>
          <a:xfrm>
            <a:off x="518223" y="6082779"/>
            <a:ext cx="254220" cy="1763486"/>
            <a:chOff x="762000" y="6096000"/>
            <a:chExt cx="254220" cy="1763486"/>
          </a:xfrm>
        </p:grpSpPr>
        <p:sp>
          <p:nvSpPr>
            <p:cNvPr id="18" name="Oval 17"/>
            <p:cNvSpPr/>
            <p:nvPr/>
          </p:nvSpPr>
          <p:spPr>
            <a:xfrm>
              <a:off x="773332" y="6096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62000" y="66185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63294" y="71192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73332" y="7620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 name="Table 1"/>
          <p:cNvGraphicFramePr>
            <a:graphicFrameLocks noGrp="1"/>
          </p:cNvGraphicFramePr>
          <p:nvPr>
            <p:extLst>
              <p:ext uri="{D42A27DB-BD31-4B8C-83A1-F6EECF244321}">
                <p14:modId xmlns:p14="http://schemas.microsoft.com/office/powerpoint/2010/main" val="2786477344"/>
              </p:ext>
            </p:extLst>
          </p:nvPr>
        </p:nvGraphicFramePr>
        <p:xfrm>
          <a:off x="5780741" y="3788248"/>
          <a:ext cx="1554443" cy="660400"/>
        </p:xfrm>
        <a:graphic>
          <a:graphicData uri="http://schemas.openxmlformats.org/drawingml/2006/table">
            <a:tbl>
              <a:tblPr firstRow="1" firstCol="1" bandRow="1"/>
              <a:tblGrid>
                <a:gridCol w="1554443"/>
              </a:tblGrid>
              <a:tr h="90846">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Cl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RL.3.5</a:t>
                      </a:r>
                      <a:endParaRPr lang="en-US" sz="800" b="1" dirty="0">
                        <a:effectLst/>
                        <a:latin typeface="Calibri"/>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538480">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Identifica una idea principal en, o una generalización sobre un capítulo, escena o estrofa, utilizando  detalles de apoyo.</a:t>
                      </a:r>
                      <a:endParaRPr lang="en-US" sz="800" b="1" dirty="0" smtClean="0">
                        <a:solidFill>
                          <a:srgbClr val="000000"/>
                        </a:solidFill>
                        <a:effectLst/>
                        <a:latin typeface="Calibri"/>
                        <a:ea typeface="Times New Roman"/>
                        <a:cs typeface="Times New Roman"/>
                      </a:endParaRPr>
                    </a:p>
                  </a:txBody>
                  <a:tcPr marL="34803" marR="34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6267280"/>
              </p:ext>
            </p:extLst>
          </p:nvPr>
        </p:nvGraphicFramePr>
        <p:xfrm>
          <a:off x="5664200" y="8650346"/>
          <a:ext cx="1600200" cy="859742"/>
        </p:xfrm>
        <a:graphic>
          <a:graphicData uri="http://schemas.openxmlformats.org/drawingml/2006/table">
            <a:tbl>
              <a:tblPr firstRow="1" firstCol="1" bandRow="1"/>
              <a:tblGrid>
                <a:gridCol w="1600200"/>
              </a:tblGrid>
              <a:tr h="12822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a:t>
                      </a:r>
                      <a:r>
                        <a:rPr lang="en-US" sz="800" b="1" dirty="0" err="1" smtClean="0">
                          <a:solidFill>
                            <a:srgbClr val="000000"/>
                          </a:solidFill>
                          <a:effectLst/>
                          <a:latin typeface="Calibri"/>
                          <a:ea typeface="Times New Roman"/>
                          <a:cs typeface="Times New Roman"/>
                        </a:rPr>
                        <a:t>Apn</a:t>
                      </a:r>
                      <a:r>
                        <a:rPr lang="en-US" sz="800" b="1" dirty="0" smtClean="0">
                          <a:solidFill>
                            <a:srgbClr val="000000"/>
                          </a:solidFill>
                          <a:effectLst/>
                          <a:latin typeface="Calibri"/>
                          <a:ea typeface="Times New Roman"/>
                          <a:cs typeface="Times New Roman"/>
                        </a:rPr>
                        <a:t>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RL.35</a:t>
                      </a:r>
                      <a:endParaRPr lang="en-US" sz="800" dirty="0">
                        <a:effectLst/>
                        <a:latin typeface="Calibri"/>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709978">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Utiliza las características  únicas del texto de los capítulos, escenas y estrofas para localizar información específica acerca de un cuento, drama o  poema (qué  estrofa se refiere a....).</a:t>
                      </a:r>
                      <a:endParaRPr lang="en-US" sz="800" b="1" dirty="0" smtClean="0">
                        <a:solidFill>
                          <a:srgbClr val="000000"/>
                        </a:solidFill>
                        <a:effectLst/>
                        <a:latin typeface="Calibri"/>
                        <a:ea typeface="Times New Roman"/>
                        <a:cs typeface="Times New Roman"/>
                      </a:endParaRPr>
                    </a:p>
                  </a:txBody>
                  <a:tcPr marL="34803" marR="34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526367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5" name="Rectangle 4"/>
          <p:cNvSpPr/>
          <p:nvPr/>
        </p:nvSpPr>
        <p:spPr>
          <a:xfrm>
            <a:off x="457199" y="862422"/>
            <a:ext cx="6942773" cy="2718978"/>
          </a:xfrm>
          <a:prstGeom prst="rect">
            <a:avLst/>
          </a:prstGeom>
        </p:spPr>
        <p:txBody>
          <a:bodyPr wrap="square" lIns="101881" tIns="50941" rIns="101881" bIns="50941">
            <a:spAutoFit/>
          </a:bodyPr>
          <a:lstStyle/>
          <a:p>
            <a:pPr marL="342900" indent="-342900">
              <a:buAutoNum type="arabicPeriod" startAt="3"/>
            </a:pPr>
            <a:r>
              <a:rPr lang="es-ES_tradnl" sz="1700" b="1" dirty="0" smtClean="0">
                <a:latin typeface="Helvetica" pitchFamily="34" charset="0"/>
                <a:cs typeface="Helvetica" pitchFamily="34" charset="0"/>
              </a:rPr>
              <a:t>¿Por qué los aldeanos escondían su comida de los soldados?</a:t>
            </a:r>
          </a:p>
          <a:p>
            <a:pPr marL="342900" indent="-342900">
              <a:buAutoNum type="arabicPeriod" startAt="3"/>
            </a:pPr>
            <a:endParaRPr lang="es-ES_tradnl" sz="1700" dirty="0" smtClean="0">
              <a:latin typeface="Helvetica" pitchFamily="34" charset="0"/>
              <a:cs typeface="Helvetica" pitchFamily="34" charset="0"/>
            </a:endParaRPr>
          </a:p>
          <a:p>
            <a:pPr marL="806450" indent="-349250">
              <a:buFont typeface="+mj-lt"/>
              <a:buAutoNum type="alphaUcPeriod"/>
            </a:pPr>
            <a:r>
              <a:rPr lang="es-ES_tradnl" sz="1700" dirty="0" smtClean="0">
                <a:latin typeface="Helvetica" pitchFamily="34" charset="0"/>
                <a:cs typeface="Helvetica" pitchFamily="34" charset="0"/>
              </a:rPr>
              <a:t>Los aldeanos no tenían mucha comida.</a:t>
            </a:r>
          </a:p>
          <a:p>
            <a:pPr marL="806450" indent="-349250">
              <a:buFont typeface="+mj-lt"/>
              <a:buAutoNum type="alphaUcPeriod"/>
            </a:pPr>
            <a:endParaRPr lang="es-ES_tradnl" sz="1700" dirty="0" smtClean="0">
              <a:latin typeface="Helvetica" pitchFamily="34" charset="0"/>
              <a:cs typeface="Helvetica" pitchFamily="34" charset="0"/>
            </a:endParaRPr>
          </a:p>
          <a:p>
            <a:pPr marL="806450" indent="-349250">
              <a:buFont typeface="+mj-lt"/>
              <a:buAutoNum type="alphaUcPeriod"/>
            </a:pPr>
            <a:r>
              <a:rPr lang="es-ES_tradnl" sz="1700" dirty="0" smtClean="0">
                <a:latin typeface="Helvetica" pitchFamily="34" charset="0"/>
                <a:cs typeface="Helvetica" pitchFamily="34" charset="0"/>
              </a:rPr>
              <a:t> A los aldeanos no les gustaban los soldados.</a:t>
            </a:r>
          </a:p>
          <a:p>
            <a:pPr marL="806450" indent="-349250">
              <a:buFont typeface="+mj-lt"/>
              <a:buAutoNum type="alphaUcPeriod"/>
            </a:pPr>
            <a:endParaRPr lang="es-ES_tradnl" sz="1700" dirty="0" smtClean="0">
              <a:latin typeface="Helvetica" pitchFamily="34" charset="0"/>
              <a:cs typeface="Helvetica" pitchFamily="34" charset="0"/>
            </a:endParaRPr>
          </a:p>
          <a:p>
            <a:pPr marL="806450" indent="-349250">
              <a:buFont typeface="+mj-lt"/>
              <a:buAutoNum type="alphaUcPeriod"/>
            </a:pPr>
            <a:r>
              <a:rPr lang="es-ES_tradnl" sz="1700" dirty="0" smtClean="0">
                <a:latin typeface="Helvetica" pitchFamily="34" charset="0"/>
                <a:cs typeface="Helvetica" pitchFamily="34" charset="0"/>
              </a:rPr>
              <a:t> Los aldeanos tenían miedo de que los soldados robaran su comida.</a:t>
            </a:r>
          </a:p>
          <a:p>
            <a:pPr marL="806450" indent="-349250">
              <a:buFont typeface="+mj-lt"/>
              <a:buAutoNum type="alphaUcPeriod"/>
            </a:pPr>
            <a:endParaRPr lang="es-ES_tradnl" sz="1700" dirty="0" smtClean="0">
              <a:latin typeface="Helvetica" pitchFamily="34" charset="0"/>
              <a:cs typeface="Helvetica" pitchFamily="34" charset="0"/>
            </a:endParaRPr>
          </a:p>
          <a:p>
            <a:pPr marL="806450" indent="-349250">
              <a:buFont typeface="+mj-lt"/>
              <a:buAutoNum type="alphaUcPeriod"/>
            </a:pPr>
            <a:r>
              <a:rPr lang="es-ES_tradnl" sz="1700" dirty="0" smtClean="0">
                <a:latin typeface="Helvetica" pitchFamily="34" charset="0"/>
                <a:cs typeface="Helvetica" pitchFamily="34" charset="0"/>
              </a:rPr>
              <a:t> A los aldeanos se les pidió no dar comida a los soldados.</a:t>
            </a:r>
            <a:endParaRPr lang="es-ES_tradnl" sz="1700" dirty="0">
              <a:latin typeface="Helvetica" pitchFamily="34" charset="0"/>
              <a:cs typeface="Helvetica" pitchFamily="34" charset="0"/>
            </a:endParaRPr>
          </a:p>
        </p:txBody>
      </p:sp>
      <p:grpSp>
        <p:nvGrpSpPr>
          <p:cNvPr id="3" name="Group 2"/>
          <p:cNvGrpSpPr/>
          <p:nvPr/>
        </p:nvGrpSpPr>
        <p:grpSpPr>
          <a:xfrm>
            <a:off x="609600" y="1447800"/>
            <a:ext cx="269979" cy="2023305"/>
            <a:chOff x="760199" y="1710495"/>
            <a:chExt cx="269979" cy="2023305"/>
          </a:xfrm>
        </p:grpSpPr>
        <p:sp>
          <p:nvSpPr>
            <p:cNvPr id="14" name="Oval 13"/>
            <p:cNvSpPr/>
            <p:nvPr/>
          </p:nvSpPr>
          <p:spPr>
            <a:xfrm>
              <a:off x="762000" y="17104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760199" y="2209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79933" y="2743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87290" y="3494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 name="Table 1"/>
          <p:cNvGraphicFramePr>
            <a:graphicFrameLocks noGrp="1"/>
          </p:cNvGraphicFramePr>
          <p:nvPr>
            <p:extLst>
              <p:ext uri="{D42A27DB-BD31-4B8C-83A1-F6EECF244321}">
                <p14:modId xmlns:p14="http://schemas.microsoft.com/office/powerpoint/2010/main" val="654542528"/>
              </p:ext>
            </p:extLst>
          </p:nvPr>
        </p:nvGraphicFramePr>
        <p:xfrm>
          <a:off x="5638800" y="4341049"/>
          <a:ext cx="1528315" cy="642022"/>
        </p:xfrm>
        <a:graphic>
          <a:graphicData uri="http://schemas.openxmlformats.org/drawingml/2006/table">
            <a:tbl>
              <a:tblPr firstRow="1" firstCol="1" bandRow="1"/>
              <a:tblGrid>
                <a:gridCol w="1528315"/>
              </a:tblGrid>
              <a:tr h="139511">
                <a:tc>
                  <a:txBody>
                    <a:bodyPr/>
                    <a:lstStyle/>
                    <a:p>
                      <a:pPr marL="0" marR="0" algn="ctr">
                        <a:lnSpc>
                          <a:spcPct val="100000"/>
                        </a:lnSpc>
                        <a:spcBef>
                          <a:spcPts val="0"/>
                        </a:spcBef>
                        <a:spcAft>
                          <a:spcPts val="0"/>
                        </a:spcAft>
                      </a:pPr>
                      <a:r>
                        <a:rPr lang="en-US" sz="800" b="1" dirty="0">
                          <a:solidFill>
                            <a:srgbClr val="000000"/>
                          </a:solidFill>
                          <a:effectLst/>
                          <a:latin typeface="+mn-lt"/>
                          <a:ea typeface="Times New Roman"/>
                          <a:cs typeface="Times New Roman"/>
                        </a:rPr>
                        <a:t>DOK 1 </a:t>
                      </a:r>
                      <a:r>
                        <a:rPr lang="en-US" sz="800" b="1"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Cf</a:t>
                      </a:r>
                      <a:r>
                        <a:rPr lang="en-US" sz="800" b="1"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RL.3.6</a:t>
                      </a:r>
                      <a:endParaRPr lang="en-US" sz="800" b="1" dirty="0">
                        <a:effectLst/>
                        <a:latin typeface="+mn-lt"/>
                        <a:ea typeface="Calibri"/>
                        <a:cs typeface="Times New Roman"/>
                      </a:endParaRPr>
                    </a:p>
                  </a:txBody>
                  <a:tcPr marL="34120" marR="34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02511">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Describe o explica las partes específicas de un texto que da entendimiento a lo que un personaje o narrador dijo.</a:t>
                      </a:r>
                      <a:endParaRPr lang="en-US" sz="800" b="1" dirty="0" smtClean="0">
                        <a:effectLst/>
                        <a:latin typeface="+mn-lt"/>
                        <a:ea typeface="Times New Roman"/>
                        <a:cs typeface="Times New Roman"/>
                      </a:endParaRPr>
                    </a:p>
                  </a:txBody>
                  <a:tcPr marL="34120" marR="34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1088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7964" y="9276355"/>
            <a:ext cx="842010" cy="535517"/>
          </a:xfrm>
        </p:spPr>
        <p:txBody>
          <a:bodyPr/>
          <a:lstStyle/>
          <a:p>
            <a:fld id="{F177B04D-AEB5-43ED-B9BA-B3D1EC9C9067}" type="slidenum">
              <a:rPr lang="en-US" smtClean="0"/>
              <a:pPr/>
              <a:t>32</a:t>
            </a:fld>
            <a:endParaRPr lang="en-US" dirty="0"/>
          </a:p>
        </p:txBody>
      </p:sp>
      <p:sp>
        <p:nvSpPr>
          <p:cNvPr id="8" name="Rectangle 7"/>
          <p:cNvSpPr/>
          <p:nvPr/>
        </p:nvSpPr>
        <p:spPr>
          <a:xfrm>
            <a:off x="457200" y="381000"/>
            <a:ext cx="6942773" cy="9213063"/>
          </a:xfrm>
          <a:prstGeom prst="rect">
            <a:avLst/>
          </a:prstGeom>
        </p:spPr>
        <p:txBody>
          <a:bodyPr wrap="square" lIns="101881" tIns="50941" rIns="101881" bIns="50941">
            <a:spAutoFit/>
          </a:bodyPr>
          <a:lstStyle/>
          <a:p>
            <a:pPr marL="228600" indent="-228600"/>
            <a:r>
              <a:rPr lang="en-US" sz="1700" b="1" dirty="0" smtClean="0">
                <a:latin typeface="Helvetica" pitchFamily="34" charset="0"/>
                <a:cs typeface="Helvetica" pitchFamily="34" charset="0"/>
              </a:rPr>
              <a:t>4.</a:t>
            </a:r>
            <a:r>
              <a:rPr lang="en-US" sz="1700" b="1" dirty="0">
                <a:latin typeface="Helvetica" pitchFamily="34" charset="0"/>
              </a:rPr>
              <a:t> </a:t>
            </a:r>
            <a:r>
              <a:rPr lang="es-ES" sz="1700" b="1" dirty="0">
                <a:latin typeface="Helvetica" pitchFamily="34" charset="0"/>
              </a:rPr>
              <a:t>Esta pregunta tiene dos partes. </a:t>
            </a:r>
            <a:r>
              <a:rPr lang="es-ES" sz="1700" b="1" dirty="0" smtClean="0">
                <a:latin typeface="Helvetica" pitchFamily="34" charset="0"/>
              </a:rPr>
              <a:t>Primero, contesta </a:t>
            </a:r>
            <a:r>
              <a:rPr lang="es-ES" sz="1700" b="1" dirty="0">
                <a:latin typeface="Helvetica" pitchFamily="34" charset="0"/>
              </a:rPr>
              <a:t>la Parte A. </a:t>
            </a:r>
            <a:r>
              <a:rPr lang="es-ES" sz="1700" b="1" dirty="0" smtClean="0">
                <a:latin typeface="Helvetica" pitchFamily="34" charset="0"/>
              </a:rPr>
              <a:t>Luego, contesta </a:t>
            </a:r>
            <a:r>
              <a:rPr lang="es-ES" sz="1700" b="1" dirty="0">
                <a:latin typeface="Helvetica" pitchFamily="34" charset="0"/>
              </a:rPr>
              <a:t>la Parte B</a:t>
            </a:r>
            <a:r>
              <a:rPr lang="es-ES" sz="1700" b="1" dirty="0" smtClean="0">
                <a:latin typeface="Helvetica" pitchFamily="34" charset="0"/>
              </a:rPr>
              <a:t>.</a:t>
            </a:r>
          </a:p>
          <a:p>
            <a:endParaRPr lang="en-US" sz="1700" b="1" dirty="0" smtClean="0">
              <a:latin typeface="Helvetica" pitchFamily="34" charset="0"/>
              <a:cs typeface="Helvetica" pitchFamily="34" charset="0"/>
            </a:endParaRPr>
          </a:p>
          <a:p>
            <a:r>
              <a:rPr lang="en-US" sz="1700" b="1" dirty="0" smtClean="0">
                <a:latin typeface="Helvetica" pitchFamily="34" charset="0"/>
                <a:cs typeface="Helvetica" pitchFamily="34" charset="0"/>
              </a:rPr>
              <a:t>        </a:t>
            </a:r>
            <a:r>
              <a:rPr lang="en-US" sz="1700" b="1" u="sng" dirty="0" smtClean="0">
                <a:latin typeface="Helvetica" pitchFamily="34" charset="0"/>
                <a:cs typeface="Helvetica" pitchFamily="34" charset="0"/>
              </a:rPr>
              <a:t>Parte A</a:t>
            </a:r>
          </a:p>
          <a:p>
            <a:pPr marL="342900" indent="-342900">
              <a:buAutoNum type="arabicPeriod" startAt="4"/>
            </a:pPr>
            <a:endParaRPr lang="en-US" sz="1700" b="1" dirty="0" smtClean="0">
              <a:latin typeface="Helvetica" pitchFamily="34" charset="0"/>
              <a:cs typeface="Helvetica" pitchFamily="34" charset="0"/>
            </a:endParaRPr>
          </a:p>
          <a:p>
            <a:pPr marL="349250" indent="-288925"/>
            <a:r>
              <a:rPr lang="en-US" sz="1700" b="1" dirty="0" smtClean="0">
                <a:latin typeface="Helvetica" pitchFamily="34" charset="0"/>
                <a:cs typeface="Helvetica" pitchFamily="34" charset="0"/>
              </a:rPr>
              <a:t>   ¿</a:t>
            </a:r>
            <a:r>
              <a:rPr lang="es-ES" sz="1700" b="1" dirty="0" smtClean="0">
                <a:latin typeface="Helvetica" pitchFamily="34" charset="0"/>
                <a:cs typeface="Helvetica" pitchFamily="34" charset="0"/>
              </a:rPr>
              <a:t>Qué </a:t>
            </a:r>
            <a:r>
              <a:rPr lang="es-ES" sz="1700" b="1" dirty="0">
                <a:latin typeface="Helvetica" pitchFamily="34" charset="0"/>
                <a:cs typeface="Helvetica" pitchFamily="34" charset="0"/>
              </a:rPr>
              <a:t>generalización apoya el punto de vista </a:t>
            </a:r>
            <a:r>
              <a:rPr lang="es-ES" sz="1700" b="1" dirty="0" smtClean="0">
                <a:latin typeface="Helvetica" pitchFamily="34" charset="0"/>
                <a:cs typeface="Helvetica" pitchFamily="34" charset="0"/>
              </a:rPr>
              <a:t>de los soldados  acerca de los aldeanos?</a:t>
            </a:r>
          </a:p>
          <a:p>
            <a:pPr marL="515938" indent="-515938"/>
            <a:endParaRPr lang="en-US" sz="1700" b="1" dirty="0" smtClean="0">
              <a:latin typeface="Helvetica" pitchFamily="34" charset="0"/>
              <a:cs typeface="Helvetica" pitchFamily="34" charset="0"/>
            </a:endParaRPr>
          </a:p>
          <a:p>
            <a:pPr marL="517525" indent="-168275">
              <a:buFont typeface="+mj-lt"/>
              <a:buAutoNum type="alphaUcPeriod"/>
            </a:pPr>
            <a:r>
              <a:rPr lang="en-US" sz="1700" dirty="0" smtClean="0">
                <a:latin typeface="Helvetica" pitchFamily="34" charset="0"/>
                <a:cs typeface="Helvetica" pitchFamily="34" charset="0"/>
              </a:rPr>
              <a:t>  </a:t>
            </a:r>
            <a:r>
              <a:rPr lang="es-ES" sz="1700" dirty="0" smtClean="0">
                <a:latin typeface="Helvetica" pitchFamily="34" charset="0"/>
                <a:cs typeface="Helvetica" pitchFamily="34" charset="0"/>
              </a:rPr>
              <a:t>Los </a:t>
            </a:r>
            <a:r>
              <a:rPr lang="es-ES" sz="1700" dirty="0">
                <a:latin typeface="Helvetica" pitchFamily="34" charset="0"/>
                <a:cs typeface="Helvetica" pitchFamily="34" charset="0"/>
              </a:rPr>
              <a:t>soldados </a:t>
            </a:r>
            <a:r>
              <a:rPr lang="es-ES" sz="1700" dirty="0" smtClean="0">
                <a:latin typeface="Helvetica" pitchFamily="34" charset="0"/>
                <a:cs typeface="Helvetica" pitchFamily="34" charset="0"/>
              </a:rPr>
              <a:t>pensaban </a:t>
            </a:r>
            <a:r>
              <a:rPr lang="es-ES" sz="1700" dirty="0">
                <a:latin typeface="Helvetica" pitchFamily="34" charset="0"/>
                <a:cs typeface="Helvetica" pitchFamily="34" charset="0"/>
              </a:rPr>
              <a:t>que los aldeanos </a:t>
            </a:r>
            <a:r>
              <a:rPr lang="es-ES" sz="1700" dirty="0" smtClean="0">
                <a:latin typeface="Helvetica" pitchFamily="34" charset="0"/>
                <a:cs typeface="Helvetica" pitchFamily="34" charset="0"/>
              </a:rPr>
              <a:t>eran </a:t>
            </a:r>
            <a:r>
              <a:rPr lang="es-ES" sz="1700" dirty="0">
                <a:latin typeface="Helvetica" pitchFamily="34" charset="0"/>
                <a:cs typeface="Helvetica" pitchFamily="34" charset="0"/>
              </a:rPr>
              <a:t>muy amables.</a:t>
            </a:r>
          </a:p>
          <a:p>
            <a:pPr marL="517525" indent="-168275">
              <a:buFont typeface="+mj-lt"/>
              <a:buAutoNum type="alphaUcPeriod"/>
            </a:pPr>
            <a:endParaRPr lang="es-ES" sz="1700" dirty="0">
              <a:latin typeface="Helvetica" pitchFamily="34" charset="0"/>
              <a:cs typeface="Helvetica" pitchFamily="34" charset="0"/>
            </a:endParaRPr>
          </a:p>
          <a:p>
            <a:pPr marL="517525" indent="-168275">
              <a:buFont typeface="+mj-lt"/>
              <a:buAutoNum type="alphaUcPeriod"/>
            </a:pPr>
            <a:r>
              <a:rPr lang="es-ES" sz="1700" dirty="0">
                <a:latin typeface="Helvetica" pitchFamily="34" charset="0"/>
                <a:cs typeface="Helvetica" pitchFamily="34" charset="0"/>
              </a:rPr>
              <a:t> </a:t>
            </a:r>
            <a:r>
              <a:rPr lang="es-ES" sz="1700" dirty="0" smtClean="0">
                <a:latin typeface="Helvetica" pitchFamily="34" charset="0"/>
                <a:cs typeface="Helvetica" pitchFamily="34" charset="0"/>
              </a:rPr>
              <a:t> A los </a:t>
            </a:r>
            <a:r>
              <a:rPr lang="es-ES" sz="1700" dirty="0">
                <a:latin typeface="Helvetica" pitchFamily="34" charset="0"/>
                <a:cs typeface="Helvetica" pitchFamily="34" charset="0"/>
              </a:rPr>
              <a:t>soldados no les </a:t>
            </a:r>
            <a:r>
              <a:rPr lang="es-ES" sz="1700" dirty="0" smtClean="0">
                <a:latin typeface="Helvetica" pitchFamily="34" charset="0"/>
                <a:cs typeface="Helvetica" pitchFamily="34" charset="0"/>
              </a:rPr>
              <a:t>gustaban </a:t>
            </a:r>
            <a:r>
              <a:rPr lang="es-ES" sz="1700" dirty="0">
                <a:latin typeface="Helvetica" pitchFamily="34" charset="0"/>
                <a:cs typeface="Helvetica" pitchFamily="34" charset="0"/>
              </a:rPr>
              <a:t>los aldeanos.</a:t>
            </a:r>
          </a:p>
          <a:p>
            <a:pPr marL="517525" indent="-168275">
              <a:buFont typeface="+mj-lt"/>
              <a:buAutoNum type="alphaUcPeriod"/>
            </a:pPr>
            <a:endParaRPr lang="es-ES" sz="1700" dirty="0">
              <a:latin typeface="Helvetica" pitchFamily="34" charset="0"/>
              <a:cs typeface="Helvetica" pitchFamily="34" charset="0"/>
            </a:endParaRPr>
          </a:p>
          <a:p>
            <a:pPr marL="625475" indent="-276225">
              <a:buFont typeface="+mj-lt"/>
              <a:buAutoNum type="alphaUcPeriod"/>
            </a:pPr>
            <a:r>
              <a:rPr lang="es-ES" sz="1700" dirty="0">
                <a:latin typeface="Helvetica" pitchFamily="34" charset="0"/>
                <a:cs typeface="Helvetica" pitchFamily="34" charset="0"/>
              </a:rPr>
              <a:t> Los soldados sabían que los aldeanos no compartirían su </a:t>
            </a:r>
            <a:r>
              <a:rPr lang="es-ES" sz="1700" dirty="0" smtClean="0">
                <a:latin typeface="Helvetica" pitchFamily="34" charset="0"/>
                <a:cs typeface="Helvetica" pitchFamily="34" charset="0"/>
              </a:rPr>
              <a:t>  comida </a:t>
            </a:r>
            <a:r>
              <a:rPr lang="es-ES" sz="1700" dirty="0">
                <a:latin typeface="Helvetica" pitchFamily="34" charset="0"/>
                <a:cs typeface="Helvetica" pitchFamily="34" charset="0"/>
              </a:rPr>
              <a:t>porque no </a:t>
            </a:r>
            <a:r>
              <a:rPr lang="es-ES" sz="1700" dirty="0" smtClean="0">
                <a:latin typeface="Helvetica" pitchFamily="34" charset="0"/>
                <a:cs typeface="Helvetica" pitchFamily="34" charset="0"/>
              </a:rPr>
              <a:t>tenían mucha.</a:t>
            </a:r>
            <a:endParaRPr lang="es-ES" sz="1700" dirty="0">
              <a:latin typeface="Helvetica" pitchFamily="34" charset="0"/>
              <a:cs typeface="Helvetica" pitchFamily="34" charset="0"/>
            </a:endParaRPr>
          </a:p>
          <a:p>
            <a:pPr marL="517525" indent="-168275">
              <a:buFont typeface="+mj-lt"/>
              <a:buAutoNum type="alphaUcPeriod"/>
            </a:pPr>
            <a:endParaRPr lang="es-ES" sz="1700" dirty="0">
              <a:latin typeface="Helvetica" pitchFamily="34" charset="0"/>
              <a:cs typeface="Helvetica" pitchFamily="34" charset="0"/>
            </a:endParaRPr>
          </a:p>
          <a:p>
            <a:pPr marL="517525" indent="-168275">
              <a:buFont typeface="+mj-lt"/>
              <a:buAutoNum type="alphaUcPeriod"/>
            </a:pPr>
            <a:r>
              <a:rPr lang="es-ES" sz="1700" dirty="0">
                <a:latin typeface="Helvetica" pitchFamily="34" charset="0"/>
                <a:cs typeface="Helvetica" pitchFamily="34" charset="0"/>
              </a:rPr>
              <a:t> Los soldados </a:t>
            </a:r>
            <a:r>
              <a:rPr lang="es-ES" sz="1700" dirty="0" smtClean="0">
                <a:latin typeface="Helvetica" pitchFamily="34" charset="0"/>
                <a:cs typeface="Helvetica" pitchFamily="34" charset="0"/>
              </a:rPr>
              <a:t>creían que </a:t>
            </a:r>
            <a:r>
              <a:rPr lang="es-ES" sz="1700" dirty="0">
                <a:latin typeface="Helvetica" pitchFamily="34" charset="0"/>
                <a:cs typeface="Helvetica" pitchFamily="34" charset="0"/>
              </a:rPr>
              <a:t>los aldeanos eran malos.</a:t>
            </a:r>
          </a:p>
          <a:p>
            <a:pPr marL="457200" indent="4763">
              <a:buFont typeface="+mj-lt"/>
              <a:buAutoNum type="alphaUcPeriod"/>
            </a:pPr>
            <a:endParaRPr lang="es-ES" sz="1600" dirty="0">
              <a:latin typeface="Helvetica" pitchFamily="34" charset="0"/>
              <a:cs typeface="Helvetica" pitchFamily="34" charset="0"/>
            </a:endParaRPr>
          </a:p>
          <a:p>
            <a:pPr marL="461962"/>
            <a:endParaRPr lang="en-US" sz="1600" dirty="0">
              <a:latin typeface="Helvetica" pitchFamily="34" charset="0"/>
              <a:cs typeface="Helvetica" pitchFamily="34" charset="0"/>
            </a:endParaRPr>
          </a:p>
          <a:p>
            <a:pPr marL="460375" indent="-460375"/>
            <a:r>
              <a:rPr lang="en-US" sz="1600" b="1" dirty="0" smtClean="0">
                <a:latin typeface="Helvetica" pitchFamily="34" charset="0"/>
                <a:cs typeface="Helvetica" pitchFamily="34" charset="0"/>
              </a:rPr>
              <a:t>        </a:t>
            </a:r>
            <a:r>
              <a:rPr lang="en-US" sz="1700" b="1" u="sng" dirty="0" smtClean="0">
                <a:latin typeface="Helvetica" pitchFamily="34" charset="0"/>
                <a:cs typeface="Helvetica" pitchFamily="34" charset="0"/>
              </a:rPr>
              <a:t>Parte B</a:t>
            </a:r>
          </a:p>
          <a:p>
            <a:pPr marL="461962"/>
            <a:endParaRPr lang="en-US" sz="1700" dirty="0" smtClean="0">
              <a:latin typeface="Helvetica" pitchFamily="34" charset="0"/>
              <a:cs typeface="Helvetica" pitchFamily="34" charset="0"/>
            </a:endParaRPr>
          </a:p>
          <a:p>
            <a:pPr marL="460375" indent="-171450"/>
            <a:r>
              <a:rPr lang="es-ES" sz="1700" b="1" dirty="0" smtClean="0">
                <a:latin typeface="Helvetica" pitchFamily="34" charset="0"/>
                <a:cs typeface="Helvetica" pitchFamily="34" charset="0"/>
              </a:rPr>
              <a:t>¿Qué afirmación apoya mejor tu </a:t>
            </a:r>
            <a:r>
              <a:rPr lang="es-ES" sz="1700" b="1" dirty="0">
                <a:latin typeface="Helvetica" pitchFamily="34" charset="0"/>
                <a:cs typeface="Helvetica" pitchFamily="34" charset="0"/>
              </a:rPr>
              <a:t>respuesta en la parte A</a:t>
            </a:r>
            <a:r>
              <a:rPr lang="es-ES" sz="1700" b="1" dirty="0" smtClean="0">
                <a:latin typeface="Helvetica" pitchFamily="34" charset="0"/>
                <a:cs typeface="Helvetica" pitchFamily="34" charset="0"/>
              </a:rPr>
              <a:t>?</a:t>
            </a:r>
          </a:p>
          <a:p>
            <a:pPr marL="461962"/>
            <a:endParaRPr lang="en-US" sz="1700" b="1" dirty="0" smtClean="0">
              <a:latin typeface="Helvetica" pitchFamily="34" charset="0"/>
              <a:cs typeface="Helvetica" pitchFamily="34" charset="0"/>
            </a:endParaRPr>
          </a:p>
          <a:p>
            <a:pPr marL="685800" indent="-336550">
              <a:buFont typeface="+mj-lt"/>
              <a:buAutoNum type="alphaUcPeriod"/>
            </a:pPr>
            <a:r>
              <a:rPr lang="es-ES" sz="1700" dirty="0">
                <a:latin typeface="Helvetica" pitchFamily="34" charset="0"/>
                <a:cs typeface="Helvetica" pitchFamily="34" charset="0"/>
              </a:rPr>
              <a:t>Si los aldeanos </a:t>
            </a:r>
            <a:r>
              <a:rPr lang="es-ES" sz="1700" dirty="0" smtClean="0">
                <a:latin typeface="Helvetica" pitchFamily="34" charset="0"/>
                <a:cs typeface="Helvetica" pitchFamily="34" charset="0"/>
              </a:rPr>
              <a:t>hubieran </a:t>
            </a:r>
            <a:r>
              <a:rPr lang="es-ES" sz="1700" dirty="0">
                <a:latin typeface="Helvetica" pitchFamily="34" charset="0"/>
                <a:cs typeface="Helvetica" pitchFamily="34" charset="0"/>
              </a:rPr>
              <a:t>dado </a:t>
            </a:r>
            <a:r>
              <a:rPr lang="es-ES" sz="1700" dirty="0" smtClean="0">
                <a:latin typeface="Helvetica" pitchFamily="34" charset="0"/>
                <a:cs typeface="Helvetica" pitchFamily="34" charset="0"/>
              </a:rPr>
              <a:t>comida a los </a:t>
            </a:r>
            <a:r>
              <a:rPr lang="es-ES" sz="1700" dirty="0">
                <a:latin typeface="Helvetica" pitchFamily="34" charset="0"/>
                <a:cs typeface="Helvetica" pitchFamily="34" charset="0"/>
              </a:rPr>
              <a:t>soldados la primera vez que </a:t>
            </a:r>
            <a:r>
              <a:rPr lang="es-ES" sz="1700" dirty="0" smtClean="0">
                <a:latin typeface="Helvetica" pitchFamily="34" charset="0"/>
                <a:cs typeface="Helvetica" pitchFamily="34" charset="0"/>
              </a:rPr>
              <a:t>pidieron, </a:t>
            </a:r>
            <a:r>
              <a:rPr lang="es-ES" sz="1700" dirty="0">
                <a:latin typeface="Helvetica" pitchFamily="34" charset="0"/>
                <a:cs typeface="Helvetica" pitchFamily="34" charset="0"/>
              </a:rPr>
              <a:t>no habrían tenido que hacer sopa de piedra.</a:t>
            </a:r>
          </a:p>
          <a:p>
            <a:pPr marL="685800" indent="-336550">
              <a:buFont typeface="+mj-lt"/>
              <a:buAutoNum type="alphaUcPeriod"/>
            </a:pPr>
            <a:endParaRPr lang="es-ES" sz="1700" dirty="0">
              <a:latin typeface="Helvetica" pitchFamily="34" charset="0"/>
              <a:cs typeface="Helvetica" pitchFamily="34" charset="0"/>
            </a:endParaRPr>
          </a:p>
          <a:p>
            <a:pPr marL="685800" indent="-336550">
              <a:buFont typeface="+mj-lt"/>
              <a:buAutoNum type="alphaUcPeriod"/>
            </a:pPr>
            <a:r>
              <a:rPr lang="es-ES" sz="1700" dirty="0">
                <a:latin typeface="Helvetica" pitchFamily="34" charset="0"/>
                <a:cs typeface="Helvetica" pitchFamily="34" charset="0"/>
              </a:rPr>
              <a:t>Los aldeanos </a:t>
            </a:r>
            <a:r>
              <a:rPr lang="es-ES" sz="1700" dirty="0" smtClean="0">
                <a:latin typeface="Helvetica" pitchFamily="34" charset="0"/>
                <a:cs typeface="Helvetica" pitchFamily="34" charset="0"/>
              </a:rPr>
              <a:t>solo tuvieron </a:t>
            </a:r>
            <a:r>
              <a:rPr lang="es-ES" sz="1700" dirty="0">
                <a:latin typeface="Helvetica" pitchFamily="34" charset="0"/>
                <a:cs typeface="Helvetica" pitchFamily="34" charset="0"/>
              </a:rPr>
              <a:t>que dar un poco de su comida para ayudar a hacer la sopa de piedra.</a:t>
            </a:r>
          </a:p>
          <a:p>
            <a:pPr marL="685800" indent="-336550">
              <a:buFont typeface="+mj-lt"/>
              <a:buAutoNum type="alphaUcPeriod"/>
            </a:pPr>
            <a:endParaRPr lang="es-ES" sz="1700" dirty="0">
              <a:latin typeface="Helvetica" pitchFamily="34" charset="0"/>
              <a:cs typeface="Helvetica" pitchFamily="34" charset="0"/>
            </a:endParaRPr>
          </a:p>
          <a:p>
            <a:pPr marL="685800" indent="-336550">
              <a:buFont typeface="+mj-lt"/>
              <a:buAutoNum type="alphaUcPeriod"/>
            </a:pPr>
            <a:r>
              <a:rPr lang="es-ES" sz="1700" dirty="0">
                <a:latin typeface="Helvetica" pitchFamily="34" charset="0"/>
                <a:cs typeface="Helvetica" pitchFamily="34" charset="0"/>
              </a:rPr>
              <a:t>Puesto que </a:t>
            </a:r>
            <a:r>
              <a:rPr lang="es-ES" sz="1700" dirty="0" smtClean="0">
                <a:latin typeface="Helvetica" pitchFamily="34" charset="0"/>
                <a:cs typeface="Helvetica" pitchFamily="34" charset="0"/>
              </a:rPr>
              <a:t>a los </a:t>
            </a:r>
            <a:r>
              <a:rPr lang="es-ES" sz="1700" dirty="0">
                <a:latin typeface="Helvetica" pitchFamily="34" charset="0"/>
                <a:cs typeface="Helvetica" pitchFamily="34" charset="0"/>
              </a:rPr>
              <a:t>soldados no les </a:t>
            </a:r>
            <a:r>
              <a:rPr lang="es-ES" sz="1700" dirty="0" smtClean="0">
                <a:latin typeface="Helvetica" pitchFamily="34" charset="0"/>
                <a:cs typeface="Helvetica" pitchFamily="34" charset="0"/>
              </a:rPr>
              <a:t>gustaban </a:t>
            </a:r>
            <a:r>
              <a:rPr lang="es-ES" sz="1700" dirty="0">
                <a:latin typeface="Helvetica" pitchFamily="34" charset="0"/>
                <a:cs typeface="Helvetica" pitchFamily="34" charset="0"/>
              </a:rPr>
              <a:t>los </a:t>
            </a:r>
            <a:r>
              <a:rPr lang="es-ES" sz="1700" dirty="0" smtClean="0">
                <a:latin typeface="Helvetica" pitchFamily="34" charset="0"/>
                <a:cs typeface="Helvetica" pitchFamily="34" charset="0"/>
              </a:rPr>
              <a:t>aldeanos, ellos </a:t>
            </a:r>
            <a:r>
              <a:rPr lang="es-ES" sz="1700" dirty="0">
                <a:latin typeface="Helvetica" pitchFamily="34" charset="0"/>
                <a:cs typeface="Helvetica" pitchFamily="34" charset="0"/>
              </a:rPr>
              <a:t>decidieron engañarlos.</a:t>
            </a:r>
          </a:p>
          <a:p>
            <a:pPr marL="685800" indent="-336550">
              <a:buFont typeface="+mj-lt"/>
              <a:buAutoNum type="alphaUcPeriod"/>
            </a:pPr>
            <a:endParaRPr lang="es-ES" sz="1700" dirty="0">
              <a:latin typeface="Helvetica" pitchFamily="34" charset="0"/>
              <a:cs typeface="Helvetica" pitchFamily="34" charset="0"/>
            </a:endParaRPr>
          </a:p>
          <a:p>
            <a:pPr marL="685800" indent="-336550">
              <a:buFont typeface="+mj-lt"/>
              <a:buAutoNum type="alphaUcPeriod"/>
            </a:pPr>
            <a:r>
              <a:rPr lang="es-ES" sz="1700" dirty="0">
                <a:latin typeface="Helvetica" pitchFamily="34" charset="0"/>
                <a:cs typeface="Helvetica" pitchFamily="34" charset="0"/>
              </a:rPr>
              <a:t>Cada uno de los soldados </a:t>
            </a:r>
            <a:r>
              <a:rPr lang="es-ES" sz="1700" dirty="0" smtClean="0">
                <a:latin typeface="Helvetica" pitchFamily="34" charset="0"/>
                <a:cs typeface="Helvetica" pitchFamily="34" charset="0"/>
              </a:rPr>
              <a:t>tenía </a:t>
            </a:r>
            <a:r>
              <a:rPr lang="es-ES" sz="1700" dirty="0">
                <a:latin typeface="Helvetica" pitchFamily="34" charset="0"/>
                <a:cs typeface="Helvetica" pitchFamily="34" charset="0"/>
              </a:rPr>
              <a:t>miedo de </a:t>
            </a:r>
            <a:r>
              <a:rPr lang="es-ES" sz="1700" dirty="0" smtClean="0">
                <a:latin typeface="Helvetica" pitchFamily="34" charset="0"/>
                <a:cs typeface="Helvetica" pitchFamily="34" charset="0"/>
              </a:rPr>
              <a:t>pedir </a:t>
            </a:r>
            <a:r>
              <a:rPr lang="es-ES" sz="1700" dirty="0">
                <a:latin typeface="Helvetica" pitchFamily="34" charset="0"/>
                <a:cs typeface="Helvetica" pitchFamily="34" charset="0"/>
              </a:rPr>
              <a:t>comida a los </a:t>
            </a:r>
            <a:r>
              <a:rPr lang="es-ES" sz="1700" dirty="0" smtClean="0">
                <a:latin typeface="Helvetica" pitchFamily="34" charset="0"/>
                <a:cs typeface="Helvetica" pitchFamily="34" charset="0"/>
              </a:rPr>
              <a:t>aldeanos.</a:t>
            </a:r>
            <a:endParaRPr lang="en-US" sz="1700" dirty="0" smtClean="0">
              <a:latin typeface="Helvetica" pitchFamily="34" charset="0"/>
              <a:cs typeface="Helvetica" pitchFamily="34" charset="0"/>
            </a:endParaRPr>
          </a:p>
          <a:p>
            <a:pPr marL="461962"/>
            <a:endParaRPr lang="en-US" sz="1600" dirty="0">
              <a:latin typeface="Helvetica" pitchFamily="34" charset="0"/>
              <a:cs typeface="Helvetica" pitchFamily="34" charset="0"/>
            </a:endParaRPr>
          </a:p>
        </p:txBody>
      </p:sp>
      <p:grpSp>
        <p:nvGrpSpPr>
          <p:cNvPr id="2" name="Group 1"/>
          <p:cNvGrpSpPr/>
          <p:nvPr/>
        </p:nvGrpSpPr>
        <p:grpSpPr>
          <a:xfrm>
            <a:off x="544438" y="2525355"/>
            <a:ext cx="242888" cy="2013830"/>
            <a:chOff x="533400" y="2656114"/>
            <a:chExt cx="242888" cy="2013830"/>
          </a:xfrm>
        </p:grpSpPr>
        <p:sp>
          <p:nvSpPr>
            <p:cNvPr id="18" name="Oval 17"/>
            <p:cNvSpPr/>
            <p:nvPr/>
          </p:nvSpPr>
          <p:spPr>
            <a:xfrm>
              <a:off x="533400" y="443045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533400" y="2656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533400" y="314897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533400" y="367216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6" name="Table 5"/>
          <p:cNvGraphicFramePr>
            <a:graphicFrameLocks noGrp="1"/>
          </p:cNvGraphicFramePr>
          <p:nvPr>
            <p:extLst>
              <p:ext uri="{D42A27DB-BD31-4B8C-83A1-F6EECF244321}">
                <p14:modId xmlns:p14="http://schemas.microsoft.com/office/powerpoint/2010/main" val="2957126160"/>
              </p:ext>
            </p:extLst>
          </p:nvPr>
        </p:nvGraphicFramePr>
        <p:xfrm>
          <a:off x="4708208" y="9023439"/>
          <a:ext cx="2270761" cy="505831"/>
        </p:xfrm>
        <a:graphic>
          <a:graphicData uri="http://schemas.openxmlformats.org/drawingml/2006/table">
            <a:tbl>
              <a:tblPr firstRow="1" firstCol="1" bandRow="1"/>
              <a:tblGrid>
                <a:gridCol w="2270761"/>
              </a:tblGrid>
              <a:tr h="114494">
                <a:tc>
                  <a:txBody>
                    <a:bodyPr/>
                    <a:lstStyle/>
                    <a:p>
                      <a:pPr marL="0" marR="0" algn="ctr">
                        <a:lnSpc>
                          <a:spcPct val="100000"/>
                        </a:lnSpc>
                        <a:spcBef>
                          <a:spcPts val="0"/>
                        </a:spcBef>
                        <a:spcAft>
                          <a:spcPts val="0"/>
                        </a:spcAft>
                      </a:pPr>
                      <a:r>
                        <a:rPr lang="en-US" sz="800" b="1" dirty="0">
                          <a:solidFill>
                            <a:srgbClr val="000000"/>
                          </a:solidFill>
                          <a:effectLst/>
                          <a:latin typeface="+mn-lt"/>
                          <a:ea typeface="Times New Roman"/>
                          <a:cs typeface="Times New Roman"/>
                        </a:rPr>
                        <a:t>DOK 3 </a:t>
                      </a:r>
                      <a:r>
                        <a:rPr lang="en-US" sz="800" b="1" dirty="0" smtClean="0">
                          <a:solidFill>
                            <a:srgbClr val="000000"/>
                          </a:solidFill>
                          <a:effectLst/>
                          <a:latin typeface="+mn-lt"/>
                          <a:ea typeface="Times New Roman"/>
                          <a:cs typeface="Times New Roman"/>
                        </a:rPr>
                        <a:t>– Cu    </a:t>
                      </a: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RL.3.6</a:t>
                      </a:r>
                      <a:endParaRPr lang="en-US" sz="800" dirty="0">
                        <a:effectLst/>
                        <a:latin typeface="+mn-lt"/>
                        <a:ea typeface="Calibri"/>
                        <a:cs typeface="Times New Roman"/>
                      </a:endParaRPr>
                    </a:p>
                  </a:txBody>
                  <a:tcPr marL="34120" marR="34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83911">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Explica el punto de vista del personaje utilizando evidencia de apoyo del texto.</a:t>
                      </a:r>
                      <a:endParaRPr lang="en-US" sz="800" b="1" dirty="0" smtClean="0">
                        <a:effectLst/>
                        <a:latin typeface="+mn-lt"/>
                        <a:ea typeface="Times New Roman"/>
                        <a:cs typeface="Times New Roman"/>
                      </a:endParaRPr>
                    </a:p>
                  </a:txBody>
                  <a:tcPr marL="34120" marR="34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pSp>
        <p:nvGrpSpPr>
          <p:cNvPr id="3" name="Group 2"/>
          <p:cNvGrpSpPr/>
          <p:nvPr/>
        </p:nvGrpSpPr>
        <p:grpSpPr>
          <a:xfrm>
            <a:off x="544438" y="6154271"/>
            <a:ext cx="254192" cy="2743937"/>
            <a:chOff x="533400" y="6172200"/>
            <a:chExt cx="254192" cy="2743937"/>
          </a:xfrm>
        </p:grpSpPr>
        <p:sp>
          <p:nvSpPr>
            <p:cNvPr id="22" name="Oval 21"/>
            <p:cNvSpPr/>
            <p:nvPr/>
          </p:nvSpPr>
          <p:spPr>
            <a:xfrm>
              <a:off x="544437" y="867665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544704" y="6172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544437" y="718824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533400" y="793245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Tree>
    <p:extLst>
      <p:ext uri="{BB962C8B-B14F-4D97-AF65-F5344CB8AC3E}">
        <p14:creationId xmlns:p14="http://schemas.microsoft.com/office/powerpoint/2010/main" val="2116547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5" name="Rectangle 4"/>
          <p:cNvSpPr/>
          <p:nvPr/>
        </p:nvSpPr>
        <p:spPr>
          <a:xfrm>
            <a:off x="679728" y="762000"/>
            <a:ext cx="6178272" cy="2749755"/>
          </a:xfrm>
          <a:prstGeom prst="rect">
            <a:avLst/>
          </a:prstGeom>
        </p:spPr>
        <p:txBody>
          <a:bodyPr wrap="square" lIns="101881" tIns="50941" rIns="101881" bIns="50941">
            <a:spAutoFit/>
          </a:bodyPr>
          <a:lstStyle/>
          <a:p>
            <a:pPr marL="461963" indent="-407988"/>
            <a:r>
              <a:rPr lang="en-US" sz="1700" b="1" dirty="0" smtClean="0">
                <a:latin typeface="Helvetica" pitchFamily="34" charset="0"/>
                <a:cs typeface="Helvetica" pitchFamily="34" charset="0"/>
              </a:rPr>
              <a:t>5. </a:t>
            </a:r>
            <a:r>
              <a:rPr lang="es-ES" sz="1700" b="1" dirty="0" smtClean="0">
                <a:latin typeface="Helvetica" pitchFamily="34" charset="0"/>
                <a:cs typeface="Helvetica" pitchFamily="34" charset="0"/>
              </a:rPr>
              <a:t>¿Cuál es el propósito de la </a:t>
            </a:r>
            <a:r>
              <a:rPr lang="es-ES" sz="1700" b="1" u="sng" dirty="0" smtClean="0">
                <a:latin typeface="Helvetica" pitchFamily="34" charset="0"/>
                <a:cs typeface="Helvetica" pitchFamily="34" charset="0"/>
              </a:rPr>
              <a:t>ilustración A</a:t>
            </a:r>
            <a:r>
              <a:rPr lang="es-ES" sz="1700" b="1" dirty="0" smtClean="0">
                <a:latin typeface="Helvetica" pitchFamily="34" charset="0"/>
                <a:cs typeface="Helvetica" pitchFamily="34" charset="0"/>
              </a:rPr>
              <a:t>?</a:t>
            </a:r>
            <a:endParaRPr lang="en-US" sz="1700" dirty="0">
              <a:latin typeface="Helvetica" pitchFamily="34" charset="0"/>
              <a:cs typeface="Helvetica" pitchFamily="34" charset="0"/>
            </a:endParaRPr>
          </a:p>
          <a:p>
            <a:pPr marL="968798" indent="-361417">
              <a:buFont typeface="+mj-lt"/>
              <a:buAutoNum type="alphaUcPeriod"/>
            </a:pPr>
            <a:endParaRPr lang="en-US" sz="1700" dirty="0">
              <a:latin typeface="Helvetica" pitchFamily="34" charset="0"/>
              <a:cs typeface="Helvetica" pitchFamily="34" charset="0"/>
            </a:endParaRPr>
          </a:p>
          <a:p>
            <a:pPr marL="806450" indent="-360363">
              <a:buFont typeface="+mj-lt"/>
              <a:buAutoNum type="alphaUcPeriod"/>
            </a:pPr>
            <a:r>
              <a:rPr lang="es-ES" sz="1700" dirty="0" smtClean="0">
                <a:latin typeface="Helvetica" pitchFamily="34" charset="0"/>
                <a:cs typeface="Helvetica" pitchFamily="34" charset="0"/>
              </a:rPr>
              <a:t>Explica </a:t>
            </a:r>
            <a:r>
              <a:rPr lang="es-ES" sz="1700" dirty="0">
                <a:latin typeface="Helvetica" pitchFamily="34" charset="0"/>
                <a:cs typeface="Helvetica" pitchFamily="34" charset="0"/>
              </a:rPr>
              <a:t>cómo hacer sopa.</a:t>
            </a:r>
          </a:p>
          <a:p>
            <a:pPr marL="806450" indent="-360363">
              <a:buFont typeface="+mj-lt"/>
              <a:buAutoNum type="alphaUcPeriod"/>
            </a:pPr>
            <a:endParaRPr lang="es-ES" sz="1700" dirty="0">
              <a:latin typeface="Helvetica" pitchFamily="34" charset="0"/>
              <a:cs typeface="Helvetica" pitchFamily="34" charset="0"/>
            </a:endParaRPr>
          </a:p>
          <a:p>
            <a:pPr marL="806450" indent="-360363">
              <a:buFont typeface="+mj-lt"/>
              <a:buAutoNum type="alphaUcPeriod"/>
            </a:pPr>
            <a:r>
              <a:rPr lang="es-ES" sz="1700" dirty="0">
                <a:latin typeface="Helvetica" pitchFamily="34" charset="0"/>
                <a:cs typeface="Helvetica" pitchFamily="34" charset="0"/>
              </a:rPr>
              <a:t>Es posible </a:t>
            </a:r>
            <a:r>
              <a:rPr lang="es-ES" sz="1700" dirty="0" smtClean="0">
                <a:latin typeface="Helvetica" pitchFamily="34" charset="0"/>
                <a:cs typeface="Helvetica" pitchFamily="34" charset="0"/>
              </a:rPr>
              <a:t>hacer </a:t>
            </a:r>
            <a:r>
              <a:rPr lang="es-ES" sz="1700" dirty="0">
                <a:latin typeface="Helvetica" pitchFamily="34" charset="0"/>
                <a:cs typeface="Helvetica" pitchFamily="34" charset="0"/>
              </a:rPr>
              <a:t>sopa con una piedra.</a:t>
            </a:r>
          </a:p>
          <a:p>
            <a:pPr marL="806450" indent="-360363">
              <a:buFont typeface="+mj-lt"/>
              <a:buAutoNum type="alphaUcPeriod"/>
            </a:pPr>
            <a:endParaRPr lang="es-ES" sz="1700" dirty="0">
              <a:latin typeface="Helvetica" pitchFamily="34" charset="0"/>
              <a:cs typeface="Helvetica" pitchFamily="34" charset="0"/>
            </a:endParaRPr>
          </a:p>
          <a:p>
            <a:pPr marL="806450" indent="-360363">
              <a:buFont typeface="+mj-lt"/>
              <a:buAutoNum type="alphaUcPeriod"/>
            </a:pPr>
            <a:r>
              <a:rPr lang="es-ES" sz="1700" dirty="0" smtClean="0">
                <a:latin typeface="Helvetica" pitchFamily="34" charset="0"/>
                <a:cs typeface="Helvetica" pitchFamily="34" charset="0"/>
              </a:rPr>
              <a:t>La </a:t>
            </a:r>
            <a:r>
              <a:rPr lang="es-ES" sz="1700" b="1" u="sng" dirty="0" smtClean="0">
                <a:latin typeface="Helvetica" pitchFamily="34" charset="0"/>
                <a:cs typeface="Helvetica" pitchFamily="34" charset="0"/>
              </a:rPr>
              <a:t>ilustración </a:t>
            </a:r>
            <a:r>
              <a:rPr lang="es-ES" sz="1700" b="1" u="sng" dirty="0">
                <a:latin typeface="Helvetica" pitchFamily="34" charset="0"/>
                <a:cs typeface="Helvetica" pitchFamily="34" charset="0"/>
              </a:rPr>
              <a:t>A</a:t>
            </a:r>
            <a:r>
              <a:rPr lang="es-ES" sz="1700" dirty="0">
                <a:latin typeface="Helvetica" pitchFamily="34" charset="0"/>
                <a:cs typeface="Helvetica" pitchFamily="34" charset="0"/>
              </a:rPr>
              <a:t> destaca la piedra en la sopa.</a:t>
            </a:r>
          </a:p>
          <a:p>
            <a:pPr marL="806450" indent="-360363">
              <a:buFont typeface="+mj-lt"/>
              <a:buAutoNum type="alphaUcPeriod"/>
            </a:pPr>
            <a:endParaRPr lang="es-ES" sz="1700" dirty="0">
              <a:latin typeface="Helvetica" pitchFamily="34" charset="0"/>
              <a:cs typeface="Helvetica" pitchFamily="34" charset="0"/>
            </a:endParaRPr>
          </a:p>
          <a:p>
            <a:pPr marL="806450" indent="-360363">
              <a:buFont typeface="+mj-lt"/>
              <a:buAutoNum type="alphaUcPeriod"/>
            </a:pPr>
            <a:r>
              <a:rPr lang="es-ES" sz="1700" dirty="0">
                <a:latin typeface="Helvetica" pitchFamily="34" charset="0"/>
                <a:cs typeface="Helvetica" pitchFamily="34" charset="0"/>
              </a:rPr>
              <a:t>Esta ilustración muestra </a:t>
            </a:r>
            <a:r>
              <a:rPr lang="es-ES" sz="1700" dirty="0" smtClean="0">
                <a:latin typeface="Helvetica" pitchFamily="34" charset="0"/>
                <a:cs typeface="Helvetica" pitchFamily="34" charset="0"/>
              </a:rPr>
              <a:t>con qué </a:t>
            </a:r>
            <a:r>
              <a:rPr lang="es-ES" sz="1700" dirty="0">
                <a:latin typeface="Helvetica" pitchFamily="34" charset="0"/>
                <a:cs typeface="Helvetica" pitchFamily="34" charset="0"/>
              </a:rPr>
              <a:t>ingredientes </a:t>
            </a:r>
            <a:r>
              <a:rPr lang="es-ES" sz="1700" dirty="0" smtClean="0">
                <a:latin typeface="Helvetica" pitchFamily="34" charset="0"/>
                <a:cs typeface="Helvetica" pitchFamily="34" charset="0"/>
              </a:rPr>
              <a:t>se hace la </a:t>
            </a:r>
            <a:r>
              <a:rPr lang="es-ES" sz="1700" dirty="0">
                <a:latin typeface="Helvetica" pitchFamily="34" charset="0"/>
                <a:cs typeface="Helvetica" pitchFamily="34" charset="0"/>
              </a:rPr>
              <a:t>sopa de </a:t>
            </a:r>
            <a:r>
              <a:rPr lang="es-ES" sz="1700" dirty="0" smtClean="0">
                <a:latin typeface="Helvetica" pitchFamily="34" charset="0"/>
                <a:cs typeface="Helvetica" pitchFamily="34" charset="0"/>
              </a:rPr>
              <a:t>piedra.</a:t>
            </a:r>
            <a:endParaRPr lang="en-US" sz="1700" dirty="0">
              <a:latin typeface="Helvetica" pitchFamily="34" charset="0"/>
              <a:cs typeface="Helvetica" pitchFamily="34" charset="0"/>
            </a:endParaRPr>
          </a:p>
        </p:txBody>
      </p:sp>
      <p:sp>
        <p:nvSpPr>
          <p:cNvPr id="8" name="Rectangle 7"/>
          <p:cNvSpPr/>
          <p:nvPr/>
        </p:nvSpPr>
        <p:spPr>
          <a:xfrm>
            <a:off x="404814" y="5497671"/>
            <a:ext cx="6871210" cy="3057532"/>
          </a:xfrm>
          <a:prstGeom prst="rect">
            <a:avLst/>
          </a:prstGeom>
        </p:spPr>
        <p:txBody>
          <a:bodyPr wrap="square" lIns="101881" tIns="50941" rIns="101881" bIns="50941">
            <a:spAutoFit/>
          </a:bodyPr>
          <a:lstStyle/>
          <a:p>
            <a:pPr marL="577850" indent="-288925">
              <a:buAutoNum type="arabicPeriod" startAt="6"/>
            </a:pPr>
            <a:r>
              <a:rPr lang="es-ES" sz="1700" b="1" dirty="0">
                <a:latin typeface="Helvetica" pitchFamily="34" charset="0"/>
                <a:cs typeface="Helvetica" pitchFamily="34" charset="0"/>
              </a:rPr>
              <a:t>¿</a:t>
            </a:r>
            <a:r>
              <a:rPr lang="es-ES" sz="1700" b="1" dirty="0" smtClean="0">
                <a:latin typeface="Helvetica" pitchFamily="34" charset="0"/>
                <a:cs typeface="Helvetica" pitchFamily="34" charset="0"/>
              </a:rPr>
              <a:t>Cómo </a:t>
            </a:r>
            <a:r>
              <a:rPr lang="es-ES" sz="1700" b="1" dirty="0">
                <a:latin typeface="Helvetica" pitchFamily="34" charset="0"/>
                <a:cs typeface="Helvetica" pitchFamily="34" charset="0"/>
              </a:rPr>
              <a:t>la </a:t>
            </a:r>
            <a:r>
              <a:rPr lang="es-ES" sz="1700" b="1" u="sng" dirty="0">
                <a:latin typeface="Helvetica" pitchFamily="34" charset="0"/>
                <a:cs typeface="Helvetica" pitchFamily="34" charset="0"/>
              </a:rPr>
              <a:t>i</a:t>
            </a:r>
            <a:r>
              <a:rPr lang="es-ES" sz="1700" b="1" u="sng" dirty="0" smtClean="0">
                <a:latin typeface="Helvetica" pitchFamily="34" charset="0"/>
                <a:cs typeface="Helvetica" pitchFamily="34" charset="0"/>
              </a:rPr>
              <a:t>lustración </a:t>
            </a:r>
            <a:r>
              <a:rPr lang="es-ES" sz="1700" b="1" u="sng" dirty="0">
                <a:latin typeface="Helvetica" pitchFamily="34" charset="0"/>
                <a:cs typeface="Helvetica" pitchFamily="34" charset="0"/>
              </a:rPr>
              <a:t>C</a:t>
            </a:r>
            <a:r>
              <a:rPr lang="es-ES" sz="1700" b="1" dirty="0">
                <a:latin typeface="Helvetica" pitchFamily="34" charset="0"/>
                <a:cs typeface="Helvetica" pitchFamily="34" charset="0"/>
              </a:rPr>
              <a:t> contribuye a </a:t>
            </a:r>
            <a:r>
              <a:rPr lang="es-ES" sz="1700" b="1" dirty="0" smtClean="0">
                <a:latin typeface="Helvetica" pitchFamily="34" charset="0"/>
                <a:cs typeface="Helvetica" pitchFamily="34" charset="0"/>
              </a:rPr>
              <a:t>que el lector tenga una mejor comprensión de </a:t>
            </a:r>
            <a:r>
              <a:rPr lang="es-ES" sz="1700" b="1" dirty="0">
                <a:latin typeface="Helvetica" pitchFamily="34" charset="0"/>
                <a:cs typeface="Helvetica" pitchFamily="34" charset="0"/>
              </a:rPr>
              <a:t>la obra</a:t>
            </a:r>
            <a:r>
              <a:rPr lang="es-ES" sz="1700" b="1" dirty="0" smtClean="0">
                <a:latin typeface="Helvetica" pitchFamily="34" charset="0"/>
                <a:cs typeface="Helvetica" pitchFamily="34" charset="0"/>
              </a:rPr>
              <a:t>?</a:t>
            </a:r>
          </a:p>
          <a:p>
            <a:pPr marL="515938" indent="-461963">
              <a:buAutoNum type="arabicPeriod" startAt="6"/>
            </a:pPr>
            <a:endParaRPr lang="en-US" sz="1700" b="1" dirty="0" smtClean="0">
              <a:latin typeface="Helvetica" pitchFamily="34" charset="0"/>
              <a:cs typeface="Helvetica" pitchFamily="34" charset="0"/>
            </a:endParaRPr>
          </a:p>
          <a:p>
            <a:pPr marL="1082675" indent="-396875">
              <a:buFont typeface="+mj-lt"/>
              <a:buAutoNum type="alphaUcPeriod"/>
            </a:pPr>
            <a:r>
              <a:rPr lang="es-ES" sz="1700" dirty="0">
                <a:latin typeface="Helvetica" pitchFamily="34" charset="0"/>
                <a:cs typeface="Helvetica" pitchFamily="34" charset="0"/>
              </a:rPr>
              <a:t>Muestra </a:t>
            </a:r>
            <a:r>
              <a:rPr lang="es-ES" sz="1700" dirty="0" smtClean="0">
                <a:latin typeface="Helvetica" pitchFamily="34" charset="0"/>
                <a:cs typeface="Helvetica" pitchFamily="34" charset="0"/>
              </a:rPr>
              <a:t>cómo se ve </a:t>
            </a:r>
            <a:r>
              <a:rPr lang="es-ES" sz="1700" dirty="0">
                <a:latin typeface="Helvetica" pitchFamily="34" charset="0"/>
                <a:cs typeface="Helvetica" pitchFamily="34" charset="0"/>
              </a:rPr>
              <a:t>la </a:t>
            </a:r>
            <a:r>
              <a:rPr lang="es-ES" sz="1700" dirty="0" smtClean="0">
                <a:latin typeface="Helvetica" pitchFamily="34" charset="0"/>
                <a:cs typeface="Helvetica" pitchFamily="34" charset="0"/>
              </a:rPr>
              <a:t>cebada.</a:t>
            </a:r>
            <a:endParaRPr lang="es-ES" sz="1700" dirty="0">
              <a:latin typeface="Helvetica" pitchFamily="34" charset="0"/>
              <a:cs typeface="Helvetica" pitchFamily="34" charset="0"/>
            </a:endParaRPr>
          </a:p>
          <a:p>
            <a:pPr marL="1082675" indent="-396875">
              <a:buFont typeface="+mj-lt"/>
              <a:buAutoNum type="alphaUcPeriod"/>
            </a:pPr>
            <a:endParaRPr lang="es-ES" sz="1700" dirty="0">
              <a:latin typeface="Helvetica" pitchFamily="34" charset="0"/>
              <a:cs typeface="Helvetica" pitchFamily="34" charset="0"/>
            </a:endParaRPr>
          </a:p>
          <a:p>
            <a:pPr marL="1082675" indent="-396875">
              <a:buFont typeface="+mj-lt"/>
              <a:buAutoNum type="alphaUcPeriod"/>
            </a:pPr>
            <a:r>
              <a:rPr lang="es-ES" sz="1700" dirty="0" smtClean="0">
                <a:latin typeface="Helvetica" pitchFamily="34" charset="0"/>
                <a:cs typeface="Helvetica" pitchFamily="34" charset="0"/>
              </a:rPr>
              <a:t>Ayuda al </a:t>
            </a:r>
            <a:r>
              <a:rPr lang="es-ES" sz="1700" dirty="0">
                <a:latin typeface="Helvetica" pitchFamily="34" charset="0"/>
                <a:cs typeface="Helvetica" pitchFamily="34" charset="0"/>
              </a:rPr>
              <a:t>lector a saber cuándo hay que añadir la cebada a la sopa.</a:t>
            </a:r>
          </a:p>
          <a:p>
            <a:pPr marL="1082675" indent="-396875">
              <a:buFont typeface="+mj-lt"/>
              <a:buAutoNum type="alphaUcPeriod"/>
            </a:pPr>
            <a:endParaRPr lang="es-ES" sz="1700" dirty="0">
              <a:latin typeface="Helvetica" pitchFamily="34" charset="0"/>
              <a:cs typeface="Helvetica" pitchFamily="34" charset="0"/>
            </a:endParaRPr>
          </a:p>
          <a:p>
            <a:pPr marL="1082675" indent="-396875">
              <a:buFont typeface="+mj-lt"/>
              <a:buAutoNum type="alphaUcPeriod"/>
            </a:pPr>
            <a:r>
              <a:rPr lang="es-ES" sz="1700" dirty="0">
                <a:latin typeface="Helvetica" pitchFamily="34" charset="0"/>
                <a:cs typeface="Helvetica" pitchFamily="34" charset="0"/>
              </a:rPr>
              <a:t>El lector entiende que los aldeanos tenían cebada.</a:t>
            </a:r>
          </a:p>
          <a:p>
            <a:pPr marL="1082675" indent="-396875">
              <a:buFont typeface="+mj-lt"/>
              <a:buAutoNum type="alphaUcPeriod"/>
            </a:pPr>
            <a:endParaRPr lang="es-ES" sz="1700" dirty="0">
              <a:latin typeface="Helvetica" pitchFamily="34" charset="0"/>
              <a:cs typeface="Helvetica" pitchFamily="34" charset="0"/>
            </a:endParaRPr>
          </a:p>
          <a:p>
            <a:pPr marL="1082675" indent="-396875">
              <a:buFont typeface="+mj-lt"/>
              <a:buAutoNum type="alphaUcPeriod"/>
            </a:pPr>
            <a:r>
              <a:rPr lang="es-ES" sz="1700" dirty="0" smtClean="0">
                <a:latin typeface="Helvetica" pitchFamily="34" charset="0"/>
                <a:cs typeface="Helvetica" pitchFamily="34" charset="0"/>
              </a:rPr>
              <a:t>Muestra que </a:t>
            </a:r>
            <a:r>
              <a:rPr lang="es-ES" sz="1700" dirty="0">
                <a:latin typeface="Helvetica" pitchFamily="34" charset="0"/>
                <a:cs typeface="Helvetica" pitchFamily="34" charset="0"/>
              </a:rPr>
              <a:t>la cebada se añadió a la sopa.</a:t>
            </a:r>
            <a:endParaRPr lang="en-US" sz="1700" dirty="0">
              <a:latin typeface="Helvetica" pitchFamily="34" charset="0"/>
              <a:cs typeface="Helvetica" pitchFamily="34" charset="0"/>
            </a:endParaRPr>
          </a:p>
        </p:txBody>
      </p:sp>
      <p:cxnSp>
        <p:nvCxnSpPr>
          <p:cNvPr id="11" name="Straight Connector 10"/>
          <p:cNvCxnSpPr/>
          <p:nvPr/>
        </p:nvCxnSpPr>
        <p:spPr>
          <a:xfrm>
            <a:off x="404813"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807244" y="1371600"/>
            <a:ext cx="242888" cy="1764221"/>
            <a:chOff x="990600" y="1375130"/>
            <a:chExt cx="242888" cy="1764221"/>
          </a:xfrm>
        </p:grpSpPr>
        <p:sp>
          <p:nvSpPr>
            <p:cNvPr id="14" name="Oval 13"/>
            <p:cNvSpPr/>
            <p:nvPr/>
          </p:nvSpPr>
          <p:spPr>
            <a:xfrm>
              <a:off x="990600" y="13751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990600" y="185492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90600" y="23727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90600" y="289986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nvGrpSpPr>
          <p:cNvPr id="7" name="Group 6"/>
          <p:cNvGrpSpPr/>
          <p:nvPr/>
        </p:nvGrpSpPr>
        <p:grpSpPr>
          <a:xfrm>
            <a:off x="807244" y="6324600"/>
            <a:ext cx="242888" cy="2019420"/>
            <a:chOff x="685800" y="6400800"/>
            <a:chExt cx="242888" cy="2019420"/>
          </a:xfrm>
        </p:grpSpPr>
        <p:sp>
          <p:nvSpPr>
            <p:cNvPr id="18" name="Oval 17"/>
            <p:cNvSpPr/>
            <p:nvPr/>
          </p:nvSpPr>
          <p:spPr>
            <a:xfrm>
              <a:off x="685800" y="6400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685800" y="6923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685800" y="7685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685800" y="818073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 name="Table 1"/>
          <p:cNvGraphicFramePr>
            <a:graphicFrameLocks noGrp="1"/>
          </p:cNvGraphicFramePr>
          <p:nvPr>
            <p:extLst>
              <p:ext uri="{D42A27DB-BD31-4B8C-83A1-F6EECF244321}">
                <p14:modId xmlns:p14="http://schemas.microsoft.com/office/powerpoint/2010/main" val="2718240505"/>
              </p:ext>
            </p:extLst>
          </p:nvPr>
        </p:nvGraphicFramePr>
        <p:xfrm>
          <a:off x="5334000" y="4060862"/>
          <a:ext cx="1799742" cy="702375"/>
        </p:xfrm>
        <a:graphic>
          <a:graphicData uri="http://schemas.openxmlformats.org/drawingml/2006/table">
            <a:tbl>
              <a:tblPr firstRow="1" firstCol="1" bandRow="1"/>
              <a:tblGrid>
                <a:gridCol w="1799742"/>
              </a:tblGrid>
              <a:tr h="136100">
                <a:tc>
                  <a:txBody>
                    <a:bodyPr/>
                    <a:lstStyle/>
                    <a:p>
                      <a:pPr marL="0" marR="0" algn="ctr">
                        <a:lnSpc>
                          <a:spcPct val="115000"/>
                        </a:lnSpc>
                        <a:spcBef>
                          <a:spcPts val="0"/>
                        </a:spcBef>
                        <a:spcAft>
                          <a:spcPts val="0"/>
                        </a:spcAft>
                      </a:pPr>
                      <a:r>
                        <a:rPr lang="en-US" sz="800" b="1" dirty="0">
                          <a:solidFill>
                            <a:srgbClr val="000000"/>
                          </a:solidFill>
                          <a:effectLst/>
                          <a:latin typeface="+mn-lt"/>
                          <a:ea typeface="Times New Roman"/>
                          <a:cs typeface="Times New Roman"/>
                        </a:rPr>
                        <a:t>DOK 1 </a:t>
                      </a:r>
                      <a:r>
                        <a:rPr lang="en-US" sz="800" b="1" dirty="0" smtClean="0">
                          <a:solidFill>
                            <a:srgbClr val="000000"/>
                          </a:solidFill>
                          <a:effectLst/>
                          <a:latin typeface="+mn-lt"/>
                          <a:ea typeface="Times New Roman"/>
                          <a:cs typeface="Times New Roman"/>
                        </a:rPr>
                        <a:t>– Cd     </a:t>
                      </a: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RL.3.7</a:t>
                      </a:r>
                      <a:endParaRPr lang="en-US" sz="800" b="1" dirty="0">
                        <a:effectLst/>
                        <a:latin typeface="+mn-lt"/>
                        <a:ea typeface="Calibri"/>
                        <a:cs typeface="Times New Roman"/>
                      </a:endParaRPr>
                    </a:p>
                  </a:txBody>
                  <a:tcPr marL="33285" marR="33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r>
              <a:tr h="566275">
                <a:tc>
                  <a:txBody>
                    <a:bodyPr/>
                    <a:lstStyle/>
                    <a:p>
                      <a:pPr marL="0" marR="0" algn="l">
                        <a:lnSpc>
                          <a:spcPct val="115000"/>
                        </a:lnSpc>
                        <a:spcBef>
                          <a:spcPts val="0"/>
                        </a:spcBef>
                        <a:spcAft>
                          <a:spcPts val="0"/>
                        </a:spcAft>
                      </a:pPr>
                      <a:r>
                        <a:rPr lang="es-419" sz="800" b="1" dirty="0" smtClean="0">
                          <a:effectLst/>
                          <a:latin typeface="+mn-lt"/>
                          <a:ea typeface="Times New Roman"/>
                          <a:cs typeface="Times New Roman"/>
                        </a:rPr>
                        <a:t>Identifica o describe ilustraciones específicas que crean el estado de ánimo y enfatizan los aspectos de un personaje o ambiente.</a:t>
                      </a:r>
                      <a:endParaRPr lang="en-US" sz="800" b="1" dirty="0" smtClean="0">
                        <a:effectLst/>
                        <a:latin typeface="+mn-lt"/>
                        <a:ea typeface="Times New Roman"/>
                        <a:cs typeface="Times New Roman"/>
                      </a:endParaRPr>
                    </a:p>
                  </a:txBody>
                  <a:tcPr marL="33285" marR="33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0921125"/>
              </p:ext>
            </p:extLst>
          </p:nvPr>
        </p:nvGraphicFramePr>
        <p:xfrm>
          <a:off x="762000" y="8915400"/>
          <a:ext cx="1752600" cy="684740"/>
        </p:xfrm>
        <a:graphic>
          <a:graphicData uri="http://schemas.openxmlformats.org/drawingml/2006/table">
            <a:tbl>
              <a:tblPr firstRow="1" firstCol="1" bandRow="1"/>
              <a:tblGrid>
                <a:gridCol w="1752600"/>
              </a:tblGrid>
              <a:tr h="136100">
                <a:tc>
                  <a:txBody>
                    <a:bodyPr/>
                    <a:lstStyle/>
                    <a:p>
                      <a:pPr marL="0" marR="0" algn="ctr">
                        <a:lnSpc>
                          <a:spcPct val="100000"/>
                        </a:lnSpc>
                        <a:spcBef>
                          <a:spcPts val="0"/>
                        </a:spcBef>
                        <a:spcAft>
                          <a:spcPts val="0"/>
                        </a:spcAft>
                      </a:pPr>
                      <a:r>
                        <a:rPr lang="en-US" sz="800" b="1" dirty="0">
                          <a:solidFill>
                            <a:srgbClr val="000000"/>
                          </a:solidFill>
                          <a:effectLst/>
                          <a:latin typeface="+mn-lt"/>
                          <a:ea typeface="Times New Roman"/>
                          <a:cs typeface="Times New Roman"/>
                        </a:rPr>
                        <a:t>DOK 1 </a:t>
                      </a:r>
                      <a:r>
                        <a:rPr lang="en-US" sz="800" b="1"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Cf</a:t>
                      </a:r>
                      <a:r>
                        <a:rPr lang="en-US" sz="800" b="1"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RL.3.7</a:t>
                      </a:r>
                      <a:endParaRPr lang="en-US" sz="800" dirty="0">
                        <a:effectLst/>
                        <a:latin typeface="+mn-lt"/>
                        <a:ea typeface="Calibri"/>
                        <a:cs typeface="Times New Roman"/>
                      </a:endParaRPr>
                    </a:p>
                  </a:txBody>
                  <a:tcPr marL="33285" marR="33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48640">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Contesta  preguntas que explican cómo o de qué manera las ilustraciones</a:t>
                      </a:r>
                    </a:p>
                    <a:p>
                      <a:pPr marL="0" marR="0" algn="l">
                        <a:lnSpc>
                          <a:spcPct val="100000"/>
                        </a:lnSpc>
                        <a:spcBef>
                          <a:spcPts val="0"/>
                        </a:spcBef>
                        <a:spcAft>
                          <a:spcPts val="0"/>
                        </a:spcAft>
                      </a:pPr>
                      <a:r>
                        <a:rPr lang="es-419" sz="800" b="1" dirty="0" smtClean="0">
                          <a:effectLst/>
                          <a:latin typeface="+mn-lt"/>
                          <a:ea typeface="Times New Roman"/>
                          <a:cs typeface="Times New Roman"/>
                        </a:rPr>
                        <a:t>contribuyen a una parte específica de un texto.</a:t>
                      </a:r>
                      <a:endParaRPr lang="es-419" sz="800" b="1" dirty="0">
                        <a:effectLst/>
                        <a:latin typeface="+mn-lt"/>
                        <a:ea typeface="Times New Roman"/>
                        <a:cs typeface="Times New Roman"/>
                      </a:endParaRPr>
                    </a:p>
                  </a:txBody>
                  <a:tcPr marL="33285" marR="33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021088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54108181"/>
              </p:ext>
            </p:extLst>
          </p:nvPr>
        </p:nvGraphicFramePr>
        <p:xfrm>
          <a:off x="242887" y="272581"/>
          <a:ext cx="7043738" cy="4293900"/>
        </p:xfrm>
        <a:graphic>
          <a:graphicData uri="http://schemas.openxmlformats.org/drawingml/2006/table">
            <a:tbl>
              <a:tblPr firstRow="1" bandRow="1">
                <a:tableStyleId>{5940675A-B579-460E-94D1-54222C63F5DA}</a:tableStyleId>
              </a:tblPr>
              <a:tblGrid>
                <a:gridCol w="7043738"/>
              </a:tblGrid>
              <a:tr h="457200">
                <a:tc>
                  <a:txBody>
                    <a:bodyPr/>
                    <a:lstStyle/>
                    <a:p>
                      <a:pPr marL="288925" marR="0" indent="-288925" algn="l" defTabSz="966612" rtl="0" eaLnBrk="1" fontAlgn="auto" latinLnBrk="0" hangingPunct="1">
                        <a:lnSpc>
                          <a:spcPct val="100000"/>
                        </a:lnSpc>
                        <a:spcBef>
                          <a:spcPts val="0"/>
                        </a:spcBef>
                        <a:spcAft>
                          <a:spcPts val="0"/>
                        </a:spcAft>
                        <a:buClrTx/>
                        <a:buSzTx/>
                        <a:buFont typeface="+mj-lt"/>
                        <a:buNone/>
                        <a:tabLst>
                          <a:tab pos="285750" algn="l"/>
                        </a:tabLst>
                        <a:defRPr/>
                      </a:pPr>
                      <a:r>
                        <a:rPr lang="es-419" sz="1600" b="1" baseline="0" dirty="0" smtClean="0">
                          <a:solidFill>
                            <a:schemeClr val="tx1"/>
                          </a:solidFill>
                          <a:latin typeface="Helvetica" panose="020B0604020202020204" pitchFamily="34" charset="0"/>
                          <a:cs typeface="Helvetica" panose="020B0604020202020204" pitchFamily="34" charset="0"/>
                        </a:rPr>
                        <a:t>7.  ¿Cómo son diferentes los puntos de vista de los aldeanos y los soldados en la obra </a:t>
                      </a:r>
                      <a:r>
                        <a:rPr lang="es-419" sz="1600" b="1" i="1" u="sng" baseline="0" dirty="0" smtClean="0">
                          <a:solidFill>
                            <a:schemeClr val="tx1"/>
                          </a:solidFill>
                          <a:latin typeface="Helvetica" panose="020B0604020202020204" pitchFamily="34" charset="0"/>
                          <a:cs typeface="Helvetica" panose="020B0604020202020204" pitchFamily="34" charset="0"/>
                        </a:rPr>
                        <a:t>Sopa de Piedra</a:t>
                      </a:r>
                      <a:r>
                        <a:rPr lang="es-419" sz="1600" b="1" baseline="0" dirty="0" smtClean="0">
                          <a:solidFill>
                            <a:schemeClr val="tx1"/>
                          </a:solidFill>
                          <a:latin typeface="Helvetica" panose="020B0604020202020204" pitchFamily="34" charset="0"/>
                          <a:cs typeface="Helvetica" panose="020B0604020202020204" pitchFamily="34" charset="0"/>
                        </a:rPr>
                        <a:t>? ¿Cómo lo sabes? Utiliza detalles y ejemplos de la obra. </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54">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0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23315840"/>
              </p:ext>
            </p:extLst>
          </p:nvPr>
        </p:nvGraphicFramePr>
        <p:xfrm>
          <a:off x="304800" y="5638800"/>
          <a:ext cx="7043738" cy="3429720"/>
        </p:xfrm>
        <a:graphic>
          <a:graphicData uri="http://schemas.openxmlformats.org/drawingml/2006/table">
            <a:tbl>
              <a:tblPr firstRow="1" bandRow="1">
                <a:tableStyleId>{5940675A-B579-460E-94D1-54222C63F5DA}</a:tableStyleId>
              </a:tblPr>
              <a:tblGrid>
                <a:gridCol w="7043738"/>
              </a:tblGrid>
              <a:tr h="452700">
                <a:tc>
                  <a:txBody>
                    <a:bodyPr/>
                    <a:lstStyle/>
                    <a:p>
                      <a:pPr marL="290513" marR="0" indent="-290513" algn="l" defTabSz="966612" rtl="0" eaLnBrk="1" fontAlgn="auto" latinLnBrk="0" hangingPunct="1">
                        <a:lnSpc>
                          <a:spcPct val="100000"/>
                        </a:lnSpc>
                        <a:spcBef>
                          <a:spcPts val="0"/>
                        </a:spcBef>
                        <a:spcAft>
                          <a:spcPts val="0"/>
                        </a:spcAft>
                        <a:buClrTx/>
                        <a:buSzTx/>
                        <a:buFontTx/>
                        <a:buNone/>
                        <a:tabLst/>
                        <a:defRPr/>
                      </a:pPr>
                      <a:r>
                        <a:rPr lang="es-ES_tradnl" sz="1600" b="1" noProof="0" dirty="0" smtClean="0">
                          <a:solidFill>
                            <a:schemeClr val="tx1"/>
                          </a:solidFill>
                          <a:latin typeface="Helvetica" panose="020B0604020202020204" pitchFamily="34" charset="0"/>
                          <a:cs typeface="Helvetica" panose="020B0604020202020204" pitchFamily="34" charset="0"/>
                        </a:rPr>
                        <a:t>8.</a:t>
                      </a:r>
                      <a:r>
                        <a:rPr lang="es-ES_tradnl" sz="1600" b="1" baseline="0" noProof="0" dirty="0" smtClean="0">
                          <a:solidFill>
                            <a:schemeClr val="tx1"/>
                          </a:solidFill>
                          <a:latin typeface="Helvetica" panose="020B0604020202020204" pitchFamily="34" charset="0"/>
                          <a:cs typeface="Helvetica" panose="020B0604020202020204" pitchFamily="34" charset="0"/>
                        </a:rPr>
                        <a:t> </a:t>
                      </a:r>
                      <a:r>
                        <a:rPr lang="es-419" sz="1600" b="1" baseline="0" noProof="0" dirty="0" smtClean="0">
                          <a:solidFill>
                            <a:schemeClr val="tx1"/>
                          </a:solidFill>
                          <a:latin typeface="Helvetica" panose="020B0604020202020204" pitchFamily="34" charset="0"/>
                          <a:cs typeface="Helvetica" panose="020B0604020202020204" pitchFamily="34" charset="0"/>
                        </a:rPr>
                        <a:t>¿De qué parte de la obra </a:t>
                      </a:r>
                      <a:r>
                        <a:rPr lang="es-419" sz="1600" b="1" i="1" u="sng" baseline="0" noProof="0" dirty="0" smtClean="0">
                          <a:solidFill>
                            <a:schemeClr val="tx1"/>
                          </a:solidFill>
                          <a:latin typeface="Helvetica" panose="020B0604020202020204" pitchFamily="34" charset="0"/>
                          <a:cs typeface="Helvetica" panose="020B0604020202020204" pitchFamily="34" charset="0"/>
                        </a:rPr>
                        <a:t>Sopa de Piedra</a:t>
                      </a:r>
                      <a:r>
                        <a:rPr lang="es-419" sz="1600" b="1" baseline="0" noProof="0" dirty="0" smtClean="0">
                          <a:solidFill>
                            <a:schemeClr val="tx1"/>
                          </a:solidFill>
                          <a:latin typeface="Helvetica" panose="020B0604020202020204" pitchFamily="34" charset="0"/>
                          <a:cs typeface="Helvetica" panose="020B0604020202020204" pitchFamily="34" charset="0"/>
                        </a:rPr>
                        <a:t> esta hablando cada ilustración? Da un ejemplo de la obra para cada ilustración.</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71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11">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1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71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14">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91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91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67">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44673756"/>
              </p:ext>
            </p:extLst>
          </p:nvPr>
        </p:nvGraphicFramePr>
        <p:xfrm>
          <a:off x="4800600" y="4615369"/>
          <a:ext cx="2438400" cy="749111"/>
        </p:xfrm>
        <a:graphic>
          <a:graphicData uri="http://schemas.openxmlformats.org/drawingml/2006/table">
            <a:tbl>
              <a:tblPr firstRow="1" firstCol="1" bandRow="1"/>
              <a:tblGrid>
                <a:gridCol w="2438400"/>
              </a:tblGrid>
              <a:tr h="139511">
                <a:tc>
                  <a:txBody>
                    <a:bodyPr/>
                    <a:lstStyle/>
                    <a:p>
                      <a:pPr marL="0" marR="0" algn="ctr">
                        <a:lnSpc>
                          <a:spcPct val="100000"/>
                        </a:lnSpc>
                        <a:spcBef>
                          <a:spcPts val="0"/>
                        </a:spcBef>
                        <a:spcAft>
                          <a:spcPts val="0"/>
                        </a:spcAft>
                      </a:pPr>
                      <a:r>
                        <a:rPr lang="en-US" sz="800" b="1" dirty="0">
                          <a:solidFill>
                            <a:srgbClr val="000000"/>
                          </a:solidFill>
                          <a:effectLst/>
                          <a:latin typeface="+mn-lt"/>
                          <a:ea typeface="Times New Roman"/>
                          <a:cs typeface="Times New Roman"/>
                        </a:rPr>
                        <a:t>DOK 3 </a:t>
                      </a:r>
                      <a:r>
                        <a:rPr lang="en-US" sz="800" b="1" dirty="0" smtClean="0">
                          <a:solidFill>
                            <a:srgbClr val="000000"/>
                          </a:solidFill>
                          <a:effectLst/>
                          <a:latin typeface="+mn-lt"/>
                          <a:ea typeface="Times New Roman"/>
                          <a:cs typeface="Times New Roman"/>
                        </a:rPr>
                        <a:t>– ANA     </a:t>
                      </a: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RL.3.6</a:t>
                      </a:r>
                      <a:endParaRPr lang="en-US" sz="800" b="1" dirty="0">
                        <a:effectLst/>
                        <a:latin typeface="+mn-lt"/>
                        <a:ea typeface="Calibri"/>
                        <a:cs typeface="Times New Roman"/>
                      </a:endParaRPr>
                    </a:p>
                  </a:txBody>
                  <a:tcPr marL="34120" marR="34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3889">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Analiza cómo el punto de vista del personaje o del narrador es diferente del suyo. </a:t>
                      </a:r>
                    </a:p>
                    <a:p>
                      <a:pPr marL="0" marR="0" algn="l">
                        <a:lnSpc>
                          <a:spcPct val="100000"/>
                        </a:lnSpc>
                        <a:spcBef>
                          <a:spcPts val="0"/>
                        </a:spcBef>
                        <a:spcAft>
                          <a:spcPts val="0"/>
                        </a:spcAft>
                      </a:pPr>
                      <a:r>
                        <a:rPr lang="es-419" sz="800" b="1" dirty="0" smtClean="0">
                          <a:effectLst/>
                          <a:latin typeface="+mn-lt"/>
                          <a:ea typeface="Times New Roman"/>
                          <a:cs typeface="Times New Roman"/>
                        </a:rPr>
                        <a:t>Nota:  Los estudiantes deben ser capaces de señalar el punto de vista de un personaje, antes de diferenciar el mismo con el suyo propio o con el del autor. </a:t>
                      </a:r>
                      <a:endParaRPr lang="es-419" sz="800" b="1" dirty="0">
                        <a:effectLst/>
                        <a:latin typeface="+mn-lt"/>
                        <a:ea typeface="Times New Roman"/>
                        <a:cs typeface="Times New Roman"/>
                      </a:endParaRPr>
                    </a:p>
                  </a:txBody>
                  <a:tcPr marL="34120" marR="34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12644105"/>
              </p:ext>
            </p:extLst>
          </p:nvPr>
        </p:nvGraphicFramePr>
        <p:xfrm>
          <a:off x="304800" y="9095601"/>
          <a:ext cx="1905000" cy="657999"/>
        </p:xfrm>
        <a:graphic>
          <a:graphicData uri="http://schemas.openxmlformats.org/drawingml/2006/table">
            <a:tbl>
              <a:tblPr firstRow="1" firstCol="1" bandRow="1"/>
              <a:tblGrid>
                <a:gridCol w="1905000"/>
              </a:tblGrid>
              <a:tr h="14805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Cl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RL.3.7</a:t>
                      </a:r>
                      <a:endParaRPr lang="en-US" sz="800" b="1" dirty="0">
                        <a:effectLst/>
                        <a:latin typeface="Calibri"/>
                        <a:ea typeface="Calibri"/>
                        <a:cs typeface="Times New Roman"/>
                      </a:endParaRPr>
                    </a:p>
                  </a:txBody>
                  <a:tcPr marL="33285" marR="33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09949">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Localiza información dentro del texto que se transmite a través de aspectos específicos de las ilustraciones del texto.</a:t>
                      </a:r>
                      <a:endParaRPr lang="en-US" sz="800" b="1" dirty="0" smtClean="0">
                        <a:effectLst/>
                        <a:latin typeface="Calibri"/>
                        <a:ea typeface="Times New Roman"/>
                        <a:cs typeface="Times New Roman"/>
                      </a:endParaRPr>
                    </a:p>
                  </a:txBody>
                  <a:tcPr marL="33285" marR="33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cxnSp>
        <p:nvCxnSpPr>
          <p:cNvPr id="7" name="Straight Connector 6"/>
          <p:cNvCxnSpPr/>
          <p:nvPr/>
        </p:nvCxnSpPr>
        <p:spPr>
          <a:xfrm>
            <a:off x="404812" y="5486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5183389"/>
            <a:ext cx="2895600" cy="276999"/>
          </a:xfrm>
          <a:prstGeom prst="rect">
            <a:avLst/>
          </a:prstGeom>
        </p:spPr>
        <p:txBody>
          <a:bodyPr wrap="square">
            <a:spAutoFit/>
          </a:bodyPr>
          <a:lstStyle/>
          <a:p>
            <a:r>
              <a:rPr lang="es-ES" sz="1200" dirty="0" smtClean="0"/>
              <a:t>(Maestro solamente) </a:t>
            </a:r>
            <a:r>
              <a:rPr lang="es-ES" sz="1200" dirty="0"/>
              <a:t>Puntaje final ____ / </a:t>
            </a:r>
            <a:r>
              <a:rPr lang="es-ES" sz="1200" dirty="0" smtClean="0"/>
              <a:t>2</a:t>
            </a:r>
            <a:endParaRPr lang="es-ES" sz="1200" dirty="0"/>
          </a:p>
        </p:txBody>
      </p:sp>
      <p:sp>
        <p:nvSpPr>
          <p:cNvPr id="13" name="Rectangle 12"/>
          <p:cNvSpPr/>
          <p:nvPr/>
        </p:nvSpPr>
        <p:spPr>
          <a:xfrm>
            <a:off x="3048000" y="9248001"/>
            <a:ext cx="2895600" cy="276999"/>
          </a:xfrm>
          <a:prstGeom prst="rect">
            <a:avLst/>
          </a:prstGeom>
        </p:spPr>
        <p:txBody>
          <a:bodyPr wrap="square">
            <a:spAutoFit/>
          </a:bodyPr>
          <a:lstStyle/>
          <a:p>
            <a:r>
              <a:rPr lang="es-ES" sz="1200" dirty="0" smtClean="0"/>
              <a:t>(Maestro solamente) </a:t>
            </a:r>
            <a:r>
              <a:rPr lang="es-ES" sz="1200" dirty="0"/>
              <a:t>Puntaje final ____ / </a:t>
            </a:r>
            <a:r>
              <a:rPr lang="es-ES" sz="1200" dirty="0" smtClean="0"/>
              <a:t>2</a:t>
            </a:r>
            <a:endParaRPr lang="es-ES" sz="1200" dirty="0"/>
          </a:p>
        </p:txBody>
      </p:sp>
    </p:spTree>
    <p:extLst>
      <p:ext uri="{BB962C8B-B14F-4D97-AF65-F5344CB8AC3E}">
        <p14:creationId xmlns:p14="http://schemas.microsoft.com/office/powerpoint/2010/main" val="2826365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35</a:t>
            </a:fld>
            <a:endParaRPr lang="es-419" dirty="0"/>
          </a:p>
        </p:txBody>
      </p:sp>
      <p:grpSp>
        <p:nvGrpSpPr>
          <p:cNvPr id="25" name="Group 24"/>
          <p:cNvGrpSpPr/>
          <p:nvPr/>
        </p:nvGrpSpPr>
        <p:grpSpPr>
          <a:xfrm>
            <a:off x="647698" y="520469"/>
            <a:ext cx="6819902" cy="8466439"/>
            <a:chOff x="647698" y="520469"/>
            <a:chExt cx="6819902" cy="8466439"/>
          </a:xfrm>
        </p:grpSpPr>
        <p:grpSp>
          <p:nvGrpSpPr>
            <p:cNvPr id="6" name="Group 5"/>
            <p:cNvGrpSpPr/>
            <p:nvPr/>
          </p:nvGrpSpPr>
          <p:grpSpPr>
            <a:xfrm>
              <a:off x="647698" y="520469"/>
              <a:ext cx="6819902" cy="8466439"/>
              <a:chOff x="609600" y="533400"/>
              <a:chExt cx="6192253" cy="8081601"/>
            </a:xfrm>
            <a:solidFill>
              <a:schemeClr val="bg1"/>
            </a:solidFill>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89" t="11562" r="63816" b="6657"/>
              <a:stretch/>
            </p:blipFill>
            <p:spPr bwMode="auto">
              <a:xfrm>
                <a:off x="609600" y="533400"/>
                <a:ext cx="6192253" cy="8081601"/>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38400" y="6781800"/>
                <a:ext cx="2514600" cy="228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err="1" smtClean="0">
                    <a:solidFill>
                      <a:schemeClr val="tx2"/>
                    </a:solidFill>
                  </a:rPr>
                  <a:t>Choose</a:t>
                </a:r>
                <a:r>
                  <a:rPr lang="es-419" b="1" dirty="0" smtClean="0">
                    <a:solidFill>
                      <a:schemeClr val="tx2"/>
                    </a:solidFill>
                  </a:rPr>
                  <a:t> </a:t>
                </a:r>
                <a:r>
                  <a:rPr lang="es-419" b="1" dirty="0" err="1" smtClean="0">
                    <a:solidFill>
                      <a:schemeClr val="tx2"/>
                    </a:solidFill>
                  </a:rPr>
                  <a:t>Your</a:t>
                </a:r>
                <a:r>
                  <a:rPr lang="es-419" b="1" dirty="0" smtClean="0">
                    <a:solidFill>
                      <a:schemeClr val="tx2"/>
                    </a:solidFill>
                  </a:rPr>
                  <a:t> Style!</a:t>
                </a:r>
                <a:endParaRPr lang="es-419" b="1" dirty="0">
                  <a:solidFill>
                    <a:schemeClr val="tx2"/>
                  </a:solidFill>
                </a:endParaRPr>
              </a:p>
            </p:txBody>
          </p:sp>
        </p:grpSp>
        <p:sp>
          <p:nvSpPr>
            <p:cNvPr id="2" name="TextBox 1"/>
            <p:cNvSpPr txBox="1"/>
            <p:nvPr/>
          </p:nvSpPr>
          <p:spPr>
            <a:xfrm>
              <a:off x="2404249" y="628699"/>
              <a:ext cx="2853404" cy="354676"/>
            </a:xfrm>
            <a:prstGeom prst="rect">
              <a:avLst/>
            </a:prstGeom>
            <a:noFill/>
          </p:spPr>
          <p:txBody>
            <a:bodyPr wrap="square" rtlCol="0">
              <a:spAutoFit/>
            </a:bodyPr>
            <a:lstStyle/>
            <a:p>
              <a:r>
                <a:rPr lang="es-419" sz="1700" b="1" dirty="0" smtClean="0"/>
                <a:t>Lee sobre...</a:t>
              </a:r>
              <a:endParaRPr lang="es-419" sz="1700" b="1" dirty="0"/>
            </a:p>
          </p:txBody>
        </p:sp>
      </p:grpSp>
      <p:sp>
        <p:nvSpPr>
          <p:cNvPr id="3" name="Rectangle 2"/>
          <p:cNvSpPr/>
          <p:nvPr/>
        </p:nvSpPr>
        <p:spPr>
          <a:xfrm>
            <a:off x="2581842" y="4769366"/>
            <a:ext cx="2710983" cy="374318"/>
          </a:xfrm>
          <a:prstGeom prst="rect">
            <a:avLst/>
          </a:prstGeom>
        </p:spPr>
        <p:txBody>
          <a:bodyPr wrap="square" lIns="96378" tIns="48189" rIns="96378" bIns="48189">
            <a:spAutoFit/>
          </a:bodyPr>
          <a:lstStyle/>
          <a:p>
            <a:r>
              <a:rPr lang="es-419" sz="1800" b="1" dirty="0" smtClean="0">
                <a:latin typeface="Kristen ITC" pitchFamily="66" charset="0"/>
                <a:cs typeface="Helvetica" pitchFamily="34" charset="0"/>
              </a:rPr>
              <a:t>Escoge tu estilo</a:t>
            </a:r>
            <a:endParaRPr lang="es-419" sz="1600" dirty="0"/>
          </a:p>
        </p:txBody>
      </p:sp>
      <p:sp>
        <p:nvSpPr>
          <p:cNvPr id="9" name="TextBox 8"/>
          <p:cNvSpPr txBox="1"/>
          <p:nvPr/>
        </p:nvSpPr>
        <p:spPr>
          <a:xfrm>
            <a:off x="706863" y="157381"/>
            <a:ext cx="2130425" cy="338554"/>
          </a:xfrm>
          <a:prstGeom prst="rect">
            <a:avLst/>
          </a:prstGeom>
          <a:noFill/>
        </p:spPr>
        <p:txBody>
          <a:bodyPr wrap="square" rtlCol="0">
            <a:spAutoFit/>
          </a:bodyPr>
          <a:lstStyle/>
          <a:p>
            <a:r>
              <a:rPr lang="es-419" sz="1600" b="1" dirty="0" smtClean="0"/>
              <a:t>Recurso Informativo 1</a:t>
            </a:r>
            <a:endParaRPr lang="es-419" sz="1600" b="1" dirty="0"/>
          </a:p>
        </p:txBody>
      </p:sp>
      <p:sp>
        <p:nvSpPr>
          <p:cNvPr id="10" name="Rectangle 9"/>
          <p:cNvSpPr/>
          <p:nvPr/>
        </p:nvSpPr>
        <p:spPr>
          <a:xfrm>
            <a:off x="1380743" y="2041963"/>
            <a:ext cx="3681670" cy="2054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endParaRPr lang="es-419" sz="1000" dirty="0">
              <a:solidFill>
                <a:schemeClr val="tx1"/>
              </a:solidFill>
            </a:endParaRPr>
          </a:p>
        </p:txBody>
      </p:sp>
      <p:sp>
        <p:nvSpPr>
          <p:cNvPr id="11" name="TextBox 10"/>
          <p:cNvSpPr txBox="1"/>
          <p:nvPr/>
        </p:nvSpPr>
        <p:spPr>
          <a:xfrm>
            <a:off x="1295377" y="2003040"/>
            <a:ext cx="3952751" cy="2123658"/>
          </a:xfrm>
          <a:prstGeom prst="rect">
            <a:avLst/>
          </a:prstGeom>
          <a:noFill/>
        </p:spPr>
        <p:txBody>
          <a:bodyPr wrap="square" rtlCol="0">
            <a:spAutoFit/>
          </a:bodyPr>
          <a:lstStyle/>
          <a:p>
            <a:pPr defTabSz="914400"/>
            <a:r>
              <a:rPr lang="es-419" sz="1100" b="1" u="sng" dirty="0" smtClean="0">
                <a:latin typeface="Kristen ITC" panose="03050502040202030202" pitchFamily="66" charset="0"/>
              </a:rPr>
              <a:t>¿De donde vienen los perros calientes?</a:t>
            </a:r>
          </a:p>
          <a:p>
            <a:pPr defTabSz="914400"/>
            <a:endParaRPr lang="es-419" sz="1100" b="1" u="sng" dirty="0" smtClean="0"/>
          </a:p>
          <a:p>
            <a:pPr defTabSz="914400"/>
            <a:r>
              <a:rPr lang="es-419" sz="1000" dirty="0" smtClean="0"/>
              <a:t>¡Algunas tradiciones dicen que los perros calientes comenzaron en Frankfurt-am-</a:t>
            </a:r>
            <a:r>
              <a:rPr lang="es-419" sz="1000" dirty="0" err="1" smtClean="0"/>
              <a:t>Main</a:t>
            </a:r>
            <a:r>
              <a:rPr lang="es-419" sz="1000" dirty="0" smtClean="0"/>
              <a:t> Alemania en 1480!</a:t>
            </a:r>
          </a:p>
          <a:p>
            <a:pPr defTabSz="914400"/>
            <a:endParaRPr lang="es-419" sz="1000" dirty="0" smtClean="0"/>
          </a:p>
          <a:p>
            <a:pPr defTabSz="914400"/>
            <a:r>
              <a:rPr lang="es-419" sz="1000" dirty="0" smtClean="0"/>
              <a:t>Otra historia nos cuenta que en 1890 estudiantes  universitarios estadounidenses se referían a los vagones que vendían salchichas calientes en panes como “carros de perros”.  No tardó mucho tiempo para que el uso de perro, se convirtiera en “</a:t>
            </a:r>
            <a:r>
              <a:rPr lang="es-419" sz="1000" dirty="0" err="1" smtClean="0"/>
              <a:t>hot</a:t>
            </a:r>
            <a:r>
              <a:rPr lang="es-419" sz="1000" dirty="0" smtClean="0"/>
              <a:t> </a:t>
            </a:r>
            <a:r>
              <a:rPr lang="es-419" sz="1000" dirty="0" err="1" smtClean="0"/>
              <a:t>dog</a:t>
            </a:r>
            <a:r>
              <a:rPr lang="es-419" sz="1000" dirty="0" smtClean="0"/>
              <a:t>”.</a:t>
            </a:r>
          </a:p>
          <a:p>
            <a:pPr defTabSz="914400"/>
            <a:endParaRPr lang="es-419" sz="1000" b="1" dirty="0" smtClean="0"/>
          </a:p>
          <a:p>
            <a:pPr defTabSz="914400"/>
            <a:r>
              <a:rPr lang="es-419" sz="1000" dirty="0" smtClean="0"/>
              <a:t>Otra historia cuenta  que en 1904, un hombre que vendía salchichas en Luisiana le pidió a un panadero que le diseñara unos panes  para las salchichas  para proteger los dedos de la grasa de las salchichas.</a:t>
            </a:r>
            <a:endParaRPr lang="es-419" sz="1000" dirty="0"/>
          </a:p>
        </p:txBody>
      </p:sp>
      <p:sp>
        <p:nvSpPr>
          <p:cNvPr id="12" name="Rectangle 11"/>
          <p:cNvSpPr/>
          <p:nvPr/>
        </p:nvSpPr>
        <p:spPr>
          <a:xfrm>
            <a:off x="1506968" y="5058418"/>
            <a:ext cx="3684653" cy="16037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3" name="TextBox 12"/>
          <p:cNvSpPr txBox="1"/>
          <p:nvPr/>
        </p:nvSpPr>
        <p:spPr>
          <a:xfrm>
            <a:off x="1531920" y="5130072"/>
            <a:ext cx="3668502" cy="1538883"/>
          </a:xfrm>
          <a:prstGeom prst="rect">
            <a:avLst/>
          </a:prstGeom>
          <a:noFill/>
        </p:spPr>
        <p:txBody>
          <a:bodyPr wrap="square" rtlCol="0">
            <a:spAutoFit/>
          </a:bodyPr>
          <a:lstStyle/>
          <a:p>
            <a:r>
              <a:rPr lang="es-419" sz="1200" b="1" u="sng" dirty="0" smtClean="0">
                <a:latin typeface="Kristen ITC" panose="03050502040202030202" pitchFamily="66" charset="0"/>
              </a:rPr>
              <a:t>Perros calientes favoritos</a:t>
            </a:r>
          </a:p>
          <a:p>
            <a:pPr marL="182880">
              <a:spcAft>
                <a:spcPts val="300"/>
              </a:spcAft>
              <a:buFont typeface="Arial" panose="020B0604020202020204" pitchFamily="34" charset="0"/>
              <a:buChar char="•"/>
            </a:pPr>
            <a:r>
              <a:rPr lang="es-419" sz="1100" dirty="0" smtClean="0"/>
              <a:t> A la gente del sur le gustan los perros calientes con     ensalada de repollo por encima.</a:t>
            </a:r>
          </a:p>
          <a:p>
            <a:pPr marL="182880">
              <a:spcAft>
                <a:spcPts val="300"/>
              </a:spcAft>
              <a:buFont typeface="Arial" panose="020B0604020202020204" pitchFamily="34" charset="0"/>
              <a:buChar char="•"/>
            </a:pPr>
            <a:r>
              <a:rPr lang="es-419" sz="1100" dirty="0" smtClean="0"/>
              <a:t>  A la gente de Nueva York le gustan los perros calientes con cebolla  y mostaza.</a:t>
            </a:r>
          </a:p>
          <a:p>
            <a:pPr marL="182880">
              <a:buFont typeface="Arial" panose="020B0604020202020204" pitchFamily="34" charset="0"/>
              <a:buChar char="•"/>
            </a:pPr>
            <a:r>
              <a:rPr lang="es-419" sz="1100" dirty="0" smtClean="0"/>
              <a:t>  En Kansas, las personas disfrutan sus perros calientes con col blanca y queso suizo.</a:t>
            </a:r>
          </a:p>
          <a:p>
            <a:pPr marL="182880"/>
            <a:endParaRPr lang="es-419" sz="1100" dirty="0"/>
          </a:p>
        </p:txBody>
      </p:sp>
      <p:sp>
        <p:nvSpPr>
          <p:cNvPr id="16" name="Rectangle 15"/>
          <p:cNvSpPr/>
          <p:nvPr/>
        </p:nvSpPr>
        <p:spPr>
          <a:xfrm>
            <a:off x="2057399" y="7014281"/>
            <a:ext cx="4402369" cy="1901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7" name="TextBox 16"/>
          <p:cNvSpPr txBox="1"/>
          <p:nvPr/>
        </p:nvSpPr>
        <p:spPr>
          <a:xfrm>
            <a:off x="2037982" y="7367469"/>
            <a:ext cx="1766808" cy="276999"/>
          </a:xfrm>
          <a:prstGeom prst="rect">
            <a:avLst/>
          </a:prstGeom>
          <a:noFill/>
        </p:spPr>
        <p:txBody>
          <a:bodyPr wrap="square" rtlCol="0">
            <a:spAutoFit/>
          </a:bodyPr>
          <a:lstStyle/>
          <a:p>
            <a:r>
              <a:rPr lang="es-419" sz="1200" dirty="0" smtClean="0">
                <a:latin typeface="Monotype Corsiva" panose="03010101010201010101" pitchFamily="66" charset="0"/>
              </a:rPr>
              <a:t>Perro caliente de Chicago</a:t>
            </a:r>
            <a:endParaRPr lang="es-419" sz="1200" dirty="0">
              <a:latin typeface="Monotype Corsiva" panose="03010101010201010101" pitchFamily="66" charset="0"/>
            </a:endParaRPr>
          </a:p>
        </p:txBody>
      </p:sp>
      <p:cxnSp>
        <p:nvCxnSpPr>
          <p:cNvPr id="21" name="Straight Connector 20"/>
          <p:cNvCxnSpPr/>
          <p:nvPr/>
        </p:nvCxnSpPr>
        <p:spPr>
          <a:xfrm>
            <a:off x="2133600" y="7620000"/>
            <a:ext cx="1247393" cy="0"/>
          </a:xfrm>
          <a:prstGeom prst="line">
            <a:avLst/>
          </a:prstGeom>
          <a:ln w="1905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19300" y="7747406"/>
            <a:ext cx="2060328" cy="276999"/>
          </a:xfrm>
          <a:prstGeom prst="rect">
            <a:avLst/>
          </a:prstGeom>
          <a:noFill/>
        </p:spPr>
        <p:txBody>
          <a:bodyPr wrap="square" rtlCol="0">
            <a:spAutoFit/>
          </a:bodyPr>
          <a:lstStyle/>
          <a:p>
            <a:r>
              <a:rPr lang="es-419" sz="1200" dirty="0" smtClean="0">
                <a:latin typeface="Monotype Corsiva" panose="03010101010201010101" pitchFamily="66" charset="0"/>
              </a:rPr>
              <a:t>Perro caliente de San Francisco</a:t>
            </a:r>
            <a:endParaRPr lang="es-419" sz="1200" dirty="0">
              <a:latin typeface="Monotype Corsiva" panose="03010101010201010101" pitchFamily="66" charset="0"/>
            </a:endParaRPr>
          </a:p>
        </p:txBody>
      </p:sp>
      <p:cxnSp>
        <p:nvCxnSpPr>
          <p:cNvPr id="24" name="Straight Connector 23"/>
          <p:cNvCxnSpPr/>
          <p:nvPr/>
        </p:nvCxnSpPr>
        <p:spPr>
          <a:xfrm>
            <a:off x="2057400" y="8001000"/>
            <a:ext cx="1676400" cy="0"/>
          </a:xfrm>
          <a:prstGeom prst="line">
            <a:avLst/>
          </a:prstGeom>
          <a:ln w="1905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57400" y="8382000"/>
            <a:ext cx="1984128" cy="0"/>
          </a:xfrm>
          <a:prstGeom prst="line">
            <a:avLst/>
          </a:prstGeom>
          <a:ln w="1905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981200" y="8500646"/>
            <a:ext cx="1981200" cy="276999"/>
          </a:xfrm>
          <a:prstGeom prst="rect">
            <a:avLst/>
          </a:prstGeom>
          <a:noFill/>
        </p:spPr>
        <p:txBody>
          <a:bodyPr wrap="square" rtlCol="0">
            <a:spAutoFit/>
          </a:bodyPr>
          <a:lstStyle/>
          <a:p>
            <a:r>
              <a:rPr lang="es-419" sz="1200" dirty="0" smtClean="0">
                <a:latin typeface="Monotype Corsiva" panose="03010101010201010101" pitchFamily="66" charset="0"/>
              </a:rPr>
              <a:t>Perro caliente de Atlanta</a:t>
            </a:r>
            <a:endParaRPr lang="es-419" sz="1200" dirty="0">
              <a:latin typeface="Monotype Corsiva" panose="03010101010201010101" pitchFamily="66" charset="0"/>
            </a:endParaRPr>
          </a:p>
        </p:txBody>
      </p:sp>
      <p:cxnSp>
        <p:nvCxnSpPr>
          <p:cNvPr id="32" name="Straight Connector 31"/>
          <p:cNvCxnSpPr/>
          <p:nvPr/>
        </p:nvCxnSpPr>
        <p:spPr>
          <a:xfrm>
            <a:off x="2057400" y="8763000"/>
            <a:ext cx="1247393" cy="0"/>
          </a:xfrm>
          <a:prstGeom prst="line">
            <a:avLst/>
          </a:prstGeom>
          <a:ln w="1905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513098" y="6974370"/>
            <a:ext cx="5016418" cy="19410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8" name="TextBox 17"/>
          <p:cNvSpPr txBox="1"/>
          <p:nvPr/>
        </p:nvSpPr>
        <p:spPr>
          <a:xfrm>
            <a:off x="5444410" y="184464"/>
            <a:ext cx="2039341" cy="707886"/>
          </a:xfrm>
          <a:prstGeom prst="rect">
            <a:avLst/>
          </a:prstGeom>
          <a:noFill/>
        </p:spPr>
        <p:txBody>
          <a:bodyPr wrap="none" rtlCol="0">
            <a:spAutoFit/>
          </a:bodyPr>
          <a:lstStyle/>
          <a:p>
            <a:pPr lvl="0"/>
            <a:r>
              <a:rPr lang="es-419" sz="800" dirty="0" smtClean="0">
                <a:solidFill>
                  <a:prstClr val="black"/>
                </a:solidFill>
              </a:rPr>
              <a:t>Equivalencia de grado: 7.7</a:t>
            </a:r>
          </a:p>
          <a:p>
            <a:pPr lvl="0"/>
            <a:r>
              <a:rPr lang="es-419" sz="800" dirty="0" smtClean="0">
                <a:solidFill>
                  <a:prstClr val="black"/>
                </a:solidFill>
              </a:rPr>
              <a:t>Escala </a:t>
            </a:r>
            <a:r>
              <a:rPr lang="es-419" sz="800" i="1" dirty="0" err="1" smtClean="0">
                <a:solidFill>
                  <a:prstClr val="black"/>
                </a:solidFill>
              </a:rPr>
              <a:t>Lexile</a:t>
            </a:r>
            <a:r>
              <a:rPr lang="es-419" sz="800" i="1" dirty="0" smtClean="0">
                <a:solidFill>
                  <a:prstClr val="black"/>
                </a:solidFill>
              </a:rPr>
              <a:t>: </a:t>
            </a:r>
            <a:r>
              <a:rPr lang="es-419" sz="800" dirty="0" smtClean="0">
                <a:solidFill>
                  <a:prstClr val="black"/>
                </a:solidFill>
              </a:rPr>
              <a:t>1060L</a:t>
            </a:r>
          </a:p>
          <a:p>
            <a:pPr lvl="0"/>
            <a:r>
              <a:rPr lang="es-419" sz="800" dirty="0" smtClean="0">
                <a:solidFill>
                  <a:prstClr val="black"/>
                </a:solidFill>
              </a:rPr>
              <a:t>Promedio del largo de la oración: 14.8</a:t>
            </a:r>
          </a:p>
          <a:p>
            <a:pPr lvl="0"/>
            <a:r>
              <a:rPr lang="es-419" sz="800" dirty="0" smtClean="0">
                <a:solidFill>
                  <a:prstClr val="black"/>
                </a:solidFill>
              </a:rPr>
              <a:t>Promedio de la frecuencia de palabras : 3.46</a:t>
            </a:r>
          </a:p>
          <a:p>
            <a:pPr lvl="0"/>
            <a:r>
              <a:rPr lang="es-419" sz="800" dirty="0" smtClean="0">
                <a:solidFill>
                  <a:prstClr val="black"/>
                </a:solidFill>
              </a:rPr>
              <a:t>Numero de palabras: 130</a:t>
            </a:r>
            <a:endParaRPr lang="es-419" sz="800" dirty="0">
              <a:solidFill>
                <a:prstClr val="black"/>
              </a:solidFill>
            </a:endParaRPr>
          </a:p>
        </p:txBody>
      </p:sp>
      <p:sp>
        <p:nvSpPr>
          <p:cNvPr id="19" name="Oval 18"/>
          <p:cNvSpPr/>
          <p:nvPr/>
        </p:nvSpPr>
        <p:spPr>
          <a:xfrm>
            <a:off x="1923898" y="4488175"/>
            <a:ext cx="304800" cy="179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34" name="Oval 33"/>
          <p:cNvSpPr/>
          <p:nvPr/>
        </p:nvSpPr>
        <p:spPr>
          <a:xfrm>
            <a:off x="3009900" y="4526605"/>
            <a:ext cx="304800" cy="179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37" name="Oval 36"/>
          <p:cNvSpPr/>
          <p:nvPr/>
        </p:nvSpPr>
        <p:spPr>
          <a:xfrm>
            <a:off x="4205112" y="4488175"/>
            <a:ext cx="304800" cy="179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0" name="TextBox 19"/>
          <p:cNvSpPr txBox="1"/>
          <p:nvPr/>
        </p:nvSpPr>
        <p:spPr>
          <a:xfrm>
            <a:off x="1833621" y="4466626"/>
            <a:ext cx="447558" cy="246221"/>
          </a:xfrm>
          <a:prstGeom prst="rect">
            <a:avLst/>
          </a:prstGeom>
          <a:noFill/>
        </p:spPr>
        <p:txBody>
          <a:bodyPr wrap="none" rtlCol="0">
            <a:spAutoFit/>
          </a:bodyPr>
          <a:lstStyle/>
          <a:p>
            <a:r>
              <a:rPr lang="es-419" sz="1000" dirty="0" smtClean="0"/>
              <a:t>1480</a:t>
            </a:r>
            <a:endParaRPr lang="es-419" sz="1000" dirty="0"/>
          </a:p>
        </p:txBody>
      </p:sp>
      <p:sp>
        <p:nvSpPr>
          <p:cNvPr id="40" name="TextBox 39"/>
          <p:cNvSpPr txBox="1"/>
          <p:nvPr/>
        </p:nvSpPr>
        <p:spPr>
          <a:xfrm>
            <a:off x="2962199" y="4489786"/>
            <a:ext cx="447558" cy="246221"/>
          </a:xfrm>
          <a:prstGeom prst="rect">
            <a:avLst/>
          </a:prstGeom>
          <a:noFill/>
        </p:spPr>
        <p:txBody>
          <a:bodyPr wrap="none" rtlCol="0">
            <a:spAutoFit/>
          </a:bodyPr>
          <a:lstStyle/>
          <a:p>
            <a:r>
              <a:rPr lang="es-419" sz="1000" dirty="0" smtClean="0"/>
              <a:t>1890</a:t>
            </a:r>
            <a:endParaRPr lang="es-419" sz="1000" dirty="0"/>
          </a:p>
        </p:txBody>
      </p:sp>
      <p:sp>
        <p:nvSpPr>
          <p:cNvPr id="41" name="TextBox 40"/>
          <p:cNvSpPr txBox="1"/>
          <p:nvPr/>
        </p:nvSpPr>
        <p:spPr>
          <a:xfrm>
            <a:off x="4133733" y="4466626"/>
            <a:ext cx="447558" cy="246221"/>
          </a:xfrm>
          <a:prstGeom prst="rect">
            <a:avLst/>
          </a:prstGeom>
          <a:noFill/>
        </p:spPr>
        <p:txBody>
          <a:bodyPr wrap="none" rtlCol="0">
            <a:spAutoFit/>
          </a:bodyPr>
          <a:lstStyle/>
          <a:p>
            <a:r>
              <a:rPr lang="es-419" sz="1000" dirty="0" smtClean="0"/>
              <a:t>1904</a:t>
            </a:r>
            <a:endParaRPr lang="es-419" sz="1000" dirty="0"/>
          </a:p>
        </p:txBody>
      </p:sp>
      <p:sp>
        <p:nvSpPr>
          <p:cNvPr id="42" name="TextBox 41"/>
          <p:cNvSpPr txBox="1"/>
          <p:nvPr/>
        </p:nvSpPr>
        <p:spPr>
          <a:xfrm>
            <a:off x="1981200" y="8119646"/>
            <a:ext cx="2286000" cy="276999"/>
          </a:xfrm>
          <a:prstGeom prst="rect">
            <a:avLst/>
          </a:prstGeom>
          <a:noFill/>
        </p:spPr>
        <p:txBody>
          <a:bodyPr wrap="square" rtlCol="0">
            <a:spAutoFit/>
          </a:bodyPr>
          <a:lstStyle/>
          <a:p>
            <a:r>
              <a:rPr lang="es-419" sz="1200" dirty="0" smtClean="0">
                <a:latin typeface="Monotype Corsiva" panose="03010101010201010101" pitchFamily="66" charset="0"/>
              </a:rPr>
              <a:t>Perro caliente de la Ciudad de Kansas </a:t>
            </a:r>
            <a:endParaRPr lang="es-419" sz="1200" dirty="0">
              <a:latin typeface="Monotype Corsiva" panose="03010101010201010101" pitchFamily="66" charset="0"/>
            </a:endParaRPr>
          </a:p>
        </p:txBody>
      </p:sp>
      <p:sp>
        <p:nvSpPr>
          <p:cNvPr id="22" name="Rectangle 21"/>
          <p:cNvSpPr/>
          <p:nvPr/>
        </p:nvSpPr>
        <p:spPr>
          <a:xfrm>
            <a:off x="2505552" y="7066412"/>
            <a:ext cx="3004293" cy="248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5" name="TextBox 14"/>
          <p:cNvSpPr txBox="1"/>
          <p:nvPr/>
        </p:nvSpPr>
        <p:spPr>
          <a:xfrm>
            <a:off x="2281179" y="6975508"/>
            <a:ext cx="3384980" cy="338554"/>
          </a:xfrm>
          <a:prstGeom prst="rect">
            <a:avLst/>
          </a:prstGeom>
          <a:solidFill>
            <a:schemeClr val="bg1"/>
          </a:solidFill>
          <a:ln w="28575">
            <a:solidFill>
              <a:schemeClr val="accent1">
                <a:lumMod val="75000"/>
              </a:schemeClr>
            </a:solidFill>
          </a:ln>
        </p:spPr>
        <p:txBody>
          <a:bodyPr wrap="square" rtlCol="0">
            <a:spAutoFit/>
          </a:bodyPr>
          <a:lstStyle/>
          <a:p>
            <a:pPr algn="ctr"/>
            <a:r>
              <a:rPr lang="es-419" sz="1600" b="1" dirty="0" smtClean="0">
                <a:latin typeface="Kristen ITC" pitchFamily="66" charset="0"/>
                <a:cs typeface="Helvetica" pitchFamily="34" charset="0"/>
              </a:rPr>
              <a:t>¡Escoge tu estilo!</a:t>
            </a:r>
            <a:endParaRPr lang="es-419" sz="1400" dirty="0"/>
          </a:p>
        </p:txBody>
      </p:sp>
      <p:sp>
        <p:nvSpPr>
          <p:cNvPr id="7" name="Rectangle 6"/>
          <p:cNvSpPr/>
          <p:nvPr/>
        </p:nvSpPr>
        <p:spPr>
          <a:xfrm>
            <a:off x="2681096" y="1119642"/>
            <a:ext cx="2586262" cy="523518"/>
          </a:xfrm>
          <a:prstGeom prst="rect">
            <a:avLst/>
          </a:prstGeom>
          <a:solidFill>
            <a:srgbClr val="4F81B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angle 7"/>
          <p:cNvSpPr/>
          <p:nvPr/>
        </p:nvSpPr>
        <p:spPr>
          <a:xfrm>
            <a:off x="2931964" y="1178727"/>
            <a:ext cx="2083409" cy="46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b="1" dirty="0" smtClean="0">
                <a:solidFill>
                  <a:schemeClr val="tx1"/>
                </a:solidFill>
                <a:latin typeface="Kristen ITC" panose="03050502040202030202" pitchFamily="66" charset="0"/>
              </a:rPr>
              <a:t>La historia de los perros calientes</a:t>
            </a:r>
            <a:endParaRPr lang="es-419" sz="1400" b="1" dirty="0">
              <a:solidFill>
                <a:schemeClr val="tx1"/>
              </a:solidFill>
              <a:latin typeface="Kristen ITC" panose="03050502040202030202" pitchFamily="66" charset="0"/>
            </a:endParaRPr>
          </a:p>
        </p:txBody>
      </p:sp>
      <p:sp>
        <p:nvSpPr>
          <p:cNvPr id="35" name="TextBox 34"/>
          <p:cNvSpPr txBox="1"/>
          <p:nvPr/>
        </p:nvSpPr>
        <p:spPr>
          <a:xfrm>
            <a:off x="3605441" y="7336692"/>
            <a:ext cx="2913943" cy="338554"/>
          </a:xfrm>
          <a:prstGeom prst="rect">
            <a:avLst/>
          </a:prstGeom>
          <a:noFill/>
        </p:spPr>
        <p:txBody>
          <a:bodyPr wrap="square" rtlCol="0">
            <a:spAutoFit/>
          </a:bodyPr>
          <a:lstStyle/>
          <a:p>
            <a:r>
              <a:rPr lang="es-419" sz="800" dirty="0" smtClean="0"/>
              <a:t>¿Es necesario mencionarlo?... mostaza, salsa de pepinillo, cebolla picada, tomates, pepinillo en vinagre, pimiento y sal de apio.</a:t>
            </a:r>
            <a:endParaRPr lang="es-419" sz="800" dirty="0"/>
          </a:p>
        </p:txBody>
      </p:sp>
      <p:sp>
        <p:nvSpPr>
          <p:cNvPr id="36" name="TextBox 35"/>
          <p:cNvSpPr txBox="1"/>
          <p:nvPr/>
        </p:nvSpPr>
        <p:spPr>
          <a:xfrm>
            <a:off x="3799597" y="7740628"/>
            <a:ext cx="2611603" cy="338554"/>
          </a:xfrm>
          <a:prstGeom prst="rect">
            <a:avLst/>
          </a:prstGeom>
          <a:noFill/>
        </p:spPr>
        <p:txBody>
          <a:bodyPr wrap="square" rtlCol="0">
            <a:spAutoFit/>
          </a:bodyPr>
          <a:lstStyle/>
          <a:p>
            <a:r>
              <a:rPr lang="es-419" sz="800" dirty="0" smtClean="0"/>
              <a:t>Cubierto con tocineta crujiente, lechuga picada, y salsa de  mayonesa y tomate.</a:t>
            </a:r>
            <a:endParaRPr lang="es-419" sz="800" dirty="0"/>
          </a:p>
        </p:txBody>
      </p:sp>
      <p:sp>
        <p:nvSpPr>
          <p:cNvPr id="38" name="TextBox 37"/>
          <p:cNvSpPr txBox="1"/>
          <p:nvPr/>
        </p:nvSpPr>
        <p:spPr>
          <a:xfrm>
            <a:off x="4180020" y="8141833"/>
            <a:ext cx="2287823" cy="369332"/>
          </a:xfrm>
          <a:prstGeom prst="rect">
            <a:avLst/>
          </a:prstGeom>
          <a:noFill/>
        </p:spPr>
        <p:txBody>
          <a:bodyPr wrap="square" rtlCol="0">
            <a:spAutoFit/>
          </a:bodyPr>
          <a:lstStyle/>
          <a:p>
            <a:r>
              <a:rPr lang="es-419" sz="800" dirty="0" smtClean="0"/>
              <a:t>Queso suizo derretido, col encurtida, aderezo de salsa rosada y semillas de comino.</a:t>
            </a:r>
          </a:p>
          <a:p>
            <a:endParaRPr lang="es-419" sz="200" dirty="0"/>
          </a:p>
        </p:txBody>
      </p:sp>
      <p:sp>
        <p:nvSpPr>
          <p:cNvPr id="39" name="TextBox 38"/>
          <p:cNvSpPr txBox="1"/>
          <p:nvPr/>
        </p:nvSpPr>
        <p:spPr>
          <a:xfrm>
            <a:off x="3611436" y="8576273"/>
            <a:ext cx="2643316" cy="353943"/>
          </a:xfrm>
          <a:prstGeom prst="rect">
            <a:avLst/>
          </a:prstGeom>
          <a:noFill/>
        </p:spPr>
        <p:txBody>
          <a:bodyPr wrap="square" rtlCol="0" anchor="b">
            <a:spAutoFit/>
          </a:bodyPr>
          <a:lstStyle/>
          <a:p>
            <a:r>
              <a:rPr lang="es-419" sz="800" dirty="0" smtClean="0"/>
              <a:t>Cubierto con carne de chile y ensalada cremosa de repollo. </a:t>
            </a:r>
          </a:p>
          <a:p>
            <a:endParaRPr lang="es-419" sz="800" dirty="0" smtClean="0"/>
          </a:p>
          <a:p>
            <a:endParaRPr lang="es-419" sz="100" dirty="0"/>
          </a:p>
        </p:txBody>
      </p:sp>
    </p:spTree>
    <p:extLst>
      <p:ext uri="{BB962C8B-B14F-4D97-AF65-F5344CB8AC3E}">
        <p14:creationId xmlns:p14="http://schemas.microsoft.com/office/powerpoint/2010/main" val="3565509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50753" y="5646694"/>
            <a:ext cx="6129338" cy="2718978"/>
          </a:xfrm>
          <a:prstGeom prst="rect">
            <a:avLst/>
          </a:prstGeom>
        </p:spPr>
        <p:txBody>
          <a:bodyPr wrap="square" lIns="101881" tIns="50941" rIns="101881" bIns="50941">
            <a:spAutoFit/>
          </a:bodyPr>
          <a:lstStyle/>
          <a:p>
            <a:pPr marL="341313" indent="-341313"/>
            <a:r>
              <a:rPr lang="es-ES_tradnl" sz="1700" b="1" dirty="0" smtClean="0">
                <a:latin typeface="Helvetica" pitchFamily="34" charset="0"/>
                <a:cs typeface="Helvetica" pitchFamily="34" charset="0"/>
              </a:rPr>
              <a:t>10. ¿Dónde vive la gente que le gusta la ensalada de repollo como aderezo sobre sus perros calientes?</a:t>
            </a:r>
          </a:p>
          <a:p>
            <a:pPr marL="515938" indent="-515938"/>
            <a:endParaRPr lang="es-ES_tradnl" sz="1700" dirty="0" smtClean="0">
              <a:latin typeface="Helvetica" pitchFamily="34" charset="0"/>
              <a:cs typeface="Helvetica" pitchFamily="34" charset="0"/>
            </a:endParaRPr>
          </a:p>
          <a:p>
            <a:pPr marL="627063" indent="-339725">
              <a:buFont typeface="+mj-lt"/>
              <a:buAutoNum type="alphaUcPeriod"/>
            </a:pPr>
            <a:r>
              <a:rPr lang="es-ES_tradnl" sz="1700" dirty="0" smtClean="0">
                <a:latin typeface="Helvetica" pitchFamily="34" charset="0"/>
                <a:cs typeface="Helvetica" pitchFamily="34" charset="0"/>
              </a:rPr>
              <a:t>New York</a:t>
            </a:r>
          </a:p>
          <a:p>
            <a:pPr marL="627063" indent="-339725">
              <a:buFont typeface="+mj-lt"/>
              <a:buAutoNum type="alphaUcPeriod"/>
            </a:pPr>
            <a:endParaRPr lang="es-ES_tradnl" sz="1700" dirty="0" smtClean="0">
              <a:latin typeface="Helvetica" pitchFamily="34" charset="0"/>
              <a:cs typeface="Helvetica" pitchFamily="34" charset="0"/>
            </a:endParaRPr>
          </a:p>
          <a:p>
            <a:pPr marL="627063" indent="-339725">
              <a:buFont typeface="+mj-lt"/>
              <a:buAutoNum type="alphaUcPeriod"/>
            </a:pPr>
            <a:r>
              <a:rPr lang="es-ES_tradnl" sz="1700" dirty="0" smtClean="0">
                <a:latin typeface="Helvetica" pitchFamily="34" charset="0"/>
                <a:cs typeface="Helvetica" pitchFamily="34" charset="0"/>
              </a:rPr>
              <a:t>El sur</a:t>
            </a:r>
          </a:p>
          <a:p>
            <a:pPr marL="627063" indent="-339725">
              <a:buFont typeface="+mj-lt"/>
              <a:buAutoNum type="alphaUcPeriod"/>
            </a:pPr>
            <a:endParaRPr lang="es-ES_tradnl" sz="1700" dirty="0" smtClean="0">
              <a:latin typeface="Helvetica" pitchFamily="34" charset="0"/>
              <a:cs typeface="Helvetica" pitchFamily="34" charset="0"/>
            </a:endParaRPr>
          </a:p>
          <a:p>
            <a:pPr marL="627063" indent="-339725">
              <a:buFont typeface="+mj-lt"/>
              <a:buAutoNum type="alphaUcPeriod"/>
            </a:pPr>
            <a:r>
              <a:rPr lang="es-ES_tradnl" sz="1700" dirty="0" smtClean="0">
                <a:latin typeface="Helvetica" pitchFamily="34" charset="0"/>
                <a:cs typeface="Helvetica" pitchFamily="34" charset="0"/>
              </a:rPr>
              <a:t>Kansas</a:t>
            </a:r>
          </a:p>
          <a:p>
            <a:pPr marL="627063" indent="-339725">
              <a:buFont typeface="+mj-lt"/>
              <a:buAutoNum type="alphaUcPeriod"/>
            </a:pPr>
            <a:endParaRPr lang="es-ES_tradnl" sz="1700" dirty="0" smtClean="0">
              <a:latin typeface="Helvetica" pitchFamily="34" charset="0"/>
              <a:cs typeface="Helvetica" pitchFamily="34" charset="0"/>
            </a:endParaRPr>
          </a:p>
          <a:p>
            <a:pPr marL="627063" indent="-339725">
              <a:buFont typeface="+mj-lt"/>
              <a:buAutoNum type="alphaUcPeriod"/>
            </a:pPr>
            <a:r>
              <a:rPr lang="es-ES_tradnl" sz="1700" dirty="0" smtClean="0">
                <a:latin typeface="Helvetica" pitchFamily="34" charset="0"/>
                <a:cs typeface="Helvetica" pitchFamily="34" charset="0"/>
              </a:rPr>
              <a:t>Chicago</a:t>
            </a:r>
            <a:endParaRPr lang="es-ES_tradnl" sz="17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8" name="Rectangle 7"/>
          <p:cNvSpPr/>
          <p:nvPr/>
        </p:nvSpPr>
        <p:spPr>
          <a:xfrm>
            <a:off x="561742" y="942753"/>
            <a:ext cx="6596295" cy="2980588"/>
          </a:xfrm>
          <a:prstGeom prst="rect">
            <a:avLst/>
          </a:prstGeom>
        </p:spPr>
        <p:txBody>
          <a:bodyPr wrap="square" lIns="101881" tIns="50941" rIns="101881" bIns="50941">
            <a:spAutoFit/>
          </a:bodyPr>
          <a:lstStyle/>
          <a:p>
            <a:pPr marL="287338" indent="-233363"/>
            <a:r>
              <a:rPr lang="en-US" sz="1700" b="1" dirty="0" smtClean="0">
                <a:latin typeface="Helvetica" pitchFamily="34" charset="0"/>
                <a:cs typeface="Helvetica" pitchFamily="34" charset="0"/>
              </a:rPr>
              <a:t>9. </a:t>
            </a:r>
            <a:r>
              <a:rPr lang="es-ES" sz="1700" b="1" dirty="0">
                <a:latin typeface="Helvetica" pitchFamily="34" charset="0"/>
                <a:cs typeface="Helvetica" pitchFamily="34" charset="0"/>
              </a:rPr>
              <a:t>De acuerdo </a:t>
            </a:r>
            <a:r>
              <a:rPr lang="es-ES" sz="1700" b="1" dirty="0" smtClean="0">
                <a:latin typeface="Helvetica" pitchFamily="34" charset="0"/>
                <a:cs typeface="Helvetica" pitchFamily="34" charset="0"/>
              </a:rPr>
              <a:t>a </a:t>
            </a:r>
            <a:r>
              <a:rPr lang="es-ES" sz="1700" b="1" dirty="0">
                <a:latin typeface="Helvetica" pitchFamily="34" charset="0"/>
                <a:cs typeface="Helvetica" pitchFamily="34" charset="0"/>
              </a:rPr>
              <a:t>la línea de tiempo, ¿cuándo los estudiantes universitarios estadounidenses se </a:t>
            </a:r>
            <a:r>
              <a:rPr lang="es-ES" sz="1700" b="1" dirty="0" smtClean="0">
                <a:latin typeface="Helvetica" pitchFamily="34" charset="0"/>
                <a:cs typeface="Helvetica" pitchFamily="34" charset="0"/>
              </a:rPr>
              <a:t>refirieron </a:t>
            </a:r>
            <a:r>
              <a:rPr lang="es-ES" sz="1700" b="1" dirty="0">
                <a:latin typeface="Helvetica" pitchFamily="34" charset="0"/>
                <a:cs typeface="Helvetica" pitchFamily="34" charset="0"/>
              </a:rPr>
              <a:t>a los vagones como "carros de </a:t>
            </a:r>
            <a:r>
              <a:rPr lang="es-ES" sz="1700" b="1" dirty="0" smtClean="0">
                <a:latin typeface="Helvetica" pitchFamily="34" charset="0"/>
                <a:cs typeface="Helvetica" pitchFamily="34" charset="0"/>
              </a:rPr>
              <a:t>perro”?</a:t>
            </a:r>
          </a:p>
          <a:p>
            <a:pPr marL="398463" indent="-344488"/>
            <a:endParaRPr lang="en-US" sz="1700" b="1" dirty="0" smtClean="0">
              <a:latin typeface="Helvetica" pitchFamily="34" charset="0"/>
              <a:cs typeface="Helvetica" pitchFamily="34" charset="0"/>
            </a:endParaRPr>
          </a:p>
          <a:p>
            <a:pPr marL="627063" indent="-285750">
              <a:buFont typeface="+mj-lt"/>
              <a:buAutoNum type="alphaUcPeriod"/>
              <a:tabLst>
                <a:tab pos="519113" algn="l"/>
              </a:tabLst>
            </a:pPr>
            <a:r>
              <a:rPr lang="en-US" sz="1700" dirty="0" smtClean="0">
                <a:latin typeface="Helvetica" pitchFamily="34" charset="0"/>
                <a:cs typeface="Helvetica" pitchFamily="34" charset="0"/>
              </a:rPr>
              <a:t> 1480</a:t>
            </a:r>
            <a:endParaRPr lang="en-US" sz="1700" dirty="0">
              <a:latin typeface="Helvetica" pitchFamily="34" charset="0"/>
              <a:cs typeface="Helvetica" pitchFamily="34" charset="0"/>
            </a:endParaRPr>
          </a:p>
          <a:p>
            <a:pPr marL="627063" indent="-285750">
              <a:buFont typeface="+mj-lt"/>
              <a:buAutoNum type="alphaUcPeriod"/>
              <a:tabLst>
                <a:tab pos="519113" algn="l"/>
              </a:tabLst>
            </a:pPr>
            <a:endParaRPr lang="en-US" sz="1700" dirty="0">
              <a:latin typeface="Helvetica" pitchFamily="34" charset="0"/>
              <a:cs typeface="Helvetica" pitchFamily="34" charset="0"/>
            </a:endParaRPr>
          </a:p>
          <a:p>
            <a:pPr marL="627063" indent="-285750">
              <a:buFont typeface="+mj-lt"/>
              <a:buAutoNum type="alphaUcPeriod"/>
              <a:tabLst>
                <a:tab pos="627063" algn="l"/>
              </a:tabLst>
            </a:pPr>
            <a:r>
              <a:rPr lang="en-US" sz="1700" dirty="0" smtClean="0">
                <a:latin typeface="Helvetica" pitchFamily="34" charset="0"/>
                <a:cs typeface="Helvetica" pitchFamily="34" charset="0"/>
              </a:rPr>
              <a:t> </a:t>
            </a:r>
            <a:r>
              <a:rPr lang="en-US" sz="1700" dirty="0">
                <a:latin typeface="Helvetica" pitchFamily="34" charset="0"/>
                <a:cs typeface="Helvetica" pitchFamily="34" charset="0"/>
              </a:rPr>
              <a:t>1980</a:t>
            </a:r>
          </a:p>
          <a:p>
            <a:pPr marL="627063" indent="-285750">
              <a:buFont typeface="+mj-lt"/>
              <a:buAutoNum type="alphaUcPeriod"/>
              <a:tabLst>
                <a:tab pos="627063" algn="l"/>
              </a:tabLst>
            </a:pPr>
            <a:endParaRPr lang="en-US" sz="1700" dirty="0">
              <a:latin typeface="Helvetica" pitchFamily="34" charset="0"/>
              <a:cs typeface="Helvetica" pitchFamily="34" charset="0"/>
            </a:endParaRPr>
          </a:p>
          <a:p>
            <a:pPr marL="627063" indent="-285750">
              <a:buFont typeface="+mj-lt"/>
              <a:buAutoNum type="alphaUcPeriod"/>
              <a:tabLst>
                <a:tab pos="627063" algn="l"/>
              </a:tabLst>
            </a:pPr>
            <a:r>
              <a:rPr lang="en-US" sz="1700" dirty="0">
                <a:latin typeface="Helvetica" pitchFamily="34" charset="0"/>
                <a:cs typeface="Helvetica" pitchFamily="34" charset="0"/>
              </a:rPr>
              <a:t> </a:t>
            </a:r>
            <a:r>
              <a:rPr lang="en-US" sz="1700" dirty="0" smtClean="0">
                <a:latin typeface="Helvetica" pitchFamily="34" charset="0"/>
                <a:cs typeface="Helvetica" pitchFamily="34" charset="0"/>
              </a:rPr>
              <a:t>1890</a:t>
            </a:r>
            <a:endParaRPr lang="en-US" sz="1700" dirty="0">
              <a:latin typeface="Helvetica" pitchFamily="34" charset="0"/>
              <a:cs typeface="Helvetica" pitchFamily="34" charset="0"/>
            </a:endParaRPr>
          </a:p>
          <a:p>
            <a:pPr marL="627063" indent="-285750">
              <a:buFont typeface="+mj-lt"/>
              <a:buAutoNum type="alphaUcPeriod"/>
              <a:tabLst>
                <a:tab pos="627063" algn="l"/>
              </a:tabLst>
            </a:pPr>
            <a:endParaRPr lang="en-US" sz="1700" dirty="0">
              <a:latin typeface="Helvetica" pitchFamily="34" charset="0"/>
              <a:cs typeface="Helvetica" pitchFamily="34" charset="0"/>
            </a:endParaRPr>
          </a:p>
          <a:p>
            <a:pPr marL="627063" indent="-285750">
              <a:buFont typeface="+mj-lt"/>
              <a:buAutoNum type="alphaUcPeriod"/>
              <a:tabLst>
                <a:tab pos="627063" algn="l"/>
              </a:tabLst>
            </a:pPr>
            <a:r>
              <a:rPr lang="en-US" sz="1700" dirty="0">
                <a:latin typeface="Helvetica" pitchFamily="34" charset="0"/>
                <a:cs typeface="Helvetica" pitchFamily="34" charset="0"/>
              </a:rPr>
              <a:t> </a:t>
            </a:r>
            <a:r>
              <a:rPr lang="en-US" sz="1700" dirty="0" smtClean="0">
                <a:latin typeface="Helvetica" pitchFamily="34" charset="0"/>
                <a:cs typeface="Helvetica" pitchFamily="34" charset="0"/>
              </a:rPr>
              <a:t>1904</a:t>
            </a:r>
            <a:endParaRPr lang="en-US" sz="1700" dirty="0">
              <a:latin typeface="Helvetica" pitchFamily="34" charset="0"/>
              <a:cs typeface="Helvetica" pitchFamily="34" charset="0"/>
            </a:endParaRPr>
          </a:p>
        </p:txBody>
      </p:sp>
      <p:cxnSp>
        <p:nvCxnSpPr>
          <p:cNvPr id="11" name="Straight Connector 10"/>
          <p:cNvCxnSpPr/>
          <p:nvPr/>
        </p:nvCxnSpPr>
        <p:spPr>
          <a:xfrm>
            <a:off x="404813"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50753" y="2032076"/>
            <a:ext cx="263647" cy="1821799"/>
            <a:chOff x="833861" y="2446954"/>
            <a:chExt cx="263647" cy="1821799"/>
          </a:xfrm>
        </p:grpSpPr>
        <p:sp>
          <p:nvSpPr>
            <p:cNvPr id="14" name="Oval 13"/>
            <p:cNvSpPr/>
            <p:nvPr/>
          </p:nvSpPr>
          <p:spPr>
            <a:xfrm>
              <a:off x="833861" y="244695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838967" y="29609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850785" y="34822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854620" y="402926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nvGrpSpPr>
          <p:cNvPr id="3" name="Group 2"/>
          <p:cNvGrpSpPr/>
          <p:nvPr/>
        </p:nvGrpSpPr>
        <p:grpSpPr>
          <a:xfrm>
            <a:off x="675907" y="6496120"/>
            <a:ext cx="253632" cy="1766788"/>
            <a:chOff x="922630" y="6934200"/>
            <a:chExt cx="253632" cy="1766788"/>
          </a:xfrm>
        </p:grpSpPr>
        <p:sp>
          <p:nvSpPr>
            <p:cNvPr id="18" name="Oval 17"/>
            <p:cNvSpPr/>
            <p:nvPr/>
          </p:nvSpPr>
          <p:spPr>
            <a:xfrm>
              <a:off x="933374" y="6934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922630" y="74567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922630" y="795351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922630" y="84615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3" name="Table 22"/>
          <p:cNvGraphicFramePr>
            <a:graphicFrameLocks noGrp="1"/>
          </p:cNvGraphicFramePr>
          <p:nvPr>
            <p:extLst>
              <p:ext uri="{D42A27DB-BD31-4B8C-83A1-F6EECF244321}">
                <p14:modId xmlns:p14="http://schemas.microsoft.com/office/powerpoint/2010/main" val="1186968525"/>
              </p:ext>
            </p:extLst>
          </p:nvPr>
        </p:nvGraphicFramePr>
        <p:xfrm>
          <a:off x="5029200" y="4031343"/>
          <a:ext cx="2090198" cy="814905"/>
        </p:xfrm>
        <a:graphic>
          <a:graphicData uri="http://schemas.openxmlformats.org/drawingml/2006/table">
            <a:tbl>
              <a:tblPr/>
              <a:tblGrid>
                <a:gridCol w="2090198"/>
              </a:tblGrid>
              <a:tr h="165245">
                <a:tc>
                  <a:txBody>
                    <a:bodyPr/>
                    <a:lstStyle/>
                    <a:p>
                      <a:pPr marL="0" marR="0" algn="ctr">
                        <a:lnSpc>
                          <a:spcPct val="115000"/>
                        </a:lnSpc>
                        <a:spcBef>
                          <a:spcPts val="0"/>
                        </a:spcBef>
                        <a:spcAft>
                          <a:spcPts val="0"/>
                        </a:spcAft>
                      </a:pPr>
                      <a:r>
                        <a:rPr lang="en-US" sz="800" b="1" i="0" dirty="0" smtClean="0">
                          <a:solidFill>
                            <a:srgbClr val="000000"/>
                          </a:solidFill>
                          <a:latin typeface="+mn-lt"/>
                          <a:ea typeface="Times New Roman"/>
                          <a:cs typeface="Times New Roman"/>
                        </a:rPr>
                        <a:t>DOK </a:t>
                      </a:r>
                      <a:r>
                        <a:rPr lang="en-US" sz="800" b="1" i="0" dirty="0">
                          <a:solidFill>
                            <a:srgbClr val="000000"/>
                          </a:solidFill>
                          <a:latin typeface="+mn-lt"/>
                          <a:ea typeface="Times New Roman"/>
                          <a:cs typeface="Times New Roman"/>
                        </a:rPr>
                        <a:t>2 </a:t>
                      </a:r>
                      <a:r>
                        <a:rPr lang="en-US" sz="800" b="1" i="0" dirty="0" smtClean="0">
                          <a:solidFill>
                            <a:srgbClr val="000000"/>
                          </a:solidFill>
                          <a:latin typeface="+mn-lt"/>
                          <a:ea typeface="Times New Roman"/>
                          <a:cs typeface="Times New Roman"/>
                        </a:rPr>
                        <a:t>– Cl     </a:t>
                      </a: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RI.3.5 </a:t>
                      </a:r>
                      <a:endParaRPr lang="en-US" sz="800" b="1" i="0"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649660">
                <a:tc>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s-419" sz="800" b="1" dirty="0" smtClean="0">
                          <a:solidFill>
                            <a:schemeClr val="tx1"/>
                          </a:solidFill>
                          <a:effectLst/>
                          <a:latin typeface="+mn-lt"/>
                        </a:rPr>
                        <a:t>Localiza  información usando palabras clave, barras laterales o hipervínculos (y otras herramientas de búsqueda/ características del texto) relevantes a un tema.</a:t>
                      </a:r>
                      <a:endParaRPr lang="en-US" sz="800" b="1" dirty="0" smtClean="0">
                        <a:solidFill>
                          <a:schemeClr val="tx1"/>
                        </a:solidFill>
                        <a:effectLst/>
                        <a:latin typeface="+mn-lt"/>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269094622"/>
              </p:ext>
            </p:extLst>
          </p:nvPr>
        </p:nvGraphicFramePr>
        <p:xfrm>
          <a:off x="5444892" y="8458200"/>
          <a:ext cx="1713145" cy="717886"/>
        </p:xfrm>
        <a:graphic>
          <a:graphicData uri="http://schemas.openxmlformats.org/drawingml/2006/table">
            <a:tbl>
              <a:tblPr/>
              <a:tblGrid>
                <a:gridCol w="1713145"/>
              </a:tblGrid>
              <a:tr h="165245">
                <a:tc>
                  <a:txBody>
                    <a:bodyPr/>
                    <a:lstStyle/>
                    <a:p>
                      <a:pPr marL="0" marR="0" algn="ctr">
                        <a:lnSpc>
                          <a:spcPct val="115000"/>
                        </a:lnSpc>
                        <a:spcBef>
                          <a:spcPts val="0"/>
                        </a:spcBef>
                        <a:spcAft>
                          <a:spcPts val="0"/>
                        </a:spcAft>
                      </a:pPr>
                      <a:r>
                        <a:rPr lang="en-US" sz="800" b="1" i="0" dirty="0" smtClean="0">
                          <a:solidFill>
                            <a:srgbClr val="000000"/>
                          </a:solidFill>
                          <a:latin typeface="+mn-lt"/>
                          <a:ea typeface="Times New Roman"/>
                          <a:cs typeface="Times New Roman"/>
                        </a:rPr>
                        <a:t>DOK </a:t>
                      </a:r>
                      <a:r>
                        <a:rPr lang="en-US" sz="800" b="1" i="0" dirty="0">
                          <a:solidFill>
                            <a:srgbClr val="000000"/>
                          </a:solidFill>
                          <a:latin typeface="+mn-lt"/>
                          <a:ea typeface="Times New Roman"/>
                          <a:cs typeface="Times New Roman"/>
                        </a:rPr>
                        <a:t>2 </a:t>
                      </a:r>
                      <a:r>
                        <a:rPr lang="en-US" sz="800" b="1" i="0" dirty="0" smtClean="0">
                          <a:solidFill>
                            <a:srgbClr val="000000"/>
                          </a:solidFill>
                          <a:latin typeface="+mn-lt"/>
                          <a:ea typeface="Times New Roman"/>
                          <a:cs typeface="Times New Roman"/>
                        </a:rPr>
                        <a:t>– </a:t>
                      </a:r>
                      <a:r>
                        <a:rPr lang="en-US" sz="800" b="1" i="0" dirty="0" err="1" smtClean="0">
                          <a:solidFill>
                            <a:srgbClr val="000000"/>
                          </a:solidFill>
                          <a:latin typeface="+mn-lt"/>
                          <a:ea typeface="Times New Roman"/>
                          <a:cs typeface="Times New Roman"/>
                        </a:rPr>
                        <a:t>Apn</a:t>
                      </a:r>
                      <a:r>
                        <a:rPr lang="en-US" sz="800" b="1" i="0" dirty="0" smtClean="0">
                          <a:solidFill>
                            <a:srgbClr val="000000"/>
                          </a:solidFill>
                          <a:latin typeface="+mn-lt"/>
                          <a:ea typeface="Times New Roman"/>
                          <a:cs typeface="Times New Roman"/>
                        </a:rPr>
                        <a:t>     </a:t>
                      </a: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RI.3.5 </a:t>
                      </a:r>
                      <a:endParaRPr lang="en-US" sz="800" i="0"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20555">
                <a:tc>
                  <a:txBody>
                    <a:bodyPr/>
                    <a:lstStyle/>
                    <a:p>
                      <a:pPr marL="0" marR="0" algn="l">
                        <a:lnSpc>
                          <a:spcPct val="115000"/>
                        </a:lnSpc>
                        <a:spcBef>
                          <a:spcPts val="0"/>
                        </a:spcBef>
                        <a:spcAft>
                          <a:spcPts val="1200"/>
                        </a:spcAft>
                      </a:pPr>
                      <a:r>
                        <a:rPr lang="es-419" sz="800" b="1" dirty="0" smtClean="0">
                          <a:solidFill>
                            <a:schemeClr val="tx1"/>
                          </a:solidFill>
                          <a:effectLst/>
                          <a:latin typeface="+mn-lt"/>
                        </a:rPr>
                        <a:t>Obtiene e interpreta la información usando palabras clave, barras laterales o hipervínculos correspondientes a un tema.</a:t>
                      </a:r>
                      <a:endParaRPr lang="en-US" sz="800" b="1" dirty="0" smtClean="0">
                        <a:solidFill>
                          <a:schemeClr val="tx1"/>
                        </a:solidFill>
                        <a:effectLst/>
                        <a:latin typeface="+mn-lt"/>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778088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pSp>
        <p:nvGrpSpPr>
          <p:cNvPr id="17" name="Group 16"/>
          <p:cNvGrpSpPr/>
          <p:nvPr/>
        </p:nvGrpSpPr>
        <p:grpSpPr>
          <a:xfrm>
            <a:off x="3343624" y="6545943"/>
            <a:ext cx="3613712" cy="2776961"/>
            <a:chOff x="3162362" y="5889352"/>
            <a:chExt cx="3733801" cy="2856762"/>
          </a:xfrm>
        </p:grpSpPr>
        <p:pic>
          <p:nvPicPr>
            <p:cNvPr id="1044" name="Picture 20" descr="http://us.123rf.com/400wm/400/400/inkaphotoimage/inkaphotoimage1206/inkaphotoimage120600039/14176414-slices-of-brown-whole-grain-bread-isolated-over-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362" y="5889352"/>
              <a:ext cx="3733800" cy="24926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677213" y="8382000"/>
              <a:ext cx="3218950" cy="364114"/>
            </a:xfrm>
            <a:prstGeom prst="rect">
              <a:avLst/>
            </a:prstGeom>
            <a:noFill/>
          </p:spPr>
          <p:txBody>
            <a:bodyPr wrap="square" rtlCol="0">
              <a:spAutoFit/>
            </a:bodyPr>
            <a:lstStyle/>
            <a:p>
              <a:pPr algn="ctr"/>
              <a:r>
                <a:rPr lang="es-ES_tradnl" sz="1700" b="1" dirty="0" smtClean="0"/>
                <a:t>Pan de trigo sin procesar</a:t>
              </a:r>
              <a:r>
                <a:rPr lang="en-US" sz="1700" b="1" dirty="0" smtClean="0"/>
                <a:t> </a:t>
              </a:r>
              <a:endParaRPr lang="en-US" sz="1700" b="1" dirty="0"/>
            </a:p>
          </p:txBody>
        </p:sp>
      </p:grpSp>
      <p:sp>
        <p:nvSpPr>
          <p:cNvPr id="5" name="Rectangle 4"/>
          <p:cNvSpPr/>
          <p:nvPr/>
        </p:nvSpPr>
        <p:spPr>
          <a:xfrm>
            <a:off x="459804" y="1067174"/>
            <a:ext cx="6962775" cy="5929685"/>
          </a:xfrm>
          <a:prstGeom prst="rect">
            <a:avLst/>
          </a:prstGeom>
        </p:spPr>
        <p:txBody>
          <a:bodyPr wrap="square" lIns="96378" tIns="48189" rIns="96378" bIns="48189">
            <a:spAutoFit/>
          </a:bodyPr>
          <a:lstStyle/>
          <a:p>
            <a:pPr algn="ctr"/>
            <a:r>
              <a:rPr lang="es-CO" sz="1700" b="1" u="sng" dirty="0" smtClean="0"/>
              <a:t>Mi nombre es Graham, como la galleta</a:t>
            </a:r>
          </a:p>
          <a:p>
            <a:r>
              <a:rPr lang="es-CO" sz="900" i="1" dirty="0" smtClean="0"/>
              <a:t>                                                                                                                        por </a:t>
            </a:r>
            <a:r>
              <a:rPr lang="es-CO" sz="900" i="1" dirty="0" err="1" smtClean="0"/>
              <a:t>Janice</a:t>
            </a:r>
            <a:r>
              <a:rPr lang="es-CO" sz="900" i="1" dirty="0" smtClean="0"/>
              <a:t> </a:t>
            </a:r>
            <a:r>
              <a:rPr lang="es-CO" sz="900" i="1" dirty="0" err="1" smtClean="0"/>
              <a:t>Barrett</a:t>
            </a:r>
            <a:r>
              <a:rPr lang="es-CO" sz="900" i="1" dirty="0" smtClean="0"/>
              <a:t> Graham</a:t>
            </a:r>
          </a:p>
          <a:p>
            <a:pPr algn="ctr"/>
            <a:endParaRPr lang="es-CO" sz="1500" i="1" dirty="0" smtClean="0"/>
          </a:p>
          <a:p>
            <a:r>
              <a:rPr lang="es-CO" sz="1500" dirty="0" smtClean="0"/>
              <a:t>No es fácil tener Graham por apellido</a:t>
            </a:r>
            <a:r>
              <a:rPr lang="es-CO" sz="1500" dirty="0"/>
              <a:t>. S</a:t>
            </a:r>
            <a:r>
              <a:rPr lang="es-CO" sz="1500" dirty="0" smtClean="0"/>
              <a:t>e </a:t>
            </a:r>
            <a:r>
              <a:rPr lang="es-CO" sz="1500" dirty="0"/>
              <a:t>burlaban mucho </a:t>
            </a:r>
            <a:r>
              <a:rPr lang="es-CO" sz="1500" dirty="0" smtClean="0"/>
              <a:t>de nuestra familia. Un día en kínder mi hija, </a:t>
            </a:r>
            <a:r>
              <a:rPr lang="es-CO" sz="1500" dirty="0" err="1" smtClean="0"/>
              <a:t>Elise</a:t>
            </a:r>
            <a:r>
              <a:rPr lang="es-CO" sz="1500" dirty="0" smtClean="0"/>
              <a:t>, se cansó de ser llamada "galleta </a:t>
            </a:r>
            <a:r>
              <a:rPr lang="es-CO" sz="1500" i="1" dirty="0" err="1" smtClean="0"/>
              <a:t>graham</a:t>
            </a:r>
            <a:r>
              <a:rPr lang="es-CO" sz="1500" dirty="0" smtClean="0"/>
              <a:t>". Así que ella le dijo a todo el mundo en la escuela que su tío </a:t>
            </a:r>
            <a:r>
              <a:rPr lang="es-CO" sz="1500" dirty="0" err="1" smtClean="0"/>
              <a:t>Sylvester</a:t>
            </a:r>
            <a:r>
              <a:rPr lang="es-CO" sz="1500" dirty="0" smtClean="0"/>
              <a:t> inventó las galletas </a:t>
            </a:r>
            <a:r>
              <a:rPr lang="es-CO" sz="1500" dirty="0" err="1" smtClean="0"/>
              <a:t>graham</a:t>
            </a:r>
            <a:r>
              <a:rPr lang="es-CO" sz="1500" dirty="0" smtClean="0"/>
              <a:t>. Ellos se rieron. “Claro que él lo hizo“, dijeron en tono de burla.</a:t>
            </a:r>
          </a:p>
          <a:p>
            <a:endParaRPr lang="es-CO" sz="1500" dirty="0" smtClean="0"/>
          </a:p>
          <a:p>
            <a:r>
              <a:rPr lang="es-CO" sz="1500" dirty="0" smtClean="0"/>
              <a:t>¿Adivina qué? Es cierto. ¡Hoy tenemos las galletas </a:t>
            </a:r>
            <a:r>
              <a:rPr lang="es-CO" sz="1500" dirty="0" err="1" smtClean="0"/>
              <a:t>graham</a:t>
            </a:r>
            <a:r>
              <a:rPr lang="es-CO" sz="1500" dirty="0" smtClean="0"/>
              <a:t> debido al </a:t>
            </a:r>
            <a:r>
              <a:rPr lang="es-CO" sz="1500" dirty="0" err="1" smtClean="0"/>
              <a:t>tatara</a:t>
            </a:r>
            <a:r>
              <a:rPr lang="es-CO" sz="1500" dirty="0" smtClean="0"/>
              <a:t>-</a:t>
            </a:r>
            <a:r>
              <a:rPr lang="es-CO" sz="1500" dirty="0" err="1" smtClean="0"/>
              <a:t>tatara</a:t>
            </a:r>
            <a:r>
              <a:rPr lang="es-CO" sz="1500" dirty="0" smtClean="0"/>
              <a:t>-</a:t>
            </a:r>
            <a:r>
              <a:rPr lang="es-CO" sz="1500" dirty="0" err="1" smtClean="0"/>
              <a:t>tatara</a:t>
            </a:r>
            <a:r>
              <a:rPr lang="es-CO" sz="1500" dirty="0" smtClean="0"/>
              <a:t>-</a:t>
            </a:r>
            <a:r>
              <a:rPr lang="es-CO" sz="1500" dirty="0" err="1" smtClean="0"/>
              <a:t>tatara</a:t>
            </a:r>
            <a:r>
              <a:rPr lang="es-CO" sz="1500" dirty="0" smtClean="0"/>
              <a:t>-</a:t>
            </a:r>
            <a:r>
              <a:rPr lang="es-CO" sz="1500" dirty="0" err="1" smtClean="0"/>
              <a:t>tatara</a:t>
            </a:r>
            <a:r>
              <a:rPr lang="es-CO" sz="1500" dirty="0" smtClean="0"/>
              <a:t>-tío de </a:t>
            </a:r>
            <a:r>
              <a:rPr lang="es-CO" sz="1500" dirty="0" err="1" smtClean="0"/>
              <a:t>Elise</a:t>
            </a:r>
            <a:r>
              <a:rPr lang="es-CO" sz="1500" dirty="0" smtClean="0"/>
              <a:t>! Él nació en 1794.  Era un niño enfermizo llamado </a:t>
            </a:r>
            <a:r>
              <a:rPr lang="es-CO" sz="1500" dirty="0" err="1" smtClean="0"/>
              <a:t>Sylvester</a:t>
            </a:r>
            <a:r>
              <a:rPr lang="es-CO" sz="1500" dirty="0" smtClean="0"/>
              <a:t> Graham, que no tenía padres que lo cuidaran. Creció deseando ser fuerte y saludable. Fue a la universidad y se convirtió en ministro. Pero toda su predicación era acerca de la buena salud. El observaba a la gente tragándose  la comida de un solo  golpe. Se tragaban un montón </a:t>
            </a:r>
            <a:r>
              <a:rPr lang="es-CO" sz="1500" dirty="0"/>
              <a:t>de papas fritas grasientas, </a:t>
            </a:r>
            <a:r>
              <a:rPr lang="es-CO" sz="1500" dirty="0" smtClean="0"/>
              <a:t>trozos de carne roja y libras de pasteles. ¡Él pensaba que parecían serpientes tragándose sus enormes comidas enteras!</a:t>
            </a:r>
          </a:p>
          <a:p>
            <a:endParaRPr lang="es-CO" sz="1500" dirty="0" smtClean="0"/>
          </a:p>
          <a:p>
            <a:r>
              <a:rPr lang="es-CO" sz="1500" dirty="0" smtClean="0"/>
              <a:t>Entonces vio que las mismas personas se enfermaban o tenían sobrepeso. Los médicos en esa época no sabían cómo curarlos. </a:t>
            </a:r>
            <a:r>
              <a:rPr lang="es-CO" sz="1500" dirty="0" err="1" smtClean="0"/>
              <a:t>Sylvester</a:t>
            </a:r>
            <a:r>
              <a:rPr lang="es-CO" sz="1500" dirty="0" smtClean="0"/>
              <a:t> leyó acerca de un experimento en el que un perro, alimentado solamente de pan blanco, se enfermó y murió. Sin embargo, el perro que se alimentó de pan de trigo permaneció sano. </a:t>
            </a:r>
            <a:r>
              <a:rPr lang="es-CO" sz="1500" dirty="0" err="1" smtClean="0"/>
              <a:t>Sylvester</a:t>
            </a:r>
            <a:r>
              <a:rPr lang="es-CO" sz="1500" dirty="0" smtClean="0"/>
              <a:t> comenzó a preguntarse si el procesamiento de granos para hacer harina blanca destruye algunos de los </a:t>
            </a:r>
            <a:r>
              <a:rPr lang="es-CO" sz="1500" b="1" u="sng" dirty="0" smtClean="0"/>
              <a:t>nutrientes</a:t>
            </a:r>
            <a:r>
              <a:rPr lang="es-CO" sz="1500" dirty="0" smtClean="0"/>
              <a:t>. Él cambió su propia dieta mayormente a granos integrales, frutas frescas y vegetales. Se sentía mucho mejor, y no podía esperar para compartir sus nuevas ideas.</a:t>
            </a:r>
            <a:endParaRPr lang="es-CO" sz="1500" dirty="0"/>
          </a:p>
        </p:txBody>
      </p:sp>
      <p:sp>
        <p:nvSpPr>
          <p:cNvPr id="11" name="AutoShape 8" descr="data:image/jpeg;base64,/9j/4AAQSkZJRgABAQAAAQABAAD/2wCEAAkGBhMSEBUUExQVExUWFBgZFBUXGBoXFxccFxgZFRgYHR8YHSYeFxolGRwYIC8gIycpLC0vGB4xNTAqNiYtLCoBCQoKDgwOFQ8PFCkcHxgpKSkpKSkpLDUpKSkpKSkpKSkpKSk1NSkpKSkpKSkuKSkpKSwuKSwpKSwpNSkpKSkpKf/AABEIANwAnAMBIgACEQEDEQH/xAAcAAABBQEBAQAAAAAAAAAAAAAAAwQFBgcCAQj/xAA8EAACAgEDAwMDAgMGBAYDAAABAgMREgAEIQUiMQYTQTJRYXGBFCNCBzNSkaHwscHR4RUWQ2JyoiSSsv/EABYBAQEBAAAAAAAAAAAAAAAAAAABAv/EABsRAQEBAAMBAQAAAAAAAAAAAAABESExQWES/9oADAMBAAIRAxEAPwDbNGjRqtDRo0aA0aNGgNGi9GgNGmc3WIEYq80SsPKtIqkfqCbGnSSBhY5B8Ecg/v40R1o15lr3LRRo0Xo0Bo0aNAaNGjQeEaBr3RoDRo0aA0aNGgNcySBQSSAACSTwAByT+mujqs+o5ffqEvhGZQrrRucKy+5GGB4FGiBZchlHg2EZ1n+0FRXtvhkxWJWXDMjkuzzLhEmJDAUSQVPAYao20i3e63Zj3G7eZnXHBJR7Cux5v2pMSiryo4ZmAUgfM3uE6g8kxYzYZChGrYqP5bMY2hZXrsxsFiQaKqbuNn20SzBd3Dijh5kSbdzz5le0l0aRAh44uz2gcnxpla9vsYFl9uGOOX2Qc5Dj7dM4YKzIpBc8riF9y1S7AyMd6c6F7haSJirmJnR4uyIRvJIYw5sNuHei+UlVfIHhl/TkW4kX2jt49ptYWb2mV7YEkj6Fdu6mP1sApNmwMden1Kk/uqh/lRxwpO0bWe8SoSuJNqqsJCe2vbPJPAioHpmzlm2rxtLNNNuCeFICRRlnKMAFGRcKxAxsrbBUHdr31B0htuXljknuNQp9mMI8IBTMM+3X2ZWqyVkxIA8/J0mDpccKyJCFQn6Psp9lYo+bs0Frg2AeODqp7zfRR7ow5GOQJdKsFt4FmSRg7Nl2iNGUhUUccasTMTv9n/qOXdQH3wokjdkzXxIF4zqyLJsnEsPzq1A6xKfpRaUzPCkCrunh3AzdfhpDuYyQHjxKMQcm+R3C9ah6W3E2LRTM0pj4Wc4/zBZHcB4cEUeKsGidSrE7o0aNRRo0aNAaNGjQGjRo0Bo0a5eQAEn4BJ/bn486CJ3vqONJRDyzsGoKRkcRyFB5Y/kcCjyKI1Q+qQ7Qqfc91MiY5Pc9xFdVjVpMjFkI1qiLB7iWAJcESG56y25dpttEJpoJGVGtlUP/AHcgNxlOAB9Ugagp7eNJTbyTcbkoxCTRKxRsBE7K47MZElf+WzEp9jYP1CmrJLbbNHjiXaLKUcWojuFI1VTcjzNGjuxsKBzVk01Ueuif2SsyiTdbudmlpp4lclGI7kVixYyhT8t51c+gbeKTbpKvesiq4LrybAILCyuf5AH/ADMzqVVTX+zbahrVfJBdGyMTEWQ/t5CMvZJtlYfjTnf+jI/ZdduBDIVbEgdhLFXOa/SeVUeOB4+2rHo0VlEEO52kcqMT7NAxWHdYQR/MSUxK5VFYsQKI5stQGm2z3G63zNApTdCSJkfcRxmPaxI0UqoqWP5pUyZNwCTioHaTrWJ+no7BmUFh4bwRYo+PPHHOuR0+NQOxTiuItQSAOQBx4/GrqKL1b0VHuMlld8R7ZSGOiS8VIGei/uEoKJb4JqjZ0n0LcHbSS7PctuCzSMdvOAQJFKtLQIY9y2xIJ4GN0SRq8yOuXcAOObcjgj/D4J1H7/pAcdy2RYRvla7hjzYHxQZeL8agS2glQ4o47SLDMZGIJIOQJUWSKXEqQB9PxqU6R1T3wxxYFWxumxbwQVLKMh8fgg8/JyjoXVf4TfQbKe/fMZjdjVd7SsqUByCFiog8g4kkAAXDddb2r3iYpWDUpaSGNiFOBYMoLBbsAkgkgY35Ai73o1DbfrLmVbRfZelSQOS4fxTqyjgkMoZSRY/PEyDoo0aNGgNGjRoDVT9V+opAxg2wV5fpfmimQBDE0QqgFSfklhQoNVqlkCgsxAAFkngADkk/tes9TZyzR4WvsTSPIzh3WaQSszL/AHasAmPZZvt47aI1YiM2XoSNExGEE5Riwv3ryXl2R2ydA32sHmgKrT5duwf24UjBTbho/btgxnL7eSNeeyMSYseSBjf9R1B+tOk7baOojURNRlVonFFoQWVXIGcJLlQHC8kgZcnG1ejtuZpg8xZiio6AnsJWNIvcKnwzNkwU+AqEeb0IuHSNl7UCR0BivIHiz3NX4snTvRo1FGjRo0HuuMufI/I+f93rxpOSARkBdXzzwDX+/GuS4P63Xg+Rz+wv/Z0CU8xA8H8fPP7HTS6NDhiCT4BJPxXzz83p2fppiov4u7/zAv8Ay00gbJm5FVVAg/8A1rjj8/H50RSf7R/S/wDEQiVTUu17gBZJGKl4+1gVBAvyfpIFE8wnS+rSM6uk0h2zKkUcRdYI3LgsR/duWKgqSkceKAhciB3aPNthIhRsgDGwFHEgfSeCOxaP3I4FjjWIdSlfa7p4GifdTlSu2TFHjSNjalEaNzIWRR4C0KAPgipy1Pb9P9ljHtdw8kvuK0vvs8kQIBZIwXJdTeJpWJCqzfNG39H3plhVjWQtXrkB0Yo9fjIGvxWs1Q7naBJd4zxIIxFBt0YO1lPckYWzlQHVFyulAs4+NXP0P1BHhaIH+ZFI4kWqAJdjaAeEJDUDyKIIB1Ks31Y9GjRoo0aNB0Fd9WSiVP4UNiZuwtWQW1Z6+30qWIPwADWYOqH6C6pHy38T7heRr90hCxHbwaK00Qj7COKNE1itn9UCVE3pVcyU8D6hHNG0byAf1BCE4+0PgfNO2vp3ZTK0CjbMweo8hK82KgEzSuslRAjI0UKqAB881Fm9UbGRWUxok8CyLl7zqRAyg3S40QQfzVm1NgiS9M9fDuCIWUTyN/NcsWlKoe6yB2AoUU1VAEAAi6yOnZuI9s0KjEtIQ7xGIcgsHjjVZI8KanNWeRxWppBEZNusmCoskQ2sceTVif7wcAmM0QGxRRiSARRMF8GjQujRRo0aY9W6ym3QM/gmvKj5AJ7iPF2a5oHRNPSNIOtgh6N3Q4PgfkD/AFvULtPXMDqp5XIkLkQgajQIMmNqR3Ajir+eNSHTOsJuLaMkrQ7gQVNn4INBvuPxom64aUKlfRz5JCfrX/fXFFSH72F82SOP8XC1Q83Y0u3UlBNkqF4o0OR+Dz45vxqrde9fbaKdVVhIPl4pY1KdpayXNOOK4Nf6WzVTYelPaPq47e0gn6uGpyeK7gfFC/Of+ojs5t25kmMb4GB1TskyjLEizV9rnIA85WwFC7P0r1PFucaD5OKU5JnVPQNkgnJWBo0xU0CNUb1hBtIOokblJZUmbvRCEwGMbRyUq5AKRKPqsAUOFpqF/S3RUWT/APEmdo5F745FDrKq3YjkYw5RijZAI48nVp9NRlt9FIklqkcsLcIFKIVIAw7GYyuD2WBiBwSRqr9OhM8bwtHD7rKWiDMNyUxtfckdmfIOMFDM1L2qFrI6snptDLu41KCNI4UeJ2Ue43JQp2jCMriwwXDnI0cOJeRoo0aNGijRo0aCr+vt+23hjmRAzLJjlXKKwtj8Eil5QEZEAcmgad/5sg280Yd9uTKV79oqsAndgSPqsUDTs1MVNCubb696s8YjhWIyCdJQcUWRgyhSv8tjUiWe4DmuRVXqtei4n220hlTbo293krABhgsMaHHwO5I1UDsXm2+w1UOurenY91KJiUfFAVhkeTCpCTGzEsQGIA7SnNjhiAdP/wCFoRIApaXcxGYuoUIgKuUAY5ICqxokZF8ePOkP/A95mVZmLK0siCNkRZCWAVgzs7RAJguAUVyLIu2+x3bSb7bwNB7a+68hAxBSSKmPuCrZrBprIIYEM2Jxg0ddIbzerEhZyFA+T8k8ACuSSeAACSeBelxrmRbH2P3HkaKr3UuuGmX3kTgKVgBl3AZyFUAEVCSTQLqbv+nxrH+vbRd5vJYIttuDJHIiSST7rJzlIsa8SKQrHKgoP3Pga2bp/pZdv7hgcoZGLM7ASSW3JJduWF801/trsemIBIZvbT3jWUlc9ooY5lhHVcV45rVRj3RfS8x7LLOjOE2pWJXgbjJ5lMTK64+2cwVuyB9tad6K9Mptg8mJSSQKStKQlAqQhUAU3DHgW13evem9IjeeSSKGCJf6pFQP7jefPAXEhW7QcrU3d1YFgEZWloEYki/PFWoFV+fjx48DGb+v/VW52zlYIhDaGWefHFlRnES0SpLNkVsqCeQKGqZt+lvFuYYNyFYz2yu6pK6LEpMUeJ7GDH2ziC7UFArKjqX9pvp33YF3EVJuIHR1kBKviG5UMDY4JNAEkgD50+6fsIp5Pf5t0VhTl2onIMCR2A+AFoFf1rTeEUno+2j2e4WEiB9wrPLGI4SryI47WXG+Apb+XYFXywFGt9d6vPH1J9w4ExiRPdEX8uQxCmOXlSVpSQQSuQPlchsP/lKJdy+4GTO6BSpPaAgARQvC8eQDwCLFazX+16TcQuk0bGNZBg1DO2jYyQgEL9JydRfBGYI0WrXtPU4G3bcKqQQEh2ndmVSDj3CL2lZ3OS1/SbU5EGtPvSHTQWWVEZExjKWCFIEcnADcgZzP8H6fyNU30f6RhjSNm25kjZFlklkDXAVXItTxIHX/AAhQ3F8kHjW9hKXjUtRJAyxvHIcNV/GQPnUDjRo0aKNGjRoIL1R6dTce1LmI5duWeN2FqLWmDgEEqQL4IIxBvVN6E5j24iICtsZveU4kK22mL3JGGshEtq+4irjLWnkaZ7vYIVakByByFDuBFMv7qT+/76IhvUnW/YjDLKsZkdBGzDMMHwugSAfqs8jtXjVf6D0bd7qbZ7/dBI2j9xWiVWBJLShXoAgXlz/8Qb5oSPWvTjbiCKOOQrPtznA4GKuuJiAN2D2UGHB8jtysWbZZywqZ4xHIfqSw4BBqwfsRRH66dh8NGgDRoo0hMbIXkfJ+xH6n8/A50vorQcxpQoeB+p/1PnXXnXDsBV/f/fGobrnrLbbRkWVmLSGo1jVpHfx9KpZPkf56CR6vtvcgkQAMWRgFPAJI4H4vVb9CdQU7XGgpjIyQf+nxyOQAeQea8fJ86f8ATfVsW82zSwFgA5RrxUoQMjllYUV9xfPjVO2nqpJd6ZNuxZG7ZAD25AgFmAHzb4sODgTRoMlRpryCiea+au/2/wC2sv8A7QJX3B2ywsAweRly77wjLGPFux2PbQccnGiLo3ibfqYgOQQD+AaAOQI4rw2QBq7oXqh77bLN1LbKzA1IoclVUuWIdVIfvoiIHHg180aAKeiGSOAEFRKyNlEiHxI921McUFgEHBj45IA1pXS42EKe59ZUGTihkwyah8DImhryTpcbMGZciCGFsxUEeCFJxBHxxp2BqA0aNGijRo1y8gH7+P8Ah+3Og715euXf/h5+P9/OucwOCf8AZ0CLkRtkWxRjyD4DHwR9r+fjSgn/AJmNH6bJ+PNAfvyf20hu542BjbBs7UKSO41dfPwQfHHnSE0yAKyE1GSeCTanhruye0hh96UcXoJTRrxGBFjkHwfOvdAaNGuJXoeL+OOfP/DQIYFpLIICihz55PNVXHBu75+PlNOiwJI0qxorlaL0LC/IHwo+TVWeTpB+uwRPhLNHG5BbF5FBoGv6iDV3RrwNM+seuNpDGzGbLtu4VMp5uiCoK+fudEUqHafxO73cG5LSMr5RRtngy5MCCUozKEKEFgMTJYoEXYt36aT2jJtVSKb3AckRO5aKMO1MX7eRwQGF883GdM9X7CWMttQ8kryKXiKn3CSpY5BbyUYtZHbdXdgGQ6h602qJRlP81gqXHILBHczllpQOb4Ir+nnTBxtmI2wNE5Y5subtbD+9OWLUSLBrj78UUfT/AEB5tys1j2YpleNrBJKRyIwAAAAOcRsCji/3Gl1BbbOHiDEsRjRazXt85CwCBwa8AfVRqf8ASG2w2iE8ly8t8/8AqOXXyAbwK+QD5vQTWjXDPQv/AH+vOu9FGjRo0BpORRY/f/X8/GlNJ7gcXdVzfn4/6ffQNdxKBZY1XIPFDjyT4Hw1H8cHVf6h1pldFsAHKQs2KlTl7cac8WWy/qvtYEqK1Mb+chGUqwXwWGXJJ5+k5AAkc8k8ij81DrkkaSZSTRwLRIVrJaPlSrLG10MguQPFuAt5OUHe16qzxqt82FBxtgzNi6uUtTKU7ca4Lx2F5pTd+o4dskhl75I48mCZNFyWAiDE42ShGIHFqDwp1F9V3Ij2zSUFlZsNriGfMtTZYu7+6RQP/tZFK5HWedV2ZEbe2HTJEAEQb2CoZR/Mys5se4KePpI+qhcRvnR98BtonNGN41cOLITIZYm+cAeAx+PPizMBgRf31nH9j/rNJtumzkOM0S1GDwZIx4r7svyPNAH76vx6co5QtHzZw4BP5U9v+nOoHWuZAa48/Gk9tLa8+bIPxyCRxf8AmPuDpa9FQ03puFreeNNxIQASyA2A2SqAfABP48n44EJ1/wBaeyRHCwad3CpGie4yqBbkKvLhRTHxVrwedXGWJWFMAw+xAI/yOo3edDjkYFlFjLEqAtXQI4q/j/8AUaZEUboPWd9Ju0yl20qv/eKkAV2VWwNlucbBIrI0OVHON23RSUYSC1F0S1EEeGBU2jC/KkFfsL5qvpraBZygctF7WOIVSqmN2ANghL72BZVNk2WXlRZJzSrYHJrk1fnnnyR58kceV50EZs4CkUiAq+LlYD4YWKGfAActVrQJIuieRboIQiKoFBVCgfAAFDVN9O5SSiUsPYSMYdxVPcZQVFZFSqr4PwT4FDVh6j1ZUQvx2/pyD3Cvg3RA/wDcAPnTFP2bjgfH7c+PjXcZ4+/A/H+nxqLm34aNZUJdcSRiRyDVsOLsAHtAvv5o6k0P5v8A35/z0R3o0aNFGgjRo0CG6jtaq/gcWQW7bH6Xd/rqnb/u3hBiAiCH+YtCgiup4DC2CCscXYK1AAWWvGoT1DuxEkkpF+2hIDEKC3woZiApPaMvi/zoMs9W7j3dzgGlLRWqkkV7roLkkAUe3ITJGFKkkNE18CxHbVZpIWWRplDKPZkwa8nQtHg7N5OQQnstHANZEB9vOpSMsLyl0dH9xqYiWThi8a4tUaBGQY3kA+QDUBphtOitEC7gKWR8TDGY5I8LXJlEbA2WQ0oH1KeLGtIqfU9u20nyhd1KMMWJUODyyt2m6KhWDUPqAr77Z/Z1/agm9AgnqPdKKo9olr5W/D+bX8WLHAzrf9Nj3yhj3vHDIynBkkmDsSi/Ri7xsrLzWRfAYkcQXUunj2U3DSSEuoMZIPvoUTwxsBlDKQH4agCMqZQScNs9a+oG6fMkwjBjnKpLJz2MpC932uMmiB5jA5B4ntn1JWUkOMSCUI7h3HhgRwR3Dj54o3xrIdn/AGit/Bfw++T/AMQ28hx95Hp1Xg9xb/1FbxkF8A5HnVU6fLvoZP5CyNFHIzRhyApvJO0qwDfIYRsVJHjTB9AN6iQCvdjWgAysbZW8FWFkiueT4r+r4ius+pW+hZDH3ojMGRXPucKVJZ18gghlW6J7a5oXQvUW43MjRTxGB1xDWjtJZlDlWTEMVwGARqj8G7FGQ3/Sd+nacgwSEFozb/y3YnHFlAbAjtdvqa1KjU6Sn2236bd1kNOEkdnkBkjFsboBbjD0W7K4wk5IYHSXVuu5yRx+8Y33BZIRG3guVjVmxamZQzMfBtAQTjWmvT/TEpZJtyW2sS54q7tdF5GQK3utHH/LJ7mNiyaNknP+qbmOLejc/wASm5aOZHCx2qGjlijEC67bIX4N0TpLqr9/aB61XYbmDZQASQwxld0homQSYkoSf6qAa/uw/QSL7yN3ikjkVophSSmlIpi9HixIr8tZOQaQnuTI4V1LqDzyPLIS7yOzufuW5P4/y0+6F154Q0ZxMcmOYcEhGUnCYV3B0s+PIJUgg1rUNbdDuWgliUYiFQoVWAEsZlmV0GC/CMYo8SwvIVQvWg7U2tcfOfk0w/UeBR8/ZTrHfTW+UwwlVDZj2VMjsC0k2ImViGZQaxeMlbKoy/UutL9PdWFYZNJiArSH5YCvFAZMO7tseQDwLzVixr458/OvdIwE23IIux4sX5HH245/P40vqK80aNGgNVT16IW2s3vgvEuHuKhOVLctHni6Wx9uT8Y2u9Z96w66JN9Fs4wAjsV3MgCkszROqQeeCVJGRvlgB4NBDQbNZZvdix99VVmjbsfNHZAuIoYmmrnnICmGIDGTYbZSWBoEqqsURgotsgweMYYsbY2CPcjoqOdWmLpr4hpBG0qocj9LqayQApTBSyzXib5koGwA8h6U8bfynLZMC2bDuaimYYDhmQXkflGsEWBSq/N0jKX3XLOMOwAXUnCGwoTFsSWCUpDLwQccKn1TpwMyJOyvEHDRo4ZpJWkIjAFGgzf3jKDibHAuxpG96bHKGU95dTEwVVjkXOOmokWAUxYK5I7OPoUahIejNB/LcRCFJP5d5KIuWkVVzBZWL9xRyEx+lqLMLqKB1DoZhLo6WJZTHaQvkoVSMhHIAklAOckcN2kkkab7r0H7TBU3IcumUaMrIkpVuVD2ENCzV5CvpHkaWvT5gxXK47BKvebBkazkeQ3K2SAAEajiMjXep+jBiF28rwPLLG2IZmRqBJeiSpkoZqyMSbcc2GYinrt9t7qqzPktj2IHMw5sVGWsLIpo2zn8A0Lm4/b22UrS76IOQXbcrubyYHnOONQxJPyOfvp/JHJtwW3abaaOOVlj3EqOsxZVumf23tybX+YDyrUaBOpTatA8lmFklQFR/C7iOKTE0SCFmhc815Ti9NFd3PSwIpdw7TNCUAIlYIrXx2MzyOCTxTRqSOBXw4PpqEbEmYvADHkYQGcwrYmC4nnMLzTEXwTfDpctttaVSlxytKBnuJ0lkC+GwuaSRD+EYfmtJb/0vHGmKR+6xshJCfa9xiGOdi0Vm5xbn4WjVxWR7r0W+DzEDbL7oCQsS7lZELoAFBZiKxYmuePhqhdx/el3VQJCxxyDABiwFlDYo/HHx4B1fulQS/xMq7iTN9yCIHUD28oZEVWVSAFHthwFoEKPi9Vj1R0KWOZo2Cq6nuGVs2S+5mxJq2Hx+x586iGPp/rPsSnKjHIhSVSuQINEfIIpwrAgggixdVrY/RW/RpI54CxhpQ8Qk9xgHK95R+UCsgDfN4sC4IOsV6P073ZVSwMiFIL4XkwTzR4Fhjx9KMfjU36L64223FxMFcoVS+Y5K8xOL5SSq/UoRVcynT6Y6PLlEHLZFgCW5Ck1yyhvCk+PwBqQ1n3pL1/FuJliNbWWu/buv94xVSrRyXTWK4YWcybPGtBGstbBo0aNAx6r1D2goAJZ2paF1QLMx/QA0PkkD51Uep9JeKMtAWV0DOxKhkeQHPJgQWBUqz0o5901ZJ1d59sHKk84tkB8X8X9/v8Atps0HElrw2QxFWwNgcj79x5+W/GgjumbRJFSVUKe6qyEY4kFgXsj+lsi3i/pXmuNL+13fHyAa7ee2j91ypSP/gf0X6P0wbdCintyYqvAxs2QK4APmq4s/HAcLDQIrgXxwb5/5j/KhoK8IWPIyRuc0unFmjyex+6yAQQxo2mZBRlc0OBj8AdqqPtZS0FMO1u0LKeRherLKO4Amsrr78f86o+b7eNN4+mAG6qx4+PJJFf4bLceKc+K5CGm6GGzBsj+nL6lLIciBQxIFEGJlPYBj2nKPl6cyEqTw4BerZSRiD8d2SgA5rdqv9JNWs9P+wrya8XzyPHBPDWPDC+ebJtp4ytj8N4sCvNDz545B7q+ojV1FGeGZGAaJyTSsyhVUqtKmRAZZEybOgEx4JWiV1CN0JE7kTONVoQ5OIrDMGKhrMIAH+Lu4FKz1rTp9tmoyyHwGBprHA5+G+Af8VjkNRYT9NC5HHIGuSKcN54P0pYYDkKQK7uxRpuGeKt031akMRjjiVXUnKJTHtwDQLDKrJHbeJJ+/ijP9G6i00SnFRfaQJMlB8BbZRipNDgMDRH51Hv6chlzCgBVBcK+be35YEKSLAzyFMw5Yfy8zpsEeJV96KKYqV9x3ALqVpslaNQGIa+MrHYADmoFt+MyWej1h0KLJtwFZWiwZCrWAgYGUIg4Qe2Df3y4ssBqL9Sen/47YbeVHLyfwsDyBeWlwLLQruzFutfBYjtsnU7H1yOXKJxneQmYsGVeWBQ2AxJB+ECizfjufek4C0KOXsrJLGzMApdv4kyZV4trv9/nUbnDJoenIrOJUAUxmaQoFYN76rIwoE4Ku2DhWAFNIDXABbdW6Q08ynlA0jSTSMqoizyBWljDHHDFgtggUcyLonWl+pPRMe/Nmch096MsKBkKtSo5Zbq1e/jg/AGvG9JPt0glRrfaJgICSyTKclm7PJYhgQB5ACn4IumKJtPRD7uB5I1BmgkUsqvkZojYOH4tGZPFq4XkqDq9r6t321/lrC27SgY5SMmwIFKxLqWI5o82Ctkmzrv0Z0eQGGVZnaBVeJPbh9syqko9qRrYnE+49VQxUcfa5v6fjskACyTWCMASbNZKSObNfcn76ms/mJTRo0ajQ0EaNGg8A1zJHf61x/0/I13o0DQ+ar7A8X5+/wAMp8X5H73rtYrBBU8eOePn6T5H+nn9tONGgQJDCvqo8/DD4/W/yNeq9Dzl9vua8j9av/fnt4QfwfuPOvDDzfg/8f8Af30CPtUKAyDEn7/Ucvnivqq+BwNcupB8/UPj7ivxz4v9L+3CmLAV5oXY+eTYo+PuPP212IPtX6kf5eKquRohl/4daiu0XYWrxuyas9h58gjlR8caSi6ZTcjIUKN9y0fBHCkUFIbhvHHHEkIvv/y5+D+vx/kNBHHxfHANCx+1/wDbRVel9Oxq/uKiZFqyIFx8EBRS5NHlwF8gOKoCtKdPjx9xSQfpl8WFZMcvJJDEYnuJJNmzWpsx3Vng3xXB+R5+RX/HTLcdNCuJlGTpZAHkrR7B/mQPH/UPH6ciMSALaUMLN0zgrdfu3+Z151TpiTKQQLYctXI5jBIP9LUPI5HkeNOo4RkDzjgoAPOJjY+Td33f/XSyxWPtdcfI5F/pYA41A12keLYBaUJ5XhQM3CIB9wt/gUPxpx04n2kyvIopOXJsgE3fzehDTUa5H68/izwAP/6GnGqDRo0aA0aNGgNGjRoDRo0aA0aNGgCNGjRoA68x17o0HjA/H350mh/xCiVGX78V/ppXQRoOVUDx99cvKAQLHP5558frZ17JCCK5HN2DRsc/8tdledA2MoEgBqzYF/UfDcV8cEn9vOnOvBGASQACas1ya8X99e6D/9k="/>
          <p:cNvSpPr>
            <a:spLocks noChangeAspect="1" noChangeArrowheads="1"/>
          </p:cNvSpPr>
          <p:nvPr/>
        </p:nvSpPr>
        <p:spPr bwMode="auto">
          <a:xfrm>
            <a:off x="67469" y="-502255"/>
            <a:ext cx="323850" cy="3193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0" descr="data:image/jpeg;base64,/9j/4AAQSkZJRgABAQAAAQABAAD/2wCEAAkGBhMSEBUUExQVExUWFBgZFBUXGBoXFxccFxgZFRgYHR8YHSYeFxolGRwYIC8gIycpLC0vGB4xNTAqNiYtLCoBCQoKDgwOFQ8PFCkcHxgpKSkpKSkpLDUpKSkpKSkpKSkpKSk1NSkpKSkpKSkuKSkpKSwuKSwpKSwpNSkpKSkpKf/AABEIANwAnAMBIgACEQEDEQH/xAAcAAABBQEBAQAAAAAAAAAAAAAAAwQFBgcCAQj/xAA8EAACAgEDAwMDAgMGBAYDAAABAgMREgAEIQUiMQYTQTJRYXGBFCNCBzNSkaHwscHR4RUWQ2JyoiSSsv/EABYBAQEBAAAAAAAAAAAAAAAAAAABAv/EABsRAQEBAAMBAQAAAAAAAAAAAAABESExQWES/9oADAMBAAIRAxEAPwDbNGjRqtDRo0aA0aNGgNGi9GgNGmc3WIEYq80SsPKtIqkfqCbGnSSBhY5B8Ecg/v40R1o15lr3LRRo0Xo0Bo0aNAaNGjQeEaBr3RoDRo0aA0aNGgNcySBQSSAACSTwAByT+mujqs+o5ffqEvhGZQrrRucKy+5GGB4FGiBZchlHg2EZ1n+0FRXtvhkxWJWXDMjkuzzLhEmJDAUSQVPAYao20i3e63Zj3G7eZnXHBJR7Cux5v2pMSiryo4ZmAUgfM3uE6g8kxYzYZChGrYqP5bMY2hZXrsxsFiQaKqbuNn20SzBd3Dijh5kSbdzz5le0l0aRAh44uz2gcnxpla9vsYFl9uGOOX2Qc5Dj7dM4YKzIpBc8riF9y1S7AyMd6c6F7haSJirmJnR4uyIRvJIYw5sNuHei+UlVfIHhl/TkW4kX2jt49ptYWb2mV7YEkj6Fdu6mP1sApNmwMden1Kk/uqh/lRxwpO0bWe8SoSuJNqqsJCe2vbPJPAioHpmzlm2rxtLNNNuCeFICRRlnKMAFGRcKxAxsrbBUHdr31B0htuXljknuNQp9mMI8IBTMM+3X2ZWqyVkxIA8/J0mDpccKyJCFQn6Psp9lYo+bs0Frg2AeODqp7zfRR7ow5GOQJdKsFt4FmSRg7Nl2iNGUhUUccasTMTv9n/qOXdQH3wokjdkzXxIF4zqyLJsnEsPzq1A6xKfpRaUzPCkCrunh3AzdfhpDuYyQHjxKMQcm+R3C9ah6W3E2LRTM0pj4Wc4/zBZHcB4cEUeKsGidSrE7o0aNRRo0aNAaNGjQGjRo0Bo0a5eQAEn4BJ/bn486CJ3vqONJRDyzsGoKRkcRyFB5Y/kcCjyKI1Q+qQ7Qqfc91MiY5Pc9xFdVjVpMjFkI1qiLB7iWAJcESG56y25dpttEJpoJGVGtlUP/AHcgNxlOAB9Ugagp7eNJTbyTcbkoxCTRKxRsBE7K47MZElf+WzEp9jYP1CmrJLbbNHjiXaLKUcWojuFI1VTcjzNGjuxsKBzVk01Ueuif2SsyiTdbudmlpp4lclGI7kVixYyhT8t51c+gbeKTbpKvesiq4LrybAILCyuf5AH/ADMzqVVTX+zbahrVfJBdGyMTEWQ/t5CMvZJtlYfjTnf+jI/ZdduBDIVbEgdhLFXOa/SeVUeOB4+2rHo0VlEEO52kcqMT7NAxWHdYQR/MSUxK5VFYsQKI5stQGm2z3G63zNApTdCSJkfcRxmPaxI0UqoqWP5pUyZNwCTioHaTrWJ+no7BmUFh4bwRYo+PPHHOuR0+NQOxTiuItQSAOQBx4/GrqKL1b0VHuMlld8R7ZSGOiS8VIGei/uEoKJb4JqjZ0n0LcHbSS7PctuCzSMdvOAQJFKtLQIY9y2xIJ4GN0SRq8yOuXcAOObcjgj/D4J1H7/pAcdy2RYRvla7hjzYHxQZeL8agS2glQ4o47SLDMZGIJIOQJUWSKXEqQB9PxqU6R1T3wxxYFWxumxbwQVLKMh8fgg8/JyjoXVf4TfQbKe/fMZjdjVd7SsqUByCFiog8g4kkAAXDddb2r3iYpWDUpaSGNiFOBYMoLBbsAkgkgY35Ai73o1DbfrLmVbRfZelSQOS4fxTqyjgkMoZSRY/PEyDoo0aNGgNGjRoDVT9V+opAxg2wV5fpfmimQBDE0QqgFSfklhQoNVqlkCgsxAAFkngADkk/tes9TZyzR4WvsTSPIzh3WaQSszL/AHasAmPZZvt47aI1YiM2XoSNExGEE5Riwv3ryXl2R2ydA32sHmgKrT5duwf24UjBTbho/btgxnL7eSNeeyMSYseSBjf9R1B+tOk7baOojURNRlVonFFoQWVXIGcJLlQHC8kgZcnG1ejtuZpg8xZiio6AnsJWNIvcKnwzNkwU+AqEeb0IuHSNl7UCR0BivIHiz3NX4snTvRo1FGjRo0HuuMufI/I+f93rxpOSARkBdXzzwDX+/GuS4P63Xg+Rz+wv/Z0CU8xA8H8fPP7HTS6NDhiCT4BJPxXzz83p2fppiov4u7/zAv8Ay00gbJm5FVVAg/8A1rjj8/H50RSf7R/S/wDEQiVTUu17gBZJGKl4+1gVBAvyfpIFE8wnS+rSM6uk0h2zKkUcRdYI3LgsR/duWKgqSkceKAhciB3aPNthIhRsgDGwFHEgfSeCOxaP3I4FjjWIdSlfa7p4GifdTlSu2TFHjSNjalEaNzIWRR4C0KAPgipy1Pb9P9ljHtdw8kvuK0vvs8kQIBZIwXJdTeJpWJCqzfNG39H3plhVjWQtXrkB0Yo9fjIGvxWs1Q7naBJd4zxIIxFBt0YO1lPckYWzlQHVFyulAs4+NXP0P1BHhaIH+ZFI4kWqAJdjaAeEJDUDyKIIB1Ks31Y9GjRoo0aNB0Fd9WSiVP4UNiZuwtWQW1Z6+30qWIPwADWYOqH6C6pHy38T7heRr90hCxHbwaK00Qj7COKNE1itn9UCVE3pVcyU8D6hHNG0byAf1BCE4+0PgfNO2vp3ZTK0CjbMweo8hK82KgEzSuslRAjI0UKqAB881Fm9UbGRWUxok8CyLl7zqRAyg3S40QQfzVm1NgiS9M9fDuCIWUTyN/NcsWlKoe6yB2AoUU1VAEAAi6yOnZuI9s0KjEtIQ7xGIcgsHjjVZI8KanNWeRxWppBEZNusmCoskQ2sceTVif7wcAmM0QGxRRiSARRMF8GjQujRRo0aY9W6ym3QM/gmvKj5AJ7iPF2a5oHRNPSNIOtgh6N3Q4PgfkD/AFvULtPXMDqp5XIkLkQgajQIMmNqR3Ajir+eNSHTOsJuLaMkrQ7gQVNn4INBvuPxom64aUKlfRz5JCfrX/fXFFSH72F82SOP8XC1Q83Y0u3UlBNkqF4o0OR+Dz45vxqrde9fbaKdVVhIPl4pY1KdpayXNOOK4Nf6WzVTYelPaPq47e0gn6uGpyeK7gfFC/Of+ojs5t25kmMb4GB1TskyjLEizV9rnIA85WwFC7P0r1PFucaD5OKU5JnVPQNkgnJWBo0xU0CNUb1hBtIOokblJZUmbvRCEwGMbRyUq5AKRKPqsAUOFpqF/S3RUWT/APEmdo5F745FDrKq3YjkYw5RijZAI48nVp9NRlt9FIklqkcsLcIFKIVIAw7GYyuD2WBiBwSRqr9OhM8bwtHD7rKWiDMNyUxtfckdmfIOMFDM1L2qFrI6snptDLu41KCNI4UeJ2Ue43JQp2jCMriwwXDnI0cOJeRoo0aNGijRo0aCr+vt+23hjmRAzLJjlXKKwtj8Eil5QEZEAcmgad/5sg280Yd9uTKV79oqsAndgSPqsUDTs1MVNCubb696s8YjhWIyCdJQcUWRgyhSv8tjUiWe4DmuRVXqtei4n220hlTbo293krABhgsMaHHwO5I1UDsXm2+w1UOurenY91KJiUfFAVhkeTCpCTGzEsQGIA7SnNjhiAdP/wCFoRIApaXcxGYuoUIgKuUAY5ICqxokZF8ePOkP/A95mVZmLK0siCNkRZCWAVgzs7RAJguAUVyLIu2+x3bSb7bwNB7a+68hAxBSSKmPuCrZrBprIIYEM2Jxg0ddIbzerEhZyFA+T8k8ACuSSeAACSeBelxrmRbH2P3HkaKr3UuuGmX3kTgKVgBl3AZyFUAEVCSTQLqbv+nxrH+vbRd5vJYIttuDJHIiSST7rJzlIsa8SKQrHKgoP3Pga2bp/pZdv7hgcoZGLM7ASSW3JJduWF801/trsemIBIZvbT3jWUlc9ooY5lhHVcV45rVRj3RfS8x7LLOjOE2pWJXgbjJ5lMTK64+2cwVuyB9tad6K9Mptg8mJSSQKStKQlAqQhUAU3DHgW13evem9IjeeSSKGCJf6pFQP7jefPAXEhW7QcrU3d1YFgEZWloEYki/PFWoFV+fjx48DGb+v/VW52zlYIhDaGWefHFlRnES0SpLNkVsqCeQKGqZt+lvFuYYNyFYz2yu6pK6LEpMUeJ7GDH2ziC7UFArKjqX9pvp33YF3EVJuIHR1kBKviG5UMDY4JNAEkgD50+6fsIp5Pf5t0VhTl2onIMCR2A+AFoFf1rTeEUno+2j2e4WEiB9wrPLGI4SryI47WXG+Apb+XYFXywFGt9d6vPH1J9w4ExiRPdEX8uQxCmOXlSVpSQQSuQPlchsP/lKJdy+4GTO6BSpPaAgARQvC8eQDwCLFazX+16TcQuk0bGNZBg1DO2jYyQgEL9JydRfBGYI0WrXtPU4G3bcKqQQEh2ndmVSDj3CL2lZ3OS1/SbU5EGtPvSHTQWWVEZExjKWCFIEcnADcgZzP8H6fyNU30f6RhjSNm25kjZFlklkDXAVXItTxIHX/AAhQ3F8kHjW9hKXjUtRJAyxvHIcNV/GQPnUDjRo0aKNGjRoIL1R6dTce1LmI5duWeN2FqLWmDgEEqQL4IIxBvVN6E5j24iICtsZveU4kK22mL3JGGshEtq+4irjLWnkaZ7vYIVakByByFDuBFMv7qT+/76IhvUnW/YjDLKsZkdBGzDMMHwugSAfqs8jtXjVf6D0bd7qbZ7/dBI2j9xWiVWBJLShXoAgXlz/8Qb5oSPWvTjbiCKOOQrPtznA4GKuuJiAN2D2UGHB8jtysWbZZywqZ4xHIfqSw4BBqwfsRRH66dh8NGgDRoo0hMbIXkfJ+xH6n8/A50vorQcxpQoeB+p/1PnXXnXDsBV/f/fGobrnrLbbRkWVmLSGo1jVpHfx9KpZPkf56CR6vtvcgkQAMWRgFPAJI4H4vVb9CdQU7XGgpjIyQf+nxyOQAeQea8fJ86f8ATfVsW82zSwFgA5RrxUoQMjllYUV9xfPjVO2nqpJd6ZNuxZG7ZAD25AgFmAHzb4sODgTRoMlRpryCiea+au/2/wC2sv8A7QJX3B2ywsAweRly77wjLGPFux2PbQccnGiLo3ibfqYgOQQD+AaAOQI4rw2QBq7oXqh77bLN1LbKzA1IoclVUuWIdVIfvoiIHHg180aAKeiGSOAEFRKyNlEiHxI921McUFgEHBj45IA1pXS42EKe59ZUGTihkwyah8DImhryTpcbMGZciCGFsxUEeCFJxBHxxp2BqA0aNGijRo1y8gH7+P8Ah+3Og715euXf/h5+P9/OucwOCf8AZ0CLkRtkWxRjyD4DHwR9r+fjSgn/AJmNH6bJ+PNAfvyf20hu542BjbBs7UKSO41dfPwQfHHnSE0yAKyE1GSeCTanhruye0hh96UcXoJTRrxGBFjkHwfOvdAaNGuJXoeL+OOfP/DQIYFpLIICihz55PNVXHBu75+PlNOiwJI0qxorlaL0LC/IHwo+TVWeTpB+uwRPhLNHG5BbF5FBoGv6iDV3RrwNM+seuNpDGzGbLtu4VMp5uiCoK+fudEUqHafxO73cG5LSMr5RRtngy5MCCUozKEKEFgMTJYoEXYt36aT2jJtVSKb3AckRO5aKMO1MX7eRwQGF883GdM9X7CWMttQ8kryKXiKn3CSpY5BbyUYtZHbdXdgGQ6h602qJRlP81gqXHILBHczllpQOb4Ir+nnTBxtmI2wNE5Y5subtbD+9OWLUSLBrj78UUfT/AEB5tys1j2YpleNrBJKRyIwAAAAOcRsCji/3Gl1BbbOHiDEsRjRazXt85CwCBwa8AfVRqf8ASG2w2iE8ly8t8/8AqOXXyAbwK+QD5vQTWjXDPQv/AH+vOu9FGjRo0BpORRY/f/X8/GlNJ7gcXdVzfn4/6ffQNdxKBZY1XIPFDjyT4Hw1H8cHVf6h1pldFsAHKQs2KlTl7cac8WWy/qvtYEqK1Mb+chGUqwXwWGXJJ5+k5AAkc8k8ij81DrkkaSZSTRwLRIVrJaPlSrLG10MguQPFuAt5OUHe16qzxqt82FBxtgzNi6uUtTKU7ca4Lx2F5pTd+o4dskhl75I48mCZNFyWAiDE42ShGIHFqDwp1F9V3Ij2zSUFlZsNriGfMtTZYu7+6RQP/tZFK5HWedV2ZEbe2HTJEAEQb2CoZR/Mys5se4KePpI+qhcRvnR98BtonNGN41cOLITIZYm+cAeAx+PPizMBgRf31nH9j/rNJtumzkOM0S1GDwZIx4r7svyPNAH76vx6co5QtHzZw4BP5U9v+nOoHWuZAa48/Gk9tLa8+bIPxyCRxf8AmPuDpa9FQ03puFreeNNxIQASyA2A2SqAfABP48n44EJ1/wBaeyRHCwad3CpGie4yqBbkKvLhRTHxVrwedXGWJWFMAw+xAI/yOo3edDjkYFlFjLEqAtXQI4q/j/8AUaZEUboPWd9Ju0yl20qv/eKkAV2VWwNlucbBIrI0OVHON23RSUYSC1F0S1EEeGBU2jC/KkFfsL5qvpraBZygctF7WOIVSqmN2ANghL72BZVNk2WXlRZJzSrYHJrk1fnnnyR58kceV50EZs4CkUiAq+LlYD4YWKGfAActVrQJIuieRboIQiKoFBVCgfAAFDVN9O5SSiUsPYSMYdxVPcZQVFZFSqr4PwT4FDVh6j1ZUQvx2/pyD3Cvg3RA/wDcAPnTFP2bjgfH7c+PjXcZ4+/A/H+nxqLm34aNZUJdcSRiRyDVsOLsAHtAvv5o6k0P5v8A35/z0R3o0aNFGgjRo0CG6jtaq/gcWQW7bH6Xd/rqnb/u3hBiAiCH+YtCgiup4DC2CCscXYK1AAWWvGoT1DuxEkkpF+2hIDEKC3woZiApPaMvi/zoMs9W7j3dzgGlLRWqkkV7roLkkAUe3ITJGFKkkNE18CxHbVZpIWWRplDKPZkwa8nQtHg7N5OQQnstHANZEB9vOpSMsLyl0dH9xqYiWThi8a4tUaBGQY3kA+QDUBphtOitEC7gKWR8TDGY5I8LXJlEbA2WQ0oH1KeLGtIqfU9u20nyhd1KMMWJUODyyt2m6KhWDUPqAr77Z/Z1/agm9AgnqPdKKo9olr5W/D+bX8WLHAzrf9Nj3yhj3vHDIynBkkmDsSi/Ri7xsrLzWRfAYkcQXUunj2U3DSSEuoMZIPvoUTwxsBlDKQH4agCMqZQScNs9a+oG6fMkwjBjnKpLJz2MpC932uMmiB5jA5B4ntn1JWUkOMSCUI7h3HhgRwR3Dj54o3xrIdn/AGit/Bfw++T/AMQ28hx95Hp1Xg9xb/1FbxkF8A5HnVU6fLvoZP5CyNFHIzRhyApvJO0qwDfIYRsVJHjTB9AN6iQCvdjWgAysbZW8FWFkiueT4r+r4ius+pW+hZDH3ojMGRXPucKVJZ18gghlW6J7a5oXQvUW43MjRTxGB1xDWjtJZlDlWTEMVwGARqj8G7FGQ3/Sd+nacgwSEFozb/y3YnHFlAbAjtdvqa1KjU6Sn2236bd1kNOEkdnkBkjFsboBbjD0W7K4wk5IYHSXVuu5yRx+8Y33BZIRG3guVjVmxamZQzMfBtAQTjWmvT/TEpZJtyW2sS54q7tdF5GQK3utHH/LJ7mNiyaNknP+qbmOLejc/wASm5aOZHCx2qGjlijEC67bIX4N0TpLqr9/aB61XYbmDZQASQwxld0homQSYkoSf6qAa/uw/QSL7yN3ikjkVophSSmlIpi9HixIr8tZOQaQnuTI4V1LqDzyPLIS7yOzufuW5P4/y0+6F154Q0ZxMcmOYcEhGUnCYV3B0s+PIJUgg1rUNbdDuWgliUYiFQoVWAEsZlmV0GC/CMYo8SwvIVQvWg7U2tcfOfk0w/UeBR8/ZTrHfTW+UwwlVDZj2VMjsC0k2ImViGZQaxeMlbKoy/UutL9PdWFYZNJiArSH5YCvFAZMO7tseQDwLzVixr458/OvdIwE23IIux4sX5HH245/P40vqK80aNGgNVT16IW2s3vgvEuHuKhOVLctHni6Wx9uT8Y2u9Z96w66JN9Fs4wAjsV3MgCkszROqQeeCVJGRvlgB4NBDQbNZZvdix99VVmjbsfNHZAuIoYmmrnnICmGIDGTYbZSWBoEqqsURgotsgweMYYsbY2CPcjoqOdWmLpr4hpBG0qocj9LqayQApTBSyzXib5koGwA8h6U8bfynLZMC2bDuaimYYDhmQXkflGsEWBSq/N0jKX3XLOMOwAXUnCGwoTFsSWCUpDLwQccKn1TpwMyJOyvEHDRo4ZpJWkIjAFGgzf3jKDibHAuxpG96bHKGU95dTEwVVjkXOOmokWAUxYK5I7OPoUahIejNB/LcRCFJP5d5KIuWkVVzBZWL9xRyEx+lqLMLqKB1DoZhLo6WJZTHaQvkoVSMhHIAklAOckcN2kkkab7r0H7TBU3IcumUaMrIkpVuVD2ENCzV5CvpHkaWvT5gxXK47BKvebBkazkeQ3K2SAAEajiMjXep+jBiF28rwPLLG2IZmRqBJeiSpkoZqyMSbcc2GYinrt9t7qqzPktj2IHMw5sVGWsLIpo2zn8A0Lm4/b22UrS76IOQXbcrubyYHnOONQxJPyOfvp/JHJtwW3abaaOOVlj3EqOsxZVumf23tybX+YDyrUaBOpTatA8lmFklQFR/C7iOKTE0SCFmhc815Ti9NFd3PSwIpdw7TNCUAIlYIrXx2MzyOCTxTRqSOBXw4PpqEbEmYvADHkYQGcwrYmC4nnMLzTEXwTfDpctttaVSlxytKBnuJ0lkC+GwuaSRD+EYfmtJb/0vHGmKR+6xshJCfa9xiGOdi0Vm5xbn4WjVxWR7r0W+DzEDbL7oCQsS7lZELoAFBZiKxYmuePhqhdx/el3VQJCxxyDABiwFlDYo/HHx4B1fulQS/xMq7iTN9yCIHUD28oZEVWVSAFHthwFoEKPi9Vj1R0KWOZo2Cq6nuGVs2S+5mxJq2Hx+x586iGPp/rPsSnKjHIhSVSuQINEfIIpwrAgggixdVrY/RW/RpI54CxhpQ8Qk9xgHK95R+UCsgDfN4sC4IOsV6P073ZVSwMiFIL4XkwTzR4Fhjx9KMfjU36L64223FxMFcoVS+Y5K8xOL5SSq/UoRVcynT6Y6PLlEHLZFgCW5Ck1yyhvCk+PwBqQ1n3pL1/FuJliNbWWu/buv94xVSrRyXTWK4YWcybPGtBGstbBo0aNAx6r1D2goAJZ2paF1QLMx/QA0PkkD51Uep9JeKMtAWV0DOxKhkeQHPJgQWBUqz0o5901ZJ1d59sHKk84tkB8X8X9/v8Atps0HElrw2QxFWwNgcj79x5+W/GgjumbRJFSVUKe6qyEY4kFgXsj+lsi3i/pXmuNL+13fHyAa7ee2j91ypSP/gf0X6P0wbdCintyYqvAxs2QK4APmq4s/HAcLDQIrgXxwb5/5j/KhoK8IWPIyRuc0unFmjyex+6yAQQxo2mZBRlc0OBj8AdqqPtZS0FMO1u0LKeRherLKO4Amsrr78f86o+b7eNN4+mAG6qx4+PJJFf4bLceKc+K5CGm6GGzBsj+nL6lLIciBQxIFEGJlPYBj2nKPl6cyEqTw4BerZSRiD8d2SgA5rdqv9JNWs9P+wrya8XzyPHBPDWPDC+ebJtp4ytj8N4sCvNDz545B7q+ojV1FGeGZGAaJyTSsyhVUqtKmRAZZEybOgEx4JWiV1CN0JE7kTONVoQ5OIrDMGKhrMIAH+Lu4FKz1rTp9tmoyyHwGBprHA5+G+Af8VjkNRYT9NC5HHIGuSKcN54P0pYYDkKQK7uxRpuGeKt031akMRjjiVXUnKJTHtwDQLDKrJHbeJJ+/ijP9G6i00SnFRfaQJMlB8BbZRipNDgMDRH51Hv6chlzCgBVBcK+be35YEKSLAzyFMw5Yfy8zpsEeJV96KKYqV9x3ALqVpslaNQGIa+MrHYADmoFt+MyWej1h0KLJtwFZWiwZCrWAgYGUIg4Qe2Df3y4ssBqL9Sen/47YbeVHLyfwsDyBeWlwLLQruzFutfBYjtsnU7H1yOXKJxneQmYsGVeWBQ2AxJB+ECizfjufek4C0KOXsrJLGzMApdv4kyZV4trv9/nUbnDJoenIrOJUAUxmaQoFYN76rIwoE4Ku2DhWAFNIDXABbdW6Q08ynlA0jSTSMqoizyBWljDHHDFgtggUcyLonWl+pPRMe/Nmch096MsKBkKtSo5Zbq1e/jg/AGvG9JPt0glRrfaJgICSyTKclm7PJYhgQB5ACn4IumKJtPRD7uB5I1BmgkUsqvkZojYOH4tGZPFq4XkqDq9r6t321/lrC27SgY5SMmwIFKxLqWI5o82Ctkmzrv0Z0eQGGVZnaBVeJPbh9syqko9qRrYnE+49VQxUcfa5v6fjskACyTWCMASbNZKSObNfcn76ms/mJTRo0ajQ0EaNGg8A1zJHf61x/0/I13o0DQ+ar7A8X5+/wAMp8X5H73rtYrBBU8eOePn6T5H+nn9tONGgQJDCvqo8/DD4/W/yNeq9Dzl9vua8j9av/fnt4QfwfuPOvDDzfg/8f8Af30CPtUKAyDEn7/Ucvnivqq+BwNcupB8/UPj7ivxz4v9L+3CmLAV5oXY+eTYo+PuPP212IPtX6kf5eKquRohl/4daiu0XYWrxuyas9h58gjlR8caSi6ZTcjIUKN9y0fBHCkUFIbhvHHHEkIvv/y5+D+vx/kNBHHxfHANCx+1/wDbRVel9Oxq/uKiZFqyIFx8EBRS5NHlwF8gOKoCtKdPjx9xSQfpl8WFZMcvJJDEYnuJJNmzWpsx3Vng3xXB+R5+RX/HTLcdNCuJlGTpZAHkrR7B/mQPH/UPH6ciMSALaUMLN0zgrdfu3+Z151TpiTKQQLYctXI5jBIP9LUPI5HkeNOo4RkDzjgoAPOJjY+Td33f/XSyxWPtdcfI5F/pYA41A12keLYBaUJ5XhQM3CIB9wt/gUPxpx04n2kyvIopOXJsgE3fzehDTUa5H68/izwAP/6GnGqDRo0aA0aNGgNGjRoDRo0aA0aNGgCNGjRoA68x17o0HjA/H350mh/xCiVGX78V/ppXQRoOVUDx99cvKAQLHP5558frZ17JCCK5HN2DRsc/8tdledA2MoEgBqzYF/UfDcV8cEn9vOnOvBGASQACas1ya8X99e6D/9k="/>
          <p:cNvSpPr>
            <a:spLocks noChangeAspect="1" noChangeArrowheads="1"/>
          </p:cNvSpPr>
          <p:nvPr/>
        </p:nvSpPr>
        <p:spPr bwMode="auto">
          <a:xfrm>
            <a:off x="229394" y="-342597"/>
            <a:ext cx="323850" cy="3193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3" name="AutoShape 14" descr="data:image/jpeg;base64,/9j/4AAQSkZJRgABAQAAAQABAAD/2wCEAAkGBxQSEhUTExQWFhUXGBsYGRcYFRoaGhoYGhcYFxQaGBkYHCggGhwlHRQXITEhJSkrLi4uGB8zODMsNygtLisBCgoKDg0OGxAQGzAkHyUsLCwvLy0sLCwwLCwsLCwsLCwsLCwsLCwsLCwsLCwsLCwsLCwsLCwsLCwsLCwsLCwsLP/AABEIAK4BIQMBIgACEQEDEQH/xAAbAAEAAgMBAQAAAAAAAAAAAAAABAUCAwYBB//EAD0QAAEDAgMECQMCBQMEAwAAAAEAAhEDIQQxQQUSUWEGEyJxgZGxwfAyodFCUmJykuHxFCMzFVOCorLC0v/EABoBAQADAQEBAAAAAAAAAAAAAAABAgMEBQb/xAArEQACAgEEAQMEAQUBAAAAAAAAAQIRAwQSITFREzJBBRQiYYFCUnGRoSP/2gAMAwEAAhEDEQA/APuKIiAIiIAiIgCIiAIiIAiIgCIiAIiIAiIgCIiAIiIAiIgCIsXvAEkgAanJAZIqvE7fw7BPWNdyZ2v/AI2VM7poLxS83x59myxnqMcO2aRwzl0jrUXA4jpnWddjWBnEEOPO+R8gpGB6b/va13Npg+RkT4hZLW4m6NHpciV0dsirdn7bo1rNeA4/pdZ3gDn4SrJdMZKStMwcWnTCIisQEREAREQBERAEREAREQBERAEREAREQBERAEREARF5KA9Rc9tjpMymS2mZd+7MA8BxK5bG7brOv1j45O3fsyFyZdZCDrs6MemnPno+g4zH06Qmo8N5a+AFyqPEdMqIsxr3nuDR5kz9lxVSu52cu5m5881H3mzGnjK5J6+b9vB1Q0cV7uTr6vTR2lIN7yXegC0O6QYioew9reQaI/8AaSuendIg7wPHjwOd/VWGFxJNt0SMiBcaeS5J6rM/k2WnxrpE/GbaxIH/ACeTQD5wqurWfU/5HOeDkd4uHgDZXVPC7wh4jktopNbkAAOUKjyZZ9sqnCPSOcfgLbwiOcz917RwYdkRvcAb+HFWtbGsaYmeIaJ5dyrq2IaZ3Wgd+f4Wf5XyaqTaIzsBFw7PObffVeYHZ7RIcy5/UHac2zB7wtpqAi5grylqMj88FZslWeVMMW5H8Lotj9IXUwA8lzciDdw5g6jkVQPqhuYnu15jgVhVpatO83l78FOLK4S3J0VnjU1Uj6Qza9A5VWeLgD5FSqdZrvpcD3EH0XyYE3la6FYtdB42MwQef5Xor6g/lHI9F+z7Ci4zZXSN1IhlclzDEOP1N5k/qH3712LHggEGQbgjIjRd+LNHKricmTHKDpmSIi1MwiIgCIiAIiIAiIgCIiAIiIAii4vH06Ql7gOWZ8hdct0k26KrQyi4xcvsWnSG92f2WGXUQxp2+fBrjwym6R2S9Xy/BVnCwc5vc4j0U/D7Vq0nSKjjOYcS4eR9lxL6nH5idL0Mvhnb4/GCk2YkmwHE+wVNinuqjtOtwFh/dQ6+0QBvOMudfPyjgF5R2i12Yi+pt56Ln1GreR1dLwTjwOKujRi9iBw7J81VO2RVp3sRwXUteMxkspB4Lm2+DVZZLs5NuGbnMHh/dMTg9+2UXnT5dXtXAt394CJF1lUwIjsmDxWW2Rr6qK+nsprw0vGQsW8xnw8FqdsxlJwqueezy42EiLrVjKVVpgl0DK9vAZKDV3jfePiSfsrKUSVCT+eC4fthjWy1xdyj3hVWJ2w6pbdLe4B0+f4UNrjGV+I91kasxvCDo4e/5U7iyxJGT8Q4mC5s82AegutV9beh8Vs3HXntc9f7rSx17eRUWXokNdHdz0W59Mju05KKbfMlIw9XswfnFVYD5Iynj+QsqdTdblPLj4+i9ole1WAWy1Cr0SYupDMZEAg8iFpNAFSsMewW/tcY7ndr1Lh4Lzck20+eymwYUO0xzDmyCD/CcvJdH0H2k6XYd2QG8zkJEt7rzyuuewe71zRIlzCI145eBUrYztzF0iP3bp7nDdv5hdOlyOGRHPngpQa/k+jyiIvojxz1ERAEREAREQBERAEWqviWM+tzW/zED1UTEbZosY5/WNcG6NcCTwAAOZVXOK7ZKi30ibVqtaJcQANSYHmVoq4xvVvexzXbrSbEESBIyXzfa226mIeC6QybMH6R/wDqNVGo1HNdvNlhysdOB4rzsn1BJ0lwd0dC6tvk62kJbvuEudEnjOpWirh2zlcjTWP8qow+16hgWG7awz7/AEVvhsZvCIAXluUX2dDxyjyYDCMygSNMj9lg/ZwLpm0eKk9Y0EyZOUn0lbDXbYHXK6jbFld0kQKtDdvBcOWfkob8WQeywRpJlXoK11MMHZifVQ8XgvHL5KentGqMg0KdhtruyeB3j3C0YrZRP0OPd91XnDuaYKrcomijCZ04rA5GVsaVzWGxDm38xxVo3Gt3d42+f3V4z5MJ43Esa1IOHBVWNwRAJ3Qe63+VYMrTkcwtzIMHVWlBS5RWM3E5N1JsdkwRocwdc1ofTj6vNXO3MBB6xllW0qu+N131ac+KwapnbGVqyOxhZzBy/HznyXmIoAiRpdbGiJHH10We7qrJkkdrCRzWYpZEcvwVlTYfJSabJEcihDNXVLe0CLjJbqdKwPGPS62soBoN7Z35KCjkiF1J3mnwPMH+8LIUzdbq2LpBzQKjd4kECc4N1tNSmJmo3jnJ8giTIcyCBuPpH+KPAgg/ZSOr/wB9hAtvty5OC17Qr0juBj2udvA2vAGZMd6usC+m6q1jTLpH2ub5aFa4ovckUnPizsERF9PR4wREQBERAEXjnRc5L5/i+mFbrnOpkdXMNa5oyGuhk556rHLnjirca4sMsl7T6Co2MxtOkJqPa2xNzcgZwNcxlxXNbO6Zgx1tOObDI8j+Sp20qdHHUwKdQb7XBzCRkRoWm5BFlT7mE4/+bt+CzwSg/wA1SOJ21tN2JrF94FmN1AyHicyoraRm/lnHefdXr6O64tewNI0PL2WLsK1192L5g+y8TJKUpNvs9KE4xVLoqmMnNSCBlHlf7fhb34MjKCPv5LHci8wVzybXZtafRlgcMN5xPI+siNLFTq7g0KmxWLJsNNVj/qDkSTCVaIpvsmmsXawFnRxQbrKgHEzlZetbKVRaky0o7QbOZB7vdWFKuDl7rnmuhb2VNQVO9ozlhT6OiY8FYYvDb4tmNfyoFHFz/dTaVQBX3Jqmc+1xZU9VmDYha2NhXOJpA3HDz4KEygSVm40zoU1JcmNLFaKbQrzHmqXavYqwNQCe/wCBZ4XEmQtFJrg53HwdFUbvtI5LlcbhiDbMXHeF0mFqSFDxmHvKjJ2maYZVwUre0N6IOqzp0zOvNWDcJY/OP5K20cLCqkauaIbKHzyUllKBJyv9lsFVozNhN1UYjaJeQ3dIDnHXQBxHoFO0rbkWjsW0NkZ6DnoqitUiGgntcznd2XgvWhAy8+XopstGNEXFUDLHHRw8J7Put/8Ap8tYPz1hbX3LW8x5C/st4zVW7LEPEYaXNItBjwOfsfBW+z5FenGe+B94PqVBeLj+ZWWzKc4mnH7vSStMN+ol+0Z5fa/8HdIiL6c8Sj1ERAEREBWdJHuGGqbgJcRu2E2NifKV806gjMEd4X15VmP2OyoLANPdY94XDq9NLL+UX/B16bULHw0fOqTeKkNBGRhW+P2NuHtNjgRkqvFNc3Ju8OWfkvGnCUHUkelDLGfRNfjS5kVXTGTj9Q4wcyORsoX+pGl793PVVuKc50TYA5a2WxtucqN0ny2T6USwp4vemzgbGCPDVbKtMOVeyppYjmtppwZ3jca+oI91PD7M3jcejJ2z50IPeCD7rS/CubmLcfmS2jEkZ/PHVSaWIkXupcSFkkuyvaBC96ubKe/BtP02P2P4UN1ItMELNo3jNSND6ZadSOWY7xr4eSk0HAjPO4jjwRoWNSmR2mZ5luh/B5qCTeGlb6VUhaMPXDxbMZjUaXW6mFBWVNck+jislnisUBl4lQsdT3GtfobH29FAr1DorJtOmYximxtR4dcRIi+sXEfeVEw1S4+d62DLvUOiYsdLSpJnGjrtlm2dlIfWaTkfFVVPEbtKdTYKC7FmTmpspHHfJcu2k0EiNePhwVHj8c6pvWifwo24SZJubrN2als1jBI2b0gBC248T9o/+y8aVg03nw/PzkqmhILvnqhcJtlwKjVKvkF51wAkm/coogsMOyZcTAFh3n/CAT4KHSqQLnO6zoVbn5YT6yq0CS3T5yV/0Ww29UNSLNyP8Rt6T9lRbKwr8S+GAls3fHZaNb5E8l9EwmGbTaGNEAD/ACTzXo6HTOU976RxarMktq7ZtReovbPNCIiA42r0icyrUaS6A9w0MQSMirPDdIg6LtngTHquS202MRWH8bj5mVEoleHLUZISas9ZabHOKZ9GbtUatPhdeja1P+L+krg6NdzTYkdxhbqm29xpLwHQOF/stFr5fJi9F4O6/wCoUnWLhfQgj1CqMbsljiXUXt/l3hnyIVXgq/WtB+lxE7pMnu55r2thiMwpnqFlj+UUzNYnB8OiHjsHBh7IPH3BFiOag1cD+26m18KTbScvmS0bjm8xrquCUVfB1wm0QSyFm0wpBxLTZwWFTD/tPgfyo6NlkT7NfWaZheObP0nd77g/hYvaQbheMKrddF3FNG3ry2Znv0zGRJv3KbTrtcIP+FGoHe7ESDopNTYpA3qZy/STY9xPv5qydnPOO1mNXCkXFwteHZJWFPFOYd10jO1j7wrXZz2EEgc44qHDwX9R1yVe18MaQbWpg74PaaL7zYuY5W+QrHZWJp1GdaDaJInJR9o4wkwPnIKmqktLnMGf1t0dGv8AN6qaQ2trktsXjd/u0CgsMOBdkUaQYcDIOSESCPL2VZJMsopIPNlDqth8cbrYa8AA/Vw+cJWh0lwmCT4WsIHJSkJrguKh7DQojiBkttd8NhRC7jkoSJiqRuBWjWB88FrxWLiAOfmtuzcJWrkinTLjkf2jvcbBaLHKXCDklyxUq6BRq+KDe/5ddXs3oK9x3sQ8AftZcn/yIgeAPeupwOwMPRMspNB4ntHzdJC7cWgm/dwcuTWQXXJ8uwuFrVY6uk9w4hhI84hT8L0UxtSCaYYNN97R4kNJPhC+qQvV1R0GNdnM9ZN9HGUOgv8A3K57mNA+5n0V1gejGHp33Osdxqdr7fT9lcouiOnxx6RjLNOXbMWNAEAQBoFkiLYyCIiAIi01cUxv1OAOcTfyzUNpcsVZD2rsSliLvEO/c2x7jxC57EdDng9io1w/iBB+0yrrG7ZidxvifwqyptSq/wDWRMiAI9Lry9Tm0zfKt/o7MPrRXD4/ZR4zZtalJfTcBxFx5hc9jXk1GDQuE+cwusx7KhIh7puJ33fa6oa2FcMtL8R5eC82W2/x/wCnoY8rr8jZvElWGF2xUZ9R3hzz81VtJ1seH4WW9xEKIuujRpTR09LaNB+fZdz/ACFuOEa67HAjz9FyjXaozEEZOI5g3WvqeTB6dfDOgr7LnNs/OSra2zy0dkkJS25UZ+reHO5881KZ0jDvqp+IP5TdFlPSmiqc6o36myNSL/ZYUsTScQJAcdJ9ir3/AKlRd+k30t+VlX2RRqAW9Cq7YyClKJC2XhxMyCrDaVcMpxqfngqPE7K6s/7dYiP0kz5E/lQ8TjqzY65hLR+tva84UKNdFvc7ZKL99sHL72yUffdSgg7w5ZgcwtmHrNe3eYQRy+Zo43VbaNnFM3wHjeae8LTAEqufiXUqzd0w0xaLcDZXFVgNwbH54qWuLITp0yFhHAVOr0eC4cna+fst7wq7aFWHMMwQ4eUx7qzrum/tnw8ypcemL5K+vUDZcdfgUXBVZJcfnALLb2xcYHguw1Usgbu43fuc94MktOlwFI2d0bxjrjD1BAsHQwf+xBldP280uuTF5ot98GVWuZ4cyp2xNkVMZO52GCxeRYkcI+p3Hguk2P0LZAdie27/ALYPYHld3p3rrKNJrAGtAa0WAAgAcgF04ND8z/0YZdWuoHLYLoLRbeq51Q/0iBkLXjxXUUKDWNDWNDWjIAQAtiL0YY4w9qOKeSU/cwiIrlAiIgCIiAIiIAiIgNWJ3tx279UGO+LLksM9uTid51rzNjl3rslzu3Nn7ruuYLTLgNCP1d3FcGuxSklOPwdGnkk3F/Jqcyc+a006G6SyLWIPHjdZ4XEB1wb6iPupTTI1n5ovNpS5Oh2uCDiaRaLDe5SMvFRnUGnMXHirmo2RlK0HC5WRwCkUlbAhwyzz4/LKHU2eY9j9oXROw1loqUD3eqzlA0jM5Z+GIkAxofbJRXgjSV1pwojLzCgYrZUi4n2Pms6aN45vJzb3E+GawpVeat6uzDpI+clBq7PeLj7pZp6qN+zwS4LrcKYC4nrK7CSCB/4A6cxK8G1cWIu1wnVmedrR8CRTu+DLJLcdFtOhaZymVV9aeK0VNsVXwH0XD+W4PmLea1P6x2TSO+ylRd8loyVcmGLYZD6dnkgWF3SbCIk3K34WsZIqNLHNs5pBaZvo7Rdf0OwlAOuHGsATLh2QJAO7wNxnfgui2xseliWblQcIc2z2x+12nDxK9HFo/Ux3fJy5NVtnVcHzHFbExOLY52GY09WRO87dLs+ywkQXC2ZAutezMW5k0qzXUqjc2vEGOIn6hzEhfW8FhG0mNpsENaIHuTxJzJWVbDsfG+1roMjeAMHiJ1XR9jH09t8mD1T37q4PlmI6JY6u9tQNpinnDnQ7laLcYzXY9H+i3VOFSsQ94MtA+lpjPK59F00L1bw0uONPwZSzzlYREXQYhERAEREAREQBERAEREAREQBERAF4QvUQHO7X2Afrodl2rMgf5eB5ZdypW7Ucw7rwZGc2PkV3igbV2TTxAh4uMnDMfkciuDPolL8ocM6sWorifKKPDbRY4fUB3qdSrNIsZHL+6oMb0ZrU53P9xvEWP9M+kqLhMY6nYgjQgiPVedL1MbqSOr04TVwZ1ltFi4Cb59yr8PtFrtY+eqlirORlTvUujJwaNvUjgsHYcZLMPXjj8zUtIryajhRwzWk4Rt8vncp0+KxMFQ4IncyAcEIWB2eLwB5KXVxbG23hPBeGuD3KlRLXIhNwIF1HxNADjfLwVn1ze/hqSeQ1UvCbML3B9UQBk05n+b8K8MMsjqA3qPMiJ0awNTfNV4LWxDZ/VOvGB7rpl4F6vaw4lijtRxZMjnK2ERFqUCIiAIiIAiIgCIiAIiIAiIgCIiAIiIAiIgCIiAIiIAo2OwNOq3de0HnqO45hSUUNJqmSm1yjkcb0ScDNF8/wv9nD8KC7ZmLYf+Mn+Ugj1XeIuSehxS/R0R1eRd8nBGviW50qn9DvworttVWZsM6y0hfR14sn9PXxJl/u/MUfNh0gquPZAngBP2hSGYbGV/0PA4kbnrC+gAALJSvp6/qkHq/7Yo5fZfRYtIdVfJ4N/J/CuH7GokQWn+t49CrBF0w02KCpI555pydtkfC4KnT+hgHOL+JNypCItkkujO7CIikBERAEREAREQBERAEREAREQBERAEREAREQBERAf//Z"/>
          <p:cNvSpPr>
            <a:spLocks noChangeAspect="1" noChangeArrowheads="1"/>
          </p:cNvSpPr>
          <p:nvPr/>
        </p:nvSpPr>
        <p:spPr bwMode="auto">
          <a:xfrm>
            <a:off x="391319" y="-182940"/>
            <a:ext cx="323850" cy="3193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pSp>
        <p:nvGrpSpPr>
          <p:cNvPr id="15" name="Group 14"/>
          <p:cNvGrpSpPr/>
          <p:nvPr/>
        </p:nvGrpSpPr>
        <p:grpSpPr>
          <a:xfrm>
            <a:off x="424970" y="6996491"/>
            <a:ext cx="3494881" cy="2149439"/>
            <a:chOff x="215901" y="6206438"/>
            <a:chExt cx="3289300" cy="2051738"/>
          </a:xfrm>
        </p:grpSpPr>
        <p:pic>
          <p:nvPicPr>
            <p:cNvPr id="1040" name="Picture 16" descr="http://i.dailymail.co.uk/i/pix/2013/08/20/article-2397934-025F218A0000044D-633_634x3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1" y="6276294"/>
              <a:ext cx="3289300" cy="19818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8685" y="6206438"/>
              <a:ext cx="3009838" cy="338554"/>
            </a:xfrm>
            <a:prstGeom prst="rect">
              <a:avLst/>
            </a:prstGeom>
            <a:noFill/>
          </p:spPr>
          <p:txBody>
            <a:bodyPr wrap="square" rtlCol="0">
              <a:spAutoFit/>
            </a:bodyPr>
            <a:lstStyle/>
            <a:p>
              <a:r>
                <a:rPr lang="es-ES_tradnl" sz="1700" b="1" dirty="0" smtClean="0"/>
                <a:t>Pan blanco procesado</a:t>
              </a:r>
              <a:endParaRPr lang="es-ES_tradnl" sz="1700" b="1" dirty="0"/>
            </a:p>
          </p:txBody>
        </p:sp>
      </p:grpSp>
      <p:sp>
        <p:nvSpPr>
          <p:cNvPr id="18" name="TextBox 17"/>
          <p:cNvSpPr txBox="1"/>
          <p:nvPr/>
        </p:nvSpPr>
        <p:spPr>
          <a:xfrm>
            <a:off x="221373" y="296031"/>
            <a:ext cx="2130425" cy="338554"/>
          </a:xfrm>
          <a:prstGeom prst="rect">
            <a:avLst/>
          </a:prstGeom>
          <a:noFill/>
        </p:spPr>
        <p:txBody>
          <a:bodyPr wrap="square" rtlCol="0">
            <a:spAutoFit/>
          </a:bodyPr>
          <a:lstStyle/>
          <a:p>
            <a:r>
              <a:rPr lang="es-ES_tradnl" sz="1600" b="1" dirty="0" smtClean="0"/>
              <a:t>Recurso Informativo 2</a:t>
            </a:r>
            <a:endParaRPr lang="es-ES_tradnl" sz="1600" b="1" dirty="0"/>
          </a:p>
        </p:txBody>
      </p:sp>
      <p:sp>
        <p:nvSpPr>
          <p:cNvPr id="19" name="TextBox 18"/>
          <p:cNvSpPr txBox="1"/>
          <p:nvPr/>
        </p:nvSpPr>
        <p:spPr>
          <a:xfrm>
            <a:off x="5586585" y="211723"/>
            <a:ext cx="2057980" cy="707886"/>
          </a:xfrm>
          <a:prstGeom prst="rect">
            <a:avLst/>
          </a:prstGeom>
          <a:noFill/>
        </p:spPr>
        <p:txBody>
          <a:bodyPr wrap="square" rtlCol="0">
            <a:spAutoFit/>
          </a:bodyPr>
          <a:lstStyle/>
          <a:p>
            <a:pPr lvl="0"/>
            <a:r>
              <a:rPr lang="es-419" sz="800" dirty="0" smtClean="0">
                <a:solidFill>
                  <a:prstClr val="black"/>
                </a:solidFill>
              </a:rPr>
              <a:t>Equivalencia de grado: 5.1</a:t>
            </a:r>
          </a:p>
          <a:p>
            <a:pPr lvl="0"/>
            <a:r>
              <a:rPr lang="es-419" sz="800" dirty="0" smtClean="0">
                <a:solidFill>
                  <a:prstClr val="black"/>
                </a:solidFill>
              </a:rPr>
              <a:t>Escala </a:t>
            </a:r>
            <a:r>
              <a:rPr lang="es-419" sz="800" i="1" dirty="0" err="1" smtClean="0">
                <a:solidFill>
                  <a:prstClr val="black"/>
                </a:solidFill>
              </a:rPr>
              <a:t>Lexile</a:t>
            </a:r>
            <a:r>
              <a:rPr lang="es-419" sz="800" i="1" dirty="0" smtClean="0">
                <a:solidFill>
                  <a:prstClr val="black"/>
                </a:solidFill>
              </a:rPr>
              <a:t>: </a:t>
            </a:r>
            <a:r>
              <a:rPr lang="es-419" sz="800" dirty="0" smtClean="0">
                <a:solidFill>
                  <a:prstClr val="black"/>
                </a:solidFill>
              </a:rPr>
              <a:t>810L</a:t>
            </a:r>
          </a:p>
          <a:p>
            <a:pPr lvl="0"/>
            <a:r>
              <a:rPr lang="es-419" sz="800" dirty="0" smtClean="0">
                <a:solidFill>
                  <a:prstClr val="black"/>
                </a:solidFill>
              </a:rPr>
              <a:t>Promedio del largo de la oración: 10.1</a:t>
            </a:r>
          </a:p>
          <a:p>
            <a:pPr lvl="0"/>
            <a:r>
              <a:rPr lang="es-419" sz="800" dirty="0" smtClean="0">
                <a:solidFill>
                  <a:prstClr val="black"/>
                </a:solidFill>
              </a:rPr>
              <a:t>Promedio de la frecuencia de palabras : 3.40</a:t>
            </a:r>
          </a:p>
          <a:p>
            <a:pPr lvl="0"/>
            <a:r>
              <a:rPr lang="es-419" sz="800" dirty="0" smtClean="0">
                <a:solidFill>
                  <a:prstClr val="black"/>
                </a:solidFill>
              </a:rPr>
              <a:t>Numero de palabras: 147</a:t>
            </a:r>
            <a:endParaRPr lang="es-419" sz="800" dirty="0">
              <a:solidFill>
                <a:prstClr val="black"/>
              </a:solidFill>
            </a:endParaRPr>
          </a:p>
        </p:txBody>
      </p:sp>
    </p:spTree>
    <p:extLst>
      <p:ext uri="{BB962C8B-B14F-4D97-AF65-F5344CB8AC3E}">
        <p14:creationId xmlns:p14="http://schemas.microsoft.com/office/powerpoint/2010/main" val="3536024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16691"/>
            <a:ext cx="7162800" cy="9638393"/>
          </a:xfrm>
          <a:prstGeom prst="rect">
            <a:avLst/>
          </a:prstGeom>
        </p:spPr>
        <p:txBody>
          <a:bodyPr wrap="square" lIns="96378" tIns="48189" rIns="96378" bIns="48189">
            <a:spAutoFit/>
          </a:bodyPr>
          <a:lstStyle/>
          <a:p>
            <a:endParaRPr lang="es-ES_tradnl" sz="1300" b="1" u="sng" dirty="0" smtClean="0"/>
          </a:p>
          <a:p>
            <a:r>
              <a:rPr lang="es-ES_tradnl" sz="1300" b="1" u="sng" dirty="0" smtClean="0"/>
              <a:t>Mi nombre es Graham, como la galleta </a:t>
            </a:r>
            <a:r>
              <a:rPr lang="es-ES_tradnl" sz="1300" i="1" dirty="0" smtClean="0"/>
              <a:t>continuación...</a:t>
            </a:r>
            <a:endParaRPr lang="es-ES_tradnl" sz="1300" b="1" u="sng" dirty="0" smtClean="0"/>
          </a:p>
          <a:p>
            <a:endParaRPr lang="es-ES_tradnl" sz="1500" b="1" u="sng" dirty="0" smtClean="0"/>
          </a:p>
          <a:p>
            <a:r>
              <a:rPr lang="es-ES_tradnl" sz="1500" dirty="0" smtClean="0"/>
              <a:t>Grandes multitudes se reunían para escuchar </a:t>
            </a:r>
            <a:br>
              <a:rPr lang="es-ES_tradnl" sz="1500" dirty="0" smtClean="0"/>
            </a:br>
            <a:r>
              <a:rPr lang="es-ES_tradnl" sz="1500" dirty="0" smtClean="0"/>
              <a:t>al pequeño hombre emocionado, de cuello </a:t>
            </a:r>
            <a:br>
              <a:rPr lang="es-ES_tradnl" sz="1500" dirty="0" smtClean="0"/>
            </a:br>
            <a:r>
              <a:rPr lang="es-ES_tradnl" sz="1500" dirty="0" smtClean="0"/>
              <a:t>alto y frac. − Come alimentos que son buenos</a:t>
            </a:r>
            <a:br>
              <a:rPr lang="es-ES_tradnl" sz="1500" dirty="0" smtClean="0"/>
            </a:br>
            <a:r>
              <a:rPr lang="es-ES_tradnl" sz="1500" dirty="0" smtClean="0"/>
              <a:t>para ti, −exclamaba </a:t>
            </a:r>
            <a:r>
              <a:rPr lang="es-ES_tradnl" sz="1500" dirty="0" err="1" smtClean="0"/>
              <a:t>Sylvester</a:t>
            </a:r>
            <a:r>
              <a:rPr lang="es-ES_tradnl" sz="1500" dirty="0" smtClean="0"/>
              <a:t>.</a:t>
            </a:r>
          </a:p>
          <a:p>
            <a:endParaRPr lang="es-ES_tradnl" sz="1500" dirty="0" smtClean="0"/>
          </a:p>
          <a:p>
            <a:r>
              <a:rPr lang="es-ES_tradnl" sz="1500" dirty="0" smtClean="0"/>
              <a:t> “¡Encuentra el camino de la naturaleza y </a:t>
            </a:r>
            <a:br>
              <a:rPr lang="es-ES_tradnl" sz="1500" dirty="0" smtClean="0"/>
            </a:br>
            <a:r>
              <a:rPr lang="es-ES_tradnl" sz="1500" dirty="0" smtClean="0"/>
              <a:t>síguela!“ Muchas personas tomaron su </a:t>
            </a:r>
            <a:br>
              <a:rPr lang="es-ES_tradnl" sz="1500" dirty="0" smtClean="0"/>
            </a:br>
            <a:r>
              <a:rPr lang="es-ES_tradnl" sz="1500" dirty="0" smtClean="0"/>
              <a:t>consejo, y comenzó a tener la esperanza de </a:t>
            </a:r>
          </a:p>
          <a:p>
            <a:r>
              <a:rPr lang="es-ES_tradnl" sz="1500" dirty="0" smtClean="0"/>
              <a:t>que </a:t>
            </a:r>
            <a:r>
              <a:rPr lang="es-ES_tradnl" sz="1500" dirty="0"/>
              <a:t> </a:t>
            </a:r>
            <a:r>
              <a:rPr lang="es-ES_tradnl" sz="1500" dirty="0" smtClean="0"/>
              <a:t>algún día todos los estadounidenses </a:t>
            </a:r>
          </a:p>
          <a:p>
            <a:r>
              <a:rPr lang="es-ES_tradnl" sz="1500" dirty="0" smtClean="0"/>
              <a:t>dejarían de comer como boas constrictoras.</a:t>
            </a:r>
          </a:p>
          <a:p>
            <a:endParaRPr lang="es-ES_tradnl" sz="1500" dirty="0" smtClean="0"/>
          </a:p>
          <a:p>
            <a:r>
              <a:rPr lang="es-ES_tradnl" sz="1500" dirty="0" smtClean="0"/>
              <a:t>La harina hecha de grano de trigo integral fue nombrada en honor a </a:t>
            </a:r>
            <a:r>
              <a:rPr lang="es-ES_tradnl" sz="1500" dirty="0" err="1" smtClean="0"/>
              <a:t>Sylvester</a:t>
            </a:r>
            <a:r>
              <a:rPr lang="es-ES_tradnl" sz="1500" dirty="0" smtClean="0"/>
              <a:t>.</a:t>
            </a:r>
          </a:p>
          <a:p>
            <a:r>
              <a:rPr lang="es-ES_tradnl" sz="1500" dirty="0" smtClean="0"/>
              <a:t>Con esta harina </a:t>
            </a:r>
            <a:r>
              <a:rPr lang="es-ES_tradnl" sz="1500" dirty="0" err="1" smtClean="0"/>
              <a:t>graham</a:t>
            </a:r>
            <a:r>
              <a:rPr lang="es-ES_tradnl" sz="1500" dirty="0" smtClean="0"/>
              <a:t>, sus seguidores, llamados </a:t>
            </a:r>
            <a:r>
              <a:rPr lang="es-ES_tradnl" sz="1500" dirty="0" err="1"/>
              <a:t>G</a:t>
            </a:r>
            <a:r>
              <a:rPr lang="es-ES_tradnl" sz="1500" dirty="0" err="1" smtClean="0"/>
              <a:t>rahamitas</a:t>
            </a:r>
            <a:r>
              <a:rPr lang="es-ES_tradnl" sz="1500" dirty="0" smtClean="0"/>
              <a:t>, horneaban pan y galletas. En lugar de atole caliente por la mañana, el desayuno popular de esa época, los </a:t>
            </a:r>
            <a:r>
              <a:rPr lang="es-ES_tradnl" sz="1500" dirty="0" err="1"/>
              <a:t>G</a:t>
            </a:r>
            <a:r>
              <a:rPr lang="es-ES_tradnl" sz="1500" dirty="0" err="1" smtClean="0"/>
              <a:t>rahamitas</a:t>
            </a:r>
            <a:r>
              <a:rPr lang="es-ES_tradnl" sz="1500" dirty="0" smtClean="0"/>
              <a:t> comieron el  primer cereal frío, “la granola," hecha de las galletas </a:t>
            </a:r>
            <a:r>
              <a:rPr lang="es-ES_tradnl" sz="1500" dirty="0" err="1" smtClean="0"/>
              <a:t>graham</a:t>
            </a:r>
            <a:r>
              <a:rPr lang="es-ES_tradnl" sz="1500" dirty="0" smtClean="0"/>
              <a:t> desmenuzadas y vueltas a hornear. </a:t>
            </a:r>
            <a:r>
              <a:rPr lang="es-ES_tradnl" sz="1500" dirty="0" err="1" smtClean="0"/>
              <a:t>Sylvester</a:t>
            </a:r>
            <a:r>
              <a:rPr lang="es-ES_tradnl" sz="1500" dirty="0" smtClean="0"/>
              <a:t> Graham sólo tenía el presentimiento de que comer meriendas de grano entero era bueno para ti. </a:t>
            </a:r>
          </a:p>
          <a:p>
            <a:endParaRPr lang="es-ES_tradnl" sz="1500" dirty="0" smtClean="0"/>
          </a:p>
          <a:p>
            <a:r>
              <a:rPr lang="es-ES_tradnl" sz="1500" dirty="0" smtClean="0"/>
              <a:t>En aquel entonces, los periódicos lo llamaban "una nuez entre las galletas”. En la actualidad, 150 años más tardes, los científicos están demostrando que él tenía razón, y las fábricas hacen millones de paquetes de galletas </a:t>
            </a:r>
            <a:r>
              <a:rPr lang="es-ES_tradnl" sz="1500" dirty="0" err="1" smtClean="0"/>
              <a:t>graham</a:t>
            </a:r>
            <a:r>
              <a:rPr lang="es-ES_tradnl" sz="1500" dirty="0" smtClean="0"/>
              <a:t> cada año.</a:t>
            </a:r>
          </a:p>
          <a:p>
            <a:endParaRPr lang="es-ES_tradnl" sz="1500" dirty="0" smtClean="0"/>
          </a:p>
          <a:p>
            <a:r>
              <a:rPr lang="es-ES_tradnl" sz="1500" dirty="0" smtClean="0"/>
              <a:t>Por eso ahora, aun cuando se burlan de </a:t>
            </a:r>
            <a:r>
              <a:rPr lang="es-ES_tradnl" sz="1500" dirty="0" err="1" smtClean="0"/>
              <a:t>Elise</a:t>
            </a:r>
            <a:r>
              <a:rPr lang="es-ES_tradnl" sz="1500" dirty="0" smtClean="0"/>
              <a:t>, ella se alegra de que su nombre sea Graham, como la galleta. Por lo menos eso es mejor a que le digan: ¡boa constrictora!</a:t>
            </a:r>
          </a:p>
          <a:p>
            <a:endParaRPr lang="es-ES_tradnl" sz="1500" dirty="0" smtClean="0"/>
          </a:p>
          <a:p>
            <a:endParaRPr lang="es-ES_tradnl" sz="1500" dirty="0" smtClean="0"/>
          </a:p>
          <a:p>
            <a:endParaRPr lang="es-ES_tradnl" sz="1500" dirty="0" smtClean="0"/>
          </a:p>
          <a:p>
            <a:endParaRPr lang="es-ES_tradnl" sz="1500" dirty="0" smtClean="0"/>
          </a:p>
          <a:p>
            <a:endParaRPr lang="es-ES_tradnl" sz="1500" dirty="0" smtClean="0"/>
          </a:p>
          <a:p>
            <a:endParaRPr lang="es-ES_tradnl" sz="1500" dirty="0" smtClean="0"/>
          </a:p>
          <a:p>
            <a:endParaRPr lang="es-ES_tradnl" sz="1500" dirty="0" smtClean="0"/>
          </a:p>
          <a:p>
            <a:endParaRPr lang="es-ES_tradnl" sz="1500" dirty="0" smtClean="0"/>
          </a:p>
          <a:p>
            <a:endParaRPr lang="es-ES_tradnl" sz="1500" dirty="0" smtClean="0"/>
          </a:p>
          <a:p>
            <a:endParaRPr lang="es-ES_tradnl" sz="1500" dirty="0" smtClean="0"/>
          </a:p>
          <a:p>
            <a:endParaRPr lang="es-ES_tradnl" sz="1500" dirty="0" smtClean="0"/>
          </a:p>
          <a:p>
            <a:endParaRPr lang="es-ES_tradnl" sz="1500" dirty="0" smtClean="0"/>
          </a:p>
          <a:p>
            <a:r>
              <a:rPr lang="es-ES_tradnl" sz="1100" i="1" dirty="0" smtClean="0"/>
              <a:t>“</a:t>
            </a:r>
            <a:r>
              <a:rPr lang="es-ES_tradnl" sz="1100" i="1" dirty="0" err="1" smtClean="0"/>
              <a:t>My</a:t>
            </a:r>
            <a:r>
              <a:rPr lang="es-ES_tradnl" sz="1100" i="1" dirty="0" smtClean="0"/>
              <a:t> </a:t>
            </a:r>
            <a:r>
              <a:rPr lang="es-ES_tradnl" sz="1100" i="1" dirty="0" err="1" smtClean="0"/>
              <a:t>Name</a:t>
            </a:r>
            <a:r>
              <a:rPr lang="es-ES_tradnl" sz="1100" i="1" dirty="0" smtClean="0"/>
              <a:t> </a:t>
            </a:r>
            <a:r>
              <a:rPr lang="es-ES_tradnl" sz="1100" i="1" dirty="0" err="1" smtClean="0"/>
              <a:t>Is</a:t>
            </a:r>
            <a:r>
              <a:rPr lang="es-ES_tradnl" sz="1100" i="1" dirty="0" smtClean="0"/>
              <a:t> Graham, as in Cracker” </a:t>
            </a:r>
            <a:r>
              <a:rPr lang="es-ES_tradnl" sz="1100" i="1" dirty="0" err="1" smtClean="0"/>
              <a:t>by</a:t>
            </a:r>
            <a:r>
              <a:rPr lang="es-ES_tradnl" sz="1100" i="1" dirty="0" smtClean="0"/>
              <a:t> </a:t>
            </a:r>
            <a:r>
              <a:rPr lang="es-ES_tradnl" sz="1100" i="1" dirty="0" err="1" smtClean="0"/>
              <a:t>Janice</a:t>
            </a:r>
            <a:r>
              <a:rPr lang="es-ES_tradnl" sz="1100" i="1" dirty="0" smtClean="0"/>
              <a:t> </a:t>
            </a:r>
            <a:r>
              <a:rPr lang="es-ES_tradnl" sz="1100" i="1" dirty="0" err="1" smtClean="0"/>
              <a:t>Barrett</a:t>
            </a:r>
            <a:r>
              <a:rPr lang="es-ES_tradnl" sz="1100" i="1" dirty="0" smtClean="0"/>
              <a:t> Graham </a:t>
            </a:r>
            <a:r>
              <a:rPr lang="es-ES_tradnl" sz="1100" i="1" dirty="0" err="1" smtClean="0"/>
              <a:t>from</a:t>
            </a:r>
            <a:r>
              <a:rPr lang="es-ES_tradnl" sz="1100" i="1" dirty="0" smtClean="0"/>
              <a:t> </a:t>
            </a:r>
            <a:r>
              <a:rPr lang="es-ES_tradnl" sz="1100" i="1" dirty="0" err="1" smtClean="0"/>
              <a:t>Highlights</a:t>
            </a:r>
            <a:r>
              <a:rPr lang="es-ES_tradnl" sz="1100" i="1" dirty="0" smtClean="0"/>
              <a:t> </a:t>
            </a:r>
            <a:r>
              <a:rPr lang="es-ES_tradnl" sz="1100" i="1" dirty="0" err="1" smtClean="0"/>
              <a:t>for</a:t>
            </a:r>
            <a:r>
              <a:rPr lang="es-ES_tradnl" sz="1100" i="1" dirty="0" smtClean="0"/>
              <a:t> </a:t>
            </a:r>
            <a:r>
              <a:rPr lang="es-ES_tradnl" sz="1100" i="1" dirty="0" err="1" smtClean="0"/>
              <a:t>Children</a:t>
            </a:r>
            <a:r>
              <a:rPr lang="es-ES_tradnl" sz="1100" i="1" dirty="0" smtClean="0"/>
              <a:t>, </a:t>
            </a:r>
            <a:r>
              <a:rPr lang="es-ES_tradnl" sz="1100" i="1" dirty="0" err="1" smtClean="0"/>
              <a:t>January</a:t>
            </a:r>
            <a:r>
              <a:rPr lang="es-ES_tradnl" sz="1100" i="1" dirty="0" smtClean="0"/>
              <a:t> 1996. Copyright © 1996 </a:t>
            </a:r>
            <a:r>
              <a:rPr lang="es-ES_tradnl" sz="1100" i="1" dirty="0" err="1" smtClean="0"/>
              <a:t>by</a:t>
            </a:r>
            <a:r>
              <a:rPr lang="es-ES_tradnl" sz="1100" i="1" dirty="0" smtClean="0"/>
              <a:t> </a:t>
            </a:r>
            <a:r>
              <a:rPr lang="es-ES_tradnl" sz="1100" i="1" dirty="0" err="1" smtClean="0"/>
              <a:t>Highlights</a:t>
            </a:r>
            <a:r>
              <a:rPr lang="es-ES_tradnl" sz="1100" i="1" dirty="0" smtClean="0"/>
              <a:t> </a:t>
            </a:r>
            <a:r>
              <a:rPr lang="es-ES_tradnl" sz="1100" i="1" dirty="0" err="1" smtClean="0"/>
              <a:t>for</a:t>
            </a:r>
            <a:r>
              <a:rPr lang="es-ES_tradnl" sz="1100" i="1" dirty="0" smtClean="0"/>
              <a:t> </a:t>
            </a:r>
            <a:r>
              <a:rPr lang="es-ES_tradnl" sz="1100" i="1" dirty="0" err="1" smtClean="0"/>
              <a:t>Children</a:t>
            </a:r>
            <a:r>
              <a:rPr lang="es-ES_tradnl" sz="1100" i="1" dirty="0" smtClean="0"/>
              <a:t>, Inc., Columbus, Ohio.</a:t>
            </a:r>
            <a:endParaRPr lang="es-ES_tradnl" sz="1100" i="1" dirty="0"/>
          </a:p>
        </p:txBody>
      </p:sp>
      <p:pic>
        <p:nvPicPr>
          <p:cNvPr id="7" name="Picture 6" descr="http://3.bp.blogspot.com/_3iPyEQDopjs/SeUtnAq3eiI/AAAAAAAAARs/Pr9ZBwoPfxw/s400/DSC00910.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5600" y="1430305"/>
            <a:ext cx="966585" cy="7147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pic>
        <p:nvPicPr>
          <p:cNvPr id="2050" name="Picture 2" descr="http://2.bp.blogspot.com/-AFwldHFkgI0/Thd0RV7LhqI/AAAAAAAAAtM/Tiyi2CSrluk/s640/DSC00564.JP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68824" y="6621759"/>
            <a:ext cx="4558497" cy="2528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076220442"/>
              </p:ext>
            </p:extLst>
          </p:nvPr>
        </p:nvGraphicFramePr>
        <p:xfrm>
          <a:off x="4343400" y="526379"/>
          <a:ext cx="3581400" cy="2194560"/>
        </p:xfrm>
        <a:graphic>
          <a:graphicData uri="http://schemas.openxmlformats.org/drawingml/2006/table">
            <a:tbl>
              <a:tblPr firstRow="1" bandRow="1">
                <a:tableStyleId>{5940675A-B579-460E-94D1-54222C63F5DA}</a:tableStyleId>
              </a:tblPr>
              <a:tblGrid>
                <a:gridCol w="1790700"/>
                <a:gridCol w="1790700"/>
              </a:tblGrid>
              <a:tr h="167357">
                <a:tc gridSpan="2">
                  <a:txBody>
                    <a:bodyPr/>
                    <a:lstStyle/>
                    <a:p>
                      <a:pPr algn="ctr"/>
                      <a:r>
                        <a:rPr lang="es-ES_tradnl" sz="1200" b="1" u="sng" noProof="0" dirty="0" smtClean="0"/>
                        <a:t>Galletas </a:t>
                      </a:r>
                      <a:r>
                        <a:rPr lang="es-ES_tradnl" sz="1200" b="1" u="sng" noProof="0" dirty="0" err="1" smtClean="0"/>
                        <a:t>graham</a:t>
                      </a:r>
                      <a:r>
                        <a:rPr lang="es-ES_tradnl" sz="1200" b="1" u="sng" noProof="0" dirty="0" smtClean="0"/>
                        <a:t> Originales</a:t>
                      </a:r>
                      <a:endParaRPr lang="es-ES_tradnl" sz="1200" b="1" u="sng"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000" dirty="0"/>
                    </a:p>
                  </a:txBody>
                  <a:tcPr/>
                </a:tc>
              </a:tr>
              <a:tr h="287383">
                <a:tc>
                  <a:txBody>
                    <a:bodyPr/>
                    <a:lstStyle/>
                    <a:p>
                      <a:pPr algn="just"/>
                      <a:r>
                        <a:rPr lang="es-ES_tradnl" sz="1200" b="1" noProof="0" dirty="0" smtClean="0"/>
                        <a:t>Otros</a:t>
                      </a:r>
                      <a:r>
                        <a:rPr lang="es-ES_tradnl" sz="1200" b="1" baseline="0" noProof="0" dirty="0" smtClean="0"/>
                        <a:t> Nombres</a:t>
                      </a:r>
                      <a:r>
                        <a:rPr lang="es-ES_tradnl" sz="1200" b="1" noProof="0" dirty="0" smtClean="0"/>
                        <a:t>............</a:t>
                      </a:r>
                      <a:endParaRPr lang="es-ES_tradnl" sz="1200" b="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r>
                        <a:rPr lang="es-ES_tradnl" sz="1200" b="1" i="1" noProof="0" dirty="0" smtClean="0"/>
                        <a:t>Graham </a:t>
                      </a:r>
                      <a:r>
                        <a:rPr lang="es-ES_tradnl" sz="1200" b="1" i="1" noProof="0" dirty="0" err="1" smtClean="0"/>
                        <a:t>Wafer</a:t>
                      </a:r>
                      <a:endParaRPr lang="es-ES_tradnl" sz="1200" b="1" i="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87383">
                <a:tc>
                  <a:txBody>
                    <a:bodyPr/>
                    <a:lstStyle/>
                    <a:p>
                      <a:pPr algn="just"/>
                      <a:r>
                        <a:rPr lang="es-ES_tradnl" sz="1200" b="1" noProof="0" dirty="0" smtClean="0"/>
                        <a:t>Creador.......................</a:t>
                      </a:r>
                      <a:endParaRPr lang="es-ES_tradnl" sz="1200" b="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r>
                        <a:rPr lang="es-ES_tradnl" sz="1200" b="1" noProof="0" dirty="0" err="1" smtClean="0"/>
                        <a:t>Sylvester</a:t>
                      </a:r>
                      <a:r>
                        <a:rPr lang="es-ES_tradnl" sz="1200" b="1" noProof="0" dirty="0" smtClean="0"/>
                        <a:t> Graham</a:t>
                      </a:r>
                      <a:endParaRPr lang="es-ES_tradnl" sz="1200" b="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78971">
                <a:tc>
                  <a:txBody>
                    <a:bodyPr/>
                    <a:lstStyle/>
                    <a:p>
                      <a:pPr algn="l"/>
                      <a:r>
                        <a:rPr lang="es-ES_tradnl" sz="1200" b="1" noProof="0" dirty="0" smtClean="0"/>
                        <a:t>Lugar</a:t>
                      </a:r>
                      <a:r>
                        <a:rPr lang="es-ES_tradnl" sz="1200" b="1" baseline="0" noProof="0" dirty="0" smtClean="0"/>
                        <a:t> donde las inventó...</a:t>
                      </a:r>
                      <a:endParaRPr lang="es-ES_tradnl" sz="1200" b="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r>
                        <a:rPr lang="es-ES_tradnl" sz="1200" b="1" noProof="0" dirty="0" smtClean="0"/>
                        <a:t>New Jersey, USA</a:t>
                      </a:r>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87383">
                <a:tc gridSpan="2">
                  <a:txBody>
                    <a:bodyPr/>
                    <a:lstStyle/>
                    <a:p>
                      <a:pPr algn="ctr"/>
                      <a:r>
                        <a:rPr lang="es-ES_tradnl" sz="1200" b="1" u="sng" noProof="0" dirty="0" smtClean="0"/>
                        <a:t>Ingredientes Originales</a:t>
                      </a:r>
                      <a:endParaRPr lang="es-ES_tradnl" sz="1200" b="1" u="sng"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000" dirty="0"/>
                    </a:p>
                  </a:txBody>
                  <a:tcPr/>
                </a:tc>
              </a:tr>
              <a:tr h="287383">
                <a:tc>
                  <a:txBody>
                    <a:bodyPr/>
                    <a:lstStyle/>
                    <a:p>
                      <a:pPr algn="r"/>
                      <a:r>
                        <a:rPr lang="es-ES_tradnl" sz="1200" b="1" noProof="0" dirty="0" smtClean="0"/>
                        <a:t>      Harina Graham</a:t>
                      </a:r>
                      <a:r>
                        <a:rPr lang="es-ES_tradnl" sz="1200" b="1" baseline="0" noProof="0" dirty="0" smtClean="0"/>
                        <a:t> </a:t>
                      </a:r>
                      <a:endParaRPr lang="es-ES_tradnl" sz="1200" b="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s-ES_tradnl" sz="1200" b="1" noProof="0" dirty="0" smtClean="0"/>
                        <a:t>Leche</a:t>
                      </a:r>
                      <a:endParaRPr lang="es-ES_tradnl" sz="1200" b="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87383">
                <a:tc>
                  <a:txBody>
                    <a:bodyPr/>
                    <a:lstStyle/>
                    <a:p>
                      <a:pPr algn="r"/>
                      <a:r>
                        <a:rPr lang="es-ES_tradnl" sz="1200" b="1" noProof="0" dirty="0" smtClean="0"/>
                        <a:t>Melaza</a:t>
                      </a:r>
                      <a:endParaRPr lang="es-ES_tradnl" sz="1200" b="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s-ES_tradnl" sz="1200" b="1" noProof="0" dirty="0" smtClean="0"/>
                        <a:t>Huevos</a:t>
                      </a:r>
                      <a:endParaRPr lang="es-ES_tradnl" sz="1200" b="1" noProof="0"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8" name="Picture 12" descr="Sylvester Grah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9418" y="1922654"/>
            <a:ext cx="1154083" cy="159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9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4723" y="693889"/>
            <a:ext cx="6741479" cy="3072921"/>
          </a:xfrm>
          <a:prstGeom prst="rect">
            <a:avLst/>
          </a:prstGeom>
        </p:spPr>
        <p:txBody>
          <a:bodyPr wrap="square" lIns="101881" tIns="50941" rIns="101881" bIns="50941">
            <a:spAutoFit/>
          </a:bodyPr>
          <a:lstStyle/>
          <a:p>
            <a:pPr marL="461963" indent="-461963"/>
            <a:r>
              <a:rPr lang="en-US" sz="1700" b="1" dirty="0" smtClean="0">
                <a:latin typeface="Helvetica" pitchFamily="34" charset="0"/>
                <a:cs typeface="Helvetica" pitchFamily="34" charset="0"/>
              </a:rPr>
              <a:t>11. </a:t>
            </a:r>
            <a:r>
              <a:rPr lang="es-ES" sz="1700" b="1" dirty="0" smtClean="0">
                <a:latin typeface="Helvetica" pitchFamily="34" charset="0"/>
                <a:cs typeface="Helvetica" pitchFamily="34" charset="0"/>
              </a:rPr>
              <a:t>¿Qué enunciado describe </a:t>
            </a:r>
            <a:r>
              <a:rPr lang="es-ES" sz="1700" b="1" dirty="0">
                <a:latin typeface="Helvetica" pitchFamily="34" charset="0"/>
                <a:cs typeface="Helvetica" pitchFamily="34" charset="0"/>
              </a:rPr>
              <a:t>mejor el punto de vista </a:t>
            </a:r>
            <a:r>
              <a:rPr lang="es-ES" sz="1700" b="1" dirty="0" smtClean="0">
                <a:latin typeface="Helvetica" pitchFamily="34" charset="0"/>
                <a:cs typeface="Helvetica" pitchFamily="34" charset="0"/>
              </a:rPr>
              <a:t>de Graham acerca </a:t>
            </a:r>
            <a:r>
              <a:rPr lang="es-ES" sz="1700" b="1" dirty="0">
                <a:latin typeface="Helvetica" pitchFamily="34" charset="0"/>
                <a:cs typeface="Helvetica" pitchFamily="34" charset="0"/>
              </a:rPr>
              <a:t>de la </a:t>
            </a:r>
            <a:r>
              <a:rPr lang="es-ES" sz="1700" b="1" dirty="0" smtClean="0">
                <a:latin typeface="Helvetica" pitchFamily="34" charset="0"/>
                <a:cs typeface="Helvetica" pitchFamily="34" charset="0"/>
              </a:rPr>
              <a:t>comida?</a:t>
            </a:r>
          </a:p>
          <a:p>
            <a:pPr marL="461963" indent="-461963"/>
            <a:endParaRPr lang="en-US" sz="1700" b="1" dirty="0" smtClean="0">
              <a:latin typeface="Helvetica" pitchFamily="34" charset="0"/>
              <a:cs typeface="Helvetica" pitchFamily="34" charset="0"/>
            </a:endParaRPr>
          </a:p>
          <a:p>
            <a:pPr marL="795338" indent="-333375">
              <a:buFont typeface="+mj-lt"/>
              <a:buAutoNum type="alphaUcPeriod"/>
            </a:pPr>
            <a:r>
              <a:rPr lang="es-ES" sz="1700" dirty="0" smtClean="0">
                <a:latin typeface="Helvetica" pitchFamily="34" charset="0"/>
                <a:cs typeface="Helvetica" pitchFamily="34" charset="0"/>
              </a:rPr>
              <a:t>Él quería </a:t>
            </a:r>
            <a:r>
              <a:rPr lang="es-ES" sz="1700" dirty="0">
                <a:latin typeface="Helvetica" pitchFamily="34" charset="0"/>
                <a:cs typeface="Helvetica" pitchFamily="34" charset="0"/>
              </a:rPr>
              <a:t>encontrar una manera de ayudar a las personas a sentirse mejor.</a:t>
            </a:r>
          </a:p>
          <a:p>
            <a:pPr marL="795338" indent="-333375">
              <a:buFont typeface="+mj-lt"/>
              <a:buAutoNum type="alphaUcPeriod"/>
            </a:pPr>
            <a:endParaRPr lang="es-ES" sz="1700" dirty="0">
              <a:latin typeface="Helvetica" pitchFamily="34" charset="0"/>
              <a:cs typeface="Helvetica" pitchFamily="34" charset="0"/>
            </a:endParaRPr>
          </a:p>
          <a:p>
            <a:pPr marL="795338" indent="-333375">
              <a:buFont typeface="+mj-lt"/>
              <a:buAutoNum type="alphaUcPeriod"/>
            </a:pPr>
            <a:r>
              <a:rPr lang="es-ES" sz="1700" dirty="0">
                <a:latin typeface="Helvetica" pitchFamily="34" charset="0"/>
                <a:cs typeface="Helvetica" pitchFamily="34" charset="0"/>
              </a:rPr>
              <a:t>La gente no </a:t>
            </a:r>
            <a:r>
              <a:rPr lang="es-ES" sz="1700" dirty="0" smtClean="0">
                <a:latin typeface="Helvetica" pitchFamily="34" charset="0"/>
                <a:cs typeface="Helvetica" pitchFamily="34" charset="0"/>
              </a:rPr>
              <a:t>debería tragar de golpe la </a:t>
            </a:r>
            <a:r>
              <a:rPr lang="es-ES" sz="1700" dirty="0">
                <a:latin typeface="Helvetica" pitchFamily="34" charset="0"/>
                <a:cs typeface="Helvetica" pitchFamily="34" charset="0"/>
              </a:rPr>
              <a:t>comida.</a:t>
            </a:r>
          </a:p>
          <a:p>
            <a:pPr marL="795338" indent="-333375">
              <a:buFont typeface="+mj-lt"/>
              <a:buAutoNum type="alphaUcPeriod"/>
            </a:pPr>
            <a:endParaRPr lang="es-ES" sz="1700" dirty="0">
              <a:latin typeface="Helvetica" pitchFamily="34" charset="0"/>
              <a:cs typeface="Helvetica" pitchFamily="34" charset="0"/>
            </a:endParaRPr>
          </a:p>
          <a:p>
            <a:pPr marL="795338" indent="-333375">
              <a:buFont typeface="+mj-lt"/>
              <a:buAutoNum type="alphaUcPeriod"/>
            </a:pPr>
            <a:r>
              <a:rPr lang="es-ES" sz="1700" dirty="0">
                <a:latin typeface="Helvetica" pitchFamily="34" charset="0"/>
                <a:cs typeface="Helvetica" pitchFamily="34" charset="0"/>
              </a:rPr>
              <a:t>Si la gente </a:t>
            </a:r>
            <a:r>
              <a:rPr lang="es-ES" sz="1700" dirty="0" smtClean="0">
                <a:latin typeface="Helvetica" pitchFamily="34" charset="0"/>
                <a:cs typeface="Helvetica" pitchFamily="34" charset="0"/>
              </a:rPr>
              <a:t>comiera </a:t>
            </a:r>
            <a:r>
              <a:rPr lang="es-ES" sz="1700" dirty="0">
                <a:latin typeface="Helvetica" pitchFamily="34" charset="0"/>
                <a:cs typeface="Helvetica" pitchFamily="34" charset="0"/>
              </a:rPr>
              <a:t>alimentos </a:t>
            </a:r>
            <a:r>
              <a:rPr lang="es-ES" sz="1700" dirty="0" smtClean="0">
                <a:latin typeface="Helvetica" pitchFamily="34" charset="0"/>
                <a:cs typeface="Helvetica" pitchFamily="34" charset="0"/>
              </a:rPr>
              <a:t>naturales, se sentirían </a:t>
            </a:r>
            <a:r>
              <a:rPr lang="es-ES" sz="1700" dirty="0">
                <a:latin typeface="Helvetica" pitchFamily="34" charset="0"/>
                <a:cs typeface="Helvetica" pitchFamily="34" charset="0"/>
              </a:rPr>
              <a:t>mejor.</a:t>
            </a:r>
          </a:p>
          <a:p>
            <a:pPr marL="795338" indent="-333375">
              <a:buFont typeface="+mj-lt"/>
              <a:buAutoNum type="alphaUcPeriod"/>
            </a:pPr>
            <a:endParaRPr lang="es-ES" sz="1700" dirty="0">
              <a:latin typeface="Helvetica" pitchFamily="34" charset="0"/>
              <a:cs typeface="Helvetica" pitchFamily="34" charset="0"/>
            </a:endParaRPr>
          </a:p>
          <a:p>
            <a:pPr marL="795338" indent="-333375">
              <a:buFont typeface="+mj-lt"/>
              <a:buAutoNum type="alphaUcPeriod"/>
            </a:pPr>
            <a:r>
              <a:rPr lang="es-ES" sz="1700" dirty="0" smtClean="0">
                <a:latin typeface="Helvetica" pitchFamily="34" charset="0"/>
                <a:cs typeface="Helvetica" pitchFamily="34" charset="0"/>
              </a:rPr>
              <a:t>A Graham </a:t>
            </a:r>
            <a:r>
              <a:rPr lang="es-ES" sz="1700" dirty="0">
                <a:latin typeface="Helvetica" pitchFamily="34" charset="0"/>
                <a:cs typeface="Helvetica" pitchFamily="34" charset="0"/>
              </a:rPr>
              <a:t>le gustaba compartir sus ideas sobre la comida.</a:t>
            </a:r>
            <a:endParaRPr lang="en-US" sz="17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7" name="Rectangle 6"/>
          <p:cNvSpPr/>
          <p:nvPr/>
        </p:nvSpPr>
        <p:spPr>
          <a:xfrm>
            <a:off x="401618" y="4949371"/>
            <a:ext cx="6837382" cy="4119361"/>
          </a:xfrm>
          <a:prstGeom prst="rect">
            <a:avLst/>
          </a:prstGeom>
        </p:spPr>
        <p:txBody>
          <a:bodyPr wrap="square" lIns="101881" tIns="50941" rIns="101881" bIns="50941">
            <a:spAutoFit/>
          </a:bodyPr>
          <a:lstStyle/>
          <a:p>
            <a:pPr marL="461963" indent="-461963"/>
            <a:r>
              <a:rPr lang="en-US" sz="1700" b="1" dirty="0" smtClean="0">
                <a:latin typeface="Helvetica" pitchFamily="34" charset="0"/>
                <a:cs typeface="Helvetica" pitchFamily="34" charset="0"/>
              </a:rPr>
              <a:t>1</a:t>
            </a:r>
            <a:r>
              <a:rPr lang="es-CO" sz="1700" b="1" dirty="0" smtClean="0">
                <a:latin typeface="Helvetica" pitchFamily="34" charset="0"/>
                <a:cs typeface="Helvetica" pitchFamily="34" charset="0"/>
              </a:rPr>
              <a:t>2. ¿Por qué </a:t>
            </a:r>
            <a:r>
              <a:rPr lang="es-CO" sz="1700" b="1" dirty="0" err="1" smtClean="0">
                <a:latin typeface="Helvetica" pitchFamily="34" charset="0"/>
                <a:cs typeface="Helvetica" pitchFamily="34" charset="0"/>
              </a:rPr>
              <a:t>Sylvester</a:t>
            </a:r>
            <a:r>
              <a:rPr lang="es-CO" sz="1700" b="1" dirty="0" smtClean="0">
                <a:latin typeface="Helvetica" pitchFamily="34" charset="0"/>
                <a:cs typeface="Helvetica" pitchFamily="34" charset="0"/>
              </a:rPr>
              <a:t> compara a la gente con las boas constrictoras?</a:t>
            </a:r>
          </a:p>
          <a:p>
            <a:pPr marL="461963" indent="-461963"/>
            <a:endParaRPr lang="es-CO" sz="1900" b="1" dirty="0" smtClean="0">
              <a:latin typeface="Helvetica" pitchFamily="34" charset="0"/>
              <a:cs typeface="Helvetica" pitchFamily="34" charset="0"/>
            </a:endParaRPr>
          </a:p>
          <a:p>
            <a:pPr marL="693738" indent="-295275">
              <a:buFont typeface="+mj-lt"/>
              <a:buAutoNum type="alphaUcPeriod"/>
            </a:pPr>
            <a:r>
              <a:rPr lang="es-CO" sz="1700" dirty="0" smtClean="0">
                <a:latin typeface="Helvetica" pitchFamily="34" charset="0"/>
                <a:cs typeface="Helvetica" pitchFamily="34" charset="0"/>
              </a:rPr>
              <a:t>Cuando la gente se tragaba la comida </a:t>
            </a:r>
            <a:r>
              <a:rPr lang="es-CO" sz="1700" dirty="0" err="1" smtClean="0">
                <a:latin typeface="Helvetica" pitchFamily="34" charset="0"/>
                <a:cs typeface="Helvetica" pitchFamily="34" charset="0"/>
              </a:rPr>
              <a:t>Sylvester</a:t>
            </a:r>
            <a:r>
              <a:rPr lang="es-CO" sz="1700" dirty="0" smtClean="0">
                <a:latin typeface="Helvetica" pitchFamily="34" charset="0"/>
                <a:cs typeface="Helvetica" pitchFamily="34" charset="0"/>
              </a:rPr>
              <a:t> pensó que "parecían </a:t>
            </a:r>
            <a:r>
              <a:rPr lang="es-CO" sz="1700" dirty="0">
                <a:latin typeface="Helvetica" panose="020B0604020202020204" pitchFamily="34" charset="0"/>
                <a:cs typeface="Helvetica" panose="020B0604020202020204" pitchFamily="34" charset="0"/>
              </a:rPr>
              <a:t>serpientes tragándose sus enormes comidas enteras</a:t>
            </a:r>
            <a:r>
              <a:rPr lang="es-CO" sz="1700" dirty="0" smtClean="0">
                <a:latin typeface="Helvetica" pitchFamily="34" charset="0"/>
                <a:cs typeface="Helvetica" pitchFamily="34" charset="0"/>
              </a:rPr>
              <a:t>.“</a:t>
            </a:r>
          </a:p>
          <a:p>
            <a:pPr marL="693738" indent="-295275">
              <a:buFont typeface="+mj-lt"/>
              <a:buAutoNum type="alphaUcPeriod"/>
            </a:pPr>
            <a:endParaRPr lang="es-CO" sz="1700" dirty="0" smtClean="0">
              <a:latin typeface="Helvetica" pitchFamily="34" charset="0"/>
              <a:cs typeface="Helvetica" pitchFamily="34" charset="0"/>
            </a:endParaRPr>
          </a:p>
          <a:p>
            <a:pPr marL="722833" indent="-361417">
              <a:buFont typeface="+mj-lt"/>
              <a:buAutoNum type="alphaUcPeriod" startAt="2"/>
            </a:pPr>
            <a:r>
              <a:rPr lang="es-CO" sz="1700" dirty="0" smtClean="0">
                <a:latin typeface="Helvetica" pitchFamily="34" charset="0"/>
                <a:cs typeface="Helvetica" pitchFamily="34" charset="0"/>
              </a:rPr>
              <a:t>La gente estaba enferma o con sobrepeso y los médicos no sabían cómo curarlos.</a:t>
            </a:r>
          </a:p>
          <a:p>
            <a:pPr marL="722833" indent="-361417">
              <a:buFont typeface="+mj-lt"/>
              <a:buAutoNum type="alphaUcPeriod" startAt="2"/>
            </a:pPr>
            <a:endParaRPr lang="es-CO" sz="1700" dirty="0" smtClean="0">
              <a:latin typeface="Helvetica" pitchFamily="34" charset="0"/>
              <a:cs typeface="Helvetica" pitchFamily="34" charset="0"/>
            </a:endParaRPr>
          </a:p>
          <a:p>
            <a:pPr marL="722833" indent="-361417">
              <a:buFont typeface="+mj-lt"/>
              <a:buAutoNum type="alphaUcPeriod" startAt="2"/>
            </a:pPr>
            <a:r>
              <a:rPr lang="es-CO" sz="1700" dirty="0" smtClean="0">
                <a:latin typeface="Helvetica" pitchFamily="34" charset="0"/>
                <a:cs typeface="Helvetica" pitchFamily="34" charset="0"/>
              </a:rPr>
              <a:t>Las boas constrictoras comen enormes comidas enteras.</a:t>
            </a:r>
          </a:p>
          <a:p>
            <a:pPr marL="722833" indent="-361417">
              <a:buFont typeface="+mj-lt"/>
              <a:buAutoNum type="alphaUcPeriod" startAt="2"/>
            </a:pPr>
            <a:endParaRPr lang="es-CO" sz="1700" dirty="0" smtClean="0">
              <a:latin typeface="Helvetica" pitchFamily="34" charset="0"/>
              <a:cs typeface="Helvetica" pitchFamily="34" charset="0"/>
            </a:endParaRPr>
          </a:p>
          <a:p>
            <a:pPr marL="722833" indent="-361417">
              <a:buFont typeface="+mj-lt"/>
              <a:buAutoNum type="alphaUcPeriod" startAt="2"/>
            </a:pPr>
            <a:r>
              <a:rPr lang="es-CO" sz="1700" dirty="0" err="1" smtClean="0">
                <a:latin typeface="Helvetica" pitchFamily="34" charset="0"/>
                <a:cs typeface="Helvetica" pitchFamily="34" charset="0"/>
              </a:rPr>
              <a:t>Sylvester</a:t>
            </a:r>
            <a:r>
              <a:rPr lang="es-CO" sz="1700" dirty="0" smtClean="0">
                <a:latin typeface="Helvetica" pitchFamily="34" charset="0"/>
                <a:cs typeface="Helvetica" pitchFamily="34" charset="0"/>
              </a:rPr>
              <a:t> se preguntaba si las boas comían mucha carne roja.</a:t>
            </a:r>
          </a:p>
          <a:p>
            <a:pPr marL="361417"/>
            <a:endParaRPr lang="en-US" sz="1700" dirty="0">
              <a:latin typeface="Helvetica" pitchFamily="34" charset="0"/>
              <a:cs typeface="Helvetica" pitchFamily="34" charset="0"/>
            </a:endParaRPr>
          </a:p>
        </p:txBody>
      </p:sp>
      <p:cxnSp>
        <p:nvCxnSpPr>
          <p:cNvPr id="10" name="Straight Connector 9"/>
          <p:cNvCxnSpPr/>
          <p:nvPr/>
        </p:nvCxnSpPr>
        <p:spPr>
          <a:xfrm>
            <a:off x="401618" y="4726193"/>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92896" y="5791200"/>
            <a:ext cx="259409" cy="2566251"/>
            <a:chOff x="457200" y="5867400"/>
            <a:chExt cx="259409" cy="2566251"/>
          </a:xfrm>
        </p:grpSpPr>
        <p:sp>
          <p:nvSpPr>
            <p:cNvPr id="11" name="Oval 10"/>
            <p:cNvSpPr/>
            <p:nvPr/>
          </p:nvSpPr>
          <p:spPr>
            <a:xfrm>
              <a:off x="457200" y="5867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473721" y="7685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457200" y="819416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457200" y="6923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nvGrpSpPr>
          <p:cNvPr id="3" name="Group 2"/>
          <p:cNvGrpSpPr/>
          <p:nvPr/>
        </p:nvGrpSpPr>
        <p:grpSpPr>
          <a:xfrm>
            <a:off x="509417" y="1517931"/>
            <a:ext cx="247914" cy="2010319"/>
            <a:chOff x="528374" y="1639227"/>
            <a:chExt cx="247914" cy="2010319"/>
          </a:xfrm>
        </p:grpSpPr>
        <p:sp>
          <p:nvSpPr>
            <p:cNvPr id="15" name="Oval 14"/>
            <p:cNvSpPr/>
            <p:nvPr/>
          </p:nvSpPr>
          <p:spPr>
            <a:xfrm>
              <a:off x="528374" y="163922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533400" y="238487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528374" y="29039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528374" y="341006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0" name="Table 19"/>
          <p:cNvGraphicFramePr>
            <a:graphicFrameLocks noGrp="1"/>
          </p:cNvGraphicFramePr>
          <p:nvPr>
            <p:extLst>
              <p:ext uri="{D42A27DB-BD31-4B8C-83A1-F6EECF244321}">
                <p14:modId xmlns:p14="http://schemas.microsoft.com/office/powerpoint/2010/main" val="3227318212"/>
              </p:ext>
            </p:extLst>
          </p:nvPr>
        </p:nvGraphicFramePr>
        <p:xfrm>
          <a:off x="5608881" y="8839200"/>
          <a:ext cx="1551297" cy="625844"/>
        </p:xfrm>
        <a:graphic>
          <a:graphicData uri="http://schemas.openxmlformats.org/drawingml/2006/table">
            <a:tbl>
              <a:tblPr/>
              <a:tblGrid>
                <a:gridCol w="1551297"/>
              </a:tblGrid>
              <a:tr h="163607">
                <a:tc>
                  <a:txBody>
                    <a:bodyPr/>
                    <a:lstStyle/>
                    <a:p>
                      <a:pPr marL="0" marR="0" algn="ctr">
                        <a:lnSpc>
                          <a:spcPct val="100000"/>
                        </a:lnSpc>
                        <a:spcBef>
                          <a:spcPts val="0"/>
                        </a:spcBef>
                        <a:spcAft>
                          <a:spcPts val="0"/>
                        </a:spcAft>
                      </a:pPr>
                      <a:r>
                        <a:rPr lang="en-US" sz="800" b="1" dirty="0" smtClean="0">
                          <a:solidFill>
                            <a:srgbClr val="000000"/>
                          </a:solidFill>
                          <a:latin typeface="+mn-lt"/>
                          <a:ea typeface="Times New Roman"/>
                          <a:cs typeface="Times New Roman"/>
                        </a:rPr>
                        <a:t>DOK 3 </a:t>
                      </a:r>
                      <a:r>
                        <a:rPr lang="en-US" sz="800" b="1" dirty="0">
                          <a:solidFill>
                            <a:srgbClr val="000000"/>
                          </a:solidFill>
                          <a:latin typeface="+mn-lt"/>
                          <a:ea typeface="Times New Roman"/>
                          <a:cs typeface="Times New Roman"/>
                        </a:rPr>
                        <a:t>– </a:t>
                      </a:r>
                      <a:r>
                        <a:rPr lang="en-US" sz="800" b="1" dirty="0" smtClean="0">
                          <a:solidFill>
                            <a:srgbClr val="000000"/>
                          </a:solidFill>
                          <a:latin typeface="+mn-lt"/>
                          <a:ea typeface="Times New Roman"/>
                          <a:cs typeface="Times New Roman"/>
                        </a:rPr>
                        <a:t>Cu      </a:t>
                      </a:r>
                      <a:r>
                        <a:rPr lang="en-US" sz="800" b="1" dirty="0" err="1" smtClean="0">
                          <a:solidFill>
                            <a:srgbClr val="000000"/>
                          </a:solidFill>
                          <a:latin typeface="+mn-lt"/>
                          <a:ea typeface="Times New Roman"/>
                          <a:cs typeface="Times New Roman"/>
                        </a:rPr>
                        <a:t>Hacia</a:t>
                      </a:r>
                      <a:r>
                        <a:rPr lang="en-US" sz="800" b="1" dirty="0" smtClean="0">
                          <a:solidFill>
                            <a:srgbClr val="000000"/>
                          </a:solidFill>
                          <a:latin typeface="+mn-lt"/>
                          <a:ea typeface="Times New Roman"/>
                          <a:cs typeface="Times New Roman"/>
                        </a:rPr>
                        <a:t> RI.3.6</a:t>
                      </a:r>
                      <a:endParaRPr lang="en-US" sz="800" dirty="0">
                        <a:latin typeface="+mn-lt"/>
                        <a:ea typeface="Calibri"/>
                        <a:cs typeface="Times New Roman"/>
                      </a:endParaRPr>
                    </a:p>
                  </a:txBody>
                  <a:tcPr marL="33841" marR="33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62237">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Explica el  punto de vista del autor usando evidencia de apoyo en el texto.</a:t>
                      </a:r>
                      <a:endParaRPr lang="en-US" sz="800" dirty="0">
                        <a:effectLst/>
                        <a:latin typeface="+mn-lt"/>
                        <a:ea typeface="Calibri"/>
                        <a:cs typeface="Times New Roman"/>
                      </a:endParaRPr>
                    </a:p>
                  </a:txBody>
                  <a:tcPr marL="33841" marR="338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62957479"/>
              </p:ext>
            </p:extLst>
          </p:nvPr>
        </p:nvGraphicFramePr>
        <p:xfrm>
          <a:off x="5715000" y="3810000"/>
          <a:ext cx="1684973" cy="781779"/>
        </p:xfrm>
        <a:graphic>
          <a:graphicData uri="http://schemas.openxmlformats.org/drawingml/2006/table">
            <a:tbl>
              <a:tblPr firstRow="1" firstCol="1" bandRow="1"/>
              <a:tblGrid>
                <a:gridCol w="1684973"/>
              </a:tblGrid>
              <a:tr h="134500">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latin typeface="+mn-lt"/>
                          <a:ea typeface="Times New Roman"/>
                          <a:cs typeface="Times New Roman"/>
                        </a:rPr>
                        <a:t>DOK 2 – </a:t>
                      </a:r>
                      <a:r>
                        <a:rPr lang="en-US" sz="800" b="1" dirty="0" err="1" smtClean="0">
                          <a:solidFill>
                            <a:srgbClr val="000000"/>
                          </a:solidFill>
                          <a:effectLst/>
                          <a:latin typeface="+mn-lt"/>
                          <a:ea typeface="Times New Roman"/>
                          <a:cs typeface="Times New Roman"/>
                        </a:rPr>
                        <a:t>Anq</a:t>
                      </a:r>
                      <a:r>
                        <a:rPr lang="en-US" sz="800" b="1"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RI.3.6</a:t>
                      </a:r>
                      <a:endParaRPr lang="en-US" sz="800" dirty="0">
                        <a:effectLst/>
                        <a:latin typeface="+mn-lt"/>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647279">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Identifica y enumera los puntos de vista del autor dentro de un texto. Compara el punto de vista suyo con el del autor. </a:t>
                      </a:r>
                      <a:endParaRPr lang="en-US" sz="800" b="1" dirty="0" smtClean="0">
                        <a:effectLst/>
                        <a:latin typeface="+mn-lt"/>
                        <a:ea typeface="Times New Roman"/>
                        <a:cs typeface="Times New Roman"/>
                      </a:endParaRPr>
                    </a:p>
                  </a:txBody>
                  <a:tcPr marL="32894" marR="32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54006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152400"/>
            <a:ext cx="6563360" cy="9366947"/>
          </a:xfrm>
          <a:prstGeom prst="rect">
            <a:avLst/>
          </a:prstGeom>
          <a:noFill/>
        </p:spPr>
        <p:txBody>
          <a:bodyPr wrap="square" lIns="101880" tIns="50939" rIns="101880" bIns="50939" rtlCol="0">
            <a:spAutoFit/>
          </a:bodyPr>
          <a:lstStyle/>
          <a:p>
            <a:r>
              <a:rPr lang="es-419" sz="1700" u="sng" dirty="0" smtClean="0"/>
              <a:t>Trasfondo</a:t>
            </a:r>
          </a:p>
          <a:p>
            <a:endParaRPr lang="es-419" sz="1300" u="sng" dirty="0" smtClean="0"/>
          </a:p>
          <a:p>
            <a:r>
              <a:rPr lang="es-419" sz="1300" dirty="0" smtClean="0"/>
              <a:t>Esta es una pre-evaluación para medir la tarea de escribir un </a:t>
            </a:r>
            <a:r>
              <a:rPr lang="es-419" sz="1300" b="1" dirty="0" smtClean="0"/>
              <a:t>artículo informativo</a:t>
            </a:r>
            <a:r>
              <a:rPr lang="es-419" sz="1300" dirty="0" smtClean="0"/>
              <a:t>. Las composiciones completas son siempre parte de una tarea de rendimiento. Una tarea de rendimiento completa tendría: </a:t>
            </a:r>
          </a:p>
          <a:p>
            <a:endParaRPr lang="es-419" sz="1300" dirty="0" smtClean="0"/>
          </a:p>
          <a:p>
            <a:r>
              <a:rPr lang="es-419" sz="1300" b="1" i="1" dirty="0" smtClean="0"/>
              <a:t>Parte 1</a:t>
            </a:r>
          </a:p>
          <a:p>
            <a:pPr marL="181703" indent="-181703">
              <a:buFont typeface="Arial" panose="020B0604020202020204" pitchFamily="34" charset="0"/>
              <a:buChar char="•"/>
            </a:pPr>
            <a:r>
              <a:rPr lang="es-419" sz="1300" dirty="0" smtClean="0"/>
              <a:t>Una actividad para toda la clase (30 minutos)</a:t>
            </a:r>
          </a:p>
          <a:p>
            <a:pPr marL="177800"/>
            <a:r>
              <a:rPr lang="es-419" sz="1300" dirty="0" smtClean="0"/>
              <a:t>(35 minutos – trabajo independiente)</a:t>
            </a:r>
          </a:p>
          <a:p>
            <a:pPr marL="180587" indent="-180587">
              <a:buFont typeface="Arial" panose="020B0604020202020204" pitchFamily="34" charset="0"/>
              <a:buChar char="•"/>
            </a:pPr>
            <a:r>
              <a:rPr lang="es-419" sz="1300" dirty="0" smtClean="0"/>
              <a:t>Pasajes o cualquier otra fuente de lectura </a:t>
            </a:r>
          </a:p>
          <a:p>
            <a:pPr marL="180587" indent="-180587">
              <a:buFont typeface="Arial" panose="020B0604020202020204" pitchFamily="34" charset="0"/>
              <a:buChar char="•"/>
            </a:pPr>
            <a:r>
              <a:rPr lang="es-419" sz="1300" dirty="0" smtClean="0"/>
              <a:t>3 preguntas de investigación </a:t>
            </a:r>
          </a:p>
          <a:p>
            <a:pPr marL="180587" indent="-180587">
              <a:buFont typeface="Arial" panose="020B0604020202020204" pitchFamily="34" charset="0"/>
              <a:buChar char="•"/>
            </a:pPr>
            <a:r>
              <a:rPr lang="es-419" sz="1300" dirty="0" smtClean="0"/>
              <a:t>Podrían haber otras preguntas de respuestas construidas.</a:t>
            </a:r>
          </a:p>
          <a:p>
            <a:r>
              <a:rPr lang="es-419" sz="1300" b="1" i="1" dirty="0" smtClean="0"/>
              <a:t>Parte 2</a:t>
            </a:r>
          </a:p>
          <a:p>
            <a:pPr marL="180587" indent="-180587">
              <a:buFont typeface="Arial" panose="020B0604020202020204" pitchFamily="34" charset="0"/>
              <a:buChar char="•"/>
            </a:pPr>
            <a:r>
              <a:rPr lang="es-419" sz="1300" dirty="0" smtClean="0"/>
              <a:t>Una composición completa (70 minutos)</a:t>
            </a:r>
          </a:p>
          <a:p>
            <a:endParaRPr lang="es-419" sz="1300" dirty="0" smtClean="0"/>
          </a:p>
          <a:p>
            <a:r>
              <a:rPr lang="es-419" sz="1300" dirty="0" smtClean="0"/>
              <a:t>Los estudiantes deben tener acceso a recursos para revisar la ortografía, pero no para revisar la gramática. Los estudiantes pueden hacer referencia a sus pasajes, tomar notas, las 3 preguntas de investigación y cualquier otra pregunta de respuesta construida, tantas veces como lo deseen. </a:t>
            </a:r>
          </a:p>
          <a:p>
            <a:endParaRPr lang="es-419" sz="1300" dirty="0" smtClean="0"/>
          </a:p>
          <a:p>
            <a:r>
              <a:rPr lang="es-419" sz="1700" u="sng" dirty="0"/>
              <a:t>Instrucciones</a:t>
            </a:r>
          </a:p>
          <a:p>
            <a:r>
              <a:rPr lang="es-419" sz="1200" b="1" dirty="0" smtClean="0"/>
              <a:t>30 minutos</a:t>
            </a:r>
          </a:p>
          <a:p>
            <a:pPr marL="240782" indent="-240782">
              <a:buAutoNum type="arabicPeriod"/>
            </a:pPr>
            <a:r>
              <a:rPr lang="es-419" sz="1300" dirty="0" smtClean="0"/>
              <a:t>Es posible que desee tener una actividad de 30 minutos para toda la clase. El propósito de una actividad </a:t>
            </a:r>
            <a:r>
              <a:rPr lang="es-419" sz="1300" b="1" dirty="0" smtClean="0"/>
              <a:t>PT</a:t>
            </a:r>
            <a:r>
              <a:rPr lang="es-419" sz="1300" dirty="0" smtClean="0"/>
              <a:t> (</a:t>
            </a:r>
            <a:r>
              <a:rPr lang="es-419" sz="1300" i="1" dirty="0" smtClean="0"/>
              <a:t>Performance </a:t>
            </a:r>
            <a:r>
              <a:rPr lang="es-419" sz="1300" i="1" dirty="0" err="1" smtClean="0"/>
              <a:t>Task</a:t>
            </a:r>
            <a:r>
              <a:rPr lang="es-419" sz="1300" i="1" dirty="0" smtClean="0"/>
              <a:t> </a:t>
            </a:r>
            <a:r>
              <a:rPr lang="es-419" sz="1300" dirty="0" smtClean="0"/>
              <a:t>- </a:t>
            </a:r>
            <a:r>
              <a:rPr lang="es-419" sz="1300" b="1" dirty="0" smtClean="0"/>
              <a:t>Tarea de Rendimiento</a:t>
            </a:r>
            <a:r>
              <a:rPr lang="es-419" sz="1300" dirty="0" smtClean="0"/>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300" b="1" dirty="0" smtClean="0"/>
              <a:t>NO</a:t>
            </a:r>
            <a:r>
              <a:rPr lang="es-419" sz="1300" dirty="0" smtClean="0"/>
              <a:t> pre-enseña ningún contenido a ser evaluado!</a:t>
            </a:r>
          </a:p>
          <a:p>
            <a:r>
              <a:rPr lang="es-419" sz="1200" b="1" dirty="0" smtClean="0"/>
              <a:t>35 minutos</a:t>
            </a:r>
          </a:p>
          <a:p>
            <a:pPr marL="240782" indent="-240782">
              <a:buAutoNum type="arabicPeriod" startAt="2"/>
            </a:pPr>
            <a:r>
              <a:rPr lang="es-419" sz="1300" dirty="0" smtClean="0"/>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45635" indent="-245635">
              <a:buFont typeface="+mj-lt"/>
              <a:buAutoNum type="arabicPeriod" startAt="3"/>
            </a:pPr>
            <a:r>
              <a:rPr lang="es-419" sz="1300" dirty="0" smtClean="0"/>
              <a:t>Los estudiantes contestan las  3 preguntas de investigación o cualquier otra pregunta de respuesta construida. Los estudiantes deben hacer referencia a estas respuestas cuando estén escribiendo su artículo informativo.</a:t>
            </a:r>
          </a:p>
          <a:p>
            <a:r>
              <a:rPr lang="es-419" sz="1200" b="1" dirty="0" smtClean="0"/>
              <a:t>15 minutos de receso</a:t>
            </a:r>
          </a:p>
          <a:p>
            <a:r>
              <a:rPr lang="es-419" sz="1200" b="1" dirty="0" smtClean="0"/>
              <a:t>70 minutos</a:t>
            </a:r>
          </a:p>
          <a:p>
            <a:r>
              <a:rPr lang="es-419" sz="1300" dirty="0" smtClean="0"/>
              <a:t>4. Los estudiantes escriben una composición completa (artículo informativo).</a:t>
            </a:r>
          </a:p>
          <a:p>
            <a:endParaRPr lang="es-419" sz="1300" dirty="0" smtClean="0"/>
          </a:p>
          <a:p>
            <a:r>
              <a:rPr lang="es-419" sz="1300" b="1" u="sng" dirty="0" smtClean="0"/>
              <a:t>CALIFICACIÓN</a:t>
            </a:r>
          </a:p>
          <a:p>
            <a:r>
              <a:rPr lang="es-419" sz="1300" dirty="0" smtClean="0"/>
              <a:t>Se provee una rúbrica informativa.  Los estudiantes reciben 3 puntajes:</a:t>
            </a:r>
          </a:p>
          <a:p>
            <a:endParaRPr lang="es-419" sz="1300" dirty="0" smtClean="0"/>
          </a:p>
          <a:p>
            <a:pPr marL="240782" indent="-240782">
              <a:buAutoNum type="arabicPeriod"/>
            </a:pPr>
            <a:r>
              <a:rPr lang="es-419" sz="1300" dirty="0" smtClean="0"/>
              <a:t>Organización y propósito</a:t>
            </a:r>
          </a:p>
          <a:p>
            <a:pPr marL="240782" indent="-240782">
              <a:buAutoNum type="arabicPeriod"/>
            </a:pPr>
            <a:r>
              <a:rPr lang="es-419" sz="1300" dirty="0" smtClean="0"/>
              <a:t>Evidencia y elaboración</a:t>
            </a:r>
          </a:p>
          <a:p>
            <a:pPr marL="240782" indent="-240782">
              <a:buAutoNum type="arabicPeriod"/>
            </a:pPr>
            <a:r>
              <a:rPr lang="es-419" sz="1300" dirty="0" smtClean="0"/>
              <a:t>Convenciones</a:t>
            </a:r>
            <a:endParaRPr lang="es-419"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792727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3777" y="838200"/>
            <a:ext cx="6590423" cy="3565363"/>
          </a:xfrm>
          <a:prstGeom prst="rect">
            <a:avLst/>
          </a:prstGeom>
        </p:spPr>
        <p:txBody>
          <a:bodyPr wrap="square" lIns="101881" tIns="50941" rIns="101881" bIns="50941">
            <a:spAutoFit/>
          </a:bodyPr>
          <a:lstStyle/>
          <a:p>
            <a:pPr marL="515938" indent="-515938">
              <a:buAutoNum type="arabicPeriod" startAt="13"/>
            </a:pPr>
            <a:r>
              <a:rPr lang="es-CO" sz="1700" b="1" dirty="0" smtClean="0">
                <a:latin typeface="Helvetica" pitchFamily="34" charset="0"/>
                <a:cs typeface="Helvetica" pitchFamily="34" charset="0"/>
              </a:rPr>
              <a:t>¿Qué pensaba Graham acerca del pan blanco?</a:t>
            </a:r>
          </a:p>
          <a:p>
            <a:pPr marL="515938" indent="-515938">
              <a:buAutoNum type="arabicPeriod" startAt="13"/>
            </a:pPr>
            <a:endParaRPr lang="es-CO" sz="1700" b="1" dirty="0" smtClean="0">
              <a:latin typeface="Helvetica" pitchFamily="34" charset="0"/>
              <a:cs typeface="Helvetica" pitchFamily="34" charset="0"/>
            </a:endParaRPr>
          </a:p>
          <a:p>
            <a:pPr marL="862013" indent="-346075">
              <a:buFont typeface="+mj-lt"/>
              <a:buAutoNum type="alphaUcPeriod"/>
            </a:pPr>
            <a:r>
              <a:rPr lang="es-CO" sz="1700" dirty="0" smtClean="0">
                <a:latin typeface="Helvetica" pitchFamily="34" charset="0"/>
                <a:cs typeface="Helvetica" pitchFamily="34" charset="0"/>
              </a:rPr>
              <a:t>La harina blanca procesada es más saludable que el   trigo integral.</a:t>
            </a:r>
          </a:p>
          <a:p>
            <a:pPr marL="515938">
              <a:buFont typeface="+mj-lt"/>
              <a:buAutoNum type="alphaUcPeriod"/>
            </a:pPr>
            <a:endParaRPr lang="es-CO" sz="1700" dirty="0" smtClean="0">
              <a:latin typeface="Helvetica" pitchFamily="34" charset="0"/>
              <a:cs typeface="Helvetica" pitchFamily="34" charset="0"/>
            </a:endParaRPr>
          </a:p>
          <a:p>
            <a:pPr marL="862013" indent="-346075">
              <a:buFont typeface="+mj-lt"/>
              <a:buAutoNum type="alphaUcPeriod"/>
            </a:pPr>
            <a:r>
              <a:rPr lang="es-CO" sz="1700" dirty="0" smtClean="0">
                <a:latin typeface="Helvetica" pitchFamily="34" charset="0"/>
                <a:cs typeface="Helvetica" pitchFamily="34" charset="0"/>
              </a:rPr>
              <a:t>La </a:t>
            </a:r>
            <a:r>
              <a:rPr lang="es-CO" sz="1700" dirty="0">
                <a:latin typeface="Helvetica" pitchFamily="34" charset="0"/>
                <a:cs typeface="Helvetica" pitchFamily="34" charset="0"/>
              </a:rPr>
              <a:t>harina blanca procesada </a:t>
            </a:r>
            <a:r>
              <a:rPr lang="es-CO" sz="1700" dirty="0" smtClean="0">
                <a:latin typeface="Helvetica" pitchFamily="34" charset="0"/>
                <a:cs typeface="Helvetica" pitchFamily="34" charset="0"/>
              </a:rPr>
              <a:t>destruye algunos de sus   nutrientes.</a:t>
            </a:r>
          </a:p>
          <a:p>
            <a:pPr marL="515938">
              <a:buFont typeface="+mj-lt"/>
              <a:buAutoNum type="alphaUcPeriod"/>
            </a:pPr>
            <a:endParaRPr lang="es-CO" sz="1700" dirty="0" smtClean="0">
              <a:latin typeface="Helvetica" pitchFamily="34" charset="0"/>
              <a:cs typeface="Helvetica" pitchFamily="34" charset="0"/>
            </a:endParaRPr>
          </a:p>
          <a:p>
            <a:pPr marL="862013" indent="-346075">
              <a:buFont typeface="+mj-lt"/>
              <a:buAutoNum type="alphaUcPeriod"/>
            </a:pPr>
            <a:r>
              <a:rPr lang="es-CO" sz="1700" dirty="0" smtClean="0">
                <a:latin typeface="Helvetica" pitchFamily="34" charset="0"/>
                <a:cs typeface="Helvetica" pitchFamily="34" charset="0"/>
              </a:rPr>
              <a:t>La gente debería comprar harina blanca en lugar de trigo integral.</a:t>
            </a:r>
          </a:p>
          <a:p>
            <a:pPr marL="515938">
              <a:buFont typeface="+mj-lt"/>
              <a:buAutoNum type="alphaUcPeriod"/>
            </a:pPr>
            <a:endParaRPr lang="es-CO" sz="1700" dirty="0" smtClean="0">
              <a:latin typeface="Helvetica" pitchFamily="34" charset="0"/>
              <a:cs typeface="Helvetica" pitchFamily="34" charset="0"/>
            </a:endParaRPr>
          </a:p>
          <a:p>
            <a:pPr marL="515938">
              <a:buFont typeface="+mj-lt"/>
              <a:buAutoNum type="alphaUcPeriod"/>
            </a:pPr>
            <a:r>
              <a:rPr lang="es-CO" sz="1700" dirty="0" smtClean="0">
                <a:latin typeface="Helvetica" pitchFamily="34" charset="0"/>
                <a:cs typeface="Helvetica" pitchFamily="34" charset="0"/>
              </a:rPr>
              <a:t>  La harina blanca y el trigo integral son saludables</a:t>
            </a:r>
            <a:r>
              <a:rPr lang="en-US" sz="1700" dirty="0" smtClean="0">
                <a:latin typeface="Helvetica" pitchFamily="34" charset="0"/>
                <a:cs typeface="Helvetica" pitchFamily="34" charset="0"/>
              </a:rPr>
              <a:t>. </a:t>
            </a:r>
            <a:endParaRPr lang="en-US" sz="1700" dirty="0">
              <a:latin typeface="Helvetica" pitchFamily="34" charset="0"/>
              <a:cs typeface="Helvetica" pitchFamily="34" charset="0"/>
            </a:endParaRPr>
          </a:p>
          <a:p>
            <a:pPr marL="515938" indent="-515938">
              <a:buAutoNum type="arabicPeriod" startAt="13"/>
            </a:pPr>
            <a:endParaRPr lang="en-US" sz="17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3" name="Rectangle 2"/>
          <p:cNvSpPr/>
          <p:nvPr/>
        </p:nvSpPr>
        <p:spPr>
          <a:xfrm>
            <a:off x="436096" y="5161329"/>
            <a:ext cx="6955304" cy="3334531"/>
          </a:xfrm>
          <a:prstGeom prst="rect">
            <a:avLst/>
          </a:prstGeom>
        </p:spPr>
        <p:txBody>
          <a:bodyPr wrap="square" lIns="101881" tIns="50941" rIns="101881" bIns="50941">
            <a:spAutoFit/>
          </a:bodyPr>
          <a:lstStyle/>
          <a:p>
            <a:pPr marL="515938" indent="-515938"/>
            <a:r>
              <a:rPr lang="en-US" sz="1700" b="1" dirty="0" smtClean="0">
                <a:latin typeface="Helvetica" pitchFamily="34" charset="0"/>
                <a:cs typeface="Helvetica" pitchFamily="34" charset="0"/>
              </a:rPr>
              <a:t>14. ¿</a:t>
            </a:r>
            <a:r>
              <a:rPr lang="es-ES" sz="1700" b="1" dirty="0" smtClean="0">
                <a:latin typeface="Helvetica" pitchFamily="34" charset="0"/>
                <a:cs typeface="Helvetica" pitchFamily="34" charset="0"/>
              </a:rPr>
              <a:t>Por </a:t>
            </a:r>
            <a:r>
              <a:rPr lang="es-ES" sz="1700" b="1" dirty="0">
                <a:latin typeface="Helvetica" pitchFamily="34" charset="0"/>
                <a:cs typeface="Helvetica" pitchFamily="34" charset="0"/>
              </a:rPr>
              <a:t>qué el autor habría </a:t>
            </a:r>
            <a:r>
              <a:rPr lang="es-ES" sz="1700" b="1" dirty="0" smtClean="0">
                <a:latin typeface="Helvetica" pitchFamily="34" charset="0"/>
                <a:cs typeface="Helvetica" pitchFamily="34" charset="0"/>
              </a:rPr>
              <a:t>incluido la </a:t>
            </a:r>
            <a:r>
              <a:rPr lang="es-ES" sz="1700" b="1" dirty="0">
                <a:latin typeface="Helvetica" pitchFamily="34" charset="0"/>
                <a:cs typeface="Helvetica" pitchFamily="34" charset="0"/>
              </a:rPr>
              <a:t>ilustración de dos tipos de pan</a:t>
            </a:r>
            <a:r>
              <a:rPr lang="es-ES" sz="1700" b="1" dirty="0" smtClean="0">
                <a:latin typeface="Helvetica" pitchFamily="34" charset="0"/>
                <a:cs typeface="Helvetica" pitchFamily="34" charset="0"/>
              </a:rPr>
              <a:t>?</a:t>
            </a:r>
          </a:p>
          <a:p>
            <a:pPr marL="515938" indent="-515938"/>
            <a:endParaRPr lang="en-US" sz="1700" dirty="0">
              <a:latin typeface="Helvetica" pitchFamily="34" charset="0"/>
              <a:cs typeface="Helvetica" pitchFamily="34" charset="0"/>
            </a:endParaRPr>
          </a:p>
          <a:p>
            <a:pPr marL="796925" indent="-339725">
              <a:buFont typeface="+mj-lt"/>
              <a:buAutoNum type="alphaUcPeriod"/>
            </a:pPr>
            <a:r>
              <a:rPr lang="es-ES" sz="1700" dirty="0">
                <a:latin typeface="Helvetica" pitchFamily="34" charset="0"/>
                <a:cs typeface="Helvetica" pitchFamily="34" charset="0"/>
              </a:rPr>
              <a:t>El autor </a:t>
            </a:r>
            <a:r>
              <a:rPr lang="es-ES" sz="1700" dirty="0" smtClean="0">
                <a:latin typeface="Helvetica" pitchFamily="34" charset="0"/>
                <a:cs typeface="Helvetica" pitchFamily="34" charset="0"/>
              </a:rPr>
              <a:t>quería describir </a:t>
            </a:r>
            <a:r>
              <a:rPr lang="es-ES" sz="1700" dirty="0">
                <a:latin typeface="Helvetica" pitchFamily="34" charset="0"/>
                <a:cs typeface="Helvetica" pitchFamily="34" charset="0"/>
              </a:rPr>
              <a:t>los tipos de pan en </a:t>
            </a:r>
            <a:r>
              <a:rPr lang="es-ES" sz="1700" dirty="0" smtClean="0">
                <a:latin typeface="Helvetica" pitchFamily="34" charset="0"/>
                <a:cs typeface="Helvetica" pitchFamily="34" charset="0"/>
              </a:rPr>
              <a:t>el texto.</a:t>
            </a:r>
          </a:p>
          <a:p>
            <a:pPr marL="796925" indent="-339725">
              <a:buFont typeface="+mj-lt"/>
              <a:buAutoNum type="alphaUcPeriod"/>
            </a:pPr>
            <a:endParaRPr lang="en-US" sz="1700" dirty="0">
              <a:latin typeface="Helvetica" pitchFamily="34" charset="0"/>
              <a:cs typeface="Helvetica" pitchFamily="34" charset="0"/>
            </a:endParaRPr>
          </a:p>
          <a:p>
            <a:pPr marL="796925" indent="-339725">
              <a:buFont typeface="+mj-lt"/>
              <a:buAutoNum type="alphaUcPeriod"/>
            </a:pPr>
            <a:r>
              <a:rPr lang="es-ES" sz="1700" dirty="0">
                <a:latin typeface="Helvetica" pitchFamily="34" charset="0"/>
                <a:cs typeface="Helvetica" pitchFamily="34" charset="0"/>
              </a:rPr>
              <a:t>El autor </a:t>
            </a:r>
            <a:r>
              <a:rPr lang="es-ES" sz="1700" dirty="0" smtClean="0">
                <a:latin typeface="Helvetica" pitchFamily="34" charset="0"/>
                <a:cs typeface="Helvetica" pitchFamily="34" charset="0"/>
              </a:rPr>
              <a:t>quería mostrar </a:t>
            </a:r>
            <a:r>
              <a:rPr lang="es-ES" sz="1700" dirty="0">
                <a:latin typeface="Helvetica" pitchFamily="34" charset="0"/>
                <a:cs typeface="Helvetica" pitchFamily="34" charset="0"/>
              </a:rPr>
              <a:t>una imagen de los tipos de pan </a:t>
            </a:r>
            <a:r>
              <a:rPr lang="es-ES" sz="1700" dirty="0" smtClean="0">
                <a:latin typeface="Helvetica" pitchFamily="34" charset="0"/>
                <a:cs typeface="Helvetica" pitchFamily="34" charset="0"/>
              </a:rPr>
              <a:t>que la </a:t>
            </a:r>
            <a:r>
              <a:rPr lang="es-ES" sz="1700" dirty="0">
                <a:latin typeface="Helvetica" pitchFamily="34" charset="0"/>
                <a:cs typeface="Helvetica" pitchFamily="34" charset="0"/>
              </a:rPr>
              <a:t>gente come</a:t>
            </a:r>
            <a:r>
              <a:rPr lang="es-ES" sz="1700" dirty="0" smtClean="0">
                <a:latin typeface="Helvetica" pitchFamily="34" charset="0"/>
                <a:cs typeface="Helvetica" pitchFamily="34" charset="0"/>
              </a:rPr>
              <a:t>.</a:t>
            </a:r>
          </a:p>
          <a:p>
            <a:pPr marL="796925" indent="-339725">
              <a:buFont typeface="+mj-lt"/>
              <a:buAutoNum type="alphaUcPeriod"/>
            </a:pPr>
            <a:endParaRPr lang="en-US" sz="1700" dirty="0">
              <a:latin typeface="Helvetica" pitchFamily="34" charset="0"/>
              <a:cs typeface="Helvetica" pitchFamily="34" charset="0"/>
            </a:endParaRPr>
          </a:p>
          <a:p>
            <a:pPr marL="796925" indent="-339725">
              <a:buFont typeface="+mj-lt"/>
              <a:buAutoNum type="alphaUcPeriod"/>
            </a:pPr>
            <a:r>
              <a:rPr lang="es-ES" sz="1700" dirty="0">
                <a:latin typeface="Helvetica" pitchFamily="34" charset="0"/>
                <a:cs typeface="Helvetica" pitchFamily="34" charset="0"/>
              </a:rPr>
              <a:t>El autor </a:t>
            </a:r>
            <a:r>
              <a:rPr lang="es-ES" sz="1700" dirty="0" smtClean="0">
                <a:latin typeface="Helvetica" pitchFamily="34" charset="0"/>
                <a:cs typeface="Helvetica" pitchFamily="34" charset="0"/>
              </a:rPr>
              <a:t>quería que </a:t>
            </a:r>
            <a:r>
              <a:rPr lang="es-ES" sz="1700" dirty="0">
                <a:latin typeface="Helvetica" pitchFamily="34" charset="0"/>
                <a:cs typeface="Helvetica" pitchFamily="34" charset="0"/>
              </a:rPr>
              <a:t>la gente </a:t>
            </a:r>
            <a:r>
              <a:rPr lang="es-ES" sz="1700" dirty="0" smtClean="0">
                <a:latin typeface="Helvetica" pitchFamily="34" charset="0"/>
                <a:cs typeface="Helvetica" pitchFamily="34" charset="0"/>
              </a:rPr>
              <a:t>comiera </a:t>
            </a:r>
            <a:r>
              <a:rPr lang="es-ES" sz="1700" dirty="0">
                <a:latin typeface="Helvetica" pitchFamily="34" charset="0"/>
                <a:cs typeface="Helvetica" pitchFamily="34" charset="0"/>
              </a:rPr>
              <a:t>ambos tipos de pan</a:t>
            </a:r>
            <a:r>
              <a:rPr lang="es-ES" sz="1700" dirty="0" smtClean="0">
                <a:latin typeface="Helvetica" pitchFamily="34" charset="0"/>
                <a:cs typeface="Helvetica" pitchFamily="34" charset="0"/>
              </a:rPr>
              <a:t>.</a:t>
            </a:r>
          </a:p>
          <a:p>
            <a:pPr marL="796925" indent="-339725">
              <a:buFont typeface="+mj-lt"/>
              <a:buAutoNum type="alphaUcPeriod"/>
            </a:pPr>
            <a:endParaRPr lang="en-US" sz="1700" dirty="0">
              <a:latin typeface="Helvetica" pitchFamily="34" charset="0"/>
              <a:cs typeface="Helvetica" pitchFamily="34" charset="0"/>
            </a:endParaRPr>
          </a:p>
          <a:p>
            <a:pPr marL="796925" indent="-339725">
              <a:buFont typeface="+mj-lt"/>
              <a:buAutoNum type="alphaUcPeriod"/>
            </a:pPr>
            <a:r>
              <a:rPr lang="es-ES" sz="1700" dirty="0">
                <a:latin typeface="Helvetica" pitchFamily="34" charset="0"/>
                <a:cs typeface="Helvetica" pitchFamily="34" charset="0"/>
              </a:rPr>
              <a:t>El autor </a:t>
            </a:r>
            <a:r>
              <a:rPr lang="es-ES" sz="1700" dirty="0" smtClean="0">
                <a:latin typeface="Helvetica" pitchFamily="34" charset="0"/>
                <a:cs typeface="Helvetica" pitchFamily="34" charset="0"/>
              </a:rPr>
              <a:t>quería que </a:t>
            </a:r>
            <a:r>
              <a:rPr lang="es-ES" sz="1700" dirty="0">
                <a:latin typeface="Helvetica" pitchFamily="34" charset="0"/>
                <a:cs typeface="Helvetica" pitchFamily="34" charset="0"/>
              </a:rPr>
              <a:t>el lector </a:t>
            </a:r>
            <a:r>
              <a:rPr lang="es-ES" sz="1700" dirty="0" smtClean="0">
                <a:latin typeface="Helvetica" pitchFamily="34" charset="0"/>
                <a:cs typeface="Helvetica" pitchFamily="34" charset="0"/>
              </a:rPr>
              <a:t>viera </a:t>
            </a:r>
            <a:r>
              <a:rPr lang="es-ES" sz="1700" dirty="0">
                <a:latin typeface="Helvetica" pitchFamily="34" charset="0"/>
                <a:cs typeface="Helvetica" pitchFamily="34" charset="0"/>
              </a:rPr>
              <a:t>los dos tipos de pan </a:t>
            </a:r>
            <a:r>
              <a:rPr lang="es-ES" sz="1700" dirty="0" smtClean="0">
                <a:latin typeface="Helvetica" pitchFamily="34" charset="0"/>
                <a:cs typeface="Helvetica" pitchFamily="34" charset="0"/>
              </a:rPr>
              <a:t>con los cuales alimentaban a los perros.</a:t>
            </a:r>
            <a:endParaRPr lang="en-US" sz="1700" dirty="0">
              <a:latin typeface="Helvetica" pitchFamily="34" charset="0"/>
              <a:cs typeface="Helvetica" pitchFamily="34" charset="0"/>
            </a:endParaRPr>
          </a:p>
        </p:txBody>
      </p:sp>
      <p:cxnSp>
        <p:nvCxnSpPr>
          <p:cNvPr id="10" name="Straight Connector 9"/>
          <p:cNvCxnSpPr/>
          <p:nvPr/>
        </p:nvCxnSpPr>
        <p:spPr>
          <a:xfrm>
            <a:off x="410116" y="4789714"/>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30936" y="6021603"/>
            <a:ext cx="251054" cy="1991846"/>
            <a:chOff x="652380" y="6096000"/>
            <a:chExt cx="251054" cy="1991846"/>
          </a:xfrm>
        </p:grpSpPr>
        <p:sp>
          <p:nvSpPr>
            <p:cNvPr id="11" name="Oval 10"/>
            <p:cNvSpPr/>
            <p:nvPr/>
          </p:nvSpPr>
          <p:spPr>
            <a:xfrm>
              <a:off x="652380" y="6096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652380" y="65873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652380" y="734194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660546" y="784836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nvGrpSpPr>
          <p:cNvPr id="5" name="Group 4"/>
          <p:cNvGrpSpPr/>
          <p:nvPr/>
        </p:nvGrpSpPr>
        <p:grpSpPr>
          <a:xfrm>
            <a:off x="530936" y="1464831"/>
            <a:ext cx="258113" cy="2507604"/>
            <a:chOff x="600244" y="1447800"/>
            <a:chExt cx="258113" cy="2507604"/>
          </a:xfrm>
        </p:grpSpPr>
        <p:sp>
          <p:nvSpPr>
            <p:cNvPr id="17" name="Oval 16"/>
            <p:cNvSpPr/>
            <p:nvPr/>
          </p:nvSpPr>
          <p:spPr>
            <a:xfrm>
              <a:off x="611675" y="1447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611675" y="217799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615469" y="29613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600244" y="371591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3" name="Table 22"/>
          <p:cNvGraphicFramePr>
            <a:graphicFrameLocks noGrp="1"/>
          </p:cNvGraphicFramePr>
          <p:nvPr>
            <p:extLst>
              <p:ext uri="{D42A27DB-BD31-4B8C-83A1-F6EECF244321}">
                <p14:modId xmlns:p14="http://schemas.microsoft.com/office/powerpoint/2010/main" val="650513857"/>
              </p:ext>
            </p:extLst>
          </p:nvPr>
        </p:nvGraphicFramePr>
        <p:xfrm>
          <a:off x="4800600" y="8736330"/>
          <a:ext cx="2066026" cy="723139"/>
        </p:xfrm>
        <a:graphic>
          <a:graphicData uri="http://schemas.openxmlformats.org/drawingml/2006/table">
            <a:tbl>
              <a:tblPr/>
              <a:tblGrid>
                <a:gridCol w="2066026"/>
              </a:tblGrid>
              <a:tr h="65935">
                <a:tc>
                  <a:txBody>
                    <a:bodyPr/>
                    <a:lstStyle/>
                    <a:p>
                      <a:pPr marL="0" marR="0" algn="ctr">
                        <a:lnSpc>
                          <a:spcPct val="115000"/>
                        </a:lnSpc>
                        <a:spcBef>
                          <a:spcPts val="0"/>
                        </a:spcBef>
                        <a:spcAft>
                          <a:spcPts val="0"/>
                        </a:spcAft>
                      </a:pPr>
                      <a:r>
                        <a:rPr lang="en-US" sz="800" b="1" i="0" dirty="0" smtClean="0">
                          <a:solidFill>
                            <a:srgbClr val="000000"/>
                          </a:solidFill>
                          <a:latin typeface="+mn-lt"/>
                          <a:ea typeface="Times New Roman"/>
                          <a:cs typeface="Times New Roman"/>
                        </a:rPr>
                        <a:t>DOK 2 – Cl    </a:t>
                      </a: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RI.3.7       </a:t>
                      </a:r>
                      <a:endParaRPr lang="en-US" sz="800" i="0"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59112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419" sz="800" b="1" i="0" dirty="0" smtClean="0">
                          <a:solidFill>
                            <a:schemeClr val="tx1"/>
                          </a:solidFill>
                          <a:effectLst/>
                          <a:latin typeface="+mn-lt"/>
                        </a:rPr>
                        <a:t>Identifica una idea principal o generalización(es) de cómo o por qué se producen los eventos o acontecimientos  clave usando ilustraciones o el texto.</a:t>
                      </a:r>
                      <a:endParaRPr lang="en-US" sz="800" b="1" i="0" dirty="0" smtClean="0">
                        <a:solidFill>
                          <a:schemeClr val="tx1"/>
                        </a:solidFill>
                        <a:effectLst/>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77975404"/>
              </p:ext>
            </p:extLst>
          </p:nvPr>
        </p:nvGraphicFramePr>
        <p:xfrm>
          <a:off x="5595540" y="4108597"/>
          <a:ext cx="1532573" cy="602176"/>
        </p:xfrm>
        <a:graphic>
          <a:graphicData uri="http://schemas.openxmlformats.org/drawingml/2006/table">
            <a:tbl>
              <a:tblPr firstRow="1" firstCol="1" bandRow="1"/>
              <a:tblGrid>
                <a:gridCol w="1532573"/>
              </a:tblGrid>
              <a:tr h="138759">
                <a:tc>
                  <a:txBody>
                    <a:bodyPr/>
                    <a:lstStyle/>
                    <a:p>
                      <a:pPr marL="0" marR="0" indent="0" algn="ctr" defTabSz="1018809" rtl="0" eaLnBrk="1" fontAlgn="auto" latinLnBrk="0" hangingPunct="1">
                        <a:lnSpc>
                          <a:spcPct val="115000"/>
                        </a:lnSpc>
                        <a:spcBef>
                          <a:spcPts val="0"/>
                        </a:spcBef>
                        <a:spcAft>
                          <a:spcPts val="0"/>
                        </a:spcAft>
                        <a:buClrTx/>
                        <a:buSzTx/>
                        <a:buFontTx/>
                        <a:buNone/>
                        <a:tabLst/>
                        <a:defRPr/>
                      </a:pPr>
                      <a:r>
                        <a:rPr lang="en-US" sz="800" b="1" dirty="0" smtClean="0">
                          <a:solidFill>
                            <a:srgbClr val="000000"/>
                          </a:solidFill>
                          <a:effectLst/>
                          <a:latin typeface="+mn-lt"/>
                          <a:ea typeface="Times New Roman"/>
                          <a:cs typeface="Times New Roman"/>
                        </a:rPr>
                        <a:t>DOK</a:t>
                      </a:r>
                      <a:r>
                        <a:rPr lang="en-US" sz="800" b="1" baseline="0" dirty="0" smtClean="0">
                          <a:solidFill>
                            <a:srgbClr val="000000"/>
                          </a:solidFill>
                          <a:effectLst/>
                          <a:latin typeface="+mn-lt"/>
                          <a:ea typeface="Times New Roman"/>
                          <a:cs typeface="Times New Roman"/>
                        </a:rPr>
                        <a:t> 1 – </a:t>
                      </a:r>
                      <a:r>
                        <a:rPr lang="en-US" sz="800" b="1" baseline="0" dirty="0" err="1" smtClean="0">
                          <a:solidFill>
                            <a:srgbClr val="000000"/>
                          </a:solidFill>
                          <a:effectLst/>
                          <a:latin typeface="+mn-lt"/>
                          <a:ea typeface="Times New Roman"/>
                          <a:cs typeface="Times New Roman"/>
                        </a:rPr>
                        <a:t>Cf</a:t>
                      </a:r>
                      <a:r>
                        <a:rPr lang="en-US" sz="800" b="1" baseline="0" dirty="0" smtClean="0">
                          <a:solidFill>
                            <a:srgbClr val="000000"/>
                          </a:solidFill>
                          <a:effectLst/>
                          <a:latin typeface="+mn-lt"/>
                          <a:ea typeface="Times New Roman"/>
                          <a:cs typeface="Times New Roman"/>
                        </a:rPr>
                        <a:t>    </a:t>
                      </a:r>
                      <a:r>
                        <a:rPr lang="en-US" sz="800" b="1"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RI.3.7  </a:t>
                      </a:r>
                      <a:endParaRPr lang="en-US" sz="800" b="1" dirty="0">
                        <a:effectLst/>
                        <a:latin typeface="+mn-lt"/>
                        <a:ea typeface="Calibri"/>
                        <a:cs typeface="Times New Roman"/>
                      </a:endParaRPr>
                    </a:p>
                  </a:txBody>
                  <a:tcPr marL="33936" marR="33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63417">
                <a:tc>
                  <a:txBody>
                    <a:bodyPr/>
                    <a:lstStyle/>
                    <a:p>
                      <a:pPr marL="0" marR="0" algn="l">
                        <a:lnSpc>
                          <a:spcPct val="115000"/>
                        </a:lnSpc>
                        <a:spcBef>
                          <a:spcPts val="0"/>
                        </a:spcBef>
                        <a:spcAft>
                          <a:spcPts val="0"/>
                        </a:spcAft>
                      </a:pPr>
                      <a:r>
                        <a:rPr lang="es-419" sz="800" b="1" dirty="0" smtClean="0">
                          <a:effectLst/>
                          <a:latin typeface="+mn-lt"/>
                          <a:ea typeface="Times New Roman"/>
                          <a:cs typeface="Times New Roman"/>
                        </a:rPr>
                        <a:t>Contesta  preguntas usando ilustraciones, así como las palabras en un texto.</a:t>
                      </a:r>
                      <a:endParaRPr lang="en-US" sz="800" b="1" dirty="0" smtClean="0">
                        <a:effectLst/>
                        <a:latin typeface="+mn-lt"/>
                        <a:ea typeface="Times New Roman"/>
                        <a:cs typeface="Times New Roman"/>
                      </a:endParaRPr>
                    </a:p>
                  </a:txBody>
                  <a:tcPr marL="33936" marR="33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855849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968641768"/>
              </p:ext>
            </p:extLst>
          </p:nvPr>
        </p:nvGraphicFramePr>
        <p:xfrm>
          <a:off x="381000" y="5474794"/>
          <a:ext cx="7224713" cy="3673560"/>
        </p:xfrm>
        <a:graphic>
          <a:graphicData uri="http://schemas.openxmlformats.org/drawingml/2006/table">
            <a:tbl>
              <a:tblPr firstRow="1" bandRow="1">
                <a:tableStyleId>{5940675A-B579-460E-94D1-54222C63F5DA}</a:tableStyleId>
              </a:tblPr>
              <a:tblGrid>
                <a:gridCol w="7224713"/>
              </a:tblGrid>
              <a:tr h="676946">
                <a:tc>
                  <a:txBody>
                    <a:bodyPr/>
                    <a:lstStyle/>
                    <a:p>
                      <a:pPr marL="285750" marR="0" indent="-285750" algn="l" defTabSz="966612"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16. </a:t>
                      </a:r>
                      <a:r>
                        <a:rPr lang="es-419" sz="1600" b="1" noProof="0" dirty="0" smtClean="0">
                          <a:solidFill>
                            <a:schemeClr val="tx1"/>
                          </a:solidFill>
                        </a:rPr>
                        <a:t>Basándose en el pasaje y las ilustraciones, explica por qué Sylvester eligió los ingredientes que utilizó para hacer las </a:t>
                      </a:r>
                      <a:r>
                        <a:rPr lang="en-US" sz="1600" b="1" noProof="0" dirty="0" err="1" smtClean="0">
                          <a:solidFill>
                            <a:schemeClr val="tx1"/>
                          </a:solidFill>
                        </a:rPr>
                        <a:t>galletas</a:t>
                      </a:r>
                      <a:r>
                        <a:rPr lang="en-US" sz="1600" b="1" noProof="0" dirty="0" smtClean="0">
                          <a:solidFill>
                            <a:schemeClr val="tx1"/>
                          </a:solidFill>
                        </a:rPr>
                        <a:t> graham</a:t>
                      </a:r>
                      <a:r>
                        <a:rPr lang="es-419" sz="1600" b="1" noProof="0" dirty="0" smtClean="0">
                          <a:solidFill>
                            <a:schemeClr val="tx1"/>
                          </a:solidFill>
                        </a:rPr>
                        <a:t>.</a:t>
                      </a:r>
                    </a:p>
                    <a:p>
                      <a:pPr marL="398463" marR="0" indent="-398463" algn="l" defTabSz="966612" rtl="0" eaLnBrk="1" fontAlgn="auto" latinLnBrk="0" hangingPunct="1">
                        <a:lnSpc>
                          <a:spcPct val="100000"/>
                        </a:lnSpc>
                        <a:spcBef>
                          <a:spcPts val="0"/>
                        </a:spcBef>
                        <a:spcAft>
                          <a:spcPts val="0"/>
                        </a:spcAft>
                        <a:buClrTx/>
                        <a:buSzTx/>
                        <a:buFont typeface="+mj-lt"/>
                        <a:buNone/>
                        <a:tabLst/>
                        <a:defRPr/>
                      </a:pPr>
                      <a:endParaRPr lang="es-CO" sz="1600" b="1" baseline="0" noProof="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9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15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41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47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93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19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45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71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97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cxnSp>
        <p:nvCxnSpPr>
          <p:cNvPr id="10" name="Straight Connector 9"/>
          <p:cNvCxnSpPr/>
          <p:nvPr/>
        </p:nvCxnSpPr>
        <p:spPr>
          <a:xfrm>
            <a:off x="410116" y="5334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4036801905"/>
              </p:ext>
            </p:extLst>
          </p:nvPr>
        </p:nvGraphicFramePr>
        <p:xfrm>
          <a:off x="454388" y="9167731"/>
          <a:ext cx="1907812" cy="577678"/>
        </p:xfrm>
        <a:graphic>
          <a:graphicData uri="http://schemas.openxmlformats.org/drawingml/2006/table">
            <a:tbl>
              <a:tblPr/>
              <a:tblGrid>
                <a:gridCol w="1907812"/>
              </a:tblGrid>
              <a:tr h="165245">
                <a:tc>
                  <a:txBody>
                    <a:bodyPr/>
                    <a:lstStyle/>
                    <a:p>
                      <a:pPr marL="0" marR="0" algn="ctr">
                        <a:lnSpc>
                          <a:spcPct val="115000"/>
                        </a:lnSpc>
                        <a:spcBef>
                          <a:spcPts val="0"/>
                        </a:spcBef>
                        <a:spcAft>
                          <a:spcPts val="0"/>
                        </a:spcAft>
                      </a:pPr>
                      <a:r>
                        <a:rPr lang="en-US" sz="800" b="1" i="0" dirty="0" smtClean="0">
                          <a:solidFill>
                            <a:srgbClr val="000000"/>
                          </a:solidFill>
                          <a:latin typeface="+mn-lt"/>
                          <a:ea typeface="Times New Roman"/>
                          <a:cs typeface="Times New Roman"/>
                        </a:rPr>
                        <a:t>DOK 2 –</a:t>
                      </a:r>
                      <a:r>
                        <a:rPr lang="en-US" sz="800" b="1" i="0" dirty="0" err="1" smtClean="0">
                          <a:solidFill>
                            <a:srgbClr val="000000"/>
                          </a:solidFill>
                          <a:latin typeface="+mn-lt"/>
                          <a:ea typeface="Times New Roman"/>
                          <a:cs typeface="Times New Roman"/>
                        </a:rPr>
                        <a:t>Apn</a:t>
                      </a:r>
                      <a:r>
                        <a:rPr lang="en-US" sz="800" b="1" i="0" dirty="0" smtClean="0">
                          <a:solidFill>
                            <a:srgbClr val="000000"/>
                          </a:solidFill>
                          <a:latin typeface="+mn-lt"/>
                          <a:ea typeface="Times New Roman"/>
                          <a:cs typeface="Times New Roman"/>
                        </a:rPr>
                        <a:t>         </a:t>
                      </a: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RI.3.7      </a:t>
                      </a:r>
                      <a:endParaRPr lang="en-US" sz="800" i="0"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68155">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CO" sz="800" b="1" i="0" dirty="0" smtClean="0">
                          <a:effectLst/>
                          <a:latin typeface="Calibri" panose="020F0502020204030204" pitchFamily="34" charset="0"/>
                          <a:ea typeface="Calibri" panose="020F0502020204030204" pitchFamily="34" charset="0"/>
                          <a:cs typeface="Times New Roman" panose="02020603050405020304" pitchFamily="18" charset="0"/>
                        </a:rPr>
                        <a:t>Obtiene e interpreta información </a:t>
                      </a:r>
                      <a:r>
                        <a:rPr lang="es-CO" sz="800" b="1" i="0" u="sng" dirty="0" smtClean="0">
                          <a:effectLst/>
                          <a:latin typeface="Calibri" panose="020F0502020204030204" pitchFamily="34" charset="0"/>
                          <a:ea typeface="Calibri" panose="020F0502020204030204" pitchFamily="34" charset="0"/>
                          <a:cs typeface="Times New Roman" panose="02020603050405020304" pitchFamily="18" charset="0"/>
                        </a:rPr>
                        <a:t>basada en las ilustraciones</a:t>
                      </a:r>
                      <a:r>
                        <a:rPr lang="es-CO" sz="800" b="1" i="0" u="none"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800" b="1" i="0" dirty="0" smtClean="0">
                          <a:effectLst/>
                          <a:latin typeface="Calibri" panose="020F0502020204030204" pitchFamily="34" charset="0"/>
                          <a:ea typeface="Calibri" panose="020F0502020204030204" pitchFamily="34" charset="0"/>
                          <a:cs typeface="Times New Roman" panose="02020603050405020304" pitchFamily="18" charset="0"/>
                        </a:rPr>
                        <a:t>y las palabras en el texto para demostrar comprensión.</a:t>
                      </a:r>
                      <a:endParaRPr lang="en-US" sz="800" b="1" i="0" dirty="0" smtClean="0">
                        <a:solidFill>
                          <a:schemeClr val="tx1"/>
                        </a:solidFill>
                        <a:effectLst/>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517188882"/>
              </p:ext>
            </p:extLst>
          </p:nvPr>
        </p:nvGraphicFramePr>
        <p:xfrm>
          <a:off x="374246" y="685800"/>
          <a:ext cx="7043738" cy="4161240"/>
        </p:xfrm>
        <a:graphic>
          <a:graphicData uri="http://schemas.openxmlformats.org/drawingml/2006/table">
            <a:tbl>
              <a:tblPr firstRow="1" bandRow="1">
                <a:tableStyleId>{5940675A-B579-460E-94D1-54222C63F5DA}</a:tableStyleId>
              </a:tblPr>
              <a:tblGrid>
                <a:gridCol w="7043738"/>
              </a:tblGrid>
              <a:tr h="762000">
                <a:tc>
                  <a:txBody>
                    <a:bodyPr/>
                    <a:lstStyle/>
                    <a:p>
                      <a:pPr marL="285750" marR="0" indent="-285750" algn="l" defTabSz="966612"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15. </a:t>
                      </a:r>
                      <a:r>
                        <a:rPr lang="es-419" sz="1600" b="1" dirty="0" smtClean="0">
                          <a:solidFill>
                            <a:schemeClr val="tx1"/>
                          </a:solidFill>
                        </a:rPr>
                        <a:t>Explica cómo y por qué los sentimientos de </a:t>
                      </a:r>
                      <a:r>
                        <a:rPr lang="es-419" sz="1600" b="1" dirty="0" err="1" smtClean="0">
                          <a:solidFill>
                            <a:schemeClr val="tx1"/>
                          </a:solidFill>
                        </a:rPr>
                        <a:t>Elise</a:t>
                      </a:r>
                      <a:r>
                        <a:rPr lang="es-419" sz="1600" b="1" dirty="0" smtClean="0">
                          <a:solidFill>
                            <a:schemeClr val="tx1"/>
                          </a:solidFill>
                        </a:rPr>
                        <a:t> Graham sobre su nombre, cambiaron desde el principio hasta el final del pasaje. Utiliza detalles del texto.</a:t>
                      </a:r>
                    </a:p>
                    <a:p>
                      <a:pPr marL="285750" marR="0" indent="-285750" algn="l" defTabSz="966612" rtl="0" eaLnBrk="1" fontAlgn="auto" latinLnBrk="0" hangingPunct="1">
                        <a:lnSpc>
                          <a:spcPct val="100000"/>
                        </a:lnSpc>
                        <a:spcBef>
                          <a:spcPts val="0"/>
                        </a:spcBef>
                        <a:spcAft>
                          <a:spcPts val="0"/>
                        </a:spcAft>
                        <a:buClrTx/>
                        <a:buSzTx/>
                        <a:buFont typeface="+mj-lt"/>
                        <a:buNone/>
                        <a:tabLst/>
                        <a:defRPr/>
                      </a:pPr>
                      <a:endParaRPr lang="es-ES" sz="1600" b="1" dirty="0" smtClean="0">
                        <a:solidFill>
                          <a:schemeClr val="tx1"/>
                        </a:solidFill>
                      </a:endParaRPr>
                    </a:p>
                    <a:p>
                      <a:pPr marL="344488" marR="0" indent="-344488" algn="l" defTabSz="966612" rtl="0" eaLnBrk="1" fontAlgn="auto" latinLnBrk="0" hangingPunct="1">
                        <a:lnSpc>
                          <a:spcPct val="100000"/>
                        </a:lnSpc>
                        <a:spcBef>
                          <a:spcPts val="0"/>
                        </a:spcBef>
                        <a:spcAft>
                          <a:spcPts val="0"/>
                        </a:spcAft>
                        <a:buClrTx/>
                        <a:buSzTx/>
                        <a:buFont typeface="+mj-lt"/>
                        <a:buNone/>
                        <a:tabLst/>
                        <a:defRPr/>
                      </a:pPr>
                      <a:endParaRPr lang="es-ES" sz="1600" b="1" baseline="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20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26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8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04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30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76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84134617"/>
              </p:ext>
            </p:extLst>
          </p:nvPr>
        </p:nvGraphicFramePr>
        <p:xfrm>
          <a:off x="410116" y="4860960"/>
          <a:ext cx="1761173" cy="440204"/>
        </p:xfrm>
        <a:graphic>
          <a:graphicData uri="http://schemas.openxmlformats.org/drawingml/2006/table">
            <a:tbl>
              <a:tblPr firstRow="1" firstCol="1" bandRow="1"/>
              <a:tblGrid>
                <a:gridCol w="1761173"/>
              </a:tblGrid>
              <a:tr h="107318">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latin typeface="+mn-lt"/>
                          <a:ea typeface="Times New Roman"/>
                          <a:cs typeface="Times New Roman"/>
                        </a:rPr>
                        <a:t>DOK 3 – ANA</a:t>
                      </a:r>
                      <a:r>
                        <a:rPr lang="en-US" sz="800" b="1" baseline="0" dirty="0" smtClean="0">
                          <a:solidFill>
                            <a:srgbClr val="000000"/>
                          </a:solidFill>
                          <a:effectLst/>
                          <a:latin typeface="+mn-lt"/>
                          <a:ea typeface="Times New Roman"/>
                          <a:cs typeface="Times New Roman"/>
                        </a:rPr>
                        <a:t>    </a:t>
                      </a:r>
                      <a:r>
                        <a:rPr lang="en-US" sz="800" b="1" dirty="0" err="1" smtClean="0">
                          <a:solidFill>
                            <a:srgbClr val="000000"/>
                          </a:solidFill>
                          <a:effectLst/>
                          <a:latin typeface="+mn-lt"/>
                          <a:ea typeface="Times New Roman"/>
                          <a:cs typeface="Times New Roman"/>
                        </a:rPr>
                        <a:t>Hacia</a:t>
                      </a:r>
                      <a:r>
                        <a:rPr lang="en-US" sz="800" b="1" baseline="0" dirty="0" smtClean="0">
                          <a:solidFill>
                            <a:srgbClr val="000000"/>
                          </a:solidFill>
                          <a:effectLst/>
                          <a:latin typeface="+mn-lt"/>
                          <a:ea typeface="Times New Roman"/>
                          <a:cs typeface="Times New Roman"/>
                        </a:rPr>
                        <a:t>  RI.3.6 </a:t>
                      </a:r>
                      <a:endParaRPr lang="en-US" sz="800" b="1" dirty="0">
                        <a:effectLst/>
                        <a:latin typeface="+mn-lt"/>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18284">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Analiza cómo el punto de vista de un autor es diferente al suyo.</a:t>
                      </a:r>
                      <a:endParaRPr lang="en-US" sz="800" b="1" dirty="0" smtClean="0">
                        <a:effectLst/>
                        <a:latin typeface="+mn-lt"/>
                        <a:ea typeface="Times New Roman"/>
                        <a:cs typeface="Times New Roman"/>
                      </a:endParaRPr>
                    </a:p>
                  </a:txBody>
                  <a:tcPr marL="32894" marR="32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8" name="Rectangle 7"/>
          <p:cNvSpPr/>
          <p:nvPr/>
        </p:nvSpPr>
        <p:spPr>
          <a:xfrm>
            <a:off x="694373" y="5969442"/>
            <a:ext cx="2895600" cy="276999"/>
          </a:xfrm>
          <a:prstGeom prst="rect">
            <a:avLst/>
          </a:prstGeom>
        </p:spPr>
        <p:txBody>
          <a:bodyPr wrap="square">
            <a:spAutoFit/>
          </a:bodyPr>
          <a:lstStyle/>
          <a:p>
            <a:r>
              <a:rPr lang="es-ES" sz="1200" i="1" dirty="0" smtClean="0"/>
              <a:t>(Maestro solamente) </a:t>
            </a:r>
            <a:r>
              <a:rPr lang="es-ES" sz="1200" i="1" dirty="0"/>
              <a:t>Puntaje final ____ </a:t>
            </a:r>
            <a:r>
              <a:rPr lang="es-ES" sz="1200" i="1" dirty="0" smtClean="0"/>
              <a:t>/2</a:t>
            </a:r>
            <a:endParaRPr lang="es-ES" sz="1200" i="1" dirty="0"/>
          </a:p>
        </p:txBody>
      </p:sp>
      <p:sp>
        <p:nvSpPr>
          <p:cNvPr id="9" name="Rectangle 8"/>
          <p:cNvSpPr/>
          <p:nvPr/>
        </p:nvSpPr>
        <p:spPr>
          <a:xfrm>
            <a:off x="1408294" y="1219200"/>
            <a:ext cx="2895600" cy="276999"/>
          </a:xfrm>
          <a:prstGeom prst="rect">
            <a:avLst/>
          </a:prstGeom>
        </p:spPr>
        <p:txBody>
          <a:bodyPr wrap="square">
            <a:spAutoFit/>
          </a:bodyPr>
          <a:lstStyle/>
          <a:p>
            <a:r>
              <a:rPr lang="es-ES" sz="1200" i="1" dirty="0" smtClean="0"/>
              <a:t>(Maestro solamente) </a:t>
            </a:r>
            <a:r>
              <a:rPr lang="es-ES" sz="1200" i="1" dirty="0"/>
              <a:t>Puntaje final ____ </a:t>
            </a:r>
            <a:r>
              <a:rPr lang="es-ES" sz="1200" i="1" dirty="0" smtClean="0"/>
              <a:t>/3</a:t>
            </a:r>
            <a:endParaRPr lang="es-ES" sz="1200" i="1" dirty="0"/>
          </a:p>
        </p:txBody>
      </p:sp>
    </p:spTree>
    <p:extLst>
      <p:ext uri="{BB962C8B-B14F-4D97-AF65-F5344CB8AC3E}">
        <p14:creationId xmlns:p14="http://schemas.microsoft.com/office/powerpoint/2010/main" val="983775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58389774"/>
              </p:ext>
            </p:extLst>
          </p:nvPr>
        </p:nvGraphicFramePr>
        <p:xfrm>
          <a:off x="242888" y="609600"/>
          <a:ext cx="7043738" cy="7388367"/>
        </p:xfrm>
        <a:graphic>
          <a:graphicData uri="http://schemas.openxmlformats.org/drawingml/2006/table">
            <a:tbl>
              <a:tblPr firstRow="1" bandRow="1">
                <a:tableStyleId>{5940675A-B579-460E-94D1-54222C63F5DA}</a:tableStyleId>
              </a:tblPr>
              <a:tblGrid>
                <a:gridCol w="7043738"/>
              </a:tblGrid>
              <a:tr h="4067615">
                <a:tc>
                  <a:txBody>
                    <a:bodyPr/>
                    <a:lstStyle/>
                    <a:p>
                      <a:pPr marL="287338" marR="0" lvl="0" indent="-287338" algn="l" defTabSz="1018809" rtl="0" eaLnBrk="1" fontAlgn="auto" latinLnBrk="0" hangingPunct="1">
                        <a:lnSpc>
                          <a:spcPct val="100000"/>
                        </a:lnSpc>
                        <a:spcBef>
                          <a:spcPts val="0"/>
                        </a:spcBef>
                        <a:spcAft>
                          <a:spcPts val="0"/>
                        </a:spcAft>
                        <a:buClrTx/>
                        <a:buSzTx/>
                        <a:buFont typeface="+mj-lt"/>
                        <a:buNone/>
                        <a:tabLst/>
                        <a:defRPr/>
                      </a:pPr>
                      <a:r>
                        <a:rPr lang="es-CO" sz="1400" b="1" noProof="0" dirty="0" smtClean="0">
                          <a:solidFill>
                            <a:schemeClr val="tx1"/>
                          </a:solidFill>
                        </a:rPr>
                        <a:t>17.</a:t>
                      </a:r>
                      <a:r>
                        <a:rPr lang="es-CO" sz="1400" b="1" noProof="0" dirty="0" smtClean="0"/>
                        <a:t> </a:t>
                      </a:r>
                      <a:r>
                        <a:rPr kumimoji="0" lang="es-CO" sz="1400" b="1" i="0" u="none" strike="noStrike" kern="1200" cap="none" spc="0" normalizeH="0" baseline="0" noProof="0" dirty="0" smtClean="0">
                          <a:ln>
                            <a:noFill/>
                          </a:ln>
                          <a:solidFill>
                            <a:prstClr val="black"/>
                          </a:solidFill>
                          <a:effectLst/>
                          <a:uLnTx/>
                          <a:uFillTx/>
                          <a:latin typeface="+mn-lt"/>
                          <a:ea typeface="+mn-ea"/>
                          <a:cs typeface="+mn-cs"/>
                        </a:rPr>
                        <a:t>Un estudiante está escribiendo un informe para la clase sobre las diferencias entre los granos integrales y los granos procesados. Lee el borrador del informe y completa la tarea que sigue.</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kumimoji="0" lang="es-CO"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s-CO" sz="1400" b="1" i="0" u="sng" strike="noStrike" kern="1200" cap="none" spc="0" normalizeH="0" baseline="0" noProof="0" dirty="0" smtClean="0">
                          <a:ln>
                            <a:noFill/>
                          </a:ln>
                          <a:solidFill>
                            <a:srgbClr val="000000"/>
                          </a:solidFill>
                          <a:effectLst/>
                          <a:uLnTx/>
                          <a:uFillTx/>
                          <a:latin typeface="+mn-lt"/>
                          <a:ea typeface="Times New Roman"/>
                          <a:cs typeface="Times New Roman"/>
                        </a:rPr>
                        <a:t>Pan procesado y sin procesar</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CO" sz="1400" b="1" i="0" u="none" strike="noStrike" kern="1200" cap="none" spc="0" normalizeH="0" baseline="0" noProof="0" dirty="0" smtClean="0">
                          <a:ln>
                            <a:noFill/>
                          </a:ln>
                          <a:solidFill>
                            <a:srgbClr val="000000"/>
                          </a:solidFill>
                          <a:effectLst/>
                          <a:uLnTx/>
                          <a:uFillTx/>
                          <a:latin typeface="+mn-lt"/>
                          <a:ea typeface="Times New Roman"/>
                          <a:cs typeface="Times New Roman"/>
                        </a:rPr>
                        <a:t>       </a:t>
                      </a:r>
                    </a:p>
                    <a:p>
                      <a:pPr marL="287338" marR="0" lvl="0" indent="-287338" algn="l" defTabSz="1018809" rtl="0" eaLnBrk="1" fontAlgn="auto" latinLnBrk="0" hangingPunct="1">
                        <a:lnSpc>
                          <a:spcPct val="100000"/>
                        </a:lnSpc>
                        <a:spcBef>
                          <a:spcPts val="0"/>
                        </a:spcBef>
                        <a:spcAft>
                          <a:spcPts val="0"/>
                        </a:spcAft>
                        <a:buClrTx/>
                        <a:buSzTx/>
                        <a:buFont typeface="+mj-lt"/>
                        <a:buNone/>
                        <a:tabLst/>
                        <a:defRPr/>
                      </a:pPr>
                      <a:r>
                        <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s-CO" sz="1400" b="0" i="0" u="none" strike="noStrike" kern="1200" cap="none" spc="0" normalizeH="0" baseline="0" noProof="0" dirty="0" err="1" smtClean="0">
                          <a:ln>
                            <a:noFill/>
                          </a:ln>
                          <a:solidFill>
                            <a:srgbClr val="000000"/>
                          </a:solidFill>
                          <a:effectLst/>
                          <a:uLnTx/>
                          <a:uFillTx/>
                          <a:latin typeface="+mn-lt"/>
                          <a:ea typeface="Times New Roman"/>
                          <a:cs typeface="Times New Roman"/>
                        </a:rPr>
                        <a:t>Sylvester</a:t>
                      </a:r>
                      <a:r>
                        <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rPr>
                        <a:t> Graham inventó la galleta Graham. Él lo hizo porque pensó que sería saludable para las personas. Todo comenzó cuando empezó a estudiar sobre dos tipos de pan.</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287338" marR="0" lvl="0" indent="-287338" algn="l" defTabSz="1018809" rtl="0" eaLnBrk="1" fontAlgn="auto" latinLnBrk="0" hangingPunct="1">
                        <a:lnSpc>
                          <a:spcPct val="100000"/>
                        </a:lnSpc>
                        <a:spcBef>
                          <a:spcPts val="0"/>
                        </a:spcBef>
                        <a:spcAft>
                          <a:spcPts val="0"/>
                        </a:spcAft>
                        <a:buClrTx/>
                        <a:buSzTx/>
                        <a:buFont typeface="+mj-lt"/>
                        <a:buNone/>
                        <a:tabLst/>
                        <a:defRPr/>
                      </a:pPr>
                      <a:r>
                        <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rPr>
                        <a:t>       El pan hecho con harina blanca es pan procesado. Cuando el trigo pasa por un proceso se llama trigo procesado. El trigo procesado se utiliza para hacer pan blanco.</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287338" marR="0" lvl="0" indent="-287338" algn="l" defTabSz="1018809" rtl="0" eaLnBrk="1" fontAlgn="auto" latinLnBrk="0" hangingPunct="1">
                        <a:lnSpc>
                          <a:spcPct val="100000"/>
                        </a:lnSpc>
                        <a:spcBef>
                          <a:spcPts val="0"/>
                        </a:spcBef>
                        <a:spcAft>
                          <a:spcPts val="0"/>
                        </a:spcAft>
                        <a:buClrTx/>
                        <a:buSzTx/>
                        <a:buFont typeface="+mj-lt"/>
                        <a:buNone/>
                        <a:tabLst/>
                        <a:defRPr/>
                      </a:pPr>
                      <a:r>
                        <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rPr>
                        <a:t>       El pan hecho de trigo que no pasa a través de un proceso es el pan sin procesar. El trigo sin procesar se utiliza para hacer pan de grano integral.</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s-CO" sz="1400" b="0" i="0" u="none" strike="noStrike" kern="1200" cap="none" spc="0" normalizeH="0" baseline="0" noProof="0" dirty="0" err="1" smtClean="0">
                          <a:ln>
                            <a:noFill/>
                          </a:ln>
                          <a:solidFill>
                            <a:srgbClr val="000000"/>
                          </a:solidFill>
                          <a:effectLst/>
                          <a:uLnTx/>
                          <a:uFillTx/>
                          <a:latin typeface="+mn-lt"/>
                          <a:ea typeface="Times New Roman"/>
                          <a:cs typeface="Times New Roman"/>
                        </a:rPr>
                        <a:t>Sylvester</a:t>
                      </a:r>
                      <a:r>
                        <a:rPr kumimoji="0" lang="es-CO" sz="1400" b="0" i="0" u="none" strike="noStrike" kern="1200" cap="none" spc="0" normalizeH="0" baseline="0" noProof="0" dirty="0" smtClean="0">
                          <a:ln>
                            <a:noFill/>
                          </a:ln>
                          <a:solidFill>
                            <a:srgbClr val="000000"/>
                          </a:solidFill>
                          <a:effectLst/>
                          <a:uLnTx/>
                          <a:uFillTx/>
                          <a:latin typeface="+mn-lt"/>
                          <a:ea typeface="Times New Roman"/>
                          <a:cs typeface="Times New Roman"/>
                        </a:rPr>
                        <a:t> Graham quería hacer alimentos saludables.</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kumimoji="0" lang="es-CO" sz="1400" b="1" i="0" u="none" strike="noStrike" kern="1200" cap="none" spc="0" normalizeH="0" baseline="0" noProof="0" dirty="0" smtClean="0">
                        <a:ln>
                          <a:noFill/>
                        </a:ln>
                        <a:solidFill>
                          <a:prstClr val="black"/>
                        </a:solidFill>
                        <a:effectLst/>
                        <a:uLnTx/>
                        <a:uFillTx/>
                        <a:latin typeface="+mn-lt"/>
                        <a:ea typeface="+mn-ea"/>
                        <a:cs typeface="+mn-cs"/>
                      </a:endParaRPr>
                    </a:p>
                    <a:p>
                      <a:pPr marL="509588" marR="0" lvl="0" indent="-509588" algn="l" defTabSz="1018809" rtl="0" eaLnBrk="1" fontAlgn="auto" latinLnBrk="0" hangingPunct="1">
                        <a:lnSpc>
                          <a:spcPct val="100000"/>
                        </a:lnSpc>
                        <a:spcBef>
                          <a:spcPts val="0"/>
                        </a:spcBef>
                        <a:spcAft>
                          <a:spcPts val="0"/>
                        </a:spcAft>
                        <a:buClrTx/>
                        <a:buSzTx/>
                        <a:buFont typeface="+mj-lt"/>
                        <a:buNone/>
                        <a:tabLst/>
                        <a:defRPr/>
                      </a:pPr>
                      <a:r>
                        <a:rPr kumimoji="0" lang="es-CO" sz="1400" b="1" i="0" u="none" strike="noStrike" kern="1200" cap="none" spc="0" normalizeH="0" baseline="0" noProof="0" dirty="0" smtClean="0">
                          <a:ln>
                            <a:noFill/>
                          </a:ln>
                          <a:solidFill>
                            <a:prstClr val="black"/>
                          </a:solidFill>
                          <a:effectLst/>
                          <a:uLnTx/>
                          <a:uFillTx/>
                          <a:latin typeface="+mn-lt"/>
                          <a:ea typeface="+mn-ea"/>
                          <a:cs typeface="+mn-cs"/>
                        </a:rPr>
                        <a:t>Tarea:  Escribe un párrafo o párrafos que terminen la conclusión del informe del estudiante basado en los detalles de </a:t>
                      </a:r>
                      <a:r>
                        <a:rPr kumimoji="0" lang="es-CO" sz="1400" b="1" i="1" u="sng" strike="noStrike" kern="1200" cap="none" spc="0" normalizeH="0" baseline="0" noProof="0" dirty="0" smtClean="0">
                          <a:ln>
                            <a:noFill/>
                          </a:ln>
                          <a:solidFill>
                            <a:prstClr val="black"/>
                          </a:solidFill>
                          <a:effectLst/>
                          <a:uLnTx/>
                          <a:uFillTx/>
                          <a:latin typeface="+mn-lt"/>
                          <a:ea typeface="+mn-ea"/>
                          <a:cs typeface="+mn-cs"/>
                        </a:rPr>
                        <a:t>Mi nombre es Graham, como la galleta.</a:t>
                      </a:r>
                    </a:p>
                    <a:p>
                      <a:pPr marL="0" marR="0" indent="0" algn="r" defTabSz="1018809" rtl="0" eaLnBrk="1" fontAlgn="auto" latinLnBrk="0" hangingPunct="1">
                        <a:lnSpc>
                          <a:spcPct val="100000"/>
                        </a:lnSpc>
                        <a:spcBef>
                          <a:spcPts val="0"/>
                        </a:spcBef>
                        <a:spcAft>
                          <a:spcPts val="0"/>
                        </a:spcAft>
                        <a:buClrTx/>
                        <a:buSzTx/>
                        <a:buFont typeface="+mj-lt"/>
                        <a:buNone/>
                        <a:tabLst/>
                        <a:defRPr/>
                      </a:pPr>
                      <a:r>
                        <a:rPr lang="es-CO" sz="1400" b="1" baseline="0" noProof="0" dirty="0" smtClean="0"/>
                        <a:t>      </a:t>
                      </a:r>
                      <a:r>
                        <a:rPr lang="es-CO" sz="1000" b="0" i="1" noProof="0" dirty="0" smtClean="0">
                          <a:latin typeface="+mn-lt"/>
                          <a:cs typeface="Helvetica" pitchFamily="34" charset="0"/>
                        </a:rPr>
                        <a:t>Escribir para revisar un texto breve, Organización, W.3.2e, escribir una conclusión, Objetivo 3a </a:t>
                      </a:r>
                      <a:endParaRPr lang="es-CO" sz="1400" b="1" baseline="0" noProof="0" dirty="0" smtClean="0">
                        <a:solidFill>
                          <a:srgbClr val="00206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smtClean="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43">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7577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6442826"/>
            <a:ext cx="7086600" cy="3046988"/>
          </a:xfrm>
          <a:prstGeom prst="rect">
            <a:avLst/>
          </a:prstGeom>
        </p:spPr>
        <p:txBody>
          <a:bodyPr wrap="square">
            <a:spAutoFit/>
          </a:bodyPr>
          <a:lstStyle/>
          <a:p>
            <a:pPr marL="401638" indent="-401638"/>
            <a:r>
              <a:rPr lang="es-CO" sz="1600" b="1" dirty="0" smtClean="0">
                <a:latin typeface="Helvetica" panose="020B0604020202020204" pitchFamily="34" charset="0"/>
                <a:cs typeface="Helvetica" panose="020B0604020202020204" pitchFamily="34" charset="0"/>
              </a:rPr>
              <a:t>19. </a:t>
            </a:r>
            <a:r>
              <a:rPr lang="es-CO" sz="1600" b="1" dirty="0" err="1" smtClean="0">
                <a:latin typeface="Helvetica" panose="020B0604020202020204" pitchFamily="34" charset="0"/>
                <a:cs typeface="Helvetica" panose="020B0604020202020204" pitchFamily="34" charset="0"/>
              </a:rPr>
              <a:t>Sylvester</a:t>
            </a:r>
            <a:r>
              <a:rPr lang="es-CO" sz="1600" b="1" dirty="0" smtClean="0">
                <a:latin typeface="Helvetica" panose="020B0604020202020204" pitchFamily="34" charset="0"/>
                <a:cs typeface="Helvetica" panose="020B0604020202020204" pitchFamily="34" charset="0"/>
              </a:rPr>
              <a:t> comenzó a preguntarse si el procesamiento de granos para hacer harina blanca destruía algunos de los </a:t>
            </a:r>
            <a:r>
              <a:rPr lang="es-CO" sz="1600" b="1" u="sng" dirty="0" smtClean="0">
                <a:latin typeface="Helvetica" panose="020B0604020202020204" pitchFamily="34" charset="0"/>
                <a:cs typeface="Helvetica" panose="020B0604020202020204" pitchFamily="34" charset="0"/>
              </a:rPr>
              <a:t>nutrientes</a:t>
            </a:r>
            <a:r>
              <a:rPr lang="es-CO" sz="1600" b="1" dirty="0" smtClean="0">
                <a:latin typeface="Helvetica" panose="020B0604020202020204" pitchFamily="34" charset="0"/>
                <a:cs typeface="Helvetica" panose="020B0604020202020204" pitchFamily="34" charset="0"/>
              </a:rPr>
              <a:t>.	</a:t>
            </a:r>
            <a:r>
              <a:rPr lang="es-CO" sz="800" b="1" dirty="0" smtClean="0">
                <a:latin typeface="Helvetica" panose="020B0604020202020204" pitchFamily="34" charset="0"/>
                <a:cs typeface="Helvetica" panose="020B0604020202020204" pitchFamily="34" charset="0"/>
              </a:rPr>
              <a:t>                                                                                 </a:t>
            </a:r>
            <a:r>
              <a:rPr lang="es-CO" sz="800" i="1" dirty="0" smtClean="0">
                <a:latin typeface="Helvetica" panose="020B0604020202020204" pitchFamily="34" charset="0"/>
                <a:cs typeface="Helvetica" panose="020B0604020202020204" pitchFamily="34" charset="0"/>
              </a:rPr>
              <a:t>(Lenguaje/Vocabulario L3.3.a Escoge palabras/frases para un efecto)</a:t>
            </a:r>
            <a:endParaRPr lang="es-CO" sz="800" b="1" i="1" dirty="0" smtClean="0">
              <a:latin typeface="Helvetica" panose="020B0604020202020204" pitchFamily="34" charset="0"/>
              <a:cs typeface="Helvetica" panose="020B0604020202020204" pitchFamily="34" charset="0"/>
            </a:endParaRPr>
          </a:p>
          <a:p>
            <a:endParaRPr lang="es-CO" sz="1600" b="1" dirty="0" smtClean="0">
              <a:latin typeface="Helvetica" panose="020B0604020202020204" pitchFamily="34" charset="0"/>
              <a:cs typeface="Helvetica" panose="020B0604020202020204" pitchFamily="34" charset="0"/>
            </a:endParaRPr>
          </a:p>
          <a:p>
            <a:r>
              <a:rPr lang="es-CO" sz="1600" b="1" dirty="0" smtClean="0">
                <a:latin typeface="Helvetica" panose="020B0604020202020204" pitchFamily="34" charset="0"/>
                <a:cs typeface="Helvetica" panose="020B0604020202020204" pitchFamily="34" charset="0"/>
              </a:rPr>
              <a:t>¿Que palabra podría usarse para reemplazar </a:t>
            </a:r>
            <a:r>
              <a:rPr lang="es-CO" sz="1600" b="1" i="1" u="sng" dirty="0" smtClean="0">
                <a:latin typeface="Helvetica" panose="020B0604020202020204" pitchFamily="34" charset="0"/>
                <a:cs typeface="Helvetica" panose="020B0604020202020204" pitchFamily="34" charset="0"/>
              </a:rPr>
              <a:t>nutrientes</a:t>
            </a:r>
            <a:r>
              <a:rPr lang="es-CO" sz="1600" b="1" dirty="0" smtClean="0">
                <a:latin typeface="Helvetica" panose="020B0604020202020204" pitchFamily="34" charset="0"/>
                <a:cs typeface="Helvetica" panose="020B0604020202020204" pitchFamily="34" charset="0"/>
              </a:rPr>
              <a:t>?</a:t>
            </a:r>
          </a:p>
          <a:p>
            <a:endParaRPr lang="es-CO" sz="1600" b="1" dirty="0" smtClean="0">
              <a:latin typeface="Helvetica" panose="020B0604020202020204" pitchFamily="34" charset="0"/>
              <a:cs typeface="Helvetica" panose="020B0604020202020204" pitchFamily="34" charset="0"/>
            </a:endParaRPr>
          </a:p>
          <a:p>
            <a:pPr marL="341313" indent="-231775">
              <a:lnSpc>
                <a:spcPct val="150000"/>
              </a:lnSpc>
              <a:buFont typeface="+mj-lt"/>
              <a:buAutoNum type="alphaUcPeriod"/>
            </a:pPr>
            <a:r>
              <a:rPr lang="es-CO" sz="1600" dirty="0" smtClean="0">
                <a:latin typeface="Helvetica" panose="020B0604020202020204" pitchFamily="34" charset="0"/>
                <a:cs typeface="Helvetica" panose="020B0604020202020204" pitchFamily="34" charset="0"/>
              </a:rPr>
              <a:t>vitaminas</a:t>
            </a:r>
          </a:p>
          <a:p>
            <a:pPr marL="341313" indent="-231775">
              <a:lnSpc>
                <a:spcPct val="150000"/>
              </a:lnSpc>
              <a:buFont typeface="+mj-lt"/>
              <a:buAutoNum type="alphaUcPeriod"/>
            </a:pPr>
            <a:r>
              <a:rPr lang="es-CO" sz="1600" dirty="0" smtClean="0">
                <a:latin typeface="Helvetica" panose="020B0604020202020204" pitchFamily="34" charset="0"/>
                <a:cs typeface="Helvetica" panose="020B0604020202020204" pitchFamily="34" charset="0"/>
              </a:rPr>
              <a:t>salud</a:t>
            </a:r>
          </a:p>
          <a:p>
            <a:pPr marL="341313" indent="-231775">
              <a:lnSpc>
                <a:spcPct val="150000"/>
              </a:lnSpc>
              <a:buFont typeface="+mj-lt"/>
              <a:buAutoNum type="alphaUcPeriod"/>
            </a:pPr>
            <a:r>
              <a:rPr lang="es-CO" sz="1600" dirty="0" smtClean="0">
                <a:latin typeface="Helvetica" panose="020B0604020202020204" pitchFamily="34" charset="0"/>
                <a:cs typeface="Helvetica" panose="020B0604020202020204" pitchFamily="34" charset="0"/>
              </a:rPr>
              <a:t>trigo</a:t>
            </a:r>
          </a:p>
          <a:p>
            <a:pPr marL="341313" indent="-231775">
              <a:lnSpc>
                <a:spcPct val="150000"/>
              </a:lnSpc>
              <a:buFont typeface="+mj-lt"/>
              <a:buAutoNum type="alphaUcPeriod"/>
            </a:pPr>
            <a:r>
              <a:rPr lang="es-CO" sz="1600" dirty="0" smtClean="0">
                <a:latin typeface="Helvetica" panose="020B0604020202020204" pitchFamily="34" charset="0"/>
                <a:cs typeface="Helvetica" panose="020B0604020202020204" pitchFamily="34" charset="0"/>
              </a:rPr>
              <a:t>sabor</a:t>
            </a:r>
            <a:endParaRPr lang="es-CO" sz="16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sp>
        <p:nvSpPr>
          <p:cNvPr id="5" name="Rectangle 4"/>
          <p:cNvSpPr/>
          <p:nvPr/>
        </p:nvSpPr>
        <p:spPr>
          <a:xfrm>
            <a:off x="228600" y="372804"/>
            <a:ext cx="7171373" cy="5442788"/>
          </a:xfrm>
          <a:prstGeom prst="rect">
            <a:avLst/>
          </a:prstGeom>
          <a:noFill/>
          <a:ln>
            <a:noFill/>
          </a:ln>
        </p:spPr>
        <p:txBody>
          <a:bodyPr wrap="square" lIns="101869" tIns="50935" rIns="101869" bIns="50935">
            <a:spAutoFit/>
          </a:bodyPr>
          <a:lstStyle/>
          <a:p>
            <a:pPr marL="690563" indent="-466725"/>
            <a:r>
              <a:rPr lang="en-US" sz="1600" b="1" dirty="0">
                <a:latin typeface="Helvetica" panose="020B0604020202020204" pitchFamily="34" charset="0"/>
                <a:ea typeface="Times New Roman"/>
                <a:cs typeface="Helvetica" panose="020B0604020202020204" pitchFamily="34" charset="0"/>
              </a:rPr>
              <a:t> </a:t>
            </a:r>
            <a:r>
              <a:rPr lang="en-US" sz="1700" b="1" dirty="0" smtClean="0">
                <a:latin typeface="Helvetica" panose="020B0604020202020204" pitchFamily="34" charset="0"/>
                <a:ea typeface="Times New Roman"/>
                <a:cs typeface="Helvetica" panose="020B0604020202020204" pitchFamily="34" charset="0"/>
              </a:rPr>
              <a:t>18. </a:t>
            </a:r>
            <a:r>
              <a:rPr lang="es-ES" sz="1600" b="1" dirty="0">
                <a:latin typeface="Helvetica" panose="020B0604020202020204" pitchFamily="34" charset="0"/>
                <a:ea typeface="Times New Roman"/>
                <a:cs typeface="Helvetica" panose="020B0604020202020204" pitchFamily="34" charset="0"/>
              </a:rPr>
              <a:t>Un estudiante está revisando este párrafo y quiere reemplazar </a:t>
            </a:r>
            <a:r>
              <a:rPr lang="es-ES" sz="1600" b="1" dirty="0" smtClean="0">
                <a:latin typeface="Helvetica" panose="020B0604020202020204" pitchFamily="34" charset="0"/>
                <a:ea typeface="Times New Roman"/>
                <a:cs typeface="Helvetica" panose="020B0604020202020204" pitchFamily="34" charset="0"/>
              </a:rPr>
              <a:t>la frase </a:t>
            </a:r>
            <a:r>
              <a:rPr lang="es-ES" sz="1600" b="1" dirty="0">
                <a:latin typeface="Helvetica" panose="020B0604020202020204" pitchFamily="34" charset="0"/>
                <a:ea typeface="Times New Roman"/>
                <a:cs typeface="Helvetica" panose="020B0604020202020204" pitchFamily="34" charset="0"/>
              </a:rPr>
              <a:t>subrayada para desarrollar mejor la información en </a:t>
            </a:r>
            <a:r>
              <a:rPr lang="es-ES" sz="1600" b="1" dirty="0" smtClean="0">
                <a:latin typeface="Helvetica" panose="020B0604020202020204" pitchFamily="34" charset="0"/>
                <a:ea typeface="Times New Roman"/>
                <a:cs typeface="Helvetica" panose="020B0604020202020204" pitchFamily="34" charset="0"/>
              </a:rPr>
              <a:t>el párrafo.</a:t>
            </a:r>
          </a:p>
          <a:p>
            <a:endParaRPr lang="en-US" sz="900" b="1" dirty="0" smtClean="0">
              <a:latin typeface="Helvetica" panose="020B0604020202020204" pitchFamily="34" charset="0"/>
              <a:cs typeface="Helvetica" panose="020B0604020202020204" pitchFamily="34" charset="0"/>
            </a:endParaRPr>
          </a:p>
          <a:p>
            <a:r>
              <a:rPr lang="es-ES" sz="1400" dirty="0" smtClean="0"/>
              <a:t>A </a:t>
            </a:r>
            <a:r>
              <a:rPr lang="es-ES" sz="1400" dirty="0" err="1" smtClean="0"/>
              <a:t>Sylvester</a:t>
            </a:r>
            <a:r>
              <a:rPr lang="es-ES" sz="1400" dirty="0" smtClean="0"/>
              <a:t> </a:t>
            </a:r>
            <a:r>
              <a:rPr lang="es-ES" sz="1400" dirty="0"/>
              <a:t>no le gustaba ver a la gente </a:t>
            </a:r>
            <a:r>
              <a:rPr lang="es-ES" sz="1400" dirty="0" smtClean="0"/>
              <a:t>tragar </a:t>
            </a:r>
            <a:r>
              <a:rPr lang="es-ES" sz="1400" dirty="0"/>
              <a:t>su comida tan rápido. </a:t>
            </a:r>
            <a:r>
              <a:rPr lang="es-ES" sz="1400" b="1" u="sng" dirty="0" smtClean="0"/>
              <a:t>Él vio </a:t>
            </a:r>
            <a:r>
              <a:rPr lang="es-ES" sz="1400" b="1" u="sng" dirty="0"/>
              <a:t>gente </a:t>
            </a:r>
            <a:r>
              <a:rPr lang="es-ES" sz="1400" b="1" u="sng" dirty="0" smtClean="0"/>
              <a:t>comer </a:t>
            </a:r>
            <a:r>
              <a:rPr lang="es-ES" sz="1400" b="1" u="sng" dirty="0"/>
              <a:t>una gran cantidad de alimentos que </a:t>
            </a:r>
            <a:r>
              <a:rPr lang="es-ES" sz="1400" b="1" u="sng" dirty="0" smtClean="0"/>
              <a:t>eran </a:t>
            </a:r>
            <a:r>
              <a:rPr lang="es-ES" sz="1400" b="1" u="sng" dirty="0"/>
              <a:t>comida chatarra</a:t>
            </a:r>
            <a:r>
              <a:rPr lang="es-ES" sz="1400" u="sng" dirty="0"/>
              <a:t>.</a:t>
            </a:r>
            <a:r>
              <a:rPr lang="es-ES" sz="1400" dirty="0"/>
              <a:t> Cuando comían </a:t>
            </a:r>
            <a:r>
              <a:rPr lang="es-ES" sz="1400" dirty="0" smtClean="0"/>
              <a:t>así, el decía </a:t>
            </a:r>
            <a:r>
              <a:rPr lang="es-ES" sz="1400" dirty="0"/>
              <a:t>que parecían "</a:t>
            </a:r>
            <a:r>
              <a:rPr lang="es-ES" sz="1400" dirty="0" smtClean="0"/>
              <a:t>boas constrictoras." ¡Las boas constrictoras se tragan su comida entera! </a:t>
            </a:r>
            <a:r>
              <a:rPr lang="es-ES" sz="1400" dirty="0" err="1" smtClean="0"/>
              <a:t>Sylvester</a:t>
            </a:r>
            <a:r>
              <a:rPr lang="es-ES" sz="1400" dirty="0" smtClean="0"/>
              <a:t> </a:t>
            </a:r>
            <a:r>
              <a:rPr lang="es-ES" sz="1400" dirty="0"/>
              <a:t>quería </a:t>
            </a:r>
            <a:r>
              <a:rPr lang="es-ES" sz="1400" dirty="0" smtClean="0"/>
              <a:t>que los estadounidenses dejaran de </a:t>
            </a:r>
            <a:r>
              <a:rPr lang="es-ES" sz="1400" dirty="0"/>
              <a:t>comer así. </a:t>
            </a:r>
            <a:r>
              <a:rPr lang="es-ES" sz="1400" dirty="0" smtClean="0"/>
              <a:t>Él quería </a:t>
            </a:r>
            <a:r>
              <a:rPr lang="es-ES" sz="1400" dirty="0"/>
              <a:t>que la gente </a:t>
            </a:r>
            <a:r>
              <a:rPr lang="es-ES" sz="1400" dirty="0" smtClean="0"/>
              <a:t>comiera saludable </a:t>
            </a:r>
            <a:r>
              <a:rPr lang="es-ES" sz="1400" dirty="0"/>
              <a:t>y </a:t>
            </a:r>
            <a:r>
              <a:rPr lang="es-ES" sz="1400" dirty="0" smtClean="0"/>
              <a:t>se sintiera mejor.</a:t>
            </a:r>
            <a:r>
              <a:rPr lang="es-ES" sz="1200" dirty="0" smtClean="0"/>
              <a:t/>
            </a:r>
            <a:br>
              <a:rPr lang="es-ES" sz="1200" dirty="0" smtClean="0"/>
            </a:br>
            <a:r>
              <a:rPr lang="es-ES" sz="1200" dirty="0" smtClean="0"/>
              <a:t>		</a:t>
            </a:r>
            <a:r>
              <a:rPr lang="es-ES" sz="800" i="1" dirty="0" smtClean="0">
                <a:latin typeface="Helvetica" panose="020B0604020202020204" pitchFamily="34" charset="0"/>
                <a:ea typeface="Times New Roman"/>
                <a:cs typeface="Helvetica" panose="020B0604020202020204" pitchFamily="34" charset="0"/>
              </a:rPr>
              <a:t>W.3.2a </a:t>
            </a:r>
            <a:r>
              <a:rPr lang="es-ES" sz="800" i="1" dirty="0">
                <a:latin typeface="Helvetica" panose="020B0604020202020204" pitchFamily="34" charset="0"/>
                <a:ea typeface="Times New Roman"/>
                <a:cs typeface="Helvetica" panose="020B0604020202020204" pitchFamily="34" charset="0"/>
              </a:rPr>
              <a:t>Revisar un </a:t>
            </a:r>
            <a:r>
              <a:rPr lang="es-ES" sz="800" i="1" dirty="0" smtClean="0">
                <a:latin typeface="Helvetica" panose="020B0604020202020204" pitchFamily="34" charset="0"/>
                <a:ea typeface="Times New Roman"/>
                <a:cs typeface="Helvetica" panose="020B0604020202020204" pitchFamily="34" charset="0"/>
              </a:rPr>
              <a:t>escrito breve </a:t>
            </a:r>
            <a:r>
              <a:rPr lang="es-ES" sz="800" i="1" dirty="0">
                <a:latin typeface="Helvetica" panose="020B0604020202020204" pitchFamily="34" charset="0"/>
                <a:ea typeface="Times New Roman"/>
                <a:cs typeface="Helvetica" panose="020B0604020202020204" pitchFamily="34" charset="0"/>
              </a:rPr>
              <a:t>(</a:t>
            </a:r>
            <a:r>
              <a:rPr lang="es-ES" sz="800" i="1" dirty="0" smtClean="0">
                <a:latin typeface="Helvetica" panose="020B0604020202020204" pitchFamily="34" charset="0"/>
                <a:ea typeface="Times New Roman"/>
                <a:cs typeface="Helvetica" panose="020B0604020202020204" pitchFamily="34" charset="0"/>
              </a:rPr>
              <a:t>elaboración: desarrollo de </a:t>
            </a:r>
            <a:r>
              <a:rPr lang="es-ES" sz="800" i="1" dirty="0">
                <a:latin typeface="Helvetica" panose="020B0604020202020204" pitchFamily="34" charset="0"/>
                <a:ea typeface="Times New Roman"/>
                <a:cs typeface="Helvetica" panose="020B0604020202020204" pitchFamily="34" charset="0"/>
              </a:rPr>
              <a:t>un tema) objetivo </a:t>
            </a:r>
            <a:r>
              <a:rPr lang="es-ES" sz="800" i="1" dirty="0" smtClean="0">
                <a:latin typeface="Helvetica" panose="020B0604020202020204" pitchFamily="34" charset="0"/>
                <a:ea typeface="Times New Roman"/>
                <a:cs typeface="Helvetica" panose="020B0604020202020204" pitchFamily="34" charset="0"/>
              </a:rPr>
              <a:t>3b</a:t>
            </a:r>
          </a:p>
          <a:p>
            <a:pPr>
              <a:lnSpc>
                <a:spcPct val="115000"/>
              </a:lnSpc>
            </a:pPr>
            <a:endParaRPr lang="es-ES" sz="300" b="1" dirty="0" smtClean="0">
              <a:latin typeface="Helvetica" panose="020B0604020202020204" pitchFamily="34" charset="0"/>
              <a:ea typeface="Times New Roman"/>
              <a:cs typeface="Helvetica" panose="020B0604020202020204" pitchFamily="34" charset="0"/>
            </a:endParaRPr>
          </a:p>
          <a:p>
            <a:pPr marL="231775">
              <a:lnSpc>
                <a:spcPct val="115000"/>
              </a:lnSpc>
            </a:pPr>
            <a:r>
              <a:rPr lang="es-ES" sz="1600" b="1" dirty="0" smtClean="0">
                <a:latin typeface="Helvetica" panose="020B0604020202020204" pitchFamily="34" charset="0"/>
                <a:ea typeface="Times New Roman"/>
                <a:cs typeface="Helvetica" panose="020B0604020202020204" pitchFamily="34" charset="0"/>
              </a:rPr>
              <a:t>¿</a:t>
            </a:r>
            <a:r>
              <a:rPr lang="es-ES" sz="1600" b="1" dirty="0">
                <a:latin typeface="Helvetica" panose="020B0604020202020204" pitchFamily="34" charset="0"/>
                <a:ea typeface="Times New Roman"/>
                <a:cs typeface="Helvetica" panose="020B0604020202020204" pitchFamily="34" charset="0"/>
              </a:rPr>
              <a:t>Qué oración </a:t>
            </a:r>
            <a:r>
              <a:rPr lang="es-ES" sz="1600" b="1" dirty="0" smtClean="0">
                <a:latin typeface="Helvetica" panose="020B0604020202020204" pitchFamily="34" charset="0"/>
                <a:ea typeface="Times New Roman"/>
                <a:cs typeface="Helvetica" panose="020B0604020202020204" pitchFamily="34" charset="0"/>
              </a:rPr>
              <a:t>reemplazaría mejor la oración </a:t>
            </a:r>
            <a:r>
              <a:rPr lang="es-ES" sz="1600" b="1" dirty="0">
                <a:latin typeface="Helvetica" panose="020B0604020202020204" pitchFamily="34" charset="0"/>
                <a:ea typeface="Times New Roman"/>
                <a:cs typeface="Helvetica" panose="020B0604020202020204" pitchFamily="34" charset="0"/>
              </a:rPr>
              <a:t>subrayada</a:t>
            </a:r>
            <a:r>
              <a:rPr lang="es-ES" sz="1600" b="1" dirty="0" smtClean="0">
                <a:latin typeface="Helvetica" panose="020B0604020202020204" pitchFamily="34" charset="0"/>
                <a:ea typeface="Times New Roman"/>
                <a:cs typeface="Helvetica" panose="020B0604020202020204" pitchFamily="34" charset="0"/>
              </a:rPr>
              <a:t>?</a:t>
            </a:r>
          </a:p>
          <a:p>
            <a:pPr>
              <a:lnSpc>
                <a:spcPct val="115000"/>
              </a:lnSpc>
            </a:pPr>
            <a:endParaRPr lang="en-US" sz="600" b="1" dirty="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a:pPr>
            <a:r>
              <a:rPr lang="es-ES" sz="1600" dirty="0" smtClean="0">
                <a:latin typeface="Helvetica" panose="020B0604020202020204" pitchFamily="34" charset="0"/>
                <a:ea typeface="Times New Roman"/>
                <a:cs typeface="Helvetica" panose="020B0604020202020204" pitchFamily="34" charset="0"/>
              </a:rPr>
              <a:t>Él vio </a:t>
            </a:r>
            <a:r>
              <a:rPr lang="es-ES" sz="1600" dirty="0">
                <a:latin typeface="Helvetica" panose="020B0604020202020204" pitchFamily="34" charset="0"/>
                <a:ea typeface="Times New Roman"/>
                <a:cs typeface="Helvetica" panose="020B0604020202020204" pitchFamily="34" charset="0"/>
              </a:rPr>
              <a:t>gente </a:t>
            </a:r>
            <a:r>
              <a:rPr lang="es-ES" sz="1600" dirty="0" smtClean="0">
                <a:latin typeface="Helvetica" panose="020B0604020202020204" pitchFamily="34" charset="0"/>
                <a:ea typeface="Times New Roman"/>
                <a:cs typeface="Helvetica" panose="020B0604020202020204" pitchFamily="34" charset="0"/>
              </a:rPr>
              <a:t>comer </a:t>
            </a:r>
            <a:r>
              <a:rPr lang="es-ES" sz="1600" dirty="0">
                <a:latin typeface="Helvetica" panose="020B0604020202020204" pitchFamily="34" charset="0"/>
                <a:ea typeface="Times New Roman"/>
                <a:cs typeface="Helvetica" panose="020B0604020202020204" pitchFamily="34" charset="0"/>
              </a:rPr>
              <a:t>una gran cantidad de alimentos que </a:t>
            </a:r>
            <a:r>
              <a:rPr lang="es-ES" sz="1600" dirty="0" smtClean="0">
                <a:latin typeface="Helvetica" panose="020B0604020202020204" pitchFamily="34" charset="0"/>
                <a:ea typeface="Times New Roman"/>
                <a:cs typeface="Helvetica" panose="020B0604020202020204" pitchFamily="34" charset="0"/>
              </a:rPr>
              <a:t>eran comida chatarra</a:t>
            </a:r>
            <a:r>
              <a:rPr lang="es-ES" sz="1600" dirty="0">
                <a:latin typeface="Helvetica" panose="020B0604020202020204" pitchFamily="34" charset="0"/>
                <a:ea typeface="Times New Roman"/>
                <a:cs typeface="Helvetica" panose="020B0604020202020204" pitchFamily="34" charset="0"/>
              </a:rPr>
              <a:t>, como </a:t>
            </a:r>
            <a:r>
              <a:rPr lang="es-ES" sz="1600" dirty="0" smtClean="0">
                <a:latin typeface="Helvetica" panose="020B0604020202020204" pitchFamily="34" charset="0"/>
                <a:ea typeface="Times New Roman"/>
                <a:cs typeface="Helvetica" panose="020B0604020202020204" pitchFamily="34" charset="0"/>
              </a:rPr>
              <a:t>papas </a:t>
            </a:r>
            <a:r>
              <a:rPr lang="es-ES" sz="1600" dirty="0">
                <a:latin typeface="Helvetica" panose="020B0604020202020204" pitchFamily="34" charset="0"/>
                <a:ea typeface="Times New Roman"/>
                <a:cs typeface="Helvetica" panose="020B0604020202020204" pitchFamily="34" charset="0"/>
              </a:rPr>
              <a:t>grasientas y otros alimentos grasosos.</a:t>
            </a:r>
          </a:p>
          <a:p>
            <a:pPr marL="627063" indent="-339725">
              <a:lnSpc>
                <a:spcPct val="115000"/>
              </a:lnSpc>
              <a:buFont typeface="+mj-lt"/>
              <a:buAutoNum type="alphaUcPeriod"/>
            </a:pPr>
            <a:endParaRPr lang="es-ES" sz="900" dirty="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a:pPr>
            <a:r>
              <a:rPr lang="es-ES" sz="1600" dirty="0">
                <a:latin typeface="Helvetica" panose="020B0604020202020204" pitchFamily="34" charset="0"/>
                <a:ea typeface="Times New Roman"/>
                <a:cs typeface="Helvetica" panose="020B0604020202020204" pitchFamily="34" charset="0"/>
              </a:rPr>
              <a:t>Él </a:t>
            </a:r>
            <a:r>
              <a:rPr lang="es-ES" sz="1600" dirty="0" smtClean="0">
                <a:latin typeface="Helvetica" panose="020B0604020202020204" pitchFamily="34" charset="0"/>
                <a:ea typeface="Times New Roman"/>
                <a:cs typeface="Helvetica" panose="020B0604020202020204" pitchFamily="34" charset="0"/>
              </a:rPr>
              <a:t>vio </a:t>
            </a:r>
            <a:r>
              <a:rPr lang="es-ES" sz="1600" dirty="0">
                <a:latin typeface="Helvetica" panose="020B0604020202020204" pitchFamily="34" charset="0"/>
                <a:ea typeface="Times New Roman"/>
                <a:cs typeface="Helvetica" panose="020B0604020202020204" pitchFamily="34" charset="0"/>
              </a:rPr>
              <a:t>gente </a:t>
            </a:r>
            <a:r>
              <a:rPr lang="es-ES" sz="1600" dirty="0" smtClean="0">
                <a:latin typeface="Helvetica" panose="020B0604020202020204" pitchFamily="34" charset="0"/>
                <a:ea typeface="Times New Roman"/>
                <a:cs typeface="Helvetica" panose="020B0604020202020204" pitchFamily="34" charset="0"/>
              </a:rPr>
              <a:t>comer </a:t>
            </a:r>
            <a:r>
              <a:rPr lang="es-ES" sz="1600" dirty="0">
                <a:latin typeface="Helvetica" panose="020B0604020202020204" pitchFamily="34" charset="0"/>
                <a:ea typeface="Times New Roman"/>
                <a:cs typeface="Helvetica" panose="020B0604020202020204" pitchFamily="34" charset="0"/>
              </a:rPr>
              <a:t>una gran cantidad de alimentos </a:t>
            </a:r>
            <a:r>
              <a:rPr lang="es-ES" sz="1600" dirty="0" smtClean="0">
                <a:latin typeface="Helvetica" panose="020B0604020202020204" pitchFamily="34" charset="0"/>
                <a:ea typeface="Times New Roman"/>
                <a:cs typeface="Helvetica" panose="020B0604020202020204" pitchFamily="34" charset="0"/>
              </a:rPr>
              <a:t>malos, </a:t>
            </a:r>
            <a:r>
              <a:rPr lang="es-ES" sz="1600" dirty="0">
                <a:latin typeface="Helvetica" panose="020B0604020202020204" pitchFamily="34" charset="0"/>
                <a:ea typeface="Times New Roman"/>
                <a:cs typeface="Helvetica" panose="020B0604020202020204" pitchFamily="34" charset="0"/>
              </a:rPr>
              <a:t>como </a:t>
            </a:r>
            <a:r>
              <a:rPr lang="es-ES" sz="1600" dirty="0" smtClean="0">
                <a:latin typeface="Helvetica" panose="020B0604020202020204" pitchFamily="34" charset="0"/>
                <a:ea typeface="Times New Roman"/>
                <a:cs typeface="Helvetica" panose="020B0604020202020204" pitchFamily="34" charset="0"/>
              </a:rPr>
              <a:t>mucha comida </a:t>
            </a:r>
            <a:r>
              <a:rPr lang="es-ES" sz="1600" dirty="0">
                <a:latin typeface="Helvetica" panose="020B0604020202020204" pitchFamily="34" charset="0"/>
                <a:ea typeface="Times New Roman"/>
                <a:cs typeface="Helvetica" panose="020B0604020202020204" pitchFamily="34" charset="0"/>
              </a:rPr>
              <a:t>chatarra.</a:t>
            </a:r>
          </a:p>
          <a:p>
            <a:pPr marL="627063" indent="-339725">
              <a:lnSpc>
                <a:spcPct val="115000"/>
              </a:lnSpc>
              <a:buFont typeface="+mj-lt"/>
              <a:buAutoNum type="alphaUcPeriod"/>
            </a:pPr>
            <a:endParaRPr lang="es-ES" sz="900" dirty="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a:pPr>
            <a:r>
              <a:rPr lang="es-ES" sz="1600" dirty="0">
                <a:latin typeface="Helvetica" panose="020B0604020202020204" pitchFamily="34" charset="0"/>
                <a:ea typeface="Times New Roman"/>
                <a:cs typeface="Helvetica" panose="020B0604020202020204" pitchFamily="34" charset="0"/>
              </a:rPr>
              <a:t>Él </a:t>
            </a:r>
            <a:r>
              <a:rPr lang="es-ES" sz="1600" dirty="0" smtClean="0">
                <a:latin typeface="Helvetica" panose="020B0604020202020204" pitchFamily="34" charset="0"/>
                <a:ea typeface="Times New Roman"/>
                <a:cs typeface="Helvetica" panose="020B0604020202020204" pitchFamily="34" charset="0"/>
              </a:rPr>
              <a:t>vio </a:t>
            </a:r>
            <a:r>
              <a:rPr lang="es-ES" sz="1600" dirty="0">
                <a:latin typeface="Helvetica" panose="020B0604020202020204" pitchFamily="34" charset="0"/>
                <a:ea typeface="Times New Roman"/>
                <a:cs typeface="Helvetica" panose="020B0604020202020204" pitchFamily="34" charset="0"/>
              </a:rPr>
              <a:t>gente </a:t>
            </a:r>
            <a:r>
              <a:rPr lang="es-ES" sz="1600" dirty="0" smtClean="0">
                <a:latin typeface="Helvetica" panose="020B0604020202020204" pitchFamily="34" charset="0"/>
                <a:ea typeface="Times New Roman"/>
                <a:cs typeface="Helvetica" panose="020B0604020202020204" pitchFamily="34" charset="0"/>
              </a:rPr>
              <a:t>comer una </a:t>
            </a:r>
            <a:r>
              <a:rPr lang="es-ES" sz="1600" dirty="0">
                <a:latin typeface="Helvetica" panose="020B0604020202020204" pitchFamily="34" charset="0"/>
                <a:ea typeface="Times New Roman"/>
                <a:cs typeface="Helvetica" panose="020B0604020202020204" pitchFamily="34" charset="0"/>
              </a:rPr>
              <a:t>gran cantidad de alimentos que eran </a:t>
            </a:r>
            <a:r>
              <a:rPr lang="es-ES" sz="1600" dirty="0" smtClean="0">
                <a:latin typeface="Helvetica" panose="020B0604020202020204" pitchFamily="34" charset="0"/>
                <a:ea typeface="Times New Roman"/>
                <a:cs typeface="Helvetica" panose="020B0604020202020204" pitchFamily="34" charset="0"/>
              </a:rPr>
              <a:t>malos </a:t>
            </a:r>
            <a:r>
              <a:rPr lang="es-ES" sz="1600" dirty="0">
                <a:latin typeface="Helvetica" panose="020B0604020202020204" pitchFamily="34" charset="0"/>
                <a:ea typeface="Times New Roman"/>
                <a:cs typeface="Helvetica" panose="020B0604020202020204" pitchFamily="34" charset="0"/>
              </a:rPr>
              <a:t>para su salud, como alimentos </a:t>
            </a:r>
            <a:r>
              <a:rPr lang="es-ES" sz="1600" dirty="0" smtClean="0">
                <a:latin typeface="Helvetica" panose="020B0604020202020204" pitchFamily="34" charset="0"/>
                <a:ea typeface="Times New Roman"/>
                <a:cs typeface="Helvetica" panose="020B0604020202020204" pitchFamily="34" charset="0"/>
              </a:rPr>
              <a:t>grasosos </a:t>
            </a:r>
            <a:r>
              <a:rPr lang="es-ES" sz="1600" dirty="0">
                <a:latin typeface="Helvetica" panose="020B0604020202020204" pitchFamily="34" charset="0"/>
                <a:ea typeface="Times New Roman"/>
                <a:cs typeface="Helvetica" panose="020B0604020202020204" pitchFamily="34" charset="0"/>
              </a:rPr>
              <a:t>y </a:t>
            </a:r>
            <a:r>
              <a:rPr lang="es-ES" sz="1600" dirty="0" smtClean="0">
                <a:latin typeface="Helvetica" panose="020B0604020202020204" pitchFamily="34" charset="0"/>
                <a:ea typeface="Times New Roman"/>
                <a:cs typeface="Helvetica" panose="020B0604020202020204" pitchFamily="34" charset="0"/>
              </a:rPr>
              <a:t>muchos postres azucarados</a:t>
            </a:r>
            <a:r>
              <a:rPr lang="es-ES" sz="1600" dirty="0">
                <a:latin typeface="Helvetica" panose="020B0604020202020204" pitchFamily="34" charset="0"/>
                <a:ea typeface="Times New Roman"/>
                <a:cs typeface="Helvetica" panose="020B0604020202020204" pitchFamily="34" charset="0"/>
              </a:rPr>
              <a:t>.</a:t>
            </a:r>
          </a:p>
          <a:p>
            <a:pPr marL="627063" indent="-339725">
              <a:lnSpc>
                <a:spcPct val="115000"/>
              </a:lnSpc>
              <a:buFont typeface="+mj-lt"/>
              <a:buAutoNum type="alphaUcPeriod"/>
            </a:pPr>
            <a:endParaRPr lang="es-ES" sz="900" dirty="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a:pPr>
            <a:r>
              <a:rPr lang="es-ES" sz="1600" dirty="0">
                <a:latin typeface="Helvetica" panose="020B0604020202020204" pitchFamily="34" charset="0"/>
                <a:ea typeface="Times New Roman"/>
                <a:cs typeface="Helvetica" panose="020B0604020202020204" pitchFamily="34" charset="0"/>
              </a:rPr>
              <a:t>Él </a:t>
            </a:r>
            <a:r>
              <a:rPr lang="es-ES" sz="1600" dirty="0" smtClean="0">
                <a:latin typeface="Helvetica" panose="020B0604020202020204" pitchFamily="34" charset="0"/>
                <a:ea typeface="Times New Roman"/>
                <a:cs typeface="Helvetica" panose="020B0604020202020204" pitchFamily="34" charset="0"/>
              </a:rPr>
              <a:t>vio </a:t>
            </a:r>
            <a:r>
              <a:rPr lang="es-ES" sz="1600" dirty="0">
                <a:latin typeface="Helvetica" panose="020B0604020202020204" pitchFamily="34" charset="0"/>
                <a:ea typeface="Times New Roman"/>
                <a:cs typeface="Helvetica" panose="020B0604020202020204" pitchFamily="34" charset="0"/>
              </a:rPr>
              <a:t>gente </a:t>
            </a:r>
            <a:r>
              <a:rPr lang="es-ES" sz="1600" dirty="0" smtClean="0">
                <a:latin typeface="Helvetica" panose="020B0604020202020204" pitchFamily="34" charset="0"/>
                <a:ea typeface="Times New Roman"/>
                <a:cs typeface="Helvetica" panose="020B0604020202020204" pitchFamily="34" charset="0"/>
              </a:rPr>
              <a:t>comer </a:t>
            </a:r>
            <a:r>
              <a:rPr lang="es-ES" sz="1600" dirty="0">
                <a:latin typeface="Helvetica" panose="020B0604020202020204" pitchFamily="34" charset="0"/>
                <a:ea typeface="Times New Roman"/>
                <a:cs typeface="Helvetica" panose="020B0604020202020204" pitchFamily="34" charset="0"/>
              </a:rPr>
              <a:t>mucha carne </a:t>
            </a:r>
            <a:r>
              <a:rPr lang="es-ES" sz="1600" dirty="0" smtClean="0">
                <a:latin typeface="Helvetica" panose="020B0604020202020204" pitchFamily="34" charset="0"/>
                <a:ea typeface="Times New Roman"/>
                <a:cs typeface="Helvetica" panose="020B0604020202020204" pitchFamily="34" charset="0"/>
              </a:rPr>
              <a:t>roja</a:t>
            </a:r>
            <a:r>
              <a:rPr lang="es-ES" sz="1600" dirty="0">
                <a:latin typeface="Helvetica" panose="020B0604020202020204" pitchFamily="34" charset="0"/>
                <a:ea typeface="Times New Roman"/>
                <a:cs typeface="Helvetica" panose="020B0604020202020204" pitchFamily="34" charset="0"/>
              </a:rPr>
              <a:t>.</a:t>
            </a:r>
            <a:endParaRPr lang="en-US" sz="1600" dirty="0">
              <a:latin typeface="Helvetica" panose="020B0604020202020204" pitchFamily="34" charset="0"/>
              <a:ea typeface="Times New Roman"/>
              <a:cs typeface="Helvetica" panose="020B0604020202020204" pitchFamily="34" charset="0"/>
            </a:endParaRPr>
          </a:p>
        </p:txBody>
      </p:sp>
      <p:grpSp>
        <p:nvGrpSpPr>
          <p:cNvPr id="2" name="Group 1"/>
          <p:cNvGrpSpPr/>
          <p:nvPr/>
        </p:nvGrpSpPr>
        <p:grpSpPr>
          <a:xfrm>
            <a:off x="318924" y="3048463"/>
            <a:ext cx="259720" cy="2639008"/>
            <a:chOff x="516568" y="3747892"/>
            <a:chExt cx="259720" cy="2639008"/>
          </a:xfrm>
        </p:grpSpPr>
        <p:sp>
          <p:nvSpPr>
            <p:cNvPr id="16" name="Oval 15"/>
            <p:cNvSpPr/>
            <p:nvPr/>
          </p:nvSpPr>
          <p:spPr>
            <a:xfrm>
              <a:off x="533400" y="374789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516568" y="440790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18" name="Oval 17"/>
            <p:cNvSpPr/>
            <p:nvPr/>
          </p:nvSpPr>
          <p:spPr>
            <a:xfrm>
              <a:off x="516568" y="514897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533400" y="614741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grpSp>
        <p:nvGrpSpPr>
          <p:cNvPr id="12" name="Group 11"/>
          <p:cNvGrpSpPr/>
          <p:nvPr/>
        </p:nvGrpSpPr>
        <p:grpSpPr>
          <a:xfrm>
            <a:off x="312100" y="8023880"/>
            <a:ext cx="249712" cy="1331781"/>
            <a:chOff x="533400" y="3789528"/>
            <a:chExt cx="249712" cy="1331781"/>
          </a:xfrm>
        </p:grpSpPr>
        <p:sp>
          <p:nvSpPr>
            <p:cNvPr id="13" name="Oval 12"/>
            <p:cNvSpPr/>
            <p:nvPr/>
          </p:nvSpPr>
          <p:spPr>
            <a:xfrm>
              <a:off x="540224" y="378952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4" name="Oval 13"/>
            <p:cNvSpPr/>
            <p:nvPr/>
          </p:nvSpPr>
          <p:spPr>
            <a:xfrm>
              <a:off x="533400" y="41494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15" name="Oval 14"/>
            <p:cNvSpPr/>
            <p:nvPr/>
          </p:nvSpPr>
          <p:spPr>
            <a:xfrm>
              <a:off x="533400" y="451565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540224" y="488182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Tree>
    <p:extLst>
      <p:ext uri="{BB962C8B-B14F-4D97-AF65-F5344CB8AC3E}">
        <p14:creationId xmlns:p14="http://schemas.microsoft.com/office/powerpoint/2010/main" val="1116640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7" name="TextBox 6"/>
          <p:cNvSpPr txBox="1"/>
          <p:nvPr/>
        </p:nvSpPr>
        <p:spPr>
          <a:xfrm>
            <a:off x="541973" y="580512"/>
            <a:ext cx="6858000" cy="3051974"/>
          </a:xfrm>
          <a:prstGeom prst="rect">
            <a:avLst/>
          </a:prstGeom>
          <a:noFill/>
        </p:spPr>
        <p:txBody>
          <a:bodyPr wrap="square" lIns="96378" tIns="48189" rIns="96378" bIns="48189" rtlCol="0">
            <a:spAutoFit/>
          </a:bodyPr>
          <a:lstStyle/>
          <a:p>
            <a:pPr marL="400050" indent="-400050"/>
            <a:r>
              <a:rPr lang="en-US" sz="1600" b="1" dirty="0" smtClean="0">
                <a:latin typeface="Helvetica" pitchFamily="34" charset="0"/>
              </a:rPr>
              <a:t>20. ¿</a:t>
            </a:r>
            <a:r>
              <a:rPr lang="es-ES" sz="1600" b="1" dirty="0" smtClean="0">
                <a:latin typeface="Helvetica" panose="020B0604020202020204" pitchFamily="34" charset="0"/>
                <a:cs typeface="Helvetica" panose="020B0604020202020204" pitchFamily="34" charset="0"/>
              </a:rPr>
              <a:t>Cuáles son las </a:t>
            </a:r>
            <a:r>
              <a:rPr lang="es-ES" sz="1600" b="1" u="sng" dirty="0" smtClean="0">
                <a:latin typeface="Helvetica" panose="020B0604020202020204" pitchFamily="34" charset="0"/>
                <a:cs typeface="Helvetica" panose="020B0604020202020204" pitchFamily="34" charset="0"/>
              </a:rPr>
              <a:t>dos oraciones</a:t>
            </a:r>
            <a:r>
              <a:rPr lang="es-ES" sz="1600" b="1" dirty="0" smtClean="0">
                <a:latin typeface="Helvetica" panose="020B0604020202020204" pitchFamily="34" charset="0"/>
                <a:cs typeface="Helvetica" panose="020B0604020202020204" pitchFamily="34" charset="0"/>
              </a:rPr>
              <a:t> que no </a:t>
            </a:r>
            <a:r>
              <a:rPr lang="es-ES" sz="1600" b="1" dirty="0">
                <a:latin typeface="Helvetica" panose="020B0604020202020204" pitchFamily="34" charset="0"/>
                <a:cs typeface="Helvetica" panose="020B0604020202020204" pitchFamily="34" charset="0"/>
              </a:rPr>
              <a:t>tienen errores </a:t>
            </a:r>
            <a:r>
              <a:rPr lang="es-ES" sz="1600" b="1" dirty="0" smtClean="0">
                <a:latin typeface="Helvetica" panose="020B0604020202020204" pitchFamily="34" charset="0"/>
                <a:cs typeface="Helvetica" panose="020B0604020202020204" pitchFamily="34" charset="0"/>
              </a:rPr>
              <a:t>de puntuación?</a:t>
            </a:r>
            <a:br>
              <a:rPr lang="es-ES" sz="1600" b="1" dirty="0" smtClean="0">
                <a:latin typeface="Helvetica" panose="020B0604020202020204" pitchFamily="34" charset="0"/>
                <a:cs typeface="Helvetica" panose="020B0604020202020204" pitchFamily="34" charset="0"/>
              </a:rPr>
            </a:br>
            <a:r>
              <a:rPr lang="es-ES" sz="1600" b="1" dirty="0" smtClean="0">
                <a:latin typeface="Helvetica" panose="020B0604020202020204" pitchFamily="34" charset="0"/>
                <a:cs typeface="Helvetica" panose="020B0604020202020204" pitchFamily="34" charset="0"/>
              </a:rPr>
              <a:t>					           </a:t>
            </a:r>
            <a:r>
              <a:rPr lang="en-US" sz="1000" i="1" dirty="0" smtClean="0">
                <a:latin typeface="Helvetica" pitchFamily="34" charset="0"/>
              </a:rPr>
              <a:t>(Edit L.2)</a:t>
            </a:r>
            <a:endParaRPr lang="en-US" sz="1000" i="1" dirty="0">
              <a:latin typeface="Helvetica" pitchFamily="34" charset="0"/>
            </a:endParaRPr>
          </a:p>
          <a:p>
            <a:endParaRPr lang="en-US" sz="1600" b="1" dirty="0" smtClean="0">
              <a:latin typeface="Helvetica" pitchFamily="34" charset="0"/>
            </a:endParaRPr>
          </a:p>
          <a:p>
            <a:pPr marL="627063" indent="-163513">
              <a:buAutoNum type="alphaUcPeriod"/>
            </a:pPr>
            <a:r>
              <a:rPr lang="es-ES" sz="1600" dirty="0" smtClean="0">
                <a:latin typeface="Helvetica" pitchFamily="34" charset="0"/>
              </a:rPr>
              <a:t>  </a:t>
            </a:r>
            <a:r>
              <a:rPr lang="es-ES" sz="1600" dirty="0" err="1" smtClean="0">
                <a:latin typeface="Helvetica" pitchFamily="34" charset="0"/>
              </a:rPr>
              <a:t>Sylvester</a:t>
            </a:r>
            <a:r>
              <a:rPr lang="es-ES" sz="1600" dirty="0" smtClean="0">
                <a:latin typeface="Helvetica" pitchFamily="34" charset="0"/>
              </a:rPr>
              <a:t> </a:t>
            </a:r>
            <a:r>
              <a:rPr lang="es-ES" sz="1600" dirty="0">
                <a:latin typeface="Helvetica" pitchFamily="34" charset="0"/>
              </a:rPr>
              <a:t>Graham quería que los demás </a:t>
            </a:r>
            <a:r>
              <a:rPr lang="es-ES" sz="1600" dirty="0" smtClean="0">
                <a:latin typeface="Helvetica" pitchFamily="34" charset="0"/>
              </a:rPr>
              <a:t>estuvieran saludables</a:t>
            </a:r>
          </a:p>
          <a:p>
            <a:pPr marL="627063" indent="-163513">
              <a:buAutoNum type="alphaUcPeriod"/>
            </a:pPr>
            <a:endParaRPr lang="en-US" sz="1600" dirty="0">
              <a:latin typeface="Helvetica" pitchFamily="34" charset="0"/>
            </a:endParaRPr>
          </a:p>
          <a:p>
            <a:pPr marL="627063" indent="-163513">
              <a:buAutoNum type="alphaUcPeriod"/>
            </a:pPr>
            <a:r>
              <a:rPr lang="es-ES" sz="1600" dirty="0" smtClean="0">
                <a:latin typeface="Helvetica" pitchFamily="34" charset="0"/>
              </a:rPr>
              <a:t>  Cuando </a:t>
            </a:r>
            <a:r>
              <a:rPr lang="es-ES" sz="1600" dirty="0">
                <a:latin typeface="Helvetica" pitchFamily="34" charset="0"/>
              </a:rPr>
              <a:t>creció predicó acerca de comer alimentos saludables</a:t>
            </a:r>
            <a:r>
              <a:rPr lang="en-US" sz="1600" dirty="0" smtClean="0">
                <a:latin typeface="Helvetica" pitchFamily="34" charset="0"/>
              </a:rPr>
              <a:t>. </a:t>
            </a:r>
            <a:endParaRPr lang="en-US" sz="1600" dirty="0">
              <a:latin typeface="Helvetica" pitchFamily="34" charset="0"/>
            </a:endParaRPr>
          </a:p>
          <a:p>
            <a:pPr marL="627063" indent="-163513">
              <a:buAutoNum type="alphaUcPeriod"/>
            </a:pPr>
            <a:endParaRPr lang="en-US" sz="1600" dirty="0">
              <a:latin typeface="Helvetica" pitchFamily="34" charset="0"/>
            </a:endParaRPr>
          </a:p>
          <a:p>
            <a:pPr marL="804863" indent="-341313">
              <a:buAutoNum type="alphaUcPeriod"/>
            </a:pPr>
            <a:r>
              <a:rPr lang="es-ES" sz="1600" dirty="0" smtClean="0">
                <a:latin typeface="Helvetica" pitchFamily="34" charset="0"/>
              </a:rPr>
              <a:t>Él leyó </a:t>
            </a:r>
            <a:r>
              <a:rPr lang="es-ES" sz="1600" dirty="0">
                <a:latin typeface="Helvetica" pitchFamily="34" charset="0"/>
              </a:rPr>
              <a:t>acerca de los perros que </a:t>
            </a:r>
            <a:r>
              <a:rPr lang="es-ES" sz="1600" dirty="0" smtClean="0">
                <a:latin typeface="Helvetica" pitchFamily="34" charset="0"/>
              </a:rPr>
              <a:t>comieron pan </a:t>
            </a:r>
            <a:r>
              <a:rPr lang="es-ES" sz="1600" dirty="0">
                <a:latin typeface="Helvetica" pitchFamily="34" charset="0"/>
              </a:rPr>
              <a:t>blanco y pan de grano </a:t>
            </a:r>
            <a:r>
              <a:rPr lang="es-ES" sz="1600" dirty="0" smtClean="0">
                <a:latin typeface="Helvetica" pitchFamily="34" charset="0"/>
              </a:rPr>
              <a:t>integral</a:t>
            </a:r>
            <a:r>
              <a:rPr lang="en-US" sz="1600" dirty="0" smtClean="0">
                <a:latin typeface="Helvetica" pitchFamily="34" charset="0"/>
              </a:rPr>
              <a:t>.</a:t>
            </a:r>
            <a:endParaRPr lang="en-US" sz="1600" dirty="0">
              <a:latin typeface="Helvetica" pitchFamily="34" charset="0"/>
            </a:endParaRPr>
          </a:p>
          <a:p>
            <a:pPr marL="627063" indent="-163513">
              <a:buAutoNum type="alphaUcPeriod"/>
            </a:pPr>
            <a:endParaRPr lang="en-US" sz="1600" dirty="0">
              <a:latin typeface="Helvetica" pitchFamily="34" charset="0"/>
            </a:endParaRPr>
          </a:p>
          <a:p>
            <a:pPr marL="627063" indent="-163513">
              <a:buAutoNum type="alphaUcPeriod"/>
            </a:pPr>
            <a:r>
              <a:rPr lang="es-ES" sz="1600" dirty="0" smtClean="0">
                <a:latin typeface="Helvetica" pitchFamily="34" charset="0"/>
              </a:rPr>
              <a:t>  Él dijo </a:t>
            </a:r>
            <a:r>
              <a:rPr lang="es-ES" sz="1600" dirty="0">
                <a:latin typeface="Helvetica" pitchFamily="34" charset="0"/>
              </a:rPr>
              <a:t>a la gente </a:t>
            </a:r>
            <a:r>
              <a:rPr lang="es-ES" sz="1600" dirty="0" smtClean="0">
                <a:latin typeface="Helvetica" pitchFamily="34" charset="0"/>
              </a:rPr>
              <a:t>que comiera verduras </a:t>
            </a:r>
            <a:r>
              <a:rPr lang="es-ES" sz="1600" dirty="0">
                <a:latin typeface="Helvetica" pitchFamily="34" charset="0"/>
              </a:rPr>
              <a:t>frutas </a:t>
            </a:r>
            <a:r>
              <a:rPr lang="es-ES" sz="1600" dirty="0" smtClean="0">
                <a:latin typeface="Helvetica" pitchFamily="34" charset="0"/>
              </a:rPr>
              <a:t>y </a:t>
            </a:r>
            <a:r>
              <a:rPr lang="es-ES" sz="1600" dirty="0">
                <a:latin typeface="Helvetica" pitchFamily="34" charset="0"/>
              </a:rPr>
              <a:t>granos enteros</a:t>
            </a:r>
            <a:r>
              <a:rPr lang="en-US" sz="1600" dirty="0" smtClean="0">
                <a:latin typeface="Helvetica" pitchFamily="34" charset="0"/>
              </a:rPr>
              <a:t>.</a:t>
            </a:r>
            <a:endParaRPr lang="en-US" sz="1600" dirty="0">
              <a:latin typeface="Helvetica" pitchFamily="34" charset="0"/>
            </a:endParaRPr>
          </a:p>
        </p:txBody>
      </p:sp>
      <p:pic>
        <p:nvPicPr>
          <p:cNvPr id="2" name="Picture 1"/>
          <p:cNvPicPr>
            <a:picLocks noChangeAspect="1"/>
          </p:cNvPicPr>
          <p:nvPr/>
        </p:nvPicPr>
        <p:blipFill>
          <a:blip r:embed="rId2"/>
          <a:stretch>
            <a:fillRect/>
          </a:stretch>
        </p:blipFill>
        <p:spPr>
          <a:xfrm>
            <a:off x="523964" y="4870703"/>
            <a:ext cx="6724471" cy="6097"/>
          </a:xfrm>
          <a:prstGeom prst="rect">
            <a:avLst/>
          </a:prstGeom>
        </p:spPr>
      </p:pic>
      <p:grpSp>
        <p:nvGrpSpPr>
          <p:cNvPr id="3" name="Group 2"/>
          <p:cNvGrpSpPr/>
          <p:nvPr/>
        </p:nvGrpSpPr>
        <p:grpSpPr>
          <a:xfrm>
            <a:off x="685800" y="1600200"/>
            <a:ext cx="242888" cy="1964106"/>
            <a:chOff x="442912" y="6332490"/>
            <a:chExt cx="242888" cy="1964106"/>
          </a:xfrm>
        </p:grpSpPr>
        <p:sp>
          <p:nvSpPr>
            <p:cNvPr id="9" name="Oval 8"/>
            <p:cNvSpPr/>
            <p:nvPr/>
          </p:nvSpPr>
          <p:spPr>
            <a:xfrm>
              <a:off x="442912" y="633249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0" name="Oval 9"/>
            <p:cNvSpPr/>
            <p:nvPr/>
          </p:nvSpPr>
          <p:spPr>
            <a:xfrm>
              <a:off x="442912" y="68188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1" name="Oval 10"/>
            <p:cNvSpPr/>
            <p:nvPr/>
          </p:nvSpPr>
          <p:spPr>
            <a:xfrm>
              <a:off x="442912" y="731826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2" name="Oval 11"/>
            <p:cNvSpPr/>
            <p:nvPr/>
          </p:nvSpPr>
          <p:spPr>
            <a:xfrm>
              <a:off x="442912" y="805711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Tree>
    <p:extLst>
      <p:ext uri="{BB962C8B-B14F-4D97-AF65-F5344CB8AC3E}">
        <p14:creationId xmlns:p14="http://schemas.microsoft.com/office/powerpoint/2010/main" val="2676735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sp>
        <p:nvSpPr>
          <p:cNvPr id="2" name="Rectangle 1"/>
          <p:cNvSpPr/>
          <p:nvPr/>
        </p:nvSpPr>
        <p:spPr>
          <a:xfrm>
            <a:off x="381000" y="381000"/>
            <a:ext cx="6800850" cy="3806017"/>
          </a:xfrm>
          <a:prstGeom prst="rect">
            <a:avLst/>
          </a:prstGeom>
        </p:spPr>
        <p:txBody>
          <a:bodyPr wrap="square" lIns="96367" tIns="48184" rIns="96367" bIns="48184">
            <a:spAutoFit/>
          </a:bodyPr>
          <a:lstStyle/>
          <a:p>
            <a:r>
              <a:rPr lang="es-CO" sz="1400" b="1" dirty="0" smtClean="0"/>
              <a:t>Instrucciones para el estudiante:</a:t>
            </a:r>
          </a:p>
          <a:p>
            <a:endParaRPr lang="es-CO" sz="1400" dirty="0" smtClean="0"/>
          </a:p>
          <a:p>
            <a:r>
              <a:rPr lang="es-CO" sz="1200" b="1" u="sng" dirty="0" smtClean="0"/>
              <a:t>Parte 2</a:t>
            </a:r>
          </a:p>
          <a:p>
            <a:r>
              <a:rPr lang="es-CO" sz="1200" b="1" u="sng" dirty="0" smtClean="0"/>
              <a:t>Tarea de rendimiento</a:t>
            </a:r>
          </a:p>
          <a:p>
            <a:endParaRPr lang="es-CO" sz="1200" b="1" u="sng" dirty="0"/>
          </a:p>
          <a:p>
            <a:pPr marL="359702" indent="-359702">
              <a:defRPr/>
            </a:pPr>
            <a:r>
              <a:rPr lang="es-CO" sz="1200" b="1" u="sng" dirty="0"/>
              <a:t>Tu tarea</a:t>
            </a:r>
            <a:r>
              <a:rPr lang="es-CO" sz="1200" b="1" dirty="0"/>
              <a:t>: </a:t>
            </a:r>
          </a:p>
          <a:p>
            <a:pPr indent="-359702">
              <a:defRPr/>
            </a:pPr>
            <a:r>
              <a:rPr lang="es-419" sz="1200" dirty="0" smtClean="0"/>
              <a:t>La </a:t>
            </a:r>
            <a:r>
              <a:rPr lang="es-419" sz="1200" dirty="0"/>
              <a:t>gente come diferentes alimentos por diferentes razones. Vas a escribir un artículo informativo acerca del porqué la gente elige comer los alimentos que come. Utiliza ejemplos y detalles de las tres fuentes.</a:t>
            </a:r>
          </a:p>
          <a:p>
            <a:endParaRPr lang="es-CO" sz="800" dirty="0"/>
          </a:p>
          <a:p>
            <a:r>
              <a:rPr lang="es-CO" sz="1200" b="1" u="sng" dirty="0"/>
              <a:t>Vas a</a:t>
            </a:r>
            <a:r>
              <a:rPr lang="es-CO" sz="1200" dirty="0"/>
              <a:t>:</a:t>
            </a:r>
          </a:p>
          <a:p>
            <a:pPr marL="361375" indent="-361375">
              <a:lnSpc>
                <a:spcPct val="200000"/>
              </a:lnSpc>
              <a:buAutoNum type="arabicPeriod"/>
            </a:pPr>
            <a:r>
              <a:rPr lang="es-CO" sz="1200" dirty="0"/>
              <a:t>Planificar tu escrito. Puedes usar tus notas y respuestas. </a:t>
            </a:r>
            <a:r>
              <a:rPr lang="es-CO" sz="1200" dirty="0" smtClean="0"/>
              <a:t>Puedes utilizar un organizador gráfico.</a:t>
            </a:r>
            <a:endParaRPr lang="es-CO" sz="1200" dirty="0"/>
          </a:p>
          <a:p>
            <a:pPr marL="361375" indent="-361375">
              <a:lnSpc>
                <a:spcPct val="200000"/>
              </a:lnSpc>
              <a:buAutoNum type="arabicPeriod"/>
            </a:pPr>
            <a:r>
              <a:rPr lang="es-CO" sz="1200" dirty="0"/>
              <a:t>Escribir, revisar y editar tu primer borrador (tu maestro te </a:t>
            </a:r>
            <a:r>
              <a:rPr lang="es-ES_tradnl" sz="1200" dirty="0"/>
              <a:t>proporcionará papel</a:t>
            </a:r>
            <a:r>
              <a:rPr lang="es-CO" sz="1200" dirty="0"/>
              <a:t>).  </a:t>
            </a:r>
          </a:p>
          <a:p>
            <a:pPr marL="361375" indent="-361375">
              <a:lnSpc>
                <a:spcPct val="200000"/>
              </a:lnSpc>
              <a:buAutoNum type="arabicPeriod"/>
            </a:pPr>
            <a:r>
              <a:rPr lang="es-CO" sz="1200" dirty="0"/>
              <a:t>Escribir la versión final de tu </a:t>
            </a:r>
            <a:r>
              <a:rPr lang="es-CO" sz="1200" dirty="0" smtClean="0"/>
              <a:t>artículo informativo.</a:t>
            </a:r>
            <a:endParaRPr lang="es-CO" sz="1200" b="1" u="sng" dirty="0"/>
          </a:p>
          <a:p>
            <a:pPr marL="359702" indent="-359702">
              <a:buAutoNum type="arabicPeriod" startAt="3"/>
              <a:defRPr/>
            </a:pPr>
            <a:endParaRPr lang="es-CO" sz="1200" dirty="0"/>
          </a:p>
          <a:p>
            <a:pPr marL="359702" indent="-359702">
              <a:buAutoNum type="arabicPeriod" startAt="3"/>
              <a:defRPr/>
            </a:pPr>
            <a:endParaRPr lang="es-CO" sz="1400" dirty="0" smtClean="0"/>
          </a:p>
          <a:p>
            <a:endParaRPr lang="es-CO" sz="900" dirty="0"/>
          </a:p>
          <a:p>
            <a:pPr marL="359702" indent="-359702">
              <a:buAutoNum type="arabicPeriod" startAt="3"/>
              <a:defRPr/>
            </a:pPr>
            <a:endParaRPr lang="en-US" sz="1400" b="1" dirty="0"/>
          </a:p>
        </p:txBody>
      </p:sp>
      <p:sp>
        <p:nvSpPr>
          <p:cNvPr id="6" name="TextBox 5"/>
          <p:cNvSpPr txBox="1"/>
          <p:nvPr/>
        </p:nvSpPr>
        <p:spPr>
          <a:xfrm>
            <a:off x="2819400" y="3886200"/>
            <a:ext cx="1866901" cy="307777"/>
          </a:xfrm>
          <a:prstGeom prst="rect">
            <a:avLst/>
          </a:prstGeom>
          <a:noFill/>
        </p:spPr>
        <p:txBody>
          <a:bodyPr wrap="square" rtlCol="0">
            <a:spAutoFit/>
          </a:bodyPr>
          <a:lstStyle/>
          <a:p>
            <a:r>
              <a:rPr lang="en-US" sz="1400" b="1" u="sng" dirty="0" err="1" smtClean="0"/>
              <a:t>Serás</a:t>
            </a:r>
            <a:r>
              <a:rPr lang="en-US" sz="1400" b="1" u="sng" dirty="0" smtClean="0"/>
              <a:t> </a:t>
            </a:r>
            <a:r>
              <a:rPr lang="en-US" sz="1400" b="1" u="sng" dirty="0" err="1" smtClean="0"/>
              <a:t>calificado</a:t>
            </a:r>
            <a:r>
              <a:rPr lang="en-US" sz="1400" b="1" u="sng" dirty="0" smtClean="0"/>
              <a:t> </a:t>
            </a:r>
            <a:r>
              <a:rPr lang="en-US" sz="1400" b="1" u="sng" dirty="0" err="1" smtClean="0"/>
              <a:t>por</a:t>
            </a:r>
            <a:r>
              <a:rPr lang="en-US" sz="1400" b="1" u="sng" dirty="0" smtClean="0"/>
              <a:t>….</a:t>
            </a:r>
            <a:endParaRPr lang="en-US" sz="1400" b="1" u="sng" dirty="0"/>
          </a:p>
        </p:txBody>
      </p:sp>
      <p:graphicFrame>
        <p:nvGraphicFramePr>
          <p:cNvPr id="7" name="Table 6"/>
          <p:cNvGraphicFramePr>
            <a:graphicFrameLocks noGrp="1"/>
          </p:cNvGraphicFramePr>
          <p:nvPr>
            <p:extLst>
              <p:ext uri="{D42A27DB-BD31-4B8C-83A1-F6EECF244321}">
                <p14:modId xmlns:p14="http://schemas.microsoft.com/office/powerpoint/2010/main" val="1041087165"/>
              </p:ext>
            </p:extLst>
          </p:nvPr>
        </p:nvGraphicFramePr>
        <p:xfrm>
          <a:off x="735090" y="4193977"/>
          <a:ext cx="6035523" cy="1891145"/>
        </p:xfrm>
        <a:graphic>
          <a:graphicData uri="http://schemas.openxmlformats.org/drawingml/2006/table">
            <a:tbl>
              <a:tblPr firstRow="1" bandRow="1">
                <a:tableStyleId>{5940675A-B579-460E-94D1-54222C63F5DA}</a:tableStyleId>
              </a:tblPr>
              <a:tblGrid>
                <a:gridCol w="1186969"/>
                <a:gridCol w="4848554"/>
              </a:tblGrid>
              <a:tr h="290945">
                <a:tc>
                  <a:txBody>
                    <a:bodyPr/>
                    <a:lstStyle/>
                    <a:p>
                      <a:pPr algn="r"/>
                      <a:r>
                        <a:rPr lang="es-419" sz="900" b="1" i="1" noProof="0" dirty="0" smtClean="0"/>
                        <a:t>Propósito</a:t>
                      </a:r>
                      <a:endParaRPr lang="es-419" sz="900" b="1" i="1"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900" b="1" i="0" u="none" strike="noStrike" kern="1200" cap="none" spc="0" normalizeH="0" baseline="0" noProof="0" dirty="0" smtClean="0">
                          <a:ln>
                            <a:noFill/>
                          </a:ln>
                          <a:solidFill>
                            <a:prstClr val="black"/>
                          </a:solidFill>
                          <a:effectLst/>
                          <a:uLnTx/>
                          <a:uFillTx/>
                          <a:latin typeface="+mn-lt"/>
                          <a:ea typeface="+mn-ea"/>
                          <a:cs typeface="+mn-cs"/>
                        </a:rPr>
                        <a:t>Cuán bien mantienes el enfoque y estableces un ambiente/escenario, narrador y/o personajes.</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s-419" sz="900" b="1" i="1" noProof="0" dirty="0" smtClean="0"/>
                        <a:t>Organización</a:t>
                      </a:r>
                      <a:endParaRPr lang="es-419" sz="900" b="1" i="1" noProof="0" dirty="0"/>
                    </a:p>
                  </a:txBody>
                  <a:tcPr anchor="ctr">
                    <a:lnT w="12700" cap="flat" cmpd="sng" algn="ctr">
                      <a:noFill/>
                      <a:prstDash val="solid"/>
                      <a:round/>
                      <a:headEnd type="none" w="med" len="med"/>
                      <a:tailEnd type="none" w="med" len="med"/>
                    </a:lnT>
                    <a:solidFill>
                      <a:schemeClr val="bg2"/>
                    </a:solidFill>
                  </a:tcPr>
                </a:tc>
                <a:tc>
                  <a:txBody>
                    <a:bodyPr/>
                    <a:lstStyle/>
                    <a:p>
                      <a:r>
                        <a:rPr lang="es-419" sz="900" b="1" noProof="0" dirty="0" smtClean="0"/>
                        <a:t>Cuán</a:t>
                      </a:r>
                      <a:r>
                        <a:rPr lang="es-419" sz="900" b="1" baseline="0" noProof="0" dirty="0" smtClean="0"/>
                        <a:t> bien los acontecimientos fluyen de manera lógica de principio a fin, utilizando transiciones efectivas, y cuán bien te mantienes en el tema a lo largo del cuento.</a:t>
                      </a:r>
                      <a:endParaRPr lang="es-419"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s-419" sz="900" b="1" i="1"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s-419" sz="900" b="1" noProof="0" dirty="0" smtClean="0"/>
                        <a:t>Cuán bien</a:t>
                      </a:r>
                      <a:r>
                        <a:rPr lang="es-419" sz="900" b="1" baseline="0" noProof="0" dirty="0" smtClean="0"/>
                        <a:t> desarrollas tu cuento con detalles, diálogos y descripciones para continuar avanzando el cuento o ilustrar la experiencia </a:t>
                      </a:r>
                      <a:endParaRPr lang="es-419" sz="9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s-419" sz="900" b="1" i="1" noProof="0" dirty="0" smtClean="0"/>
                        <a:t>Elaboración de lenguaje y vocabulario</a:t>
                      </a:r>
                      <a:endParaRPr lang="es-419" sz="900" b="1" i="1"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s-419" sz="900" b="1" noProof="0" dirty="0" smtClean="0"/>
                        <a:t>Cuán bien expresas experiencias o acontecimientos </a:t>
                      </a:r>
                      <a:r>
                        <a:rPr lang="es-419" sz="900" b="1" baseline="0" noProof="0" dirty="0" smtClean="0"/>
                        <a:t> con efectividad, utilizando expresiones de lenguaje sensorial, concreto y figurativo, que sean  adecuadas para tu propósito.</a:t>
                      </a:r>
                      <a:r>
                        <a:rPr lang="es-419" sz="900" b="1" noProof="0" dirty="0" smtClean="0"/>
                        <a:t>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s-419" sz="900" b="1" i="1" noProof="0" dirty="0" smtClean="0"/>
                        <a:t>Convenciones</a:t>
                      </a:r>
                      <a:endParaRPr lang="es-419" sz="900" b="1" i="1" noProof="0" dirty="0"/>
                    </a:p>
                  </a:txBody>
                  <a:tcPr anchor="ctr">
                    <a:solidFill>
                      <a:schemeClr val="accent6">
                        <a:lumMod val="20000"/>
                        <a:lumOff val="80000"/>
                      </a:schemeClr>
                    </a:solidFill>
                  </a:tcPr>
                </a:tc>
                <a:tc>
                  <a:txBody>
                    <a:bodyPr/>
                    <a:lstStyle/>
                    <a:p>
                      <a:r>
                        <a:rPr lang="es-419" sz="900" b="1" noProof="0" dirty="0" smtClean="0"/>
                        <a:t>Cuán bien sigues</a:t>
                      </a:r>
                      <a:r>
                        <a:rPr lang="es-419" sz="900" b="1" baseline="0" noProof="0" dirty="0" smtClean="0"/>
                        <a:t> las reglas de gramática, usos y mecánica (ortografía, puntuación, uso de mayúsculas, etc.).</a:t>
                      </a:r>
                      <a:endParaRPr lang="es-419" sz="900" b="1" noProof="0" dirty="0" smtClean="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380880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6225020"/>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958682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9298817"/>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01542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sp>
        <p:nvSpPr>
          <p:cNvPr id="2" name="TextBox 1"/>
          <p:cNvSpPr txBox="1"/>
          <p:nvPr/>
        </p:nvSpPr>
        <p:spPr>
          <a:xfrm>
            <a:off x="658576" y="6545943"/>
            <a:ext cx="6396038" cy="989871"/>
          </a:xfrm>
          <a:prstGeom prst="rect">
            <a:avLst/>
          </a:prstGeom>
          <a:noFill/>
        </p:spPr>
        <p:txBody>
          <a:bodyPr wrap="square" lIns="96378" tIns="48189" rIns="96378" bIns="48189" rtlCol="0">
            <a:spAutoFit/>
          </a:bodyPr>
          <a:lstStyle/>
          <a:p>
            <a:pPr algn="ctr"/>
            <a:r>
              <a:rPr lang="en-US" sz="3800" b="1" dirty="0" smtClean="0">
                <a:effectLst>
                  <a:outerShdw blurRad="38100" dist="38100" dir="2700000" algn="tl">
                    <a:srgbClr val="000000">
                      <a:alpha val="43137"/>
                    </a:srgbClr>
                  </a:outerShdw>
                </a:effectLst>
              </a:rPr>
              <a:t>ALTO</a:t>
            </a:r>
            <a:endParaRPr lang="en-US" sz="3800" b="1" dirty="0">
              <a:effectLst>
                <a:outerShdw blurRad="38100" dist="38100" dir="2700000" algn="tl">
                  <a:srgbClr val="000000">
                    <a:alpha val="43137"/>
                  </a:srgbClr>
                </a:outerShdw>
              </a:effectLst>
            </a:endParaRPr>
          </a:p>
          <a:p>
            <a:pPr algn="ctr"/>
            <a:r>
              <a:rPr lang="es-ES_tradnl" dirty="0" smtClean="0"/>
              <a:t>¡Cierra tus libros y espera instrucciones!</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363" y="1249678"/>
            <a:ext cx="4948237" cy="4948237"/>
          </a:xfrm>
          <a:prstGeom prst="rect">
            <a:avLst/>
          </a:prstGeom>
        </p:spPr>
      </p:pic>
    </p:spTree>
    <p:extLst>
      <p:ext uri="{BB962C8B-B14F-4D97-AF65-F5344CB8AC3E}">
        <p14:creationId xmlns:p14="http://schemas.microsoft.com/office/powerpoint/2010/main" val="4242805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33893" y="9522883"/>
            <a:ext cx="842010" cy="535517"/>
          </a:xfrm>
        </p:spPr>
        <p:txBody>
          <a:bodyPr/>
          <a:lstStyle/>
          <a:p>
            <a:fld id="{F177B04D-AEB5-43ED-B9BA-B3D1EC9C9067}" type="slidenum">
              <a:rPr lang="en-US" smtClean="0"/>
              <a:pPr/>
              <a:t>49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76343031"/>
              </p:ext>
            </p:extLst>
          </p:nvPr>
        </p:nvGraphicFramePr>
        <p:xfrm>
          <a:off x="478714" y="4345362"/>
          <a:ext cx="6644641" cy="3772097"/>
        </p:xfrm>
        <a:graphic>
          <a:graphicData uri="http://schemas.openxmlformats.org/drawingml/2006/table">
            <a:tbl>
              <a:tblPr firstRow="1" bandRow="1">
                <a:tableStyleId>{5940675A-B579-460E-94D1-54222C63F5DA}</a:tableStyleId>
              </a:tblPr>
              <a:tblGrid>
                <a:gridCol w="524576"/>
                <a:gridCol w="3348034"/>
                <a:gridCol w="617150"/>
                <a:gridCol w="694292"/>
                <a:gridCol w="771435"/>
                <a:gridCol w="689154"/>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600" b="1" noProof="0" dirty="0" smtClean="0"/>
                        <a:t>Texto informativo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346649">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50" b="0" dirty="0" smtClean="0">
                          <a:solidFill>
                            <a:schemeClr val="tx1"/>
                          </a:solidFill>
                          <a:effectLst/>
                          <a:latin typeface="+mn-lt"/>
                        </a:rPr>
                        <a:t>Yo puedo localizar información usando palabras claves, barras laterales o hipervínculos (y otras herramientas de búsqueda/características del texto) relacionados</a:t>
                      </a:r>
                      <a:r>
                        <a:rPr lang="es-ES" sz="1050" b="0" baseline="0" dirty="0" smtClean="0">
                          <a:solidFill>
                            <a:schemeClr val="tx1"/>
                          </a:solidFill>
                          <a:effectLst/>
                          <a:latin typeface="+mn-lt"/>
                        </a:rPr>
                        <a:t> con </a:t>
                      </a:r>
                      <a:r>
                        <a:rPr lang="es-ES" sz="1050" b="0" dirty="0" smtClean="0">
                          <a:solidFill>
                            <a:schemeClr val="tx1"/>
                          </a:solidFill>
                          <a:effectLst/>
                          <a:latin typeface="+mn-lt"/>
                        </a:rPr>
                        <a:t>un tema. RI.3.5</a:t>
                      </a:r>
                      <a:endParaRPr lang="en-US" sz="105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96574">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50" b="0" dirty="0" smtClean="0">
                          <a:solidFill>
                            <a:schemeClr val="tx1"/>
                          </a:solidFill>
                          <a:effectLst/>
                        </a:rPr>
                        <a:t>Yo puedo obtener e interpretar información utilizando palabras clave, barras laterales o hipervínculos </a:t>
                      </a:r>
                      <a:r>
                        <a:rPr lang="es-ES" sz="1050" b="0" dirty="0" smtClean="0">
                          <a:solidFill>
                            <a:schemeClr val="tx1"/>
                          </a:solidFill>
                          <a:effectLst/>
                          <a:latin typeface="+mn-lt"/>
                        </a:rPr>
                        <a:t>relacionados</a:t>
                      </a:r>
                      <a:r>
                        <a:rPr lang="es-ES" sz="1050" b="0" baseline="0" dirty="0" smtClean="0">
                          <a:solidFill>
                            <a:schemeClr val="tx1"/>
                          </a:solidFill>
                          <a:effectLst/>
                          <a:latin typeface="+mn-lt"/>
                        </a:rPr>
                        <a:t> con </a:t>
                      </a:r>
                      <a:r>
                        <a:rPr lang="es-ES" sz="1050" b="0" dirty="0" smtClean="0">
                          <a:solidFill>
                            <a:schemeClr val="tx1"/>
                          </a:solidFill>
                          <a:effectLst/>
                          <a:latin typeface="+mn-lt"/>
                        </a:rPr>
                        <a:t>un </a:t>
                      </a:r>
                      <a:r>
                        <a:rPr lang="es-ES" sz="1050" b="0" dirty="0" smtClean="0">
                          <a:solidFill>
                            <a:schemeClr val="tx1"/>
                          </a:solidFill>
                          <a:effectLst/>
                        </a:rPr>
                        <a:t>tema. </a:t>
                      </a:r>
                      <a:r>
                        <a:rPr lang="en-US" sz="1050" b="0" baseline="0" dirty="0" smtClean="0">
                          <a:solidFill>
                            <a:schemeClr val="tx1"/>
                          </a:solidFill>
                          <a:effectLst/>
                          <a:latin typeface="+mn-lt"/>
                          <a:ea typeface="Calibri"/>
                          <a:cs typeface="Times New Roman"/>
                        </a:rPr>
                        <a:t>RI.3.5</a:t>
                      </a:r>
                      <a:endParaRPr lang="en-US" sz="1050" b="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163721">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50" b="0" dirty="0" smtClean="0">
                          <a:effectLst/>
                        </a:rPr>
                        <a:t>Yo puedo describir o explicar las partes específicas de un texto que ayudan a entender </a:t>
                      </a:r>
                      <a:r>
                        <a:rPr lang="es-ES" sz="1050" b="0" baseline="0" dirty="0" smtClean="0">
                          <a:effectLst/>
                        </a:rPr>
                        <a:t> </a:t>
                      </a:r>
                      <a:r>
                        <a:rPr lang="es-ES" sz="1050" b="0" dirty="0" smtClean="0">
                          <a:effectLst/>
                        </a:rPr>
                        <a:t>el punto de vista del autor.</a:t>
                      </a:r>
                      <a:r>
                        <a:rPr lang="en-US" sz="1050" b="0" baseline="0" dirty="0" smtClean="0">
                          <a:effectLst/>
                        </a:rPr>
                        <a:t> </a:t>
                      </a:r>
                      <a:r>
                        <a:rPr lang="en-US" sz="1050" b="0" i="0" baseline="0" dirty="0" smtClean="0">
                          <a:latin typeface="+mn-lt"/>
                          <a:ea typeface="Times New Roman"/>
                          <a:cs typeface="Times New Roman"/>
                        </a:rPr>
                        <a:t>RI.3.6</a:t>
                      </a:r>
                      <a:endParaRPr lang="en-US" sz="1050" b="0" i="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05087">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15000"/>
                        </a:lnSpc>
                        <a:spcBef>
                          <a:spcPts val="0"/>
                        </a:spcBef>
                        <a:spcAft>
                          <a:spcPts val="1000"/>
                        </a:spcAft>
                        <a:buClrTx/>
                        <a:buSzTx/>
                        <a:buFontTx/>
                        <a:buNone/>
                        <a:tabLst/>
                        <a:defRPr/>
                      </a:pPr>
                      <a:r>
                        <a:rPr lang="es-ES" sz="1050" b="0" dirty="0" smtClean="0">
                          <a:effectLst/>
                          <a:latin typeface="+mn-lt"/>
                          <a:ea typeface="Times New Roman"/>
                          <a:cs typeface="Times New Roman"/>
                        </a:rPr>
                        <a:t>Yo puedo explicar el punto de vista del</a:t>
                      </a:r>
                      <a:r>
                        <a:rPr lang="es-ES" sz="1050" b="0" baseline="0" dirty="0" smtClean="0">
                          <a:effectLst/>
                          <a:latin typeface="+mn-lt"/>
                          <a:ea typeface="Times New Roman"/>
                          <a:cs typeface="Times New Roman"/>
                        </a:rPr>
                        <a:t> </a:t>
                      </a:r>
                      <a:r>
                        <a:rPr lang="es-ES" sz="1050" b="0" dirty="0" smtClean="0">
                          <a:effectLst/>
                          <a:latin typeface="+mn-lt"/>
                          <a:ea typeface="Times New Roman"/>
                          <a:cs typeface="Times New Roman"/>
                        </a:rPr>
                        <a:t>autor usando evidencia de apoyo del texto.</a:t>
                      </a:r>
                      <a:r>
                        <a:rPr lang="es-ES" sz="1050" b="0" baseline="0" dirty="0" smtClean="0">
                          <a:effectLst/>
                          <a:latin typeface="+mn-lt"/>
                          <a:ea typeface="Times New Roman"/>
                          <a:cs typeface="Times New Roman"/>
                        </a:rPr>
                        <a:t> </a:t>
                      </a:r>
                      <a:r>
                        <a:rPr lang="en-US" sz="1050" b="0" dirty="0" smtClean="0">
                          <a:solidFill>
                            <a:schemeClr val="tx1"/>
                          </a:solidFill>
                          <a:effectLst/>
                        </a:rPr>
                        <a:t>RI.3.6</a:t>
                      </a:r>
                      <a:endParaRPr lang="en-US" sz="105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10484">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50" b="0" dirty="0" smtClean="0">
                          <a:solidFill>
                            <a:schemeClr val="tx1"/>
                          </a:solidFill>
                          <a:effectLst/>
                        </a:rPr>
                        <a:t>Yo puedo identificar una idea principal o generalización(es) acerca de cómo o por qué se producen los acontecimientos clave utilizando las ilustraciones o el texto.</a:t>
                      </a:r>
                      <a:r>
                        <a:rPr lang="en-US" sz="1050" b="0" dirty="0" smtClean="0">
                          <a:solidFill>
                            <a:schemeClr val="tx1"/>
                          </a:solidFill>
                          <a:effectLst/>
                        </a:rPr>
                        <a:t> </a:t>
                      </a:r>
                      <a:r>
                        <a:rPr lang="en-US" sz="1050" b="0" baseline="0" dirty="0" smtClean="0">
                          <a:solidFill>
                            <a:schemeClr val="tx1"/>
                          </a:solidFill>
                          <a:effectLst/>
                          <a:latin typeface="+mn-lt"/>
                          <a:cs typeface="Times New Roman"/>
                        </a:rPr>
                        <a:t> </a:t>
                      </a:r>
                      <a:r>
                        <a:rPr lang="en-US" sz="1050" b="0" dirty="0" smtClean="0">
                          <a:solidFill>
                            <a:schemeClr val="tx1"/>
                          </a:solidFill>
                          <a:effectLst/>
                        </a:rPr>
                        <a:t>RI.3.7</a:t>
                      </a:r>
                      <a:endParaRPr lang="en-US" sz="105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79281">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s-ES" sz="1050" b="0" dirty="0" smtClean="0">
                          <a:solidFill>
                            <a:schemeClr val="tx1"/>
                          </a:solidFill>
                          <a:effectLst/>
                        </a:rPr>
                        <a:t>Yo puedo obtener e interpretar información basada en las ilustraciones y las palabras en el texto para demostrar la comprensión</a:t>
                      </a:r>
                      <a:r>
                        <a:rPr lang="en-US" sz="1050" b="0" dirty="0" smtClean="0">
                          <a:solidFill>
                            <a:schemeClr val="tx1"/>
                          </a:solidFill>
                          <a:effectLst/>
                        </a:rPr>
                        <a:t>. </a:t>
                      </a:r>
                      <a:r>
                        <a:rPr lang="en-US" sz="1050" b="0" baseline="0" dirty="0" smtClean="0">
                          <a:solidFill>
                            <a:schemeClr val="tx1"/>
                          </a:solidFill>
                          <a:effectLst/>
                        </a:rPr>
                        <a:t>RI.3.7</a:t>
                      </a:r>
                      <a:endParaRPr lang="en-US" sz="105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37745">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1200"/>
                        </a:spcAft>
                        <a:buClrTx/>
                        <a:buSzTx/>
                        <a:buFontTx/>
                        <a:buNone/>
                        <a:tabLst/>
                        <a:defRPr/>
                      </a:pPr>
                      <a:r>
                        <a:rPr lang="es-ES" sz="1050" b="0" dirty="0" smtClean="0">
                          <a:effectLst/>
                          <a:latin typeface="+mn-lt"/>
                          <a:ea typeface="Times New Roman"/>
                          <a:cs typeface="Times New Roman"/>
                        </a:rPr>
                        <a:t>Yo puedo analizar cómo el punto de vista del autor es diferente al mío</a:t>
                      </a:r>
                      <a:r>
                        <a:rPr lang="en-US" sz="1050" b="0" dirty="0" smtClean="0">
                          <a:effectLst/>
                          <a:latin typeface="+mn-lt"/>
                          <a:ea typeface="Times New Roman"/>
                          <a:cs typeface="Times New Roman"/>
                        </a:rPr>
                        <a:t>.</a:t>
                      </a:r>
                      <a:r>
                        <a:rPr lang="en-US" sz="1050" b="0" baseline="0" dirty="0" smtClean="0">
                          <a:effectLst/>
                          <a:latin typeface="+mn-lt"/>
                          <a:ea typeface="Times New Roman"/>
                          <a:cs typeface="Times New Roman"/>
                        </a:rPr>
                        <a:t> </a:t>
                      </a:r>
                      <a:r>
                        <a:rPr lang="en-US" sz="1050" b="0" dirty="0" smtClean="0">
                          <a:solidFill>
                            <a:schemeClr val="tx1"/>
                          </a:solidFill>
                          <a:effectLst/>
                        </a:rPr>
                        <a:t>RI.3.6</a:t>
                      </a:r>
                      <a:endParaRPr lang="en-US" sz="1050" b="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423878">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50" b="0" dirty="0" smtClean="0">
                          <a:solidFill>
                            <a:schemeClr val="tx1"/>
                          </a:solidFill>
                          <a:effectLst/>
                        </a:rPr>
                        <a:t>Yo puedo obtener e interpretar información basada en las ilustraciones y las palabras en el texto para demostrar la comprensión </a:t>
                      </a:r>
                      <a:r>
                        <a:rPr lang="en-US" sz="1050" b="0" dirty="0" smtClean="0">
                          <a:solidFill>
                            <a:schemeClr val="tx1"/>
                          </a:solidFill>
                          <a:effectLst/>
                        </a:rPr>
                        <a:t>RI.3.7</a:t>
                      </a:r>
                      <a:endParaRPr lang="en-US" sz="105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76374127"/>
              </p:ext>
            </p:extLst>
          </p:nvPr>
        </p:nvGraphicFramePr>
        <p:xfrm>
          <a:off x="478715" y="609600"/>
          <a:ext cx="6644640" cy="3808419"/>
        </p:xfrm>
        <a:graphic>
          <a:graphicData uri="http://schemas.openxmlformats.org/drawingml/2006/table">
            <a:tbl>
              <a:tblPr firstRow="1" bandRow="1">
                <a:tableStyleId>{5940675A-B579-460E-94D1-54222C63F5DA}</a:tableStyleId>
              </a:tblPr>
              <a:tblGrid>
                <a:gridCol w="524577"/>
                <a:gridCol w="3888040"/>
                <a:gridCol w="694293"/>
                <a:gridCol w="848580"/>
                <a:gridCol w="689150"/>
              </a:tblGrid>
              <a:tr h="304800">
                <a:tc gridSpan="5">
                  <a:txBody>
                    <a:bodyPr/>
                    <a:lstStyle/>
                    <a:p>
                      <a:pPr algn="ctr">
                        <a:lnSpc>
                          <a:spcPct val="100000"/>
                        </a:lnSpc>
                        <a:spcAft>
                          <a:spcPts val="0"/>
                        </a:spcAft>
                      </a:pPr>
                      <a:r>
                        <a:rPr lang="es-ES" sz="1600" b="1" noProof="0" dirty="0" smtClean="0"/>
                        <a:t>Texto literario</a:t>
                      </a:r>
                      <a:endParaRPr lang="es-ES" sz="1600" b="1" noProof="0"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143930">
                <a:tc>
                  <a:txBody>
                    <a:bodyPr/>
                    <a:lstStyle/>
                    <a:p>
                      <a:pPr algn="ctr">
                        <a:lnSpc>
                          <a:spcPct val="100000"/>
                        </a:lnSpc>
                        <a:spcAft>
                          <a:spcPts val="0"/>
                        </a:spcAft>
                      </a:pPr>
                      <a:r>
                        <a:rPr lang="en-US" sz="1400" b="1" dirty="0" smtClean="0"/>
                        <a:t>1</a:t>
                      </a:r>
                      <a:endParaRPr lang="en-US" sz="14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50" b="0" dirty="0" smtClean="0">
                          <a:solidFill>
                            <a:srgbClr val="000000"/>
                          </a:solidFill>
                          <a:effectLst/>
                          <a:latin typeface="+mn-lt"/>
                          <a:ea typeface="Times New Roman"/>
                          <a:cs typeface="Times New Roman"/>
                        </a:rPr>
                        <a:t>Yo puedo identificar una idea principal, o una generalización sobre un capítulo, </a:t>
                      </a:r>
                      <a:r>
                        <a:rPr lang="es-ES" sz="1050" b="1" u="sng" dirty="0" smtClean="0">
                          <a:solidFill>
                            <a:srgbClr val="000000"/>
                          </a:solidFill>
                          <a:effectLst/>
                          <a:latin typeface="+mn-lt"/>
                          <a:ea typeface="Times New Roman"/>
                          <a:cs typeface="Times New Roman"/>
                        </a:rPr>
                        <a:t>escena</a:t>
                      </a:r>
                      <a:r>
                        <a:rPr lang="es-ES" sz="1050" b="0" dirty="0" smtClean="0">
                          <a:solidFill>
                            <a:srgbClr val="000000"/>
                          </a:solidFill>
                          <a:effectLst/>
                          <a:latin typeface="+mn-lt"/>
                          <a:ea typeface="Times New Roman"/>
                          <a:cs typeface="Times New Roman"/>
                        </a:rPr>
                        <a:t> o estrofa, con detalles de apoyo. </a:t>
                      </a:r>
                      <a:r>
                        <a:rPr lang="en-US" sz="1050" b="0" dirty="0" smtClean="0">
                          <a:solidFill>
                            <a:srgbClr val="000000"/>
                          </a:solidFill>
                          <a:effectLst/>
                          <a:latin typeface="+mn-lt"/>
                          <a:ea typeface="Times New Roman"/>
                          <a:cs typeface="Times New Roman"/>
                        </a:rPr>
                        <a:t>RL.3.5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smtClean="0"/>
                    </a:p>
                    <a:p>
                      <a:pPr>
                        <a:lnSpc>
                          <a:spcPct val="100000"/>
                        </a:lnSpc>
                        <a:spcAft>
                          <a:spcPts val="0"/>
                        </a:spcAft>
                      </a:pPr>
                      <a:endParaRPr lang="en-US" sz="1100" dirty="0"/>
                    </a:p>
                  </a:txBody>
                  <a:tcPr marL="97155" marR="97155" marT="47897" marB="47897">
                    <a:solidFill>
                      <a:schemeClr val="bg1"/>
                    </a:solidFill>
                  </a:tcPr>
                </a:tc>
              </a:tr>
              <a:tr h="260855">
                <a:tc>
                  <a:txBody>
                    <a:bodyPr/>
                    <a:lstStyle/>
                    <a:p>
                      <a:pPr algn="ctr">
                        <a:lnSpc>
                          <a:spcPct val="100000"/>
                        </a:lnSpc>
                        <a:spcAft>
                          <a:spcPts val="0"/>
                        </a:spcAft>
                      </a:pPr>
                      <a:r>
                        <a:rPr lang="en-US" sz="1400" b="1" dirty="0" smtClean="0"/>
                        <a:t>2</a:t>
                      </a:r>
                      <a:endParaRPr lang="en-US" sz="14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srgbClr val="000000"/>
                          </a:solidFill>
                          <a:effectLst/>
                          <a:uLnTx/>
                          <a:uFillTx/>
                          <a:latin typeface="+mn-lt"/>
                          <a:ea typeface="Times New Roman"/>
                          <a:cs typeface="Arial"/>
                        </a:rPr>
                        <a:t>Yo puedo utilizar las características del texto de los capítulos, </a:t>
                      </a:r>
                      <a:r>
                        <a:rPr kumimoji="0" lang="es-ES" sz="1050" b="1" i="0" u="sng" strike="noStrike" kern="1200" cap="none" spc="0" normalizeH="0" baseline="0" noProof="0" dirty="0" smtClean="0">
                          <a:ln>
                            <a:noFill/>
                          </a:ln>
                          <a:solidFill>
                            <a:srgbClr val="000000"/>
                          </a:solidFill>
                          <a:effectLst/>
                          <a:uLnTx/>
                          <a:uFillTx/>
                          <a:latin typeface="+mn-lt"/>
                          <a:ea typeface="Times New Roman"/>
                          <a:cs typeface="Arial"/>
                        </a:rPr>
                        <a:t>escenas</a:t>
                      </a:r>
                      <a:r>
                        <a:rPr kumimoji="0" lang="es-ES" sz="1050" b="0" i="0" u="none" strike="noStrike" kern="1200" cap="none" spc="0" normalizeH="0" baseline="0" noProof="0" dirty="0" smtClean="0">
                          <a:ln>
                            <a:noFill/>
                          </a:ln>
                          <a:solidFill>
                            <a:srgbClr val="000000"/>
                          </a:solidFill>
                          <a:effectLst/>
                          <a:uLnTx/>
                          <a:uFillTx/>
                          <a:latin typeface="+mn-lt"/>
                          <a:ea typeface="Times New Roman"/>
                          <a:cs typeface="Arial"/>
                        </a:rPr>
                        <a:t> y estrofas para localizar información específica acerca de un cuento, drama o  poema (que estrofa se refiere a ....). </a:t>
                      </a:r>
                      <a:r>
                        <a:rPr lang="en-US" sz="1050" b="0" dirty="0" smtClean="0">
                          <a:solidFill>
                            <a:srgbClr val="000000"/>
                          </a:solidFill>
                          <a:effectLst/>
                          <a:latin typeface="+mn-lt"/>
                          <a:ea typeface="Times New Roman"/>
                          <a:cs typeface="Times New Roman"/>
                        </a:rPr>
                        <a:t>RL.3.5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smtClean="0"/>
                    </a:p>
                    <a:p>
                      <a:pPr>
                        <a:lnSpc>
                          <a:spcPct val="100000"/>
                        </a:lnSpc>
                        <a:spcAft>
                          <a:spcPts val="0"/>
                        </a:spcAft>
                      </a:pPr>
                      <a:endParaRPr lang="en-US" sz="1100" dirty="0"/>
                    </a:p>
                  </a:txBody>
                  <a:tcPr marL="97155" marR="97155" marT="47897" marB="47897">
                    <a:solidFill>
                      <a:schemeClr val="bg1"/>
                    </a:solidFill>
                  </a:tcPr>
                </a:tc>
              </a:tr>
              <a:tr h="363181">
                <a:tc>
                  <a:txBody>
                    <a:bodyPr/>
                    <a:lstStyle/>
                    <a:p>
                      <a:pPr algn="ctr">
                        <a:lnSpc>
                          <a:spcPct val="100000"/>
                        </a:lnSpc>
                        <a:spcAft>
                          <a:spcPts val="0"/>
                        </a:spcAft>
                      </a:pPr>
                      <a:r>
                        <a:rPr lang="en-US" sz="1400" b="1" dirty="0" smtClean="0"/>
                        <a:t>3</a:t>
                      </a:r>
                      <a:endParaRPr lang="en-US" sz="14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s-ES" sz="1050" b="0" dirty="0" smtClean="0">
                          <a:solidFill>
                            <a:srgbClr val="000000"/>
                          </a:solidFill>
                          <a:effectLst/>
                          <a:latin typeface="+mn-lt"/>
                          <a:ea typeface="Times New Roman"/>
                          <a:cs typeface="Times New Roman"/>
                        </a:rPr>
                        <a:t>Yo puedo describir o explicar las partes específicas de un texto que le dan la comprensión de lo que un personaje o narrador dijo</a:t>
                      </a:r>
                      <a:r>
                        <a:rPr lang="en-US" sz="1050" b="0" dirty="0" smtClean="0">
                          <a:effectLst/>
                          <a:latin typeface="+mn-lt"/>
                          <a:ea typeface="Times New Roman"/>
                          <a:cs typeface="Times New Roman"/>
                        </a:rPr>
                        <a:t>. RL.3.6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a:p>
                  </a:txBody>
                  <a:tcPr marL="97155" marR="97155" marT="47897" marB="47897">
                    <a:solidFill>
                      <a:schemeClr val="bg1"/>
                    </a:solidFill>
                  </a:tcPr>
                </a:tc>
              </a:tr>
              <a:tr h="160708">
                <a:tc>
                  <a:txBody>
                    <a:bodyPr/>
                    <a:lstStyle/>
                    <a:p>
                      <a:pPr algn="ctr">
                        <a:lnSpc>
                          <a:spcPct val="100000"/>
                        </a:lnSpc>
                        <a:spcAft>
                          <a:spcPts val="0"/>
                        </a:spcAft>
                      </a:pPr>
                      <a:r>
                        <a:rPr lang="en-US" sz="1400" b="1" dirty="0" smtClean="0"/>
                        <a:t>4</a:t>
                      </a:r>
                      <a:endParaRPr lang="en-US" sz="14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50" b="0" dirty="0" smtClean="0">
                          <a:solidFill>
                            <a:srgbClr val="000000"/>
                          </a:solidFill>
                          <a:effectLst/>
                          <a:latin typeface="+mn-lt"/>
                          <a:ea typeface="Times New Roman"/>
                          <a:cs typeface="Times New Roman"/>
                        </a:rPr>
                        <a:t>Yo puedo explicar el punto de vista de un personaje utilizando evidencia de apoyo del texto</a:t>
                      </a:r>
                      <a:r>
                        <a:rPr lang="en-US" sz="1050" b="0" dirty="0" smtClean="0">
                          <a:effectLst/>
                          <a:latin typeface="+mn-lt"/>
                          <a:ea typeface="Times New Roman"/>
                          <a:cs typeface="Times New Roman"/>
                        </a:rPr>
                        <a:t>. RL.3.6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smtClean="0"/>
                    </a:p>
                  </a:txBody>
                  <a:tcPr marL="97155" marR="97155" marT="47897" marB="47897">
                    <a:solidFill>
                      <a:schemeClr val="bg1"/>
                    </a:solidFill>
                  </a:tcPr>
                </a:tc>
              </a:tr>
              <a:tr h="202712">
                <a:tc>
                  <a:txBody>
                    <a:bodyPr/>
                    <a:lstStyle/>
                    <a:p>
                      <a:pPr algn="ctr">
                        <a:lnSpc>
                          <a:spcPct val="100000"/>
                        </a:lnSpc>
                        <a:spcAft>
                          <a:spcPts val="0"/>
                        </a:spcAft>
                      </a:pPr>
                      <a:r>
                        <a:rPr lang="en-US" sz="1400" b="1" dirty="0" smtClean="0"/>
                        <a:t>5</a:t>
                      </a:r>
                      <a:endParaRPr lang="en-US" sz="14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ES" sz="1050" b="0" dirty="0" smtClean="0">
                          <a:solidFill>
                            <a:srgbClr val="000000"/>
                          </a:solidFill>
                          <a:effectLst/>
                          <a:latin typeface="+mn-lt"/>
                          <a:ea typeface="Times New Roman"/>
                          <a:cs typeface="Times New Roman"/>
                        </a:rPr>
                        <a:t>Yo puedo identificar o describir ilustraciones específicas que crean el estado de ánimo, enfatizan los aspectos de un personaje o el ambiente.</a:t>
                      </a:r>
                      <a:r>
                        <a:rPr lang="en-US" sz="1050" b="0" dirty="0" smtClean="0">
                          <a:effectLst/>
                          <a:latin typeface="+mn-lt"/>
                          <a:ea typeface="Times New Roman"/>
                          <a:cs typeface="Times New Roman"/>
                        </a:rPr>
                        <a:t> RL.3.7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a:p>
                  </a:txBody>
                  <a:tcPr marL="97155" marR="97155" marT="47897" marB="47897">
                    <a:solidFill>
                      <a:schemeClr val="bg1"/>
                    </a:solidFill>
                  </a:tcPr>
                </a:tc>
              </a:tr>
              <a:tr h="211182">
                <a:tc>
                  <a:txBody>
                    <a:bodyPr/>
                    <a:lstStyle/>
                    <a:p>
                      <a:pPr algn="ctr">
                        <a:lnSpc>
                          <a:spcPct val="100000"/>
                        </a:lnSpc>
                        <a:spcAft>
                          <a:spcPts val="0"/>
                        </a:spcAft>
                      </a:pPr>
                      <a:r>
                        <a:rPr lang="en-US" sz="1400" b="1" dirty="0" smtClean="0"/>
                        <a:t>6</a:t>
                      </a:r>
                      <a:endParaRPr lang="en-US" sz="1400" b="1" dirty="0"/>
                    </a:p>
                  </a:txBody>
                  <a:tcPr marL="97155" marR="97155" marT="47897" marB="47897" anchor="ctr">
                    <a:solidFill>
                      <a:schemeClr val="bg1"/>
                    </a:solidFill>
                  </a:tcPr>
                </a:tc>
                <a:tc gridSpan="3">
                  <a:txBody>
                    <a:bodyPr/>
                    <a:lstStyle/>
                    <a:p>
                      <a:pPr marL="0" marR="0" algn="l">
                        <a:lnSpc>
                          <a:spcPct val="115000"/>
                        </a:lnSpc>
                        <a:spcBef>
                          <a:spcPts val="0"/>
                        </a:spcBef>
                        <a:spcAft>
                          <a:spcPts val="0"/>
                        </a:spcAft>
                      </a:pPr>
                      <a:r>
                        <a:rPr lang="es-ES" sz="1050" b="0" dirty="0" smtClean="0">
                          <a:solidFill>
                            <a:srgbClr val="000000"/>
                          </a:solidFill>
                          <a:effectLst/>
                          <a:latin typeface="+mn-lt"/>
                          <a:ea typeface="Times New Roman"/>
                          <a:cs typeface="Times New Roman"/>
                        </a:rPr>
                        <a:t>Yo puedo responder preguntas para mostrar cómo las ilustraciones contribuyen a una parte de un texto. </a:t>
                      </a:r>
                      <a:r>
                        <a:rPr lang="en-US" sz="1050" b="0" dirty="0" smtClean="0">
                          <a:effectLst/>
                          <a:latin typeface="+mn-lt"/>
                          <a:ea typeface="Times New Roman"/>
                          <a:cs typeface="Times New Roman"/>
                        </a:rPr>
                        <a:t>RL.3.7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smtClean="0"/>
                    </a:p>
                  </a:txBody>
                  <a:tcPr marL="97155" marR="97155" marT="47897" marB="47897">
                    <a:solidFill>
                      <a:schemeClr val="bg1"/>
                    </a:solidFill>
                  </a:tcPr>
                </a:tc>
              </a:tr>
              <a:tr h="237307">
                <a:tc>
                  <a:txBody>
                    <a:bodyPr/>
                    <a:lstStyle/>
                    <a:p>
                      <a:pPr algn="ctr">
                        <a:lnSpc>
                          <a:spcPct val="100000"/>
                        </a:lnSpc>
                        <a:spcAft>
                          <a:spcPts val="0"/>
                        </a:spcAft>
                      </a:pPr>
                      <a:r>
                        <a:rPr lang="en-US" sz="1400" b="1" dirty="0" smtClean="0"/>
                        <a:t>7</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50" b="0" dirty="0" smtClean="0">
                          <a:solidFill>
                            <a:srgbClr val="000000"/>
                          </a:solidFill>
                          <a:effectLst/>
                          <a:latin typeface="+mn-lt"/>
                          <a:ea typeface="Times New Roman"/>
                          <a:cs typeface="Times New Roman"/>
                        </a:rPr>
                        <a:t>Yo puedo analizar cómo un personaje o punto de vista del narrador es diferente al</a:t>
                      </a:r>
                      <a:r>
                        <a:rPr lang="es-ES" sz="1050" b="0" baseline="0" dirty="0" smtClean="0">
                          <a:solidFill>
                            <a:srgbClr val="000000"/>
                          </a:solidFill>
                          <a:effectLst/>
                          <a:latin typeface="+mn-lt"/>
                          <a:ea typeface="Times New Roman"/>
                          <a:cs typeface="Times New Roman"/>
                        </a:rPr>
                        <a:t> propio</a:t>
                      </a:r>
                      <a:r>
                        <a:rPr lang="es-ES" sz="1050" b="0" dirty="0" smtClean="0">
                          <a:solidFill>
                            <a:srgbClr val="000000"/>
                          </a:solidFill>
                          <a:effectLst/>
                          <a:latin typeface="+mn-lt"/>
                          <a:ea typeface="Times New Roman"/>
                          <a:cs typeface="Times New Roman"/>
                        </a:rPr>
                        <a:t>.</a:t>
                      </a:r>
                      <a:r>
                        <a:rPr lang="en-US" sz="1050" b="0" dirty="0" smtClean="0">
                          <a:effectLst/>
                          <a:latin typeface="+mn-lt"/>
                          <a:ea typeface="Times New Roman"/>
                          <a:cs typeface="Times New Roman"/>
                        </a:rPr>
                        <a:t> RL.3.6</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216373">
                <a:tc>
                  <a:txBody>
                    <a:bodyPr/>
                    <a:lstStyle/>
                    <a:p>
                      <a:pPr algn="ctr">
                        <a:lnSpc>
                          <a:spcPct val="100000"/>
                        </a:lnSpc>
                        <a:spcAft>
                          <a:spcPts val="0"/>
                        </a:spcAft>
                      </a:pPr>
                      <a:r>
                        <a:rPr lang="en-US" sz="1400" b="1" dirty="0" smtClean="0"/>
                        <a:t>8</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ES" sz="1050" b="0" dirty="0" smtClean="0">
                          <a:solidFill>
                            <a:srgbClr val="000000"/>
                          </a:solidFill>
                          <a:effectLst/>
                          <a:latin typeface="+mn-lt"/>
                          <a:ea typeface="Times New Roman"/>
                          <a:cs typeface="Times New Roman"/>
                        </a:rPr>
                        <a:t>Yo puedo localizar  información en el texto que se muestra en las ilustraciones del texto</a:t>
                      </a:r>
                      <a:r>
                        <a:rPr lang="en-US" sz="1050" b="0" dirty="0" smtClean="0">
                          <a:effectLst/>
                          <a:latin typeface="+mn-lt"/>
                          <a:ea typeface="Times New Roman"/>
                          <a:cs typeface="Times New Roman"/>
                        </a:rPr>
                        <a:t>. RL.3.7</a:t>
                      </a: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57200" y="152400"/>
            <a:ext cx="6554046" cy="466633"/>
          </a:xfrm>
          <a:prstGeom prst="rect">
            <a:avLst/>
          </a:prstGeom>
          <a:noFill/>
        </p:spPr>
        <p:txBody>
          <a:bodyPr wrap="square" lIns="96359" tIns="48180" rIns="96359" bIns="48180" rtlCol="0">
            <a:spAutoFit/>
          </a:bodyPr>
          <a:lstStyle/>
          <a:p>
            <a:r>
              <a:rPr lang="es-ES_tradnl" sz="1200" b="1" dirty="0">
                <a:solidFill>
                  <a:srgbClr val="000000"/>
                </a:solidFill>
              </a:rPr>
              <a:t>Calificación del </a:t>
            </a:r>
            <a:r>
              <a:rPr lang="es-ES_tradnl" sz="1200" b="1" dirty="0" smtClean="0">
                <a:solidFill>
                  <a:srgbClr val="000000"/>
                </a:solidFill>
              </a:rPr>
              <a:t>estudiante. </a:t>
            </a:r>
            <a:r>
              <a:rPr lang="es-ES_tradnl" sz="1200" dirty="0" smtClean="0"/>
              <a:t>Colorea </a:t>
            </a:r>
            <a:r>
              <a:rPr lang="es-ES_tradnl" sz="1200" dirty="0"/>
              <a:t>la casilla de verde si tu respuesta </a:t>
            </a:r>
            <a:r>
              <a:rPr lang="es-ES_tradnl" sz="1200" dirty="0" smtClean="0"/>
              <a:t>estaba correcta. Colorea </a:t>
            </a:r>
            <a:r>
              <a:rPr lang="es-ES_tradnl" sz="1200" dirty="0"/>
              <a:t>de rojo la casilla si tu respuesta </a:t>
            </a:r>
            <a:r>
              <a:rPr lang="es-ES_tradnl" sz="1200" dirty="0" smtClean="0"/>
              <a:t>estaba  incorrecta</a:t>
            </a:r>
            <a:r>
              <a:rPr lang="es-ES_tradnl" sz="1200" dirty="0"/>
              <a:t>. </a:t>
            </a:r>
          </a:p>
        </p:txBody>
      </p:sp>
      <p:sp>
        <p:nvSpPr>
          <p:cNvPr id="6" name="Curved Down Arrow 5"/>
          <p:cNvSpPr/>
          <p:nvPr/>
        </p:nvSpPr>
        <p:spPr>
          <a:xfrm rot="1019646">
            <a:off x="6135013" y="4462238"/>
            <a:ext cx="854498" cy="276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5907290" y="689182"/>
            <a:ext cx="1020738" cy="337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631093512"/>
              </p:ext>
            </p:extLst>
          </p:nvPr>
        </p:nvGraphicFramePr>
        <p:xfrm>
          <a:off x="472440" y="8117459"/>
          <a:ext cx="6656294" cy="1574729"/>
        </p:xfrm>
        <a:graphic>
          <a:graphicData uri="http://schemas.openxmlformats.org/drawingml/2006/table">
            <a:tbl>
              <a:tblPr firstRow="1" bandRow="1">
                <a:tableStyleId>{5940675A-B579-460E-94D1-54222C63F5DA}</a:tableStyleId>
              </a:tblPr>
              <a:tblGrid>
                <a:gridCol w="566783"/>
                <a:gridCol w="4058161"/>
                <a:gridCol w="586180"/>
                <a:gridCol w="751428"/>
                <a:gridCol w="693742"/>
              </a:tblGrid>
              <a:tr h="152400">
                <a:tc gridSpan="5">
                  <a:txBody>
                    <a:bodyPr/>
                    <a:lstStyle/>
                    <a:p>
                      <a:pPr algn="ctr">
                        <a:lnSpc>
                          <a:spcPct val="100000"/>
                        </a:lnSpc>
                        <a:spcAft>
                          <a:spcPts val="0"/>
                        </a:spcAft>
                      </a:pPr>
                      <a:r>
                        <a:rPr lang="es-ES_tradnl" sz="1400" b="1" noProof="0" dirty="0" smtClean="0"/>
                        <a:t>Escritura</a:t>
                      </a:r>
                      <a:endParaRPr lang="es-ES_tradnl" sz="1400" b="1" noProof="0" dirty="0">
                        <a:solidFill>
                          <a:srgbClr val="FFFFCC"/>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t>17</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50" b="0" i="0" kern="1200" baseline="0" dirty="0" smtClean="0">
                          <a:solidFill>
                            <a:srgbClr val="000000"/>
                          </a:solidFill>
                          <a:effectLst/>
                          <a:latin typeface="+mn-lt"/>
                          <a:ea typeface="Times New Roman"/>
                          <a:cs typeface="Times New Roman"/>
                        </a:rPr>
                        <a:t>Escribe una conclusión para el párrafo</a:t>
                      </a:r>
                      <a:r>
                        <a:rPr lang="en-US" sz="1050" b="0" i="0" kern="1200" baseline="0" dirty="0" smtClean="0">
                          <a:solidFill>
                            <a:srgbClr val="000000"/>
                          </a:solidFill>
                          <a:effectLst/>
                          <a:latin typeface="+mn-lt"/>
                          <a:ea typeface="Times New Roman"/>
                          <a:cs typeface="Times New Roman"/>
                        </a:rPr>
                        <a:t>. W3.2e</a:t>
                      </a:r>
                      <a:endParaRPr lang="en-US" sz="1050" b="0" dirty="0" smtClean="0">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effectLst>
                            <a:outerShdw blurRad="38100" dist="38100" dir="2700000" algn="tl">
                              <a:srgbClr val="000000">
                                <a:alpha val="43137"/>
                              </a:srgbClr>
                            </a:outerShdw>
                          </a:effectLst>
                        </a:rPr>
                        <a:t>2</a:t>
                      </a:r>
                      <a:endParaRPr lang="en-US" sz="15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t>18</a:t>
                      </a:r>
                      <a:endParaRPr lang="en-US" sz="14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50" b="0" dirty="0" smtClean="0">
                          <a:latin typeface="+mn-lt"/>
                          <a:ea typeface="Times New Roman"/>
                          <a:cs typeface="Helvetica" panose="020B0604020202020204" pitchFamily="34" charset="0"/>
                        </a:rPr>
                        <a:t>¿Qué oración reemplazaría mejor la oración subrayada?</a:t>
                      </a:r>
                      <a:r>
                        <a:rPr lang="en-US" sz="1050" b="0" baseline="0" dirty="0" smtClean="0">
                          <a:latin typeface="+mn-lt"/>
                          <a:ea typeface="Times New Roman"/>
                          <a:cs typeface="Helvetica" panose="020B0604020202020204" pitchFamily="34" charset="0"/>
                        </a:rPr>
                        <a:t> </a:t>
                      </a:r>
                      <a:r>
                        <a:rPr lang="en-US" sz="1050" b="0" dirty="0" smtClean="0">
                          <a:latin typeface="+mn-lt"/>
                          <a:cs typeface="Helvetica" panose="020B0604020202020204" pitchFamily="34" charset="0"/>
                        </a:rPr>
                        <a:t>W3.2a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19</a:t>
                      </a:r>
                      <a:endParaRPr lang="en-US" sz="14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ES" sz="1050" b="0" dirty="0" smtClean="0">
                          <a:latin typeface="+mn-lt"/>
                        </a:rPr>
                        <a:t>¿Qué palabra podría usarse para reemplazar </a:t>
                      </a:r>
                      <a:r>
                        <a:rPr lang="es-ES" sz="1050" b="0" i="1" u="sng" dirty="0" smtClean="0">
                          <a:latin typeface="+mn-lt"/>
                        </a:rPr>
                        <a:t>nutrientes</a:t>
                      </a:r>
                      <a:r>
                        <a:rPr lang="es-ES" sz="1050" b="0" dirty="0" smtClean="0">
                          <a:latin typeface="+mn-lt"/>
                        </a:rPr>
                        <a:t>? </a:t>
                      </a:r>
                      <a:r>
                        <a:rPr lang="en-US" sz="1050" b="0" dirty="0" smtClean="0">
                          <a:latin typeface="+mn-lt"/>
                          <a:cs typeface="Helvetica" panose="020B0604020202020204" pitchFamily="34" charset="0"/>
                        </a:rPr>
                        <a:t>L.3.3a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20</a:t>
                      </a:r>
                      <a:endParaRPr lang="en-US" sz="1400" b="1" dirty="0"/>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050" b="0" dirty="0" smtClean="0">
                          <a:latin typeface="+mn-lt"/>
                          <a:cs typeface="Helvetica" panose="020B0604020202020204" pitchFamily="34" charset="0"/>
                        </a:rPr>
                        <a:t>¿Cuáles son las </a:t>
                      </a:r>
                      <a:r>
                        <a:rPr lang="es-419" sz="1050" b="0" u="sng" dirty="0" smtClean="0">
                          <a:latin typeface="+mn-lt"/>
                          <a:cs typeface="Helvetica" panose="020B0604020202020204" pitchFamily="34" charset="0"/>
                        </a:rPr>
                        <a:t>dos oraciones </a:t>
                      </a:r>
                      <a:r>
                        <a:rPr lang="es-419" sz="1050" b="0" dirty="0" smtClean="0">
                          <a:latin typeface="+mn-lt"/>
                          <a:cs typeface="Helvetica" panose="020B0604020202020204" pitchFamily="34" charset="0"/>
                        </a:rPr>
                        <a:t>que no tienen errores de puntuación?</a:t>
                      </a:r>
                      <a:r>
                        <a:rPr kumimoji="0" lang="en-US" sz="105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L.3.2</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51204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827631"/>
          </a:xfrm>
          <a:prstGeom prst="rect">
            <a:avLst/>
          </a:prstGeom>
          <a:noFill/>
        </p:spPr>
        <p:txBody>
          <a:bodyPr wrap="square" lIns="101231" tIns="50617" rIns="101231" bIns="50617" rtlCol="0">
            <a:spAutoFit/>
          </a:bodyPr>
          <a:lstStyle/>
          <a:p>
            <a:pPr lvl="0"/>
            <a:r>
              <a:rPr lang="es-ES" sz="1781" b="1" u="sng" dirty="0">
                <a:solidFill>
                  <a:prstClr val="black"/>
                </a:solidFill>
              </a:rPr>
              <a:t>Instrucciones</a:t>
            </a:r>
            <a:endParaRPr lang="es-ES" sz="1571" dirty="0"/>
          </a:p>
          <a:p>
            <a:r>
              <a:rPr lang="es-419" sz="1048" dirty="0"/>
              <a:t>Las E</a:t>
            </a:r>
            <a:r>
              <a:rPr lang="es-419" sz="1048" dirty="0" smtClean="0"/>
              <a:t>valuaciones </a:t>
            </a:r>
            <a:r>
              <a:rPr lang="es-419" sz="1048" dirty="0"/>
              <a:t>de HSD para las escuelas primarias no ofrecen un </a:t>
            </a:r>
            <a:r>
              <a:rPr lang="es-419" sz="1048" dirty="0" smtClean="0"/>
              <a:t>guion </a:t>
            </a:r>
            <a:r>
              <a:rPr lang="es-419" sz="1048" dirty="0"/>
              <a:t>para el maestro, ni son por tiempo. Son una herramienta para tomar decisiones informadas relacionadas con la instrucción. La intención de estas evaluaciones no es que los estudiantes "adivinen y verifiquen" las respuestas sólo para terminar una evaluación. </a:t>
            </a:r>
            <a:endParaRPr lang="es-419" sz="1048" dirty="0" smtClean="0"/>
          </a:p>
          <a:p>
            <a:r>
              <a:rPr lang="es-ES" sz="1048" dirty="0"/>
              <a:t/>
            </a:r>
            <a:br>
              <a:rPr lang="es-ES" sz="1048" dirty="0"/>
            </a:br>
            <a:r>
              <a:rPr lang="es-ES" sz="1048" dirty="0"/>
              <a:t>Todos los estudiantes deben </a:t>
            </a:r>
            <a:r>
              <a:rPr lang="es-ES" sz="1048" dirty="0" smtClean="0"/>
              <a:t>“progresar hacia” </a:t>
            </a:r>
            <a:r>
              <a:rPr lang="es-ES" sz="1048" dirty="0"/>
              <a:t>tomar las evaluaciones independientemente, pero muchos necesitarán estrategias que los ayude a desarrollar académicamente. Si los estudiantes </a:t>
            </a:r>
            <a:r>
              <a:rPr lang="es-ES" sz="1048" b="1" dirty="0"/>
              <a:t>no están </a:t>
            </a:r>
            <a:r>
              <a:rPr lang="es-ES" sz="1048" dirty="0"/>
              <a:t>leyendo al nivel de grado y no pueden leer el texto, </a:t>
            </a:r>
            <a:r>
              <a:rPr lang="es-ES" sz="1048" b="1" dirty="0"/>
              <a:t>por favor, lea los cuentos </a:t>
            </a:r>
            <a:r>
              <a:rPr lang="es-ES" sz="1048" dirty="0"/>
              <a:t>a los estudiantes y haga las preguntas. Permita a los estudiantes leer las partes del texto que puedan. Favor de tomar en cuenta el nivel de diferenciación que un estudiante necesita.</a:t>
            </a:r>
          </a:p>
          <a:p>
            <a:endParaRPr lang="es-ES" sz="1048" dirty="0"/>
          </a:p>
        </p:txBody>
      </p:sp>
      <p:sp>
        <p:nvSpPr>
          <p:cNvPr id="6" name="Rectangle 5"/>
          <p:cNvSpPr/>
          <p:nvPr/>
        </p:nvSpPr>
        <p:spPr>
          <a:xfrm>
            <a:off x="4934615" y="151231"/>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r>
              <a:rPr lang="es-ES" sz="1257" b="1" dirty="0">
                <a:solidFill>
                  <a:schemeClr val="tx1"/>
                </a:solidFill>
              </a:rPr>
              <a:t>Ordenar en la Imprenta de HSD…</a:t>
            </a:r>
          </a:p>
          <a:p>
            <a:r>
              <a:rPr lang="es-ES" sz="943" dirty="0">
                <a:solidFill>
                  <a:schemeClr val="tx1"/>
                </a:solidFill>
                <a:hlinkClick r:id="rId3"/>
              </a:rPr>
              <a:t>http://www.hsd.k12.or.us/Departments/PrintShop/WebSubmissionForms.aspx</a:t>
            </a:r>
            <a:endParaRPr lang="es-ES" sz="943" dirty="0">
              <a:solidFill>
                <a:schemeClr val="tx1"/>
              </a:solidFill>
            </a:endParaRPr>
          </a:p>
          <a:p>
            <a:endParaRPr lang="es-ES" sz="943" dirty="0">
              <a:solidFill>
                <a:schemeClr val="tx1"/>
              </a:solidFill>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a:r>
              <a:rPr lang="es-ES" sz="1362" b="1"/>
              <a:t>About this Assessment</a:t>
            </a:r>
          </a:p>
          <a:p>
            <a:endParaRPr lang="es-ES" sz="1048" b="1"/>
          </a:p>
          <a:p>
            <a:r>
              <a:rPr lang="es-ES" sz="1048" b="1"/>
              <a:t>This assessment includes:  </a:t>
            </a:r>
            <a:r>
              <a:rPr lang="es-ES" sz="1048"/>
              <a:t>Selected-Response, Constructed-Response, and a Performance Task.</a:t>
            </a:r>
          </a:p>
        </p:txBody>
      </p:sp>
      <p:graphicFrame>
        <p:nvGraphicFramePr>
          <p:cNvPr id="3" name="Table 2"/>
          <p:cNvGraphicFramePr>
            <a:graphicFrameLocks noGrp="1"/>
          </p:cNvGraphicFramePr>
          <p:nvPr>
            <p:extLst/>
          </p:nvPr>
        </p:nvGraphicFramePr>
        <p:xfrm>
          <a:off x="533400" y="2554514"/>
          <a:ext cx="6705600" cy="1460863"/>
        </p:xfrm>
        <a:graphic>
          <a:graphicData uri="http://schemas.openxmlformats.org/drawingml/2006/table">
            <a:tbl>
              <a:tblPr firstRow="1" bandRow="1">
                <a:tableStyleId>{5940675A-B579-460E-94D1-54222C63F5DA}</a:tableStyleId>
              </a:tblPr>
              <a:tblGrid>
                <a:gridCol w="1995714"/>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smtClean="0"/>
                        <a:t>Lectura</a:t>
                      </a:r>
                    </a:p>
                    <a:p>
                      <a:pPr marL="114300" indent="-114300" algn="l">
                        <a:buFont typeface="Arial" panose="020B0604020202020204" pitchFamily="34" charset="0"/>
                        <a:buChar char="•"/>
                      </a:pPr>
                      <a:r>
                        <a:rPr lang="es-ES" sz="1000" b="0" noProof="0" smtClean="0"/>
                        <a:t>2 Puntos por respuesta corta</a:t>
                      </a:r>
                    </a:p>
                    <a:p>
                      <a:pPr marL="114300" indent="-114300" algn="l">
                        <a:buFont typeface="Arial" panose="020B0604020202020204" pitchFamily="34" charset="0"/>
                        <a:buChar char="•"/>
                      </a:pPr>
                      <a:r>
                        <a:rPr lang="es-ES" sz="1000" b="0" noProof="0" smtClean="0"/>
                        <a:t>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3 puntos</a:t>
                      </a:r>
                      <a:r>
                        <a:rPr lang="es-ES" sz="1000" b="0" baseline="0" noProof="0" dirty="0" smtClean="0"/>
                        <a:t> – Escribir para revisar (cuando sea necesario)</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nvPr>
        </p:nvGraphicFramePr>
        <p:xfrm>
          <a:off x="533400" y="4151086"/>
          <a:ext cx="6785429" cy="4966789"/>
        </p:xfrm>
        <a:graphic>
          <a:graphicData uri="http://schemas.openxmlformats.org/drawingml/2006/table">
            <a:tbl>
              <a:tblPr firstRow="1" bandRow="1">
                <a:tableStyleId>{5940675A-B579-460E-94D1-54222C63F5DA}</a:tableStyleId>
              </a:tblPr>
              <a:tblGrid>
                <a:gridCol w="3653693"/>
                <a:gridCol w="3131736"/>
              </a:tblGrid>
              <a:tr h="609600">
                <a:tc gridSpan="2">
                  <a:txBody>
                    <a:bodyPr/>
                    <a:lstStyle/>
                    <a:p>
                      <a:pPr algn="ctr"/>
                      <a:r>
                        <a:rPr lang="es-ES" sz="1400" b="1" noProof="0" dirty="0" smtClean="0"/>
                        <a:t>Trimestre</a:t>
                      </a:r>
                      <a:r>
                        <a:rPr lang="es-ES" sz="1400" b="1" baseline="0" noProof="0" dirty="0" smtClean="0"/>
                        <a:t> 2: Tarea de Rendimiento</a:t>
                      </a:r>
                      <a:endParaRPr lang="es-ES" sz="14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s-ES" sz="1200" b="1" u="sng" noProof="0" smtClean="0"/>
                        <a:t>Parte 1</a:t>
                      </a:r>
                      <a:endParaRPr lang="es-ES" sz="1200" b="1" u="sng" noProof="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smtClean="0"/>
                        <a:t>Parte 2</a:t>
                      </a:r>
                      <a:endParaRPr lang="es-ES" sz="1200" b="1" u="sng" noProof="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2869">
                <a:tc>
                  <a:txBody>
                    <a:bodyPr/>
                    <a:lstStyle/>
                    <a:p>
                      <a:pPr>
                        <a:buFont typeface="Arial" pitchFamily="34" charset="0"/>
                        <a:buChar char="•"/>
                      </a:pPr>
                      <a:r>
                        <a:rPr lang="es-ES" sz="1000" noProof="0" dirty="0" smtClean="0"/>
                        <a:t>     Actividad del salón de clase si lo desea/necesita</a:t>
                      </a:r>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0" u="none" noProof="0" dirty="0" smtClean="0"/>
                        <a:t>Parte 1 </a:t>
                      </a:r>
                      <a:r>
                        <a:rPr lang="es-ES" sz="900" noProof="0" dirty="0" smtClean="0"/>
                        <a:t>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1000" noProof="0" dirty="0" smtClean="0"/>
                        <a:t>     Planifica tu ensayo</a:t>
                      </a:r>
                      <a:r>
                        <a:rPr lang="es-ES" sz="1000" baseline="0" noProof="0" dirty="0" smtClean="0"/>
                        <a:t> (escribir las ideas).</a:t>
                      </a:r>
                      <a:endParaRPr lang="es-ES" sz="1000" b="1" u="sng" noProof="0" dirty="0" smtClean="0"/>
                    </a:p>
                    <a:p>
                      <a:pPr>
                        <a:buFont typeface="Arial" pitchFamily="34" charset="0"/>
                        <a:buChar char="•"/>
                      </a:pPr>
                      <a:r>
                        <a:rPr lang="es-ES" sz="1000" baseline="0" noProof="0" dirty="0" smtClean="0"/>
                        <a:t>     Escribir, Revisar y Editar (W.2.5)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10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a:t>
                      </a:r>
                    </a:p>
                    <a:p>
                      <a:pPr marL="171450" indent="0">
                        <a:buFont typeface="Arial" pitchFamily="34" charset="0"/>
                        <a:buNone/>
                      </a:pPr>
                      <a:r>
                        <a:rPr lang="es-ES" sz="900" b="0" u="none" baseline="0" noProof="0" dirty="0" smtClean="0">
                          <a:solidFill>
                            <a:schemeClr val="tx1"/>
                          </a:solidFill>
                        </a:rPr>
                        <a:t>Las herramientas de procesadores de palabras deben estar disponible para verificar la ortografía (pero no la gramática).</a:t>
                      </a:r>
                      <a:endParaRPr lang="es-ES" sz="900" b="1" u="sng" noProof="0" dirty="0" smtClean="0">
                        <a:solidFill>
                          <a:schemeClr val="tx1"/>
                        </a:solidFill>
                      </a:endParaRPr>
                    </a:p>
                    <a:p>
                      <a:pPr>
                        <a:buFont typeface="Arial" pitchFamily="34" charset="0"/>
                        <a:buNone/>
                      </a:pPr>
                      <a:r>
                        <a:rPr lang="es-ES" sz="900" b="1" u="sng" noProof="0" dirty="0" smtClean="0">
                          <a:solidFill>
                            <a:srgbClr val="002060"/>
                          </a:solidFill>
                        </a:rPr>
                        <a:t>Escribir una Composición Informativa Completa</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introducción </a:t>
                      </a:r>
                      <a:r>
                        <a:rPr lang="es-ES" sz="900" kern="1200" noProof="0" dirty="0" smtClean="0">
                          <a:solidFill>
                            <a:schemeClr val="tx1"/>
                          </a:solidFill>
                          <a:effectLst/>
                          <a:latin typeface="+mn-lt"/>
                          <a:ea typeface="+mn-ea"/>
                          <a:cs typeface="+mn-cs"/>
                        </a:rPr>
                        <a:t>(identifica el tema y ofrece un enfoque)</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organización </a:t>
                      </a:r>
                      <a:r>
                        <a:rPr lang="es-ES" sz="900" kern="1200" noProof="0" dirty="0" smtClean="0">
                          <a:solidFill>
                            <a:schemeClr val="tx1"/>
                          </a:solidFill>
                          <a:effectLst/>
                          <a:latin typeface="+mn-lt"/>
                          <a:ea typeface="+mn-ea"/>
                          <a:cs typeface="+mn-cs"/>
                        </a:rPr>
                        <a:t>(definición, clasificación, comparación/contraste, etc.)</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desarrollo </a:t>
                      </a:r>
                      <a:r>
                        <a:rPr lang="es-ES" sz="900" kern="1200" noProof="0" dirty="0" smtClean="0">
                          <a:solidFill>
                            <a:schemeClr val="tx1"/>
                          </a:solidFill>
                          <a:effectLst/>
                          <a:latin typeface="+mn-lt"/>
                          <a:ea typeface="+mn-ea"/>
                          <a:cs typeface="+mn-cs"/>
                        </a:rPr>
                        <a:t>(con hechos, detalles concretos, citas, otra información )</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transiciones </a:t>
                      </a:r>
                      <a:r>
                        <a:rPr lang="es-ES" sz="900" kern="1200" noProof="0" dirty="0" smtClean="0">
                          <a:solidFill>
                            <a:schemeClr val="tx1"/>
                          </a:solidFill>
                          <a:effectLst/>
                          <a:latin typeface="+mn-lt"/>
                          <a:ea typeface="+mn-ea"/>
                          <a:cs typeface="+mn-cs"/>
                        </a:rPr>
                        <a:t>(ideas</a:t>
                      </a:r>
                      <a:r>
                        <a:rPr lang="es-ES" sz="900" kern="1200" baseline="0" noProof="0" dirty="0" smtClean="0">
                          <a:solidFill>
                            <a:schemeClr val="tx1"/>
                          </a:solidFill>
                          <a:effectLst/>
                          <a:latin typeface="+mn-lt"/>
                          <a:ea typeface="+mn-ea"/>
                          <a:cs typeface="+mn-cs"/>
                        </a:rPr>
                        <a:t> de enlace</a:t>
                      </a:r>
                      <a:r>
                        <a:rPr lang="es-ES" sz="900" kern="1200" noProof="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lenguaje preciso y dominio</a:t>
                      </a:r>
                      <a:r>
                        <a:rPr lang="es-ES" sz="900" b="1" kern="1200" baseline="0" noProof="0" dirty="0" smtClean="0">
                          <a:solidFill>
                            <a:schemeClr val="tx1"/>
                          </a:solidFill>
                          <a:effectLst/>
                          <a:latin typeface="+mn-lt"/>
                          <a:ea typeface="+mn-ea"/>
                          <a:cs typeface="+mn-cs"/>
                        </a:rPr>
                        <a:t> </a:t>
                      </a:r>
                      <a:r>
                        <a:rPr lang="es-ES" sz="900" b="1" kern="1200" noProof="0" dirty="0" smtClean="0">
                          <a:solidFill>
                            <a:schemeClr val="tx1"/>
                          </a:solidFill>
                          <a:effectLst/>
                          <a:latin typeface="+mn-lt"/>
                          <a:ea typeface="+mn-ea"/>
                          <a:cs typeface="+mn-cs"/>
                        </a:rPr>
                        <a:t>de vocabulario</a:t>
                      </a:r>
                      <a:r>
                        <a:rPr lang="es-ES" sz="900" b="1" kern="1200" baseline="0" noProof="0" dirty="0" smtClean="0">
                          <a:solidFill>
                            <a:schemeClr val="tx1"/>
                          </a:solidFill>
                          <a:effectLst/>
                          <a:latin typeface="+mn-lt"/>
                          <a:ea typeface="+mn-ea"/>
                          <a:cs typeface="+mn-cs"/>
                        </a:rPr>
                        <a:t> específico</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conclusión </a:t>
                      </a:r>
                      <a:r>
                        <a:rPr lang="es-ES" sz="900" kern="1200" noProof="0" dirty="0" smtClean="0">
                          <a:solidFill>
                            <a:schemeClr val="tx1"/>
                          </a:solidFill>
                          <a:effectLst/>
                          <a:latin typeface="+mn-lt"/>
                          <a:ea typeface="+mn-ea"/>
                          <a:cs typeface="+mn-cs"/>
                        </a:rPr>
                        <a:t>(cierre) </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convenciones</a:t>
                      </a:r>
                      <a:r>
                        <a:rPr lang="es-ES" sz="900" b="1" kern="1200" baseline="0" noProof="0" dirty="0" smtClean="0">
                          <a:solidFill>
                            <a:schemeClr val="tx1"/>
                          </a:solidFill>
                          <a:effectLst/>
                          <a:latin typeface="+mn-lt"/>
                          <a:ea typeface="+mn-ea"/>
                          <a:cs typeface="+mn-cs"/>
                        </a:rPr>
                        <a:t> del inglés estándar</a:t>
                      </a:r>
                      <a:r>
                        <a:rPr lang="es-ES" sz="900" kern="1200" noProof="0" dirty="0" smtClean="0">
                          <a:solidFill>
                            <a:schemeClr val="tx1"/>
                          </a:solidFill>
                          <a:effectLst/>
                          <a:latin typeface="+mn-lt"/>
                          <a:ea typeface="+mn-ea"/>
                          <a:cs typeface="+mn-cs"/>
                        </a:rPr>
                        <a:t>. </a:t>
                      </a:r>
                    </a:p>
                    <a:p>
                      <a:pPr>
                        <a:buFont typeface="Arial" pitchFamily="34" charset="0"/>
                        <a:buNone/>
                      </a:pP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086030"/>
            <a:ext cx="7104743" cy="547809"/>
          </a:xfrm>
          <a:prstGeom prst="rect">
            <a:avLst/>
          </a:prstGeom>
          <a:noFill/>
        </p:spPr>
        <p:txBody>
          <a:bodyPr wrap="square" lIns="90880" tIns="45440" rIns="90880" bIns="45440">
            <a:spAutoFit/>
          </a:bodyPr>
          <a:lstStyle/>
          <a:p>
            <a:r>
              <a:rPr lang="es-MX" sz="943" b="1" dirty="0"/>
              <a:t>No hay preguntas/elementos de tecnología (TE). Nota:  Se </a:t>
            </a:r>
            <a:r>
              <a:rPr lang="es-MX" sz="943" b="1" i="1" u="sng" dirty="0"/>
              <a:t>recomienda enfáticamente </a:t>
            </a:r>
            <a:r>
              <a:rPr lang="es-MX" sz="943" b="1" dirty="0"/>
              <a:t>que los estudiantes tengan experiencia con los siguientes tipos de tareas, en varios lugares de práctica educativa en línea (internet), ya que éstas no  están en las evaluaciones de primaria </a:t>
            </a:r>
            <a:r>
              <a:rPr lang="es-MX" sz="943" b="1" dirty="0" smtClean="0"/>
              <a:t>de </a:t>
            </a:r>
            <a:r>
              <a:rPr lang="es-MX" sz="943" b="1" dirty="0"/>
              <a:t>HSD: </a:t>
            </a:r>
            <a:r>
              <a:rPr lang="es-MX" sz="943" i="1" dirty="0"/>
              <a:t>reordenar texto, seleccionar y cambiar texto, seleccionar texto, seleccionar de un menú desplegable (</a:t>
            </a:r>
            <a:r>
              <a:rPr lang="es-MX" sz="838" i="1" dirty="0" err="1"/>
              <a:t>drop-down</a:t>
            </a:r>
            <a:r>
              <a:rPr lang="es-MX" sz="943" i="1" dirty="0"/>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a:r>
              <a:rPr lang="es-ES" sz="1362" b="1" dirty="0"/>
              <a:t>Acerca de esta evaluación</a:t>
            </a:r>
          </a:p>
          <a:p>
            <a:endParaRPr lang="es-ES" sz="210" b="1" dirty="0"/>
          </a:p>
          <a:p>
            <a:r>
              <a:rPr lang="es-ES" sz="1048" b="1" dirty="0"/>
              <a:t>Esta evaluación incluye:  </a:t>
            </a:r>
            <a:r>
              <a:rPr lang="es-ES" sz="1048" dirty="0"/>
              <a:t>Respuestas de selección múltiple, Respuesta construida y una Tarea de Rendimiento.</a:t>
            </a:r>
          </a:p>
        </p:txBody>
      </p:sp>
      <p:sp>
        <p:nvSpPr>
          <p:cNvPr id="10" name="Slide Number Placeholder 2"/>
          <p:cNvSpPr>
            <a:spLocks noGrp="1"/>
          </p:cNvSpPr>
          <p:nvPr>
            <p:ph type="sldNum" sz="quarter" idx="12"/>
          </p:nvPr>
        </p:nvSpPr>
        <p:spPr>
          <a:xfrm>
            <a:off x="6557963" y="9522884"/>
            <a:ext cx="842010" cy="535517"/>
          </a:xfrm>
        </p:spPr>
        <p:txBody>
          <a:bodyPr/>
          <a:lstStyle/>
          <a:p>
            <a:r>
              <a:rPr lang="en-US" dirty="0"/>
              <a:t>5</a:t>
            </a:r>
          </a:p>
        </p:txBody>
      </p:sp>
    </p:spTree>
    <p:extLst>
      <p:ext uri="{BB962C8B-B14F-4D97-AF65-F5344CB8AC3E}">
        <p14:creationId xmlns:p14="http://schemas.microsoft.com/office/powerpoint/2010/main" val="3526274729"/>
      </p:ext>
    </p:extLst>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7162800" cy="9459722"/>
          </a:xfrm>
          <a:prstGeom prst="rect">
            <a:avLst/>
          </a:prstGeom>
          <a:noFill/>
        </p:spPr>
        <p:txBody>
          <a:bodyPr wrap="square" lIns="98886" tIns="49443" rIns="98886" bIns="49443" rtlCol="0">
            <a:spAutoFit/>
          </a:bodyPr>
          <a:lstStyle/>
          <a:p>
            <a:pPr algn="ctr"/>
            <a:r>
              <a:rPr lang="es-ES_tradnl" sz="1760" b="1" u="sng" dirty="0"/>
              <a:t>Los alimentos que comemos</a:t>
            </a:r>
          </a:p>
          <a:p>
            <a:pPr algn="ctr"/>
            <a:r>
              <a:rPr lang="es-ES_tradnl" sz="1600" b="1" i="1" dirty="0" smtClean="0"/>
              <a:t>Tarea de rendimiento: Actividad de la clase</a:t>
            </a:r>
          </a:p>
          <a:p>
            <a:pPr algn="ctr"/>
            <a:endParaRPr lang="es-ES_tradnl" sz="1553" b="1" dirty="0"/>
          </a:p>
          <a:p>
            <a:r>
              <a:rPr lang="es-ES_tradnl" sz="1100" i="1" dirty="0"/>
              <a:t>Esta </a:t>
            </a:r>
            <a:r>
              <a:rPr lang="es-ES_tradnl" sz="1100" i="1" dirty="0" smtClean="0"/>
              <a:t>pre-actividad para la clase </a:t>
            </a:r>
            <a:r>
              <a:rPr lang="es-ES_tradnl" sz="1100" i="1" dirty="0"/>
              <a:t>sigue el diseño general de </a:t>
            </a:r>
            <a:r>
              <a:rPr lang="es-ES_tradnl" sz="1100" i="1" dirty="0" smtClean="0"/>
              <a:t>elementos </a:t>
            </a:r>
            <a:r>
              <a:rPr lang="es-ES_tradnl" sz="1100" i="1" dirty="0"/>
              <a:t>contextuales, recursos, objetivos de aprendizaje, </a:t>
            </a:r>
            <a:r>
              <a:rPr lang="es-ES_tradnl" sz="1100" i="1" dirty="0" smtClean="0"/>
              <a:t>términos </a:t>
            </a:r>
            <a:r>
              <a:rPr lang="es-ES_tradnl" sz="1100" i="1" dirty="0"/>
              <a:t>clave y </a:t>
            </a:r>
            <a:r>
              <a:rPr lang="es-ES_tradnl" sz="1100" i="1" dirty="0" smtClean="0"/>
              <a:t>propósito del Consorcio de </a:t>
            </a:r>
            <a:r>
              <a:rPr lang="es-ES_tradnl" sz="1100" i="1" dirty="0" err="1" smtClean="0"/>
              <a:t>Evaluciones</a:t>
            </a:r>
            <a:r>
              <a:rPr lang="es-ES_tradnl" sz="1100" i="1" dirty="0" smtClean="0"/>
              <a:t> </a:t>
            </a:r>
            <a:r>
              <a:rPr lang="es-ES_tradnl" sz="1100" i="1" dirty="0" err="1" smtClean="0"/>
              <a:t>Smarter</a:t>
            </a:r>
            <a:r>
              <a:rPr lang="es-ES_tradnl" sz="1100" i="1" dirty="0" smtClean="0"/>
              <a:t> </a:t>
            </a:r>
            <a:r>
              <a:rPr lang="es-ES_tradnl" sz="1100" i="1" dirty="0" err="1" smtClean="0"/>
              <a:t>Balanced</a:t>
            </a:r>
            <a:r>
              <a:rPr lang="es-ES_tradnl" sz="1100" i="1" dirty="0"/>
              <a:t> </a:t>
            </a:r>
            <a:r>
              <a:rPr lang="es-ES_tradnl" sz="1100" i="1" dirty="0" smtClean="0"/>
              <a:t>(SBAC). </a:t>
            </a:r>
            <a:r>
              <a:rPr lang="es-ES_tradnl" sz="1100" i="1" dirty="0"/>
              <a:t>[</a:t>
            </a:r>
            <a:r>
              <a:rPr lang="es-ES_tradnl" sz="1100" i="1" dirty="0">
                <a:hlinkClick r:id="rId2"/>
              </a:rPr>
              <a:t>http://oaksportal.org/resources/</a:t>
            </a:r>
            <a:r>
              <a:rPr lang="es-ES_tradnl" sz="1100" i="1" dirty="0"/>
              <a:t>]</a:t>
            </a:r>
          </a:p>
          <a:p>
            <a:r>
              <a:rPr lang="es-ES_tradnl" sz="1100" i="1" dirty="0"/>
              <a:t>La actividad </a:t>
            </a:r>
            <a:r>
              <a:rPr lang="es-ES_tradnl" sz="1100" i="1" dirty="0" smtClean="0"/>
              <a:t>fue </a:t>
            </a:r>
            <a:r>
              <a:rPr lang="es-ES_tradnl" sz="1100" i="1" dirty="0"/>
              <a:t>escrita por </a:t>
            </a:r>
            <a:r>
              <a:rPr lang="es-ES_tradnl" sz="1100" b="1" i="1" dirty="0"/>
              <a:t>Connie Briceño </a:t>
            </a:r>
            <a:r>
              <a:rPr lang="es-ES_tradnl" sz="1100" i="1" dirty="0"/>
              <a:t>y </a:t>
            </a:r>
            <a:r>
              <a:rPr lang="es-ES_tradnl" sz="1100" b="1" i="1" dirty="0"/>
              <a:t>Deborah </a:t>
            </a:r>
            <a:r>
              <a:rPr lang="es-ES_tradnl" sz="1100" b="1" i="1" dirty="0" err="1"/>
              <a:t>Delplanche</a:t>
            </a:r>
            <a:r>
              <a:rPr lang="es-ES_tradnl" sz="1100" i="1" dirty="0"/>
              <a:t>.</a:t>
            </a:r>
          </a:p>
          <a:p>
            <a:endParaRPr lang="es-ES_tradnl" sz="1068" i="1" dirty="0"/>
          </a:p>
          <a:p>
            <a:r>
              <a:rPr lang="es-ES_tradnl" sz="1210" dirty="0"/>
              <a:t>La actividad </a:t>
            </a:r>
            <a:r>
              <a:rPr lang="es-ES_tradnl" sz="1210" dirty="0" smtClean="0"/>
              <a:t>en el salón de clase </a:t>
            </a:r>
            <a:r>
              <a:rPr lang="es-ES_tradnl" sz="1210" dirty="0"/>
              <a:t>introduce a los estudiantes al contexto de una tarea de rendimiento, </a:t>
            </a:r>
            <a:r>
              <a:rPr lang="es-ES_tradnl" sz="1210" dirty="0" smtClean="0"/>
              <a:t>para que no estén en desventaja al demostrar las destrezas que la tarea intenta evaluar</a:t>
            </a:r>
            <a:r>
              <a:rPr lang="es-ES_tradnl" sz="1210" dirty="0"/>
              <a:t>. </a:t>
            </a:r>
          </a:p>
          <a:p>
            <a:endParaRPr lang="es-ES_tradnl" sz="1210" dirty="0"/>
          </a:p>
          <a:p>
            <a:r>
              <a:rPr lang="es-ES_tradnl" sz="1210" dirty="0"/>
              <a:t>Los elementos contextuales incluyen:</a:t>
            </a:r>
          </a:p>
          <a:p>
            <a:endParaRPr lang="es-ES_tradnl" sz="1210" dirty="0" smtClean="0"/>
          </a:p>
          <a:p>
            <a:pPr marL="249205" indent="-249205">
              <a:buAutoNum type="arabicPeriod"/>
            </a:pPr>
            <a:r>
              <a:rPr lang="es-ES_tradnl" sz="1210" dirty="0" smtClean="0"/>
              <a:t>Un </a:t>
            </a:r>
            <a:r>
              <a:rPr lang="es-ES_tradnl" sz="1210" b="1" dirty="0" smtClean="0"/>
              <a:t>entendimiento del escenario/ambiente o de la situación </a:t>
            </a:r>
            <a:r>
              <a:rPr lang="es-ES_tradnl" sz="1210" dirty="0" smtClean="0"/>
              <a:t>en la que se sitúa la tarea. </a:t>
            </a:r>
          </a:p>
          <a:p>
            <a:r>
              <a:rPr lang="es-ES_tradnl" sz="1210" dirty="0" smtClean="0"/>
              <a:t>2.    </a:t>
            </a:r>
            <a:r>
              <a:rPr lang="es-ES_tradnl" sz="1210" b="1" dirty="0" smtClean="0"/>
              <a:t>Conceptos potencialmente desconocidos </a:t>
            </a:r>
            <a:r>
              <a:rPr lang="es-ES_tradnl" sz="1210" dirty="0" smtClean="0"/>
              <a:t>que están asociados al escenario/ambiente</a:t>
            </a:r>
            <a:r>
              <a:rPr lang="es-ES_tradnl" sz="1210" b="1" dirty="0" smtClean="0"/>
              <a:t>.</a:t>
            </a:r>
          </a:p>
          <a:p>
            <a:pPr marL="287338" indent="-287338"/>
            <a:r>
              <a:rPr lang="es-ES_tradnl" sz="1210" dirty="0" smtClean="0"/>
              <a:t>3.    </a:t>
            </a:r>
            <a:r>
              <a:rPr lang="es-ES_tradnl" sz="1210" b="1" dirty="0" smtClean="0"/>
              <a:t>Términos</a:t>
            </a:r>
            <a:r>
              <a:rPr lang="es-ES_tradnl" sz="1210" dirty="0" smtClean="0"/>
              <a:t> </a:t>
            </a:r>
            <a:r>
              <a:rPr lang="es-ES_tradnl" sz="1210" b="1" dirty="0" smtClean="0"/>
              <a:t>clave o vocabulario </a:t>
            </a:r>
            <a:r>
              <a:rPr lang="es-ES_tradnl" sz="1210" dirty="0" smtClean="0"/>
              <a:t>que los estudiantes necesitarán entender con el fin de participar de manera significativa y completar la tarea de rendimiento.</a:t>
            </a:r>
          </a:p>
          <a:p>
            <a:pPr marL="249205" indent="-249205">
              <a:buAutoNum type="arabicPeriod"/>
            </a:pPr>
            <a:endParaRPr lang="es-ES_tradnl" sz="1210" dirty="0"/>
          </a:p>
          <a:p>
            <a:r>
              <a:rPr lang="es-ES_tradnl" sz="1210" dirty="0"/>
              <a:t>Con la actividad en el </a:t>
            </a:r>
            <a:r>
              <a:rPr lang="es-ES_tradnl" sz="1210" dirty="0" smtClean="0"/>
              <a:t>salón de clase también </a:t>
            </a:r>
            <a:r>
              <a:rPr lang="es-ES_tradnl" sz="1210" dirty="0"/>
              <a:t>se pretende generar </a:t>
            </a:r>
            <a:r>
              <a:rPr lang="es-ES_tradnl" sz="1210" dirty="0" smtClean="0"/>
              <a:t>el interés </a:t>
            </a:r>
            <a:r>
              <a:rPr lang="es-ES_tradnl" sz="1210" dirty="0"/>
              <a:t>de los estudiantes </a:t>
            </a:r>
            <a:r>
              <a:rPr lang="es-ES_tradnl" sz="1210" dirty="0" smtClean="0"/>
              <a:t> hacia una </a:t>
            </a:r>
            <a:r>
              <a:rPr lang="es-ES_tradnl" sz="1210" dirty="0"/>
              <a:t>mayor exploración de la idea clave (las ideas claves). La actividad </a:t>
            </a:r>
            <a:r>
              <a:rPr lang="es-ES_tradnl" sz="1210" dirty="0" smtClean="0"/>
              <a:t>debe </a:t>
            </a:r>
            <a:r>
              <a:rPr lang="es-ES_tradnl" sz="1210" dirty="0"/>
              <a:t>ser fácil de implementar con instrucciones claras. </a:t>
            </a:r>
          </a:p>
          <a:p>
            <a:endParaRPr lang="es-ES_tradnl" sz="1210" dirty="0"/>
          </a:p>
          <a:p>
            <a:r>
              <a:rPr lang="es-ES_tradnl" sz="1210" dirty="0"/>
              <a:t>Por favor, lea toda la actividad </a:t>
            </a:r>
            <a:r>
              <a:rPr lang="es-ES_tradnl" sz="1210" dirty="0" smtClean="0"/>
              <a:t>antes </a:t>
            </a:r>
            <a:r>
              <a:rPr lang="es-ES_tradnl" sz="1210" dirty="0"/>
              <a:t>de </a:t>
            </a:r>
            <a:r>
              <a:rPr lang="es-ES_tradnl" sz="1210" dirty="0" smtClean="0"/>
              <a:t>comenzarla con </a:t>
            </a:r>
            <a:r>
              <a:rPr lang="es-ES_tradnl" sz="1210" dirty="0"/>
              <a:t>los </a:t>
            </a:r>
            <a:r>
              <a:rPr lang="es-ES_tradnl" sz="1210" dirty="0" smtClean="0"/>
              <a:t>estudiantes,  para </a:t>
            </a:r>
            <a:r>
              <a:rPr lang="es-ES_tradnl" sz="1210" dirty="0"/>
              <a:t>asegurar que </a:t>
            </a:r>
            <a:r>
              <a:rPr lang="es-ES_tradnl" sz="1210" dirty="0" smtClean="0"/>
              <a:t>se complete con antelación cualquier </a:t>
            </a:r>
            <a:r>
              <a:rPr lang="es-ES_tradnl" sz="1210" dirty="0"/>
              <a:t>preparación </a:t>
            </a:r>
            <a:r>
              <a:rPr lang="es-ES_tradnl" sz="1210" dirty="0" smtClean="0"/>
              <a:t>en el salón. </a:t>
            </a:r>
            <a:r>
              <a:rPr lang="es-ES_tradnl" sz="1210" dirty="0"/>
              <a:t>A lo largo de la actividad, se permite </a:t>
            </a:r>
            <a:r>
              <a:rPr lang="es-ES_tradnl" sz="1210" dirty="0" smtClean="0"/>
              <a:t>pausar y preguntar a los </a:t>
            </a:r>
            <a:r>
              <a:rPr lang="es-ES_tradnl" sz="1210" dirty="0"/>
              <a:t>estudiantes si </a:t>
            </a:r>
            <a:r>
              <a:rPr lang="es-ES_tradnl" sz="1210" dirty="0" smtClean="0"/>
              <a:t>tienen pregunta</a:t>
            </a:r>
            <a:r>
              <a:rPr lang="es-ES_tradnl" sz="1210" dirty="0" smtClean="0">
                <a:sym typeface="Calibri"/>
              </a:rPr>
              <a:t>s.</a:t>
            </a:r>
            <a:endParaRPr lang="es-ES_tradnl" sz="1210" dirty="0">
              <a:ea typeface="Calibri"/>
              <a:cs typeface="Calibri"/>
              <a:sym typeface="Calibri"/>
            </a:endParaRPr>
          </a:p>
          <a:p>
            <a:endParaRPr lang="es-ES_tradnl" sz="440" dirty="0">
              <a:ea typeface="Calibri"/>
              <a:cs typeface="Calibri"/>
              <a:sym typeface="Calibri"/>
            </a:endParaRPr>
          </a:p>
          <a:p>
            <a:pPr>
              <a:buSzPct val="25000"/>
            </a:pPr>
            <a:r>
              <a:rPr lang="es-ES_tradnl" sz="1210" b="1" dirty="0">
                <a:ea typeface="Calibri"/>
                <a:cs typeface="Calibri"/>
                <a:sym typeface="Calibri"/>
              </a:rPr>
              <a:t>Recursos </a:t>
            </a:r>
            <a:r>
              <a:rPr lang="es-ES_tradnl" sz="1210" b="1" dirty="0" smtClean="0">
                <a:ea typeface="Calibri"/>
                <a:cs typeface="Calibri"/>
                <a:sym typeface="Calibri"/>
              </a:rPr>
              <a:t>necesarios:</a:t>
            </a:r>
            <a:endParaRPr lang="es-ES_tradnl" sz="1210" b="1" dirty="0">
              <a:ea typeface="Calibri"/>
              <a:cs typeface="Calibri"/>
              <a:sym typeface="Calibri"/>
            </a:endParaRPr>
          </a:p>
          <a:p>
            <a:endParaRPr lang="es-ES_tradnl" sz="582" b="1" dirty="0"/>
          </a:p>
          <a:p>
            <a:pPr marL="185422" indent="-185422">
              <a:buFont typeface="Arial" panose="020B0604020202020204" pitchFamily="34" charset="0"/>
              <a:buChar char="•"/>
            </a:pPr>
            <a:r>
              <a:rPr lang="es-ES_tradnl" sz="1262" dirty="0"/>
              <a:t>Papel afiche </a:t>
            </a:r>
            <a:r>
              <a:rPr lang="es-ES_tradnl" sz="1210" dirty="0"/>
              <a:t>(chart </a:t>
            </a:r>
            <a:r>
              <a:rPr lang="es-ES_tradnl" sz="1210" dirty="0" err="1"/>
              <a:t>paper</a:t>
            </a:r>
            <a:r>
              <a:rPr lang="es-ES_tradnl" sz="1210" dirty="0"/>
              <a:t>)</a:t>
            </a:r>
            <a:endParaRPr lang="es-ES_tradnl" sz="1262" dirty="0"/>
          </a:p>
          <a:p>
            <a:pPr marL="185422" indent="-185422">
              <a:buFont typeface="Arial" panose="020B0604020202020204" pitchFamily="34" charset="0"/>
              <a:buChar char="•"/>
            </a:pPr>
            <a:r>
              <a:rPr lang="es-ES_tradnl" sz="1262" dirty="0"/>
              <a:t>Marcadores y crayones</a:t>
            </a:r>
          </a:p>
          <a:p>
            <a:pPr marL="185422" indent="-185422">
              <a:buFont typeface="Arial" panose="020B0604020202020204" pitchFamily="34" charset="0"/>
              <a:buChar char="•"/>
            </a:pPr>
            <a:r>
              <a:rPr lang="es-ES_tradnl" sz="1262" i="1" dirty="0"/>
              <a:t>Elmo</a:t>
            </a:r>
            <a:r>
              <a:rPr lang="es-ES_tradnl" sz="1262" dirty="0"/>
              <a:t> para </a:t>
            </a:r>
            <a:r>
              <a:rPr lang="es-ES_tradnl" sz="1262" dirty="0" smtClean="0"/>
              <a:t>presentar los materiales complementarios</a:t>
            </a:r>
            <a:endParaRPr lang="es-ES_tradnl" sz="1262" dirty="0"/>
          </a:p>
          <a:p>
            <a:endParaRPr lang="es-ES_tradnl" sz="582" dirty="0"/>
          </a:p>
          <a:p>
            <a:r>
              <a:rPr lang="es-ES_tradnl" sz="1262" b="1" dirty="0"/>
              <a:t>Metas de aprendizaje</a:t>
            </a:r>
            <a:r>
              <a:rPr lang="es-ES_tradnl" sz="1262" dirty="0"/>
              <a:t>:</a:t>
            </a:r>
          </a:p>
          <a:p>
            <a:endParaRPr lang="es-ES_tradnl" sz="582" dirty="0"/>
          </a:p>
          <a:p>
            <a:pPr marL="185422" indent="-185422">
              <a:buFont typeface="Arial" panose="020B0604020202020204" pitchFamily="34" charset="0"/>
              <a:buChar char="•"/>
            </a:pPr>
            <a:r>
              <a:rPr lang="es-ES_tradnl" sz="1262" dirty="0"/>
              <a:t>Los </a:t>
            </a:r>
            <a:r>
              <a:rPr lang="es-ES_tradnl" sz="1262" dirty="0" smtClean="0"/>
              <a:t>estudiantes:</a:t>
            </a:r>
            <a:endParaRPr lang="es-ES_tradnl" sz="1262" dirty="0"/>
          </a:p>
          <a:p>
            <a:pPr marL="471172" indent="-285750">
              <a:buFont typeface="Courier New" panose="02070309020205020404" pitchFamily="49" charset="0"/>
              <a:buChar char="o"/>
            </a:pPr>
            <a:r>
              <a:rPr lang="es-ES_tradnl" sz="1262" dirty="0" smtClean="0"/>
              <a:t> aprenderán </a:t>
            </a:r>
            <a:r>
              <a:rPr lang="es-ES_tradnl" sz="1262" dirty="0"/>
              <a:t>sobre los diferentes grupos de alimenticios</a:t>
            </a:r>
          </a:p>
          <a:p>
            <a:pPr marL="471172" indent="-285750">
              <a:buFont typeface="Courier New" panose="02070309020205020404" pitchFamily="49" charset="0"/>
              <a:buChar char="o"/>
            </a:pPr>
            <a:r>
              <a:rPr lang="es-ES_tradnl" sz="1262" dirty="0" smtClean="0"/>
              <a:t> clasificarán </a:t>
            </a:r>
            <a:r>
              <a:rPr lang="es-ES_tradnl" sz="1262" dirty="0"/>
              <a:t>y </a:t>
            </a:r>
            <a:r>
              <a:rPr lang="es-ES_tradnl" sz="1262" dirty="0" smtClean="0"/>
              <a:t>discutirán sobre </a:t>
            </a:r>
            <a:r>
              <a:rPr lang="es-ES_tradnl" sz="1262" dirty="0"/>
              <a:t>los alimentos </a:t>
            </a:r>
            <a:r>
              <a:rPr lang="es-ES_tradnl" sz="1262" dirty="0" smtClean="0"/>
              <a:t>basados en: la </a:t>
            </a:r>
            <a:r>
              <a:rPr lang="es-ES_tradnl" sz="1262" dirty="0"/>
              <a:t>disponibilidad, </a:t>
            </a:r>
            <a:r>
              <a:rPr lang="es-ES_tradnl" sz="1262" dirty="0" smtClean="0"/>
              <a:t>lugar donde se encuentra y </a:t>
            </a:r>
            <a:r>
              <a:rPr lang="es-ES_tradnl" sz="1262" dirty="0"/>
              <a:t>valor nutritivo</a:t>
            </a:r>
          </a:p>
          <a:p>
            <a:pPr marL="185422"/>
            <a:endParaRPr lang="es-ES_tradnl" sz="1262" dirty="0"/>
          </a:p>
          <a:p>
            <a:pPr marL="185422"/>
            <a:endParaRPr lang="es-ES_tradnl" sz="582" dirty="0"/>
          </a:p>
          <a:p>
            <a:r>
              <a:rPr lang="es-ES_tradnl" sz="1262" b="1" dirty="0"/>
              <a:t>Los estudiantes entenderán los términos clave:</a:t>
            </a:r>
          </a:p>
          <a:p>
            <a:r>
              <a:rPr lang="es-ES_tradnl" sz="1068" i="1" dirty="0"/>
              <a:t>Nota: Las definiciones </a:t>
            </a:r>
            <a:r>
              <a:rPr lang="es-ES_tradnl" sz="1068" i="1" dirty="0" smtClean="0"/>
              <a:t>que se </a:t>
            </a:r>
            <a:r>
              <a:rPr lang="es-ES_tradnl" sz="1068" i="1" dirty="0"/>
              <a:t>proporcionan aquí </a:t>
            </a:r>
            <a:r>
              <a:rPr lang="es-ES_tradnl" sz="1068" i="1" dirty="0" smtClean="0"/>
              <a:t>son para </a:t>
            </a:r>
            <a:r>
              <a:rPr lang="es-ES_tradnl" sz="1068" i="1" dirty="0"/>
              <a:t>la </a:t>
            </a:r>
            <a:r>
              <a:rPr lang="es-ES_tradnl" sz="1068" i="1" dirty="0" smtClean="0"/>
              <a:t>conveniencia de </a:t>
            </a:r>
            <a:r>
              <a:rPr lang="es-ES_tradnl" sz="1068" i="1" dirty="0"/>
              <a:t>los facilitadores. </a:t>
            </a:r>
            <a:r>
              <a:rPr lang="es-ES_tradnl" sz="1068" i="1" dirty="0" smtClean="0"/>
              <a:t>Se espera que los </a:t>
            </a:r>
            <a:r>
              <a:rPr lang="es-ES_tradnl" sz="1068" i="1" dirty="0"/>
              <a:t>estudiantes </a:t>
            </a:r>
            <a:r>
              <a:rPr lang="es-ES_tradnl" sz="1068" i="1" dirty="0" smtClean="0"/>
              <a:t>entiendan </a:t>
            </a:r>
            <a:r>
              <a:rPr lang="es-ES_tradnl" sz="1068" i="1" dirty="0"/>
              <a:t>estos términos clave en el contexto de la tarea, no </a:t>
            </a:r>
            <a:r>
              <a:rPr lang="es-ES_tradnl" sz="1068" i="1" dirty="0" smtClean="0"/>
              <a:t>que se memoricen las </a:t>
            </a:r>
            <a:r>
              <a:rPr lang="es-ES_tradnl" sz="1068" i="1" dirty="0"/>
              <a:t>definiciones.</a:t>
            </a:r>
            <a:endParaRPr lang="es-ES_tradnl" sz="1262" dirty="0"/>
          </a:p>
          <a:p>
            <a:endParaRPr lang="es-ES_tradnl" sz="1262" dirty="0"/>
          </a:p>
          <a:p>
            <a:pPr marL="185422" indent="-185422">
              <a:buFont typeface="Arial" panose="020B0604020202020204" pitchFamily="34" charset="0"/>
              <a:buChar char="•"/>
            </a:pPr>
            <a:r>
              <a:rPr lang="es-ES_tradnl" sz="1262" dirty="0"/>
              <a:t>Acceso / Disponibilidad- a la mano (lo que tenemos), presente y listo para ser utilizado</a:t>
            </a:r>
          </a:p>
          <a:p>
            <a:pPr marL="185422" indent="-185422">
              <a:buFont typeface="Arial" panose="020B0604020202020204" pitchFamily="34" charset="0"/>
              <a:buChar char="•"/>
            </a:pPr>
            <a:r>
              <a:rPr lang="es-ES_tradnl" sz="1262" dirty="0"/>
              <a:t>Nutrientes- un </a:t>
            </a:r>
            <a:r>
              <a:rPr lang="es-ES_tradnl" sz="1262" dirty="0" smtClean="0"/>
              <a:t>ingrediente saludable </a:t>
            </a:r>
            <a:r>
              <a:rPr lang="es-ES_tradnl" sz="1262" dirty="0"/>
              <a:t>que se encuentra en los alimentos (minerales, vitaminas, etc.)</a:t>
            </a:r>
          </a:p>
          <a:p>
            <a:pPr marL="185422" indent="-185422">
              <a:buFont typeface="Arial" panose="020B0604020202020204" pitchFamily="34" charset="0"/>
              <a:buChar char="•"/>
            </a:pPr>
            <a:r>
              <a:rPr lang="es-ES_tradnl" sz="1262" dirty="0"/>
              <a:t>Saludable- en </a:t>
            </a:r>
            <a:r>
              <a:rPr lang="es-ES_tradnl" sz="1262" dirty="0" smtClean="0"/>
              <a:t>condición buena, óptima. </a:t>
            </a:r>
            <a:endParaRPr lang="es-ES_tradnl" sz="1262" dirty="0"/>
          </a:p>
          <a:p>
            <a:pPr marL="185422" indent="-185422">
              <a:buFont typeface="Arial" panose="020B0604020202020204" pitchFamily="34" charset="0"/>
              <a:buChar char="•"/>
            </a:pPr>
            <a:r>
              <a:rPr lang="es-ES_tradnl" sz="1262" dirty="0"/>
              <a:t>Procesado- cambiado o preparado por un tratamiento especial</a:t>
            </a:r>
          </a:p>
          <a:p>
            <a:pPr marL="185422" indent="-185422">
              <a:buFont typeface="Arial" panose="020B0604020202020204" pitchFamily="34" charset="0"/>
              <a:buChar char="•"/>
            </a:pPr>
            <a:r>
              <a:rPr lang="es-ES_tradnl" sz="1262" dirty="0" smtClean="0"/>
              <a:t>Aldea- </a:t>
            </a:r>
            <a:r>
              <a:rPr lang="es-ES_tradnl" sz="1262" dirty="0"/>
              <a:t>una </a:t>
            </a:r>
            <a:r>
              <a:rPr lang="es-ES_tradnl" sz="1262" dirty="0" smtClean="0"/>
              <a:t>pequeña comunidad rural  </a:t>
            </a:r>
            <a:endParaRPr lang="es-ES_tradnl" sz="1262" dirty="0"/>
          </a:p>
          <a:p>
            <a:pPr marL="185422" indent="-185422">
              <a:buFont typeface="Arial" panose="020B0604020202020204" pitchFamily="34" charset="0"/>
              <a:buChar char="•"/>
            </a:pPr>
            <a:r>
              <a:rPr lang="es-ES_tradnl" sz="1262" dirty="0" smtClean="0"/>
              <a:t>Lugar- es un sitio donde se puede encontrar una determinada cosa</a:t>
            </a:r>
            <a:endParaRPr lang="en-US" sz="1262" dirty="0" smtClean="0"/>
          </a:p>
          <a:p>
            <a:endParaRPr lang="en-US" sz="1262" b="1" dirty="0"/>
          </a:p>
          <a:p>
            <a:r>
              <a:rPr lang="es-ES_tradnl" sz="990" dirty="0"/>
              <a:t>*Los facilitadores pueden decidir si quieren mostrar materiales </a:t>
            </a:r>
            <a:r>
              <a:rPr lang="es-ES_tradnl" sz="990" dirty="0" smtClean="0"/>
              <a:t>complementarios </a:t>
            </a:r>
            <a:r>
              <a:rPr lang="es-ES_tradnl" sz="990" dirty="0"/>
              <a:t>utilizando un </a:t>
            </a:r>
            <a:r>
              <a:rPr lang="es-ES_tradnl" sz="990" dirty="0" smtClean="0"/>
              <a:t>proyector </a:t>
            </a:r>
            <a:r>
              <a:rPr lang="es-ES_tradnl" sz="990" dirty="0"/>
              <a:t>o un </a:t>
            </a:r>
            <a:r>
              <a:rPr lang="es-ES_tradnl" sz="990" dirty="0" smtClean="0"/>
              <a:t>computador </a:t>
            </a:r>
            <a:r>
              <a:rPr lang="es-ES_tradnl" sz="990" dirty="0"/>
              <a:t>/ </a:t>
            </a:r>
            <a:r>
              <a:rPr lang="es-ES_tradnl" sz="990" dirty="0" err="1"/>
              <a:t>Smartboard</a:t>
            </a:r>
            <a:r>
              <a:rPr lang="es-ES_tradnl" sz="990" dirty="0"/>
              <a:t>, o si quieren </a:t>
            </a:r>
            <a:r>
              <a:rPr lang="es-ES_tradnl" sz="990" dirty="0" smtClean="0"/>
              <a:t>hacer copias y entregarlas a </a:t>
            </a:r>
            <a:r>
              <a:rPr lang="es-ES_tradnl" sz="990" dirty="0"/>
              <a:t>los estudiantes.</a:t>
            </a:r>
            <a:endParaRPr lang="en-US" sz="970" dirty="0"/>
          </a:p>
        </p:txBody>
      </p:sp>
      <p:sp>
        <p:nvSpPr>
          <p:cNvPr id="3" name="Slide Number Placeholder 2"/>
          <p:cNvSpPr>
            <a:spLocks noGrp="1"/>
          </p:cNvSpPr>
          <p:nvPr>
            <p:ph type="sldNum" sz="quarter" idx="12"/>
          </p:nvPr>
        </p:nvSpPr>
        <p:spPr>
          <a:xfrm>
            <a:off x="6557963" y="9522884"/>
            <a:ext cx="842010" cy="535517"/>
          </a:xfrm>
        </p:spPr>
        <p:txBody>
          <a:bodyPr/>
          <a:lstStyle/>
          <a:p>
            <a:r>
              <a:rPr lang="en-US" dirty="0" smtClean="0"/>
              <a:t>6</a:t>
            </a:r>
            <a:endParaRPr lang="en-US" dirty="0"/>
          </a:p>
        </p:txBody>
      </p:sp>
      <p:sp>
        <p:nvSpPr>
          <p:cNvPr id="5" name="Rectangle 4"/>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23696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554692"/>
            <a:ext cx="6873240" cy="9272940"/>
          </a:xfrm>
          <a:prstGeom prst="rect">
            <a:avLst/>
          </a:prstGeom>
          <a:noFill/>
        </p:spPr>
        <p:txBody>
          <a:bodyPr wrap="square" lIns="98886" tIns="49443" rIns="98886" bIns="49443" rtlCol="0">
            <a:spAutoFit/>
          </a:bodyPr>
          <a:lstStyle/>
          <a:p>
            <a:r>
              <a:rPr lang="es-ES_tradnl" sz="1553" b="1" dirty="0" smtClean="0"/>
              <a:t>Actividad: </a:t>
            </a:r>
            <a:r>
              <a:rPr lang="es-ES_tradnl" sz="1262" i="1" dirty="0" smtClean="0"/>
              <a:t> </a:t>
            </a:r>
            <a:r>
              <a:rPr lang="es-ES_tradnl" sz="1262" b="1" u="sng" dirty="0"/>
              <a:t>Los alimentos que </a:t>
            </a:r>
            <a:r>
              <a:rPr lang="es-ES_tradnl" sz="1262" b="1" u="sng" dirty="0" smtClean="0"/>
              <a:t>comemos </a:t>
            </a:r>
            <a:endParaRPr lang="es-ES_tradnl" sz="1262" b="1" u="sng" dirty="0"/>
          </a:p>
          <a:p>
            <a:endParaRPr lang="es-ES_tradnl" sz="1262" i="1" dirty="0"/>
          </a:p>
          <a:p>
            <a:r>
              <a:rPr lang="es-ES_tradnl" sz="1262" dirty="0"/>
              <a:t>[Objetivo: El objetivo del facilitador es ayudar a los estudiantes a entender cómo el consumo de alimentos se basa en </a:t>
            </a:r>
            <a:r>
              <a:rPr lang="es-ES_tradnl" sz="1262" dirty="0" smtClean="0"/>
              <a:t>el lugar en que se consiguen, la </a:t>
            </a:r>
            <a:r>
              <a:rPr lang="es-ES_tradnl" sz="1262" dirty="0"/>
              <a:t>disponibilidad y </a:t>
            </a:r>
            <a:r>
              <a:rPr lang="es-ES_tradnl" sz="1262" dirty="0" smtClean="0"/>
              <a:t>el valor </a:t>
            </a:r>
            <a:r>
              <a:rPr lang="es-ES_tradnl" sz="1262" dirty="0"/>
              <a:t>nutritivo. Esta actividad permitirá que los estudiantes se familiaricen con una variedad de grupos alimenticios y las razones asociadas a cómo y por qué la gente elige comer la comida que come.]</a:t>
            </a:r>
          </a:p>
          <a:p>
            <a:endParaRPr lang="es-ES_tradnl" sz="1262" i="1" dirty="0"/>
          </a:p>
          <a:p>
            <a:r>
              <a:rPr lang="es-ES_tradnl" sz="1262" dirty="0"/>
              <a:t>Divida </a:t>
            </a:r>
            <a:r>
              <a:rPr lang="es-ES_tradnl" sz="1262" dirty="0" smtClean="0"/>
              <a:t>la clase en </a:t>
            </a:r>
            <a:r>
              <a:rPr lang="es-ES_tradnl" sz="1262" dirty="0"/>
              <a:t>los siguientes 6 grupos: frutas, vegetales, proteínas, granos, lácteos y comida chatarra. </a:t>
            </a:r>
          </a:p>
          <a:p>
            <a:endParaRPr lang="es-ES_tradnl" sz="1262" i="1" dirty="0"/>
          </a:p>
          <a:p>
            <a:r>
              <a:rPr lang="es-ES_tradnl" sz="1262" b="1" dirty="0"/>
              <a:t>El facilitador dice: </a:t>
            </a:r>
            <a:r>
              <a:rPr lang="es-ES_tradnl" sz="1262" dirty="0" smtClean="0"/>
              <a:t>− </a:t>
            </a:r>
            <a:r>
              <a:rPr lang="es-ES_tradnl" sz="1262" i="1" dirty="0" smtClean="0"/>
              <a:t>Hoy</a:t>
            </a:r>
            <a:r>
              <a:rPr lang="es-ES_tradnl" sz="1262" i="1" dirty="0"/>
              <a:t>, vamos a prepararnos para la Tarea de rendimiento: Los alimentos que comemos. A tu grupo se le va a dar un pedazo de papel de estraza (</a:t>
            </a:r>
            <a:r>
              <a:rPr lang="es-ES_tradnl" sz="1262" i="1" dirty="0" err="1"/>
              <a:t>butcher</a:t>
            </a:r>
            <a:r>
              <a:rPr lang="es-ES_tradnl" sz="1262" i="1" dirty="0"/>
              <a:t> </a:t>
            </a:r>
            <a:r>
              <a:rPr lang="es-ES_tradnl" sz="1262" i="1" dirty="0" err="1"/>
              <a:t>paper</a:t>
            </a:r>
            <a:r>
              <a:rPr lang="es-ES_tradnl" sz="1262" i="1" dirty="0"/>
              <a:t>) con el nombre del grupo alimenticio. Tu tarea es hacer una lista en los próximos tres </a:t>
            </a:r>
            <a:r>
              <a:rPr lang="es-ES_tradnl" sz="1262" i="1" dirty="0" smtClean="0"/>
              <a:t>minutos, con </a:t>
            </a:r>
            <a:r>
              <a:rPr lang="es-ES_tradnl" sz="1262" i="1" dirty="0"/>
              <a:t>la mayor cantidad de alimentos </a:t>
            </a:r>
            <a:r>
              <a:rPr lang="es-ES_tradnl" sz="1262" i="1" dirty="0" smtClean="0"/>
              <a:t>posibles </a:t>
            </a:r>
            <a:r>
              <a:rPr lang="es-ES_tradnl" sz="1262" i="1" dirty="0"/>
              <a:t>que </a:t>
            </a:r>
            <a:r>
              <a:rPr lang="es-ES_tradnl" sz="1262" i="1" dirty="0" smtClean="0"/>
              <a:t>caigan </a:t>
            </a:r>
            <a:r>
              <a:rPr lang="es-ES_tradnl" sz="1262" i="1" dirty="0"/>
              <a:t>en esa </a:t>
            </a:r>
            <a:r>
              <a:rPr lang="es-ES_tradnl" sz="1262" i="1" dirty="0" smtClean="0"/>
              <a:t>categoría.</a:t>
            </a:r>
            <a:endParaRPr lang="es-ES_tradnl" sz="1262" i="1" dirty="0"/>
          </a:p>
          <a:p>
            <a:endParaRPr lang="es-ES_tradnl" sz="1262" b="1" dirty="0"/>
          </a:p>
          <a:p>
            <a:r>
              <a:rPr lang="es-ES_tradnl" sz="1262" dirty="0"/>
              <a:t>[Reparta el papel y deje que los grupos trabajen durante tres minutos. Asegúrese de dar </a:t>
            </a:r>
            <a:r>
              <a:rPr lang="es-ES_tradnl" sz="1262" dirty="0" smtClean="0"/>
              <a:t>apoyo </a:t>
            </a:r>
            <a:r>
              <a:rPr lang="es-ES_tradnl" sz="1262" dirty="0"/>
              <a:t>adicional al grupo de los granos / cereales ya que la </a:t>
            </a:r>
            <a:r>
              <a:rPr lang="es-ES_tradnl" sz="1262" b="1" dirty="0"/>
              <a:t>cebada</a:t>
            </a:r>
            <a:r>
              <a:rPr lang="es-ES_tradnl" sz="1262" dirty="0"/>
              <a:t> es una palabra del vocabulario que necesitan saber.]</a:t>
            </a:r>
          </a:p>
          <a:p>
            <a:endParaRPr lang="es-ES_tradnl" sz="1262" dirty="0">
              <a:solidFill>
                <a:srgbClr val="00B0F0"/>
              </a:solidFill>
            </a:endParaRPr>
          </a:p>
          <a:p>
            <a:r>
              <a:rPr lang="es-ES_tradnl" sz="1262" b="1" dirty="0"/>
              <a:t>El facilitador dice:</a:t>
            </a:r>
            <a:r>
              <a:rPr lang="es-ES_tradnl" sz="1262" dirty="0"/>
              <a:t> − </a:t>
            </a:r>
            <a:r>
              <a:rPr lang="es-ES_tradnl" sz="1262" i="1" dirty="0" smtClean="0"/>
              <a:t>Vamos </a:t>
            </a:r>
            <a:r>
              <a:rPr lang="es-ES_tradnl" sz="1262" i="1" dirty="0"/>
              <a:t>a ver lo que cada grupo ha creado. Cuando llame a su grupo, por favor, </a:t>
            </a:r>
            <a:r>
              <a:rPr lang="es-ES_tradnl" sz="1262" i="1" dirty="0" smtClean="0"/>
              <a:t>escojan a una </a:t>
            </a:r>
            <a:r>
              <a:rPr lang="es-ES_tradnl" sz="1262" i="1" dirty="0"/>
              <a:t>persona </a:t>
            </a:r>
            <a:r>
              <a:rPr lang="es-ES_tradnl" sz="1262" i="1" dirty="0" smtClean="0"/>
              <a:t>para que sostenga </a:t>
            </a:r>
            <a:r>
              <a:rPr lang="es-ES_tradnl" sz="1262" i="1" dirty="0"/>
              <a:t>el cartel mientras </a:t>
            </a:r>
            <a:r>
              <a:rPr lang="es-ES_tradnl" sz="1262" i="1" dirty="0" smtClean="0"/>
              <a:t>otra </a:t>
            </a:r>
            <a:r>
              <a:rPr lang="es-ES_tradnl" sz="1262" i="1" dirty="0"/>
              <a:t>persona lee la lista</a:t>
            </a:r>
            <a:r>
              <a:rPr lang="es-ES_tradnl" sz="1262" i="1" dirty="0" smtClean="0"/>
              <a:t>.</a:t>
            </a:r>
            <a:endParaRPr lang="es-ES_tradnl" sz="1262" i="1" dirty="0"/>
          </a:p>
          <a:p>
            <a:endParaRPr lang="es-ES_tradnl" sz="1262" b="1" dirty="0"/>
          </a:p>
          <a:p>
            <a:r>
              <a:rPr lang="es-ES_tradnl" sz="1262" dirty="0"/>
              <a:t>[Dé a los estudiantes un minuto para que compartan su cartel con la clase. Muestre las figuras 2 y 3 como referencia durante la discusión en grupo para que los estudiantes puedan ver lo que se podría añadir o eliminar de sus listas.]</a:t>
            </a:r>
          </a:p>
          <a:p>
            <a:endParaRPr lang="es-ES_tradnl" sz="1262" b="1" dirty="0">
              <a:solidFill>
                <a:srgbClr val="00B0F0"/>
              </a:solidFill>
            </a:endParaRPr>
          </a:p>
          <a:p>
            <a:r>
              <a:rPr lang="es-ES_tradnl" sz="1262" b="1" dirty="0" smtClean="0"/>
              <a:t>Pregunta </a:t>
            </a:r>
            <a:r>
              <a:rPr lang="es-ES_tradnl" sz="1262" b="1" dirty="0"/>
              <a:t>de discusión: </a:t>
            </a:r>
            <a:r>
              <a:rPr lang="es-ES_tradnl" sz="1262" i="1" dirty="0" smtClean="0"/>
              <a:t>¿</a:t>
            </a:r>
            <a:r>
              <a:rPr lang="es-ES_tradnl" sz="1262" i="1" dirty="0"/>
              <a:t>Por qué comemos todos estos diferentes tipos de alimentos</a:t>
            </a:r>
            <a:r>
              <a:rPr lang="es-ES_tradnl" sz="1262" i="1" dirty="0" smtClean="0"/>
              <a:t>?</a:t>
            </a:r>
            <a:endParaRPr lang="es-ES_tradnl" sz="1262" i="1" dirty="0"/>
          </a:p>
          <a:p>
            <a:endParaRPr lang="es-ES_tradnl" sz="1262" dirty="0">
              <a:solidFill>
                <a:srgbClr val="00B0F0"/>
              </a:solidFill>
            </a:endParaRPr>
          </a:p>
          <a:p>
            <a:r>
              <a:rPr lang="es-ES_tradnl" sz="1262" dirty="0"/>
              <a:t>[Dé a los grupos </a:t>
            </a:r>
            <a:r>
              <a:rPr lang="es-ES_tradnl" sz="1262" dirty="0" smtClean="0"/>
              <a:t>uno o dos </a:t>
            </a:r>
            <a:r>
              <a:rPr lang="es-ES_tradnl" sz="1262" dirty="0"/>
              <a:t>minutos para hablar. </a:t>
            </a:r>
            <a:r>
              <a:rPr lang="es-ES_tradnl" sz="1262" dirty="0" smtClean="0"/>
              <a:t>Cuando terminen, pídales que compartan lo que hablaron.]</a:t>
            </a:r>
            <a:endParaRPr lang="es-ES_tradnl" sz="1262" dirty="0"/>
          </a:p>
          <a:p>
            <a:endParaRPr lang="es-ES_tradnl" sz="1262" b="1" dirty="0">
              <a:solidFill>
                <a:srgbClr val="00B0F0"/>
              </a:solidFill>
            </a:endParaRPr>
          </a:p>
          <a:p>
            <a:r>
              <a:rPr lang="es-ES_tradnl" sz="1262" b="1" dirty="0"/>
              <a:t>Posibles respuestas de los estudiantes: </a:t>
            </a:r>
          </a:p>
          <a:p>
            <a:pPr marL="185422" indent="-185422">
              <a:buFont typeface="Arial" panose="020B0604020202020204" pitchFamily="34" charset="0"/>
              <a:buChar char="•"/>
            </a:pPr>
            <a:r>
              <a:rPr lang="es-ES_tradnl" sz="1262" dirty="0"/>
              <a:t>Nos ayudan a crecer</a:t>
            </a:r>
          </a:p>
          <a:p>
            <a:pPr marL="185422" indent="-185422">
              <a:buFont typeface="Arial" panose="020B0604020202020204" pitchFamily="34" charset="0"/>
              <a:buChar char="•"/>
            </a:pPr>
            <a:r>
              <a:rPr lang="es-ES_tradnl" sz="1262" dirty="0"/>
              <a:t>Saben bien</a:t>
            </a:r>
          </a:p>
          <a:p>
            <a:pPr marL="185422" indent="-185422">
              <a:buFont typeface="Arial" panose="020B0604020202020204" pitchFamily="34" charset="0"/>
              <a:buChar char="•"/>
            </a:pPr>
            <a:r>
              <a:rPr lang="es-ES_tradnl" sz="1262" dirty="0"/>
              <a:t>Son saludables</a:t>
            </a:r>
          </a:p>
          <a:p>
            <a:pPr marL="185422" indent="-185422">
              <a:buFont typeface="Arial" panose="020B0604020202020204" pitchFamily="34" charset="0"/>
              <a:buChar char="•"/>
            </a:pPr>
            <a:r>
              <a:rPr lang="es-ES_tradnl" sz="1262" dirty="0"/>
              <a:t>Es lo que hay en mi refrigerador</a:t>
            </a:r>
          </a:p>
          <a:p>
            <a:endParaRPr lang="es-ES_tradnl" sz="1262" dirty="0" smtClean="0">
              <a:solidFill>
                <a:srgbClr val="00B0F0"/>
              </a:solidFill>
            </a:endParaRPr>
          </a:p>
          <a:p>
            <a:r>
              <a:rPr lang="es-ES_tradnl" sz="1262" b="1" dirty="0" smtClean="0"/>
              <a:t>El </a:t>
            </a:r>
            <a:r>
              <a:rPr lang="es-ES_tradnl" sz="1262" b="1" dirty="0"/>
              <a:t>facilitador dice: </a:t>
            </a:r>
            <a:r>
              <a:rPr lang="es-ES_tradnl" sz="1262" dirty="0" smtClean="0"/>
              <a:t>− </a:t>
            </a:r>
            <a:r>
              <a:rPr lang="es-ES_tradnl" sz="1262" i="1" dirty="0" smtClean="0"/>
              <a:t>¿De qué está hecha la comida chatarra?</a:t>
            </a:r>
          </a:p>
          <a:p>
            <a:endParaRPr lang="es-ES_tradnl" sz="1262" dirty="0" smtClean="0">
              <a:solidFill>
                <a:srgbClr val="00B0F0"/>
              </a:solidFill>
            </a:endParaRPr>
          </a:p>
          <a:p>
            <a:r>
              <a:rPr lang="es-ES_tradnl" sz="1262" dirty="0" smtClean="0"/>
              <a:t>[</a:t>
            </a:r>
            <a:r>
              <a:rPr lang="es-ES_tradnl" sz="1262" dirty="0"/>
              <a:t>Dé tiempo a los estudiantes  para </a:t>
            </a:r>
            <a:r>
              <a:rPr lang="es-ES_tradnl" sz="1262" dirty="0" smtClean="0"/>
              <a:t>que compartan sus </a:t>
            </a:r>
            <a:r>
              <a:rPr lang="es-ES_tradnl" sz="1262" dirty="0"/>
              <a:t>ideas en su grupo.]</a:t>
            </a:r>
          </a:p>
          <a:p>
            <a:endParaRPr lang="es-ES_tradnl" sz="1262" dirty="0">
              <a:solidFill>
                <a:srgbClr val="00B0F0"/>
              </a:solidFill>
            </a:endParaRPr>
          </a:p>
          <a:p>
            <a:r>
              <a:rPr lang="es-ES_tradnl" sz="1262" b="1" dirty="0"/>
              <a:t>El facilitador dice: </a:t>
            </a:r>
            <a:r>
              <a:rPr lang="es-ES_tradnl" sz="1262" dirty="0"/>
              <a:t>− </a:t>
            </a:r>
            <a:r>
              <a:rPr lang="es-ES_tradnl" sz="1262" i="1" dirty="0" smtClean="0"/>
              <a:t>Muchos </a:t>
            </a:r>
            <a:r>
              <a:rPr lang="es-ES_tradnl" sz="1262" i="1" dirty="0"/>
              <a:t>alimentos naturales tienen nutrientes valiosos que son saludables para nuestro cuerpo. Cuando los alimentos </a:t>
            </a:r>
            <a:r>
              <a:rPr lang="es-ES_tradnl" sz="1262" i="1" dirty="0" smtClean="0"/>
              <a:t> se </a:t>
            </a:r>
            <a:r>
              <a:rPr lang="es-ES_tradnl" sz="1262" i="1" dirty="0"/>
              <a:t>procesan, los nutrientes son </a:t>
            </a:r>
            <a:r>
              <a:rPr lang="es-ES_tradnl" sz="1262" i="1" dirty="0" smtClean="0"/>
              <a:t>eliminados o removidos. </a:t>
            </a:r>
            <a:r>
              <a:rPr lang="es-ES_tradnl" sz="1262" i="1" dirty="0"/>
              <a:t>Los alimentos se procesan para aumentar la vida útil, o la cantidad de tiempo que el alimento puede mantenerse fresco en la tienda</a:t>
            </a:r>
            <a:r>
              <a:rPr lang="es-ES_tradnl" sz="1262" i="1" dirty="0" smtClean="0"/>
              <a:t>.</a:t>
            </a:r>
            <a:endParaRPr lang="es-ES_tradnl" sz="1262" i="1" dirty="0"/>
          </a:p>
          <a:p>
            <a:endParaRPr lang="en-US" sz="1262" b="1" i="1" dirty="0"/>
          </a:p>
          <a:p>
            <a:endParaRPr lang="en-US" sz="1262" dirty="0"/>
          </a:p>
        </p:txBody>
      </p:sp>
      <p:sp>
        <p:nvSpPr>
          <p:cNvPr id="3" name="Slide Number Placeholder 2"/>
          <p:cNvSpPr>
            <a:spLocks noGrp="1"/>
          </p:cNvSpPr>
          <p:nvPr>
            <p:ph type="sldNum" sz="quarter" idx="12"/>
          </p:nvPr>
        </p:nvSpPr>
        <p:spPr>
          <a:xfrm>
            <a:off x="6557963" y="9522884"/>
            <a:ext cx="842010" cy="535517"/>
          </a:xfrm>
        </p:spPr>
        <p:txBody>
          <a:bodyPr/>
          <a:lstStyle/>
          <a:p>
            <a:r>
              <a:rPr lang="en-US" dirty="0" smtClean="0"/>
              <a:t>7</a:t>
            </a:r>
            <a:endParaRPr lang="en-US" dirty="0"/>
          </a:p>
        </p:txBody>
      </p:sp>
      <p:sp>
        <p:nvSpPr>
          <p:cNvPr id="7" name="Rectangle 6"/>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396546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754" y="554692"/>
            <a:ext cx="6873240" cy="8062865"/>
          </a:xfrm>
          <a:prstGeom prst="rect">
            <a:avLst/>
          </a:prstGeom>
          <a:noFill/>
        </p:spPr>
        <p:txBody>
          <a:bodyPr wrap="square" lIns="98886" tIns="49443" rIns="98886" bIns="49443" rtlCol="0">
            <a:spAutoFit/>
          </a:bodyPr>
          <a:lstStyle/>
          <a:p>
            <a:r>
              <a:rPr lang="es-ES_tradnl" sz="1262" dirty="0"/>
              <a:t>[https://www.youtube.com/watch?v=PdyDlMqcRUs</a:t>
            </a:r>
            <a:r>
              <a:rPr lang="es-ES_tradnl" sz="1262" dirty="0" smtClean="0"/>
              <a:t>] </a:t>
            </a:r>
            <a:r>
              <a:rPr lang="es-ES_tradnl" sz="1262" i="1" dirty="0"/>
              <a:t>– este  video de 4 minutos es un apoyo adicional, y muestra cómo se procesan las papas fritas</a:t>
            </a:r>
            <a:r>
              <a:rPr lang="es-ES_tradnl" sz="1262" i="1" dirty="0" smtClean="0"/>
              <a:t>.</a:t>
            </a:r>
            <a:endParaRPr lang="es-ES_tradnl" sz="1262" i="1" dirty="0"/>
          </a:p>
          <a:p>
            <a:endParaRPr lang="es-ES_tradnl" sz="1262" b="1" dirty="0">
              <a:solidFill>
                <a:srgbClr val="00B0F0"/>
              </a:solidFill>
            </a:endParaRPr>
          </a:p>
          <a:p>
            <a:r>
              <a:rPr lang="es-ES_tradnl" sz="1262" b="1" dirty="0"/>
              <a:t>El facilitador dice:</a:t>
            </a:r>
            <a:r>
              <a:rPr lang="es-ES_tradnl" sz="1262" dirty="0"/>
              <a:t> − </a:t>
            </a:r>
            <a:r>
              <a:rPr lang="es-ES_tradnl" sz="1262" i="1" dirty="0" smtClean="0"/>
              <a:t>Comemos diferentes alimentos por </a:t>
            </a:r>
            <a:r>
              <a:rPr lang="es-ES_tradnl" sz="1262" i="1" dirty="0"/>
              <a:t>muchas razones. Una de las razones es que la gente </a:t>
            </a:r>
            <a:r>
              <a:rPr lang="es-ES_tradnl" sz="1262" i="1" dirty="0" smtClean="0"/>
              <a:t>come aquellos alimentos a los que tienen acceso </a:t>
            </a:r>
            <a:r>
              <a:rPr lang="es-ES_tradnl" sz="1262" i="1" dirty="0"/>
              <a:t>o que están disponibles para </a:t>
            </a:r>
            <a:r>
              <a:rPr lang="es-ES_tradnl" sz="1262" i="1" dirty="0" smtClean="0"/>
              <a:t>ellos, dependiendo de </a:t>
            </a:r>
            <a:r>
              <a:rPr lang="es-ES_tradnl" sz="1262" i="1" dirty="0"/>
              <a:t>donde viven. En la lista que han creado, ¿qué </a:t>
            </a:r>
            <a:r>
              <a:rPr lang="es-ES_tradnl" sz="1262" i="1" dirty="0" smtClean="0"/>
              <a:t>alimentos </a:t>
            </a:r>
            <a:r>
              <a:rPr lang="es-ES_tradnl" sz="1262" i="1" dirty="0"/>
              <a:t>de los que ustedes tienen </a:t>
            </a:r>
            <a:r>
              <a:rPr lang="es-ES_tradnl" sz="1262" i="1" dirty="0" smtClean="0"/>
              <a:t>acceso, ustedes </a:t>
            </a:r>
            <a:r>
              <a:rPr lang="es-ES_tradnl" sz="1262" i="1" dirty="0"/>
              <a:t>creen que se cultivan en </a:t>
            </a:r>
            <a:r>
              <a:rPr lang="es-ES_tradnl" sz="1262" i="1" dirty="0" smtClean="0"/>
              <a:t>Oregón? </a:t>
            </a:r>
            <a:r>
              <a:rPr lang="es-ES_tradnl" sz="1262" i="1" dirty="0"/>
              <a:t>Encierra en un círculo los alimentos, </a:t>
            </a:r>
            <a:r>
              <a:rPr lang="es-ES_tradnl" sz="1262" i="1" dirty="0" smtClean="0"/>
              <a:t>con </a:t>
            </a:r>
            <a:r>
              <a:rPr lang="es-ES_tradnl" sz="1262" i="1" dirty="0"/>
              <a:t>un crayón azul</a:t>
            </a:r>
            <a:r>
              <a:rPr lang="es-ES_tradnl" sz="1262" dirty="0" smtClean="0"/>
              <a:t>.</a:t>
            </a:r>
            <a:endParaRPr lang="es-ES_tradnl" sz="1262" dirty="0"/>
          </a:p>
          <a:p>
            <a:endParaRPr lang="es-ES_tradnl" sz="1262" dirty="0"/>
          </a:p>
          <a:p>
            <a:r>
              <a:rPr lang="es-ES_tradnl" sz="1262" dirty="0"/>
              <a:t>[Dé </a:t>
            </a:r>
            <a:r>
              <a:rPr lang="es-ES_tradnl" sz="1262" dirty="0" smtClean="0"/>
              <a:t>a los estudiantes un </a:t>
            </a:r>
            <a:r>
              <a:rPr lang="es-ES_tradnl" sz="1262" dirty="0"/>
              <a:t>minuto para hacer un círculo alrededor de sus opciones. </a:t>
            </a:r>
            <a:r>
              <a:rPr lang="es-ES_tradnl" sz="1262" dirty="0" smtClean="0"/>
              <a:t>Pida a cada </a:t>
            </a:r>
            <a:r>
              <a:rPr lang="es-ES_tradnl" sz="1262" dirty="0"/>
              <a:t>grupo </a:t>
            </a:r>
            <a:r>
              <a:rPr lang="es-ES_tradnl" sz="1262" dirty="0" smtClean="0"/>
              <a:t>que comparta </a:t>
            </a:r>
            <a:r>
              <a:rPr lang="es-ES_tradnl" sz="1262" dirty="0"/>
              <a:t>tres alimentos de su </a:t>
            </a:r>
            <a:r>
              <a:rPr lang="es-ES_tradnl" sz="1262" dirty="0" smtClean="0"/>
              <a:t>póster, </a:t>
            </a:r>
            <a:r>
              <a:rPr lang="es-ES_tradnl" sz="1262" dirty="0"/>
              <a:t>que se encuentren en Oregón.]</a:t>
            </a:r>
          </a:p>
          <a:p>
            <a:endParaRPr lang="es-ES_tradnl" sz="1262" dirty="0"/>
          </a:p>
          <a:p>
            <a:r>
              <a:rPr lang="es-ES_tradnl" sz="1262" b="1" dirty="0"/>
              <a:t>El facilitador dice: </a:t>
            </a:r>
            <a:r>
              <a:rPr lang="es-ES_tradnl" sz="1262" dirty="0" smtClean="0"/>
              <a:t>– </a:t>
            </a:r>
            <a:r>
              <a:rPr lang="es-ES_tradnl" sz="1262" i="1" dirty="0" smtClean="0"/>
              <a:t>¿</a:t>
            </a:r>
            <a:r>
              <a:rPr lang="es-ES_tradnl" sz="1262" i="1" dirty="0"/>
              <a:t>Qué alimentos han visto en la tienda de comestibles que </a:t>
            </a:r>
            <a:r>
              <a:rPr lang="es-ES_tradnl" sz="1262" i="1" dirty="0" smtClean="0"/>
              <a:t>piensas que </a:t>
            </a:r>
            <a:r>
              <a:rPr lang="es-ES_tradnl" sz="1262" i="1" dirty="0"/>
              <a:t>no se cultivan en Oregón? Comparte </a:t>
            </a:r>
            <a:r>
              <a:rPr lang="es-ES_tradnl" sz="1262" i="1" dirty="0" smtClean="0"/>
              <a:t>en tu </a:t>
            </a:r>
            <a:r>
              <a:rPr lang="es-ES_tradnl" sz="1262" i="1" dirty="0"/>
              <a:t>grupo algunos de estos </a:t>
            </a:r>
            <a:r>
              <a:rPr lang="es-ES_tradnl" sz="1262" i="1" dirty="0" smtClean="0"/>
              <a:t>alimentos</a:t>
            </a:r>
            <a:r>
              <a:rPr lang="es-ES_tradnl" sz="1262" dirty="0"/>
              <a:t>.</a:t>
            </a:r>
            <a:r>
              <a:rPr lang="es-ES_tradnl" sz="1262" dirty="0" smtClean="0"/>
              <a:t> </a:t>
            </a:r>
            <a:endParaRPr lang="es-ES_tradnl" sz="1262" dirty="0"/>
          </a:p>
          <a:p>
            <a:endParaRPr lang="es-ES_tradnl" sz="1262" dirty="0"/>
          </a:p>
          <a:p>
            <a:r>
              <a:rPr lang="es-ES_tradnl" sz="1262" dirty="0"/>
              <a:t>[Dé a los estudiantes un minuto para </a:t>
            </a:r>
            <a:r>
              <a:rPr lang="es-ES_tradnl" sz="1262" dirty="0" smtClean="0"/>
              <a:t>que compartan sus ideas  sobre tales alimentos</a:t>
            </a:r>
            <a:r>
              <a:rPr lang="es-ES_tradnl" sz="1262" dirty="0"/>
              <a:t>.]</a:t>
            </a:r>
          </a:p>
          <a:p>
            <a:endParaRPr lang="es-ES_tradnl" sz="1262" b="1" dirty="0"/>
          </a:p>
          <a:p>
            <a:r>
              <a:rPr lang="es-ES_tradnl" sz="1262" b="1" dirty="0"/>
              <a:t>El facilitador dice: </a:t>
            </a:r>
            <a:r>
              <a:rPr lang="es-ES_tradnl" sz="1262" dirty="0" smtClean="0"/>
              <a:t>– </a:t>
            </a:r>
            <a:r>
              <a:rPr lang="es-ES" sz="1262" i="1" dirty="0" smtClean="0"/>
              <a:t>Las </a:t>
            </a:r>
            <a:r>
              <a:rPr lang="es-ES" sz="1262" i="1" dirty="0"/>
              <a:t>tiendas de comestibles nos dan acceso a los alimentos cultivados tanto dentro como fuera de nuestro estado. Incluso podemos comprar alimentos cultivados </a:t>
            </a:r>
            <a:r>
              <a:rPr lang="es-ES" sz="1262" i="1" dirty="0" smtClean="0"/>
              <a:t>en </a:t>
            </a:r>
            <a:r>
              <a:rPr lang="es-ES" sz="1262" i="1" dirty="0"/>
              <a:t>diferentes países. Muchos de estos alimentos son procesados en fábricas y empaquetados para ser enviados a las tiendas de comestibles. Esto permite que </a:t>
            </a:r>
            <a:r>
              <a:rPr lang="es-ES" sz="1262" i="1" dirty="0" smtClean="0"/>
              <a:t>los </a:t>
            </a:r>
            <a:r>
              <a:rPr lang="es-ES" sz="1262" i="1" dirty="0"/>
              <a:t>alimentos sean almacenados de manera </a:t>
            </a:r>
            <a:r>
              <a:rPr lang="es-ES" sz="1262" i="1" dirty="0" smtClean="0"/>
              <a:t>segura para que  puedan comerse </a:t>
            </a:r>
            <a:r>
              <a:rPr lang="es-ES" sz="1262" i="1" dirty="0"/>
              <a:t>en una fecha posterior</a:t>
            </a:r>
            <a:r>
              <a:rPr lang="es-ES" sz="1262" i="1" dirty="0" smtClean="0"/>
              <a:t>.  </a:t>
            </a:r>
            <a:r>
              <a:rPr lang="es-ES" sz="1262" i="1" dirty="0"/>
              <a:t>Ahora vamos a mirar a un lugar completamente diferente</a:t>
            </a:r>
            <a:r>
              <a:rPr lang="es-ES_tradnl" sz="1262" i="1" dirty="0" smtClean="0"/>
              <a:t>.</a:t>
            </a:r>
            <a:endParaRPr lang="es-ES_tradnl" sz="1262" i="1" dirty="0"/>
          </a:p>
          <a:p>
            <a:endParaRPr lang="es-ES_tradnl" sz="1262" dirty="0"/>
          </a:p>
          <a:p>
            <a:r>
              <a:rPr lang="es-ES_tradnl" sz="1262" dirty="0"/>
              <a:t>[Muestre la figura </a:t>
            </a:r>
            <a:r>
              <a:rPr lang="es-ES_tradnl" sz="1262" dirty="0" smtClean="0"/>
              <a:t>1 de una aldea en </a:t>
            </a:r>
            <a:r>
              <a:rPr lang="es-ES_tradnl" sz="1262" dirty="0"/>
              <a:t>Sudáfrica] </a:t>
            </a:r>
          </a:p>
          <a:p>
            <a:endParaRPr lang="es-ES_tradnl" sz="1262" dirty="0"/>
          </a:p>
          <a:p>
            <a:r>
              <a:rPr lang="es-ES_tradnl" sz="1262" b="1" dirty="0"/>
              <a:t>Pregunta de </a:t>
            </a:r>
            <a:r>
              <a:rPr lang="es-ES_tradnl" sz="1262" b="1" dirty="0" smtClean="0"/>
              <a:t>discusión: </a:t>
            </a:r>
            <a:r>
              <a:rPr lang="es-ES_tradnl" sz="1262" dirty="0" smtClean="0"/>
              <a:t> – </a:t>
            </a:r>
            <a:r>
              <a:rPr lang="es-ES" sz="1262" i="1" dirty="0" smtClean="0"/>
              <a:t>Esta </a:t>
            </a:r>
            <a:r>
              <a:rPr lang="es-ES" sz="1262" i="1" dirty="0"/>
              <a:t>es una imagen de </a:t>
            </a:r>
            <a:r>
              <a:rPr lang="es-ES" sz="1262" i="1" dirty="0" smtClean="0"/>
              <a:t>una pequeña aldea situada </a:t>
            </a:r>
            <a:r>
              <a:rPr lang="es-ES" sz="1262" i="1" dirty="0"/>
              <a:t>en Sudáfrica. Está cerca de la costa. ¿Qué notas acerca </a:t>
            </a:r>
            <a:r>
              <a:rPr lang="es-ES" sz="1262" i="1" dirty="0" smtClean="0"/>
              <a:t>de la aldea? ¿Qué </a:t>
            </a:r>
            <a:r>
              <a:rPr lang="es-ES" sz="1262" i="1" dirty="0"/>
              <a:t>comida crees que comen allí y por qué</a:t>
            </a:r>
            <a:r>
              <a:rPr lang="es-ES" sz="1262" i="1" dirty="0" smtClean="0"/>
              <a:t>?</a:t>
            </a:r>
            <a:endParaRPr lang="es-ES" sz="1262" i="1" dirty="0"/>
          </a:p>
          <a:p>
            <a:endParaRPr lang="es-ES_tradnl" sz="1262" dirty="0"/>
          </a:p>
          <a:p>
            <a:r>
              <a:rPr lang="es-ES_tradnl" sz="1262" dirty="0" smtClean="0"/>
              <a:t>[Pida a </a:t>
            </a:r>
            <a:r>
              <a:rPr lang="es-ES" sz="1262" dirty="0" smtClean="0"/>
              <a:t>los </a:t>
            </a:r>
            <a:r>
              <a:rPr lang="es-ES" sz="1262" dirty="0"/>
              <a:t>estudiantes </a:t>
            </a:r>
            <a:r>
              <a:rPr lang="es-ES" sz="1262" dirty="0" smtClean="0"/>
              <a:t>que se volteen y hablen  </a:t>
            </a:r>
            <a:r>
              <a:rPr lang="es-ES" sz="1262" dirty="0"/>
              <a:t>con un compañero/a para compartir sus observaciones</a:t>
            </a:r>
            <a:r>
              <a:rPr lang="es-ES_tradnl" sz="1262" dirty="0"/>
              <a:t>.]</a:t>
            </a:r>
          </a:p>
          <a:p>
            <a:endParaRPr lang="es-ES_tradnl" sz="1262" dirty="0"/>
          </a:p>
          <a:p>
            <a:r>
              <a:rPr lang="es-ES_tradnl" sz="1262" b="1" dirty="0"/>
              <a:t>Posibles respuestas de los estudiantes:</a:t>
            </a:r>
          </a:p>
          <a:p>
            <a:pPr marL="185422" indent="-185422">
              <a:buFont typeface="Arial" panose="020B0604020202020204" pitchFamily="34" charset="0"/>
              <a:buChar char="•"/>
            </a:pPr>
            <a:r>
              <a:rPr lang="es-ES_tradnl" sz="1262" dirty="0"/>
              <a:t>No hay calles o tiendas</a:t>
            </a:r>
          </a:p>
          <a:p>
            <a:pPr marL="185422" indent="-185422">
              <a:buFont typeface="Arial" panose="020B0604020202020204" pitchFamily="34" charset="0"/>
              <a:buChar char="•"/>
            </a:pPr>
            <a:r>
              <a:rPr lang="es-ES_tradnl" sz="1262" dirty="0"/>
              <a:t>No hay electricidad</a:t>
            </a:r>
          </a:p>
          <a:p>
            <a:pPr marL="185422" indent="-185422">
              <a:buFont typeface="Arial" panose="020B0604020202020204" pitchFamily="34" charset="0"/>
              <a:buChar char="•"/>
            </a:pPr>
            <a:r>
              <a:rPr lang="es-ES_tradnl" sz="1262" dirty="0"/>
              <a:t>Pueden criar algunos animales de granja para tener carne</a:t>
            </a:r>
          </a:p>
          <a:p>
            <a:pPr marL="185422" indent="-185422">
              <a:buFont typeface="Arial" panose="020B0604020202020204" pitchFamily="34" charset="0"/>
              <a:buChar char="•"/>
            </a:pPr>
            <a:r>
              <a:rPr lang="es-ES_tradnl" sz="1262" dirty="0" smtClean="0"/>
              <a:t>Está </a:t>
            </a:r>
            <a:r>
              <a:rPr lang="es-ES_tradnl" sz="1262" dirty="0"/>
              <a:t>cerca de la costa, así que tal vez comen pescado</a:t>
            </a:r>
          </a:p>
          <a:p>
            <a:endParaRPr lang="es-ES_tradnl" sz="1262" b="1" dirty="0"/>
          </a:p>
          <a:p>
            <a:r>
              <a:rPr lang="es-ES_tradnl" sz="1262" b="1" dirty="0"/>
              <a:t>El facilitador dice: </a:t>
            </a:r>
            <a:r>
              <a:rPr lang="es-ES_tradnl" sz="1262" dirty="0" smtClean="0"/>
              <a:t>– </a:t>
            </a:r>
            <a:r>
              <a:rPr lang="es-ES" sz="1262" i="1" dirty="0" smtClean="0"/>
              <a:t>En </a:t>
            </a:r>
            <a:r>
              <a:rPr lang="es-ES" sz="1262" i="1" dirty="0"/>
              <a:t>s</a:t>
            </a:r>
            <a:r>
              <a:rPr lang="es-ES" sz="1262" i="1" dirty="0" smtClean="0"/>
              <a:t>u tarea </a:t>
            </a:r>
            <a:r>
              <a:rPr lang="es-ES" sz="1262" i="1" dirty="0"/>
              <a:t>de rendimiento,  </a:t>
            </a:r>
            <a:r>
              <a:rPr lang="es-ES" sz="1262" i="1" dirty="0" smtClean="0"/>
              <a:t>van </a:t>
            </a:r>
            <a:r>
              <a:rPr lang="es-ES" sz="1262" i="1" dirty="0"/>
              <a:t>a aprender más acerca de cómo y por qué la gente elige comer diferentes alimentos. El trabajo en grupo que </a:t>
            </a:r>
            <a:r>
              <a:rPr lang="es-ES" sz="1262" i="1" dirty="0" smtClean="0"/>
              <a:t>hicieron </a:t>
            </a:r>
            <a:r>
              <a:rPr lang="es-ES" sz="1262" i="1" dirty="0"/>
              <a:t>hoy debe </a:t>
            </a:r>
            <a:r>
              <a:rPr lang="es-ES" sz="1262" i="1" dirty="0" smtClean="0"/>
              <a:t>ayudarles  </a:t>
            </a:r>
            <a:r>
              <a:rPr lang="es-ES" sz="1262" i="1" dirty="0"/>
              <a:t>a </a:t>
            </a:r>
            <a:r>
              <a:rPr lang="es-ES" sz="1262" i="1" dirty="0" smtClean="0"/>
              <a:t>prepararse </a:t>
            </a:r>
            <a:r>
              <a:rPr lang="es-ES" sz="1262" i="1" dirty="0"/>
              <a:t>para la investigación y </a:t>
            </a:r>
            <a:r>
              <a:rPr lang="es-ES" sz="1262" i="1" dirty="0" smtClean="0"/>
              <a:t>el escrito que van </a:t>
            </a:r>
            <a:r>
              <a:rPr lang="es-ES" sz="1262" i="1" dirty="0"/>
              <a:t>a hacer en la tarea de rendimiento</a:t>
            </a:r>
            <a:r>
              <a:rPr lang="es-ES_tradnl" sz="1262" i="1" dirty="0" smtClean="0"/>
              <a:t>.</a:t>
            </a:r>
            <a:endParaRPr lang="es-ES_tradnl" sz="1262" i="1" dirty="0"/>
          </a:p>
          <a:p>
            <a:endParaRPr lang="es-ES_tradnl" sz="1262" dirty="0"/>
          </a:p>
          <a:p>
            <a:r>
              <a:rPr lang="es-ES" sz="1262" dirty="0"/>
              <a:t>Nota: El facilitador debe recoger las notas de los estudiantes de esta actividad.</a:t>
            </a:r>
            <a:endParaRPr lang="en-US" sz="1262" dirty="0"/>
          </a:p>
        </p:txBody>
      </p:sp>
      <p:sp>
        <p:nvSpPr>
          <p:cNvPr id="3" name="Slide Number Placeholder 2"/>
          <p:cNvSpPr>
            <a:spLocks noGrp="1"/>
          </p:cNvSpPr>
          <p:nvPr>
            <p:ph type="sldNum" sz="quarter" idx="12"/>
          </p:nvPr>
        </p:nvSpPr>
        <p:spPr>
          <a:xfrm>
            <a:off x="6557963" y="9522884"/>
            <a:ext cx="842010" cy="535517"/>
          </a:xfrm>
        </p:spPr>
        <p:txBody>
          <a:bodyPr/>
          <a:lstStyle/>
          <a:p>
            <a:r>
              <a:rPr lang="en-US" dirty="0" smtClean="0"/>
              <a:t>8</a:t>
            </a:r>
            <a:endParaRPr lang="en-US" dirty="0"/>
          </a:p>
        </p:txBody>
      </p:sp>
      <p:sp>
        <p:nvSpPr>
          <p:cNvPr id="6" name="Rectangle 5"/>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564572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5395" y="335280"/>
            <a:ext cx="3886200" cy="410654"/>
          </a:xfrm>
          <a:prstGeom prst="rect">
            <a:avLst/>
          </a:prstGeom>
        </p:spPr>
        <p:txBody>
          <a:bodyPr lIns="101882" tIns="50941" rIns="101882" bIns="50941">
            <a:spAutoFit/>
          </a:bodyPr>
          <a:lstStyle/>
          <a:p>
            <a:pPr algn="ctr"/>
            <a:r>
              <a:rPr lang="es-419" dirty="0" smtClean="0"/>
              <a:t>Materiales complementarios</a:t>
            </a:r>
            <a:endParaRPr lang="es-419" dirty="0"/>
          </a:p>
        </p:txBody>
      </p:sp>
      <p:pic>
        <p:nvPicPr>
          <p:cNvPr id="1026" name="Picture 2" descr="http://www.transitionsabroad.com/listings/travel/articles/images/pearl-xhosa-village-south-afri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761" y="2346961"/>
            <a:ext cx="4587875" cy="3562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2675" y="1085543"/>
            <a:ext cx="4231640" cy="841541"/>
          </a:xfrm>
          <a:prstGeom prst="rect">
            <a:avLst/>
          </a:prstGeom>
          <a:noFill/>
        </p:spPr>
        <p:txBody>
          <a:bodyPr wrap="square" lIns="101882" tIns="50941" rIns="101882" bIns="50941" rtlCol="0">
            <a:spAutoFit/>
          </a:bodyPr>
          <a:lstStyle/>
          <a:p>
            <a:pPr algn="ctr"/>
            <a:r>
              <a:rPr lang="es-419" sz="1600" dirty="0" smtClean="0"/>
              <a:t>Figura 1</a:t>
            </a:r>
          </a:p>
          <a:p>
            <a:pPr algn="ctr"/>
            <a:endParaRPr lang="es-419" sz="1600" dirty="0" smtClean="0"/>
          </a:p>
          <a:p>
            <a:pPr algn="ctr"/>
            <a:r>
              <a:rPr lang="es-419" sz="1600" dirty="0" smtClean="0"/>
              <a:t>Aldea Xhosa en Sudáfrica, cerca de la costa</a:t>
            </a:r>
            <a:endParaRPr lang="es-419" sz="1600" dirty="0"/>
          </a:p>
        </p:txBody>
      </p:sp>
      <p:sp>
        <p:nvSpPr>
          <p:cNvPr id="5" name="Slide Number Placeholder 2"/>
          <p:cNvSpPr>
            <a:spLocks noGrp="1"/>
          </p:cNvSpPr>
          <p:nvPr>
            <p:ph type="sldNum" sz="quarter" idx="12"/>
          </p:nvPr>
        </p:nvSpPr>
        <p:spPr>
          <a:xfrm>
            <a:off x="6557963" y="9522884"/>
            <a:ext cx="842010" cy="535517"/>
          </a:xfrm>
        </p:spPr>
        <p:txBody>
          <a:bodyPr/>
          <a:lstStyle/>
          <a:p>
            <a:r>
              <a:rPr lang="es-419" dirty="0" smtClean="0"/>
              <a:t>9</a:t>
            </a:r>
            <a:endParaRPr lang="es-419" dirty="0"/>
          </a:p>
        </p:txBody>
      </p:sp>
    </p:spTree>
    <p:extLst>
      <p:ext uri="{BB962C8B-B14F-4D97-AF65-F5344CB8AC3E}">
        <p14:creationId xmlns:p14="http://schemas.microsoft.com/office/powerpoint/2010/main" val="1047397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24973</TotalTime>
  <Words>14923</Words>
  <Application>Microsoft Office PowerPoint</Application>
  <PresentationFormat>Custom</PresentationFormat>
  <Paragraphs>1905</Paragraphs>
  <Slides>49</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Bookman Old Style</vt:lpstr>
      <vt:lpstr>Calibri</vt:lpstr>
      <vt:lpstr>Courier New</vt:lpstr>
      <vt:lpstr>Folio Light</vt:lpstr>
      <vt:lpstr>Franklin Gothic Book</vt:lpstr>
      <vt:lpstr>GillSansMT</vt:lpstr>
      <vt:lpstr>Helvetica</vt:lpstr>
      <vt:lpstr>Kristen ITC</vt:lpstr>
      <vt:lpstr>Lucida Handwriting</vt:lpstr>
      <vt:lpstr>Monotype Corsiva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677</cp:revision>
  <cp:lastPrinted>2015-10-26T23:33:50Z</cp:lastPrinted>
  <dcterms:created xsi:type="dcterms:W3CDTF">2013-06-13T16:49:22Z</dcterms:created>
  <dcterms:modified xsi:type="dcterms:W3CDTF">2015-11-13T23:33:00Z</dcterms:modified>
</cp:coreProperties>
</file>