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256" r:id="rId2"/>
    <p:sldId id="388" r:id="rId3"/>
    <p:sldId id="412" r:id="rId4"/>
    <p:sldId id="396" r:id="rId5"/>
    <p:sldId id="397" r:id="rId6"/>
    <p:sldId id="426" r:id="rId7"/>
    <p:sldId id="427" r:id="rId8"/>
    <p:sldId id="428" r:id="rId9"/>
    <p:sldId id="429" r:id="rId10"/>
    <p:sldId id="418" r:id="rId11"/>
    <p:sldId id="419" r:id="rId12"/>
    <p:sldId id="425" r:id="rId13"/>
    <p:sldId id="421" r:id="rId14"/>
    <p:sldId id="422" r:id="rId15"/>
    <p:sldId id="401" r:id="rId16"/>
    <p:sldId id="405" r:id="rId17"/>
    <p:sldId id="339" r:id="rId18"/>
    <p:sldId id="337" r:id="rId19"/>
    <p:sldId id="393" r:id="rId20"/>
    <p:sldId id="392" r:id="rId21"/>
    <p:sldId id="394" r:id="rId22"/>
    <p:sldId id="395" r:id="rId23"/>
    <p:sldId id="386" r:id="rId24"/>
    <p:sldId id="423" r:id="rId25"/>
    <p:sldId id="424" r:id="rId26"/>
    <p:sldId id="400" r:id="rId27"/>
    <p:sldId id="294" r:id="rId28"/>
    <p:sldId id="406" r:id="rId29"/>
    <p:sldId id="372" r:id="rId30"/>
    <p:sldId id="326" r:id="rId31"/>
    <p:sldId id="329" r:id="rId32"/>
    <p:sldId id="328" r:id="rId33"/>
    <p:sldId id="330" r:id="rId34"/>
    <p:sldId id="374" r:id="rId35"/>
    <p:sldId id="375" r:id="rId36"/>
    <p:sldId id="376" r:id="rId37"/>
    <p:sldId id="378" r:id="rId38"/>
    <p:sldId id="385" r:id="rId39"/>
    <p:sldId id="387" r:id="rId40"/>
    <p:sldId id="343" r:id="rId41"/>
    <p:sldId id="409" r:id="rId42"/>
    <p:sldId id="352" r:id="rId43"/>
    <p:sldId id="353" r:id="rId44"/>
    <p:sldId id="302" r:id="rId45"/>
    <p:sldId id="342" r:id="rId46"/>
  </p:sldIdLst>
  <p:sldSz cx="7772400" cy="10058400"/>
  <p:notesSz cx="7010400" cy="9296400"/>
  <p:defaultTextStyle>
    <a:defPPr>
      <a:defRPr lang="en-US"/>
    </a:defPPr>
    <a:lvl1pPr marL="0" algn="l" defTabSz="1018809" rtl="0" eaLnBrk="1" latinLnBrk="0" hangingPunct="1">
      <a:defRPr sz="2000" kern="1200">
        <a:solidFill>
          <a:schemeClr val="tx1"/>
        </a:solidFill>
        <a:latin typeface="+mn-lt"/>
        <a:ea typeface="+mn-ea"/>
        <a:cs typeface="+mn-cs"/>
      </a:defRPr>
    </a:lvl1pPr>
    <a:lvl2pPr marL="509405" algn="l" defTabSz="1018809" rtl="0" eaLnBrk="1" latinLnBrk="0" hangingPunct="1">
      <a:defRPr sz="2000" kern="1200">
        <a:solidFill>
          <a:schemeClr val="tx1"/>
        </a:solidFill>
        <a:latin typeface="+mn-lt"/>
        <a:ea typeface="+mn-ea"/>
        <a:cs typeface="+mn-cs"/>
      </a:defRPr>
    </a:lvl2pPr>
    <a:lvl3pPr marL="1018809" algn="l" defTabSz="1018809" rtl="0" eaLnBrk="1" latinLnBrk="0" hangingPunct="1">
      <a:defRPr sz="2000" kern="1200">
        <a:solidFill>
          <a:schemeClr val="tx1"/>
        </a:solidFill>
        <a:latin typeface="+mn-lt"/>
        <a:ea typeface="+mn-ea"/>
        <a:cs typeface="+mn-cs"/>
      </a:defRPr>
    </a:lvl3pPr>
    <a:lvl4pPr marL="1528214" algn="l" defTabSz="1018809" rtl="0" eaLnBrk="1" latinLnBrk="0" hangingPunct="1">
      <a:defRPr sz="2000" kern="1200">
        <a:solidFill>
          <a:schemeClr val="tx1"/>
        </a:solidFill>
        <a:latin typeface="+mn-lt"/>
        <a:ea typeface="+mn-ea"/>
        <a:cs typeface="+mn-cs"/>
      </a:defRPr>
    </a:lvl4pPr>
    <a:lvl5pPr marL="2037618" algn="l" defTabSz="1018809" rtl="0" eaLnBrk="1" latinLnBrk="0" hangingPunct="1">
      <a:defRPr sz="2000" kern="1200">
        <a:solidFill>
          <a:schemeClr val="tx1"/>
        </a:solidFill>
        <a:latin typeface="+mn-lt"/>
        <a:ea typeface="+mn-ea"/>
        <a:cs typeface="+mn-cs"/>
      </a:defRPr>
    </a:lvl5pPr>
    <a:lvl6pPr marL="2547024" algn="l" defTabSz="1018809" rtl="0" eaLnBrk="1" latinLnBrk="0" hangingPunct="1">
      <a:defRPr sz="2000" kern="1200">
        <a:solidFill>
          <a:schemeClr val="tx1"/>
        </a:solidFill>
        <a:latin typeface="+mn-lt"/>
        <a:ea typeface="+mn-ea"/>
        <a:cs typeface="+mn-cs"/>
      </a:defRPr>
    </a:lvl6pPr>
    <a:lvl7pPr marL="3056428" algn="l" defTabSz="1018809" rtl="0" eaLnBrk="1" latinLnBrk="0" hangingPunct="1">
      <a:defRPr sz="2000" kern="1200">
        <a:solidFill>
          <a:schemeClr val="tx1"/>
        </a:solidFill>
        <a:latin typeface="+mn-lt"/>
        <a:ea typeface="+mn-ea"/>
        <a:cs typeface="+mn-cs"/>
      </a:defRPr>
    </a:lvl7pPr>
    <a:lvl8pPr marL="3565833" algn="l" defTabSz="1018809" rtl="0" eaLnBrk="1" latinLnBrk="0" hangingPunct="1">
      <a:defRPr sz="2000" kern="1200">
        <a:solidFill>
          <a:schemeClr val="tx1"/>
        </a:solidFill>
        <a:latin typeface="+mn-lt"/>
        <a:ea typeface="+mn-ea"/>
        <a:cs typeface="+mn-cs"/>
      </a:defRPr>
    </a:lvl8pPr>
    <a:lvl9pPr marL="4075237" algn="l" defTabSz="1018809"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99087" autoAdjust="0"/>
  </p:normalViewPr>
  <p:slideViewPr>
    <p:cSldViewPr>
      <p:cViewPr varScale="1">
        <p:scale>
          <a:sx n="66" d="100"/>
          <a:sy n="66" d="100"/>
        </p:scale>
        <p:origin x="1242" y="90"/>
      </p:cViewPr>
      <p:guideLst>
        <p:guide orient="horz" pos="3168"/>
        <p:guide pos="244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03BBA2A-8788-4E3E-B85C-043146DE5216}" type="datetimeFigureOut">
              <a:rPr lang="en-US" smtClean="0"/>
              <a:t>11/13/2015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68E767E-EA66-4DAF-8CE1-1B8D3464DA28}" type="slidenum">
              <a:rPr lang="en-US" smtClean="0"/>
              <a:t>‹#›</a:t>
            </a:fld>
            <a:endParaRPr lang="en-US" dirty="0"/>
          </a:p>
        </p:txBody>
      </p:sp>
    </p:spTree>
    <p:extLst>
      <p:ext uri="{BB962C8B-B14F-4D97-AF65-F5344CB8AC3E}">
        <p14:creationId xmlns:p14="http://schemas.microsoft.com/office/powerpoint/2010/main" val="304316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5812E32-FA1A-4F4E-BBE4-59F7E9A50687}" type="datetimeFigureOut">
              <a:rPr lang="en-US" smtClean="0"/>
              <a:pPr/>
              <a:t>11/13/2015</a:t>
            </a:fld>
            <a:endParaRPr lang="en-US" dirty="0"/>
          </a:p>
        </p:txBody>
      </p:sp>
      <p:sp>
        <p:nvSpPr>
          <p:cNvPr id="4" name="Slide Image Placeholder 3"/>
          <p:cNvSpPr>
            <a:spLocks noGrp="1" noRot="1" noChangeAspect="1"/>
          </p:cNvSpPr>
          <p:nvPr>
            <p:ph type="sldImg" idx="2"/>
          </p:nvPr>
        </p:nvSpPr>
        <p:spPr>
          <a:xfrm>
            <a:off x="2159000" y="696913"/>
            <a:ext cx="26924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EF0EC3-FE0B-4500-8F04-EC8B20A7C129}" type="slidenum">
              <a:rPr lang="en-US" smtClean="0"/>
              <a:pPr/>
              <a:t>‹#›</a:t>
            </a:fld>
            <a:endParaRPr lang="en-US" dirty="0"/>
          </a:p>
        </p:txBody>
      </p:sp>
    </p:spTree>
    <p:extLst>
      <p:ext uri="{BB962C8B-B14F-4D97-AF65-F5344CB8AC3E}">
        <p14:creationId xmlns:p14="http://schemas.microsoft.com/office/powerpoint/2010/main" val="4131208749"/>
      </p:ext>
    </p:extLst>
  </p:cSld>
  <p:clrMap bg1="lt1" tx1="dk1" bg2="lt2" tx2="dk2" accent1="accent1" accent2="accent2" accent3="accent3" accent4="accent4" accent5="accent5" accent6="accent6" hlink="hlink" folHlink="folHlink"/>
  <p:notesStyle>
    <a:lvl1pPr marL="0" algn="l" defTabSz="1018809" rtl="0" eaLnBrk="1" latinLnBrk="0" hangingPunct="1">
      <a:defRPr sz="1400" kern="1200">
        <a:solidFill>
          <a:schemeClr val="tx1"/>
        </a:solidFill>
        <a:latin typeface="+mn-lt"/>
        <a:ea typeface="+mn-ea"/>
        <a:cs typeface="+mn-cs"/>
      </a:defRPr>
    </a:lvl1pPr>
    <a:lvl2pPr marL="509405" algn="l" defTabSz="1018809" rtl="0" eaLnBrk="1" latinLnBrk="0" hangingPunct="1">
      <a:defRPr sz="1400" kern="1200">
        <a:solidFill>
          <a:schemeClr val="tx1"/>
        </a:solidFill>
        <a:latin typeface="+mn-lt"/>
        <a:ea typeface="+mn-ea"/>
        <a:cs typeface="+mn-cs"/>
      </a:defRPr>
    </a:lvl2pPr>
    <a:lvl3pPr marL="1018809" algn="l" defTabSz="1018809" rtl="0" eaLnBrk="1" latinLnBrk="0" hangingPunct="1">
      <a:defRPr sz="1400" kern="1200">
        <a:solidFill>
          <a:schemeClr val="tx1"/>
        </a:solidFill>
        <a:latin typeface="+mn-lt"/>
        <a:ea typeface="+mn-ea"/>
        <a:cs typeface="+mn-cs"/>
      </a:defRPr>
    </a:lvl3pPr>
    <a:lvl4pPr marL="1528214" algn="l" defTabSz="1018809" rtl="0" eaLnBrk="1" latinLnBrk="0" hangingPunct="1">
      <a:defRPr sz="1400" kern="1200">
        <a:solidFill>
          <a:schemeClr val="tx1"/>
        </a:solidFill>
        <a:latin typeface="+mn-lt"/>
        <a:ea typeface="+mn-ea"/>
        <a:cs typeface="+mn-cs"/>
      </a:defRPr>
    </a:lvl4pPr>
    <a:lvl5pPr marL="2037618" algn="l" defTabSz="1018809" rtl="0" eaLnBrk="1" latinLnBrk="0" hangingPunct="1">
      <a:defRPr sz="1400" kern="1200">
        <a:solidFill>
          <a:schemeClr val="tx1"/>
        </a:solidFill>
        <a:latin typeface="+mn-lt"/>
        <a:ea typeface="+mn-ea"/>
        <a:cs typeface="+mn-cs"/>
      </a:defRPr>
    </a:lvl5pPr>
    <a:lvl6pPr marL="2547024" algn="l" defTabSz="1018809" rtl="0" eaLnBrk="1" latinLnBrk="0" hangingPunct="1">
      <a:defRPr sz="1400" kern="1200">
        <a:solidFill>
          <a:schemeClr val="tx1"/>
        </a:solidFill>
        <a:latin typeface="+mn-lt"/>
        <a:ea typeface="+mn-ea"/>
        <a:cs typeface="+mn-cs"/>
      </a:defRPr>
    </a:lvl6pPr>
    <a:lvl7pPr marL="3056428" algn="l" defTabSz="1018809" rtl="0" eaLnBrk="1" latinLnBrk="0" hangingPunct="1">
      <a:defRPr sz="1400" kern="1200">
        <a:solidFill>
          <a:schemeClr val="tx1"/>
        </a:solidFill>
        <a:latin typeface="+mn-lt"/>
        <a:ea typeface="+mn-ea"/>
        <a:cs typeface="+mn-cs"/>
      </a:defRPr>
    </a:lvl7pPr>
    <a:lvl8pPr marL="3565833" algn="l" defTabSz="1018809" rtl="0" eaLnBrk="1" latinLnBrk="0" hangingPunct="1">
      <a:defRPr sz="1400" kern="1200">
        <a:solidFill>
          <a:schemeClr val="tx1"/>
        </a:solidFill>
        <a:latin typeface="+mn-lt"/>
        <a:ea typeface="+mn-ea"/>
        <a:cs typeface="+mn-cs"/>
      </a:defRPr>
    </a:lvl8pPr>
    <a:lvl9pPr marL="4075237" algn="l" defTabSz="101880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93EF0EC3-FE0B-4500-8F04-EC8B20A7C129}" type="slidenum">
              <a:rPr lang="en-US" smtClean="0"/>
              <a:pPr/>
              <a:t>5</a:t>
            </a:fld>
            <a:endParaRPr lang="en-US" dirty="0"/>
          </a:p>
        </p:txBody>
      </p:sp>
    </p:spTree>
    <p:extLst>
      <p:ext uri="{BB962C8B-B14F-4D97-AF65-F5344CB8AC3E}">
        <p14:creationId xmlns:p14="http://schemas.microsoft.com/office/powerpoint/2010/main" val="304038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88" name="Shape 88"/>
          <p:cNvSpPr>
            <a:spLocks noGrp="1" noRot="1" noChangeAspect="1"/>
          </p:cNvSpPr>
          <p:nvPr>
            <p:ph type="sldImg" idx="2"/>
          </p:nvPr>
        </p:nvSpPr>
        <p:spPr>
          <a:xfrm>
            <a:off x="2159000" y="696913"/>
            <a:ext cx="26924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3524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93" name="Shape 93"/>
          <p:cNvSpPr>
            <a:spLocks noGrp="1" noRot="1" noChangeAspect="1"/>
          </p:cNvSpPr>
          <p:nvPr>
            <p:ph type="sldImg" idx="2"/>
          </p:nvPr>
        </p:nvSpPr>
        <p:spPr>
          <a:xfrm>
            <a:off x="2159000" y="696913"/>
            <a:ext cx="26924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854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2159000" y="696913"/>
            <a:ext cx="26924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a:t>-- add pictures of cherry tree throughout the season</a:t>
            </a:r>
          </a:p>
          <a:p>
            <a:r>
              <a:rPr lang="en-US"/>
              <a:t>-- add example of poster</a:t>
            </a:r>
          </a:p>
          <a:p>
            <a:endParaRPr/>
          </a:p>
        </p:txBody>
      </p:sp>
    </p:spTree>
    <p:extLst>
      <p:ext uri="{BB962C8B-B14F-4D97-AF65-F5344CB8AC3E}">
        <p14:creationId xmlns:p14="http://schemas.microsoft.com/office/powerpoint/2010/main" val="399840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2159000" y="696913"/>
            <a:ext cx="26924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95058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16" name="Shape 116"/>
          <p:cNvSpPr>
            <a:spLocks noGrp="1" noRot="1" noChangeAspect="1"/>
          </p:cNvSpPr>
          <p:nvPr>
            <p:ph type="sldImg" idx="2"/>
          </p:nvPr>
        </p:nvSpPr>
        <p:spPr>
          <a:xfrm>
            <a:off x="2159000" y="696913"/>
            <a:ext cx="26924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2013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2159000" y="696913"/>
            <a:ext cx="26924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a:solidFill>
                  <a:schemeClr val="dk1"/>
                </a:solidFill>
              </a:rPr>
              <a:t>Use the above image to inform how to create the charts used in this activity.</a:t>
            </a:r>
          </a:p>
        </p:txBody>
      </p:sp>
    </p:spTree>
    <p:extLst>
      <p:ext uri="{BB962C8B-B14F-4D97-AF65-F5344CB8AC3E}">
        <p14:creationId xmlns:p14="http://schemas.microsoft.com/office/powerpoint/2010/main" val="30546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0" y="696913"/>
            <a:ext cx="2692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F0EC3-FE0B-4500-8F04-EC8B20A7C129}" type="slidenum">
              <a:rPr lang="en-US" smtClean="0"/>
              <a:pPr/>
              <a:t>16</a:t>
            </a:fld>
            <a:endParaRPr lang="en-US" dirty="0"/>
          </a:p>
        </p:txBody>
      </p:sp>
    </p:spTree>
    <p:extLst>
      <p:ext uri="{BB962C8B-B14F-4D97-AF65-F5344CB8AC3E}">
        <p14:creationId xmlns:p14="http://schemas.microsoft.com/office/powerpoint/2010/main" val="1865479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F0EC3-FE0B-4500-8F04-EC8B20A7C129}" type="slidenum">
              <a:rPr lang="en-US" smtClean="0"/>
              <a:pPr/>
              <a:t>33</a:t>
            </a:fld>
            <a:endParaRPr lang="en-US" dirty="0"/>
          </a:p>
        </p:txBody>
      </p:sp>
    </p:spTree>
    <p:extLst>
      <p:ext uri="{BB962C8B-B14F-4D97-AF65-F5344CB8AC3E}">
        <p14:creationId xmlns:p14="http://schemas.microsoft.com/office/powerpoint/2010/main" val="276683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05" indent="0" algn="ctr">
              <a:buNone/>
              <a:defRPr>
                <a:solidFill>
                  <a:schemeClr val="tx1">
                    <a:tint val="75000"/>
                  </a:schemeClr>
                </a:solidFill>
              </a:defRPr>
            </a:lvl2pPr>
            <a:lvl3pPr marL="1018809" indent="0" algn="ctr">
              <a:buNone/>
              <a:defRPr>
                <a:solidFill>
                  <a:schemeClr val="tx1">
                    <a:tint val="75000"/>
                  </a:schemeClr>
                </a:solidFill>
              </a:defRPr>
            </a:lvl3pPr>
            <a:lvl4pPr marL="1528214" indent="0" algn="ctr">
              <a:buNone/>
              <a:defRPr>
                <a:solidFill>
                  <a:schemeClr val="tx1">
                    <a:tint val="75000"/>
                  </a:schemeClr>
                </a:solidFill>
              </a:defRPr>
            </a:lvl4pPr>
            <a:lvl5pPr marL="2037618" indent="0" algn="ctr">
              <a:buNone/>
              <a:defRPr>
                <a:solidFill>
                  <a:schemeClr val="tx1">
                    <a:tint val="75000"/>
                  </a:schemeClr>
                </a:solidFill>
              </a:defRPr>
            </a:lvl5pPr>
            <a:lvl6pPr marL="2547024" indent="0" algn="ctr">
              <a:buNone/>
              <a:defRPr>
                <a:solidFill>
                  <a:schemeClr val="tx1">
                    <a:tint val="75000"/>
                  </a:schemeClr>
                </a:solidFill>
              </a:defRPr>
            </a:lvl6pPr>
            <a:lvl7pPr marL="3056428" indent="0" algn="ctr">
              <a:buNone/>
              <a:defRPr>
                <a:solidFill>
                  <a:schemeClr val="tx1">
                    <a:tint val="75000"/>
                  </a:schemeClr>
                </a:solidFill>
              </a:defRPr>
            </a:lvl7pPr>
            <a:lvl8pPr marL="3565833" indent="0" algn="ctr">
              <a:buNone/>
              <a:defRPr>
                <a:solidFill>
                  <a:schemeClr val="tx1">
                    <a:tint val="75000"/>
                  </a:schemeClr>
                </a:solidFill>
              </a:defRPr>
            </a:lvl8pPr>
            <a:lvl9pPr marL="407523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23ABC3-F9D5-41E6-920C-361B5D1D5261}" type="datetime1">
              <a:rPr lang="en-US" smtClean="0"/>
              <a:pPr/>
              <a:t>11/13/2015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1539423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C7A764-92AC-498C-A948-6B40651C68CD}" type="datetime1">
              <a:rPr lang="en-US" smtClean="0"/>
              <a:pPr/>
              <a:t>11/13/2015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283202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26242" y="537847"/>
            <a:ext cx="1311594" cy="114414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1465" y="537847"/>
            <a:ext cx="3805239" cy="114414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569223-152C-48B7-829B-A8B733C6AC0A}" type="datetime1">
              <a:rPr lang="en-US" smtClean="0"/>
              <a:pPr/>
              <a:t>11/13/2015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172184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704300" y="9297436"/>
            <a:ext cx="1781175" cy="535517"/>
          </a:xfrm>
        </p:spPr>
        <p:txBody>
          <a:bodyPr/>
          <a:lstStyle/>
          <a:p>
            <a:endParaRPr lang="en-US" dirty="0"/>
          </a:p>
        </p:txBody>
      </p:sp>
      <p:sp>
        <p:nvSpPr>
          <p:cNvPr id="6" name="Slide Number Placeholder 5"/>
          <p:cNvSpPr>
            <a:spLocks noGrp="1"/>
          </p:cNvSpPr>
          <p:nvPr>
            <p:ph type="sldNum" sz="quarter" idx="12"/>
          </p:nvPr>
        </p:nvSpPr>
        <p:spPr>
          <a:xfrm>
            <a:off x="6557963" y="9522884"/>
            <a:ext cx="842010" cy="535517"/>
          </a:xfrm>
        </p:spPr>
        <p:txBody>
          <a:bodyPr/>
          <a:lstStyle>
            <a:lvl1pPr algn="r">
              <a:defRPr/>
            </a:lvl1pPr>
          </a:lstStyle>
          <a:p>
            <a:fld id="{F177B04D-AEB5-43ED-B9BA-B3D1EC9C9067}" type="slidenum">
              <a:rPr lang="en-US" smtClean="0"/>
              <a:pPr/>
              <a:t>‹#›</a:t>
            </a:fld>
            <a:endParaRPr lang="en-US" dirty="0"/>
          </a:p>
        </p:txBody>
      </p:sp>
      <p:sp>
        <p:nvSpPr>
          <p:cNvPr id="7" name="Rectangle 6"/>
          <p:cNvSpPr/>
          <p:nvPr userDrawn="1"/>
        </p:nvSpPr>
        <p:spPr>
          <a:xfrm>
            <a:off x="3481388" y="9659257"/>
            <a:ext cx="3886200" cy="241824"/>
          </a:xfrm>
          <a:prstGeom prst="rect">
            <a:avLst/>
          </a:prstGeom>
        </p:spPr>
        <p:txBody>
          <a:bodyPr lIns="96378" tIns="48189" rIns="96378" bIns="48189">
            <a:spAutoFit/>
          </a:bodyPr>
          <a:lstStyle/>
          <a:p>
            <a:r>
              <a:rPr lang="en-US" sz="900" kern="1200" dirty="0" smtClean="0">
                <a:solidFill>
                  <a:schemeClr val="tx1"/>
                </a:solidFill>
                <a:latin typeface="+mn-lt"/>
                <a:ea typeface="+mn-ea"/>
                <a:cs typeface="+mn-cs"/>
              </a:rPr>
              <a:t>Rev. Control:  07/01/2015HSD – OSP and Susan Richmond</a:t>
            </a:r>
            <a:endParaRPr lang="en-US" sz="900" dirty="0"/>
          </a:p>
        </p:txBody>
      </p:sp>
    </p:spTree>
    <p:extLst>
      <p:ext uri="{BB962C8B-B14F-4D97-AF65-F5344CB8AC3E}">
        <p14:creationId xmlns:p14="http://schemas.microsoft.com/office/powerpoint/2010/main" val="220119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7" y="6463454"/>
            <a:ext cx="6606540" cy="1997710"/>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613967" y="4263182"/>
            <a:ext cx="6606540" cy="2200273"/>
          </a:xfrm>
        </p:spPr>
        <p:txBody>
          <a:bodyPr anchor="b"/>
          <a:lstStyle>
            <a:lvl1pPr marL="0" indent="0">
              <a:buNone/>
              <a:defRPr sz="2200">
                <a:solidFill>
                  <a:schemeClr val="tx1">
                    <a:tint val="75000"/>
                  </a:schemeClr>
                </a:solidFill>
              </a:defRPr>
            </a:lvl1pPr>
            <a:lvl2pPr marL="509405" indent="0">
              <a:buNone/>
              <a:defRPr sz="2000">
                <a:solidFill>
                  <a:schemeClr val="tx1">
                    <a:tint val="75000"/>
                  </a:schemeClr>
                </a:solidFill>
              </a:defRPr>
            </a:lvl2pPr>
            <a:lvl3pPr marL="1018809" indent="0">
              <a:buNone/>
              <a:defRPr sz="1800">
                <a:solidFill>
                  <a:schemeClr val="tx1">
                    <a:tint val="75000"/>
                  </a:schemeClr>
                </a:solidFill>
              </a:defRPr>
            </a:lvl3pPr>
            <a:lvl4pPr marL="1528214" indent="0">
              <a:buNone/>
              <a:defRPr sz="1600">
                <a:solidFill>
                  <a:schemeClr val="tx1">
                    <a:tint val="75000"/>
                  </a:schemeClr>
                </a:solidFill>
              </a:defRPr>
            </a:lvl4pPr>
            <a:lvl5pPr marL="2037618" indent="0">
              <a:buNone/>
              <a:defRPr sz="1600">
                <a:solidFill>
                  <a:schemeClr val="tx1">
                    <a:tint val="75000"/>
                  </a:schemeClr>
                </a:solidFill>
              </a:defRPr>
            </a:lvl5pPr>
            <a:lvl6pPr marL="2547024" indent="0">
              <a:buNone/>
              <a:defRPr sz="1600">
                <a:solidFill>
                  <a:schemeClr val="tx1">
                    <a:tint val="75000"/>
                  </a:schemeClr>
                </a:solidFill>
              </a:defRPr>
            </a:lvl6pPr>
            <a:lvl7pPr marL="3056428" indent="0">
              <a:buNone/>
              <a:defRPr sz="1600">
                <a:solidFill>
                  <a:schemeClr val="tx1">
                    <a:tint val="75000"/>
                  </a:schemeClr>
                </a:solidFill>
              </a:defRPr>
            </a:lvl7pPr>
            <a:lvl8pPr marL="3565833" indent="0">
              <a:buNone/>
              <a:defRPr sz="1600">
                <a:solidFill>
                  <a:schemeClr val="tx1">
                    <a:tint val="75000"/>
                  </a:schemeClr>
                </a:solidFill>
              </a:defRPr>
            </a:lvl8pPr>
            <a:lvl9pPr marL="407523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BEE7BD-3C42-46C4-A835-3E3BDF1AE10E}" type="datetime1">
              <a:rPr lang="en-US" smtClean="0"/>
              <a:pPr/>
              <a:t>11/13/2015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183004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1466" y="3129280"/>
            <a:ext cx="2558415" cy="8849997"/>
          </a:xfrm>
        </p:spPr>
        <p:txBody>
          <a:bodyPr/>
          <a:lstStyle>
            <a:lvl1pPr>
              <a:defRPr sz="32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979421" y="3129280"/>
            <a:ext cx="2558415" cy="8849997"/>
          </a:xfrm>
        </p:spPr>
        <p:txBody>
          <a:bodyPr/>
          <a:lstStyle>
            <a:lvl1pPr>
              <a:defRPr sz="32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1C9F3C-5175-4E3A-98BB-AD089760102E}" type="datetime1">
              <a:rPr lang="en-US" smtClean="0"/>
              <a:pPr/>
              <a:t>11/13/2015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3798838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1" y="2251499"/>
            <a:ext cx="3434159" cy="938318"/>
          </a:xfrm>
        </p:spPr>
        <p:txBody>
          <a:bodyPr anchor="b"/>
          <a:lstStyle>
            <a:lvl1pPr marL="0" indent="0">
              <a:buNone/>
              <a:defRPr sz="2600" b="1"/>
            </a:lvl1pPr>
            <a:lvl2pPr marL="509405" indent="0">
              <a:buNone/>
              <a:defRPr sz="2200" b="1"/>
            </a:lvl2pPr>
            <a:lvl3pPr marL="1018809" indent="0">
              <a:buNone/>
              <a:defRPr sz="2000" b="1"/>
            </a:lvl3pPr>
            <a:lvl4pPr marL="1528214" indent="0">
              <a:buNone/>
              <a:defRPr sz="1800" b="1"/>
            </a:lvl4pPr>
            <a:lvl5pPr marL="2037618" indent="0">
              <a:buNone/>
              <a:defRPr sz="1800" b="1"/>
            </a:lvl5pPr>
            <a:lvl6pPr marL="2547024" indent="0">
              <a:buNone/>
              <a:defRPr sz="1800" b="1"/>
            </a:lvl6pPr>
            <a:lvl7pPr marL="3056428" indent="0">
              <a:buNone/>
              <a:defRPr sz="1800" b="1"/>
            </a:lvl7pPr>
            <a:lvl8pPr marL="3565833" indent="0">
              <a:buNone/>
              <a:defRPr sz="1800" b="1"/>
            </a:lvl8pPr>
            <a:lvl9pPr marL="4075237"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1" y="3189817"/>
            <a:ext cx="3434159" cy="5795222"/>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600" b="1"/>
            </a:lvl1pPr>
            <a:lvl2pPr marL="509405" indent="0">
              <a:buNone/>
              <a:defRPr sz="2200" b="1"/>
            </a:lvl2pPr>
            <a:lvl3pPr marL="1018809" indent="0">
              <a:buNone/>
              <a:defRPr sz="2000" b="1"/>
            </a:lvl3pPr>
            <a:lvl4pPr marL="1528214" indent="0">
              <a:buNone/>
              <a:defRPr sz="1800" b="1"/>
            </a:lvl4pPr>
            <a:lvl5pPr marL="2037618" indent="0">
              <a:buNone/>
              <a:defRPr sz="1800" b="1"/>
            </a:lvl5pPr>
            <a:lvl6pPr marL="2547024" indent="0">
              <a:buNone/>
              <a:defRPr sz="1800" b="1"/>
            </a:lvl6pPr>
            <a:lvl7pPr marL="3056428" indent="0">
              <a:buNone/>
              <a:defRPr sz="1800" b="1"/>
            </a:lvl7pPr>
            <a:lvl8pPr marL="3565833" indent="0">
              <a:buNone/>
              <a:defRPr sz="1800" b="1"/>
            </a:lvl8pPr>
            <a:lvl9pPr marL="4075237"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C7CBA6-CA2A-4158-A07A-774E5EDEE07A}" type="datetime1">
              <a:rPr lang="en-US" smtClean="0"/>
              <a:pPr/>
              <a:t>11/13/2015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290751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2DE2B7-079F-4A3E-85C4-519141386CD3}" type="datetime1">
              <a:rPr lang="en-US" smtClean="0"/>
              <a:pPr/>
              <a:t>11/13/2015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3001148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DBED1-8F41-4E2A-84FA-EC900252CBF6}" type="datetime1">
              <a:rPr lang="en-US" smtClean="0"/>
              <a:pPr/>
              <a:t>11/13/2015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238970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7"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5"/>
            <a:ext cx="4344989" cy="8584567"/>
          </a:xfrm>
        </p:spPr>
        <p:txBody>
          <a:bodyPr/>
          <a:lstStyle>
            <a:lvl1pPr>
              <a:defRPr sz="3600"/>
            </a:lvl1pPr>
            <a:lvl2pPr>
              <a:defRPr sz="32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5"/>
            <a:ext cx="2557067" cy="6880227"/>
          </a:xfrm>
        </p:spPr>
        <p:txBody>
          <a:bodyPr/>
          <a:lstStyle>
            <a:lvl1pPr marL="0" indent="0">
              <a:buNone/>
              <a:defRPr sz="1600"/>
            </a:lvl1pPr>
            <a:lvl2pPr marL="509405" indent="0">
              <a:buNone/>
              <a:defRPr sz="1400"/>
            </a:lvl2pPr>
            <a:lvl3pPr marL="1018809" indent="0">
              <a:buNone/>
              <a:defRPr sz="1200"/>
            </a:lvl3pPr>
            <a:lvl4pPr marL="1528214" indent="0">
              <a:buNone/>
              <a:defRPr sz="1100"/>
            </a:lvl4pPr>
            <a:lvl5pPr marL="2037618" indent="0">
              <a:buNone/>
              <a:defRPr sz="1100"/>
            </a:lvl5pPr>
            <a:lvl6pPr marL="2547024" indent="0">
              <a:buNone/>
              <a:defRPr sz="1100"/>
            </a:lvl6pPr>
            <a:lvl7pPr marL="3056428" indent="0">
              <a:buNone/>
              <a:defRPr sz="1100"/>
            </a:lvl7pPr>
            <a:lvl8pPr marL="3565833" indent="0">
              <a:buNone/>
              <a:defRPr sz="1100"/>
            </a:lvl8pPr>
            <a:lvl9pPr marL="407523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33E275-2333-457D-B231-ACDEC9BE2BD1}" type="datetime1">
              <a:rPr lang="en-US" smtClean="0"/>
              <a:pPr/>
              <a:t>11/13/2015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284392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4" y="7040880"/>
            <a:ext cx="4663440" cy="831217"/>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4" y="898737"/>
            <a:ext cx="4663440" cy="6035040"/>
          </a:xfrm>
        </p:spPr>
        <p:txBody>
          <a:bodyPr/>
          <a:lstStyle>
            <a:lvl1pPr marL="0" indent="0">
              <a:buNone/>
              <a:defRPr sz="3600"/>
            </a:lvl1pPr>
            <a:lvl2pPr marL="509405" indent="0">
              <a:buNone/>
              <a:defRPr sz="3200"/>
            </a:lvl2pPr>
            <a:lvl3pPr marL="1018809" indent="0">
              <a:buNone/>
              <a:defRPr sz="2600"/>
            </a:lvl3pPr>
            <a:lvl4pPr marL="1528214" indent="0">
              <a:buNone/>
              <a:defRPr sz="2200"/>
            </a:lvl4pPr>
            <a:lvl5pPr marL="2037618" indent="0">
              <a:buNone/>
              <a:defRPr sz="2200"/>
            </a:lvl5pPr>
            <a:lvl6pPr marL="2547024" indent="0">
              <a:buNone/>
              <a:defRPr sz="2200"/>
            </a:lvl6pPr>
            <a:lvl7pPr marL="3056428" indent="0">
              <a:buNone/>
              <a:defRPr sz="2200"/>
            </a:lvl7pPr>
            <a:lvl8pPr marL="3565833" indent="0">
              <a:buNone/>
              <a:defRPr sz="2200"/>
            </a:lvl8pPr>
            <a:lvl9pPr marL="4075237" indent="0">
              <a:buNone/>
              <a:defRPr sz="2200"/>
            </a:lvl9pPr>
          </a:lstStyle>
          <a:p>
            <a:endParaRPr lang="en-US" dirty="0"/>
          </a:p>
        </p:txBody>
      </p:sp>
      <p:sp>
        <p:nvSpPr>
          <p:cNvPr id="4" name="Text Placeholder 3"/>
          <p:cNvSpPr>
            <a:spLocks noGrp="1"/>
          </p:cNvSpPr>
          <p:nvPr>
            <p:ph type="body" sz="half" idx="2"/>
          </p:nvPr>
        </p:nvSpPr>
        <p:spPr>
          <a:xfrm>
            <a:off x="1523444" y="7872097"/>
            <a:ext cx="4663440" cy="1180463"/>
          </a:xfrm>
        </p:spPr>
        <p:txBody>
          <a:bodyPr/>
          <a:lstStyle>
            <a:lvl1pPr marL="0" indent="0">
              <a:buNone/>
              <a:defRPr sz="1600"/>
            </a:lvl1pPr>
            <a:lvl2pPr marL="509405" indent="0">
              <a:buNone/>
              <a:defRPr sz="1400"/>
            </a:lvl2pPr>
            <a:lvl3pPr marL="1018809" indent="0">
              <a:buNone/>
              <a:defRPr sz="1200"/>
            </a:lvl3pPr>
            <a:lvl4pPr marL="1528214" indent="0">
              <a:buNone/>
              <a:defRPr sz="1100"/>
            </a:lvl4pPr>
            <a:lvl5pPr marL="2037618" indent="0">
              <a:buNone/>
              <a:defRPr sz="1100"/>
            </a:lvl5pPr>
            <a:lvl6pPr marL="2547024" indent="0">
              <a:buNone/>
              <a:defRPr sz="1100"/>
            </a:lvl6pPr>
            <a:lvl7pPr marL="3056428" indent="0">
              <a:buNone/>
              <a:defRPr sz="1100"/>
            </a:lvl7pPr>
            <a:lvl8pPr marL="3565833" indent="0">
              <a:buNone/>
              <a:defRPr sz="1100"/>
            </a:lvl8pPr>
            <a:lvl9pPr marL="407523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07EFA-7667-4272-80CC-C78D5DB339E5}" type="datetime1">
              <a:rPr lang="en-US" smtClean="0"/>
              <a:pPr/>
              <a:t>11/13/2015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4120520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1" tIns="50941" rIns="101881"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1" tIns="50941" rIns="101881"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7"/>
          </a:xfrm>
          <a:prstGeom prst="rect">
            <a:avLst/>
          </a:prstGeom>
        </p:spPr>
        <p:txBody>
          <a:bodyPr vert="horz" lIns="101881" tIns="50941" rIns="101881" bIns="50941" rtlCol="0" anchor="ctr"/>
          <a:lstStyle>
            <a:lvl1pPr algn="l">
              <a:defRPr sz="1400">
                <a:solidFill>
                  <a:schemeClr val="tx1">
                    <a:tint val="75000"/>
                  </a:schemeClr>
                </a:solidFill>
              </a:defRPr>
            </a:lvl1pPr>
          </a:lstStyle>
          <a:p>
            <a:fld id="{3783A756-94F7-43CF-A3C1-1FB444D8776B}" type="datetime1">
              <a:rPr lang="en-US" smtClean="0"/>
              <a:pPr/>
              <a:t>11/13/2015</a:t>
            </a:fld>
            <a:endParaRPr lang="en-US" dirty="0"/>
          </a:p>
        </p:txBody>
      </p:sp>
      <p:sp>
        <p:nvSpPr>
          <p:cNvPr id="5" name="Footer Placeholder 4"/>
          <p:cNvSpPr>
            <a:spLocks noGrp="1"/>
          </p:cNvSpPr>
          <p:nvPr>
            <p:ph type="ftr" sz="quarter" idx="3"/>
          </p:nvPr>
        </p:nvSpPr>
        <p:spPr>
          <a:xfrm>
            <a:off x="2655570" y="9322648"/>
            <a:ext cx="2461260" cy="535517"/>
          </a:xfrm>
          <a:prstGeom prst="rect">
            <a:avLst/>
          </a:prstGeom>
        </p:spPr>
        <p:txBody>
          <a:bodyPr vert="horz" lIns="101881" tIns="50941" rIns="101881" bIns="50941" rtlCol="0" anchor="ctr"/>
          <a:lstStyle>
            <a:lvl1pPr algn="ctr">
              <a:defRPr sz="1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7"/>
          </a:xfrm>
          <a:prstGeom prst="rect">
            <a:avLst/>
          </a:prstGeom>
        </p:spPr>
        <p:txBody>
          <a:bodyPr vert="horz" lIns="101881" tIns="50941" rIns="101881" bIns="50941" rtlCol="0" anchor="ctr"/>
          <a:lstStyle>
            <a:lvl1pPr algn="r">
              <a:defRPr sz="1400">
                <a:solidFill>
                  <a:schemeClr val="tx1">
                    <a:tint val="75000"/>
                  </a:schemeClr>
                </a:solidFill>
              </a:defRPr>
            </a:lvl1pPr>
          </a:lstStyle>
          <a:p>
            <a:fld id="{F177B04D-AEB5-43ED-B9BA-B3D1EC9C9067}" type="slidenum">
              <a:rPr lang="en-US" smtClean="0"/>
              <a:pPr/>
              <a:t>‹#›</a:t>
            </a:fld>
            <a:endParaRPr lang="en-US" dirty="0"/>
          </a:p>
        </p:txBody>
      </p:sp>
    </p:spTree>
    <p:extLst>
      <p:ext uri="{BB962C8B-B14F-4D97-AF65-F5344CB8AC3E}">
        <p14:creationId xmlns:p14="http://schemas.microsoft.com/office/powerpoint/2010/main" val="1373304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18809" rtl="0" eaLnBrk="1" latinLnBrk="0" hangingPunct="1">
        <a:spcBef>
          <a:spcPct val="0"/>
        </a:spcBef>
        <a:buNone/>
        <a:defRPr sz="5000" kern="1200">
          <a:solidFill>
            <a:schemeClr val="tx1"/>
          </a:solidFill>
          <a:latin typeface="+mj-lt"/>
          <a:ea typeface="+mj-ea"/>
          <a:cs typeface="+mj-cs"/>
        </a:defRPr>
      </a:lvl1pPr>
    </p:titleStyle>
    <p:bodyStyle>
      <a:lvl1pPr marL="382054" indent="-382054" algn="l" defTabSz="1018809"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82" indent="-318378" algn="l" defTabSz="1018809"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273511" indent="-254702" algn="l" defTabSz="1018809"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82916" indent="-254702" algn="l" defTabSz="1018809"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21" indent="-254702" algn="l" defTabSz="1018809"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26" indent="-254702" algn="l" defTabSz="101880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30" indent="-254702" algn="l" defTabSz="101880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35" indent="-254702" algn="l" defTabSz="101880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9940" indent="-254702" algn="l" defTabSz="1018809"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09" rtl="0" eaLnBrk="1" latinLnBrk="0" hangingPunct="1">
        <a:defRPr sz="2000" kern="1200">
          <a:solidFill>
            <a:schemeClr val="tx1"/>
          </a:solidFill>
          <a:latin typeface="+mn-lt"/>
          <a:ea typeface="+mn-ea"/>
          <a:cs typeface="+mn-cs"/>
        </a:defRPr>
      </a:lvl1pPr>
      <a:lvl2pPr marL="509405" algn="l" defTabSz="1018809" rtl="0" eaLnBrk="1" latinLnBrk="0" hangingPunct="1">
        <a:defRPr sz="2000" kern="1200">
          <a:solidFill>
            <a:schemeClr val="tx1"/>
          </a:solidFill>
          <a:latin typeface="+mn-lt"/>
          <a:ea typeface="+mn-ea"/>
          <a:cs typeface="+mn-cs"/>
        </a:defRPr>
      </a:lvl2pPr>
      <a:lvl3pPr marL="1018809" algn="l" defTabSz="1018809" rtl="0" eaLnBrk="1" latinLnBrk="0" hangingPunct="1">
        <a:defRPr sz="2000" kern="1200">
          <a:solidFill>
            <a:schemeClr val="tx1"/>
          </a:solidFill>
          <a:latin typeface="+mn-lt"/>
          <a:ea typeface="+mn-ea"/>
          <a:cs typeface="+mn-cs"/>
        </a:defRPr>
      </a:lvl3pPr>
      <a:lvl4pPr marL="1528214" algn="l" defTabSz="1018809" rtl="0" eaLnBrk="1" latinLnBrk="0" hangingPunct="1">
        <a:defRPr sz="2000" kern="1200">
          <a:solidFill>
            <a:schemeClr val="tx1"/>
          </a:solidFill>
          <a:latin typeface="+mn-lt"/>
          <a:ea typeface="+mn-ea"/>
          <a:cs typeface="+mn-cs"/>
        </a:defRPr>
      </a:lvl4pPr>
      <a:lvl5pPr marL="2037618" algn="l" defTabSz="1018809" rtl="0" eaLnBrk="1" latinLnBrk="0" hangingPunct="1">
        <a:defRPr sz="2000" kern="1200">
          <a:solidFill>
            <a:schemeClr val="tx1"/>
          </a:solidFill>
          <a:latin typeface="+mn-lt"/>
          <a:ea typeface="+mn-ea"/>
          <a:cs typeface="+mn-cs"/>
        </a:defRPr>
      </a:lvl5pPr>
      <a:lvl6pPr marL="2547024" algn="l" defTabSz="1018809" rtl="0" eaLnBrk="1" latinLnBrk="0" hangingPunct="1">
        <a:defRPr sz="2000" kern="1200">
          <a:solidFill>
            <a:schemeClr val="tx1"/>
          </a:solidFill>
          <a:latin typeface="+mn-lt"/>
          <a:ea typeface="+mn-ea"/>
          <a:cs typeface="+mn-cs"/>
        </a:defRPr>
      </a:lvl6pPr>
      <a:lvl7pPr marL="3056428" algn="l" defTabSz="1018809" rtl="0" eaLnBrk="1" latinLnBrk="0" hangingPunct="1">
        <a:defRPr sz="2000" kern="1200">
          <a:solidFill>
            <a:schemeClr val="tx1"/>
          </a:solidFill>
          <a:latin typeface="+mn-lt"/>
          <a:ea typeface="+mn-ea"/>
          <a:cs typeface="+mn-cs"/>
        </a:defRPr>
      </a:lvl7pPr>
      <a:lvl8pPr marL="3565833" algn="l" defTabSz="1018809" rtl="0" eaLnBrk="1" latinLnBrk="0" hangingPunct="1">
        <a:defRPr sz="2000" kern="1200">
          <a:solidFill>
            <a:schemeClr val="tx1"/>
          </a:solidFill>
          <a:latin typeface="+mn-lt"/>
          <a:ea typeface="+mn-ea"/>
          <a:cs typeface="+mn-cs"/>
        </a:defRPr>
      </a:lvl8pPr>
      <a:lvl9pPr marL="4075237" algn="l" defTabSz="101880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Q80pcN0lp8s" TargetMode="External"/><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www.corestandards.org/assets/Appendix_A.pdf"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resource.homestead.com/Grade-2.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commons.wikimedia.org/wiki/File:Maple-seed_black-white.gif" TargetMode="External"/><Relationship Id="rId13"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6.jpeg"/><Relationship Id="rId12" Type="http://schemas.openxmlformats.org/officeDocument/2006/relationships/hyperlink" Target="http://www.123rf.com/photo_12894098_young-tree-with-roots-white-background-black-silhouette-with-leaves-vertical-vector-shape.html" TargetMode="External"/><Relationship Id="rId2" Type="http://schemas.openxmlformats.org/officeDocument/2006/relationships/hyperlink" Target="http://davis.wpi.edu/dsrg/PROJECTS/raindrop/" TargetMode="External"/><Relationship Id="rId1" Type="http://schemas.openxmlformats.org/officeDocument/2006/relationships/slideLayout" Target="../slideLayouts/slideLayout2.xml"/><Relationship Id="rId6" Type="http://schemas.openxmlformats.org/officeDocument/2006/relationships/hyperlink" Target="http://www.picturesof.net/pages/091213-143185-287009.html" TargetMode="External"/><Relationship Id="rId11" Type="http://schemas.openxmlformats.org/officeDocument/2006/relationships/image" Target="../media/image18.jpeg"/><Relationship Id="rId5" Type="http://schemas.openxmlformats.org/officeDocument/2006/relationships/image" Target="../media/image15.jpeg"/><Relationship Id="rId15" Type="http://schemas.openxmlformats.org/officeDocument/2006/relationships/image" Target="../media/image20.jpeg"/><Relationship Id="rId10" Type="http://schemas.openxmlformats.org/officeDocument/2006/relationships/hyperlink" Target="http://www.gardenaction.co.uk/fruit_veg_diary/fruit_veg_mini_project_january_1a_brussels.asp" TargetMode="External"/><Relationship Id="rId4" Type="http://schemas.openxmlformats.org/officeDocument/2006/relationships/hyperlink" Target="http://blackwhiteclipart.blogspot.com/2010/04/sun-black-and-white-clip-art.html" TargetMode="External"/><Relationship Id="rId9" Type="http://schemas.openxmlformats.org/officeDocument/2006/relationships/image" Target="../media/image17.jpeg"/><Relationship Id="rId14" Type="http://schemas.openxmlformats.org/officeDocument/2006/relationships/hyperlink" Target="http://www.mormonshare.com/lds-clipart/apple-tre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hsd.k12.or.us/Departments/PrintShop/WebSubmissionForms.asp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livebinders.com/play/play?id=774846"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80pcN0lp8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7173" y="1743609"/>
            <a:ext cx="2831896" cy="3222768"/>
            <a:chOff x="837173" y="1743609"/>
            <a:chExt cx="2831896" cy="3222768"/>
          </a:xfrm>
        </p:grpSpPr>
        <p:sp>
          <p:nvSpPr>
            <p:cNvPr id="26" name="Trapezoid 25"/>
            <p:cNvSpPr/>
            <p:nvPr/>
          </p:nvSpPr>
          <p:spPr>
            <a:xfrm>
              <a:off x="1928375" y="2775107"/>
              <a:ext cx="1740694" cy="183605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139519" y="2603836"/>
              <a:ext cx="2509837" cy="2362541"/>
            </a:xfrm>
            <a:prstGeom prst="rect">
              <a:avLst/>
            </a:prstGeom>
            <a:blipFill>
              <a:blip r:embed="rId2" cstate="print"/>
              <a:stretch>
                <a:fillRect/>
              </a:stretch>
            </a:blip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837173" y="1743609"/>
              <a:ext cx="1214437" cy="967298"/>
            </a:xfrm>
            <a:prstGeom prst="rect">
              <a:avLst/>
            </a:prstGeom>
            <a:solidFill>
              <a:srgbClr val="FFFFE7"/>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5700" b="1" dirty="0" smtClean="0">
                  <a:ln w="11430"/>
                  <a:effectLst>
                    <a:outerShdw blurRad="80000" dist="40000" dir="5040000" algn="tl">
                      <a:srgbClr val="000000">
                        <a:alpha val="30000"/>
                      </a:srgbClr>
                    </a:outerShdw>
                  </a:effectLst>
                </a:rPr>
                <a:t>2</a:t>
              </a:r>
              <a:r>
                <a:rPr lang="en-US" sz="5700" b="1" baseline="30000" dirty="0" smtClean="0">
                  <a:ln w="11430"/>
                  <a:effectLst>
                    <a:outerShdw blurRad="80000" dist="40000" dir="5040000" algn="tl">
                      <a:srgbClr val="000000">
                        <a:alpha val="30000"/>
                      </a:srgbClr>
                    </a:outerShdw>
                  </a:effectLst>
                </a:rPr>
                <a:t>do</a:t>
              </a:r>
              <a:endParaRPr lang="en-US" sz="5700" b="1" dirty="0">
                <a:ln w="11430"/>
                <a:effectLst>
                  <a:outerShdw blurRad="80000" dist="40000" dir="5040000" algn="tl">
                    <a:srgbClr val="000000">
                      <a:alpha val="30000"/>
                    </a:srgbClr>
                  </a:outerShdw>
                </a:effectLst>
              </a:endParaRPr>
            </a:p>
          </p:txBody>
        </p:sp>
      </p:grpSp>
      <p:sp>
        <p:nvSpPr>
          <p:cNvPr id="6" name="Slide Number Placeholder 2"/>
          <p:cNvSpPr>
            <a:spLocks noGrp="1"/>
          </p:cNvSpPr>
          <p:nvPr>
            <p:ph type="sldNum" sz="quarter" idx="12"/>
          </p:nvPr>
        </p:nvSpPr>
        <p:spPr>
          <a:xfrm>
            <a:off x="7310914" y="7102970"/>
            <a:ext cx="2380298" cy="408013"/>
          </a:xfrm>
        </p:spPr>
        <p:txBody>
          <a:bodyPr/>
          <a:lstStyle/>
          <a:p>
            <a:fld id="{D192E466-86B2-498F-86F8-110F8D9584F2}" type="slidenum">
              <a:rPr lang="en-US" smtClean="0"/>
              <a:pPr/>
              <a:t>1</a:t>
            </a:fld>
            <a:endParaRPr lang="en-US" dirty="0"/>
          </a:p>
        </p:txBody>
      </p:sp>
      <p:grpSp>
        <p:nvGrpSpPr>
          <p:cNvPr id="16" name="Group 15"/>
          <p:cNvGrpSpPr/>
          <p:nvPr/>
        </p:nvGrpSpPr>
        <p:grpSpPr>
          <a:xfrm>
            <a:off x="809625" y="2603837"/>
            <a:ext cx="5835344" cy="3640130"/>
            <a:chOff x="762000" y="1118146"/>
            <a:chExt cx="5492088" cy="3474668"/>
          </a:xfrm>
        </p:grpSpPr>
        <p:sp>
          <p:nvSpPr>
            <p:cNvPr id="17" name="TextBox 16"/>
            <p:cNvSpPr txBox="1"/>
            <p:nvPr/>
          </p:nvSpPr>
          <p:spPr>
            <a:xfrm>
              <a:off x="767688" y="3001333"/>
              <a:ext cx="5486400" cy="1591481"/>
            </a:xfrm>
            <a:prstGeom prst="rect">
              <a:avLst/>
            </a:prstGeom>
            <a:noFill/>
            <a:ln>
              <a:noFill/>
            </a:ln>
          </p:spPr>
          <p:txBody>
            <a:bodyPr wrap="square" lIns="96661" tIns="48331" rIns="96661" bIns="48331" rtlCol="0">
              <a:spAutoFit/>
            </a:bodyPr>
            <a:lstStyle/>
            <a:p>
              <a:r>
                <a:rPr lang="es-ES" sz="3400" b="1" dirty="0" smtClean="0">
                  <a:effectLst>
                    <a:outerShdw blurRad="38100" dist="38100" dir="2700000" algn="tl">
                      <a:srgbClr val="000000">
                        <a:alpha val="43137"/>
                      </a:srgbClr>
                    </a:outerShdw>
                  </a:effectLst>
                </a:rPr>
                <a:t>Pre-Evaluación Trimestre 2</a:t>
              </a:r>
            </a:p>
            <a:p>
              <a:r>
                <a:rPr lang="es-ES" sz="3400" b="1" dirty="0" smtClean="0">
                  <a:effectLst>
                    <a:outerShdw blurRad="38100" dist="38100" dir="2700000" algn="tl">
                      <a:srgbClr val="000000">
                        <a:alpha val="43137"/>
                      </a:srgbClr>
                    </a:outerShdw>
                  </a:effectLst>
                </a:rPr>
                <a:t>Instrucciones del maestro</a:t>
              </a:r>
            </a:p>
            <a:p>
              <a:pPr algn="ctr"/>
              <a:endParaRPr lang="en-US" sz="3400" b="1" dirty="0">
                <a:effectLst>
                  <a:outerShdw blurRad="38100" dist="38100" dir="2700000" algn="tl">
                    <a:srgbClr val="000000">
                      <a:alpha val="43137"/>
                    </a:srgbClr>
                  </a:outerShdw>
                </a:effectLst>
              </a:endParaRPr>
            </a:p>
          </p:txBody>
        </p:sp>
        <p:sp>
          <p:nvSpPr>
            <p:cNvPr id="19" name="Rectangle 18"/>
            <p:cNvSpPr/>
            <p:nvPr/>
          </p:nvSpPr>
          <p:spPr>
            <a:xfrm>
              <a:off x="762000" y="1118146"/>
              <a:ext cx="1735377" cy="837292"/>
            </a:xfrm>
            <a:prstGeom prst="rect">
              <a:avLst/>
            </a:prstGeom>
          </p:spPr>
          <p:txBody>
            <a:bodyPr wrap="none">
              <a:spAutoFit/>
            </a:bodyPr>
            <a:lstStyle/>
            <a:p>
              <a:r>
                <a:rPr lang="es-ES" sz="5100" b="1" dirty="0" smtClean="0">
                  <a:effectLst>
                    <a:outerShdw blurRad="38100" dist="38100" dir="2700000" algn="tl">
                      <a:srgbClr val="000000">
                        <a:alpha val="43137"/>
                      </a:srgbClr>
                    </a:outerShdw>
                  </a:effectLst>
                </a:rPr>
                <a:t>Grado</a:t>
              </a:r>
              <a:endParaRPr lang="es-ES" sz="5100" b="1" dirty="0">
                <a:effectLst>
                  <a:outerShdw blurRad="38100" dist="38100" dir="2700000" algn="tl">
                    <a:srgbClr val="000000">
                      <a:alpha val="43137"/>
                    </a:srgbClr>
                  </a:outerShdw>
                </a:effectLst>
              </a:endParaRPr>
            </a:p>
          </p:txBody>
        </p:sp>
      </p:grpSp>
      <p:sp>
        <p:nvSpPr>
          <p:cNvPr id="22" name="Right Triangle 21"/>
          <p:cNvSpPr/>
          <p:nvPr/>
        </p:nvSpPr>
        <p:spPr>
          <a:xfrm rot="5400000" flipH="1">
            <a:off x="660173" y="7641998"/>
            <a:ext cx="1756229" cy="3076575"/>
          </a:xfrm>
          <a:prstGeom prst="rtTriangl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23" name="Right Triangle 22"/>
          <p:cNvSpPr/>
          <p:nvPr/>
        </p:nvSpPr>
        <p:spPr>
          <a:xfrm rot="16200000" flipH="1">
            <a:off x="5476308" y="-699521"/>
            <a:ext cx="1596571" cy="2995613"/>
          </a:xfrm>
          <a:prstGeom prst="rtTriangl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3" name="Rectangle 12"/>
          <p:cNvSpPr/>
          <p:nvPr/>
        </p:nvSpPr>
        <p:spPr>
          <a:xfrm>
            <a:off x="934720" y="5951220"/>
            <a:ext cx="4160520" cy="2728809"/>
          </a:xfrm>
          <a:prstGeom prst="rect">
            <a:avLst/>
          </a:prstGeom>
        </p:spPr>
        <p:txBody>
          <a:bodyPr wrap="square" lIns="96378" tIns="48189" rIns="96378" bIns="48189">
            <a:spAutoFit/>
          </a:bodyPr>
          <a:lstStyle/>
          <a:p>
            <a:r>
              <a:rPr lang="es-ES_tradnl" sz="1300" b="1" u="sng" dirty="0" smtClean="0">
                <a:effectLst>
                  <a:outerShdw blurRad="38100" dist="38100" dir="2700000" algn="tl">
                    <a:srgbClr val="000000">
                      <a:alpha val="43137"/>
                    </a:srgbClr>
                  </a:outerShdw>
                </a:effectLst>
              </a:rPr>
              <a:t>Lectura</a:t>
            </a:r>
            <a:endParaRPr lang="es-ES_tradnl" sz="1300" b="1" dirty="0" smtClean="0">
              <a:effectLst>
                <a:outerShdw blurRad="38100" dist="38100" dir="2700000" algn="tl">
                  <a:srgbClr val="000000">
                    <a:alpha val="43137"/>
                  </a:srgbClr>
                </a:outerShdw>
              </a:effectLst>
            </a:endParaRPr>
          </a:p>
          <a:p>
            <a:r>
              <a:rPr lang="es-ES_tradnl" sz="1300" b="1" dirty="0" smtClean="0">
                <a:solidFill>
                  <a:srgbClr val="C00000"/>
                </a:solidFill>
              </a:rPr>
              <a:t>12</a:t>
            </a:r>
            <a:r>
              <a:rPr lang="es-ES_tradnl" sz="1300" b="1" dirty="0" smtClean="0"/>
              <a:t> </a:t>
            </a:r>
            <a:r>
              <a:rPr lang="es-ES_tradnl" sz="1400" b="1" dirty="0" smtClean="0"/>
              <a:t>Preguntas de selección múltiple</a:t>
            </a:r>
            <a:r>
              <a:rPr lang="es-ES_tradnl" sz="1400" b="1" dirty="0" smtClean="0">
                <a:solidFill>
                  <a:srgbClr val="C00000"/>
                </a:solidFill>
              </a:rPr>
              <a:t> </a:t>
            </a:r>
            <a:endParaRPr lang="es-ES_tradnl" sz="1300" b="1" dirty="0" smtClean="0">
              <a:solidFill>
                <a:srgbClr val="C00000"/>
              </a:solidFill>
            </a:endParaRPr>
          </a:p>
          <a:p>
            <a:r>
              <a:rPr lang="es-ES_tradnl" sz="1300" b="1" dirty="0" smtClean="0">
                <a:solidFill>
                  <a:srgbClr val="C00000"/>
                </a:solidFill>
              </a:rPr>
              <a:t>  1 </a:t>
            </a:r>
            <a:r>
              <a:rPr lang="es-ES_tradnl" sz="1400" b="1" dirty="0" smtClean="0"/>
              <a:t>Respuesta construida</a:t>
            </a:r>
            <a:endParaRPr lang="es-ES_tradnl" sz="1300" b="1" dirty="0" smtClean="0"/>
          </a:p>
          <a:p>
            <a:r>
              <a:rPr lang="es-ES_tradnl" sz="1300" b="1" u="sng" dirty="0" smtClean="0">
                <a:effectLst>
                  <a:outerShdw blurRad="38100" dist="38100" dir="2700000" algn="tl">
                    <a:srgbClr val="000000">
                      <a:alpha val="43137"/>
                    </a:srgbClr>
                  </a:outerShdw>
                </a:effectLst>
              </a:rPr>
              <a:t>Investigación</a:t>
            </a:r>
          </a:p>
          <a:p>
            <a:r>
              <a:rPr lang="es-ES_tradnl" sz="1300" b="1" dirty="0" smtClean="0">
                <a:solidFill>
                  <a:srgbClr val="C00000"/>
                </a:solidFill>
              </a:rPr>
              <a:t>  3</a:t>
            </a:r>
            <a:r>
              <a:rPr lang="es-ES_tradnl" sz="1300" b="1" dirty="0" smtClean="0"/>
              <a:t> </a:t>
            </a:r>
            <a:r>
              <a:rPr lang="es-ES_tradnl" sz="1400" b="1" dirty="0" smtClean="0"/>
              <a:t>Respuesta </a:t>
            </a:r>
            <a:r>
              <a:rPr lang="es-ES_tradnl" sz="1400" b="1" dirty="0"/>
              <a:t>construida </a:t>
            </a:r>
          </a:p>
          <a:p>
            <a:r>
              <a:rPr lang="es-ES_tradnl" sz="1300" b="1" u="sng" dirty="0" smtClean="0">
                <a:effectLst>
                  <a:outerShdw blurRad="38100" dist="38100" dir="2700000" algn="tl">
                    <a:srgbClr val="000000">
                      <a:alpha val="43137"/>
                    </a:srgbClr>
                  </a:outerShdw>
                </a:effectLst>
              </a:rPr>
              <a:t>Escritura</a:t>
            </a:r>
          </a:p>
          <a:p>
            <a:r>
              <a:rPr lang="es-ES_tradnl" sz="1300" b="1" dirty="0" smtClean="0"/>
              <a:t>  </a:t>
            </a:r>
            <a:r>
              <a:rPr lang="es-ES_tradnl" sz="1300" b="1" dirty="0" smtClean="0">
                <a:solidFill>
                  <a:srgbClr val="FF0000"/>
                </a:solidFill>
              </a:rPr>
              <a:t>1</a:t>
            </a:r>
            <a:r>
              <a:rPr lang="es-ES_tradnl" sz="1300" b="1" dirty="0" smtClean="0"/>
              <a:t> Composición completa (Tarea de Rendimiento)</a:t>
            </a:r>
          </a:p>
          <a:p>
            <a:r>
              <a:rPr lang="es-ES_tradnl" sz="1300" b="1" dirty="0" smtClean="0"/>
              <a:t>  </a:t>
            </a:r>
            <a:r>
              <a:rPr lang="es-ES_tradnl" sz="1300" b="1" dirty="0" smtClean="0">
                <a:solidFill>
                  <a:srgbClr val="C00000"/>
                </a:solidFill>
              </a:rPr>
              <a:t>1</a:t>
            </a:r>
            <a:r>
              <a:rPr lang="es-ES_tradnl" sz="1300" b="1" dirty="0" smtClean="0"/>
              <a:t> Escrito breve</a:t>
            </a:r>
          </a:p>
          <a:p>
            <a:r>
              <a:rPr lang="es-ES_tradnl" sz="1300" b="1" dirty="0" smtClean="0"/>
              <a:t>  </a:t>
            </a:r>
            <a:r>
              <a:rPr lang="es-ES_tradnl" sz="1300" b="1" dirty="0" smtClean="0">
                <a:solidFill>
                  <a:srgbClr val="C00000"/>
                </a:solidFill>
              </a:rPr>
              <a:t>1 </a:t>
            </a:r>
            <a:r>
              <a:rPr lang="es-ES_tradnl" sz="1300" b="1" dirty="0" smtClean="0"/>
              <a:t>Escribir para revisar </a:t>
            </a:r>
          </a:p>
          <a:p>
            <a:r>
              <a:rPr lang="es-ES_tradnl" sz="1300" b="1" u="sng" dirty="0" smtClean="0">
                <a:effectLst>
                  <a:outerShdw blurRad="38100" dist="38100" dir="2700000" algn="tl">
                    <a:srgbClr val="000000">
                      <a:alpha val="43137"/>
                    </a:srgbClr>
                  </a:outerShdw>
                </a:effectLst>
              </a:rPr>
              <a:t>Escritura con lenguaje integrado</a:t>
            </a:r>
          </a:p>
          <a:p>
            <a:r>
              <a:rPr lang="es-ES_tradnl" sz="1300" b="1" dirty="0" smtClean="0"/>
              <a:t>  </a:t>
            </a:r>
            <a:r>
              <a:rPr lang="es-ES_tradnl" sz="1300" b="1" dirty="0" smtClean="0">
                <a:solidFill>
                  <a:srgbClr val="C00000"/>
                </a:solidFill>
              </a:rPr>
              <a:t>1 </a:t>
            </a:r>
            <a:r>
              <a:rPr lang="es-ES_tradnl" sz="1300" b="1" dirty="0" smtClean="0"/>
              <a:t>Lenguaje/Vocabulario</a:t>
            </a:r>
          </a:p>
          <a:p>
            <a:r>
              <a:rPr lang="es-ES_tradnl" sz="1300" b="1" dirty="0" smtClean="0"/>
              <a:t>  </a:t>
            </a:r>
            <a:r>
              <a:rPr lang="es-ES_tradnl" sz="1300" b="1" dirty="0" smtClean="0">
                <a:solidFill>
                  <a:srgbClr val="FF0000"/>
                </a:solidFill>
              </a:rPr>
              <a:t>1</a:t>
            </a:r>
            <a:r>
              <a:rPr lang="es-ES_tradnl" sz="1300" b="1" dirty="0" smtClean="0"/>
              <a:t> Editar/Clarificar</a:t>
            </a:r>
          </a:p>
          <a:p>
            <a:endParaRPr lang="en-US" sz="1300" dirty="0"/>
          </a:p>
        </p:txBody>
      </p:sp>
      <p:sp>
        <p:nvSpPr>
          <p:cNvPr id="14" name="Rectangle 13"/>
          <p:cNvSpPr/>
          <p:nvPr/>
        </p:nvSpPr>
        <p:spPr>
          <a:xfrm>
            <a:off x="4577080" y="7454274"/>
            <a:ext cx="2590800" cy="1244719"/>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s-ES" b="1" dirty="0" smtClean="0">
                <a:solidFill>
                  <a:schemeClr val="tx1"/>
                </a:solidFill>
                <a:effectLst>
                  <a:outerShdw blurRad="38100" dist="38100" dir="2700000" algn="tl">
                    <a:srgbClr val="000000">
                      <a:alpha val="43137"/>
                    </a:srgbClr>
                  </a:outerShdw>
                </a:effectLst>
              </a:rPr>
              <a:t>Tarea de rendimiento al nivel de grado</a:t>
            </a:r>
            <a:endParaRPr lang="es-ES" b="1" dirty="0">
              <a:solidFill>
                <a:schemeClr val="tx1"/>
              </a:solidFill>
              <a:effectLst>
                <a:outerShdw blurRad="38100" dist="38100" dir="2700000" algn="tl">
                  <a:srgbClr val="000000">
                    <a:alpha val="43137"/>
                  </a:srgbClr>
                </a:outerShdw>
              </a:effectLst>
            </a:endParaRPr>
          </a:p>
        </p:txBody>
      </p:sp>
      <p:sp>
        <p:nvSpPr>
          <p:cNvPr id="15" name="Rectangle 14"/>
          <p:cNvSpPr/>
          <p:nvPr/>
        </p:nvSpPr>
        <p:spPr>
          <a:xfrm>
            <a:off x="4577080" y="5775189"/>
            <a:ext cx="2590800" cy="1244719"/>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s-ES" b="1" dirty="0">
                <a:solidFill>
                  <a:schemeClr val="tx1"/>
                </a:solidFill>
                <a:effectLst>
                  <a:outerShdw blurRad="38100" dist="38100" dir="2700000" algn="tl">
                    <a:srgbClr val="000000">
                      <a:alpha val="43137"/>
                    </a:srgbClr>
                  </a:outerShdw>
                </a:effectLst>
              </a:rPr>
              <a:t>Pasos secuenciales </a:t>
            </a:r>
            <a:r>
              <a:rPr lang="es-ES" b="1" u="sng" dirty="0">
                <a:solidFill>
                  <a:schemeClr val="tx1"/>
                </a:solidFill>
                <a:effectLst>
                  <a:outerShdw blurRad="38100" dist="38100" dir="2700000" algn="tl">
                    <a:srgbClr val="000000">
                      <a:alpha val="43137"/>
                    </a:srgbClr>
                  </a:outerShdw>
                </a:effectLst>
              </a:rPr>
              <a:t>hacia</a:t>
            </a:r>
            <a:r>
              <a:rPr lang="es-ES" b="1" dirty="0">
                <a:solidFill>
                  <a:schemeClr val="tx1"/>
                </a:solidFill>
                <a:effectLst>
                  <a:outerShdw blurRad="38100" dist="38100" dir="2700000" algn="tl">
                    <a:srgbClr val="000000">
                      <a:alpha val="43137"/>
                    </a:srgbClr>
                  </a:outerShdw>
                </a:effectLst>
              </a:rPr>
              <a:t> el dominio </a:t>
            </a:r>
            <a:r>
              <a:rPr lang="es-ES" b="1" dirty="0" smtClean="0">
                <a:solidFill>
                  <a:schemeClr val="tx1"/>
                </a:solidFill>
                <a:effectLst>
                  <a:outerShdw blurRad="38100" dist="38100" dir="2700000" algn="tl">
                    <a:srgbClr val="000000">
                      <a:alpha val="43137"/>
                    </a:srgbClr>
                  </a:outerShdw>
                </a:effectLst>
              </a:rPr>
              <a:t>del Estándar</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1803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p:nvPr/>
        </p:nvSpPr>
        <p:spPr>
          <a:xfrm>
            <a:off x="1905000" y="90761"/>
            <a:ext cx="3886200" cy="406265"/>
          </a:xfrm>
          <a:prstGeom prst="rect">
            <a:avLst/>
          </a:prstGeom>
          <a:noFill/>
          <a:ln>
            <a:noFill/>
          </a:ln>
        </p:spPr>
        <p:txBody>
          <a:bodyPr lIns="101866" tIns="50919" rIns="101866" bIns="50919" anchor="t" anchorCtr="0">
            <a:noAutofit/>
          </a:bodyPr>
          <a:lstStyle/>
          <a:p>
            <a:pPr algn="ctr">
              <a:buSzPct val="25000"/>
            </a:pPr>
            <a:r>
              <a:rPr lang="en-US" dirty="0" err="1" smtClean="0">
                <a:solidFill>
                  <a:schemeClr val="dk1"/>
                </a:solidFill>
                <a:latin typeface="Calibri"/>
                <a:ea typeface="Calibri"/>
                <a:cs typeface="Calibri"/>
                <a:sym typeface="Calibri"/>
              </a:rPr>
              <a:t>Materiales</a:t>
            </a:r>
            <a:r>
              <a:rPr lang="en-US" dirty="0" smtClean="0">
                <a:solidFill>
                  <a:schemeClr val="dk1"/>
                </a:solidFill>
                <a:latin typeface="Calibri"/>
                <a:ea typeface="Calibri"/>
                <a:cs typeface="Calibri"/>
                <a:sym typeface="Calibri"/>
              </a:rPr>
              <a:t> </a:t>
            </a:r>
            <a:r>
              <a:rPr lang="en-US" dirty="0" err="1" smtClean="0">
                <a:solidFill>
                  <a:schemeClr val="dk1"/>
                </a:solidFill>
                <a:latin typeface="Calibri"/>
                <a:ea typeface="Calibri"/>
                <a:cs typeface="Calibri"/>
                <a:sym typeface="Calibri"/>
              </a:rPr>
              <a:t>complementarios</a:t>
            </a:r>
            <a:endParaRPr lang="en-US" dirty="0">
              <a:solidFill>
                <a:schemeClr val="dk1"/>
              </a:solidFill>
              <a:latin typeface="Calibri"/>
              <a:ea typeface="Calibri"/>
              <a:cs typeface="Calibri"/>
              <a:sym typeface="Calibri"/>
            </a:endParaRPr>
          </a:p>
        </p:txBody>
      </p:sp>
      <p:pic>
        <p:nvPicPr>
          <p:cNvPr id="106" name="Shape 106"/>
          <p:cNvPicPr preferRelativeResize="0"/>
          <p:nvPr/>
        </p:nvPicPr>
        <p:blipFill>
          <a:blip r:embed="rId3">
            <a:alphaModFix/>
          </a:blip>
          <a:stretch>
            <a:fillRect/>
          </a:stretch>
        </p:blipFill>
        <p:spPr>
          <a:xfrm rot="-5400000">
            <a:off x="-634886" y="1198434"/>
            <a:ext cx="4385701" cy="2997270"/>
          </a:xfrm>
          <a:prstGeom prst="rect">
            <a:avLst/>
          </a:prstGeom>
          <a:noFill/>
          <a:ln>
            <a:noFill/>
          </a:ln>
        </p:spPr>
      </p:pic>
      <p:pic>
        <p:nvPicPr>
          <p:cNvPr id="107" name="Shape 107"/>
          <p:cNvPicPr preferRelativeResize="0"/>
          <p:nvPr/>
        </p:nvPicPr>
        <p:blipFill>
          <a:blip r:embed="rId4">
            <a:alphaModFix/>
          </a:blip>
          <a:stretch>
            <a:fillRect/>
          </a:stretch>
        </p:blipFill>
        <p:spPr>
          <a:xfrm rot="-5400000">
            <a:off x="-726931" y="5731069"/>
            <a:ext cx="4651846" cy="3079321"/>
          </a:xfrm>
          <a:prstGeom prst="rect">
            <a:avLst/>
          </a:prstGeom>
          <a:noFill/>
          <a:ln>
            <a:noFill/>
          </a:ln>
        </p:spPr>
      </p:pic>
      <p:pic>
        <p:nvPicPr>
          <p:cNvPr id="108" name="Shape 108"/>
          <p:cNvPicPr preferRelativeResize="0"/>
          <p:nvPr/>
        </p:nvPicPr>
        <p:blipFill>
          <a:blip r:embed="rId5">
            <a:alphaModFix/>
          </a:blip>
          <a:stretch>
            <a:fillRect/>
          </a:stretch>
        </p:blipFill>
        <p:spPr>
          <a:xfrm rot="-5400000">
            <a:off x="3158436" y="1005655"/>
            <a:ext cx="4385700" cy="3382829"/>
          </a:xfrm>
          <a:prstGeom prst="rect">
            <a:avLst/>
          </a:prstGeom>
          <a:noFill/>
          <a:ln>
            <a:noFill/>
          </a:ln>
        </p:spPr>
      </p:pic>
      <p:pic>
        <p:nvPicPr>
          <p:cNvPr id="109" name="Shape 109"/>
          <p:cNvPicPr preferRelativeResize="0"/>
          <p:nvPr/>
        </p:nvPicPr>
        <p:blipFill rotWithShape="1">
          <a:blip r:embed="rId6">
            <a:alphaModFix/>
          </a:blip>
          <a:srcRect t="10139" b="7834"/>
          <a:stretch/>
        </p:blipFill>
        <p:spPr>
          <a:xfrm rot="-5400000">
            <a:off x="3026079" y="5576328"/>
            <a:ext cx="4651845" cy="3388804"/>
          </a:xfrm>
          <a:prstGeom prst="rect">
            <a:avLst/>
          </a:prstGeom>
          <a:noFill/>
          <a:ln>
            <a:noFill/>
          </a:ln>
        </p:spPr>
      </p:pic>
      <p:sp>
        <p:nvSpPr>
          <p:cNvPr id="110" name="Shape 110"/>
          <p:cNvSpPr txBox="1"/>
          <p:nvPr/>
        </p:nvSpPr>
        <p:spPr>
          <a:xfrm rot="-5400000">
            <a:off x="2653202" y="2251435"/>
            <a:ext cx="1029269" cy="565419"/>
          </a:xfrm>
          <a:prstGeom prst="rect">
            <a:avLst/>
          </a:prstGeom>
          <a:noFill/>
          <a:ln>
            <a:noFill/>
          </a:ln>
        </p:spPr>
        <p:txBody>
          <a:bodyPr lIns="101866" tIns="101866" rIns="101866" bIns="101866" anchor="t" anchorCtr="0">
            <a:noAutofit/>
          </a:bodyPr>
          <a:lstStyle/>
          <a:p>
            <a:r>
              <a:rPr lang="en-US" dirty="0" err="1" smtClean="0"/>
              <a:t>verano</a:t>
            </a:r>
            <a:endParaRPr lang="en-US" dirty="0"/>
          </a:p>
        </p:txBody>
      </p:sp>
      <p:sp>
        <p:nvSpPr>
          <p:cNvPr id="111" name="Shape 111"/>
          <p:cNvSpPr txBox="1"/>
          <p:nvPr/>
        </p:nvSpPr>
        <p:spPr>
          <a:xfrm rot="-5400000">
            <a:off x="6642401" y="2195752"/>
            <a:ext cx="994965" cy="487900"/>
          </a:xfrm>
          <a:prstGeom prst="rect">
            <a:avLst/>
          </a:prstGeom>
          <a:noFill/>
          <a:ln>
            <a:noFill/>
          </a:ln>
        </p:spPr>
        <p:txBody>
          <a:bodyPr lIns="101866" tIns="101866" rIns="101866" bIns="101866" anchor="t" anchorCtr="0">
            <a:noAutofit/>
          </a:bodyPr>
          <a:lstStyle/>
          <a:p>
            <a:r>
              <a:rPr lang="en-US" dirty="0" err="1" smtClean="0"/>
              <a:t>otoño</a:t>
            </a:r>
            <a:endParaRPr lang="en-US" dirty="0"/>
          </a:p>
        </p:txBody>
      </p:sp>
      <p:sp>
        <p:nvSpPr>
          <p:cNvPr id="112" name="Shape 112"/>
          <p:cNvSpPr txBox="1"/>
          <p:nvPr/>
        </p:nvSpPr>
        <p:spPr>
          <a:xfrm rot="-5400000">
            <a:off x="2580506" y="7346418"/>
            <a:ext cx="1398947" cy="565419"/>
          </a:xfrm>
          <a:prstGeom prst="rect">
            <a:avLst/>
          </a:prstGeom>
          <a:noFill/>
          <a:ln>
            <a:noFill/>
          </a:ln>
        </p:spPr>
        <p:txBody>
          <a:bodyPr lIns="101866" tIns="101866" rIns="101866" bIns="101866" anchor="t" anchorCtr="0">
            <a:noAutofit/>
          </a:bodyPr>
          <a:lstStyle/>
          <a:p>
            <a:r>
              <a:rPr lang="en-US" dirty="0" smtClean="0"/>
              <a:t>primavera</a:t>
            </a:r>
            <a:endParaRPr lang="en-US" dirty="0"/>
          </a:p>
        </p:txBody>
      </p:sp>
      <p:sp>
        <p:nvSpPr>
          <p:cNvPr id="113" name="Shape 113"/>
          <p:cNvSpPr txBox="1"/>
          <p:nvPr/>
        </p:nvSpPr>
        <p:spPr>
          <a:xfrm rot="-5400000">
            <a:off x="6381866" y="7061460"/>
            <a:ext cx="1475147" cy="418539"/>
          </a:xfrm>
          <a:prstGeom prst="rect">
            <a:avLst/>
          </a:prstGeom>
          <a:noFill/>
          <a:ln>
            <a:noFill/>
          </a:ln>
        </p:spPr>
        <p:txBody>
          <a:bodyPr lIns="101866" tIns="101866" rIns="101866" bIns="101866" anchor="t" anchorCtr="0">
            <a:noAutofit/>
          </a:bodyPr>
          <a:lstStyle/>
          <a:p>
            <a:r>
              <a:rPr lang="en-US" dirty="0" err="1" smtClean="0"/>
              <a:t>invierno</a:t>
            </a:r>
            <a:endParaRPr lang="en-US" dirty="0"/>
          </a:p>
        </p:txBody>
      </p:sp>
      <p:sp>
        <p:nvSpPr>
          <p:cNvPr id="12" name="Slide Number Placeholder 1"/>
          <p:cNvSpPr>
            <a:spLocks noGrp="1"/>
          </p:cNvSpPr>
          <p:nvPr>
            <p:ph type="sldNum" sz="quarter" idx="12"/>
          </p:nvPr>
        </p:nvSpPr>
        <p:spPr>
          <a:xfrm>
            <a:off x="6683632" y="9491038"/>
            <a:ext cx="677581" cy="535517"/>
          </a:xfrm>
        </p:spPr>
        <p:txBody>
          <a:bodyPr/>
          <a:lstStyle/>
          <a:p>
            <a:r>
              <a:rPr lang="en-US" dirty="0" smtClean="0"/>
              <a:t>10</a:t>
            </a:r>
            <a:endParaRPr lang="en-US" dirty="0"/>
          </a:p>
        </p:txBody>
      </p:sp>
    </p:spTree>
    <p:extLst>
      <p:ext uri="{BB962C8B-B14F-4D97-AF65-F5344CB8AC3E}">
        <p14:creationId xmlns:p14="http://schemas.microsoft.com/office/powerpoint/2010/main" val="568142913"/>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p:nvPr/>
        </p:nvSpPr>
        <p:spPr>
          <a:xfrm>
            <a:off x="2269710" y="305509"/>
            <a:ext cx="3517916" cy="696349"/>
          </a:xfrm>
          <a:prstGeom prst="rect">
            <a:avLst/>
          </a:prstGeom>
          <a:noFill/>
          <a:ln>
            <a:noFill/>
          </a:ln>
        </p:spPr>
        <p:txBody>
          <a:bodyPr lIns="101866" tIns="101866" rIns="101866" bIns="101866" anchor="ctr" anchorCtr="0">
            <a:noAutofit/>
          </a:bodyPr>
          <a:lstStyle/>
          <a:p>
            <a:r>
              <a:rPr lang="es-419" dirty="0" smtClean="0">
                <a:solidFill>
                  <a:schemeClr val="dk1"/>
                </a:solidFill>
                <a:latin typeface="Calibri"/>
                <a:ea typeface="Calibri"/>
                <a:cs typeface="Calibri"/>
                <a:sym typeface="Calibri"/>
              </a:rPr>
              <a:t>Materiales complementarios</a:t>
            </a:r>
            <a:endParaRPr lang="es-419" dirty="0">
              <a:solidFill>
                <a:schemeClr val="dk1"/>
              </a:solidFill>
              <a:latin typeface="Calibri"/>
              <a:ea typeface="Calibri"/>
              <a:cs typeface="Calibri"/>
              <a:sym typeface="Calibri"/>
            </a:endParaRPr>
          </a:p>
        </p:txBody>
      </p:sp>
      <p:sp>
        <p:nvSpPr>
          <p:cNvPr id="119" name="Shape 119"/>
          <p:cNvSpPr txBox="1"/>
          <p:nvPr/>
        </p:nvSpPr>
        <p:spPr>
          <a:xfrm>
            <a:off x="657418" y="1186983"/>
            <a:ext cx="4066982" cy="830279"/>
          </a:xfrm>
          <a:prstGeom prst="rect">
            <a:avLst/>
          </a:prstGeom>
          <a:noFill/>
          <a:ln>
            <a:noFill/>
          </a:ln>
        </p:spPr>
        <p:txBody>
          <a:bodyPr lIns="101866" tIns="101866" rIns="101866" bIns="101866" anchor="t" anchorCtr="0">
            <a:noAutofit/>
          </a:bodyPr>
          <a:lstStyle/>
          <a:p>
            <a:r>
              <a:rPr lang="es-419" u="sng" dirty="0" smtClean="0">
                <a:solidFill>
                  <a:schemeClr val="hlink"/>
                </a:solidFill>
                <a:hlinkClick r:id="rId3"/>
              </a:rPr>
              <a:t>Video:  </a:t>
            </a:r>
            <a:r>
              <a:rPr lang="es-419" u="sng" dirty="0" err="1" smtClean="0">
                <a:solidFill>
                  <a:schemeClr val="hlink"/>
                </a:solidFill>
                <a:hlinkClick r:id="rId3"/>
              </a:rPr>
              <a:t>Bee</a:t>
            </a:r>
            <a:r>
              <a:rPr lang="es-419" u="sng" dirty="0" smtClean="0">
                <a:solidFill>
                  <a:schemeClr val="hlink"/>
                </a:solidFill>
                <a:hlinkClick r:id="rId3"/>
              </a:rPr>
              <a:t> and </a:t>
            </a:r>
            <a:r>
              <a:rPr lang="es-419" u="sng" dirty="0" err="1" smtClean="0">
                <a:solidFill>
                  <a:schemeClr val="hlink"/>
                </a:solidFill>
                <a:hlinkClick r:id="rId3"/>
              </a:rPr>
              <a:t>Cherry</a:t>
            </a:r>
            <a:r>
              <a:rPr lang="es-419" u="sng" dirty="0" smtClean="0">
                <a:solidFill>
                  <a:schemeClr val="hlink"/>
                </a:solidFill>
                <a:hlinkClick r:id="rId3"/>
              </a:rPr>
              <a:t> </a:t>
            </a:r>
            <a:r>
              <a:rPr lang="es-419" u="sng" dirty="0" err="1" smtClean="0">
                <a:solidFill>
                  <a:schemeClr val="hlink"/>
                </a:solidFill>
                <a:hlinkClick r:id="rId3"/>
              </a:rPr>
              <a:t>Blossom</a:t>
            </a:r>
            <a:endParaRPr lang="es-419" u="sng" dirty="0" smtClean="0">
              <a:solidFill>
                <a:schemeClr val="hlink"/>
              </a:solidFill>
              <a:hlinkClick r:id="rId3"/>
            </a:endParaRPr>
          </a:p>
          <a:p>
            <a:pPr>
              <a:buClr>
                <a:schemeClr val="dk1"/>
              </a:buClr>
              <a:buSzPct val="91666"/>
            </a:pPr>
            <a:r>
              <a:rPr lang="es-419" sz="1300" b="1" dirty="0" smtClean="0">
                <a:solidFill>
                  <a:schemeClr val="dk1"/>
                </a:solidFill>
                <a:latin typeface="Calibri"/>
                <a:ea typeface="Calibri"/>
                <a:cs typeface="Calibri"/>
                <a:sym typeface="Calibri"/>
              </a:rPr>
              <a:t>https://www.youtube.com/watch?v=Q80pcN0lp8s</a:t>
            </a:r>
          </a:p>
          <a:p>
            <a:endParaRPr lang="es-419" dirty="0"/>
          </a:p>
        </p:txBody>
      </p:sp>
      <p:pic>
        <p:nvPicPr>
          <p:cNvPr id="120" name="Shape 120"/>
          <p:cNvPicPr preferRelativeResize="0"/>
          <p:nvPr/>
        </p:nvPicPr>
        <p:blipFill>
          <a:blip r:embed="rId4">
            <a:alphaModFix/>
          </a:blip>
          <a:stretch>
            <a:fillRect/>
          </a:stretch>
        </p:blipFill>
        <p:spPr>
          <a:xfrm rot="-5400000">
            <a:off x="523882" y="1520826"/>
            <a:ext cx="2799253" cy="3847015"/>
          </a:xfrm>
          <a:prstGeom prst="rect">
            <a:avLst/>
          </a:prstGeom>
          <a:noFill/>
          <a:ln>
            <a:noFill/>
          </a:ln>
        </p:spPr>
      </p:pic>
      <p:sp>
        <p:nvSpPr>
          <p:cNvPr id="121" name="Shape 121"/>
          <p:cNvSpPr txBox="1"/>
          <p:nvPr/>
        </p:nvSpPr>
        <p:spPr>
          <a:xfrm>
            <a:off x="769424" y="4871405"/>
            <a:ext cx="2308167" cy="514470"/>
          </a:xfrm>
          <a:prstGeom prst="rect">
            <a:avLst/>
          </a:prstGeom>
          <a:noFill/>
          <a:ln>
            <a:noFill/>
          </a:ln>
        </p:spPr>
        <p:txBody>
          <a:bodyPr lIns="101866" tIns="101866" rIns="101866" bIns="101866" anchor="t" anchorCtr="0">
            <a:noAutofit/>
          </a:bodyPr>
          <a:lstStyle/>
          <a:p>
            <a:r>
              <a:rPr lang="es-419" sz="1100" dirty="0" smtClean="0"/>
              <a:t>Cartel preparado para la lección</a:t>
            </a:r>
            <a:endParaRPr lang="es-419" sz="1100" dirty="0"/>
          </a:p>
        </p:txBody>
      </p:sp>
      <p:pic>
        <p:nvPicPr>
          <p:cNvPr id="122" name="Shape 122"/>
          <p:cNvPicPr preferRelativeResize="0"/>
          <p:nvPr/>
        </p:nvPicPr>
        <p:blipFill>
          <a:blip r:embed="rId5">
            <a:alphaModFix/>
          </a:blip>
          <a:stretch>
            <a:fillRect/>
          </a:stretch>
        </p:blipFill>
        <p:spPr>
          <a:xfrm rot="-5400000">
            <a:off x="4470310" y="1525959"/>
            <a:ext cx="2771808" cy="3809302"/>
          </a:xfrm>
          <a:prstGeom prst="rect">
            <a:avLst/>
          </a:prstGeom>
          <a:noFill/>
          <a:ln>
            <a:noFill/>
          </a:ln>
        </p:spPr>
      </p:pic>
      <p:sp>
        <p:nvSpPr>
          <p:cNvPr id="123" name="Shape 123"/>
          <p:cNvSpPr txBox="1"/>
          <p:nvPr/>
        </p:nvSpPr>
        <p:spPr>
          <a:xfrm>
            <a:off x="4953000" y="4871405"/>
            <a:ext cx="2241170" cy="555720"/>
          </a:xfrm>
          <a:prstGeom prst="rect">
            <a:avLst/>
          </a:prstGeom>
          <a:noFill/>
          <a:ln>
            <a:noFill/>
          </a:ln>
        </p:spPr>
        <p:txBody>
          <a:bodyPr lIns="101866" tIns="101866" rIns="101866" bIns="101866" anchor="t" anchorCtr="0">
            <a:noAutofit/>
          </a:bodyPr>
          <a:lstStyle/>
          <a:p>
            <a:r>
              <a:rPr lang="es-419" sz="1100" dirty="0" smtClean="0"/>
              <a:t>Cartel después de haber hecho el ciclo de vida, con los estudiantes</a:t>
            </a:r>
            <a:endParaRPr lang="es-419" sz="1100" dirty="0"/>
          </a:p>
        </p:txBody>
      </p:sp>
      <p:pic>
        <p:nvPicPr>
          <p:cNvPr id="124" name="Shape 124"/>
          <p:cNvPicPr preferRelativeResize="0"/>
          <p:nvPr/>
        </p:nvPicPr>
        <p:blipFill>
          <a:blip r:embed="rId6">
            <a:alphaModFix/>
          </a:blip>
          <a:stretch>
            <a:fillRect/>
          </a:stretch>
        </p:blipFill>
        <p:spPr>
          <a:xfrm rot="-5400000">
            <a:off x="-110764" y="6138463"/>
            <a:ext cx="2791113" cy="2157442"/>
          </a:xfrm>
          <a:prstGeom prst="rect">
            <a:avLst/>
          </a:prstGeom>
          <a:noFill/>
          <a:ln>
            <a:noFill/>
          </a:ln>
        </p:spPr>
      </p:pic>
      <p:sp>
        <p:nvSpPr>
          <p:cNvPr id="125" name="Shape 125"/>
          <p:cNvSpPr txBox="1"/>
          <p:nvPr/>
        </p:nvSpPr>
        <p:spPr>
          <a:xfrm>
            <a:off x="115856" y="8603843"/>
            <a:ext cx="2375239" cy="830279"/>
          </a:xfrm>
          <a:prstGeom prst="rect">
            <a:avLst/>
          </a:prstGeom>
          <a:noFill/>
          <a:ln>
            <a:noFill/>
          </a:ln>
        </p:spPr>
        <p:txBody>
          <a:bodyPr lIns="101866" tIns="101866" rIns="101866" bIns="101866" anchor="t" anchorCtr="0">
            <a:noAutofit/>
          </a:bodyPr>
          <a:lstStyle/>
          <a:p>
            <a:r>
              <a:rPr lang="es-419" sz="1100" dirty="0" smtClean="0"/>
              <a:t>Cartel con la sección del árbol de cerezo florecido (</a:t>
            </a:r>
            <a:r>
              <a:rPr lang="es-419" sz="1100" i="1" dirty="0" err="1" smtClean="0"/>
              <a:t>cherry</a:t>
            </a:r>
            <a:r>
              <a:rPr lang="es-419" sz="1100" i="1" dirty="0" smtClean="0"/>
              <a:t> </a:t>
            </a:r>
            <a:r>
              <a:rPr lang="es-419" sz="1100" i="1" dirty="0" err="1" smtClean="0"/>
              <a:t>blossom</a:t>
            </a:r>
            <a:r>
              <a:rPr lang="es-419" sz="1100" dirty="0" smtClean="0"/>
              <a:t>) en  primavera/verano, completada después del video</a:t>
            </a:r>
            <a:endParaRPr lang="es-419" sz="1100" dirty="0"/>
          </a:p>
        </p:txBody>
      </p:sp>
      <p:pic>
        <p:nvPicPr>
          <p:cNvPr id="126" name="Shape 126"/>
          <p:cNvPicPr preferRelativeResize="0"/>
          <p:nvPr/>
        </p:nvPicPr>
        <p:blipFill>
          <a:blip r:embed="rId7">
            <a:alphaModFix/>
          </a:blip>
          <a:stretch>
            <a:fillRect/>
          </a:stretch>
        </p:blipFill>
        <p:spPr>
          <a:xfrm rot="10800000">
            <a:off x="3847017" y="5729129"/>
            <a:ext cx="3847013" cy="2801275"/>
          </a:xfrm>
          <a:prstGeom prst="rect">
            <a:avLst/>
          </a:prstGeom>
          <a:noFill/>
          <a:ln>
            <a:noFill/>
          </a:ln>
        </p:spPr>
      </p:pic>
      <p:sp>
        <p:nvSpPr>
          <p:cNvPr id="127" name="Shape 127"/>
          <p:cNvSpPr txBox="1"/>
          <p:nvPr/>
        </p:nvSpPr>
        <p:spPr>
          <a:xfrm>
            <a:off x="3951564" y="8612740"/>
            <a:ext cx="3424450" cy="830279"/>
          </a:xfrm>
          <a:prstGeom prst="rect">
            <a:avLst/>
          </a:prstGeom>
          <a:noFill/>
          <a:ln>
            <a:noFill/>
          </a:ln>
        </p:spPr>
        <p:txBody>
          <a:bodyPr lIns="101866" tIns="101866" rIns="101866" bIns="101866" anchor="t" anchorCtr="0">
            <a:noAutofit/>
          </a:bodyPr>
          <a:lstStyle/>
          <a:p>
            <a:r>
              <a:rPr lang="es-419" sz="1100" dirty="0" smtClean="0"/>
              <a:t>Cartel completado después de las inferencias del otoño e invierno…los cuadros en blanco es dónde irían los dibujos de los árboles a través de las estaciones</a:t>
            </a:r>
            <a:endParaRPr lang="es-419" sz="1100" dirty="0"/>
          </a:p>
        </p:txBody>
      </p:sp>
      <p:sp>
        <p:nvSpPr>
          <p:cNvPr id="12" name="Slide Number Placeholder 1"/>
          <p:cNvSpPr>
            <a:spLocks noGrp="1"/>
          </p:cNvSpPr>
          <p:nvPr>
            <p:ph type="sldNum" sz="quarter" idx="12"/>
          </p:nvPr>
        </p:nvSpPr>
        <p:spPr>
          <a:xfrm>
            <a:off x="6696132" y="9443019"/>
            <a:ext cx="677581" cy="535517"/>
          </a:xfrm>
        </p:spPr>
        <p:txBody>
          <a:bodyPr/>
          <a:lstStyle/>
          <a:p>
            <a:r>
              <a:rPr lang="en-US" dirty="0" smtClean="0"/>
              <a:t>11</a:t>
            </a:r>
            <a:endParaRPr lang="en-US" dirty="0"/>
          </a:p>
        </p:txBody>
      </p:sp>
    </p:spTree>
    <p:extLst>
      <p:ext uri="{BB962C8B-B14F-4D97-AF65-F5344CB8AC3E}">
        <p14:creationId xmlns:p14="http://schemas.microsoft.com/office/powerpoint/2010/main" val="1687121039"/>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0270035"/>
              </p:ext>
            </p:extLst>
          </p:nvPr>
        </p:nvGraphicFramePr>
        <p:xfrm>
          <a:off x="431800" y="922019"/>
          <a:ext cx="6908800" cy="7117080"/>
        </p:xfrm>
        <a:graphic>
          <a:graphicData uri="http://schemas.openxmlformats.org/drawingml/2006/table">
            <a:tbl>
              <a:tblPr firstRow="1" bandRow="1">
                <a:tableStyleId>{5940675A-B579-460E-94D1-54222C63F5DA}</a:tableStyleId>
              </a:tblPr>
              <a:tblGrid>
                <a:gridCol w="6908800"/>
              </a:tblGrid>
              <a:tr h="905256">
                <a:tc>
                  <a:txBody>
                    <a:bodyPr/>
                    <a:lstStyle/>
                    <a:p>
                      <a:endParaRPr lang="es-419" sz="1800" b="1" noProof="0" dirty="0" smtClean="0"/>
                    </a:p>
                    <a:p>
                      <a:endParaRPr lang="es-419" sz="1800" b="1" noProof="0" dirty="0" smtClean="0"/>
                    </a:p>
                    <a:p>
                      <a:r>
                        <a:rPr lang="es-419" sz="1800" b="1" noProof="0" dirty="0" smtClean="0"/>
                        <a:t>Nombre_____________________</a:t>
                      </a:r>
                    </a:p>
                  </a:txBody>
                  <a:tcPr marL="103632" marR="103632" marT="50292" marB="50292">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07924">
                <a:tc>
                  <a:txBody>
                    <a:bodyPr/>
                    <a:lstStyle/>
                    <a:p>
                      <a:r>
                        <a:rPr lang="es-419" sz="1800" b="1" noProof="0" dirty="0" smtClean="0"/>
                        <a:t>¿Cuál es el </a:t>
                      </a:r>
                      <a:r>
                        <a:rPr lang="es-419" sz="1800" b="1" u="sng" noProof="0" dirty="0" smtClean="0"/>
                        <a:t>tema principal </a:t>
                      </a:r>
                      <a:r>
                        <a:rPr lang="es-419" sz="1800" b="1" noProof="0" dirty="0" smtClean="0"/>
                        <a:t>del texto?</a:t>
                      </a:r>
                      <a:endParaRPr lang="es-419" sz="1800" b="1"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tcPr>
                </a:tc>
              </a:tr>
              <a:tr h="407924">
                <a:tc>
                  <a:txBody>
                    <a:bodyPr/>
                    <a:lstStyle/>
                    <a:p>
                      <a:r>
                        <a:rPr lang="es-419" sz="1800" b="1" noProof="0" dirty="0" smtClean="0"/>
                        <a:t>¿Qué </a:t>
                      </a:r>
                      <a:r>
                        <a:rPr lang="es-419" sz="1800" b="1" u="sng" noProof="0" dirty="0" smtClean="0"/>
                        <a:t>detalles clave</a:t>
                      </a:r>
                      <a:r>
                        <a:rPr lang="es-419" sz="1800" b="1" noProof="0" dirty="0" smtClean="0"/>
                        <a:t> te ayudaron a saber el </a:t>
                      </a:r>
                      <a:r>
                        <a:rPr lang="es-419" sz="1800" b="1" u="sng" noProof="0" dirty="0" smtClean="0"/>
                        <a:t>enfoque específico</a:t>
                      </a:r>
                      <a:r>
                        <a:rPr lang="es-419" sz="1800" b="1" baseline="0" noProof="0" dirty="0" smtClean="0"/>
                        <a:t> del párrafo____?</a:t>
                      </a:r>
                      <a:endParaRPr lang="es-419" sz="1800" b="1" noProof="0" dirty="0"/>
                    </a:p>
                  </a:txBody>
                  <a:tcPr marL="103632" marR="103632" marT="50292" marB="50292"/>
                </a:tc>
              </a:tr>
              <a:tr h="407924">
                <a:tc>
                  <a:txBody>
                    <a:bodyPr/>
                    <a:lstStyle/>
                    <a:p>
                      <a:endParaRPr lang="es-419" sz="1800" noProof="0" dirty="0"/>
                    </a:p>
                  </a:txBody>
                  <a:tcPr marL="103632" marR="103632" marT="50292" marB="50292">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tcPr>
                </a:tc>
              </a:tr>
              <a:tr h="407924">
                <a:tc>
                  <a:txBody>
                    <a:bodyPr/>
                    <a:lstStyle/>
                    <a:p>
                      <a:r>
                        <a:rPr lang="es-419" sz="1800" b="1" noProof="0" dirty="0" smtClean="0"/>
                        <a:t>¿Qué </a:t>
                      </a:r>
                      <a:r>
                        <a:rPr lang="es-419" sz="1800" b="1" u="sng" noProof="0" dirty="0" smtClean="0"/>
                        <a:t>detalles clave</a:t>
                      </a:r>
                      <a:r>
                        <a:rPr lang="es-419" sz="1800" b="1" noProof="0" dirty="0" smtClean="0"/>
                        <a:t> te ayudaron a saber el </a:t>
                      </a:r>
                      <a:r>
                        <a:rPr lang="es-419" sz="1800" b="1" u="sng" noProof="0" dirty="0" smtClean="0"/>
                        <a:t>enfoque específico</a:t>
                      </a:r>
                      <a:r>
                        <a:rPr lang="es-419" sz="1800" b="1" baseline="0" noProof="0" dirty="0" smtClean="0"/>
                        <a:t> del párrafo____?</a:t>
                      </a:r>
                      <a:endParaRPr lang="es-419" sz="1800" b="1" noProof="0" dirty="0"/>
                    </a:p>
                  </a:txBody>
                  <a:tcPr marL="103632" marR="103632" marT="50292" marB="50292"/>
                </a:tc>
              </a:tr>
              <a:tr h="407924">
                <a:tc>
                  <a:txBody>
                    <a:bodyPr/>
                    <a:lstStyle/>
                    <a:p>
                      <a:endParaRPr lang="es-419" sz="1800" noProof="0" dirty="0"/>
                    </a:p>
                  </a:txBody>
                  <a:tcPr marL="103632" marR="103632" marT="50292" marB="50292">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tcPr>
                </a:tc>
              </a:tr>
            </a:tbl>
          </a:graphicData>
        </a:graphic>
      </p:graphicFrame>
      <p:sp>
        <p:nvSpPr>
          <p:cNvPr id="4" name="Rectangle 3"/>
          <p:cNvSpPr/>
          <p:nvPr/>
        </p:nvSpPr>
        <p:spPr>
          <a:xfrm>
            <a:off x="408608" y="152400"/>
            <a:ext cx="7135191" cy="523220"/>
          </a:xfrm>
          <a:prstGeom prst="rect">
            <a:avLst/>
          </a:prstGeom>
        </p:spPr>
        <p:txBody>
          <a:bodyPr wrap="square">
            <a:spAutoFit/>
          </a:bodyPr>
          <a:lstStyle/>
          <a:p>
            <a:pPr lvl="0"/>
            <a:r>
              <a:rPr lang="es-419" sz="1400" b="1" dirty="0" smtClean="0">
                <a:solidFill>
                  <a:prstClr val="black"/>
                </a:solidFill>
              </a:rPr>
              <a:t>Maestros:  Esta es una hoja para tomar notas que los estudiantes pueden utilizar cuando estén investigando un tema.  </a:t>
            </a:r>
            <a:endParaRPr lang="es-419" sz="1400" b="1" dirty="0">
              <a:solidFill>
                <a:prstClr val="black"/>
              </a:solidFill>
            </a:endParaRPr>
          </a:p>
        </p:txBody>
      </p:sp>
      <p:grpSp>
        <p:nvGrpSpPr>
          <p:cNvPr id="5" name="Group 4"/>
          <p:cNvGrpSpPr/>
          <p:nvPr/>
        </p:nvGrpSpPr>
        <p:grpSpPr>
          <a:xfrm>
            <a:off x="986294" y="922019"/>
            <a:ext cx="6331269" cy="7261861"/>
            <a:chOff x="1122680" y="850356"/>
            <a:chExt cx="6331269" cy="7261861"/>
          </a:xfrm>
        </p:grpSpPr>
        <p:sp>
          <p:nvSpPr>
            <p:cNvPr id="6" name="Rectangle 5"/>
            <p:cNvSpPr/>
            <p:nvPr/>
          </p:nvSpPr>
          <p:spPr>
            <a:xfrm>
              <a:off x="4033284" y="995137"/>
              <a:ext cx="3281680" cy="2123640"/>
            </a:xfrm>
            <a:prstGeom prst="rect">
              <a:avLst/>
            </a:prstGeom>
            <a:solidFill>
              <a:schemeClr val="accent5">
                <a:lumMod val="20000"/>
                <a:lumOff val="80000"/>
              </a:schemeClr>
            </a:solidFill>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r>
                <a:rPr lang="es-419" sz="1100" b="1" dirty="0" smtClean="0"/>
                <a:t>Instruya a los estudiantes a leer un texto de múltiples párrafos.</a:t>
              </a:r>
            </a:p>
            <a:p>
              <a:endParaRPr lang="es-419" sz="1100" b="1" dirty="0" smtClean="0"/>
            </a:p>
            <a:p>
              <a:r>
                <a:rPr lang="es-419" sz="1100" b="1" dirty="0" smtClean="0"/>
                <a:t>Pregunte: − </a:t>
              </a:r>
              <a:r>
                <a:rPr lang="es-419" sz="1100" b="1" i="1" dirty="0" smtClean="0"/>
                <a:t>¿De qué trata este texto mayormente? </a:t>
              </a:r>
              <a:r>
                <a:rPr lang="es-419" sz="1100" b="1" dirty="0" smtClean="0"/>
                <a:t>Explique que este es el </a:t>
              </a:r>
              <a:r>
                <a:rPr lang="es-419" sz="1100" b="1" u="sng" dirty="0" smtClean="0">
                  <a:solidFill>
                    <a:srgbClr val="C00000"/>
                  </a:solidFill>
                  <a:effectLst>
                    <a:outerShdw blurRad="38100" dist="38100" dir="2700000" algn="tl">
                      <a:srgbClr val="000000">
                        <a:alpha val="43137"/>
                      </a:srgbClr>
                    </a:outerShdw>
                  </a:effectLst>
                </a:rPr>
                <a:t>tema principal</a:t>
              </a:r>
              <a:r>
                <a:rPr lang="es-419" sz="1100" b="1" dirty="0" smtClean="0"/>
                <a:t> del texto.  Pida a los estudiantes que compartan cómo ellos saben de qué trata el texto mayormente. </a:t>
              </a:r>
            </a:p>
            <a:p>
              <a:r>
                <a:rPr lang="es-419" sz="1100" b="1" dirty="0" smtClean="0"/>
                <a:t> </a:t>
              </a:r>
            </a:p>
            <a:p>
              <a:r>
                <a:rPr lang="es-419" sz="1100" b="1" dirty="0" smtClean="0"/>
                <a:t>Pida a los estudiantes que escriban el </a:t>
              </a:r>
              <a:r>
                <a:rPr lang="es-419" sz="1100" b="1" u="sng" dirty="0" smtClean="0">
                  <a:solidFill>
                    <a:srgbClr val="C00000"/>
                  </a:solidFill>
                  <a:effectLst>
                    <a:outerShdw blurRad="38100" dist="38100" dir="2700000" algn="tl">
                      <a:srgbClr val="000000">
                        <a:alpha val="43137"/>
                      </a:srgbClr>
                    </a:outerShdw>
                  </a:effectLst>
                </a:rPr>
                <a:t>tema principal</a:t>
              </a:r>
              <a:r>
                <a:rPr lang="es-419" sz="1100" b="1" dirty="0" smtClean="0"/>
                <a:t> del texto.</a:t>
              </a:r>
            </a:p>
            <a:p>
              <a:r>
                <a:rPr lang="es-419" sz="1100" b="1" dirty="0" smtClean="0"/>
                <a:t>Nota:  el tema se refiere a todo el texto resumido en una </a:t>
              </a:r>
              <a:r>
                <a:rPr lang="es-419" sz="1100" b="1" u="sng" dirty="0" smtClean="0"/>
                <a:t>palabra o frase</a:t>
              </a:r>
              <a:r>
                <a:rPr lang="es-419" sz="1100" b="1" dirty="0" smtClean="0"/>
                <a:t>.</a:t>
              </a:r>
              <a:endParaRPr lang="es-419" sz="1100" b="1" dirty="0"/>
            </a:p>
          </p:txBody>
        </p:sp>
        <p:sp>
          <p:nvSpPr>
            <p:cNvPr id="7" name="Rounded Rectangle 6"/>
            <p:cNvSpPr/>
            <p:nvPr/>
          </p:nvSpPr>
          <p:spPr>
            <a:xfrm>
              <a:off x="6995160" y="850356"/>
              <a:ext cx="458789" cy="50292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01875" tIns="50938" rIns="101875" bIns="50938" rtlCol="0" anchor="ctr"/>
            <a:lstStyle/>
            <a:p>
              <a:pPr algn="ctr"/>
              <a:r>
                <a:rPr lang="en-US" b="1" dirty="0" smtClean="0">
                  <a:effectLst>
                    <a:outerShdw blurRad="38100" dist="38100" dir="2700000" algn="tl">
                      <a:srgbClr val="000000">
                        <a:alpha val="43137"/>
                      </a:srgbClr>
                    </a:outerShdw>
                  </a:effectLst>
                </a:rPr>
                <a:t>1</a:t>
              </a:r>
              <a:endParaRPr lang="en-US" b="1" dirty="0">
                <a:effectLst>
                  <a:outerShdw blurRad="38100" dist="38100" dir="2700000" algn="tl">
                    <a:srgbClr val="000000">
                      <a:alpha val="43137"/>
                    </a:srgbClr>
                  </a:outerShdw>
                </a:effectLst>
              </a:endParaRPr>
            </a:p>
          </p:txBody>
        </p:sp>
        <p:sp>
          <p:nvSpPr>
            <p:cNvPr id="8" name="Rectangle 7"/>
            <p:cNvSpPr/>
            <p:nvPr/>
          </p:nvSpPr>
          <p:spPr>
            <a:xfrm>
              <a:off x="1122680" y="4408896"/>
              <a:ext cx="3281680" cy="2970026"/>
            </a:xfrm>
            <a:prstGeom prst="rect">
              <a:avLst/>
            </a:prstGeom>
            <a:solidFill>
              <a:schemeClr val="accent5">
                <a:lumMod val="20000"/>
                <a:lumOff val="80000"/>
              </a:schemeClr>
            </a:solidFill>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r>
                <a:rPr lang="es-419" sz="1100" b="1" dirty="0" smtClean="0"/>
                <a:t>Explique: − </a:t>
              </a:r>
              <a:r>
                <a:rPr lang="es-419" sz="1100" b="1" i="1" dirty="0" smtClean="0"/>
                <a:t>Un </a:t>
              </a:r>
              <a:r>
                <a:rPr lang="es-419" sz="1100" b="1" i="1" u="sng" dirty="0" smtClean="0">
                  <a:solidFill>
                    <a:srgbClr val="C00000"/>
                  </a:solidFill>
                  <a:effectLst>
                    <a:outerShdw blurRad="38100" dist="38100" dir="2700000" algn="tl">
                      <a:srgbClr val="000000">
                        <a:alpha val="43137"/>
                      </a:srgbClr>
                    </a:outerShdw>
                  </a:effectLst>
                </a:rPr>
                <a:t>enfoque específico</a:t>
              </a:r>
              <a:r>
                <a:rPr lang="es-419" sz="1100" b="1" i="1" dirty="0" smtClean="0"/>
                <a:t> es lo que el párrafo está diciendo sobre el </a:t>
              </a:r>
              <a:r>
                <a:rPr lang="es-419" sz="1100" b="1" i="1" u="sng" dirty="0" smtClean="0">
                  <a:solidFill>
                    <a:srgbClr val="C00000"/>
                  </a:solidFill>
                  <a:effectLst>
                    <a:outerShdw blurRad="38100" dist="38100" dir="2700000" algn="tl">
                      <a:srgbClr val="000000">
                        <a:alpha val="43137"/>
                      </a:srgbClr>
                    </a:outerShdw>
                  </a:effectLst>
                </a:rPr>
                <a:t>tema</a:t>
              </a:r>
              <a:r>
                <a:rPr lang="es-419" sz="1100" b="1" i="1" dirty="0" smtClean="0"/>
                <a:t>.  Los </a:t>
              </a:r>
              <a:r>
                <a:rPr lang="es-419" sz="1100" b="1" i="1" u="sng" dirty="0" smtClean="0">
                  <a:solidFill>
                    <a:srgbClr val="C00000"/>
                  </a:solidFill>
                  <a:effectLst>
                    <a:outerShdw blurRad="38100" dist="38100" dir="2700000" algn="tl">
                      <a:srgbClr val="000000">
                        <a:alpha val="43137"/>
                      </a:srgbClr>
                    </a:outerShdw>
                  </a:effectLst>
                </a:rPr>
                <a:t>detalles clave</a:t>
              </a:r>
              <a:r>
                <a:rPr lang="es-419" sz="1100" b="1" i="1" dirty="0" smtClean="0"/>
                <a:t> nos ayudan a encontrar el </a:t>
              </a:r>
              <a:r>
                <a:rPr lang="es-419" sz="1100" b="1" i="1" u="sng" dirty="0" smtClean="0">
                  <a:solidFill>
                    <a:srgbClr val="C00000"/>
                  </a:solidFill>
                  <a:effectLst>
                    <a:outerShdw blurRad="38100" dist="38100" dir="2700000" algn="tl">
                      <a:srgbClr val="000000">
                        <a:alpha val="43137"/>
                      </a:srgbClr>
                    </a:outerShdw>
                  </a:effectLst>
                </a:rPr>
                <a:t>enfoque específico</a:t>
              </a:r>
              <a:r>
                <a:rPr lang="es-419" sz="1100" b="1" i="1" dirty="0" smtClean="0"/>
                <a:t> de los párrafos.  </a:t>
              </a:r>
            </a:p>
            <a:p>
              <a:endParaRPr lang="es-419" sz="1100" b="1" dirty="0" smtClean="0"/>
            </a:p>
            <a:p>
              <a:pPr defTabSz="1135157"/>
              <a:r>
                <a:rPr lang="es-419" sz="1100" b="1" dirty="0" smtClean="0">
                  <a:solidFill>
                    <a:prstClr val="black"/>
                  </a:solidFill>
                </a:rPr>
                <a:t>Ejemplo:  Si el tema principal es PERROS,</a:t>
              </a:r>
            </a:p>
            <a:p>
              <a:pPr defTabSz="1135157"/>
              <a:r>
                <a:rPr lang="es-419" sz="1100" b="1" dirty="0" smtClean="0">
                  <a:solidFill>
                    <a:prstClr val="black"/>
                  </a:solidFill>
                </a:rPr>
                <a:t>algunos </a:t>
              </a:r>
              <a:r>
                <a:rPr lang="es-419" sz="1100" b="1" u="sng" dirty="0" smtClean="0">
                  <a:solidFill>
                    <a:srgbClr val="C00000"/>
                  </a:solidFill>
                  <a:effectLst>
                    <a:outerShdw blurRad="38100" dist="38100" dir="2700000" algn="tl">
                      <a:srgbClr val="000000">
                        <a:alpha val="43137"/>
                      </a:srgbClr>
                    </a:outerShdw>
                  </a:effectLst>
                </a:rPr>
                <a:t>detalles clave</a:t>
              </a:r>
              <a:r>
                <a:rPr lang="es-419" sz="1100" b="1" dirty="0" smtClean="0">
                  <a:solidFill>
                    <a:srgbClr val="C00000"/>
                  </a:solidFill>
                  <a:effectLst>
                    <a:outerShdw blurRad="38100" dist="38100" dir="2700000" algn="tl">
                      <a:srgbClr val="000000">
                        <a:alpha val="43137"/>
                      </a:srgbClr>
                    </a:outerShdw>
                  </a:effectLst>
                </a:rPr>
                <a:t> </a:t>
              </a:r>
              <a:r>
                <a:rPr lang="es-419" sz="1100" b="1" dirty="0" smtClean="0">
                  <a:solidFill>
                    <a:prstClr val="black"/>
                  </a:solidFill>
                </a:rPr>
                <a:t>de un párrafo podrían ser…</a:t>
              </a:r>
            </a:p>
            <a:p>
              <a:pPr defTabSz="1135157"/>
              <a:endParaRPr lang="es-419" sz="1100" b="1" dirty="0" smtClean="0">
                <a:solidFill>
                  <a:prstClr val="black"/>
                </a:solidFill>
              </a:endParaRPr>
            </a:p>
            <a:p>
              <a:pPr marL="171450" indent="-171450">
                <a:buFont typeface="Arial" panose="020B0604020202020204" pitchFamily="34" charset="0"/>
                <a:buChar char="•"/>
              </a:pPr>
              <a:r>
                <a:rPr lang="es-419" sz="1100" b="1" dirty="0" smtClean="0"/>
                <a:t>al perro le gusta jugar a buscar cosas.</a:t>
              </a:r>
            </a:p>
            <a:p>
              <a:pPr>
                <a:buFont typeface="Arial" pitchFamily="34" charset="0"/>
                <a:buChar char="•"/>
              </a:pPr>
              <a:r>
                <a:rPr lang="es-419" sz="1100" b="1" dirty="0" smtClean="0"/>
                <a:t>    al perro le gusta jugar con la pelota.</a:t>
              </a:r>
            </a:p>
            <a:p>
              <a:pPr defTabSz="1135157"/>
              <a:endParaRPr lang="es-419" sz="1100" b="1" dirty="0" smtClean="0">
                <a:solidFill>
                  <a:prstClr val="black"/>
                </a:solidFill>
              </a:endParaRPr>
            </a:p>
            <a:p>
              <a:pPr defTabSz="1135157"/>
              <a:r>
                <a:rPr lang="es-419" sz="1100" b="1" dirty="0" smtClean="0">
                  <a:solidFill>
                    <a:prstClr val="black"/>
                  </a:solidFill>
                </a:rPr>
                <a:t>El </a:t>
              </a:r>
              <a:r>
                <a:rPr lang="es-419" sz="1100" b="1" u="sng" dirty="0" smtClean="0">
                  <a:solidFill>
                    <a:srgbClr val="C00000"/>
                  </a:solidFill>
                  <a:effectLst>
                    <a:outerShdw blurRad="38100" dist="38100" dir="2700000" algn="tl">
                      <a:srgbClr val="000000">
                        <a:alpha val="43137"/>
                      </a:srgbClr>
                    </a:outerShdw>
                  </a:effectLst>
                </a:rPr>
                <a:t>enfoque específico</a:t>
              </a:r>
              <a:r>
                <a:rPr lang="es-419" sz="1100" b="1" dirty="0" smtClean="0">
                  <a:solidFill>
                    <a:srgbClr val="C00000"/>
                  </a:solidFill>
                  <a:effectLst>
                    <a:outerShdw blurRad="38100" dist="38100" dir="2700000" algn="tl">
                      <a:srgbClr val="000000">
                        <a:alpha val="43137"/>
                      </a:srgbClr>
                    </a:outerShdw>
                  </a:effectLst>
                </a:rPr>
                <a:t> </a:t>
              </a:r>
              <a:r>
                <a:rPr lang="es-419" sz="1100" b="1" dirty="0" smtClean="0">
                  <a:solidFill>
                    <a:prstClr val="black"/>
                  </a:solidFill>
                </a:rPr>
                <a:t> de este párrafo podría ser…  cosas que a los perros les gusta hacer, o que los perros son juguetones.</a:t>
              </a:r>
            </a:p>
            <a:p>
              <a:pPr defTabSz="1135157"/>
              <a:endParaRPr lang="es-419" sz="1100" b="1" dirty="0" smtClean="0">
                <a:solidFill>
                  <a:prstClr val="black"/>
                </a:solidFill>
              </a:endParaRPr>
            </a:p>
            <a:p>
              <a:pPr defTabSz="1135157"/>
              <a:r>
                <a:rPr lang="es-419" sz="1100" b="1" dirty="0" smtClean="0">
                  <a:solidFill>
                    <a:prstClr val="black"/>
                  </a:solidFill>
                </a:rPr>
                <a:t>Los estudiantes deben ser capaces de identificar el </a:t>
              </a:r>
              <a:r>
                <a:rPr lang="es-419" sz="1100" b="1" u="sng" dirty="0" smtClean="0">
                  <a:solidFill>
                    <a:srgbClr val="C00000"/>
                  </a:solidFill>
                  <a:effectLst>
                    <a:outerShdw blurRad="38100" dist="38100" dir="2700000" algn="tl">
                      <a:srgbClr val="000000">
                        <a:alpha val="43137"/>
                      </a:srgbClr>
                    </a:outerShdw>
                  </a:effectLst>
                </a:rPr>
                <a:t>enfoque </a:t>
              </a:r>
              <a:r>
                <a:rPr lang="es-419" sz="1100" b="1" u="sng" dirty="0" err="1" smtClean="0">
                  <a:solidFill>
                    <a:srgbClr val="C00000"/>
                  </a:solidFill>
                  <a:effectLst>
                    <a:outerShdw blurRad="38100" dist="38100" dir="2700000" algn="tl">
                      <a:srgbClr val="000000">
                        <a:alpha val="43137"/>
                      </a:srgbClr>
                    </a:outerShdw>
                  </a:effectLst>
                </a:rPr>
                <a:t>específio</a:t>
              </a:r>
              <a:r>
                <a:rPr lang="es-419" sz="1100" b="1" dirty="0" smtClean="0">
                  <a:solidFill>
                    <a:prstClr val="black"/>
                  </a:solidFill>
                </a:rPr>
                <a:t> en dos o más párrafos del texto.  </a:t>
              </a:r>
              <a:endParaRPr lang="es-419" sz="1100" b="1" dirty="0">
                <a:solidFill>
                  <a:prstClr val="black"/>
                </a:solidFill>
              </a:endParaRPr>
            </a:p>
          </p:txBody>
        </p:sp>
        <p:sp>
          <p:nvSpPr>
            <p:cNvPr id="9" name="Rounded Rectangle 8"/>
            <p:cNvSpPr/>
            <p:nvPr/>
          </p:nvSpPr>
          <p:spPr>
            <a:xfrm>
              <a:off x="4174966" y="4789896"/>
              <a:ext cx="458789" cy="50292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01875" tIns="50938" rIns="101875" bIns="50938" rtlCol="0" anchor="ctr"/>
            <a:lstStyle/>
            <a:p>
              <a:pPr algn="ctr"/>
              <a:r>
                <a:rPr lang="en-US" b="1" dirty="0" smtClean="0">
                  <a:effectLst>
                    <a:outerShdw blurRad="38100" dist="38100" dir="2700000" algn="tl">
                      <a:srgbClr val="000000">
                        <a:alpha val="43137"/>
                      </a:srgbClr>
                    </a:outerShdw>
                  </a:effectLst>
                </a:rPr>
                <a:t>2</a:t>
              </a:r>
              <a:endParaRPr lang="en-US" b="1" dirty="0">
                <a:effectLst>
                  <a:outerShdw blurRad="38100" dist="38100" dir="2700000" algn="tl">
                    <a:srgbClr val="000000">
                      <a:alpha val="43137"/>
                    </a:srgbClr>
                  </a:outerShdw>
                </a:effectLst>
              </a:endParaRPr>
            </a:p>
          </p:txBody>
        </p:sp>
        <p:sp>
          <p:nvSpPr>
            <p:cNvPr id="10" name="TextBox 9"/>
            <p:cNvSpPr txBox="1"/>
            <p:nvPr/>
          </p:nvSpPr>
          <p:spPr>
            <a:xfrm>
              <a:off x="4713458" y="6307752"/>
              <a:ext cx="2740491" cy="1804465"/>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10613" tIns="55307" rIns="110613" bIns="55307" rtlCol="0">
              <a:spAutoFit/>
            </a:bodyPr>
            <a:lstStyle/>
            <a:p>
              <a:r>
                <a:rPr lang="es-419" sz="1100" b="1" dirty="0" smtClean="0"/>
                <a:t>Recuerde que los estudiantes necesitarán una hoja para tomar notas por </a:t>
              </a:r>
              <a:r>
                <a:rPr lang="es-419" sz="1100" b="1" u="sng" dirty="0" smtClean="0"/>
                <a:t>cada</a:t>
              </a:r>
              <a:r>
                <a:rPr lang="es-419" sz="1100" b="1" dirty="0" smtClean="0"/>
                <a:t> texto.  Esto es solo para el texto informativo.  También puede utilizar un organizador gráfico de su elección que enfatice el vocabulario estándar: </a:t>
              </a:r>
            </a:p>
            <a:p>
              <a:endParaRPr lang="es-419" sz="1100" b="1" dirty="0" smtClean="0"/>
            </a:p>
            <a:p>
              <a:r>
                <a:rPr lang="es-419" sz="1100" b="1" dirty="0" smtClean="0"/>
                <a:t>Tema principal        (RI.2.2)</a:t>
              </a:r>
            </a:p>
            <a:p>
              <a:r>
                <a:rPr lang="es-419" sz="1100" b="1" dirty="0" smtClean="0"/>
                <a:t>Detalles clave          (RI.2.1)</a:t>
              </a:r>
            </a:p>
            <a:p>
              <a:r>
                <a:rPr lang="es-419" sz="1100" b="1" dirty="0" smtClean="0"/>
                <a:t>Enfoque específico  (RI.2.2)</a:t>
              </a:r>
              <a:endParaRPr lang="es-419" sz="1100" b="1" dirty="0"/>
            </a:p>
          </p:txBody>
        </p:sp>
      </p:grpSp>
      <p:sp>
        <p:nvSpPr>
          <p:cNvPr id="11" name="Rectangle 10"/>
          <p:cNvSpPr/>
          <p:nvPr/>
        </p:nvSpPr>
        <p:spPr>
          <a:xfrm>
            <a:off x="3547070" y="9538658"/>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
        <p:nvSpPr>
          <p:cNvPr id="12" name="Slide Number Placeholder 1"/>
          <p:cNvSpPr>
            <a:spLocks noGrp="1"/>
          </p:cNvSpPr>
          <p:nvPr>
            <p:ph type="sldNum" sz="quarter" idx="12"/>
          </p:nvPr>
        </p:nvSpPr>
        <p:spPr>
          <a:xfrm>
            <a:off x="6706198" y="9322648"/>
            <a:ext cx="677581" cy="535517"/>
          </a:xfrm>
        </p:spPr>
        <p:txBody>
          <a:bodyPr/>
          <a:lstStyle/>
          <a:p>
            <a:r>
              <a:rPr lang="en-US" dirty="0" smtClean="0"/>
              <a:t>12</a:t>
            </a:r>
            <a:endParaRPr lang="en-US" dirty="0"/>
          </a:p>
        </p:txBody>
      </p:sp>
    </p:spTree>
    <p:extLst>
      <p:ext uri="{BB962C8B-B14F-4D97-AF65-F5344CB8AC3E}">
        <p14:creationId xmlns:p14="http://schemas.microsoft.com/office/powerpoint/2010/main" val="2873287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31009133"/>
              </p:ext>
            </p:extLst>
          </p:nvPr>
        </p:nvGraphicFramePr>
        <p:xfrm>
          <a:off x="431800" y="922019"/>
          <a:ext cx="6908800" cy="7391400"/>
        </p:xfrm>
        <a:graphic>
          <a:graphicData uri="http://schemas.openxmlformats.org/drawingml/2006/table">
            <a:tbl>
              <a:tblPr firstRow="1" bandRow="1">
                <a:tableStyleId>{5940675A-B579-460E-94D1-54222C63F5DA}</a:tableStyleId>
              </a:tblPr>
              <a:tblGrid>
                <a:gridCol w="6908800"/>
              </a:tblGrid>
              <a:tr h="905256">
                <a:tc>
                  <a:txBody>
                    <a:bodyPr/>
                    <a:lstStyle/>
                    <a:p>
                      <a:r>
                        <a:rPr lang="es-419" sz="1800" b="1" noProof="0" dirty="0" smtClean="0"/>
                        <a:t>Hoja para tomar notas:</a:t>
                      </a:r>
                    </a:p>
                    <a:p>
                      <a:endParaRPr lang="es-419" sz="1800" b="1" noProof="0" dirty="0" smtClean="0"/>
                    </a:p>
                    <a:p>
                      <a:endParaRPr lang="es-419" sz="1800" b="1" noProof="0" dirty="0" smtClean="0"/>
                    </a:p>
                    <a:p>
                      <a:r>
                        <a:rPr lang="es-419" sz="1800" b="1" noProof="0" dirty="0" smtClean="0"/>
                        <a:t>Nombre_____________________</a:t>
                      </a:r>
                    </a:p>
                  </a:txBody>
                  <a:tcPr marL="103632" marR="103632" marT="50292" marB="50292">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r>
              <a:tr h="407924">
                <a:tc>
                  <a:txBody>
                    <a:bodyPr/>
                    <a:lstStyle/>
                    <a:p>
                      <a:r>
                        <a:rPr lang="es-419" sz="1800" b="1" noProof="0" dirty="0" smtClean="0"/>
                        <a:t>¿Cuál es el </a:t>
                      </a:r>
                      <a:r>
                        <a:rPr lang="es-419" sz="1800" b="1" u="sng" noProof="0" dirty="0" smtClean="0"/>
                        <a:t>tema principal </a:t>
                      </a:r>
                      <a:r>
                        <a:rPr lang="es-419" sz="1800" b="1" noProof="0" dirty="0" smtClean="0"/>
                        <a:t>del texto?</a:t>
                      </a:r>
                      <a:endParaRPr lang="es-419" sz="1800" b="1"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tcPr>
                </a:tc>
              </a:tr>
              <a:tr h="407924">
                <a:tc>
                  <a:txBody>
                    <a:bodyPr/>
                    <a:lstStyle/>
                    <a:p>
                      <a:r>
                        <a:rPr lang="es-419" sz="1800" b="1" noProof="0" dirty="0" smtClean="0"/>
                        <a:t>¿Qué </a:t>
                      </a:r>
                      <a:r>
                        <a:rPr lang="es-419" sz="1800" b="1" u="sng" noProof="0" dirty="0" smtClean="0"/>
                        <a:t>detalles clave</a:t>
                      </a:r>
                      <a:r>
                        <a:rPr lang="es-419" sz="1800" b="1" noProof="0" dirty="0" smtClean="0"/>
                        <a:t> te ayudaron a saber el </a:t>
                      </a:r>
                      <a:r>
                        <a:rPr lang="es-419" sz="1800" b="1" u="sng" noProof="0" dirty="0" smtClean="0"/>
                        <a:t>enfoque específico</a:t>
                      </a:r>
                      <a:r>
                        <a:rPr lang="es-419" sz="1800" b="1" baseline="0" noProof="0" dirty="0" smtClean="0"/>
                        <a:t> del párrafo____?</a:t>
                      </a:r>
                      <a:endParaRPr lang="es-419" sz="1800" b="1" noProof="0" dirty="0"/>
                    </a:p>
                  </a:txBody>
                  <a:tcPr marL="103632" marR="103632" marT="50292" marB="50292"/>
                </a:tc>
              </a:tr>
              <a:tr h="407924">
                <a:tc>
                  <a:txBody>
                    <a:bodyPr/>
                    <a:lstStyle/>
                    <a:p>
                      <a:endParaRPr lang="es-419" sz="1800" noProof="0" dirty="0"/>
                    </a:p>
                  </a:txBody>
                  <a:tcPr marL="103632" marR="103632" marT="50292" marB="50292">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tcPr>
                </a:tc>
              </a:tr>
              <a:tr h="407924">
                <a:tc>
                  <a:txBody>
                    <a:bodyPr/>
                    <a:lstStyle/>
                    <a:p>
                      <a:r>
                        <a:rPr lang="es-419" sz="1800" b="1" noProof="0" dirty="0" smtClean="0"/>
                        <a:t>¿Qué </a:t>
                      </a:r>
                      <a:r>
                        <a:rPr lang="es-419" sz="1800" b="1" u="sng" noProof="0" dirty="0" smtClean="0"/>
                        <a:t>detalles clave</a:t>
                      </a:r>
                      <a:r>
                        <a:rPr lang="es-419" sz="1800" b="1" noProof="0" dirty="0" smtClean="0"/>
                        <a:t> te ayudaron a saber el </a:t>
                      </a:r>
                      <a:r>
                        <a:rPr lang="es-419" sz="1800" b="1" u="sng" noProof="0" dirty="0" smtClean="0"/>
                        <a:t>enfoque específico</a:t>
                      </a:r>
                      <a:r>
                        <a:rPr lang="es-419" sz="1800" b="1" baseline="0" noProof="0" dirty="0" smtClean="0"/>
                        <a:t> del párrafo____?</a:t>
                      </a:r>
                      <a:endParaRPr lang="es-419" sz="1800" b="1" noProof="0" dirty="0"/>
                    </a:p>
                  </a:txBody>
                  <a:tcPr marL="103632" marR="103632" marT="50292" marB="50292"/>
                </a:tc>
              </a:tr>
              <a:tr h="407924">
                <a:tc>
                  <a:txBody>
                    <a:bodyPr/>
                    <a:lstStyle/>
                    <a:p>
                      <a:endParaRPr lang="es-419" sz="1800" noProof="0" dirty="0"/>
                    </a:p>
                  </a:txBody>
                  <a:tcPr marL="103632" marR="103632" marT="50292" marB="50292">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07924">
                <a:tc>
                  <a:txBody>
                    <a:bodyPr/>
                    <a:lstStyle/>
                    <a:p>
                      <a:endParaRPr lang="es-419" sz="1800" noProof="0" dirty="0"/>
                    </a:p>
                  </a:txBody>
                  <a:tcPr marL="103632" marR="103632" marT="50292" marB="50292">
                    <a:lnT w="12700" cap="flat" cmpd="sng" algn="ctr">
                      <a:solidFill>
                        <a:schemeClr val="bg1">
                          <a:lumMod val="50000"/>
                        </a:schemeClr>
                      </a:solidFill>
                      <a:prstDash val="solid"/>
                      <a:round/>
                      <a:headEnd type="none" w="med" len="med"/>
                      <a:tailEnd type="none" w="med" len="med"/>
                    </a:lnT>
                  </a:tcPr>
                </a:tc>
              </a:tr>
            </a:tbl>
          </a:graphicData>
        </a:graphic>
      </p:graphicFrame>
      <p:sp>
        <p:nvSpPr>
          <p:cNvPr id="3" name="Rectangle 2"/>
          <p:cNvSpPr/>
          <p:nvPr/>
        </p:nvSpPr>
        <p:spPr>
          <a:xfrm>
            <a:off x="3547070" y="9538658"/>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
        <p:nvSpPr>
          <p:cNvPr id="4" name="Slide Number Placeholder 1"/>
          <p:cNvSpPr>
            <a:spLocks noGrp="1"/>
          </p:cNvSpPr>
          <p:nvPr>
            <p:ph type="sldNum" sz="quarter" idx="12"/>
          </p:nvPr>
        </p:nvSpPr>
        <p:spPr>
          <a:xfrm>
            <a:off x="6706198" y="9322648"/>
            <a:ext cx="677581" cy="535517"/>
          </a:xfrm>
        </p:spPr>
        <p:txBody>
          <a:bodyPr/>
          <a:lstStyle/>
          <a:p>
            <a:r>
              <a:rPr lang="en-US" dirty="0" smtClean="0"/>
              <a:t>13</a:t>
            </a:r>
            <a:endParaRPr lang="en-US" dirty="0"/>
          </a:p>
        </p:txBody>
      </p:sp>
    </p:spTree>
    <p:extLst>
      <p:ext uri="{BB962C8B-B14F-4D97-AF65-F5344CB8AC3E}">
        <p14:creationId xmlns:p14="http://schemas.microsoft.com/office/powerpoint/2010/main" val="1729488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06198" y="9322648"/>
            <a:ext cx="677581" cy="535517"/>
          </a:xfrm>
        </p:spPr>
        <p:txBody>
          <a:bodyPr/>
          <a:lstStyle/>
          <a:p>
            <a:fld id="{F177B04D-AEB5-43ED-B9BA-B3D1EC9C9067}" type="slidenum">
              <a:rPr lang="en-US" smtClean="0"/>
              <a:pPr/>
              <a:t>14</a:t>
            </a:fld>
            <a:endParaRPr lang="en-US" dirty="0"/>
          </a:p>
        </p:txBody>
      </p:sp>
      <p:sp>
        <p:nvSpPr>
          <p:cNvPr id="3" name="TextBox 2"/>
          <p:cNvSpPr txBox="1"/>
          <p:nvPr/>
        </p:nvSpPr>
        <p:spPr>
          <a:xfrm>
            <a:off x="404418" y="436210"/>
            <a:ext cx="6882078" cy="8135565"/>
          </a:xfrm>
          <a:prstGeom prst="rect">
            <a:avLst/>
          </a:prstGeom>
          <a:noFill/>
        </p:spPr>
        <p:txBody>
          <a:bodyPr wrap="square" lIns="93221" tIns="46611" rIns="93221" bIns="46611" rtlCol="0">
            <a:spAutoFit/>
          </a:bodyPr>
          <a:lstStyle/>
          <a:p>
            <a:pPr algn="ctr"/>
            <a:r>
              <a:rPr lang="es-419" sz="1463" b="1" dirty="0"/>
              <a:t>Determinando textos a nivel de grado</a:t>
            </a:r>
          </a:p>
          <a:p>
            <a:pPr algn="ctr"/>
            <a:endParaRPr lang="es-419" sz="778" b="1" dirty="0"/>
          </a:p>
          <a:p>
            <a:r>
              <a:rPr lang="es-419" sz="1463" dirty="0"/>
              <a:t>El nivel de grado de un texto se determina utilizando una combinación tanto de las nuevas escalas cuantitativas como de las medidas cualitativas de los CCSS.</a:t>
            </a:r>
          </a:p>
          <a:p>
            <a:endParaRPr lang="es-419" sz="1463" dirty="0"/>
          </a:p>
          <a:p>
            <a:r>
              <a:rPr lang="es-419" sz="1463" b="1" dirty="0"/>
              <a:t>Ejemplo</a:t>
            </a:r>
            <a:r>
              <a:rPr lang="es-419" sz="1463" dirty="0"/>
              <a:t>:  Si el grado equivalente de un texto es </a:t>
            </a:r>
            <a:r>
              <a:rPr lang="es-419" sz="1738" b="1" dirty="0">
                <a:solidFill>
                  <a:srgbClr val="0070C0"/>
                </a:solidFill>
              </a:rPr>
              <a:t>6.8</a:t>
            </a:r>
            <a:r>
              <a:rPr lang="es-419" sz="1463" dirty="0"/>
              <a:t> y tiene una medida </a:t>
            </a:r>
            <a:r>
              <a:rPr lang="es-419" sz="1463" i="1" dirty="0" err="1"/>
              <a:t>lexile</a:t>
            </a:r>
            <a:r>
              <a:rPr lang="es-419" sz="1463" dirty="0"/>
              <a:t> de </a:t>
            </a:r>
            <a:r>
              <a:rPr lang="es-419" sz="1738" b="1" dirty="0">
                <a:solidFill>
                  <a:srgbClr val="0070C0"/>
                </a:solidFill>
              </a:rPr>
              <a:t>970</a:t>
            </a:r>
            <a:r>
              <a:rPr lang="es-419" sz="1463" dirty="0"/>
              <a:t>, los datos cuantitativos muestran que la ubicación debe ser </a:t>
            </a:r>
            <a:r>
              <a:rPr lang="es-419" sz="1463" b="1" dirty="0"/>
              <a:t>entre los grados  4 y 8.</a:t>
            </a:r>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r>
              <a:rPr lang="es-419" sz="1463" b="1" dirty="0"/>
              <a:t>Cuatro medidas cualitativas</a:t>
            </a:r>
            <a:r>
              <a:rPr lang="es-419" sz="1463" dirty="0"/>
              <a:t> pueden examinarse desde la banda inferior de 4</a:t>
            </a:r>
            <a:r>
              <a:rPr lang="es-419" sz="1463" baseline="30000" dirty="0"/>
              <a:t>to</a:t>
            </a:r>
            <a:r>
              <a:rPr lang="es-419" sz="1463" dirty="0"/>
              <a:t> grado  hasta la banda superior de 8</a:t>
            </a:r>
            <a:r>
              <a:rPr lang="es-419" sz="1463" baseline="30000" dirty="0"/>
              <a:t>vo</a:t>
            </a:r>
            <a:r>
              <a:rPr lang="es-419" sz="1463" dirty="0"/>
              <a:t> grado para determinar la legibilidad a nivel de grado.</a:t>
            </a:r>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endParaRPr lang="es-419" sz="1463" dirty="0"/>
          </a:p>
          <a:p>
            <a:r>
              <a:rPr lang="es-419" sz="1463" dirty="0"/>
              <a:t>La combinación de la escala </a:t>
            </a:r>
            <a:r>
              <a:rPr lang="es-419" sz="1463" b="1" dirty="0"/>
              <a:t>cuantitativa</a:t>
            </a:r>
            <a:r>
              <a:rPr lang="es-419" sz="1463" dirty="0"/>
              <a:t> y las medidas </a:t>
            </a:r>
            <a:r>
              <a:rPr lang="es-419" sz="1463" b="1" dirty="0"/>
              <a:t>cualitativas</a:t>
            </a:r>
            <a:r>
              <a:rPr lang="es-419" sz="1463" dirty="0"/>
              <a:t>, para este texto en particular, muestra que el mejor nivel de legibilidad para este texto sería 6</a:t>
            </a:r>
            <a:r>
              <a:rPr lang="es-419" sz="1463" baseline="30000" dirty="0"/>
              <a:t>to </a:t>
            </a:r>
            <a:r>
              <a:rPr lang="es-419" sz="1463" dirty="0"/>
              <a:t>grado.</a:t>
            </a:r>
          </a:p>
          <a:p>
            <a:endParaRPr lang="es-419" sz="1463" dirty="0"/>
          </a:p>
        </p:txBody>
      </p:sp>
      <p:graphicFrame>
        <p:nvGraphicFramePr>
          <p:cNvPr id="10" name="Table 9"/>
          <p:cNvGraphicFramePr>
            <a:graphicFrameLocks noGrp="1"/>
          </p:cNvGraphicFramePr>
          <p:nvPr>
            <p:extLst/>
          </p:nvPr>
        </p:nvGraphicFramePr>
        <p:xfrm>
          <a:off x="626661" y="2022982"/>
          <a:ext cx="5847418" cy="1856662"/>
        </p:xfrm>
        <a:graphic>
          <a:graphicData uri="http://schemas.openxmlformats.org/drawingml/2006/table">
            <a:tbl>
              <a:tblPr/>
              <a:tblGrid>
                <a:gridCol w="2065693"/>
                <a:gridCol w="1890533"/>
                <a:gridCol w="1891192"/>
              </a:tblGrid>
              <a:tr h="467200">
                <a:tc>
                  <a:txBody>
                    <a:bodyPr/>
                    <a:lstStyle/>
                    <a:p>
                      <a:pPr marL="0" marR="0" algn="ctr" fontAlgn="ctr">
                        <a:lnSpc>
                          <a:spcPct val="107000"/>
                        </a:lnSpc>
                        <a:spcBef>
                          <a:spcPts val="0"/>
                        </a:spcBef>
                        <a:spcAft>
                          <a:spcPts val="0"/>
                        </a:spcAft>
                      </a:pPr>
                      <a:r>
                        <a:rPr lang="en-US" sz="900" b="1" i="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Common Core </a:t>
                      </a:r>
                      <a:r>
                        <a:rPr lang="en-US" sz="900" b="1" i="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Band</a:t>
                      </a:r>
                    </a:p>
                    <a:p>
                      <a:pPr marL="0" marR="0" algn="ctr" defTabSz="1018809" rtl="0" eaLnBrk="1" fontAlgn="ctr" latinLnBrk="0" hangingPunct="1">
                        <a:lnSpc>
                          <a:spcPct val="107000"/>
                        </a:lnSpc>
                        <a:spcBef>
                          <a:spcPts val="0"/>
                        </a:spcBef>
                        <a:spcAft>
                          <a:spcPts val="0"/>
                        </a:spcAft>
                      </a:pPr>
                      <a:r>
                        <a:rPr lang="en-US" sz="800" b="1" i="0"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en-US" sz="800" b="1" i="0" kern="120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Bandas</a:t>
                      </a:r>
                      <a:r>
                        <a:rPr lang="en-US" sz="800" b="1" i="0"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i="0" kern="1200" baseline="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basadas</a:t>
                      </a:r>
                      <a:r>
                        <a:rPr lang="en-US" sz="800" b="1" i="0"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i="0" kern="1200" baseline="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en</a:t>
                      </a:r>
                      <a:r>
                        <a:rPr lang="en-US" sz="800" b="1" i="0"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i="0" kern="1200" baseline="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los</a:t>
                      </a:r>
                      <a:r>
                        <a:rPr lang="en-US" sz="800" b="1" i="0"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i="0" kern="1200" baseline="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Estándares</a:t>
                      </a:r>
                      <a:r>
                        <a:rPr lang="en-US" sz="800" b="1" i="0"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i="0" kern="1200" baseline="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Fundamentales</a:t>
                      </a:r>
                      <a:r>
                        <a:rPr lang="en-US" sz="800" b="1" i="0"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i="0" kern="1200" baseline="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Comunes</a:t>
                      </a:r>
                      <a:r>
                        <a:rPr lang="en-US" sz="800" b="1" i="0"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800" b="1" i="0" kern="1200" baseline="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BE97"/>
                    </a:solidFill>
                  </a:tcPr>
                </a:tc>
                <a:tc>
                  <a:txBody>
                    <a:bodyPr/>
                    <a:lstStyle/>
                    <a:p>
                      <a:pPr marL="0" marR="0" algn="ctr" fontAlgn="ctr">
                        <a:lnSpc>
                          <a:spcPct val="107000"/>
                        </a:lnSpc>
                        <a:spcBef>
                          <a:spcPts val="0"/>
                        </a:spcBef>
                        <a:spcAft>
                          <a:spcPts val="0"/>
                        </a:spcAft>
                      </a:pPr>
                      <a:r>
                        <a:rPr lang="en-US" sz="900" b="1" i="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Flesch-Kincaid</a:t>
                      </a:r>
                      <a:r>
                        <a:rPr lang="en-US" sz="900" b="1" i="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p>
                    <a:p>
                      <a:pPr marL="0" marR="0" algn="ctr" fontAlgn="ctr">
                        <a:lnSpc>
                          <a:spcPct val="107000"/>
                        </a:lnSpc>
                        <a:spcBef>
                          <a:spcPts val="0"/>
                        </a:spcBef>
                        <a:spcAft>
                          <a:spcPts val="0"/>
                        </a:spcAft>
                      </a:pPr>
                      <a:r>
                        <a:rPr lang="en-US" sz="800" b="1" i="0"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en-US" sz="800" b="1" i="0" kern="120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Prueba</a:t>
                      </a:r>
                      <a:r>
                        <a:rPr lang="en-US" sz="800" b="1" i="0"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de </a:t>
                      </a:r>
                      <a:r>
                        <a:rPr lang="en-US" sz="800" b="1" i="0" kern="1200"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legibilidad</a:t>
                      </a:r>
                      <a:r>
                        <a:rPr lang="en-US" sz="800" b="1" i="0"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800" i="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BE97"/>
                    </a:solidFill>
                  </a:tcPr>
                </a:tc>
                <a:tc>
                  <a:txBody>
                    <a:bodyPr/>
                    <a:lstStyle/>
                    <a:p>
                      <a:pPr marL="0" marR="0" algn="ctr" fontAlgn="ctr">
                        <a:lnSpc>
                          <a:spcPct val="107000"/>
                        </a:lnSpc>
                        <a:spcBef>
                          <a:spcPts val="0"/>
                        </a:spcBef>
                        <a:spcAft>
                          <a:spcPts val="0"/>
                        </a:spcAft>
                      </a:pPr>
                      <a:r>
                        <a:rPr lang="en-US" sz="900" b="1" i="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The Lexile Framework</a:t>
                      </a:r>
                      <a:r>
                        <a:rPr lang="en-US" sz="900" b="1" i="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p>
                    <a:p>
                      <a:pPr marL="0" marR="0" algn="ctr" fontAlgn="ctr">
                        <a:lnSpc>
                          <a:spcPct val="107000"/>
                        </a:lnSpc>
                        <a:spcBef>
                          <a:spcPts val="0"/>
                        </a:spcBef>
                        <a:spcAft>
                          <a:spcPts val="0"/>
                        </a:spcAft>
                      </a:pPr>
                      <a:r>
                        <a:rPr lang="en-US" sz="800" b="1" i="0"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(Sistema Lexile)</a:t>
                      </a:r>
                      <a:endParaRPr lang="en-US" sz="800" i="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BE97"/>
                    </a:solidFill>
                  </a:tcPr>
                </a:tc>
              </a:tr>
              <a:tr h="293358">
                <a:tc>
                  <a:txBody>
                    <a:bodyPr/>
                    <a:lstStyle/>
                    <a:p>
                      <a:pPr marL="0" marR="0" algn="ctr" fontAlgn="ctr">
                        <a:lnSpc>
                          <a:spcPct val="107000"/>
                        </a:lnSpc>
                        <a:spcBef>
                          <a:spcPts val="0"/>
                        </a:spcBef>
                        <a:spcAft>
                          <a:spcPts val="0"/>
                        </a:spcAft>
                      </a:pP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do</a:t>
                      </a: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 3</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fontAlgn="ctr">
                        <a:lnSpc>
                          <a:spcPct val="107000"/>
                        </a:lnSpc>
                        <a:spcBef>
                          <a:spcPts val="0"/>
                        </a:spcBef>
                        <a:spcAft>
                          <a:spcPts val="0"/>
                        </a:spcAft>
                      </a:pP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1.98 - 5.34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420 - 820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690">
                <a:tc>
                  <a:txBody>
                    <a:bodyPr/>
                    <a:lstStyle/>
                    <a:p>
                      <a:pPr marL="0" marR="0" algn="ctr" fontAlgn="ctr">
                        <a:lnSpc>
                          <a:spcPct val="107000"/>
                        </a:lnSpc>
                        <a:spcBef>
                          <a:spcPts val="0"/>
                        </a:spcBef>
                        <a:spcAft>
                          <a:spcPts val="0"/>
                        </a:spcAft>
                      </a:pP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a:t>
                      </a: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 5</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ctr" font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4.51 - 7.73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ctr" font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740 - 1010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278021">
                <a:tc>
                  <a:txBody>
                    <a:bodyPr/>
                    <a:lstStyle/>
                    <a:p>
                      <a:pPr marL="0" marR="0" algn="ctr" fontAlgn="ctr">
                        <a:lnSpc>
                          <a:spcPct val="107000"/>
                        </a:lnSpc>
                        <a:spcBef>
                          <a:spcPts val="0"/>
                        </a:spcBef>
                        <a:spcAft>
                          <a:spcPts val="0"/>
                        </a:spcAft>
                      </a:pP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a:t>
                      </a: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8</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fontAlgn="ctr">
                        <a:lnSpc>
                          <a:spcPct val="107000"/>
                        </a:lnSpc>
                        <a:spcBef>
                          <a:spcPts val="0"/>
                        </a:spcBef>
                        <a:spcAft>
                          <a:spcPts val="0"/>
                        </a:spcAft>
                      </a:pP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6.51 - 10.34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925 - 1185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351">
                <a:tc>
                  <a:txBody>
                    <a:bodyPr/>
                    <a:lstStyle/>
                    <a:p>
                      <a:pPr marL="0" marR="0" algn="ctr" fontAlgn="ctr">
                        <a:lnSpc>
                          <a:spcPct val="107000"/>
                        </a:lnSpc>
                        <a:spcBef>
                          <a:spcPts val="0"/>
                        </a:spcBef>
                        <a:spcAft>
                          <a:spcPts val="0"/>
                        </a:spcAft>
                      </a:pP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9</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a:t>
                      </a: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font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8.32 - 12.12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10.50 - 1335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042">
                <a:tc>
                  <a:txBody>
                    <a:bodyPr/>
                    <a:lstStyle/>
                    <a:p>
                      <a:pPr marL="0" marR="0" algn="ctr" fontAlgn="ctr">
                        <a:lnSpc>
                          <a:spcPct val="107000"/>
                        </a:lnSpc>
                        <a:spcBef>
                          <a:spcPts val="0"/>
                        </a:spcBef>
                        <a:spcAft>
                          <a:spcPts val="0"/>
                        </a:spcAft>
                      </a:pP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a:t>
                      </a:r>
                      <a:r>
                        <a:rPr lang="en-US" sz="1200" b="1" kern="1200" baseline="300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vo</a:t>
                      </a:r>
                      <a:r>
                        <a:rPr lang="en-US" sz="12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CCR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fontAlgn="ctr">
                        <a:lnSpc>
                          <a:spcPct val="107000"/>
                        </a:lnSpc>
                        <a:spcBef>
                          <a:spcPts val="0"/>
                        </a:spcBef>
                        <a:spcAft>
                          <a:spcPts val="0"/>
                        </a:spcAft>
                      </a:pP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10.34 - 14.20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2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11.85 - 1385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43" marR="7243" marT="7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11" name="Group 10"/>
          <p:cNvGrpSpPr/>
          <p:nvPr/>
        </p:nvGrpSpPr>
        <p:grpSpPr>
          <a:xfrm>
            <a:off x="3110826" y="2787298"/>
            <a:ext cx="3160767" cy="536866"/>
            <a:chOff x="3088640" y="2723154"/>
            <a:chExt cx="3251200" cy="552226"/>
          </a:xfrm>
        </p:grpSpPr>
        <p:sp>
          <p:nvSpPr>
            <p:cNvPr id="12" name="Rectangle 11"/>
            <p:cNvSpPr/>
            <p:nvPr/>
          </p:nvSpPr>
          <p:spPr>
            <a:xfrm>
              <a:off x="3088640" y="2723154"/>
              <a:ext cx="1300480" cy="5522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13" name="Rectangle 12"/>
            <p:cNvSpPr/>
            <p:nvPr/>
          </p:nvSpPr>
          <p:spPr>
            <a:xfrm>
              <a:off x="5039360" y="2723154"/>
              <a:ext cx="1300480" cy="5522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a:p>
          </p:txBody>
        </p:sp>
      </p:grpSp>
      <p:graphicFrame>
        <p:nvGraphicFramePr>
          <p:cNvPr id="14" name="Table 13"/>
          <p:cNvGraphicFramePr>
            <a:graphicFrameLocks noGrp="1"/>
          </p:cNvGraphicFramePr>
          <p:nvPr>
            <p:extLst/>
          </p:nvPr>
        </p:nvGraphicFramePr>
        <p:xfrm>
          <a:off x="355029" y="4598052"/>
          <a:ext cx="6716629" cy="3051841"/>
        </p:xfrm>
        <a:graphic>
          <a:graphicData uri="http://schemas.openxmlformats.org/drawingml/2006/table">
            <a:tbl>
              <a:tblPr firstRow="1" bandRow="1">
                <a:tableStyleId>{5940675A-B579-460E-94D1-54222C63F5DA}</a:tableStyleId>
              </a:tblPr>
              <a:tblGrid>
                <a:gridCol w="1343326"/>
                <a:gridCol w="1410725"/>
                <a:gridCol w="1354946"/>
                <a:gridCol w="1027249"/>
                <a:gridCol w="839579"/>
                <a:gridCol w="740804"/>
              </a:tblGrid>
              <a:tr h="306782">
                <a:tc rowSpan="2">
                  <a:txBody>
                    <a:bodyPr/>
                    <a:lstStyle/>
                    <a:p>
                      <a:pPr algn="ctr"/>
                      <a:endParaRPr lang="es-419" sz="800" noProof="0" dirty="0" smtClean="0">
                        <a:solidFill>
                          <a:srgbClr val="002060"/>
                        </a:solidFill>
                      </a:endParaRPr>
                    </a:p>
                    <a:p>
                      <a:pPr algn="ctr"/>
                      <a:r>
                        <a:rPr lang="es-419" sz="800" b="1" u="sng" noProof="0" dirty="0" smtClean="0">
                          <a:solidFill>
                            <a:srgbClr val="002060"/>
                          </a:solidFill>
                          <a:effectLst>
                            <a:outerShdw blurRad="38100" dist="38100" dir="2700000" algn="tl">
                              <a:srgbClr val="000000">
                                <a:alpha val="43137"/>
                              </a:srgbClr>
                            </a:outerShdw>
                          </a:effectLst>
                        </a:rPr>
                        <a:t>4 factores cualitativos</a:t>
                      </a:r>
                      <a:endParaRPr lang="es-419" sz="800" b="1" u="sng" noProof="0" dirty="0">
                        <a:solidFill>
                          <a:srgbClr val="002060"/>
                        </a:solidFill>
                        <a:effectLst>
                          <a:outerShdw blurRad="38100" dist="38100" dir="2700000" algn="tl">
                            <a:srgbClr val="000000">
                              <a:alpha val="43137"/>
                            </a:srgbClr>
                          </a:outerShdw>
                        </a:effectLst>
                      </a:endParaRPr>
                    </a:p>
                  </a:txBody>
                  <a:tcPr marL="94823" marR="94823" marT="46018" marB="46018" anchor="ctr"/>
                </a:tc>
                <a:tc gridSpan="5">
                  <a:txBody>
                    <a:bodyPr/>
                    <a:lstStyle/>
                    <a:p>
                      <a:pPr algn="ctr"/>
                      <a:r>
                        <a:rPr lang="es-419" sz="1400" b="1" noProof="0" dirty="0" smtClean="0">
                          <a:solidFill>
                            <a:srgbClr val="002060"/>
                          </a:solidFill>
                        </a:rPr>
                        <a:t>Clasifica el texto desde más</a:t>
                      </a:r>
                      <a:r>
                        <a:rPr lang="es-419" sz="1400" b="1" baseline="0" noProof="0" dirty="0" smtClean="0">
                          <a:solidFill>
                            <a:srgbClr val="002060"/>
                          </a:solidFill>
                        </a:rPr>
                        <a:t> fácil hasta más difícil, </a:t>
                      </a:r>
                      <a:r>
                        <a:rPr lang="es-419" sz="1400" b="1" u="sng" baseline="0" noProof="0" dirty="0" smtClean="0">
                          <a:solidFill>
                            <a:srgbClr val="002060"/>
                          </a:solidFill>
                        </a:rPr>
                        <a:t>entre las bandas</a:t>
                      </a:r>
                      <a:r>
                        <a:rPr lang="es-419" sz="1400" b="1" baseline="0" noProof="0" dirty="0" smtClean="0">
                          <a:solidFill>
                            <a:srgbClr val="002060"/>
                          </a:solidFill>
                        </a:rPr>
                        <a:t>.</a:t>
                      </a:r>
                      <a:endParaRPr lang="es-419" sz="1400" b="1" noProof="0" dirty="0">
                        <a:solidFill>
                          <a:srgbClr val="002060"/>
                        </a:solidFill>
                      </a:endParaRPr>
                    </a:p>
                  </a:txBody>
                  <a:tcPr marL="94823" marR="94823" marT="46018" marB="4601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84679">
                <a:tc vMerge="1">
                  <a:txBody>
                    <a:bodyPr/>
                    <a:lstStyle/>
                    <a:p>
                      <a:endParaRPr lang="en-US" sz="1400" dirty="0"/>
                    </a:p>
                  </a:txBody>
                  <a:tcPr/>
                </a:tc>
                <a:tc>
                  <a:txBody>
                    <a:bodyPr/>
                    <a:lstStyle/>
                    <a:p>
                      <a:pPr algn="ctr"/>
                      <a:r>
                        <a:rPr lang="es-419" sz="800" b="1" noProof="0" dirty="0" smtClean="0">
                          <a:solidFill>
                            <a:srgbClr val="002060"/>
                          </a:solidFill>
                        </a:rPr>
                        <a:t>Principio del grado inferior  (banda)</a:t>
                      </a:r>
                      <a:endParaRPr lang="es-419" sz="800" b="1" noProof="0" dirty="0">
                        <a:solidFill>
                          <a:srgbClr val="002060"/>
                        </a:solidFill>
                      </a:endParaRPr>
                    </a:p>
                  </a:txBody>
                  <a:tcPr marL="94823" marR="94823" marT="46018" marB="46018" anchor="ctr">
                    <a:solidFill>
                      <a:schemeClr val="bg1">
                        <a:lumMod val="95000"/>
                      </a:schemeClr>
                    </a:solidFill>
                  </a:tcPr>
                </a:tc>
                <a:tc>
                  <a:txBody>
                    <a:bodyPr/>
                    <a:lstStyle/>
                    <a:p>
                      <a:pPr algn="ctr"/>
                      <a:r>
                        <a:rPr lang="es-419" sz="800" b="1" noProof="0" dirty="0" smtClean="0">
                          <a:solidFill>
                            <a:srgbClr val="002060"/>
                          </a:solidFill>
                        </a:rPr>
                        <a:t>Fin del grado inferior (banda) </a:t>
                      </a:r>
                      <a:endParaRPr lang="es-419" sz="800" b="1" noProof="0" dirty="0">
                        <a:solidFill>
                          <a:srgbClr val="002060"/>
                        </a:solidFill>
                      </a:endParaRPr>
                    </a:p>
                  </a:txBody>
                  <a:tcPr marL="94823" marR="94823" marT="46018" marB="46018" anchor="ctr">
                    <a:solidFill>
                      <a:schemeClr val="bg1">
                        <a:lumMod val="85000"/>
                      </a:schemeClr>
                    </a:solidFill>
                  </a:tcPr>
                </a:tc>
                <a:tc>
                  <a:txBody>
                    <a:bodyPr/>
                    <a:lstStyle/>
                    <a:p>
                      <a:pPr algn="ctr"/>
                      <a:r>
                        <a:rPr lang="es-419" sz="800" b="1" noProof="0" dirty="0" smtClean="0">
                          <a:solidFill>
                            <a:srgbClr val="002060"/>
                          </a:solidFill>
                        </a:rPr>
                        <a:t>Principio de un grado</a:t>
                      </a:r>
                      <a:r>
                        <a:rPr lang="es-419" sz="800" b="1" baseline="0" noProof="0" dirty="0" smtClean="0">
                          <a:solidFill>
                            <a:srgbClr val="002060"/>
                          </a:solidFill>
                        </a:rPr>
                        <a:t> </a:t>
                      </a:r>
                      <a:r>
                        <a:rPr lang="es-419" sz="800" b="1" noProof="0" dirty="0" smtClean="0">
                          <a:solidFill>
                            <a:srgbClr val="002060"/>
                          </a:solidFill>
                        </a:rPr>
                        <a:t>más alto (banda) hasta la mitad </a:t>
                      </a:r>
                      <a:endParaRPr lang="es-419" sz="800" b="1" noProof="0" dirty="0">
                        <a:solidFill>
                          <a:srgbClr val="002060"/>
                        </a:solidFill>
                      </a:endParaRPr>
                    </a:p>
                  </a:txBody>
                  <a:tcPr marL="94823" marR="94823" marT="46018" marB="46018" anchor="ctr">
                    <a:solidFill>
                      <a:schemeClr val="accent1">
                        <a:lumMod val="20000"/>
                        <a:lumOff val="80000"/>
                      </a:schemeClr>
                    </a:solidFill>
                  </a:tcPr>
                </a:tc>
                <a:tc>
                  <a:txBody>
                    <a:bodyPr/>
                    <a:lstStyle/>
                    <a:p>
                      <a:pPr algn="ctr"/>
                      <a:r>
                        <a:rPr lang="es-419" sz="800" b="1" noProof="0" dirty="0" smtClean="0">
                          <a:solidFill>
                            <a:srgbClr val="002060"/>
                          </a:solidFill>
                        </a:rPr>
                        <a:t>Fin de un   grado (banda) más alto</a:t>
                      </a:r>
                      <a:endParaRPr lang="es-419" sz="800" b="1" noProof="0" dirty="0">
                        <a:solidFill>
                          <a:srgbClr val="002060"/>
                        </a:solidFill>
                      </a:endParaRPr>
                    </a:p>
                  </a:txBody>
                  <a:tcPr marL="94823" marR="94823" marT="46018" marB="46018" anchor="ctr">
                    <a:solidFill>
                      <a:schemeClr val="accent1">
                        <a:lumMod val="40000"/>
                        <a:lumOff val="60000"/>
                      </a:schemeClr>
                    </a:solidFill>
                  </a:tcPr>
                </a:tc>
                <a:tc>
                  <a:txBody>
                    <a:bodyPr/>
                    <a:lstStyle/>
                    <a:p>
                      <a:pPr algn="ctr"/>
                      <a:r>
                        <a:rPr lang="es-419" sz="800" b="1" noProof="0" dirty="0" smtClean="0">
                          <a:solidFill>
                            <a:srgbClr val="002060"/>
                          </a:solidFill>
                        </a:rPr>
                        <a:t>No es adecuado</a:t>
                      </a:r>
                      <a:r>
                        <a:rPr lang="es-419" sz="800" b="1" baseline="0" noProof="0" dirty="0" smtClean="0">
                          <a:solidFill>
                            <a:srgbClr val="002060"/>
                          </a:solidFill>
                        </a:rPr>
                        <a:t> para banda</a:t>
                      </a:r>
                      <a:endParaRPr lang="es-419" sz="800" b="1" noProof="0" dirty="0">
                        <a:solidFill>
                          <a:srgbClr val="002060"/>
                        </a:solidFill>
                      </a:endParaRPr>
                    </a:p>
                  </a:txBody>
                  <a:tcPr marL="94823" marR="94823" marT="46018" marB="46018" anchor="ctr">
                    <a:solidFill>
                      <a:schemeClr val="accent6">
                        <a:lumMod val="20000"/>
                        <a:lumOff val="80000"/>
                      </a:schemeClr>
                    </a:solidFill>
                  </a:tcPr>
                </a:tc>
              </a:tr>
              <a:tr h="411350">
                <a:tc>
                  <a:txBody>
                    <a:bodyPr/>
                    <a:lstStyle/>
                    <a:p>
                      <a:r>
                        <a:rPr lang="es-419" sz="800" noProof="0" dirty="0" smtClean="0">
                          <a:solidFill>
                            <a:srgbClr val="002060"/>
                          </a:solidFill>
                        </a:rPr>
                        <a:t>Propósito/significado</a:t>
                      </a:r>
                      <a:endParaRPr lang="es-419" sz="800" noProof="0" dirty="0">
                        <a:solidFill>
                          <a:srgbClr val="002060"/>
                        </a:solidFill>
                      </a:endParaRPr>
                    </a:p>
                  </a:txBody>
                  <a:tcPr marL="94823" marR="94823" marT="46018" marB="46018"/>
                </a:tc>
                <a:tc gridSpan="5">
                  <a:txBody>
                    <a:bodyPr/>
                    <a:lstStyle/>
                    <a:p>
                      <a:endParaRPr lang="es-419" sz="2100" noProof="0" dirty="0">
                        <a:solidFill>
                          <a:srgbClr val="002060"/>
                        </a:solidFill>
                      </a:endParaRPr>
                    </a:p>
                  </a:txBody>
                  <a:tcPr marL="94823" marR="94823" marT="46018" marB="4601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11350">
                <a:tc>
                  <a:txBody>
                    <a:bodyPr/>
                    <a:lstStyle/>
                    <a:p>
                      <a:r>
                        <a:rPr lang="es-419" sz="800" noProof="0" dirty="0" smtClean="0">
                          <a:solidFill>
                            <a:srgbClr val="002060"/>
                          </a:solidFill>
                        </a:rPr>
                        <a:t>Estructura</a:t>
                      </a:r>
                      <a:endParaRPr lang="es-419" sz="800" noProof="0" dirty="0">
                        <a:solidFill>
                          <a:srgbClr val="002060"/>
                        </a:solidFill>
                      </a:endParaRPr>
                    </a:p>
                  </a:txBody>
                  <a:tcPr marL="94823" marR="94823" marT="46018" marB="46018"/>
                </a:tc>
                <a:tc gridSpan="5">
                  <a:txBody>
                    <a:bodyPr/>
                    <a:lstStyle/>
                    <a:p>
                      <a:endParaRPr lang="es-419" sz="2100" noProof="0" dirty="0">
                        <a:solidFill>
                          <a:srgbClr val="002060"/>
                        </a:solidFill>
                      </a:endParaRPr>
                    </a:p>
                  </a:txBody>
                  <a:tcPr marL="94823" marR="94823" marT="46018" marB="4601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11350">
                <a:tc>
                  <a:txBody>
                    <a:bodyPr/>
                    <a:lstStyle/>
                    <a:p>
                      <a:r>
                        <a:rPr lang="es-419" sz="800" noProof="0" dirty="0" smtClean="0">
                          <a:solidFill>
                            <a:srgbClr val="002060"/>
                          </a:solidFill>
                        </a:rPr>
                        <a:t>Claridad del lenguaje</a:t>
                      </a:r>
                      <a:endParaRPr lang="es-419" sz="800" noProof="0" dirty="0">
                        <a:solidFill>
                          <a:srgbClr val="002060"/>
                        </a:solidFill>
                      </a:endParaRPr>
                    </a:p>
                  </a:txBody>
                  <a:tcPr marL="94823" marR="94823" marT="46018" marB="46018"/>
                </a:tc>
                <a:tc gridSpan="5">
                  <a:txBody>
                    <a:bodyPr/>
                    <a:lstStyle/>
                    <a:p>
                      <a:endParaRPr lang="es-419" sz="2100" noProof="0" dirty="0">
                        <a:solidFill>
                          <a:srgbClr val="002060"/>
                        </a:solidFill>
                      </a:endParaRPr>
                    </a:p>
                  </a:txBody>
                  <a:tcPr marL="94823" marR="94823" marT="46018" marB="4601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11350">
                <a:tc>
                  <a:txBody>
                    <a:bodyPr/>
                    <a:lstStyle/>
                    <a:p>
                      <a:r>
                        <a:rPr lang="es-419" sz="800" noProof="0" dirty="0" smtClean="0">
                          <a:solidFill>
                            <a:srgbClr val="002060"/>
                          </a:solidFill>
                        </a:rPr>
                        <a:t>Lenguaje </a:t>
                      </a:r>
                      <a:endParaRPr lang="es-419" sz="800" noProof="0" dirty="0">
                        <a:solidFill>
                          <a:srgbClr val="002060"/>
                        </a:solidFill>
                      </a:endParaRPr>
                    </a:p>
                  </a:txBody>
                  <a:tcPr marL="94823" marR="94823" marT="46018" marB="46018"/>
                </a:tc>
                <a:tc gridSpan="5">
                  <a:txBody>
                    <a:bodyPr/>
                    <a:lstStyle/>
                    <a:p>
                      <a:endParaRPr lang="es-419" sz="2100" noProof="0" dirty="0">
                        <a:solidFill>
                          <a:srgbClr val="002060"/>
                        </a:solidFill>
                      </a:endParaRPr>
                    </a:p>
                  </a:txBody>
                  <a:tcPr marL="94823" marR="94823" marT="46018" marB="4601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11350">
                <a:tc>
                  <a:txBody>
                    <a:bodyPr/>
                    <a:lstStyle/>
                    <a:p>
                      <a:r>
                        <a:rPr lang="es-419" sz="800" noProof="0" dirty="0" smtClean="0">
                          <a:solidFill>
                            <a:srgbClr val="002060"/>
                          </a:solidFill>
                        </a:rPr>
                        <a:t>Ubicación general</a:t>
                      </a:r>
                      <a:endParaRPr lang="es-419" sz="800" noProof="0" dirty="0">
                        <a:solidFill>
                          <a:srgbClr val="002060"/>
                        </a:solidFill>
                      </a:endParaRPr>
                    </a:p>
                  </a:txBody>
                  <a:tcPr marL="94823" marR="94823" marT="46018" marB="46018"/>
                </a:tc>
                <a:tc gridSpan="5">
                  <a:txBody>
                    <a:bodyPr/>
                    <a:lstStyle/>
                    <a:p>
                      <a:endParaRPr lang="es-419" sz="2100" noProof="0" dirty="0">
                        <a:solidFill>
                          <a:srgbClr val="002060"/>
                        </a:solidFill>
                      </a:endParaRPr>
                    </a:p>
                  </a:txBody>
                  <a:tcPr marL="94823" marR="94823" marT="46018" marB="4601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nvGrpSpPr>
          <p:cNvPr id="15" name="Group 14"/>
          <p:cNvGrpSpPr/>
          <p:nvPr/>
        </p:nvGrpSpPr>
        <p:grpSpPr>
          <a:xfrm>
            <a:off x="1965048" y="5695927"/>
            <a:ext cx="4741151" cy="1767472"/>
            <a:chOff x="1752600" y="5922580"/>
            <a:chExt cx="4572000" cy="1756063"/>
          </a:xfrm>
        </p:grpSpPr>
        <p:grpSp>
          <p:nvGrpSpPr>
            <p:cNvPr id="16" name="Group 15"/>
            <p:cNvGrpSpPr/>
            <p:nvPr/>
          </p:nvGrpSpPr>
          <p:grpSpPr>
            <a:xfrm>
              <a:off x="1752600" y="6019800"/>
              <a:ext cx="4572000" cy="1544543"/>
              <a:chOff x="3657600" y="4426548"/>
              <a:chExt cx="3581400" cy="1544543"/>
            </a:xfrm>
          </p:grpSpPr>
          <p:cxnSp>
            <p:nvCxnSpPr>
              <p:cNvPr id="22" name="Straight Arrow Connector 21"/>
              <p:cNvCxnSpPr/>
              <p:nvPr/>
            </p:nvCxnSpPr>
            <p:spPr>
              <a:xfrm>
                <a:off x="3657600" y="4426548"/>
                <a:ext cx="3581400" cy="0"/>
              </a:xfrm>
              <a:prstGeom prst="straightConnector1">
                <a:avLst/>
              </a:prstGeom>
              <a:ln w="1905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657600" y="4800600"/>
                <a:ext cx="3581400" cy="0"/>
              </a:xfrm>
              <a:prstGeom prst="straightConnector1">
                <a:avLst/>
              </a:prstGeom>
              <a:ln w="1905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57600" y="5188548"/>
                <a:ext cx="3581400" cy="0"/>
              </a:xfrm>
              <a:prstGeom prst="straightConnector1">
                <a:avLst/>
              </a:prstGeom>
              <a:ln w="1905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657600" y="5569548"/>
                <a:ext cx="3581400" cy="0"/>
              </a:xfrm>
              <a:prstGeom prst="straightConnector1">
                <a:avLst/>
              </a:prstGeom>
              <a:ln w="1905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657600" y="5971091"/>
                <a:ext cx="3581400" cy="0"/>
              </a:xfrm>
              <a:prstGeom prst="straightConnector1">
                <a:avLst/>
              </a:prstGeom>
              <a:ln w="1905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4490679" y="6258910"/>
              <a:ext cx="381000" cy="2286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18" name="Oval 17"/>
            <p:cNvSpPr/>
            <p:nvPr/>
          </p:nvSpPr>
          <p:spPr>
            <a:xfrm>
              <a:off x="4478248" y="5922580"/>
              <a:ext cx="381000" cy="2286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19" name="Oval 18"/>
            <p:cNvSpPr/>
            <p:nvPr/>
          </p:nvSpPr>
          <p:spPr>
            <a:xfrm>
              <a:off x="5524500" y="6667500"/>
              <a:ext cx="381000" cy="2286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20" name="Oval 19"/>
            <p:cNvSpPr/>
            <p:nvPr/>
          </p:nvSpPr>
          <p:spPr>
            <a:xfrm>
              <a:off x="4464355" y="7048500"/>
              <a:ext cx="381000" cy="2286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21" name="Oval 20"/>
            <p:cNvSpPr/>
            <p:nvPr/>
          </p:nvSpPr>
          <p:spPr>
            <a:xfrm>
              <a:off x="4464355" y="7450043"/>
              <a:ext cx="381000" cy="2286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a:p>
          </p:txBody>
        </p:sp>
      </p:grpSp>
      <p:sp>
        <p:nvSpPr>
          <p:cNvPr id="27" name="Rectangle 26"/>
          <p:cNvSpPr/>
          <p:nvPr/>
        </p:nvSpPr>
        <p:spPr>
          <a:xfrm>
            <a:off x="3547070" y="9538658"/>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
        <p:nvSpPr>
          <p:cNvPr id="28" name="Rectangle 27"/>
          <p:cNvSpPr/>
          <p:nvPr/>
        </p:nvSpPr>
        <p:spPr>
          <a:xfrm>
            <a:off x="241228" y="8665842"/>
            <a:ext cx="6611684" cy="410241"/>
          </a:xfrm>
          <a:prstGeom prst="rect">
            <a:avLst/>
          </a:prstGeom>
        </p:spPr>
        <p:txBody>
          <a:bodyPr wrap="square">
            <a:spAutoFit/>
          </a:bodyPr>
          <a:lstStyle/>
          <a:p>
            <a:pPr algn="ctr"/>
            <a:r>
              <a:rPr lang="es-419" sz="1033" b="1" dirty="0">
                <a:solidFill>
                  <a:schemeClr val="tx2"/>
                </a:solidFill>
              </a:rPr>
              <a:t>Para ver más detalles sobre cada una de las medidas cualitativas, favor de ir a la diapositiva 6 de:</a:t>
            </a:r>
          </a:p>
          <a:p>
            <a:pPr algn="ctr"/>
            <a:r>
              <a:rPr lang="es-419" sz="1033" dirty="0"/>
              <a:t> </a:t>
            </a:r>
            <a:r>
              <a:rPr lang="es-419" sz="1033" b="1" dirty="0">
                <a:solidFill>
                  <a:srgbClr val="002060"/>
                </a:solidFill>
                <a:hlinkClick r:id="rId2"/>
              </a:rPr>
              <a:t>http://www.corestandards.org/assets/Appendix_A.pdf</a:t>
            </a:r>
            <a:endParaRPr lang="es-419" sz="1033" dirty="0"/>
          </a:p>
        </p:txBody>
      </p:sp>
    </p:spTree>
    <p:extLst>
      <p:ext uri="{BB962C8B-B14F-4D97-AF65-F5344CB8AC3E}">
        <p14:creationId xmlns:p14="http://schemas.microsoft.com/office/powerpoint/2010/main" val="1727811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23262821"/>
              </p:ext>
            </p:extLst>
          </p:nvPr>
        </p:nvGraphicFramePr>
        <p:xfrm>
          <a:off x="176513" y="687842"/>
          <a:ext cx="7408091" cy="8375320"/>
        </p:xfrm>
        <a:graphic>
          <a:graphicData uri="http://schemas.openxmlformats.org/drawingml/2006/table">
            <a:tbl>
              <a:tblPr/>
              <a:tblGrid>
                <a:gridCol w="835859"/>
                <a:gridCol w="1353158"/>
                <a:gridCol w="1444636"/>
                <a:gridCol w="1292569"/>
                <a:gridCol w="1368602"/>
                <a:gridCol w="1113267"/>
              </a:tblGrid>
              <a:tr h="403933">
                <a:tc rowSpan="2">
                  <a:txBody>
                    <a:bodyPr/>
                    <a:lstStyle/>
                    <a:p>
                      <a:pPr marL="0" marR="0" algn="ctr">
                        <a:lnSpc>
                          <a:spcPct val="115000"/>
                        </a:lnSpc>
                        <a:spcBef>
                          <a:spcPts val="0"/>
                        </a:spcBef>
                        <a:spcAft>
                          <a:spcPts val="0"/>
                        </a:spcAft>
                      </a:pPr>
                      <a:r>
                        <a:rPr lang="es-ES_tradnl" sz="1200" b="1" noProof="0" dirty="0" smtClean="0">
                          <a:solidFill>
                            <a:srgbClr val="000000"/>
                          </a:solidFill>
                          <a:latin typeface="+mn-lt"/>
                          <a:ea typeface="Times New Roman"/>
                          <a:cs typeface="Times New Roman"/>
                        </a:rPr>
                        <a:t>Puntaje</a:t>
                      </a:r>
                      <a:endParaRPr lang="es-ES_tradnl" sz="1200" noProof="0" dirty="0">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A5A5A5"/>
                    </a:solidFill>
                  </a:tcPr>
                </a:tc>
                <a:tc gridSpan="2">
                  <a:txBody>
                    <a:bodyPr/>
                    <a:lstStyle/>
                    <a:p>
                      <a:pPr marL="0" marR="0" algn="ctr">
                        <a:lnSpc>
                          <a:spcPct val="115000"/>
                        </a:lnSpc>
                        <a:spcBef>
                          <a:spcPts val="0"/>
                        </a:spcBef>
                        <a:spcAft>
                          <a:spcPts val="0"/>
                        </a:spcAft>
                      </a:pPr>
                      <a:r>
                        <a:rPr lang="es-ES_tradnl" sz="12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Declaración</a:t>
                      </a:r>
                      <a:r>
                        <a:rPr lang="es-ES_tradnl" sz="1200" b="1" baseline="0"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 de propósito/enfoque y organización</a:t>
                      </a:r>
                      <a:endParaRPr lang="es-ES_tradnl" sz="12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s-ES_tradnl" sz="12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Desarrollo: Lenguaje</a:t>
                      </a:r>
                      <a:r>
                        <a:rPr lang="es-ES_tradnl" sz="1200" b="1" baseline="0"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 y elaboración de evidencia</a:t>
                      </a:r>
                      <a:endParaRPr lang="es-ES_tradnl" sz="12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s-419" sz="13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Convenciones</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1" u="sng" strike="noStrike" kern="1200" cap="none" spc="0" normalizeH="0" baseline="0" noProof="0" dirty="0" smtClean="0">
                          <a:ln>
                            <a:noFill/>
                          </a:ln>
                          <a:solidFill>
                            <a:prstClr val="black"/>
                          </a:solidFill>
                          <a:effectLst/>
                          <a:uLnTx/>
                          <a:uFillTx/>
                          <a:latin typeface="+mn-lt"/>
                          <a:ea typeface="Calibri"/>
                          <a:cs typeface="Calibri"/>
                          <a:sym typeface="Calibri"/>
                        </a:rPr>
                        <a:t>Alineación de los estándares (CCSS) y el Reporte de calificación</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1" u="none" strike="noStrike" kern="1200" cap="none" spc="0" normalizeH="0" baseline="0" noProof="0" dirty="0" smtClean="0">
                          <a:ln>
                            <a:noFill/>
                          </a:ln>
                          <a:solidFill>
                            <a:prstClr val="black"/>
                          </a:solidFill>
                          <a:effectLst/>
                          <a:uLnTx/>
                          <a:uFillTx/>
                          <a:latin typeface="+mn-lt"/>
                          <a:ea typeface="Calibri"/>
                          <a:cs typeface="Calibri"/>
                          <a:sym typeface="Calibri"/>
                        </a:rPr>
                        <a:t>Convenciones:</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Kínder</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-L.K.1a, L.K.2a, &amp; L.K.2d </a:t>
                      </a: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1ro</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-L.1.1a, L.1.2</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2do</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-L.2.2</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endParaRPr lang="es-419" sz="13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462686">
                <a:tc vMerge="1">
                  <a:txBody>
                    <a:bodyPr/>
                    <a:lstStyle/>
                    <a:p>
                      <a:endParaRPr lang="en-US"/>
                    </a:p>
                  </a:txBody>
                  <a:tcPr/>
                </a:tc>
                <a:tc>
                  <a:txBody>
                    <a:bodyPr/>
                    <a:lstStyle/>
                    <a:p>
                      <a:pPr marL="0" marR="0" algn="ctr">
                        <a:lnSpc>
                          <a:spcPct val="115000"/>
                        </a:lnSpc>
                        <a:spcBef>
                          <a:spcPts val="0"/>
                        </a:spcBef>
                        <a:spcAft>
                          <a:spcPts val="0"/>
                        </a:spcAft>
                      </a:pPr>
                      <a:r>
                        <a:rPr lang="es-419" sz="12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Declaración de propósito/enfoque</a:t>
                      </a:r>
                    </a:p>
                    <a:p>
                      <a:pPr lvl="0" algn="ctr" rtl="0">
                        <a:lnSpc>
                          <a:spcPct val="115000"/>
                        </a:lnSpc>
                        <a:spcBef>
                          <a:spcPts val="0"/>
                        </a:spcBef>
                        <a:buClr>
                          <a:schemeClr val="dk1"/>
                        </a:buClr>
                        <a:buSzPct val="25000"/>
                        <a:buFont typeface="Arial"/>
                        <a:buNone/>
                      </a:pPr>
                      <a:r>
                        <a:rPr lang="es-419" sz="600" b="1" i="1" u="sng" dirty="0" smtClean="0">
                          <a:solidFill>
                            <a:schemeClr val="dk1"/>
                          </a:solidFill>
                          <a:latin typeface="+mn-lt"/>
                          <a:ea typeface="Calibri"/>
                          <a:cs typeface="Calibri"/>
                          <a:sym typeface="Calibri"/>
                        </a:rPr>
                        <a:t>Alineación de los estándares (CCSS) y el Reporte de calificación</a:t>
                      </a:r>
                    </a:p>
                    <a:p>
                      <a:pPr lvl="0" algn="ctr" rtl="0">
                        <a:lnSpc>
                          <a:spcPct val="115000"/>
                        </a:lnSpc>
                        <a:spcBef>
                          <a:spcPts val="0"/>
                        </a:spcBef>
                        <a:buClr>
                          <a:schemeClr val="dk1"/>
                        </a:buClr>
                        <a:buSzPct val="25000"/>
                        <a:buFont typeface="Arial"/>
                        <a:buNone/>
                      </a:pPr>
                      <a:r>
                        <a:rPr lang="es-419" sz="600" b="1" dirty="0" smtClean="0">
                          <a:solidFill>
                            <a:schemeClr val="dk1"/>
                          </a:solidFill>
                          <a:latin typeface="+mn-lt"/>
                          <a:ea typeface="Calibri"/>
                          <a:cs typeface="Calibri"/>
                          <a:sym typeface="Calibri"/>
                        </a:rPr>
                        <a:t>Tipos de textos y propósitos:</a:t>
                      </a:r>
                    </a:p>
                    <a:p>
                      <a:pPr lvl="0" algn="ctr" rtl="0">
                        <a:lnSpc>
                          <a:spcPct val="115000"/>
                        </a:lnSpc>
                        <a:spcBef>
                          <a:spcPts val="0"/>
                        </a:spcBef>
                        <a:buClr>
                          <a:schemeClr val="dk1"/>
                        </a:buClr>
                        <a:buSzPct val="25000"/>
                        <a:buFont typeface="Arial"/>
                        <a:buNone/>
                      </a:pPr>
                      <a:r>
                        <a:rPr lang="es-419" sz="600" b="1" u="sng" dirty="0" smtClean="0">
                          <a:solidFill>
                            <a:schemeClr val="dk1"/>
                          </a:solidFill>
                          <a:latin typeface="+mn-lt"/>
                          <a:ea typeface="Calibri"/>
                          <a:cs typeface="Calibri"/>
                          <a:sym typeface="Calibri"/>
                        </a:rPr>
                        <a:t>Kínder</a:t>
                      </a:r>
                      <a:r>
                        <a:rPr lang="es-419" sz="600" b="1" dirty="0" smtClean="0">
                          <a:solidFill>
                            <a:schemeClr val="dk1"/>
                          </a:solidFill>
                          <a:latin typeface="+mn-lt"/>
                          <a:ea typeface="Calibri"/>
                          <a:cs typeface="Calibri"/>
                          <a:sym typeface="Calibri"/>
                        </a:rPr>
                        <a:t>-W.K.2</a:t>
                      </a:r>
                    </a:p>
                    <a:p>
                      <a:pPr lvl="0" algn="ctr" rtl="0">
                        <a:lnSpc>
                          <a:spcPct val="115000"/>
                        </a:lnSpc>
                        <a:spcBef>
                          <a:spcPts val="0"/>
                        </a:spcBef>
                        <a:buClr>
                          <a:schemeClr val="dk1"/>
                        </a:buClr>
                        <a:buSzPct val="25000"/>
                        <a:buFont typeface="Arial"/>
                        <a:buNone/>
                      </a:pPr>
                      <a:r>
                        <a:rPr lang="es-419" sz="600" b="1" u="sng" dirty="0" smtClean="0">
                          <a:solidFill>
                            <a:schemeClr val="dk1"/>
                          </a:solidFill>
                          <a:latin typeface="+mn-lt"/>
                          <a:ea typeface="Calibri"/>
                          <a:cs typeface="Calibri"/>
                          <a:sym typeface="Calibri"/>
                        </a:rPr>
                        <a:t>1ro</a:t>
                      </a:r>
                      <a:r>
                        <a:rPr lang="es-419" sz="600" b="1" dirty="0" smtClean="0">
                          <a:solidFill>
                            <a:schemeClr val="dk1"/>
                          </a:solidFill>
                          <a:latin typeface="+mn-lt"/>
                          <a:ea typeface="Calibri"/>
                          <a:cs typeface="Calibri"/>
                          <a:sym typeface="Calibri"/>
                        </a:rPr>
                        <a:t>-W.1.2.1-3</a:t>
                      </a:r>
                    </a:p>
                    <a:p>
                      <a:pPr lvl="0" algn="ctr" rtl="0">
                        <a:lnSpc>
                          <a:spcPct val="115000"/>
                        </a:lnSpc>
                        <a:spcBef>
                          <a:spcPts val="0"/>
                        </a:spcBef>
                        <a:buClr>
                          <a:schemeClr val="dk1"/>
                        </a:buClr>
                        <a:buSzPct val="25000"/>
                        <a:buFont typeface="Arial"/>
                        <a:buNone/>
                      </a:pPr>
                      <a:r>
                        <a:rPr lang="es-419" sz="600" b="1" u="sng" dirty="0" smtClean="0">
                          <a:solidFill>
                            <a:schemeClr val="dk1"/>
                          </a:solidFill>
                          <a:latin typeface="+mn-lt"/>
                          <a:ea typeface="Calibri"/>
                          <a:cs typeface="Calibri"/>
                          <a:sym typeface="Calibri"/>
                        </a:rPr>
                        <a:t>2do</a:t>
                      </a:r>
                      <a:r>
                        <a:rPr lang="es-419" sz="600" b="1" dirty="0" smtClean="0">
                          <a:solidFill>
                            <a:schemeClr val="dk1"/>
                          </a:solidFill>
                          <a:latin typeface="+mn-lt"/>
                          <a:ea typeface="Calibri"/>
                          <a:cs typeface="Calibri"/>
                          <a:sym typeface="Calibri"/>
                        </a:rPr>
                        <a:t>-W.2.2.1-3</a:t>
                      </a:r>
                      <a:r>
                        <a:rPr lang="es-419" sz="6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 </a:t>
                      </a:r>
                      <a:endParaRPr lang="es-419" sz="6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s-419" sz="1200" b="1" noProof="0" dirty="0" smtClean="0">
                          <a:effectLst>
                            <a:outerShdw blurRad="38100" dist="38100" dir="2700000" algn="tl">
                              <a:srgbClr val="000000">
                                <a:alpha val="43137"/>
                              </a:srgbClr>
                            </a:outerShdw>
                          </a:effectLst>
                          <a:latin typeface="+mn-lt"/>
                        </a:rPr>
                        <a:t>Organización</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1" u="sng" strike="noStrike" kern="1200" cap="none" spc="0" normalizeH="0" baseline="0" noProof="0" dirty="0" smtClean="0">
                          <a:ln>
                            <a:noFill/>
                          </a:ln>
                          <a:solidFill>
                            <a:prstClr val="black"/>
                          </a:solidFill>
                          <a:effectLst/>
                          <a:uLnTx/>
                          <a:uFillTx/>
                          <a:latin typeface="+mn-lt"/>
                          <a:ea typeface="Calibri"/>
                          <a:cs typeface="Calibri"/>
                          <a:sym typeface="Calibri"/>
                        </a:rPr>
                        <a:t>Alineación de los estándares (CCSS) y el Reporte de calificación</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Tipos de textos y propósitos:</a:t>
                      </a:r>
                    </a:p>
                    <a:p>
                      <a:pPr marL="0" marR="0" lvl="0" indent="0" algn="ctr" defTabSz="1018809" rtl="0" eaLnBrk="1" fontAlgn="auto" latinLnBrk="0" hangingPunct="1">
                        <a:lnSpc>
                          <a:spcPct val="100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Kínder</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-ninguno</a:t>
                      </a:r>
                    </a:p>
                    <a:p>
                      <a:pPr marL="0" marR="0" lvl="0" indent="0" algn="ctr" defTabSz="1018809" rtl="0" eaLnBrk="1" fontAlgn="auto" latinLnBrk="0" hangingPunct="1">
                        <a:lnSpc>
                          <a:spcPct val="100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1ro</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-W.1.2.4</a:t>
                      </a:r>
                    </a:p>
                    <a:p>
                      <a:pPr marL="0" marR="0" lvl="0" indent="0" algn="ctr" defTabSz="1018809" rtl="0" eaLnBrk="1" fontAlgn="auto" latinLnBrk="0" hangingPunct="1">
                        <a:lnSpc>
                          <a:spcPct val="100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2do</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-W.2.2.4</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endParaRPr kumimoji="0" lang="es-419" sz="800" b="1" i="0" u="none" strike="noStrike" kern="1200" cap="none" spc="0" normalizeH="0" baseline="0" noProof="0" dirty="0" smtClean="0">
                        <a:ln>
                          <a:noFill/>
                        </a:ln>
                        <a:solidFill>
                          <a:prstClr val="black"/>
                        </a:solidFill>
                        <a:effectLst/>
                        <a:uLnTx/>
                        <a:uFillTx/>
                        <a:latin typeface="+mn-lt"/>
                        <a:ea typeface="Calibri"/>
                        <a:cs typeface="Calibri"/>
                        <a:sym typeface="Calibri"/>
                      </a:endParaRPr>
                    </a:p>
                    <a:p>
                      <a:pPr algn="ctr"/>
                      <a:endParaRPr lang="es-419" sz="1200" b="1" noProof="0" dirty="0" smtClean="0">
                        <a:effectLst>
                          <a:outerShdw blurRad="38100" dist="38100" dir="2700000" algn="tl">
                            <a:srgbClr val="000000">
                              <a:alpha val="43137"/>
                            </a:srgbClr>
                          </a:outerShdw>
                        </a:effectLst>
                        <a:latin typeface="+mn-lt"/>
                      </a:endParaRPr>
                    </a:p>
                    <a:p>
                      <a:pPr algn="ctr"/>
                      <a:endParaRPr lang="es-419" sz="1200" b="1" noProof="0" dirty="0">
                        <a:effectLst>
                          <a:outerShdw blurRad="38100" dist="38100" dir="2700000" algn="tl">
                            <a:srgbClr val="000000">
                              <a:alpha val="43137"/>
                            </a:srgbClr>
                          </a:outerShdw>
                        </a:effectLst>
                        <a:latin typeface="+mn-lt"/>
                      </a:endParaRPr>
                    </a:p>
                  </a:txBody>
                  <a:tcPr marL="91240" marR="28252"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s-419" sz="12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Elaboración</a:t>
                      </a:r>
                      <a:r>
                        <a:rPr lang="es-419" sz="1200" b="1" baseline="0"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 de evidencia</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1" u="sng" strike="noStrike" kern="1200" cap="none" spc="0" normalizeH="0" baseline="0" noProof="0" dirty="0" smtClean="0">
                          <a:ln>
                            <a:noFill/>
                          </a:ln>
                          <a:solidFill>
                            <a:prstClr val="black"/>
                          </a:solidFill>
                          <a:effectLst/>
                          <a:uLnTx/>
                          <a:uFillTx/>
                          <a:latin typeface="+mn-lt"/>
                          <a:ea typeface="Calibri"/>
                          <a:cs typeface="Calibri"/>
                          <a:sym typeface="Calibri"/>
                        </a:rPr>
                        <a:t>Alineación de los estándares (CCSS) y el Reporte de calificación</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Tipos de textos y propósitos/producción y distribución del escrito:</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Kínder</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-W.K.2.3 &amp; L.K.6</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1ro</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-W.1.5.2</a:t>
                      </a:r>
                    </a:p>
                    <a:p>
                      <a:pPr marL="0" marR="0" lvl="0" indent="0" algn="ctr" defTabSz="1018809" rtl="0" eaLnBrk="1" fontAlgn="auto" latinLnBrk="0" hangingPunct="1">
                        <a:lnSpc>
                          <a:spcPct val="115000"/>
                        </a:lnSpc>
                        <a:spcBef>
                          <a:spcPts val="0"/>
                        </a:spcBef>
                        <a:spcAft>
                          <a:spcPts val="0"/>
                        </a:spcAft>
                        <a:buClrTx/>
                        <a:buSzPct val="25000"/>
                        <a:buFontTx/>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2do</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-W.2.2.3</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endPar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endParaRPr>
                    </a:p>
                    <a:p>
                      <a:pPr marL="0" marR="0" algn="ctr">
                        <a:lnSpc>
                          <a:spcPct val="115000"/>
                        </a:lnSpc>
                        <a:spcBef>
                          <a:spcPts val="0"/>
                        </a:spcBef>
                        <a:spcAft>
                          <a:spcPts val="0"/>
                        </a:spcAft>
                      </a:pPr>
                      <a:endParaRPr lang="es-419" sz="12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s-419" sz="12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Lenguaje y vocabulario</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1" u="sng" strike="noStrike" kern="1200" cap="none" spc="0" normalizeH="0" baseline="0" noProof="0" dirty="0" smtClean="0">
                          <a:ln>
                            <a:noFill/>
                          </a:ln>
                          <a:solidFill>
                            <a:prstClr val="black"/>
                          </a:solidFill>
                          <a:effectLst/>
                          <a:uLnTx/>
                          <a:uFillTx/>
                          <a:latin typeface="+mn-lt"/>
                          <a:ea typeface="Calibri"/>
                          <a:cs typeface="Calibri"/>
                          <a:sym typeface="Calibri"/>
                        </a:rPr>
                        <a:t>Alineación de los estándares (CCSS) y el Reporte de calificación</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1" u="none" strike="noStrike" kern="1200" cap="none" spc="0" normalizeH="0" baseline="0" noProof="0" dirty="0" smtClean="0">
                          <a:ln>
                            <a:noFill/>
                          </a:ln>
                          <a:solidFill>
                            <a:prstClr val="black"/>
                          </a:solidFill>
                          <a:effectLst/>
                          <a:uLnTx/>
                          <a:uFillTx/>
                          <a:latin typeface="+mn-lt"/>
                          <a:ea typeface="Calibri"/>
                          <a:cs typeface="Calibri"/>
                          <a:sym typeface="Calibri"/>
                        </a:rPr>
                        <a:t>Convenciones y adquisición de vocabulario:</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Kínder</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-L.K.1b-f &amp; L.K.6</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1ro</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-L.1.1b-j &amp; L.1.6</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r>
                        <a:rPr kumimoji="0" lang="es-419" sz="600" b="1" i="0" u="sng" strike="noStrike" kern="1200" cap="none" spc="0" normalizeH="0" baseline="0" noProof="0" dirty="0" smtClean="0">
                          <a:ln>
                            <a:noFill/>
                          </a:ln>
                          <a:solidFill>
                            <a:prstClr val="black"/>
                          </a:solidFill>
                          <a:effectLst/>
                          <a:uLnTx/>
                          <a:uFillTx/>
                          <a:latin typeface="+mn-lt"/>
                          <a:ea typeface="Calibri"/>
                          <a:cs typeface="Calibri"/>
                          <a:sym typeface="Calibri"/>
                        </a:rPr>
                        <a:t>2do</a:t>
                      </a:r>
                      <a:r>
                        <a:rPr kumimoji="0" lang="es-419" sz="600" b="1" i="0" u="none" strike="noStrike" kern="1200" cap="none" spc="0" normalizeH="0" baseline="0" noProof="0" dirty="0" smtClean="0">
                          <a:ln>
                            <a:noFill/>
                          </a:ln>
                          <a:solidFill>
                            <a:prstClr val="black"/>
                          </a:solidFill>
                          <a:effectLst/>
                          <a:uLnTx/>
                          <a:uFillTx/>
                          <a:latin typeface="+mn-lt"/>
                          <a:ea typeface="Calibri"/>
                          <a:cs typeface="Calibri"/>
                          <a:sym typeface="Calibri"/>
                        </a:rPr>
                        <a:t>-L.2.1 &amp; L.2.6</a:t>
                      </a:r>
                    </a:p>
                    <a:p>
                      <a:pPr marL="0" marR="0" lvl="0" indent="0" algn="ctr" defTabSz="1018809" rtl="0" eaLnBrk="1" fontAlgn="auto" latinLnBrk="0" hangingPunct="1">
                        <a:lnSpc>
                          <a:spcPct val="115000"/>
                        </a:lnSpc>
                        <a:spcBef>
                          <a:spcPts val="0"/>
                        </a:spcBef>
                        <a:spcAft>
                          <a:spcPts val="0"/>
                        </a:spcAft>
                        <a:buClr>
                          <a:prstClr val="black"/>
                        </a:buClr>
                        <a:buSzPct val="25000"/>
                        <a:buFont typeface="Arial"/>
                        <a:buNone/>
                        <a:tabLst/>
                        <a:defRPr/>
                      </a:pPr>
                      <a:endParaRPr kumimoji="0" lang="es-419" sz="600" b="1" i="1" u="none" strike="noStrike" kern="1200" cap="none" spc="0" normalizeH="0" baseline="0" noProof="0" dirty="0" smtClean="0">
                        <a:ln>
                          <a:noFill/>
                        </a:ln>
                        <a:solidFill>
                          <a:prstClr val="black"/>
                        </a:solidFill>
                        <a:effectLst/>
                        <a:uLnTx/>
                        <a:uFillTx/>
                        <a:latin typeface="+mn-lt"/>
                        <a:ea typeface="Calibri"/>
                        <a:cs typeface="Calibri"/>
                        <a:sym typeface="Calibri"/>
                      </a:endParaRPr>
                    </a:p>
                    <a:p>
                      <a:pPr marL="0" marR="0" algn="ctr">
                        <a:lnSpc>
                          <a:spcPct val="115000"/>
                        </a:lnSpc>
                        <a:spcBef>
                          <a:spcPts val="0"/>
                        </a:spcBef>
                        <a:spcAft>
                          <a:spcPts val="0"/>
                        </a:spcAft>
                      </a:pPr>
                      <a:endParaRPr lang="es-419" sz="12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1436914">
                <a:tc>
                  <a:txBody>
                    <a:bodyPr/>
                    <a:lstStyle/>
                    <a:p>
                      <a:pPr marL="0" marR="0" algn="ctr">
                        <a:lnSpc>
                          <a:spcPct val="115000"/>
                        </a:lnSpc>
                        <a:spcBef>
                          <a:spcPts val="0"/>
                        </a:spcBef>
                        <a:spcAft>
                          <a:spcPts val="0"/>
                        </a:spcAft>
                      </a:pPr>
                      <a:r>
                        <a:rPr lang="es-ES_tradnl" sz="20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4</a:t>
                      </a:r>
                    </a:p>
                    <a:p>
                      <a:pPr marL="0" marR="0" algn="ctr">
                        <a:lnSpc>
                          <a:spcPct val="115000"/>
                        </a:lnSpc>
                        <a:spcBef>
                          <a:spcPts val="0"/>
                        </a:spcBef>
                        <a:spcAft>
                          <a:spcPts val="0"/>
                        </a:spcAft>
                      </a:pPr>
                      <a:r>
                        <a:rPr lang="es-ES_tradnl" sz="900" b="1" noProof="0" dirty="0" smtClean="0">
                          <a:solidFill>
                            <a:srgbClr val="000000"/>
                          </a:solidFill>
                          <a:effectLst>
                            <a:outerShdw blurRad="38100" dist="38100" dir="2700000" algn="tl">
                              <a:srgbClr val="000000">
                                <a:alpha val="43137"/>
                              </a:srgbClr>
                            </a:outerShdw>
                          </a:effectLst>
                          <a:latin typeface="+mn-lt"/>
                          <a:ea typeface="Calibri"/>
                          <a:cs typeface="Times New Roman"/>
                        </a:rPr>
                        <a:t>Ejemplar</a:t>
                      </a:r>
                    </a:p>
                    <a:p>
                      <a:pPr marL="0" marR="0" algn="ctr">
                        <a:lnSpc>
                          <a:spcPct val="115000"/>
                        </a:lnSpc>
                        <a:spcBef>
                          <a:spcPts val="0"/>
                        </a:spcBef>
                        <a:spcAft>
                          <a:spcPts val="0"/>
                        </a:spcAft>
                      </a:pPr>
                      <a:r>
                        <a:rPr lang="es-ES_tradnl" sz="900" b="1" noProof="0" dirty="0" smtClean="0">
                          <a:solidFill>
                            <a:srgbClr val="000000"/>
                          </a:solidFill>
                          <a:effectLst>
                            <a:outerShdw blurRad="38100" dist="38100" dir="2700000" algn="tl">
                              <a:srgbClr val="000000">
                                <a:alpha val="43137"/>
                              </a:srgbClr>
                            </a:outerShdw>
                          </a:effectLst>
                          <a:latin typeface="+mn-lt"/>
                          <a:ea typeface="Calibri"/>
                          <a:cs typeface="Times New Roman"/>
                        </a:rPr>
                        <a:t>(E)</a:t>
                      </a:r>
                      <a:endParaRPr lang="es-ES_tradnl" sz="9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Utiliza una combinación de dibujo, dictado y escritura (K) en su composición;</a:t>
                      </a:r>
                    </a:p>
                    <a:p>
                      <a:pPr algn="l"/>
                      <a:r>
                        <a:rPr lang="es-ES_tradnl" sz="900" baseline="0" noProof="0" dirty="0" smtClean="0">
                          <a:latin typeface="+mn-lt"/>
                        </a:rPr>
                        <a:t>Explica algo más sobre el tema o hace una conexión entre el tema  e idea/ideas  más amplias;</a:t>
                      </a:r>
                    </a:p>
                    <a:p>
                      <a:pPr algn="l"/>
                      <a:r>
                        <a:rPr lang="es-ES_tradnl" sz="900" baseline="0" noProof="0" dirty="0" smtClean="0">
                          <a:latin typeface="+mn-lt"/>
                        </a:rPr>
                        <a:t>Presenta claramente el tema y la idea de enfoque o de control</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 sz="900" baseline="0" noProof="0" dirty="0" smtClean="0">
                          <a:latin typeface="+mn-lt"/>
                        </a:rPr>
                        <a:t>La introducción, cuerpo y la conclusión apoyan el enfoque;</a:t>
                      </a:r>
                    </a:p>
                    <a:p>
                      <a:pPr algn="l"/>
                      <a:r>
                        <a:rPr lang="es-ES" sz="900" baseline="0" noProof="0" dirty="0" smtClean="0">
                          <a:latin typeface="+mn-lt"/>
                        </a:rPr>
                        <a:t>Utiliza varias transiciones</a:t>
                      </a:r>
                    </a:p>
                    <a:p>
                      <a:pPr algn="l"/>
                      <a:r>
                        <a:rPr lang="es-ES" sz="900" baseline="0" noProof="0" dirty="0" smtClean="0">
                          <a:latin typeface="+mn-lt"/>
                        </a:rPr>
                        <a:t>apropiadamente (por ejemplo: porque, desde entonces, y, pero, también, por ejemplo, ya que) para conectar o agrupar ideas</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Tiene profundidad en la información; información perceptiva;</a:t>
                      </a:r>
                    </a:p>
                    <a:p>
                      <a:pPr algn="l"/>
                      <a:r>
                        <a:rPr lang="es-ES" sz="900" baseline="0" noProof="0" dirty="0" smtClean="0">
                          <a:latin typeface="+mn-lt"/>
                        </a:rPr>
                        <a:t>Elabora usando una variedad relevante  de detalles, definiciones, ejemplos, citas y evidencias del texto para</a:t>
                      </a:r>
                    </a:p>
                    <a:p>
                      <a:pPr algn="l"/>
                      <a:r>
                        <a:rPr lang="es-ES" sz="900" baseline="0" noProof="0" dirty="0" smtClean="0">
                          <a:latin typeface="+mn-lt"/>
                        </a:rPr>
                        <a:t>apoyar el enfoque y/o conceptos</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Mantiene una voz/tono de una persona conocedora transmitiendo información – sabe cuándo usar un lenguaje formal o informal;</a:t>
                      </a:r>
                    </a:p>
                    <a:p>
                      <a:pPr algn="l"/>
                      <a:r>
                        <a:rPr lang="es-ES_tradnl" sz="900" baseline="0" noProof="0" dirty="0" smtClean="0">
                          <a:latin typeface="+mn-lt"/>
                        </a:rPr>
                        <a:t>Utiliza vocabulario efectivo y preciso, y una variedad de estructuras en la oración</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Edita con apoyo/recursos;</a:t>
                      </a:r>
                    </a:p>
                    <a:p>
                      <a:pPr algn="l"/>
                      <a:r>
                        <a:rPr lang="es-ES_tradnl" sz="900" baseline="0" noProof="0" dirty="0" smtClean="0">
                          <a:latin typeface="+mn-lt"/>
                        </a:rPr>
                        <a:t>Tiene pocos o ningún error en gramática, uso de palabras o en la mecánica, de acuerdo al grado</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833199">
                <a:tc>
                  <a:txBody>
                    <a:bodyPr/>
                    <a:lstStyle/>
                    <a:p>
                      <a:pPr marL="0" marR="0" algn="ctr">
                        <a:lnSpc>
                          <a:spcPct val="115000"/>
                        </a:lnSpc>
                        <a:spcBef>
                          <a:spcPts val="0"/>
                        </a:spcBef>
                        <a:spcAft>
                          <a:spcPts val="0"/>
                        </a:spcAft>
                      </a:pPr>
                      <a:r>
                        <a:rPr lang="es-ES_tradnl" sz="20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3</a:t>
                      </a:r>
                    </a:p>
                    <a:p>
                      <a:pPr marL="0" marR="0" algn="ctr">
                        <a:lnSpc>
                          <a:spcPct val="115000"/>
                        </a:lnSpc>
                        <a:spcBef>
                          <a:spcPts val="0"/>
                        </a:spcBef>
                        <a:spcAft>
                          <a:spcPts val="0"/>
                        </a:spcAft>
                      </a:pPr>
                      <a:r>
                        <a:rPr lang="es-ES_tradnl" sz="1000" b="1" noProof="0" dirty="0" smtClean="0">
                          <a:solidFill>
                            <a:srgbClr val="000000"/>
                          </a:solidFill>
                          <a:effectLst>
                            <a:outerShdw blurRad="38100" dist="38100" dir="2700000" algn="tl">
                              <a:srgbClr val="000000">
                                <a:alpha val="43137"/>
                              </a:srgbClr>
                            </a:outerShdw>
                          </a:effectLst>
                          <a:latin typeface="+mn-lt"/>
                          <a:ea typeface="Calibri"/>
                          <a:cs typeface="Times New Roman"/>
                        </a:rPr>
                        <a:t>Competente</a:t>
                      </a:r>
                    </a:p>
                    <a:p>
                      <a:pPr marL="0" marR="0" algn="ctr">
                        <a:lnSpc>
                          <a:spcPct val="115000"/>
                        </a:lnSpc>
                        <a:spcBef>
                          <a:spcPts val="0"/>
                        </a:spcBef>
                        <a:spcAft>
                          <a:spcPts val="0"/>
                        </a:spcAft>
                      </a:pPr>
                      <a:r>
                        <a:rPr lang="es-ES_tradnl" sz="1000" b="1" noProof="0" dirty="0" smtClean="0">
                          <a:solidFill>
                            <a:srgbClr val="000000"/>
                          </a:solidFill>
                          <a:effectLst>
                            <a:outerShdw blurRad="38100" dist="38100" dir="2700000" algn="tl">
                              <a:srgbClr val="000000">
                                <a:alpha val="43137"/>
                              </a:srgbClr>
                            </a:outerShdw>
                          </a:effectLst>
                          <a:latin typeface="+mn-lt"/>
                          <a:ea typeface="Calibri"/>
                          <a:cs typeface="Times New Roman"/>
                        </a:rPr>
                        <a:t>(M)</a:t>
                      </a:r>
                      <a:endParaRPr lang="es-ES_tradnl" sz="10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0" i="0" baseline="0" noProof="0" dirty="0" smtClean="0">
                          <a:latin typeface="+mn-lt"/>
                        </a:rPr>
                        <a:t>Utiliza una combinación de dibujo, dictado y escritura (K) en su composición;</a:t>
                      </a:r>
                    </a:p>
                    <a:p>
                      <a:pPr algn="l"/>
                      <a:r>
                        <a:rPr lang="es-ES_tradnl" sz="900" b="0" i="0" baseline="0" noProof="0" dirty="0" smtClean="0">
                          <a:latin typeface="+mn-lt"/>
                        </a:rPr>
                        <a:t>El tema (en contexto) y la idea de enfoque o de control están claramente establecidos (gr K-3)</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0" i="0" baseline="0" noProof="0" dirty="0" smtClean="0">
                          <a:latin typeface="+mn-lt"/>
                        </a:rPr>
                        <a:t>Tiene coherencia en general</a:t>
                      </a:r>
                    </a:p>
                    <a:p>
                      <a:pPr algn="l"/>
                      <a:r>
                        <a:rPr lang="es-ES_tradnl" sz="900" b="0" i="0" baseline="0" noProof="0" dirty="0" smtClean="0">
                          <a:latin typeface="+mn-lt"/>
                        </a:rPr>
                        <a:t>(K-3); </a:t>
                      </a:r>
                    </a:p>
                    <a:p>
                      <a:pPr algn="l"/>
                      <a:r>
                        <a:rPr lang="es-ES_tradnl" sz="900" b="0" i="0" baseline="0" noProof="0" dirty="0" smtClean="0">
                          <a:latin typeface="+mn-lt"/>
                        </a:rPr>
                        <a:t>Provee una declaración  o sección de conclusión (grados: 1, 2, 3);</a:t>
                      </a:r>
                    </a:p>
                    <a:p>
                      <a:pPr algn="l"/>
                      <a:r>
                        <a:rPr lang="es-ES_tradnl" sz="900" b="0" i="0" baseline="0" noProof="0" dirty="0" smtClean="0">
                          <a:latin typeface="+mn-lt"/>
                        </a:rPr>
                        <a:t>Agrupa ideas relacionadas (grado 3) que apoya el enfoque;</a:t>
                      </a:r>
                    </a:p>
                    <a:p>
                      <a:pPr algn="l"/>
                      <a:r>
                        <a:rPr lang="es-ES_tradnl" sz="900" b="0" i="0" baseline="0" noProof="0" dirty="0" smtClean="0">
                          <a:latin typeface="+mn-lt"/>
                        </a:rPr>
                        <a:t>Utiliza transiciones para conectar ideas (grado 3)</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0" i="0" baseline="0" noProof="0" dirty="0" smtClean="0">
                          <a:latin typeface="+mn-lt"/>
                        </a:rPr>
                        <a:t>Algunos detalles auténticos, definiciones, hechos y evidencia del texto apoya el enfoque;</a:t>
                      </a:r>
                    </a:p>
                    <a:p>
                      <a:pPr algn="l"/>
                      <a:r>
                        <a:rPr lang="es-ES_tradnl" sz="900" b="0" i="0" baseline="0" noProof="0" dirty="0" smtClean="0">
                          <a:latin typeface="+mn-lt"/>
                        </a:rPr>
                        <a:t>Añade información para explicar/identificar,  o subtítulos/leyendas  (pie de foto) a ilustraciones, dibujos, visuales, gráficas/tablas o diagramas para realzar detalles, hechos e ideas.</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0" i="0" baseline="0" noProof="0" dirty="0" smtClean="0">
                          <a:latin typeface="+mn-lt"/>
                        </a:rPr>
                        <a:t>Produce oraciones simples completas(K), compuestas (grado 1- 3),complejas  (grado 3);</a:t>
                      </a:r>
                    </a:p>
                    <a:p>
                      <a:pPr algn="l"/>
                      <a:r>
                        <a:rPr lang="es-ES_tradnl" sz="900" b="0" i="0" baseline="0" noProof="0" dirty="0" smtClean="0">
                          <a:latin typeface="+mn-lt"/>
                        </a:rPr>
                        <a:t>Uso apropiado de vocabulario (nombres, plurales, verbos, pronombres, adjetivos, adverbios, específico del contenido);</a:t>
                      </a:r>
                    </a:p>
                    <a:p>
                      <a:pPr algn="l"/>
                      <a:r>
                        <a:rPr lang="es-ES_tradnl" sz="900" b="0" i="0" baseline="0" noProof="0" dirty="0" smtClean="0">
                          <a:latin typeface="+mn-lt"/>
                        </a:rPr>
                        <a:t>Utiliza los comentarios de adultos/compañeros para revisar</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0" i="0" baseline="0" noProof="0" dirty="0" smtClean="0">
                          <a:latin typeface="+mn-lt"/>
                        </a:rPr>
                        <a:t>Edita con apoyo/recursos (grados  2-3);</a:t>
                      </a:r>
                    </a:p>
                    <a:p>
                      <a:pPr algn="l"/>
                      <a:r>
                        <a:rPr lang="es-ES_tradnl" sz="900" b="0" i="0" baseline="0" noProof="0" dirty="0" smtClean="0">
                          <a:latin typeface="+mn-lt"/>
                        </a:rPr>
                        <a:t>Errores menores no interfieren con la comprensión del lector (por ejemplo: uso de letras mayúsculas, puntuación; ortografía)</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565410">
                <a:tc>
                  <a:txBody>
                    <a:bodyPr/>
                    <a:lstStyle/>
                    <a:p>
                      <a:pPr marL="0" marR="0" algn="ctr">
                        <a:lnSpc>
                          <a:spcPct val="115000"/>
                        </a:lnSpc>
                        <a:spcBef>
                          <a:spcPts val="0"/>
                        </a:spcBef>
                        <a:spcAft>
                          <a:spcPts val="0"/>
                        </a:spcAft>
                      </a:pPr>
                      <a:r>
                        <a:rPr lang="es-ES_tradnl" sz="20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2</a:t>
                      </a:r>
                    </a:p>
                    <a:p>
                      <a:pPr marL="0" marR="0" algn="ctr">
                        <a:lnSpc>
                          <a:spcPct val="115000"/>
                        </a:lnSpc>
                        <a:spcBef>
                          <a:spcPts val="0"/>
                        </a:spcBef>
                        <a:spcAft>
                          <a:spcPts val="0"/>
                        </a:spcAft>
                      </a:pPr>
                      <a:r>
                        <a:rPr lang="es-ES_tradnl" sz="900" b="1" noProof="0" dirty="0" smtClean="0">
                          <a:solidFill>
                            <a:srgbClr val="000000"/>
                          </a:solidFill>
                          <a:effectLst>
                            <a:outerShdw blurRad="38100" dist="38100" dir="2700000" algn="tl">
                              <a:srgbClr val="000000">
                                <a:alpha val="43137"/>
                              </a:srgbClr>
                            </a:outerShdw>
                          </a:effectLst>
                          <a:latin typeface="+mn-lt"/>
                          <a:ea typeface="Calibri"/>
                          <a:cs typeface="Times New Roman"/>
                        </a:rPr>
                        <a:t>En desarrollo</a:t>
                      </a:r>
                    </a:p>
                    <a:p>
                      <a:pPr marL="0" marR="0" algn="ctr">
                        <a:lnSpc>
                          <a:spcPct val="115000"/>
                        </a:lnSpc>
                        <a:spcBef>
                          <a:spcPts val="0"/>
                        </a:spcBef>
                        <a:spcAft>
                          <a:spcPts val="0"/>
                        </a:spcAft>
                      </a:pPr>
                      <a:r>
                        <a:rPr lang="es-ES_tradnl" sz="900" b="1" noProof="0" dirty="0" smtClean="0">
                          <a:solidFill>
                            <a:srgbClr val="000000"/>
                          </a:solidFill>
                          <a:effectLst>
                            <a:outerShdw blurRad="38100" dist="38100" dir="2700000" algn="tl">
                              <a:srgbClr val="000000">
                                <a:alpha val="43137"/>
                              </a:srgbClr>
                            </a:outerShdw>
                          </a:effectLst>
                          <a:latin typeface="+mn-lt"/>
                          <a:ea typeface="Calibri"/>
                          <a:cs typeface="Times New Roman"/>
                        </a:rPr>
                        <a:t>(NM)</a:t>
                      </a:r>
                      <a:endParaRPr lang="es-ES_tradnl" sz="9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Utiliza una combinación de dibujo, dictado y escritura (K) en su composición;</a:t>
                      </a:r>
                    </a:p>
                    <a:p>
                      <a:pPr algn="l"/>
                      <a:r>
                        <a:rPr lang="es-ES_tradnl" sz="900" baseline="0" noProof="0" dirty="0" smtClean="0">
                          <a:latin typeface="+mn-lt"/>
                        </a:rPr>
                        <a:t>Tiene un tema e intenta mantener centrada la información, pero su enfoque puede desviarse o no ser relevante al tema escogido</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 sz="900" baseline="0" noProof="0" dirty="0" smtClean="0">
                          <a:latin typeface="+mn-lt"/>
                        </a:rPr>
                        <a:t>La introducción, cuerpo y la conclusión son evidentes, pero podrían carecer de claridad o coherencia (por ejemplo: intenta conectar ideas, pero tal vez no resulta lógico o tenga sentido)</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Algunas estrategias de elaboración son evidente en los dibujos o escritos (gradosK-3), o con ayuda /preguntas de compañeros o adultos (grados K -1);</a:t>
                      </a:r>
                    </a:p>
                    <a:p>
                      <a:pPr algn="l"/>
                      <a:r>
                        <a:rPr lang="es-ES_tradnl" sz="900" baseline="0" noProof="0" dirty="0" smtClean="0">
                          <a:latin typeface="+mn-lt"/>
                        </a:rPr>
                        <a:t>Las ideas tal vez no están totalmente elaboradas, o los detalles no son suficientes para apoyar el tema</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El vocabulario que usa tiene errores menores;</a:t>
                      </a:r>
                    </a:p>
                    <a:p>
                      <a:pPr algn="l"/>
                      <a:r>
                        <a:rPr lang="es-ES_tradnl" sz="900" baseline="0" noProof="0" dirty="0" smtClean="0">
                          <a:latin typeface="+mn-lt"/>
                        </a:rPr>
                        <a:t>Dicta, escribe y amplía oraciones completas simples;</a:t>
                      </a:r>
                    </a:p>
                    <a:p>
                      <a:pPr algn="l"/>
                      <a:r>
                        <a:rPr lang="es-ES_tradnl" sz="900" b="0" i="0" baseline="0" noProof="0" dirty="0" smtClean="0">
                          <a:latin typeface="+mn-lt"/>
                        </a:rPr>
                        <a:t>Utiliza los comentarios de adultos/compañeros para revisar</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Edita con el apoyo de compañeros/adultos (grados 2-3)</a:t>
                      </a:r>
                    </a:p>
                    <a:p>
                      <a:pPr algn="l"/>
                      <a:r>
                        <a:rPr lang="es-ES_tradnl" sz="900" baseline="0" noProof="0" dirty="0" smtClean="0">
                          <a:latin typeface="+mn-lt"/>
                        </a:rPr>
                        <a:t>Utiliza una mecánica básica, y palabras apropiadas para el grado, con algunos errores</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12713">
                <a:tc>
                  <a:txBody>
                    <a:bodyPr/>
                    <a:lstStyle/>
                    <a:p>
                      <a:pPr marL="0" marR="0" algn="ctr">
                        <a:lnSpc>
                          <a:spcPct val="115000"/>
                        </a:lnSpc>
                        <a:spcBef>
                          <a:spcPts val="0"/>
                        </a:spcBef>
                        <a:spcAft>
                          <a:spcPts val="0"/>
                        </a:spcAft>
                      </a:pPr>
                      <a:r>
                        <a:rPr lang="es-ES_tradnl" sz="20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1</a:t>
                      </a:r>
                    </a:p>
                    <a:p>
                      <a:pPr marL="0" marR="0" algn="ctr">
                        <a:lnSpc>
                          <a:spcPct val="115000"/>
                        </a:lnSpc>
                        <a:spcBef>
                          <a:spcPts val="0"/>
                        </a:spcBef>
                        <a:spcAft>
                          <a:spcPts val="0"/>
                        </a:spcAft>
                      </a:pPr>
                      <a:r>
                        <a:rPr lang="es-ES_tradnl" sz="1000" b="1" noProof="0" dirty="0" smtClean="0">
                          <a:solidFill>
                            <a:srgbClr val="000000"/>
                          </a:solidFill>
                          <a:effectLst>
                            <a:outerShdw blurRad="38100" dist="38100" dir="2700000" algn="tl">
                              <a:srgbClr val="000000">
                                <a:alpha val="43137"/>
                              </a:srgbClr>
                            </a:outerShdw>
                          </a:effectLst>
                          <a:latin typeface="+mn-lt"/>
                          <a:ea typeface="Calibri"/>
                          <a:cs typeface="Times New Roman"/>
                        </a:rPr>
                        <a:t>Emergiendo</a:t>
                      </a:r>
                    </a:p>
                    <a:p>
                      <a:pPr marL="0" marR="0" algn="ctr">
                        <a:lnSpc>
                          <a:spcPct val="115000"/>
                        </a:lnSpc>
                        <a:spcBef>
                          <a:spcPts val="0"/>
                        </a:spcBef>
                        <a:spcAft>
                          <a:spcPts val="0"/>
                        </a:spcAft>
                      </a:pPr>
                      <a:r>
                        <a:rPr lang="es-ES_tradnl" sz="1000" b="1" noProof="0" dirty="0" smtClean="0">
                          <a:solidFill>
                            <a:srgbClr val="000000"/>
                          </a:solidFill>
                          <a:effectLst>
                            <a:outerShdw blurRad="38100" dist="38100" dir="2700000" algn="tl">
                              <a:srgbClr val="000000">
                                <a:alpha val="43137"/>
                              </a:srgbClr>
                            </a:outerShdw>
                          </a:effectLst>
                          <a:latin typeface="+mn-lt"/>
                          <a:ea typeface="Calibri"/>
                          <a:cs typeface="Times New Roman"/>
                        </a:rPr>
                        <a:t>NY)</a:t>
                      </a:r>
                      <a:endParaRPr lang="es-ES_tradnl" sz="10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Utiliza una combinación de dibujo, dictado y escritura (K) en su composición;</a:t>
                      </a:r>
                    </a:p>
                    <a:p>
                      <a:pPr algn="l"/>
                      <a:r>
                        <a:rPr lang="es-ES_tradnl" sz="900" baseline="0" noProof="0" dirty="0" smtClean="0">
                          <a:latin typeface="+mn-lt"/>
                        </a:rPr>
                        <a:t>Intenta identificar un tema, pero carece de enfoque, o puede tener más de un tema, o establece un tema confuso</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Intenta  una introducción, cuerpo y conclusión, pero le falta uno o más de esos elementos. </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No ofreció detalles, o intentó añadir detalles a dibujos o escritos que resultan  casuales, poco precisos o irrelevantes </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_tradnl" sz="900" baseline="0" noProof="0" dirty="0" smtClean="0">
                          <a:latin typeface="+mn-lt"/>
                        </a:rPr>
                        <a:t>Generalmente utiliza vocabulario básico, incorrecto o por debajo del nivel de grado cuando dicta (K) o escribe;</a:t>
                      </a:r>
                    </a:p>
                    <a:p>
                      <a:pPr algn="l"/>
                      <a:r>
                        <a:rPr lang="es-ES" sz="900" baseline="0" noProof="0" dirty="0" smtClean="0">
                          <a:latin typeface="+mn-lt"/>
                        </a:rPr>
                        <a:t>Utiliza los comentarios de adultos/compañeros para revisar</a:t>
                      </a: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r>
                        <a:rPr lang="es-ES" sz="900" baseline="0" noProof="0" dirty="0" smtClean="0">
                          <a:latin typeface="+mn-lt"/>
                        </a:rPr>
                        <a:t>Edita con el apoyo de compañeros/adultos (grados 2-3);</a:t>
                      </a:r>
                    </a:p>
                    <a:p>
                      <a:pPr algn="l"/>
                      <a:r>
                        <a:rPr lang="es-ES_tradnl" sz="900" baseline="0" noProof="0" dirty="0" smtClean="0">
                          <a:latin typeface="+mn-lt"/>
                        </a:rPr>
                        <a:t>Utiliza una mecánica básica por debajo del nivel de grado, con errores frecuentes</a:t>
                      </a:r>
                      <a:endParaRPr lang="es-ES_tradnl" sz="900" b="0" i="0" u="none" strike="noStrike" noProof="0" dirty="0">
                        <a:solidFill>
                          <a:srgbClr val="000000"/>
                        </a:solidFill>
                        <a:latin typeface="+mn-lt"/>
                      </a:endParaRPr>
                    </a:p>
                  </a:txBody>
                  <a:tcPr marL="27372"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353758">
                <a:tc>
                  <a:txBody>
                    <a:bodyPr/>
                    <a:lstStyle/>
                    <a:p>
                      <a:pPr marL="0" marR="0" algn="ctr">
                        <a:lnSpc>
                          <a:spcPct val="115000"/>
                        </a:lnSpc>
                        <a:spcBef>
                          <a:spcPts val="0"/>
                        </a:spcBef>
                        <a:spcAft>
                          <a:spcPts val="0"/>
                        </a:spcAft>
                      </a:pPr>
                      <a:r>
                        <a:rPr lang="es-ES_tradnl" sz="2000" b="1" noProof="0" dirty="0" smtClean="0">
                          <a:solidFill>
                            <a:srgbClr val="000000"/>
                          </a:solidFill>
                          <a:effectLst>
                            <a:outerShdw blurRad="38100" dist="38100" dir="2700000" algn="tl">
                              <a:srgbClr val="000000">
                                <a:alpha val="43137"/>
                              </a:srgbClr>
                            </a:outerShdw>
                          </a:effectLst>
                          <a:latin typeface="+mn-lt"/>
                          <a:ea typeface="Times New Roman"/>
                          <a:cs typeface="Times New Roman"/>
                        </a:rPr>
                        <a:t>0</a:t>
                      </a:r>
                      <a:endParaRPr lang="es-ES_tradnl" sz="2000" noProof="0" dirty="0">
                        <a:effectLst>
                          <a:outerShdw blurRad="38100" dist="38100" dir="2700000" algn="tl">
                            <a:srgbClr val="000000">
                              <a:alpha val="43137"/>
                            </a:srgbClr>
                          </a:outerShdw>
                        </a:effectLst>
                        <a:latin typeface="+mn-lt"/>
                        <a:ea typeface="Calibri"/>
                        <a:cs typeface="Times New Roman"/>
                      </a:endParaRPr>
                    </a:p>
                  </a:txBody>
                  <a:tcPr marL="91240" marR="2825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5">
                  <a:txBody>
                    <a:bodyPr/>
                    <a:lstStyle/>
                    <a:p>
                      <a:pPr algn="l" fontAlgn="t"/>
                      <a:r>
                        <a:rPr lang="es-ES_tradnl" sz="1000" b="0" i="0" u="none" strike="noStrike" noProof="0" dirty="0" smtClean="0">
                          <a:solidFill>
                            <a:srgbClr val="000000"/>
                          </a:solidFill>
                          <a:latin typeface="+mn-lt"/>
                        </a:rPr>
                        <a:t>Una respuesta no recibe crédito si no proporciona evidencia de la habilidad para</a:t>
                      </a:r>
                      <a:r>
                        <a:rPr lang="es-ES_tradnl" sz="1000" b="0" i="0" u="none" strike="noStrike" baseline="0" noProof="0" dirty="0" smtClean="0">
                          <a:solidFill>
                            <a:srgbClr val="000000"/>
                          </a:solidFill>
                          <a:latin typeface="+mn-lt"/>
                        </a:rPr>
                        <a:t> </a:t>
                      </a:r>
                      <a:r>
                        <a:rPr lang="es-ES_tradnl" sz="1000" b="0" i="0" u="none" strike="noStrike" noProof="0" dirty="0" smtClean="0">
                          <a:solidFill>
                            <a:srgbClr val="000000"/>
                          </a:solidFill>
                          <a:latin typeface="+mn-lt"/>
                        </a:rPr>
                        <a:t> [</a:t>
                      </a:r>
                      <a:r>
                        <a:rPr lang="es-ES_tradnl" sz="1000" b="0" i="1" u="none" strike="noStrike" noProof="0" dirty="0" smtClean="0">
                          <a:solidFill>
                            <a:srgbClr val="000000"/>
                          </a:solidFill>
                          <a:latin typeface="+mn-lt"/>
                        </a:rPr>
                        <a:t>completar con el lenguaje clave del objetivo deseado</a:t>
                      </a:r>
                      <a:r>
                        <a:rPr lang="es-ES_tradnl" sz="1000" b="0" i="0" u="none" strike="noStrike" noProof="0" dirty="0" smtClean="0">
                          <a:solidFill>
                            <a:srgbClr val="000000"/>
                          </a:solidFill>
                          <a:latin typeface="+mn-lt"/>
                        </a:rPr>
                        <a:t>].</a:t>
                      </a:r>
                      <a:endParaRPr lang="es-ES_tradnl" sz="1000" b="0" i="0" u="none" strike="noStrike" noProof="0" dirty="0">
                        <a:solidFill>
                          <a:srgbClr val="000000"/>
                        </a:solidFill>
                        <a:latin typeface="+mn-lt"/>
                      </a:endParaRPr>
                    </a:p>
                  </a:txBody>
                  <a:tcPr marL="91240" marR="10368" marT="979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236592" y="184251"/>
            <a:ext cx="7147149" cy="338979"/>
          </a:xfrm>
          <a:prstGeom prst="rect">
            <a:avLst/>
          </a:prstGeom>
        </p:spPr>
        <p:txBody>
          <a:bodyPr wrap="square" lIns="96304" tIns="48153" rIns="96304" bIns="48153">
            <a:spAutoFit/>
          </a:bodyPr>
          <a:lstStyle>
            <a:defPPr>
              <a:defRPr lang="en-US"/>
            </a:defPPr>
            <a:lvl1pPr marL="0" algn="l" defTabSz="961309" rtl="0" eaLnBrk="1" latinLnBrk="0" hangingPunct="1">
              <a:defRPr sz="1900" kern="1200">
                <a:solidFill>
                  <a:schemeClr val="tx1"/>
                </a:solidFill>
                <a:latin typeface="+mn-lt"/>
                <a:ea typeface="+mn-ea"/>
                <a:cs typeface="+mn-cs"/>
              </a:defRPr>
            </a:lvl1pPr>
            <a:lvl2pPr marL="480654" algn="l" defTabSz="961309" rtl="0" eaLnBrk="1" latinLnBrk="0" hangingPunct="1">
              <a:defRPr sz="1900" kern="1200">
                <a:solidFill>
                  <a:schemeClr val="tx1"/>
                </a:solidFill>
                <a:latin typeface="+mn-lt"/>
                <a:ea typeface="+mn-ea"/>
                <a:cs typeface="+mn-cs"/>
              </a:defRPr>
            </a:lvl2pPr>
            <a:lvl3pPr marL="961309" algn="l" defTabSz="961309" rtl="0" eaLnBrk="1" latinLnBrk="0" hangingPunct="1">
              <a:defRPr sz="1900" kern="1200">
                <a:solidFill>
                  <a:schemeClr val="tx1"/>
                </a:solidFill>
                <a:latin typeface="+mn-lt"/>
                <a:ea typeface="+mn-ea"/>
                <a:cs typeface="+mn-cs"/>
              </a:defRPr>
            </a:lvl3pPr>
            <a:lvl4pPr marL="1441963" algn="l" defTabSz="961309" rtl="0" eaLnBrk="1" latinLnBrk="0" hangingPunct="1">
              <a:defRPr sz="1900" kern="1200">
                <a:solidFill>
                  <a:schemeClr val="tx1"/>
                </a:solidFill>
                <a:latin typeface="+mn-lt"/>
                <a:ea typeface="+mn-ea"/>
                <a:cs typeface="+mn-cs"/>
              </a:defRPr>
            </a:lvl4pPr>
            <a:lvl5pPr marL="1922617" algn="l" defTabSz="961309" rtl="0" eaLnBrk="1" latinLnBrk="0" hangingPunct="1">
              <a:defRPr sz="1900" kern="1200">
                <a:solidFill>
                  <a:schemeClr val="tx1"/>
                </a:solidFill>
                <a:latin typeface="+mn-lt"/>
                <a:ea typeface="+mn-ea"/>
                <a:cs typeface="+mn-cs"/>
              </a:defRPr>
            </a:lvl5pPr>
            <a:lvl6pPr marL="2403272" algn="l" defTabSz="961309" rtl="0" eaLnBrk="1" latinLnBrk="0" hangingPunct="1">
              <a:defRPr sz="1900" kern="1200">
                <a:solidFill>
                  <a:schemeClr val="tx1"/>
                </a:solidFill>
                <a:latin typeface="+mn-lt"/>
                <a:ea typeface="+mn-ea"/>
                <a:cs typeface="+mn-cs"/>
              </a:defRPr>
            </a:lvl6pPr>
            <a:lvl7pPr marL="2883926" algn="l" defTabSz="961309" rtl="0" eaLnBrk="1" latinLnBrk="0" hangingPunct="1">
              <a:defRPr sz="1900" kern="1200">
                <a:solidFill>
                  <a:schemeClr val="tx1"/>
                </a:solidFill>
                <a:latin typeface="+mn-lt"/>
                <a:ea typeface="+mn-ea"/>
                <a:cs typeface="+mn-cs"/>
              </a:defRPr>
            </a:lvl7pPr>
            <a:lvl8pPr marL="3364581" algn="l" defTabSz="961309" rtl="0" eaLnBrk="1" latinLnBrk="0" hangingPunct="1">
              <a:defRPr sz="1900" kern="1200">
                <a:solidFill>
                  <a:schemeClr val="tx1"/>
                </a:solidFill>
                <a:latin typeface="+mn-lt"/>
                <a:ea typeface="+mn-ea"/>
                <a:cs typeface="+mn-cs"/>
              </a:defRPr>
            </a:lvl8pPr>
            <a:lvl9pPr marL="3845235" algn="l" defTabSz="961309" rtl="0" eaLnBrk="1" latinLnBrk="0" hangingPunct="1">
              <a:defRPr sz="1900" kern="1200">
                <a:solidFill>
                  <a:schemeClr val="tx1"/>
                </a:solidFill>
                <a:latin typeface="+mn-lt"/>
                <a:ea typeface="+mn-ea"/>
                <a:cs typeface="+mn-cs"/>
              </a:defRPr>
            </a:lvl9pPr>
          </a:lstStyle>
          <a:p>
            <a:pPr algn="ctr"/>
            <a:r>
              <a:rPr lang="es-419" sz="1571" b="1" dirty="0">
                <a:effectLst>
                  <a:outerShdw blurRad="38100" dist="38100" dir="2700000" algn="tl">
                    <a:srgbClr val="000000">
                      <a:alpha val="43137"/>
                    </a:srgbClr>
                  </a:outerShdw>
                </a:effectLst>
              </a:rPr>
              <a:t> Grados K - 2: Rúbrica genérica de 4 puntos para un Escrito informativo/explicativo </a:t>
            </a:r>
            <a:endParaRPr lang="es-419" sz="1571" dirty="0">
              <a:effectLst>
                <a:outerShdw blurRad="38100" dist="38100" dir="2700000" algn="tl">
                  <a:srgbClr val="000000">
                    <a:alpha val="43137"/>
                  </a:srgbClr>
                </a:outerShdw>
              </a:effectLst>
            </a:endParaRPr>
          </a:p>
        </p:txBody>
      </p:sp>
      <p:sp>
        <p:nvSpPr>
          <p:cNvPr id="5" name="Rectangle 4"/>
          <p:cNvSpPr/>
          <p:nvPr/>
        </p:nvSpPr>
        <p:spPr>
          <a:xfrm>
            <a:off x="418756" y="9296401"/>
            <a:ext cx="7299216" cy="237825"/>
          </a:xfrm>
          <a:prstGeom prst="rect">
            <a:avLst/>
          </a:prstGeom>
        </p:spPr>
        <p:txBody>
          <a:bodyPr wrap="square" lIns="91825" tIns="45912" rIns="91825" bIns="45912">
            <a:spAutoFit/>
          </a:bodyPr>
          <a:lstStyle/>
          <a:p>
            <a:r>
              <a:rPr lang="en-US" sz="943" b="1" i="1" dirty="0"/>
              <a:t>Working Drafts of ELA rubrics for assessing CCSS writing standards </a:t>
            </a:r>
            <a:r>
              <a:rPr lang="en-US" sz="943" b="1" dirty="0"/>
              <a:t>--- © (2010) Karin Hess, National Center for Assessment [khess@nciea.org</a:t>
            </a:r>
            <a:endParaRPr lang="en-US" sz="943" dirty="0"/>
          </a:p>
        </p:txBody>
      </p:sp>
      <p:sp>
        <p:nvSpPr>
          <p:cNvPr id="3" name="Slide Number Placeholder 2"/>
          <p:cNvSpPr>
            <a:spLocks noGrp="1"/>
          </p:cNvSpPr>
          <p:nvPr>
            <p:ph type="sldNum" sz="quarter" idx="12"/>
          </p:nvPr>
        </p:nvSpPr>
        <p:spPr/>
        <p:txBody>
          <a:bodyPr/>
          <a:lstStyle/>
          <a:p>
            <a:fld id="{6E8A0ECE-C9E2-4B32-8A0E-7D248228F9D1}" type="slidenum">
              <a:rPr lang="en-US" smtClean="0"/>
              <a:pPr/>
              <a:t>15</a:t>
            </a:fld>
            <a:endParaRPr lang="en-US"/>
          </a:p>
        </p:txBody>
      </p:sp>
    </p:spTree>
    <p:extLst>
      <p:ext uri="{BB962C8B-B14F-4D97-AF65-F5344CB8AC3E}">
        <p14:creationId xmlns:p14="http://schemas.microsoft.com/office/powerpoint/2010/main" val="2681244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3637" y="306569"/>
            <a:ext cx="6865257" cy="8803436"/>
          </a:xfrm>
          <a:prstGeom prst="rect">
            <a:avLst/>
          </a:prstGeom>
          <a:noFill/>
        </p:spPr>
        <p:txBody>
          <a:bodyPr wrap="square" rtlCol="0">
            <a:spAutoFit/>
          </a:bodyPr>
          <a:lstStyle/>
          <a:p>
            <a:pPr algn="ctr"/>
            <a:r>
              <a:rPr lang="es-419" sz="1578" b="1" u="sng" dirty="0"/>
              <a:t>Pre-evaluación y Progresiones de aprendizaje</a:t>
            </a:r>
          </a:p>
          <a:p>
            <a:pPr algn="ctr"/>
            <a:endParaRPr lang="es-419" sz="1100" b="1" u="sng" dirty="0"/>
          </a:p>
          <a:p>
            <a:r>
              <a:rPr lang="es-419" sz="1183" dirty="0"/>
              <a:t>Las </a:t>
            </a:r>
            <a:r>
              <a:rPr lang="es-419" sz="1183" b="1" u="sng" dirty="0"/>
              <a:t>pre-evaluaciones</a:t>
            </a:r>
            <a:r>
              <a:rPr lang="es-419" sz="1183" dirty="0"/>
              <a:t> son particularmente únicas.</a:t>
            </a:r>
          </a:p>
          <a:p>
            <a:endParaRPr lang="es-419" sz="789" dirty="0"/>
          </a:p>
          <a:p>
            <a:r>
              <a:rPr lang="es-419" sz="1183" dirty="0"/>
              <a:t>Ellas miden el progreso </a:t>
            </a:r>
            <a:r>
              <a:rPr lang="es-419" sz="1183" b="1" i="1" u="sng" dirty="0">
                <a:effectLst>
                  <a:outerShdw blurRad="38100" dist="38100" dir="2700000" algn="tl">
                    <a:srgbClr val="000000">
                      <a:alpha val="43137"/>
                    </a:srgbClr>
                  </a:outerShdw>
                </a:effectLst>
              </a:rPr>
              <a:t>hacia un estándar. </a:t>
            </a:r>
          </a:p>
          <a:p>
            <a:endParaRPr lang="es-419" sz="789" dirty="0"/>
          </a:p>
          <a:p>
            <a:r>
              <a:rPr lang="es-419" sz="1183" dirty="0"/>
              <a:t>Diferentes a los </a:t>
            </a:r>
            <a:r>
              <a:rPr lang="es-419" sz="1183" dirty="0" err="1"/>
              <a:t>CFAs</a:t>
            </a:r>
            <a:r>
              <a:rPr lang="es-419" sz="1183" dirty="0"/>
              <a:t> (</a:t>
            </a:r>
            <a:r>
              <a:rPr lang="es-419" sz="1183" b="1" i="1" u="sng" dirty="0" err="1"/>
              <a:t>C</a:t>
            </a:r>
            <a:r>
              <a:rPr lang="es-419" sz="1183" i="1" dirty="0" err="1"/>
              <a:t>ommon</a:t>
            </a:r>
            <a:r>
              <a:rPr lang="es-419" sz="1183" i="1" dirty="0"/>
              <a:t> </a:t>
            </a:r>
            <a:r>
              <a:rPr lang="es-419" sz="1183" b="1" i="1" u="sng" dirty="0" err="1"/>
              <a:t>F</a:t>
            </a:r>
            <a:r>
              <a:rPr lang="es-419" sz="1183" i="1" dirty="0" err="1"/>
              <a:t>ormative</a:t>
            </a:r>
            <a:r>
              <a:rPr lang="es-419" sz="1183" i="1" dirty="0"/>
              <a:t> </a:t>
            </a:r>
            <a:r>
              <a:rPr lang="es-419" sz="1183" b="1" i="1" u="sng" dirty="0" err="1"/>
              <a:t>A</a:t>
            </a:r>
            <a:r>
              <a:rPr lang="es-419" sz="1183" i="1" dirty="0" err="1"/>
              <a:t>ssessments</a:t>
            </a:r>
            <a:r>
              <a:rPr lang="es-419" sz="1183" dirty="0"/>
              <a:t>) que miden el dominio del estándar, las pre-evaluaciones son más como un panorama de las fortalezas  y las deficiencias del estudiante, que miden las destrezas y conceptos que este necesita </a:t>
            </a:r>
            <a:r>
              <a:rPr lang="es-419" sz="1183" b="1" i="1" dirty="0"/>
              <a:t>a lo largo del camino </a:t>
            </a:r>
            <a:r>
              <a:rPr lang="es-419" sz="1183" dirty="0"/>
              <a:t>para poder alcanzar el dominio del estándar.</a:t>
            </a:r>
          </a:p>
          <a:p>
            <a:endParaRPr lang="es-419" sz="1183" dirty="0"/>
          </a:p>
          <a:p>
            <a:endParaRPr lang="es-419" sz="1183" dirty="0"/>
          </a:p>
          <a:p>
            <a:endParaRPr lang="es-419" sz="1183" dirty="0"/>
          </a:p>
          <a:p>
            <a:endParaRPr lang="es-419" sz="1479" dirty="0"/>
          </a:p>
          <a:p>
            <a:endParaRPr lang="es-419" sz="1479" dirty="0"/>
          </a:p>
          <a:p>
            <a:endParaRPr lang="es-419" sz="1479" dirty="0"/>
          </a:p>
          <a:p>
            <a:endParaRPr lang="es-419" sz="1479" dirty="0"/>
          </a:p>
          <a:p>
            <a:endParaRPr lang="es-419" sz="1479" dirty="0"/>
          </a:p>
          <a:p>
            <a:endParaRPr lang="es-419" sz="1479" dirty="0"/>
          </a:p>
          <a:p>
            <a:endParaRPr lang="es-419" sz="1479" dirty="0"/>
          </a:p>
          <a:p>
            <a:endParaRPr lang="es-419" sz="1479" dirty="0"/>
          </a:p>
          <a:p>
            <a:endParaRPr lang="es-419" sz="1479" dirty="0"/>
          </a:p>
          <a:p>
            <a:endParaRPr lang="es-419" sz="1183" dirty="0"/>
          </a:p>
          <a:p>
            <a:endParaRPr lang="es-419" sz="1183" dirty="0"/>
          </a:p>
          <a:p>
            <a:endParaRPr lang="es-419" sz="1183" dirty="0"/>
          </a:p>
          <a:p>
            <a:endParaRPr lang="es-419" sz="1183" dirty="0"/>
          </a:p>
          <a:p>
            <a:r>
              <a:rPr lang="es-419" sz="1183" dirty="0"/>
              <a:t>¿Qué hay de una post evaluación? No existe una post-evaluación estandarizada.</a:t>
            </a:r>
          </a:p>
          <a:p>
            <a:r>
              <a:rPr lang="es-419" sz="1183" dirty="0"/>
              <a:t>La verdadera medida de cómo los estudiantes están trabajando </a:t>
            </a:r>
            <a:r>
              <a:rPr lang="es-419" sz="1183" b="1" i="1" dirty="0"/>
              <a:t>a lo largo del camino</a:t>
            </a:r>
            <a:r>
              <a:rPr lang="es-419" sz="1183" dirty="0"/>
              <a:t>, se evalúa en el salón de clases durante la instrucción y la evaluación formativa. Por esta razón los </a:t>
            </a:r>
            <a:r>
              <a:rPr lang="es-419" sz="1183" dirty="0" err="1"/>
              <a:t>CFAs</a:t>
            </a:r>
            <a:r>
              <a:rPr lang="es-419" sz="1183" dirty="0"/>
              <a:t> no se llaman post evaluaciones. Los </a:t>
            </a:r>
            <a:r>
              <a:rPr lang="es-419" sz="1183" dirty="0" err="1"/>
              <a:t>CFAs</a:t>
            </a:r>
            <a:r>
              <a:rPr lang="es-419" sz="1183" dirty="0"/>
              <a:t> miden el </a:t>
            </a:r>
            <a:r>
              <a:rPr lang="es-419" sz="1183" b="1" i="1" dirty="0"/>
              <a:t>objetivo final</a:t>
            </a:r>
            <a:r>
              <a:rPr lang="es-419" sz="1183" dirty="0"/>
              <a:t>, o el dominio del estándar. Sin embargo, sin las pre-evaluaciones, ¿cómo sabríamos en qué enfocar nuestra instrucción a través de cada trimestre?</a:t>
            </a:r>
          </a:p>
          <a:p>
            <a:endParaRPr lang="es-419" sz="789" dirty="0"/>
          </a:p>
          <a:p>
            <a:r>
              <a:rPr lang="es-419" sz="1183" b="1" u="sng" dirty="0"/>
              <a:t>Progresiones de aprendizaje: </a:t>
            </a:r>
            <a:r>
              <a:rPr lang="es-419" sz="1183" dirty="0"/>
              <a:t>son el conjunto pronosticado de destrezas necesarias para poder completar la demanda de la tarea requerida de cada estándar. Las progresiones de aprendizaje fueron alineadas a la matriz </a:t>
            </a:r>
            <a:r>
              <a:rPr lang="es-419" sz="1183" dirty="0" err="1"/>
              <a:t>Hess</a:t>
            </a:r>
            <a:r>
              <a:rPr lang="es-419" sz="1183" dirty="0"/>
              <a:t> </a:t>
            </a:r>
            <a:r>
              <a:rPr lang="es-419" sz="1183" b="1" i="1" u="sng" dirty="0" err="1"/>
              <a:t>Cognitive</a:t>
            </a:r>
            <a:r>
              <a:rPr lang="es-419" sz="1183" b="1" i="1" u="sng" dirty="0"/>
              <a:t> Rigor </a:t>
            </a:r>
            <a:r>
              <a:rPr lang="es-419" sz="1183" b="1" i="1" u="sng" dirty="0" err="1"/>
              <a:t>Matrix</a:t>
            </a:r>
            <a:r>
              <a:rPr lang="es-419" sz="1183" b="1" i="1" u="sng" dirty="0"/>
              <a:t>.</a:t>
            </a:r>
          </a:p>
          <a:p>
            <a:endParaRPr lang="es-419" sz="789" dirty="0"/>
          </a:p>
          <a:p>
            <a:r>
              <a:rPr lang="es-419" sz="1183" dirty="0"/>
              <a:t>Las pre-evaluaciones miden el dominio del estudiante que se indican en los recuadros morados (puntos de ajuste). Estos puntos son tareas que nos permiten ajustar la instrucción basado en el rendimiento. Por ejemplo, si un estudiante tiene dificultades en el primer punto de ajuste en color morado (DOK-1, Cf), el maestro tendrá que regresar a las tareas previas al DOK-1 Cf y desarrollar estratégicamente la  instrucción  para cerrar la brecha, moviéndose continuamente hacia adelante hasta el final de la progresión de aprendizaje.</a:t>
            </a:r>
          </a:p>
          <a:p>
            <a:endParaRPr lang="es-419" sz="789" dirty="0"/>
          </a:p>
          <a:p>
            <a:r>
              <a:rPr lang="es-419" sz="1183" dirty="0"/>
              <a:t>Hay una lista de cotejo de las Progresiones de aprendizaje en lectura para cada estándar en cada grado, que se puede utilizar para monitorear el progreso. Está disponible en: </a:t>
            </a:r>
          </a:p>
          <a:p>
            <a:endParaRPr lang="es-419" sz="1183" dirty="0">
              <a:hlinkClick r:id="rId3"/>
            </a:endParaRPr>
          </a:p>
          <a:p>
            <a:pPr algn="ctr"/>
            <a:r>
              <a:rPr lang="es-419" sz="1183" dirty="0">
                <a:hlinkClick r:id="rId3"/>
              </a:rPr>
              <a:t>http://sresource.homestead.com/Grade-2.html</a:t>
            </a:r>
            <a:endParaRPr lang="es-419" sz="1183" dirty="0"/>
          </a:p>
          <a:p>
            <a:endParaRPr lang="es-419" sz="1183" dirty="0"/>
          </a:p>
        </p:txBody>
      </p:sp>
      <p:graphicFrame>
        <p:nvGraphicFramePr>
          <p:cNvPr id="20" name="Table 19"/>
          <p:cNvGraphicFramePr>
            <a:graphicFrameLocks noGrp="1"/>
          </p:cNvGraphicFramePr>
          <p:nvPr>
            <p:extLst/>
          </p:nvPr>
        </p:nvGraphicFramePr>
        <p:xfrm>
          <a:off x="453571" y="3029952"/>
          <a:ext cx="6780440" cy="2056384"/>
        </p:xfrm>
        <a:graphic>
          <a:graphicData uri="http://schemas.openxmlformats.org/drawingml/2006/table">
            <a:tbl>
              <a:tblPr firstRow="1" firstCol="1" bandRow="1"/>
              <a:tblGrid>
                <a:gridCol w="814917"/>
                <a:gridCol w="920608"/>
                <a:gridCol w="890517"/>
                <a:gridCol w="730463"/>
                <a:gridCol w="796798"/>
                <a:gridCol w="706166"/>
                <a:gridCol w="728921"/>
                <a:gridCol w="1192050"/>
              </a:tblGrid>
              <a:tr h="146885">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1 - Ka</a:t>
                      </a:r>
                      <a:endParaRPr lang="en-US" sz="800" dirty="0">
                        <a:effectLst/>
                        <a:latin typeface="Calibri"/>
                        <a:ea typeface="Calibri"/>
                        <a:cs typeface="Times New Roman"/>
                      </a:endParaRPr>
                    </a:p>
                  </a:txBody>
                  <a:tcPr marL="34208" marR="34208" marT="0" marB="0" anchor="ctr">
                    <a:lnL w="12700" cap="flat" cmpd="sng" algn="ctr">
                      <a:solidFill>
                        <a:schemeClr val="tx1"/>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 Kc</a:t>
                      </a:r>
                      <a:endParaRPr lang="en-US" sz="800" dirty="0">
                        <a:effectLst/>
                        <a:latin typeface="Calibri"/>
                        <a:ea typeface="Calibri"/>
                        <a:cs typeface="Times New Roman"/>
                      </a:endParaRPr>
                    </a:p>
                  </a:txBody>
                  <a:tcPr marL="34208" marR="34208"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1 - Cd</a:t>
                      </a:r>
                      <a:endParaRPr lang="en-US" sz="800" dirty="0">
                        <a:effectLst/>
                        <a:latin typeface="Calibri"/>
                        <a:ea typeface="Calibri"/>
                        <a:cs typeface="Times New Roman"/>
                      </a:endParaRPr>
                    </a:p>
                  </a:txBody>
                  <a:tcPr marL="34208" marR="34208"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1 - Cf</a:t>
                      </a:r>
                      <a:endParaRPr lang="en-US" sz="800" dirty="0">
                        <a:effectLst/>
                        <a:latin typeface="Calibri"/>
                        <a:ea typeface="Calibri"/>
                        <a:cs typeface="Times New Roman"/>
                      </a:endParaRPr>
                    </a:p>
                  </a:txBody>
                  <a:tcPr marL="34208" marR="34208"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2 - Ch</a:t>
                      </a:r>
                      <a:endParaRPr lang="en-US" sz="800" dirty="0">
                        <a:effectLst/>
                        <a:latin typeface="Calibri"/>
                        <a:ea typeface="Calibri"/>
                        <a:cs typeface="Times New Roman"/>
                      </a:endParaRPr>
                    </a:p>
                  </a:txBody>
                  <a:tcPr marL="34208" marR="34208"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2 - Ck</a:t>
                      </a:r>
                      <a:endParaRPr lang="en-US" sz="800" dirty="0">
                        <a:effectLst/>
                        <a:latin typeface="Calibri"/>
                        <a:ea typeface="Calibri"/>
                        <a:cs typeface="Times New Roman"/>
                      </a:endParaRPr>
                    </a:p>
                  </a:txBody>
                  <a:tcPr marL="34208" marR="34208"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2 -Cl</a:t>
                      </a:r>
                      <a:endParaRPr lang="en-US" sz="800" dirty="0">
                        <a:effectLst/>
                        <a:latin typeface="Calibri"/>
                        <a:ea typeface="Calibri"/>
                        <a:cs typeface="Times New Roman"/>
                      </a:endParaRPr>
                    </a:p>
                  </a:txBody>
                  <a:tcPr marL="34208" marR="34208"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Dominio</a:t>
                      </a:r>
                      <a:r>
                        <a:rPr lang="en-US" sz="800" b="1" dirty="0" smtClean="0">
                          <a:solidFill>
                            <a:srgbClr val="000000"/>
                          </a:solidFill>
                          <a:effectLst/>
                          <a:latin typeface="Calibri"/>
                          <a:ea typeface="Times New Roman"/>
                          <a:cs typeface="Times New Roman"/>
                        </a:rPr>
                        <a:t> del </a:t>
                      </a:r>
                      <a:r>
                        <a:rPr lang="en-US" sz="800" b="1" dirty="0" err="1" smtClean="0">
                          <a:solidFill>
                            <a:srgbClr val="000000"/>
                          </a:solidFill>
                          <a:effectLst/>
                          <a:latin typeface="Calibri"/>
                          <a:ea typeface="Times New Roman"/>
                          <a:cs typeface="Times New Roman"/>
                        </a:rPr>
                        <a:t>estándar</a:t>
                      </a:r>
                      <a:r>
                        <a:rPr lang="en-US" sz="800" b="1" dirty="0" smtClean="0">
                          <a:solidFill>
                            <a:srgbClr val="000000"/>
                          </a:solidFill>
                          <a:effectLst/>
                          <a:latin typeface="Calibri"/>
                          <a:ea typeface="Times New Roman"/>
                          <a:cs typeface="Times New Roman"/>
                        </a:rPr>
                        <a:t> </a:t>
                      </a:r>
                      <a:endParaRPr lang="en-US" sz="800" dirty="0">
                        <a:effectLst/>
                        <a:latin typeface="Calibri"/>
                        <a:ea typeface="Calibri"/>
                        <a:cs typeface="Times New Roman"/>
                      </a:endParaRPr>
                    </a:p>
                  </a:txBody>
                  <a:tcPr marL="34208" marR="34208" marT="0" marB="0" anchor="ctr">
                    <a:lnL w="12700" cap="flat" cmpd="sng" algn="ctr">
                      <a:solidFill>
                        <a:srgbClr val="A6A6A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r>
              <a:tr h="1909499">
                <a:tc>
                  <a:txBody>
                    <a:bodyPr/>
                    <a:lstStyle/>
                    <a:p>
                      <a:pPr marL="0" marR="0" algn="l">
                        <a:lnSpc>
                          <a:spcPct val="115000"/>
                        </a:lnSpc>
                        <a:spcBef>
                          <a:spcPts val="0"/>
                        </a:spcBef>
                        <a:spcAft>
                          <a:spcPts val="0"/>
                        </a:spcAft>
                      </a:pPr>
                      <a:r>
                        <a:rPr lang="es-419" sz="800" dirty="0" smtClean="0">
                          <a:solidFill>
                            <a:srgbClr val="000000"/>
                          </a:solidFill>
                          <a:effectLst/>
                          <a:latin typeface="+mn-lt"/>
                          <a:ea typeface="Times New Roman"/>
                          <a:cs typeface="Times New Roman"/>
                        </a:rPr>
                        <a:t>Recuerda quién, qué, dónde, cuándo, porqué y cómo, sobre un cuento leído y discutido en clases</a:t>
                      </a:r>
                      <a:endParaRPr lang="en-US" sz="800" dirty="0">
                        <a:effectLst/>
                        <a:latin typeface="Calibri"/>
                        <a:ea typeface="Calibri"/>
                        <a:cs typeface="Times New Roman"/>
                      </a:endParaRPr>
                    </a:p>
                  </a:txBody>
                  <a:tcPr marL="34208" marR="34208" marT="0" marB="0">
                    <a:lnL w="12700" cap="flat" cmpd="sng" algn="ctr">
                      <a:solidFill>
                        <a:schemeClr val="tx1"/>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s-419" sz="800" dirty="0" smtClean="0">
                          <a:solidFill>
                            <a:srgbClr val="000000"/>
                          </a:solidFill>
                          <a:effectLst/>
                          <a:latin typeface="+mn-lt"/>
                          <a:ea typeface="Times New Roman"/>
                          <a:cs typeface="Times New Roman"/>
                        </a:rPr>
                        <a:t>Usa y define el Lenguaje académico estándar: </a:t>
                      </a:r>
                    </a:p>
                    <a:p>
                      <a:pPr marL="0" marR="0" algn="l">
                        <a:lnSpc>
                          <a:spcPct val="115000"/>
                        </a:lnSpc>
                        <a:spcBef>
                          <a:spcPts val="0"/>
                        </a:spcBef>
                        <a:spcAft>
                          <a:spcPts val="0"/>
                        </a:spcAft>
                      </a:pPr>
                      <a:r>
                        <a:rPr lang="es-419" sz="800" dirty="0" smtClean="0">
                          <a:solidFill>
                            <a:srgbClr val="000000"/>
                          </a:solidFill>
                          <a:effectLst/>
                          <a:latin typeface="+mn-lt"/>
                          <a:ea typeface="Times New Roman"/>
                          <a:cs typeface="Times New Roman"/>
                        </a:rPr>
                        <a:t>  quién, qué, dónde, cuándo, porqué y cómo ; preguntar, contestar/</a:t>
                      </a:r>
                    </a:p>
                    <a:p>
                      <a:pPr marL="0" marR="0" algn="l">
                        <a:lnSpc>
                          <a:spcPct val="115000"/>
                        </a:lnSpc>
                        <a:spcBef>
                          <a:spcPts val="0"/>
                        </a:spcBef>
                        <a:spcAft>
                          <a:spcPts val="0"/>
                        </a:spcAft>
                      </a:pPr>
                      <a:r>
                        <a:rPr lang="es-419" sz="800" dirty="0" smtClean="0">
                          <a:solidFill>
                            <a:srgbClr val="000000"/>
                          </a:solidFill>
                          <a:effectLst/>
                          <a:latin typeface="+mn-lt"/>
                          <a:ea typeface="Times New Roman"/>
                          <a:cs typeface="Times New Roman"/>
                        </a:rPr>
                        <a:t>responder, preguntas, detalles clave</a:t>
                      </a:r>
                      <a:endParaRPr lang="es-419" sz="800" dirty="0">
                        <a:solidFill>
                          <a:srgbClr val="000000"/>
                        </a:solidFill>
                        <a:effectLst/>
                        <a:latin typeface="+mn-lt"/>
                        <a:ea typeface="Times New Roman"/>
                        <a:cs typeface="Times New Roman"/>
                      </a:endParaRPr>
                    </a:p>
                  </a:txBody>
                  <a:tcPr marL="34208" marR="34208"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s-419" sz="800" dirty="0" smtClean="0">
                          <a:solidFill>
                            <a:srgbClr val="000000"/>
                          </a:solidFill>
                          <a:effectLst/>
                          <a:latin typeface="+mn-lt"/>
                          <a:ea typeface="Times New Roman"/>
                          <a:cs typeface="Times New Roman"/>
                        </a:rPr>
                        <a:t>Relaciona los siguientes términos: quién con los personajes; dónde y cuándo con el  escenario/ ambiente y qué y cómo con  la secuencia de eventos.</a:t>
                      </a:r>
                      <a:endParaRPr lang="en-US" sz="800" dirty="0">
                        <a:effectLst/>
                        <a:latin typeface="Calibri"/>
                        <a:ea typeface="Calibri"/>
                        <a:cs typeface="Times New Roman"/>
                      </a:endParaRPr>
                    </a:p>
                  </a:txBody>
                  <a:tcPr marL="34208" marR="34208"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s-419" sz="800" b="1" dirty="0" smtClean="0">
                          <a:solidFill>
                            <a:srgbClr val="000000"/>
                          </a:solidFill>
                          <a:effectLst/>
                          <a:latin typeface="+mn-lt"/>
                          <a:ea typeface="Times New Roman"/>
                          <a:cs typeface="Times New Roman"/>
                        </a:rPr>
                        <a:t>Relaciona los siguientes términos: quién con los personajes; dónde y cuándo con el  escenario/ ambiente y qué y cómo con  la secuencia de eventos.</a:t>
                      </a:r>
                      <a:endParaRPr lang="en-US" sz="800" dirty="0">
                        <a:effectLst/>
                        <a:latin typeface="Calibri"/>
                        <a:ea typeface="Calibri"/>
                        <a:cs typeface="Times New Roman"/>
                      </a:endParaRPr>
                    </a:p>
                  </a:txBody>
                  <a:tcPr marL="34208" marR="34208"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0D9"/>
                    </a:solidFill>
                  </a:tcPr>
                </a:tc>
                <a:tc>
                  <a:txBody>
                    <a:bodyPr/>
                    <a:lstStyle/>
                    <a:p>
                      <a:pPr marL="0" marR="0" algn="l">
                        <a:lnSpc>
                          <a:spcPct val="115000"/>
                        </a:lnSpc>
                        <a:spcBef>
                          <a:spcPts val="0"/>
                        </a:spcBef>
                        <a:spcAft>
                          <a:spcPts val="0"/>
                        </a:spcAft>
                      </a:pPr>
                      <a:r>
                        <a:rPr lang="es-419" sz="800" u="sng" dirty="0" smtClean="0">
                          <a:solidFill>
                            <a:srgbClr val="000000"/>
                          </a:solidFill>
                          <a:effectLst/>
                          <a:latin typeface="+mn-lt"/>
                          <a:ea typeface="Times New Roman"/>
                          <a:cs typeface="Times New Roman"/>
                        </a:rPr>
                        <a:t>Desarrollo de concepto</a:t>
                      </a:r>
                    </a:p>
                    <a:p>
                      <a:pPr marL="0" marR="0" algn="l">
                        <a:lnSpc>
                          <a:spcPct val="115000"/>
                        </a:lnSpc>
                        <a:spcBef>
                          <a:spcPts val="0"/>
                        </a:spcBef>
                        <a:spcAft>
                          <a:spcPts val="0"/>
                        </a:spcAft>
                      </a:pPr>
                      <a:r>
                        <a:rPr lang="es-419" sz="800" u="none" dirty="0" smtClean="0">
                          <a:solidFill>
                            <a:srgbClr val="000000"/>
                          </a:solidFill>
                          <a:effectLst/>
                          <a:latin typeface="+mn-lt"/>
                          <a:ea typeface="Times New Roman"/>
                          <a:cs typeface="Times New Roman"/>
                        </a:rPr>
                        <a:t>Los estudiantes entienden que los detalles clave ayudan a decir:  quién, qué, dónde, cuándo, porqué y cómo</a:t>
                      </a:r>
                      <a:endParaRPr lang="es-419" sz="800" u="none" dirty="0">
                        <a:solidFill>
                          <a:srgbClr val="000000"/>
                        </a:solidFill>
                        <a:effectLst/>
                        <a:latin typeface="+mn-lt"/>
                        <a:ea typeface="Times New Roman"/>
                        <a:cs typeface="Times New Roman"/>
                      </a:endParaRPr>
                    </a:p>
                  </a:txBody>
                  <a:tcPr marL="34208" marR="34208"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s-419" sz="800" b="1" dirty="0" smtClean="0">
                          <a:solidFill>
                            <a:srgbClr val="000000"/>
                          </a:solidFill>
                          <a:effectLst/>
                          <a:latin typeface="+mn-lt"/>
                          <a:ea typeface="Times New Roman"/>
                          <a:cs typeface="Times New Roman"/>
                        </a:rPr>
                        <a:t>Usa detalles clave para identificar  quién, qué, dónde, cuándo, porqué y cómo, sobre un cuento no leído en clase.</a:t>
                      </a:r>
                      <a:endParaRPr lang="en-US" sz="800" dirty="0">
                        <a:effectLst/>
                        <a:latin typeface="Calibri"/>
                        <a:ea typeface="Calibri"/>
                        <a:cs typeface="Times New Roman"/>
                      </a:endParaRPr>
                    </a:p>
                  </a:txBody>
                  <a:tcPr marL="34208" marR="34208"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0D9"/>
                    </a:solidFill>
                  </a:tcPr>
                </a:tc>
                <a:tc>
                  <a:txBody>
                    <a:bodyPr/>
                    <a:lstStyle/>
                    <a:p>
                      <a:pPr marL="0" marR="0" algn="l">
                        <a:lnSpc>
                          <a:spcPct val="115000"/>
                        </a:lnSpc>
                        <a:spcBef>
                          <a:spcPts val="0"/>
                        </a:spcBef>
                        <a:spcAft>
                          <a:spcPts val="0"/>
                        </a:spcAft>
                      </a:pPr>
                      <a:r>
                        <a:rPr lang="es-419" sz="800" b="1" dirty="0" smtClean="0">
                          <a:solidFill>
                            <a:srgbClr val="000000"/>
                          </a:solidFill>
                          <a:effectLst/>
                          <a:latin typeface="+mn-lt"/>
                          <a:ea typeface="Times New Roman"/>
                          <a:cs typeface="Times New Roman"/>
                        </a:rPr>
                        <a:t>Encuentra información usando detalles clave para contestar preguntas específicas sobre un cuento nuevo. </a:t>
                      </a:r>
                      <a:endParaRPr lang="en-US" sz="800" dirty="0">
                        <a:effectLst/>
                        <a:latin typeface="Calibri"/>
                        <a:ea typeface="Calibri"/>
                        <a:cs typeface="Times New Roman"/>
                      </a:endParaRPr>
                    </a:p>
                  </a:txBody>
                  <a:tcPr marL="34208" marR="34208"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0D9"/>
                    </a:solidFill>
                  </a:tcPr>
                </a:tc>
                <a:tc>
                  <a:txBody>
                    <a:bodyPr/>
                    <a:lstStyle/>
                    <a:p>
                      <a:pPr marL="0" marR="0" algn="l">
                        <a:lnSpc>
                          <a:spcPct val="115000"/>
                        </a:lnSpc>
                        <a:spcBef>
                          <a:spcPts val="0"/>
                        </a:spcBef>
                        <a:spcAft>
                          <a:spcPts val="0"/>
                        </a:spcAft>
                      </a:pPr>
                      <a:r>
                        <a:rPr lang="es-419" sz="800" b="1" u="sng" dirty="0" smtClean="0">
                          <a:effectLst/>
                          <a:latin typeface="+mn-lt"/>
                          <a:ea typeface="Calibri"/>
                          <a:cs typeface="Helvetica"/>
                        </a:rPr>
                        <a:t>RL.2.1  </a:t>
                      </a:r>
                      <a:r>
                        <a:rPr lang="es-419" sz="800" b="0" i="1" u="none" dirty="0" smtClean="0">
                          <a:effectLst/>
                          <a:latin typeface="+mn-lt"/>
                          <a:ea typeface="Calibri"/>
                          <a:cs typeface="Helvetica"/>
                        </a:rPr>
                        <a:t>Hacen y contestan preguntas tales como: quién, qué, dónde, cuándo, por qué y cómo, para demostrar la comprensión de los detalles clave de un texto.</a:t>
                      </a:r>
                      <a:endParaRPr lang="en-US" sz="800" b="0" i="1" u="none" dirty="0">
                        <a:effectLst/>
                        <a:latin typeface="Calibri"/>
                        <a:ea typeface="Calibri"/>
                        <a:cs typeface="Times New Roman"/>
                      </a:endParaRPr>
                    </a:p>
                  </a:txBody>
                  <a:tcPr marL="34208" marR="34208" marT="0" marB="0">
                    <a:lnL w="12700" cap="flat" cmpd="sng" algn="ctr">
                      <a:solidFill>
                        <a:srgbClr val="A6A6A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r>
            </a:tbl>
          </a:graphicData>
        </a:graphic>
      </p:graphicFrame>
      <p:sp>
        <p:nvSpPr>
          <p:cNvPr id="4" name="Slide Number Placeholder 3"/>
          <p:cNvSpPr>
            <a:spLocks noGrp="1"/>
          </p:cNvSpPr>
          <p:nvPr>
            <p:ph type="sldNum" sz="quarter" idx="12"/>
          </p:nvPr>
        </p:nvSpPr>
        <p:spPr/>
        <p:txBody>
          <a:bodyPr/>
          <a:lstStyle/>
          <a:p>
            <a:fld id="{F177B04D-AEB5-43ED-B9BA-B3D1EC9C9067}" type="slidenum">
              <a:rPr lang="en-US" smtClean="0"/>
              <a:pPr/>
              <a:t>16</a:t>
            </a:fld>
            <a:endParaRPr lang="en-US" dirty="0"/>
          </a:p>
        </p:txBody>
      </p:sp>
      <p:sp>
        <p:nvSpPr>
          <p:cNvPr id="28" name="Rectangle 27"/>
          <p:cNvSpPr/>
          <p:nvPr/>
        </p:nvSpPr>
        <p:spPr>
          <a:xfrm>
            <a:off x="2096590" y="7941491"/>
            <a:ext cx="2794000" cy="259174"/>
          </a:xfrm>
          <a:prstGeom prst="rect">
            <a:avLst/>
          </a:prstGeom>
        </p:spPr>
        <p:txBody>
          <a:bodyPr wrap="square">
            <a:spAutoFit/>
          </a:bodyPr>
          <a:lstStyle/>
          <a:p>
            <a:endParaRPr lang="en-US" sz="1084" dirty="0"/>
          </a:p>
        </p:txBody>
      </p:sp>
      <p:grpSp>
        <p:nvGrpSpPr>
          <p:cNvPr id="3" name="Group 2"/>
          <p:cNvGrpSpPr/>
          <p:nvPr/>
        </p:nvGrpSpPr>
        <p:grpSpPr>
          <a:xfrm>
            <a:off x="282954" y="1937441"/>
            <a:ext cx="7222664" cy="3185958"/>
            <a:chOff x="215458" y="1762005"/>
            <a:chExt cx="6894361" cy="3084340"/>
          </a:xfrm>
        </p:grpSpPr>
        <p:grpSp>
          <p:nvGrpSpPr>
            <p:cNvPr id="15" name="Group 14"/>
            <p:cNvGrpSpPr/>
            <p:nvPr/>
          </p:nvGrpSpPr>
          <p:grpSpPr>
            <a:xfrm>
              <a:off x="390525" y="1950720"/>
              <a:ext cx="6477000" cy="838200"/>
              <a:chOff x="381000" y="304800"/>
              <a:chExt cx="6477000" cy="838200"/>
            </a:xfrm>
          </p:grpSpPr>
          <p:sp>
            <p:nvSpPr>
              <p:cNvPr id="16" name="Rectangle 15"/>
              <p:cNvSpPr/>
              <p:nvPr/>
            </p:nvSpPr>
            <p:spPr>
              <a:xfrm>
                <a:off x="381000" y="304800"/>
                <a:ext cx="5257800" cy="838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419" sz="1183" dirty="0">
                    <a:solidFill>
                      <a:schemeClr val="tx1"/>
                    </a:solidFill>
                  </a:rPr>
                  <a:t>Ejemplo de una </a:t>
                </a:r>
                <a:r>
                  <a:rPr lang="es-419" sz="1183" b="1" i="1" dirty="0">
                    <a:solidFill>
                      <a:schemeClr val="tx1"/>
                    </a:solidFill>
                  </a:rPr>
                  <a:t>Progresión de aprendizaje  </a:t>
                </a:r>
                <a:r>
                  <a:rPr lang="es-419" sz="1183" dirty="0">
                    <a:solidFill>
                      <a:schemeClr val="tx1"/>
                    </a:solidFill>
                  </a:rPr>
                  <a:t>para RL.2.1</a:t>
                </a:r>
              </a:p>
              <a:p>
                <a:pPr algn="ctr"/>
                <a:r>
                  <a:rPr lang="es-419" sz="1183" dirty="0">
                    <a:solidFill>
                      <a:schemeClr val="tx1"/>
                    </a:solidFill>
                  </a:rPr>
                  <a:t>Las pre-evaluaciones miden los </a:t>
                </a:r>
                <a:r>
                  <a:rPr lang="es-419" sz="1183" b="1" i="1" dirty="0">
                    <a:solidFill>
                      <a:schemeClr val="tx1"/>
                    </a:solidFill>
                  </a:rPr>
                  <a:t>puntos</a:t>
                </a:r>
                <a:r>
                  <a:rPr lang="es-419" sz="1183" dirty="0">
                    <a:solidFill>
                      <a:schemeClr val="tx1"/>
                    </a:solidFill>
                  </a:rPr>
                  <a:t> </a:t>
                </a:r>
                <a:r>
                  <a:rPr lang="es-419" sz="1183" b="1" i="1" dirty="0">
                    <a:solidFill>
                      <a:schemeClr val="tx1"/>
                    </a:solidFill>
                  </a:rPr>
                  <a:t>de ajuste </a:t>
                </a:r>
                <a:r>
                  <a:rPr lang="es-419" sz="1183" dirty="0">
                    <a:solidFill>
                      <a:schemeClr val="tx1"/>
                    </a:solidFill>
                  </a:rPr>
                  <a:t>que aparecen en morado</a:t>
                </a:r>
              </a:p>
            </p:txBody>
          </p:sp>
          <p:sp>
            <p:nvSpPr>
              <p:cNvPr id="17" name="Rectangle 16"/>
              <p:cNvSpPr/>
              <p:nvPr/>
            </p:nvSpPr>
            <p:spPr>
              <a:xfrm>
                <a:off x="5943600" y="304800"/>
                <a:ext cx="914400" cy="838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82" b="1" dirty="0">
                    <a:solidFill>
                      <a:schemeClr val="tx1"/>
                    </a:solidFill>
                  </a:rPr>
                  <a:t>  CFA</a:t>
                </a:r>
              </a:p>
              <a:p>
                <a:r>
                  <a:rPr lang="en-US" sz="1084" dirty="0">
                    <a:solidFill>
                      <a:schemeClr val="tx1"/>
                    </a:solidFill>
                  </a:rPr>
                  <a:t>RL.2.2.1 </a:t>
                </a:r>
                <a:r>
                  <a:rPr lang="es-419" sz="943" dirty="0">
                    <a:solidFill>
                      <a:schemeClr val="tx1"/>
                    </a:solidFill>
                  </a:rPr>
                  <a:t>evaluación del estándar a nivel de grado</a:t>
                </a:r>
              </a:p>
            </p:txBody>
          </p:sp>
          <p:sp>
            <p:nvSpPr>
              <p:cNvPr id="19" name="Rectangle 18"/>
              <p:cNvSpPr/>
              <p:nvPr/>
            </p:nvSpPr>
            <p:spPr>
              <a:xfrm>
                <a:off x="385762" y="723900"/>
                <a:ext cx="5257800" cy="419100"/>
              </a:xfrm>
              <a:prstGeom prst="rect">
                <a:avLst/>
              </a:prstGeom>
              <a:solidFill>
                <a:schemeClr val="accent6">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419" sz="1048" dirty="0">
                    <a:solidFill>
                      <a:schemeClr val="tx1"/>
                    </a:solidFill>
                  </a:rPr>
                  <a:t>Después de haber dado  la pre-evaluación, las progresiones de aprendizaje proporcionan tareas de evaluación </a:t>
                </a:r>
                <a:r>
                  <a:rPr lang="es-419" sz="1048" b="1" i="1" dirty="0">
                    <a:solidFill>
                      <a:schemeClr val="tx1"/>
                    </a:solidFill>
                  </a:rPr>
                  <a:t>por debajo y cerca del nivel del grado a través de cada trimestre</a:t>
                </a:r>
                <a:r>
                  <a:rPr lang="es-419" sz="1048" dirty="0">
                    <a:solidFill>
                      <a:schemeClr val="tx1"/>
                    </a:solidFill>
                  </a:rPr>
                  <a:t>.</a:t>
                </a:r>
              </a:p>
            </p:txBody>
          </p:sp>
          <p:cxnSp>
            <p:nvCxnSpPr>
              <p:cNvPr id="18" name="Straight Arrow Connector 17"/>
              <p:cNvCxnSpPr/>
              <p:nvPr/>
            </p:nvCxnSpPr>
            <p:spPr>
              <a:xfrm>
                <a:off x="381000" y="1143000"/>
                <a:ext cx="6477000"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Rounded Rectangle 1"/>
            <p:cNvSpPr/>
            <p:nvPr/>
          </p:nvSpPr>
          <p:spPr>
            <a:xfrm>
              <a:off x="215458" y="1762005"/>
              <a:ext cx="759321" cy="40521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890" b="1" dirty="0">
                  <a:solidFill>
                    <a:schemeClr val="tx1"/>
                  </a:solidFill>
                  <a:effectLst>
                    <a:outerShdw blurRad="38100" dist="38100" dir="2700000" algn="tl">
                      <a:srgbClr val="000000">
                        <a:alpha val="43137"/>
                      </a:srgbClr>
                    </a:outerShdw>
                  </a:effectLst>
                </a:rPr>
                <a:t>Comienzo del trimestre</a:t>
              </a:r>
            </a:p>
          </p:txBody>
        </p:sp>
        <p:sp>
          <p:nvSpPr>
            <p:cNvPr id="12" name="Rounded Rectangle 11"/>
            <p:cNvSpPr/>
            <p:nvPr/>
          </p:nvSpPr>
          <p:spPr>
            <a:xfrm>
              <a:off x="3502521" y="4590615"/>
              <a:ext cx="1521322" cy="2557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887" b="1" dirty="0">
                  <a:solidFill>
                    <a:schemeClr val="tx1"/>
                  </a:solidFill>
                  <a:effectLst>
                    <a:outerShdw blurRad="38100" dist="38100" dir="2700000" algn="tl">
                      <a:srgbClr val="000000">
                        <a:alpha val="43137"/>
                      </a:srgbClr>
                    </a:outerShdw>
                  </a:effectLst>
                </a:rPr>
                <a:t>Durante el trimestre</a:t>
              </a:r>
            </a:p>
          </p:txBody>
        </p:sp>
        <p:sp>
          <p:nvSpPr>
            <p:cNvPr id="13" name="Rounded Rectangle 12"/>
            <p:cNvSpPr/>
            <p:nvPr/>
          </p:nvSpPr>
          <p:spPr>
            <a:xfrm>
              <a:off x="6410325" y="1762005"/>
              <a:ext cx="699494" cy="40521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887" b="1" dirty="0">
                  <a:solidFill>
                    <a:schemeClr val="tx1"/>
                  </a:solidFill>
                  <a:effectLst>
                    <a:outerShdw blurRad="38100" dist="38100" dir="2700000" algn="tl">
                      <a:srgbClr val="000000">
                        <a:alpha val="43137"/>
                      </a:srgbClr>
                    </a:outerShdw>
                  </a:effectLst>
                </a:rPr>
                <a:t>Al final del trimestre</a:t>
              </a:r>
            </a:p>
          </p:txBody>
        </p:sp>
      </p:grpSp>
    </p:spTree>
    <p:extLst>
      <p:ext uri="{BB962C8B-B14F-4D97-AF65-F5344CB8AC3E}">
        <p14:creationId xmlns:p14="http://schemas.microsoft.com/office/powerpoint/2010/main" val="2729280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5525" y="285592"/>
            <a:ext cx="6962775" cy="959094"/>
          </a:xfrm>
          <a:prstGeom prst="rect">
            <a:avLst/>
          </a:prstGeom>
          <a:noFill/>
        </p:spPr>
        <p:txBody>
          <a:bodyPr wrap="square" lIns="96378" tIns="48189" rIns="96378" bIns="48189" rtlCol="0">
            <a:spAutoFit/>
          </a:bodyPr>
          <a:lstStyle/>
          <a:p>
            <a:r>
              <a:rPr lang="es-419" sz="1400" b="1" dirty="0"/>
              <a:t>Trimestre uno: </a:t>
            </a:r>
            <a:r>
              <a:rPr lang="es-419" sz="1400" dirty="0"/>
              <a:t>Progresión de aprendizaje de </a:t>
            </a:r>
            <a:r>
              <a:rPr lang="es-419" sz="1400" b="1" u="sng" dirty="0"/>
              <a:t>Lectura de Texto Literario  </a:t>
            </a:r>
          </a:p>
          <a:p>
            <a:r>
              <a:rPr lang="es-419" sz="1400" dirty="0"/>
              <a:t>En esta pre-evaluación se evalúan las casillas indicadas y resaltadas </a:t>
            </a:r>
            <a:r>
              <a:rPr lang="es-419" sz="1400" b="1" dirty="0"/>
              <a:t>antes del estándar</a:t>
            </a:r>
            <a:r>
              <a:rPr lang="es-419" sz="1400" dirty="0"/>
              <a:t>. El estándar como tal se evalúa en el CFA (</a:t>
            </a:r>
            <a:r>
              <a:rPr lang="es-419" sz="1400" i="1" dirty="0" err="1"/>
              <a:t>Common</a:t>
            </a:r>
            <a:r>
              <a:rPr lang="es-419" sz="1400" i="1" dirty="0"/>
              <a:t> </a:t>
            </a:r>
            <a:r>
              <a:rPr lang="es-419" sz="1400" i="1" dirty="0" err="1"/>
              <a:t>Formative</a:t>
            </a:r>
            <a:r>
              <a:rPr lang="es-419" sz="1400" i="1" dirty="0"/>
              <a:t> </a:t>
            </a:r>
            <a:r>
              <a:rPr lang="es-419" sz="1400" i="1" dirty="0" err="1"/>
              <a:t>Assessment</a:t>
            </a:r>
            <a:r>
              <a:rPr lang="es-419" sz="1400" dirty="0"/>
              <a:t>) al final de cada trimestre.</a:t>
            </a:r>
          </a:p>
        </p:txBody>
      </p:sp>
      <p:sp>
        <p:nvSpPr>
          <p:cNvPr id="4" name="Slide Number Placeholder 3"/>
          <p:cNvSpPr>
            <a:spLocks noGrp="1"/>
          </p:cNvSpPr>
          <p:nvPr>
            <p:ph type="sldNum" sz="quarter" idx="12"/>
          </p:nvPr>
        </p:nvSpPr>
        <p:spPr/>
        <p:txBody>
          <a:bodyPr/>
          <a:lstStyle/>
          <a:p>
            <a:fld id="{F177B04D-AEB5-43ED-B9BA-B3D1EC9C9067}" type="slidenum">
              <a:rPr lang="en-US" smtClean="0"/>
              <a:pPr/>
              <a:t>17</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860482949"/>
              </p:ext>
            </p:extLst>
          </p:nvPr>
        </p:nvGraphicFramePr>
        <p:xfrm>
          <a:off x="404813" y="1264739"/>
          <a:ext cx="6773862" cy="2260514"/>
        </p:xfrm>
        <a:graphic>
          <a:graphicData uri="http://schemas.openxmlformats.org/drawingml/2006/table">
            <a:tbl>
              <a:tblPr firstRow="1" firstCol="1" bandRow="1"/>
              <a:tblGrid>
                <a:gridCol w="547049"/>
                <a:gridCol w="800738"/>
                <a:gridCol w="609600"/>
                <a:gridCol w="838200"/>
                <a:gridCol w="762000"/>
                <a:gridCol w="838200"/>
                <a:gridCol w="685800"/>
                <a:gridCol w="838200"/>
                <a:gridCol w="854075"/>
              </a:tblGrid>
              <a:tr h="161577">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1 - </a:t>
                      </a:r>
                      <a:r>
                        <a:rPr lang="en-US" sz="800" b="1" dirty="0" err="1">
                          <a:solidFill>
                            <a:srgbClr val="000000"/>
                          </a:solidFill>
                          <a:effectLst/>
                          <a:latin typeface="Calibri"/>
                          <a:ea typeface="Times New Roman"/>
                          <a:cs typeface="Times New Roman"/>
                        </a:rPr>
                        <a:t>Ka</a:t>
                      </a:r>
                      <a:endParaRPr lang="en-US" sz="800" dirty="0">
                        <a:effectLst/>
                        <a:latin typeface="Calibri"/>
                        <a:ea typeface="Calibri"/>
                        <a:cs typeface="Times New Roman"/>
                      </a:endParaRPr>
                    </a:p>
                  </a:txBody>
                  <a:tcPr marL="34083" marR="34083" marT="0" marB="0" anchor="ctr">
                    <a:lnL w="28575" cap="flat" cmpd="sng" algn="ctr">
                      <a:solidFill>
                        <a:schemeClr val="tx1"/>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1 - Kc</a:t>
                      </a:r>
                      <a:endParaRPr lang="en-US" sz="800">
                        <a:effectLst/>
                        <a:latin typeface="Calibri"/>
                        <a:ea typeface="Calibri"/>
                        <a:cs typeface="Times New Roman"/>
                      </a:endParaRPr>
                    </a:p>
                  </a:txBody>
                  <a:tcPr marL="34083" marR="34083"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1 - Cd</a:t>
                      </a:r>
                      <a:endParaRPr lang="en-US" sz="800">
                        <a:effectLst/>
                        <a:latin typeface="Calibri"/>
                        <a:ea typeface="Calibri"/>
                        <a:cs typeface="Times New Roman"/>
                      </a:endParaRPr>
                    </a:p>
                  </a:txBody>
                  <a:tcPr marL="34083" marR="34083"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1 - Cf</a:t>
                      </a:r>
                      <a:endParaRPr lang="en-US" sz="800">
                        <a:effectLst/>
                        <a:latin typeface="Calibri"/>
                        <a:ea typeface="Calibri"/>
                        <a:cs typeface="Times New Roman"/>
                      </a:endParaRPr>
                    </a:p>
                  </a:txBody>
                  <a:tcPr marL="34083" marR="34083"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gridSpan="2">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2 - Ch</a:t>
                      </a:r>
                      <a:endParaRPr lang="en-US" sz="800">
                        <a:effectLst/>
                        <a:latin typeface="Calibri"/>
                        <a:ea typeface="Calibri"/>
                        <a:cs typeface="Times New Roman"/>
                      </a:endParaRPr>
                    </a:p>
                  </a:txBody>
                  <a:tcPr marL="34083" marR="34083"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2 - Cl</a:t>
                      </a:r>
                      <a:endParaRPr lang="en-US" sz="800">
                        <a:effectLst/>
                        <a:latin typeface="Calibri"/>
                        <a:ea typeface="Calibri"/>
                        <a:cs typeface="Times New Roman"/>
                      </a:endParaRPr>
                    </a:p>
                  </a:txBody>
                  <a:tcPr marL="34083" marR="34083"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hMerge="1">
                  <a:txBody>
                    <a:bodyPr/>
                    <a:lstStyle/>
                    <a:p>
                      <a:endParaRPr lang="en-US"/>
                    </a:p>
                  </a:txBody>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Standard</a:t>
                      </a:r>
                      <a:endParaRPr lang="en-US" sz="800">
                        <a:effectLst/>
                        <a:latin typeface="Calibri"/>
                        <a:ea typeface="Calibri"/>
                        <a:cs typeface="Times New Roman"/>
                      </a:endParaRPr>
                    </a:p>
                  </a:txBody>
                  <a:tcPr marL="34083" marR="34083" marT="0" marB="0" anchor="ctr">
                    <a:lnL w="12700" cap="flat" cmpd="sng" algn="ctr">
                      <a:solidFill>
                        <a:srgbClr val="A6A6A6"/>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r>
              <a:tr h="2098937">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Recuenta detalles específicos sobre los </a:t>
                      </a:r>
                      <a:r>
                        <a:rPr lang="es-MX" sz="750" i="1" dirty="0" err="1" smtClean="0">
                          <a:effectLst/>
                          <a:latin typeface="Calibri" panose="020F0502020204030204" pitchFamily="34" charset="0"/>
                          <a:ea typeface="Calibri" panose="020F0502020204030204" pitchFamily="34" charset="0"/>
                          <a:cs typeface="Times New Roman" panose="02020603050405020304" pitchFamily="18" charset="0"/>
                        </a:rPr>
                        <a:t>aconteci-mientos</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a:effectLst/>
                          <a:latin typeface="Calibri" panose="020F0502020204030204" pitchFamily="34" charset="0"/>
                          <a:ea typeface="Calibri" panose="020F0502020204030204" pitchFamily="34" charset="0"/>
                          <a:cs typeface="Times New Roman" panose="02020603050405020304" pitchFamily="18" charset="0"/>
                        </a:rPr>
                        <a:t>iniciales y finales en un cuento leído y discutido en clase.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Define  y entiende el </a:t>
                      </a:r>
                      <a:r>
                        <a:rPr lang="es-MX" sz="750" i="1" u="sng" dirty="0">
                          <a:effectLst/>
                          <a:latin typeface="Calibri" panose="020F0502020204030204" pitchFamily="34" charset="0"/>
                          <a:ea typeface="Calibri" panose="020F0502020204030204" pitchFamily="34" charset="0"/>
                          <a:cs typeface="Times New Roman" panose="02020603050405020304" pitchFamily="18" charset="0"/>
                        </a:rPr>
                        <a:t>Lenguaje académico estándar: </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general/total</a:t>
                      </a:r>
                      <a:r>
                        <a:rPr lang="es-MX" sz="750" i="1" dirty="0">
                          <a:effectLst/>
                          <a:latin typeface="Calibri" panose="020F0502020204030204" pitchFamily="34" charset="0"/>
                          <a:ea typeface="Calibri" panose="020F0502020204030204" pitchFamily="34" charset="0"/>
                          <a:cs typeface="Times New Roman" panose="02020603050405020304" pitchFamily="18" charset="0"/>
                        </a:rPr>
                        <a:t>, estructura, incluye, describe, comienza, introduce, termina, acción y concluye.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Describe lo que sucedió en el comienzo y al final de un cuento leído y discutido en clase.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Contesta preguntas con las interrogantes quién, qué, cuándo, dónde o cómo, sobre el comienzo y el final de un cuento leído, pero </a:t>
                      </a: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no discutido en clase</a:t>
                      </a:r>
                      <a:r>
                        <a:rPr lang="es-MX" sz="750" i="1" u="sng" dirty="0">
                          <a:effectLst/>
                          <a:latin typeface="Calibri" panose="020F0502020204030204" pitchFamily="34" charset="0"/>
                          <a:ea typeface="Calibri" panose="020F0502020204030204" pitchFamily="34" charset="0"/>
                          <a:cs typeface="Times New Roman" panose="02020603050405020304" pitchFamily="18" charset="0"/>
                        </a:rPr>
                        <a:t>.</a:t>
                      </a:r>
                      <a:r>
                        <a:rPr lang="es-MX" sz="750" i="1" dirty="0">
                          <a:effectLst/>
                          <a:latin typeface="Calibri" panose="020F0502020204030204" pitchFamily="34" charset="0"/>
                          <a:ea typeface="Calibri" panose="020F0502020204030204" pitchFamily="34" charset="0"/>
                          <a:cs typeface="Times New Roman" panose="02020603050405020304" pitchFamily="18" charset="0"/>
                        </a:rPr>
                        <a:t>  </a:t>
                      </a:r>
                      <a:endParaRPr lang="es-MX" sz="750" i="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s-MX" sz="750" b="1" kern="1200" baseline="0" dirty="0" smtClean="0">
                          <a:solidFill>
                            <a:srgbClr val="C00000"/>
                          </a:solidFill>
                          <a:effectLst>
                            <a:outerShdw blurRad="38100" dist="38100" dir="2700000" algn="tl">
                              <a:srgbClr val="000000">
                                <a:alpha val="43137"/>
                              </a:srgbClr>
                            </a:outerShdw>
                          </a:effectLst>
                          <a:latin typeface="+mn-lt"/>
                          <a:ea typeface="Calibri"/>
                          <a:cs typeface="Times New Roman"/>
                        </a:rPr>
                        <a:t>NO FUE EVALUADO</a:t>
                      </a:r>
                      <a:endParaRPr lang="es-419" sz="750" b="1" kern="1200" baseline="0" dirty="0">
                        <a:solidFill>
                          <a:srgbClr val="C00000"/>
                        </a:solidFill>
                        <a:effectLst>
                          <a:outerShdw blurRad="38100" dist="38100" dir="2700000" algn="tl">
                            <a:srgbClr val="000000">
                              <a:alpha val="43137"/>
                            </a:srgbClr>
                          </a:outerShdw>
                        </a:effectLst>
                        <a:latin typeface="+mn-lt"/>
                        <a:ea typeface="Calibri"/>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Desarrollo de concepto:  </a:t>
                      </a:r>
                      <a:r>
                        <a:rPr lang="es-MX" sz="750" i="1" dirty="0">
                          <a:effectLst/>
                          <a:latin typeface="Calibri" panose="020F0502020204030204" pitchFamily="34" charset="0"/>
                          <a:ea typeface="Calibri" panose="020F0502020204030204" pitchFamily="34" charset="0"/>
                          <a:cs typeface="Times New Roman" panose="02020603050405020304" pitchFamily="18" charset="0"/>
                        </a:rPr>
                        <a:t> </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1018809" rtl="0" eaLnBrk="1" fontAlgn="auto" latinLnBrk="0" hangingPunct="1">
                        <a:lnSpc>
                          <a:spcPct val="115000"/>
                        </a:lnSpc>
                        <a:spcBef>
                          <a:spcPts val="0"/>
                        </a:spcBef>
                        <a:spcAft>
                          <a:spcPts val="1000"/>
                        </a:spcAft>
                        <a:buClrTx/>
                        <a:buSzTx/>
                        <a:buFontTx/>
                        <a:buNone/>
                        <a:tabLst/>
                        <a:defRPr/>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Entiende que el comienzo de un cuento es una introducción del personaje, ambiente y un evento</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 </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n-US" sz="75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i="1" u="sng" dirty="0">
                          <a:effectLst/>
                          <a:latin typeface="Calibri" panose="020F0502020204030204" pitchFamily="34" charset="0"/>
                          <a:ea typeface="Calibri" panose="020F0502020204030204" pitchFamily="34" charset="0"/>
                          <a:cs typeface="Times New Roman" panose="02020603050405020304" pitchFamily="18" charset="0"/>
                        </a:rPr>
                        <a:t>Desarrollo de concepto:  </a:t>
                      </a:r>
                      <a:r>
                        <a:rPr lang="es-MX" sz="750" i="1" dirty="0">
                          <a:effectLst/>
                          <a:latin typeface="Calibri" panose="020F0502020204030204" pitchFamily="34" charset="0"/>
                          <a:ea typeface="Calibri" panose="020F0502020204030204" pitchFamily="34" charset="0"/>
                          <a:cs typeface="Times New Roman" panose="02020603050405020304" pitchFamily="18" charset="0"/>
                        </a:rPr>
                        <a:t> Entiende que la acción (</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evento/</a:t>
                      </a:r>
                      <a:r>
                        <a:rPr lang="es-MX" sz="750" i="1" dirty="0" err="1" smtClean="0">
                          <a:effectLst/>
                          <a:latin typeface="Calibri" panose="020F0502020204030204" pitchFamily="34" charset="0"/>
                          <a:ea typeface="Calibri" panose="020F0502020204030204" pitchFamily="34" charset="0"/>
                          <a:cs typeface="Times New Roman" panose="02020603050405020304" pitchFamily="18" charset="0"/>
                        </a:rPr>
                        <a:t>aconte</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-cimiento</a:t>
                      </a:r>
                      <a:r>
                        <a:rPr lang="es-MX" sz="750" i="1" dirty="0">
                          <a:effectLst/>
                          <a:latin typeface="Calibri" panose="020F0502020204030204" pitchFamily="34" charset="0"/>
                          <a:ea typeface="Calibri" panose="020F0502020204030204" pitchFamily="34" charset="0"/>
                          <a:cs typeface="Times New Roman" panose="02020603050405020304" pitchFamily="18" charset="0"/>
                        </a:rPr>
                        <a:t>) de un cuento cambia a lo largo del cuento. Da ejemplos de cómo el final concluye la acción.</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Localiza información que contribuye al desarrollo de la acción.</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Localiza información, en un texto nuevo,  para respaldar cómo el comienzo introduce un cuento y cómo el final concluye la acción</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n-US" sz="75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ctr">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RL.2.5</a:t>
                      </a:r>
                      <a:r>
                        <a:rPr lang="es-MX" sz="750" i="1" dirty="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a:solidFill>
                            <a:srgbClr val="000000"/>
                          </a:solidFill>
                          <a:effectLst/>
                          <a:latin typeface="Calibri" panose="020F0502020204030204" pitchFamily="34" charset="0"/>
                          <a:ea typeface="Calibri" panose="020F0502020204030204" pitchFamily="34" charset="0"/>
                          <a:cs typeface="Folio Light"/>
                        </a:rPr>
                        <a:t> Describen la estructura general de un cuento, incluyendo la descripción de cómo el principio introduce el tema y el final concluye la acción.</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15133796"/>
              </p:ext>
            </p:extLst>
          </p:nvPr>
        </p:nvGraphicFramePr>
        <p:xfrm>
          <a:off x="404813" y="3653690"/>
          <a:ext cx="6773862" cy="2306189"/>
        </p:xfrm>
        <a:graphic>
          <a:graphicData uri="http://schemas.openxmlformats.org/drawingml/2006/table">
            <a:tbl>
              <a:tblPr firstRow="1" firstCol="1" bandRow="1"/>
              <a:tblGrid>
                <a:gridCol w="509587"/>
                <a:gridCol w="685800"/>
                <a:gridCol w="533400"/>
                <a:gridCol w="685800"/>
                <a:gridCol w="609600"/>
                <a:gridCol w="609600"/>
                <a:gridCol w="533400"/>
                <a:gridCol w="609600"/>
                <a:gridCol w="609600"/>
                <a:gridCol w="685800"/>
                <a:gridCol w="701675"/>
              </a:tblGrid>
              <a:tr h="210752">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Ka</a:t>
                      </a:r>
                      <a:endParaRPr lang="en-US" sz="800" dirty="0">
                        <a:effectLst/>
                        <a:latin typeface="Calibri"/>
                        <a:ea typeface="Calibri"/>
                        <a:cs typeface="Times New Roman"/>
                      </a:endParaRPr>
                    </a:p>
                  </a:txBody>
                  <a:tcPr marL="34362" marR="34362" marT="0" marB="0" anchor="ctr">
                    <a:lnL w="28575" cap="flat" cmpd="sng" algn="ctr">
                      <a:solidFill>
                        <a:schemeClr val="tx1"/>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Kc</a:t>
                      </a:r>
                      <a:endParaRPr lang="en-US" sz="80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Cd</a:t>
                      </a:r>
                      <a:endParaRPr lang="en-US" sz="80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Cf</a:t>
                      </a:r>
                      <a:endParaRPr lang="en-US" sz="80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Ch</a:t>
                      </a:r>
                      <a:endParaRPr lang="en-US" sz="80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Cj</a:t>
                      </a:r>
                      <a:r>
                        <a:rPr lang="en-US" sz="800" b="1" dirty="0" smtClean="0">
                          <a:solidFill>
                            <a:srgbClr val="000000"/>
                          </a:solidFill>
                          <a:effectLst/>
                          <a:latin typeface="Calibri"/>
                          <a:ea typeface="Times New Roman"/>
                          <a:cs typeface="Times New Roman"/>
                        </a:rPr>
                        <a:t> DOK 2</a:t>
                      </a:r>
                      <a:endParaRPr lang="en-US" sz="800" dirty="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Cl</a:t>
                      </a:r>
                      <a:endParaRPr lang="en-US" sz="800" dirty="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2 - ANp</a:t>
                      </a:r>
                      <a:endParaRPr lang="en-US" sz="80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2 - ANt</a:t>
                      </a:r>
                      <a:endParaRPr lang="en-US" sz="80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3 - APx</a:t>
                      </a:r>
                      <a:endParaRPr lang="en-US" sz="80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Standard</a:t>
                      </a:r>
                      <a:endParaRPr lang="en-US" sz="800">
                        <a:effectLst/>
                        <a:latin typeface="Calibri"/>
                        <a:ea typeface="Calibri"/>
                        <a:cs typeface="Times New Roman"/>
                      </a:endParaRPr>
                    </a:p>
                  </a:txBody>
                  <a:tcPr marL="34362" marR="34362" marT="0" marB="0" anchor="ctr">
                    <a:lnL w="12700" cap="flat" cmpd="sng" algn="ctr">
                      <a:solidFill>
                        <a:srgbClr val="A6A6A6"/>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r>
              <a:tr h="702507">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Recuenta hechos o detalles sobre los </a:t>
                      </a:r>
                      <a:r>
                        <a:rPr lang="es-MX" sz="750" i="1" dirty="0" err="1" smtClean="0">
                          <a:effectLst/>
                          <a:latin typeface="Calibri" panose="020F0502020204030204" pitchFamily="34" charset="0"/>
                          <a:ea typeface="Calibri" panose="020F0502020204030204" pitchFamily="34" charset="0"/>
                          <a:cs typeface="Times New Roman" panose="02020603050405020304" pitchFamily="18" charset="0"/>
                        </a:rPr>
                        <a:t>perso</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-najes </a:t>
                      </a:r>
                      <a:r>
                        <a:rPr lang="es-MX" sz="750" i="1" dirty="0">
                          <a:effectLst/>
                          <a:latin typeface="Calibri" panose="020F0502020204030204" pitchFamily="34" charset="0"/>
                          <a:ea typeface="Calibri" panose="020F0502020204030204" pitchFamily="34" charset="0"/>
                          <a:cs typeface="Times New Roman" panose="02020603050405020304" pitchFamily="18" charset="0"/>
                        </a:rPr>
                        <a:t>de un texto leído y discutido en clase.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Define  y entiende el Lenguaje académico estándar: </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diferencias, puntos de vista, personajes, hablando, incluyendo, voz (suena como…), diálogo y en voz alta.</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Identifica </a:t>
                      </a:r>
                      <a:r>
                        <a:rPr lang="es-MX" sz="750" i="1" dirty="0" err="1" smtClean="0">
                          <a:effectLst/>
                          <a:latin typeface="Calibri" panose="020F0502020204030204" pitchFamily="34" charset="0"/>
                          <a:ea typeface="Calibri" panose="020F0502020204030204" pitchFamily="34" charset="0"/>
                          <a:cs typeface="Times New Roman" panose="02020603050405020304" pitchFamily="18" charset="0"/>
                        </a:rPr>
                        <a:t>perso</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-najes</a:t>
                      </a:r>
                      <a:r>
                        <a:rPr lang="es-MX" sz="750" i="1" dirty="0">
                          <a:effectLst/>
                          <a:latin typeface="Calibri" panose="020F0502020204030204" pitchFamily="34" charset="0"/>
                          <a:ea typeface="Calibri" panose="020F0502020204030204" pitchFamily="34" charset="0"/>
                          <a:cs typeface="Times New Roman" panose="02020603050405020304" pitchFamily="18" charset="0"/>
                        </a:rPr>
                        <a:t>, escenario y eventos en un cuento leído y discutido en clase.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Contesta preguntas con las </a:t>
                      </a:r>
                      <a:r>
                        <a:rPr lang="es-MX" sz="750" i="1" dirty="0" err="1" smtClean="0">
                          <a:effectLst/>
                          <a:latin typeface="Calibri" panose="020F0502020204030204" pitchFamily="34" charset="0"/>
                          <a:ea typeface="Calibri" panose="020F0502020204030204" pitchFamily="34" charset="0"/>
                          <a:cs typeface="Times New Roman" panose="02020603050405020304" pitchFamily="18" charset="0"/>
                        </a:rPr>
                        <a:t>interro</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-gantes: </a:t>
                      </a:r>
                      <a:r>
                        <a:rPr lang="es-MX" sz="750" i="1" dirty="0">
                          <a:effectLst/>
                          <a:latin typeface="Calibri" panose="020F0502020204030204" pitchFamily="34" charset="0"/>
                          <a:ea typeface="Calibri" panose="020F0502020204030204" pitchFamily="34" charset="0"/>
                          <a:cs typeface="Times New Roman" panose="02020603050405020304" pitchFamily="18" charset="0"/>
                        </a:rPr>
                        <a:t>quién, qué, cuándo, dónde y cómo, sobre lo que un personaje en específico dijo en  un diálogo (un texto  leído y discutido).</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Entiende que diferentes personajes pueden tener diferentes puntos de vista. Da un ejemplo.</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Infiere lo que un personaje puede pensar o sentir basado en la  evidencia textual</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l"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n-US" sz="75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Localiza el diálogo actual del personaje  para apoyar una </a:t>
                      </a:r>
                      <a:r>
                        <a:rPr lang="es-MX" sz="750" i="1" dirty="0" err="1" smtClean="0">
                          <a:effectLst/>
                          <a:latin typeface="Calibri" panose="020F0502020204030204" pitchFamily="34" charset="0"/>
                          <a:ea typeface="Calibri" panose="020F0502020204030204" pitchFamily="34" charset="0"/>
                          <a:cs typeface="Times New Roman" panose="02020603050405020304" pitchFamily="18" charset="0"/>
                        </a:rPr>
                        <a:t>obser-vación</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a:effectLst/>
                          <a:latin typeface="Calibri" panose="020F0502020204030204" pitchFamily="34" charset="0"/>
                          <a:ea typeface="Calibri" panose="020F0502020204030204" pitchFamily="34" charset="0"/>
                          <a:cs typeface="Times New Roman" panose="02020603050405020304" pitchFamily="18" charset="0"/>
                        </a:rPr>
                        <a:t>sobre lo que  un personaje puede pensar o sentir.</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Compara diferencias en los puntos de vista entre  personajes, en un texto </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nuevo.</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n-US" sz="75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Identifica </a:t>
                      </a:r>
                      <a:r>
                        <a:rPr lang="es-MX" sz="750" i="1" dirty="0" err="1" smtClean="0">
                          <a:effectLst/>
                          <a:latin typeface="Calibri" panose="020F0502020204030204" pitchFamily="34" charset="0"/>
                          <a:ea typeface="Calibri" panose="020F0502020204030204" pitchFamily="34" charset="0"/>
                          <a:cs typeface="Times New Roman" panose="02020603050405020304" pitchFamily="18" charset="0"/>
                        </a:rPr>
                        <a:t>caracterís</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-ticas </a:t>
                      </a:r>
                      <a:r>
                        <a:rPr lang="es-MX" sz="750" i="1" dirty="0">
                          <a:effectLst/>
                          <a:latin typeface="Calibri" panose="020F0502020204030204" pitchFamily="34" charset="0"/>
                          <a:ea typeface="Calibri" panose="020F0502020204030204" pitchFamily="34" charset="0"/>
                          <a:cs typeface="Times New Roman" panose="02020603050405020304" pitchFamily="18" charset="0"/>
                        </a:rPr>
                        <a:t>del texto que representan diálogo (comillas, guiones en una obra, etc.)</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Reconoce los diferentes puntos de vista de diferentes personajes mediante su diálogo en el texto</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s-MX" sz="750" b="1" kern="1200" dirty="0" smtClean="0">
                          <a:solidFill>
                            <a:srgbClr val="C00000"/>
                          </a:solidFill>
                          <a:effectLst>
                            <a:outerShdw blurRad="38100" dist="38100" dir="2700000" algn="tl">
                              <a:srgbClr val="000000">
                                <a:alpha val="43137"/>
                              </a:srgbClr>
                            </a:outerShdw>
                          </a:effectLst>
                          <a:latin typeface="+mn-lt"/>
                          <a:ea typeface="Calibri"/>
                          <a:cs typeface="Times New Roman"/>
                        </a:rPr>
                        <a:t>RESPUESTA CONSTRUIDA</a:t>
                      </a:r>
                      <a:endParaRPr lang="es-419" sz="750" b="1" kern="1200" dirty="0">
                        <a:solidFill>
                          <a:srgbClr val="C00000"/>
                        </a:solidFill>
                        <a:effectLst>
                          <a:outerShdw blurRad="38100" dist="38100" dir="2700000" algn="tl">
                            <a:srgbClr val="000000">
                              <a:alpha val="43137"/>
                            </a:srgbClr>
                          </a:outerShdw>
                        </a:effectLst>
                        <a:latin typeface="+mn-lt"/>
                        <a:ea typeface="Calibri"/>
                        <a:cs typeface="Times New Roman"/>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00" b="1" i="1" u="sng" dirty="0">
                          <a:effectLst/>
                          <a:latin typeface="Calibri" panose="020F0502020204030204" pitchFamily="34" charset="0"/>
                          <a:ea typeface="Calibri" panose="020F0502020204030204" pitchFamily="34" charset="0"/>
                          <a:cs typeface="Times New Roman" panose="02020603050405020304" pitchFamily="18" charset="0"/>
                        </a:rPr>
                        <a:t>RL.2.6</a:t>
                      </a:r>
                      <a:r>
                        <a:rPr lang="es-MX" sz="700" i="1" dirty="0">
                          <a:effectLst/>
                          <a:latin typeface="Calibri" panose="020F0502020204030204" pitchFamily="34" charset="0"/>
                          <a:ea typeface="Calibri" panose="020F0502020204030204" pitchFamily="34" charset="0"/>
                          <a:cs typeface="Times New Roman" panose="02020603050405020304" pitchFamily="18" charset="0"/>
                        </a:rPr>
                        <a:t> </a:t>
                      </a:r>
                      <a:r>
                        <a:rPr lang="es-MX" sz="700" i="1" dirty="0">
                          <a:solidFill>
                            <a:srgbClr val="000000"/>
                          </a:solidFill>
                          <a:effectLst/>
                          <a:latin typeface="Calibri" panose="020F0502020204030204" pitchFamily="34" charset="0"/>
                          <a:ea typeface="Calibri" panose="020F0502020204030204" pitchFamily="34" charset="0"/>
                          <a:cs typeface="Folio Light"/>
                        </a:rPr>
                        <a:t> Reconocen las diferencias en los puntos de vista de los personajes, incluyendo el hablar en una voz diferente para cada personaje al leer el diálogo en voz alta.</a:t>
                      </a:r>
                      <a:endParaRPr lang="es-419"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71320019"/>
              </p:ext>
            </p:extLst>
          </p:nvPr>
        </p:nvGraphicFramePr>
        <p:xfrm>
          <a:off x="439982" y="6096000"/>
          <a:ext cx="6773862" cy="2415368"/>
        </p:xfrm>
        <a:graphic>
          <a:graphicData uri="http://schemas.openxmlformats.org/drawingml/2006/table">
            <a:tbl>
              <a:tblPr firstRow="1" firstCol="1" bandRow="1"/>
              <a:tblGrid>
                <a:gridCol w="626818"/>
                <a:gridCol w="838200"/>
                <a:gridCol w="685800"/>
                <a:gridCol w="762000"/>
                <a:gridCol w="685800"/>
                <a:gridCol w="838200"/>
                <a:gridCol w="762000"/>
                <a:gridCol w="838200"/>
                <a:gridCol w="736844"/>
              </a:tblGrid>
              <a:tr h="197376">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1 - </a:t>
                      </a:r>
                      <a:r>
                        <a:rPr lang="en-US" sz="800" b="1" dirty="0" err="1">
                          <a:solidFill>
                            <a:srgbClr val="000000"/>
                          </a:solidFill>
                          <a:effectLst/>
                          <a:latin typeface="Calibri"/>
                          <a:ea typeface="Times New Roman"/>
                          <a:cs typeface="Times New Roman"/>
                        </a:rPr>
                        <a:t>Ka</a:t>
                      </a:r>
                      <a:endParaRPr lang="en-US" sz="800" dirty="0">
                        <a:effectLst/>
                        <a:latin typeface="Calibri"/>
                        <a:ea typeface="Calibri"/>
                        <a:cs typeface="Times New Roman"/>
                      </a:endParaRPr>
                    </a:p>
                  </a:txBody>
                  <a:tcPr marL="33307" marR="33307" marT="0" marB="0" anchor="ctr">
                    <a:lnL w="28575" cap="flat" cmpd="sng" algn="ctr">
                      <a:solidFill>
                        <a:schemeClr val="tx1"/>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1 - Kc</a:t>
                      </a:r>
                      <a:endParaRPr lang="en-US" sz="800" dirty="0">
                        <a:effectLst/>
                        <a:latin typeface="Calibri"/>
                        <a:ea typeface="Calibri"/>
                        <a:cs typeface="Times New Roman"/>
                      </a:endParaRPr>
                    </a:p>
                  </a:txBody>
                  <a:tcPr marL="33307" marR="33307"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1 - Cd</a:t>
                      </a:r>
                      <a:endParaRPr lang="en-US" sz="800" dirty="0">
                        <a:effectLst/>
                        <a:latin typeface="Calibri"/>
                        <a:ea typeface="Calibri"/>
                        <a:cs typeface="Times New Roman"/>
                      </a:endParaRPr>
                    </a:p>
                  </a:txBody>
                  <a:tcPr marL="33307" marR="33307"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1 - Cf</a:t>
                      </a:r>
                      <a:endParaRPr lang="en-US" sz="800">
                        <a:effectLst/>
                        <a:latin typeface="Calibri"/>
                        <a:ea typeface="Calibri"/>
                        <a:cs typeface="Times New Roman"/>
                      </a:endParaRPr>
                    </a:p>
                  </a:txBody>
                  <a:tcPr marL="33307" marR="33307"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2 - Ch</a:t>
                      </a:r>
                      <a:endParaRPr lang="en-US" sz="800">
                        <a:effectLst/>
                        <a:latin typeface="Calibri"/>
                        <a:ea typeface="Calibri"/>
                        <a:cs typeface="Times New Roman"/>
                      </a:endParaRPr>
                    </a:p>
                  </a:txBody>
                  <a:tcPr marL="33307" marR="33307"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2 - Cj</a:t>
                      </a:r>
                      <a:endParaRPr lang="en-US" sz="800">
                        <a:effectLst/>
                        <a:latin typeface="Calibri"/>
                        <a:ea typeface="Calibri"/>
                        <a:cs typeface="Times New Roman"/>
                      </a:endParaRPr>
                    </a:p>
                  </a:txBody>
                  <a:tcPr marL="33307" marR="33307"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effectLst/>
                          <a:latin typeface="Calibri"/>
                          <a:ea typeface="Times New Roman"/>
                          <a:cs typeface="Times New Roman"/>
                        </a:rPr>
                        <a:t>DOK 2 - Cl</a:t>
                      </a:r>
                      <a:endParaRPr lang="en-US" sz="800" dirty="0">
                        <a:effectLst/>
                        <a:latin typeface="Calibri"/>
                        <a:ea typeface="Calibri"/>
                        <a:cs typeface="Times New Roman"/>
                      </a:endParaRPr>
                    </a:p>
                  </a:txBody>
                  <a:tcPr marL="33307" marR="33307"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DOK 2 - APn</a:t>
                      </a:r>
                      <a:endParaRPr lang="en-US" sz="800">
                        <a:effectLst/>
                        <a:latin typeface="Calibri"/>
                        <a:ea typeface="Calibri"/>
                        <a:cs typeface="Times New Roman"/>
                      </a:endParaRPr>
                    </a:p>
                  </a:txBody>
                  <a:tcPr marL="33307" marR="33307"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800" b="1">
                          <a:solidFill>
                            <a:srgbClr val="000000"/>
                          </a:solidFill>
                          <a:effectLst/>
                          <a:latin typeface="Calibri"/>
                          <a:ea typeface="Times New Roman"/>
                          <a:cs typeface="Times New Roman"/>
                        </a:rPr>
                        <a:t>Standard</a:t>
                      </a:r>
                      <a:endParaRPr lang="en-US" sz="800">
                        <a:effectLst/>
                        <a:latin typeface="Calibri"/>
                        <a:ea typeface="Calibri"/>
                        <a:cs typeface="Times New Roman"/>
                      </a:endParaRPr>
                    </a:p>
                  </a:txBody>
                  <a:tcPr marL="33307" marR="33307" marT="0" marB="0" anchor="ctr">
                    <a:lnL w="12700" cap="flat" cmpd="sng" algn="ctr">
                      <a:solidFill>
                        <a:srgbClr val="A6A6A6"/>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r>
              <a:tr h="749043">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Reconoce ilustraciones o palabras impresas que representan personajes, </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escenario / ambiente </a:t>
                      </a:r>
                      <a:r>
                        <a:rPr lang="es-MX" sz="750" i="1" dirty="0">
                          <a:effectLst/>
                          <a:latin typeface="Calibri" panose="020F0502020204030204" pitchFamily="34" charset="0"/>
                          <a:ea typeface="Calibri" panose="020F0502020204030204" pitchFamily="34" charset="0"/>
                          <a:cs typeface="Times New Roman" panose="02020603050405020304" pitchFamily="18" charset="0"/>
                        </a:rPr>
                        <a:t>(leído y discutido en clase).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Define  y entiende el </a:t>
                      </a:r>
                      <a:r>
                        <a:rPr lang="es-MX" sz="750" i="1" u="sng" dirty="0">
                          <a:effectLst/>
                          <a:latin typeface="Calibri" panose="020F0502020204030204" pitchFamily="34" charset="0"/>
                          <a:ea typeface="Calibri" panose="020F0502020204030204" pitchFamily="34" charset="0"/>
                          <a:cs typeface="Times New Roman" panose="02020603050405020304" pitchFamily="18" charset="0"/>
                        </a:rPr>
                        <a:t>Lenguaje académico estándar:</a:t>
                      </a:r>
                      <a:r>
                        <a:rPr lang="es-MX" sz="750" i="1" dirty="0">
                          <a:effectLst/>
                          <a:latin typeface="Calibri" panose="020F0502020204030204" pitchFamily="34" charset="0"/>
                          <a:ea typeface="Calibri" panose="020F0502020204030204" pitchFamily="34" charset="0"/>
                          <a:cs typeface="Times New Roman" panose="02020603050405020304" pitchFamily="18" charset="0"/>
                        </a:rPr>
                        <a:t> </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información, ilustración e ilustrador, texto impreso, texto, digital, personaje, </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ambiente / escenario </a:t>
                      </a:r>
                      <a:r>
                        <a:rPr lang="es-MX" sz="750" i="1" dirty="0">
                          <a:effectLst/>
                          <a:latin typeface="Calibri" panose="020F0502020204030204" pitchFamily="34" charset="0"/>
                          <a:ea typeface="Calibri" panose="020F0502020204030204" pitchFamily="34" charset="0"/>
                          <a:cs typeface="Times New Roman" panose="02020603050405020304" pitchFamily="18" charset="0"/>
                        </a:rPr>
                        <a:t>y trama.</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Describe personajes y el escenario/ ambiente refiriéndose a las  ilustraciones y palabras de un texto impreso o  digital.</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Contesta preguntas con las interrogantes: quién, qué, cuándo, dónde y cómo, sobre la trama de un cuento leído y discutido en clase. </a:t>
                      </a:r>
                      <a:endParaRPr lang="es-MX" sz="750" b="1" i="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n-US" sz="75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i="1" u="sng">
                          <a:effectLst/>
                          <a:latin typeface="Calibri" panose="020F0502020204030204" pitchFamily="34" charset="0"/>
                          <a:ea typeface="Calibri" panose="020F0502020204030204" pitchFamily="34" charset="0"/>
                          <a:cs typeface="Times New Roman" panose="02020603050405020304" pitchFamily="18" charset="0"/>
                        </a:rPr>
                        <a:t>Desarrollo de concepto:  </a:t>
                      </a:r>
                      <a:r>
                        <a:rPr lang="es-MX" sz="750" i="1">
                          <a:effectLst/>
                          <a:latin typeface="Calibri" panose="020F0502020204030204" pitchFamily="34" charset="0"/>
                          <a:ea typeface="Calibri" panose="020F0502020204030204" pitchFamily="34" charset="0"/>
                          <a:cs typeface="Times New Roman" panose="02020603050405020304" pitchFamily="18" charset="0"/>
                        </a:rPr>
                        <a:t> </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Entiende que las ilustraciones y el texto impreso proveen información acerca de los personajes, ambiente o trama.</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Hace inferencias y predicciones lógicas de  las imágenes y el texto, sobre los personajes, el ambiente o la trama en un texto nuevo.</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Utiliza  información obtenida de las ilustraciones y palabras en un texto  impreso o  digital, para contestar preguntas sobre una idea central (trama</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n-US" sz="75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Obtiene e </a:t>
                      </a: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interpreta</a:t>
                      </a:r>
                      <a:r>
                        <a:rPr lang="es-MX" sz="750" b="1" i="1" dirty="0">
                          <a:effectLst/>
                          <a:latin typeface="Calibri" panose="020F0502020204030204" pitchFamily="34" charset="0"/>
                          <a:ea typeface="Calibri" panose="020F0502020204030204" pitchFamily="34" charset="0"/>
                          <a:cs typeface="Times New Roman" panose="02020603050405020304" pitchFamily="18" charset="0"/>
                        </a:rPr>
                        <a:t> información (en un texto nuevo) utilizando las características del texto (ilustraciones, textos, textos digitales) con un fin o asignación específico. </a:t>
                      </a:r>
                      <a:endParaRPr lang="es-MX" sz="750" b="1" i="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1018809" rtl="0" eaLnBrk="1" fontAlgn="auto" latinLnBrk="0" hangingPunct="1">
                        <a:lnSpc>
                          <a:spcPct val="115000"/>
                        </a:lnSpc>
                        <a:spcBef>
                          <a:spcPts val="0"/>
                        </a:spcBef>
                        <a:spcAft>
                          <a:spcPts val="1000"/>
                        </a:spcAft>
                        <a:buClrTx/>
                        <a:buSzTx/>
                        <a:buFontTx/>
                        <a:buNone/>
                        <a:tabLst/>
                        <a:defRPr/>
                      </a:pPr>
                      <a:r>
                        <a:rPr lang="es-MX" sz="750" b="1" kern="1200" dirty="0" smtClean="0">
                          <a:solidFill>
                            <a:srgbClr val="C00000"/>
                          </a:solidFill>
                          <a:effectLst>
                            <a:outerShdw blurRad="38100" dist="38100" dir="2700000" algn="tl">
                              <a:srgbClr val="000000">
                                <a:alpha val="43137"/>
                              </a:srgbClr>
                            </a:outerShdw>
                          </a:effectLst>
                          <a:latin typeface="+mn-lt"/>
                          <a:ea typeface="Calibri"/>
                          <a:cs typeface="Times New Roman"/>
                        </a:rPr>
                        <a:t>RESPUESTA CONSTRUIDA</a:t>
                      </a:r>
                      <a:endParaRPr lang="es-419" sz="750" b="1" kern="120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RL.2.7</a:t>
                      </a:r>
                      <a:r>
                        <a:rPr lang="es-MX" sz="750" i="1" dirty="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a:solidFill>
                            <a:srgbClr val="000000"/>
                          </a:solidFill>
                          <a:effectLst/>
                          <a:latin typeface="Calibri" panose="020F0502020204030204" pitchFamily="34" charset="0"/>
                          <a:ea typeface="Calibri" panose="020F0502020204030204" pitchFamily="34" charset="0"/>
                          <a:cs typeface="Folio Light"/>
                        </a:rPr>
                        <a:t> Usan la información obtenida de las ilustraciones y de las palabras en un material impreso o texto digital, para demostrar la comprensión de los personajes, escenario o trama. </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r>
            </a:tbl>
          </a:graphicData>
        </a:graphic>
      </p:graphicFrame>
      <p:sp>
        <p:nvSpPr>
          <p:cNvPr id="6" name="Rectangle 5"/>
          <p:cNvSpPr/>
          <p:nvPr/>
        </p:nvSpPr>
        <p:spPr>
          <a:xfrm>
            <a:off x="2438400" y="3098843"/>
            <a:ext cx="668445" cy="381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smtClean="0">
                <a:solidFill>
                  <a:schemeClr val="tx1"/>
                </a:solidFill>
                <a:effectLst>
                  <a:outerShdw blurRad="38100" dist="38100" dir="2700000" algn="tl">
                    <a:srgbClr val="000000">
                      <a:alpha val="43137"/>
                    </a:srgbClr>
                  </a:outerShdw>
                </a:effectLst>
              </a:rPr>
              <a:t> </a:t>
            </a:r>
            <a:endParaRPr lang="en-US" sz="9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4040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799656571"/>
              </p:ext>
            </p:extLst>
          </p:nvPr>
        </p:nvGraphicFramePr>
        <p:xfrm>
          <a:off x="270753" y="1391249"/>
          <a:ext cx="7086598" cy="2272572"/>
        </p:xfrm>
        <a:graphic>
          <a:graphicData uri="http://schemas.openxmlformats.org/drawingml/2006/table">
            <a:tbl>
              <a:tblPr/>
              <a:tblGrid>
                <a:gridCol w="955496"/>
                <a:gridCol w="1114746"/>
                <a:gridCol w="925369"/>
                <a:gridCol w="990600"/>
                <a:gridCol w="762000"/>
                <a:gridCol w="984767"/>
                <a:gridCol w="1353620"/>
              </a:tblGrid>
              <a:tr h="313025">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1 - </a:t>
                      </a:r>
                      <a:r>
                        <a:rPr lang="en-US" sz="800" b="1" dirty="0" err="1">
                          <a:solidFill>
                            <a:srgbClr val="000000"/>
                          </a:solidFill>
                          <a:latin typeface="Calibri"/>
                          <a:ea typeface="Times New Roman"/>
                          <a:cs typeface="Times New Roman"/>
                        </a:rPr>
                        <a:t>Ka</a:t>
                      </a:r>
                      <a:endParaRPr lang="en-US" sz="800" dirty="0">
                        <a:latin typeface="Calibri"/>
                        <a:ea typeface="Calibri"/>
                        <a:cs typeface="Times New Roman"/>
                      </a:endParaRPr>
                    </a:p>
                  </a:txBody>
                  <a:tcPr marL="14789" marR="14789" marT="0" marB="0" anchor="ctr">
                    <a:lnL w="28575" cap="flat" cmpd="sng" algn="ctr">
                      <a:solidFill>
                        <a:schemeClr val="tx1"/>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1 - Kc</a:t>
                      </a:r>
                      <a:endParaRPr lang="en-US" sz="800" dirty="0">
                        <a:latin typeface="Calibri"/>
                        <a:ea typeface="Calibri"/>
                        <a:cs typeface="Times New Roman"/>
                      </a:endParaRPr>
                    </a:p>
                  </a:txBody>
                  <a:tcPr marL="14789" marR="14789"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1 - Ce</a:t>
                      </a:r>
                      <a:endParaRPr lang="en-US" sz="800" dirty="0">
                        <a:latin typeface="Calibri"/>
                        <a:ea typeface="Calibri"/>
                        <a:cs typeface="Times New Roman"/>
                      </a:endParaRPr>
                    </a:p>
                  </a:txBody>
                  <a:tcPr marL="14789" marR="14789"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1 - </a:t>
                      </a:r>
                      <a:r>
                        <a:rPr lang="en-US" sz="800" b="1" dirty="0" err="1">
                          <a:solidFill>
                            <a:srgbClr val="000000"/>
                          </a:solidFill>
                          <a:latin typeface="Calibri"/>
                          <a:ea typeface="Times New Roman"/>
                          <a:cs typeface="Times New Roman"/>
                        </a:rPr>
                        <a:t>Cf</a:t>
                      </a:r>
                      <a:endParaRPr lang="en-US" sz="800" dirty="0">
                        <a:latin typeface="Calibri"/>
                        <a:ea typeface="Calibri"/>
                        <a:cs typeface="Times New Roman"/>
                      </a:endParaRPr>
                    </a:p>
                  </a:txBody>
                  <a:tcPr marL="14789" marR="14789"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2 - </a:t>
                      </a:r>
                      <a:r>
                        <a:rPr lang="en-US" sz="800" b="1" dirty="0" err="1">
                          <a:solidFill>
                            <a:srgbClr val="000000"/>
                          </a:solidFill>
                          <a:latin typeface="Calibri"/>
                          <a:ea typeface="Times New Roman"/>
                          <a:cs typeface="Times New Roman"/>
                        </a:rPr>
                        <a:t>Ch</a:t>
                      </a:r>
                      <a:endParaRPr lang="en-US" sz="800" dirty="0">
                        <a:latin typeface="Calibri"/>
                        <a:ea typeface="Calibri"/>
                        <a:cs typeface="Times New Roman"/>
                      </a:endParaRPr>
                    </a:p>
                  </a:txBody>
                  <a:tcPr marL="14789" marR="14789"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2 - Cl</a:t>
                      </a:r>
                      <a:endParaRPr lang="en-US" sz="800" dirty="0">
                        <a:latin typeface="Calibri"/>
                        <a:ea typeface="Calibri"/>
                        <a:cs typeface="Times New Roman"/>
                      </a:endParaRPr>
                    </a:p>
                  </a:txBody>
                  <a:tcPr marL="14789" marR="14789"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6D9F1"/>
                    </a:solidFill>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 2 </a:t>
                      </a:r>
                      <a:r>
                        <a:rPr lang="en-US" sz="800" b="1" dirty="0" err="1">
                          <a:solidFill>
                            <a:srgbClr val="000000"/>
                          </a:solidFill>
                          <a:latin typeface="Calibri"/>
                          <a:ea typeface="Times New Roman"/>
                          <a:cs typeface="Times New Roman"/>
                        </a:rPr>
                        <a:t>APn</a:t>
                      </a:r>
                      <a:endParaRPr lang="en-US" sz="800" dirty="0">
                        <a:latin typeface="Calibri"/>
                        <a:ea typeface="Calibri"/>
                        <a:cs typeface="Times New Roman"/>
                      </a:endParaRPr>
                    </a:p>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Standard</a:t>
                      </a:r>
                      <a:endParaRPr lang="en-US" sz="800" dirty="0">
                        <a:latin typeface="Calibri"/>
                        <a:ea typeface="Calibri"/>
                        <a:cs typeface="Times New Roman"/>
                      </a:endParaRPr>
                    </a:p>
                  </a:txBody>
                  <a:tcPr marL="14789" marR="14789" marT="0" marB="0" anchor="ctr">
                    <a:lnL w="19050"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6E3BC"/>
                    </a:solidFill>
                  </a:tcPr>
                </a:tc>
              </a:tr>
              <a:tr h="826226">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Recuerda o reconoce datos claves  o  información de un texto con varias características de texto (leído y discutido en clase).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Define  y entiende  el </a:t>
                      </a:r>
                      <a:r>
                        <a:rPr lang="es-MX" sz="750" i="1" u="sng" dirty="0">
                          <a:effectLst/>
                          <a:latin typeface="Calibri" panose="020F0502020204030204" pitchFamily="34" charset="0"/>
                          <a:ea typeface="Calibri" panose="020F0502020204030204" pitchFamily="34" charset="0"/>
                          <a:cs typeface="Times New Roman" panose="02020603050405020304" pitchFamily="18" charset="0"/>
                        </a:rPr>
                        <a:t>Lenguaje académico estánda</a:t>
                      </a:r>
                      <a:r>
                        <a:rPr lang="es-MX" sz="750" i="1" dirty="0">
                          <a:effectLst/>
                          <a:latin typeface="Calibri" panose="020F0502020204030204" pitchFamily="34" charset="0"/>
                          <a:ea typeface="Calibri" panose="020F0502020204030204" pitchFamily="34" charset="0"/>
                          <a:cs typeface="Times New Roman" panose="02020603050405020304" pitchFamily="18" charset="0"/>
                        </a:rPr>
                        <a:t>r:  leyendas o pie de foto, encabezados, subtítulos, letras destacadas/negrillas, glosarios, índices, tablas de contenido, menús electrónicos, iconos, localizar, eficiente, detalles clave y características del texto.</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Utiliza las palabras correctas al referirse a las características del texto (por ejemplo:   leyendas o pie de foto,   letras destacadas</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 negrillas</a:t>
                      </a:r>
                      <a:r>
                        <a:rPr lang="es-MX" sz="750" i="1" dirty="0">
                          <a:effectLst/>
                          <a:latin typeface="Calibri" panose="020F0502020204030204" pitchFamily="34" charset="0"/>
                          <a:ea typeface="Calibri" panose="020F0502020204030204" pitchFamily="34" charset="0"/>
                          <a:cs typeface="Times New Roman" panose="02020603050405020304" pitchFamily="18" charset="0"/>
                        </a:rPr>
                        <a:t>, subtítulos,  glosarios, índices, menús electrónicos o iconos,</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Contesta preguntas con las interrogantes: quién, qué, cuándo, dónde y cómo, sobre datos claves o información en un texto,  usando las características del texto como evidencia (en un texto nuevo, leído pero no discutido en clase</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a:lnSpc>
                          <a:spcPct val="115000"/>
                        </a:lnSpc>
                        <a:spcBef>
                          <a:spcPts val="0"/>
                        </a:spcBef>
                        <a:spcAft>
                          <a:spcPts val="1000"/>
                        </a:spcAft>
                      </a:pPr>
                      <a:r>
                        <a:rPr lang="es-MX" sz="750" i="1" u="sng" dirty="0" err="1">
                          <a:effectLst/>
                          <a:latin typeface="Calibri" panose="020F0502020204030204" pitchFamily="34" charset="0"/>
                          <a:ea typeface="Calibri" panose="020F0502020204030204" pitchFamily="34" charset="0"/>
                          <a:cs typeface="Times New Roman" panose="02020603050405020304" pitchFamily="18" charset="0"/>
                        </a:rPr>
                        <a:t>Dasarrollo</a:t>
                      </a:r>
                      <a:r>
                        <a:rPr lang="es-MX" sz="750" i="1" u="sng" dirty="0">
                          <a:effectLst/>
                          <a:latin typeface="Calibri" panose="020F0502020204030204" pitchFamily="34" charset="0"/>
                          <a:ea typeface="Calibri" panose="020F0502020204030204" pitchFamily="34" charset="0"/>
                          <a:cs typeface="Times New Roman" panose="02020603050405020304" pitchFamily="18" charset="0"/>
                        </a:rPr>
                        <a:t> de Concepto</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Entiende que las características del texto son una fuente para localizar información eficientemente.</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Localiza características del texto para proporcionar suficiente evidencia con un propósito (para apoyar una conclusión, responder a una pregunta, etc</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n-US" sz="75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a:lnSpc>
                          <a:spcPct val="115000"/>
                        </a:lnSpc>
                        <a:spcBef>
                          <a:spcPts val="0"/>
                        </a:spcBef>
                        <a:spcAft>
                          <a:spcPts val="1000"/>
                        </a:spcAft>
                      </a:pP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RI.2.5</a:t>
                      </a:r>
                      <a:r>
                        <a:rPr lang="es-MX" sz="750" i="1" dirty="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a:solidFill>
                            <a:srgbClr val="000000"/>
                          </a:solidFill>
                          <a:effectLst/>
                          <a:latin typeface="Calibri" panose="020F0502020204030204" pitchFamily="34" charset="0"/>
                          <a:ea typeface="Calibri" panose="020F0502020204030204" pitchFamily="34" charset="0"/>
                          <a:cs typeface="Folio Light"/>
                        </a:rPr>
                        <a:t> Conocen y usan varias características de un texto (por ejemplo: leyendas, pie de foto, letras destacadas, subtítulos, glosarios, índices, menús electrónicos, iconos) para localizar de manera eficiente datos clave o información en un texto.</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r>
            </a:tbl>
          </a:graphicData>
        </a:graphic>
      </p:graphicFrame>
      <p:sp>
        <p:nvSpPr>
          <p:cNvPr id="7" name="TextBox 6"/>
          <p:cNvSpPr txBox="1"/>
          <p:nvPr/>
        </p:nvSpPr>
        <p:spPr>
          <a:xfrm>
            <a:off x="270753" y="297370"/>
            <a:ext cx="7096834" cy="959094"/>
          </a:xfrm>
          <a:prstGeom prst="rect">
            <a:avLst/>
          </a:prstGeom>
          <a:noFill/>
        </p:spPr>
        <p:txBody>
          <a:bodyPr wrap="square" lIns="96378" tIns="48189" rIns="96378" bIns="48189" rtlCol="0">
            <a:spAutoFit/>
          </a:bodyPr>
          <a:lstStyle/>
          <a:p>
            <a:r>
              <a:rPr lang="es-419" sz="1400" b="1" dirty="0"/>
              <a:t>Trimestre uno: </a:t>
            </a:r>
            <a:r>
              <a:rPr lang="es-419" sz="1400" dirty="0"/>
              <a:t>Progresión de aprendizaje de </a:t>
            </a:r>
            <a:r>
              <a:rPr lang="es-419" sz="1400" b="1" u="sng" dirty="0"/>
              <a:t>Lectura de Texto Informativo  </a:t>
            </a:r>
          </a:p>
          <a:p>
            <a:r>
              <a:rPr lang="es-419" sz="1400" dirty="0"/>
              <a:t>En esta pre-evaluación se evalúan las casillas indicadas y resaltadas </a:t>
            </a:r>
            <a:r>
              <a:rPr lang="es-419" sz="1400" b="1" dirty="0"/>
              <a:t>antes del estándar</a:t>
            </a:r>
            <a:r>
              <a:rPr lang="es-419" sz="1400" dirty="0"/>
              <a:t>. El estándar como tal se evalúa en el CFA (</a:t>
            </a:r>
            <a:r>
              <a:rPr lang="es-419" sz="1400" i="1" dirty="0" err="1"/>
              <a:t>Common</a:t>
            </a:r>
            <a:r>
              <a:rPr lang="es-419" sz="1400" i="1" dirty="0"/>
              <a:t> </a:t>
            </a:r>
            <a:r>
              <a:rPr lang="es-419" sz="1400" i="1" dirty="0" err="1"/>
              <a:t>Formative</a:t>
            </a:r>
            <a:r>
              <a:rPr lang="es-419" sz="1400" i="1" dirty="0"/>
              <a:t> </a:t>
            </a:r>
            <a:r>
              <a:rPr lang="es-419" sz="1400" i="1" dirty="0" err="1"/>
              <a:t>Assessment</a:t>
            </a:r>
            <a:r>
              <a:rPr lang="es-419" sz="1400" dirty="0"/>
              <a:t>) al final de cada trimestre.</a:t>
            </a:r>
          </a:p>
        </p:txBody>
      </p:sp>
      <p:sp>
        <p:nvSpPr>
          <p:cNvPr id="4" name="Slide Number Placeholder 3"/>
          <p:cNvSpPr>
            <a:spLocks noGrp="1"/>
          </p:cNvSpPr>
          <p:nvPr>
            <p:ph type="sldNum" sz="quarter" idx="12"/>
          </p:nvPr>
        </p:nvSpPr>
        <p:spPr/>
        <p:txBody>
          <a:bodyPr/>
          <a:lstStyle/>
          <a:p>
            <a:fld id="{F177B04D-AEB5-43ED-B9BA-B3D1EC9C9067}" type="slidenum">
              <a:rPr lang="en-US" smtClean="0"/>
              <a:pPr/>
              <a:t>18</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4249957847"/>
              </p:ext>
            </p:extLst>
          </p:nvPr>
        </p:nvGraphicFramePr>
        <p:xfrm>
          <a:off x="280989" y="3933392"/>
          <a:ext cx="7086600" cy="2777778"/>
        </p:xfrm>
        <a:graphic>
          <a:graphicData uri="http://schemas.openxmlformats.org/drawingml/2006/table">
            <a:tbl>
              <a:tblPr/>
              <a:tblGrid>
                <a:gridCol w="609600"/>
                <a:gridCol w="685800"/>
                <a:gridCol w="709611"/>
                <a:gridCol w="609600"/>
                <a:gridCol w="685800"/>
                <a:gridCol w="685800"/>
                <a:gridCol w="533400"/>
                <a:gridCol w="533400"/>
                <a:gridCol w="609600"/>
                <a:gridCol w="762000"/>
                <a:gridCol w="661989"/>
              </a:tblGrid>
              <a:tr h="292451">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1 - </a:t>
                      </a:r>
                      <a:r>
                        <a:rPr lang="en-US" sz="800" b="1" dirty="0" err="1">
                          <a:solidFill>
                            <a:srgbClr val="000000"/>
                          </a:solidFill>
                          <a:latin typeface="Calibri"/>
                          <a:ea typeface="Times New Roman"/>
                          <a:cs typeface="Times New Roman"/>
                        </a:rPr>
                        <a:t>Ka</a:t>
                      </a:r>
                      <a:endParaRPr lang="en-US" sz="800" dirty="0">
                        <a:latin typeface="Calibri"/>
                        <a:ea typeface="Calibri"/>
                        <a:cs typeface="Times New Roman"/>
                      </a:endParaRPr>
                    </a:p>
                  </a:txBody>
                  <a:tcPr marL="9903" marR="9903" marT="0" marB="0" anchor="ctr">
                    <a:lnL w="28575" cap="flat" cmpd="sng" algn="ctr">
                      <a:solidFill>
                        <a:schemeClr val="tx1"/>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1 - Kc</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1 - Cf</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2 - Ch</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2 - Ck</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2 - Cl</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2 - ANp</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3 - Cu</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3 - Cv</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3 - APx</a:t>
                      </a:r>
                      <a:endParaRPr lang="en-US" sz="80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Standard</a:t>
                      </a:r>
                      <a:endParaRPr lang="en-US" sz="800" dirty="0">
                        <a:latin typeface="Calibri"/>
                        <a:ea typeface="Calibri"/>
                        <a:cs typeface="Times New Roman"/>
                      </a:endParaRPr>
                    </a:p>
                  </a:txBody>
                  <a:tcPr marL="9903" marR="9903" marT="0" marB="0" anchor="ctr">
                    <a:lnL w="12700" cap="flat" cmpd="sng" algn="ctr">
                      <a:solidFill>
                        <a:srgbClr val="80808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r>
              <a:tr h="1009831">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Recuenta partes de un texto que contesta, explica o describe información específica acerca de un tema (leído y discutido en clase).</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Define  y entiende  el </a:t>
                      </a:r>
                      <a:r>
                        <a:rPr lang="es-MX" sz="750" i="1" u="sng">
                          <a:effectLst/>
                          <a:latin typeface="Calibri" panose="020F0502020204030204" pitchFamily="34" charset="0"/>
                          <a:ea typeface="Calibri" panose="020F0502020204030204" pitchFamily="34" charset="0"/>
                          <a:cs typeface="Times New Roman" panose="02020603050405020304" pitchFamily="18" charset="0"/>
                        </a:rPr>
                        <a:t>Lenguaje académico estánda</a:t>
                      </a:r>
                      <a:r>
                        <a:rPr lang="es-MX" sz="750" i="1">
                          <a:effectLst/>
                          <a:latin typeface="Calibri" panose="020F0502020204030204" pitchFamily="34" charset="0"/>
                          <a:ea typeface="Calibri" panose="020F0502020204030204" pitchFamily="34" charset="0"/>
                          <a:cs typeface="Times New Roman" panose="02020603050405020304" pitchFamily="18" charset="0"/>
                        </a:rPr>
                        <a:t>r:   propósito principal, propósito del autor, contesta, explica y describe.</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Contesta preguntas con las interrogantes: quién, qué, cuándo, dónde y cómo, que responden, explican y describen (texto leído y discutido en clase</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s-419" sz="7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endParaRPr lang="es-MX" sz="750" b="1" i="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i="1" u="sng" dirty="0">
                          <a:effectLst/>
                          <a:latin typeface="Calibri" panose="020F0502020204030204" pitchFamily="34" charset="0"/>
                          <a:ea typeface="Calibri" panose="020F0502020204030204" pitchFamily="34" charset="0"/>
                          <a:cs typeface="Times New Roman" panose="02020603050405020304" pitchFamily="18" charset="0"/>
                        </a:rPr>
                        <a:t>Desarrollo de Concepto:</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Entiende que los autores escriben </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textos </a:t>
                      </a:r>
                      <a:r>
                        <a:rPr lang="es-MX" sz="750" i="1" dirty="0">
                          <a:effectLst/>
                          <a:latin typeface="Calibri" panose="020F0502020204030204" pitchFamily="34" charset="0"/>
                          <a:ea typeface="Calibri" panose="020F0502020204030204" pitchFamily="34" charset="0"/>
                          <a:cs typeface="Times New Roman" panose="02020603050405020304" pitchFamily="18" charset="0"/>
                        </a:rPr>
                        <a:t>para contestar, explicar o describir información.</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Identifica ideas principales o hace </a:t>
                      </a:r>
                      <a:r>
                        <a:rPr lang="es-MX" sz="750" i="1" dirty="0" err="1" smtClean="0">
                          <a:effectLst/>
                          <a:latin typeface="Calibri" panose="020F0502020204030204" pitchFamily="34" charset="0"/>
                          <a:ea typeface="Calibri" panose="020F0502020204030204" pitchFamily="34" charset="0"/>
                          <a:cs typeface="Times New Roman" panose="02020603050405020304" pitchFamily="18" charset="0"/>
                        </a:rPr>
                        <a:t>generali-zaciones</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a:effectLst/>
                          <a:latin typeface="Calibri" panose="020F0502020204030204" pitchFamily="34" charset="0"/>
                          <a:ea typeface="Calibri" panose="020F0502020204030204" pitchFamily="34" charset="0"/>
                          <a:cs typeface="Times New Roman" panose="02020603050405020304" pitchFamily="18" charset="0"/>
                        </a:rPr>
                        <a:t>precisas sobre un tema basado en las evidencias presentadas por el autor.</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Localiza información para apoyar un propósito (contestar una pregunta, explicar o describir) en un </a:t>
                      </a: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 texto nuevo</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s-419" sz="7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Clasifica en un organizador gráfico,  datos de  un texto que el autor explica, describe o contesta.</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Conecta ideas (más de una) dentro de un texto que explica o contesta una pregunta.</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Identifica el propósito principal de un texto, incluyendo, lo que el autor quiere contestar, explicar o describir.</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Identifica un propósito principal en un texto  nuevo (no leído, ni discutido en clase) mediante declaraciones específicas acerca de lo que el autor quiere contestar, explicar o describir</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s-MX" sz="750" b="1" kern="1200" dirty="0" smtClean="0">
                          <a:solidFill>
                            <a:srgbClr val="C00000"/>
                          </a:solidFill>
                          <a:effectLst>
                            <a:outerShdw blurRad="38100" dist="38100" dir="2700000" algn="tl">
                              <a:srgbClr val="000000">
                                <a:alpha val="43137"/>
                              </a:srgbClr>
                            </a:outerShdw>
                          </a:effectLst>
                          <a:latin typeface="+mn-lt"/>
                          <a:ea typeface="Calibri"/>
                          <a:cs typeface="Times New Roman"/>
                        </a:rPr>
                        <a:t>RESPUESTA CONSTRUIDA</a:t>
                      </a:r>
                      <a:endParaRPr lang="es-419" sz="750" b="1" kern="1200" dirty="0" smtClean="0">
                        <a:solidFill>
                          <a:srgbClr val="C00000"/>
                        </a:solidFill>
                        <a:effectLst>
                          <a:outerShdw blurRad="38100" dist="38100" dir="2700000" algn="tl">
                            <a:srgbClr val="000000">
                              <a:alpha val="43137"/>
                            </a:srgbClr>
                          </a:outerShdw>
                        </a:effectLst>
                        <a:latin typeface="+mn-lt"/>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RI.2.6</a:t>
                      </a:r>
                      <a:r>
                        <a:rPr lang="es-MX" sz="750" i="1" dirty="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a:solidFill>
                            <a:srgbClr val="000000"/>
                          </a:solidFill>
                          <a:effectLst/>
                          <a:latin typeface="Calibri" panose="020F0502020204030204" pitchFamily="34" charset="0"/>
                          <a:ea typeface="Calibri" panose="020F0502020204030204" pitchFamily="34" charset="0"/>
                          <a:cs typeface="Folio Light"/>
                        </a:rPr>
                        <a:t> Identifican el propósito principal de un texto, incluyendo lo que el autor quiere contestar, explicar o describir.</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43111878"/>
              </p:ext>
            </p:extLst>
          </p:nvPr>
        </p:nvGraphicFramePr>
        <p:xfrm>
          <a:off x="280989" y="6993786"/>
          <a:ext cx="7086598" cy="1955674"/>
        </p:xfrm>
        <a:graphic>
          <a:graphicData uri="http://schemas.openxmlformats.org/drawingml/2006/table">
            <a:tbl>
              <a:tblPr/>
              <a:tblGrid>
                <a:gridCol w="924339"/>
                <a:gridCol w="1078395"/>
                <a:gridCol w="770282"/>
                <a:gridCol w="693254"/>
                <a:gridCol w="801955"/>
                <a:gridCol w="969695"/>
                <a:gridCol w="924339"/>
                <a:gridCol w="924339"/>
              </a:tblGrid>
              <a:tr h="0">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DOK 1 - </a:t>
                      </a:r>
                      <a:r>
                        <a:rPr lang="en-US" sz="800" b="1" dirty="0" err="1">
                          <a:solidFill>
                            <a:srgbClr val="000000"/>
                          </a:solidFill>
                          <a:latin typeface="Calibri"/>
                          <a:ea typeface="Times New Roman"/>
                          <a:cs typeface="Times New Roman"/>
                        </a:rPr>
                        <a:t>Ka</a:t>
                      </a:r>
                      <a:endParaRPr lang="en-US" sz="800" dirty="0">
                        <a:latin typeface="Calibri"/>
                        <a:ea typeface="Calibri"/>
                        <a:cs typeface="Times New Roman"/>
                      </a:endParaRPr>
                    </a:p>
                  </a:txBody>
                  <a:tcPr marL="13344" marR="13344" marT="0" marB="0" anchor="ctr">
                    <a:lnL w="28575" cap="flat" cmpd="sng" algn="ctr">
                      <a:solidFill>
                        <a:schemeClr val="tx1"/>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1 - c</a:t>
                      </a:r>
                      <a:endParaRPr lang="en-US" sz="800">
                        <a:latin typeface="Calibri"/>
                        <a:ea typeface="Calibri"/>
                        <a:cs typeface="Times New Roman"/>
                      </a:endParaRPr>
                    </a:p>
                  </a:txBody>
                  <a:tcPr marL="13344" marR="13344"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1 - Ce</a:t>
                      </a:r>
                      <a:endParaRPr lang="en-US" sz="800">
                        <a:latin typeface="Calibri"/>
                        <a:ea typeface="Calibri"/>
                        <a:cs typeface="Times New Roman"/>
                      </a:endParaRPr>
                    </a:p>
                  </a:txBody>
                  <a:tcPr marL="13344" marR="13344"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1 - Cf</a:t>
                      </a:r>
                      <a:endParaRPr lang="en-US" sz="800">
                        <a:latin typeface="Calibri"/>
                        <a:ea typeface="Calibri"/>
                        <a:cs typeface="Times New Roman"/>
                      </a:endParaRPr>
                    </a:p>
                  </a:txBody>
                  <a:tcPr marL="13344" marR="13344"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2 - Ch</a:t>
                      </a:r>
                      <a:endParaRPr lang="en-US" sz="800">
                        <a:latin typeface="Calibri"/>
                        <a:ea typeface="Calibri"/>
                        <a:cs typeface="Times New Roman"/>
                      </a:endParaRPr>
                    </a:p>
                  </a:txBody>
                  <a:tcPr marL="13344" marR="13344"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2 - Cl</a:t>
                      </a:r>
                      <a:endParaRPr lang="en-US" sz="800">
                        <a:latin typeface="Calibri"/>
                        <a:ea typeface="Calibri"/>
                        <a:cs typeface="Times New Roman"/>
                      </a:endParaRPr>
                    </a:p>
                  </a:txBody>
                  <a:tcPr marL="13344" marR="13344"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DOK 2 - APn</a:t>
                      </a:r>
                      <a:endParaRPr lang="en-US" sz="800">
                        <a:latin typeface="Calibri"/>
                        <a:ea typeface="Calibri"/>
                        <a:cs typeface="Times New Roman"/>
                      </a:endParaRPr>
                    </a:p>
                  </a:txBody>
                  <a:tcPr marL="13344" marR="13344"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800" b="1">
                          <a:solidFill>
                            <a:srgbClr val="000000"/>
                          </a:solidFill>
                          <a:latin typeface="Calibri"/>
                          <a:ea typeface="Times New Roman"/>
                          <a:cs typeface="Times New Roman"/>
                        </a:rPr>
                        <a:t>Standard</a:t>
                      </a:r>
                      <a:endParaRPr lang="en-US" sz="800">
                        <a:latin typeface="Calibri"/>
                        <a:ea typeface="Calibri"/>
                        <a:cs typeface="Times New Roman"/>
                      </a:endParaRPr>
                    </a:p>
                  </a:txBody>
                  <a:tcPr marL="13344" marR="13344" marT="0" marB="0" anchor="ctr">
                    <a:lnL w="12700" cap="flat" cmpd="sng" algn="ctr">
                      <a:solidFill>
                        <a:srgbClr val="80808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r>
              <a:tr h="916252">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Recuerda o reconoce imágenes específicas en una representación visual de un texto leído y discutido en clase.</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Define  y entiende  el </a:t>
                      </a:r>
                      <a:r>
                        <a:rPr lang="es-MX" sz="750" i="1" u="sng" dirty="0">
                          <a:effectLst/>
                          <a:latin typeface="Calibri" panose="020F0502020204030204" pitchFamily="34" charset="0"/>
                          <a:ea typeface="Calibri" panose="020F0502020204030204" pitchFamily="34" charset="0"/>
                          <a:cs typeface="Times New Roman" panose="02020603050405020304" pitchFamily="18" charset="0"/>
                        </a:rPr>
                        <a:t>Lenguaje académico estánda</a:t>
                      </a:r>
                      <a:r>
                        <a:rPr lang="es-MX" sz="750" i="1" dirty="0">
                          <a:effectLst/>
                          <a:latin typeface="Calibri" panose="020F0502020204030204" pitchFamily="34" charset="0"/>
                          <a:ea typeface="Calibri" panose="020F0502020204030204" pitchFamily="34" charset="0"/>
                          <a:cs typeface="Times New Roman" panose="02020603050405020304" pitchFamily="18" charset="0"/>
                        </a:rPr>
                        <a:t>r :   </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r>
                        <a:rPr lang="es-MX" sz="750" i="1" dirty="0">
                          <a:effectLst/>
                          <a:latin typeface="Calibri" panose="020F0502020204030204" pitchFamily="34" charset="0"/>
                          <a:ea typeface="Calibri" panose="020F0502020204030204" pitchFamily="34" charset="0"/>
                          <a:cs typeface="Times New Roman" panose="02020603050405020304" pitchFamily="18" charset="0"/>
                        </a:rPr>
                        <a:t>Específico, explicar, imágenes (ejemplo: diagrama, gráfica, etc…), contribuye y </a:t>
                      </a:r>
                      <a:r>
                        <a:rPr lang="es-MX" sz="750" i="1" dirty="0" smtClean="0">
                          <a:effectLst/>
                          <a:latin typeface="Calibri" panose="020F0502020204030204" pitchFamily="34" charset="0"/>
                          <a:ea typeface="Calibri" panose="020F0502020204030204" pitchFamily="34" charset="0"/>
                          <a:cs typeface="Times New Roman" panose="02020603050405020304" pitchFamily="18" charset="0"/>
                        </a:rPr>
                        <a:t>clarificar/aclarar</a:t>
                      </a:r>
                      <a:r>
                        <a:rPr lang="es-MX" sz="750" i="1" dirty="0">
                          <a:effectLst/>
                          <a:latin typeface="Calibri" panose="020F0502020204030204" pitchFamily="34" charset="0"/>
                          <a:ea typeface="Calibri" panose="020F0502020204030204" pitchFamily="34" charset="0"/>
                          <a:cs typeface="Times New Roman" panose="02020603050405020304" pitchFamily="18" charset="0"/>
                        </a:rPr>
                        <a:t>.</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Usa palabras correctas cuando se refiere a imágenes visuales (diagramas, gráficas, tablas,  etc...).</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Contesta preguntas que requieren hacer referencia  a imágenes visuales en un  texto nuevo</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s-419" sz="7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i="1" u="sng">
                          <a:effectLst/>
                          <a:latin typeface="Calibri" panose="020F0502020204030204" pitchFamily="34" charset="0"/>
                          <a:ea typeface="Calibri" panose="020F0502020204030204" pitchFamily="34" charset="0"/>
                          <a:cs typeface="Times New Roman" panose="02020603050405020304" pitchFamily="18" charset="0"/>
                        </a:rPr>
                        <a:t>Desarrollo de concepto</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r>
                        <a:rPr lang="es-MX" sz="750" i="1">
                          <a:effectLst/>
                          <a:latin typeface="Calibri" panose="020F0502020204030204" pitchFamily="34" charset="0"/>
                          <a:ea typeface="Calibri" panose="020F0502020204030204" pitchFamily="34" charset="0"/>
                          <a:cs typeface="Times New Roman" panose="02020603050405020304" pitchFamily="18" charset="0"/>
                        </a:rPr>
                        <a:t>Entiende que las imágenes visuales pueden ayudar a contribuir o a aclarar un texto</a:t>
                      </a:r>
                      <a:endParaRPr lang="es-419" sz="7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Localiza las representaciones visuales precisas que contribuyen a un texto y lo clarifican</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n-US" sz="750" b="1" dirty="0" smtClean="0">
                          <a:solidFill>
                            <a:srgbClr val="C00000"/>
                          </a:solidFill>
                          <a:effectLst>
                            <a:outerShdw blurRad="38100" dist="38100" dir="2700000" algn="tl">
                              <a:srgbClr val="000000">
                                <a:alpha val="43137"/>
                              </a:srgbClr>
                            </a:outerShdw>
                          </a:effectLst>
                          <a:latin typeface="+mn-lt"/>
                          <a:ea typeface="Calibri"/>
                          <a:cs typeface="Times New Roman"/>
                        </a:rPr>
                        <a:t>SELECCIÓN</a:t>
                      </a:r>
                      <a:r>
                        <a:rPr lang="en-US" sz="750" b="1" baseline="0" dirty="0" smtClean="0">
                          <a:solidFill>
                            <a:srgbClr val="C00000"/>
                          </a:solidFill>
                          <a:effectLst>
                            <a:outerShdw blurRad="38100" dist="38100" dir="2700000" algn="tl">
                              <a:srgbClr val="000000">
                                <a:alpha val="43137"/>
                              </a:srgbClr>
                            </a:outerShdw>
                          </a:effectLst>
                          <a:latin typeface="+mn-lt"/>
                          <a:ea typeface="Calibri"/>
                          <a:cs typeface="Times New Roman"/>
                        </a:rPr>
                        <a:t>  MÚLTIPLE</a:t>
                      </a:r>
                      <a:endParaRPr lang="es-419" sz="7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b="1" i="1" dirty="0">
                          <a:effectLst/>
                          <a:latin typeface="Calibri" panose="020F0502020204030204" pitchFamily="34" charset="0"/>
                          <a:ea typeface="Calibri" panose="020F0502020204030204" pitchFamily="34" charset="0"/>
                          <a:cs typeface="Times New Roman" panose="02020603050405020304" pitchFamily="18" charset="0"/>
                        </a:rPr>
                        <a:t>Interpreta información de una representación visual con el fin de responder preguntas que clarifican un texto</a:t>
                      </a:r>
                      <a:r>
                        <a:rPr lang="es-MX" sz="750" b="1" i="1"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ctr" defTabSz="1018809" rtl="0" eaLnBrk="1" fontAlgn="auto" latinLnBrk="0" hangingPunct="1">
                        <a:lnSpc>
                          <a:spcPct val="115000"/>
                        </a:lnSpc>
                        <a:spcBef>
                          <a:spcPts val="0"/>
                        </a:spcBef>
                        <a:spcAft>
                          <a:spcPts val="1000"/>
                        </a:spcAft>
                        <a:buClrTx/>
                        <a:buSzTx/>
                        <a:buFontTx/>
                        <a:buNone/>
                        <a:tabLst/>
                        <a:defRPr/>
                      </a:pPr>
                      <a:r>
                        <a:rPr lang="es-MX" sz="750" b="1" kern="1200" dirty="0" smtClean="0">
                          <a:solidFill>
                            <a:srgbClr val="C00000"/>
                          </a:solidFill>
                          <a:effectLst>
                            <a:outerShdw blurRad="38100" dist="38100" dir="2700000" algn="tl">
                              <a:srgbClr val="000000">
                                <a:alpha val="43137"/>
                              </a:srgbClr>
                            </a:outerShdw>
                          </a:effectLst>
                          <a:latin typeface="+mn-lt"/>
                          <a:ea typeface="Calibri"/>
                          <a:cs typeface="Times New Roman"/>
                        </a:rPr>
                        <a:t>RESPUESTA CONSTRUIDA</a:t>
                      </a:r>
                      <a:endParaRPr lang="es-419" sz="750" b="1" kern="1200" dirty="0" smtClean="0">
                        <a:solidFill>
                          <a:srgbClr val="C00000"/>
                        </a:solidFill>
                        <a:effectLst>
                          <a:outerShdw blurRad="38100" dist="38100" dir="2700000" algn="tl">
                            <a:srgbClr val="000000">
                              <a:alpha val="43137"/>
                            </a:srgbClr>
                          </a:outerShdw>
                        </a:effectLst>
                        <a:latin typeface="+mn-lt"/>
                        <a:ea typeface="Calibri"/>
                        <a:cs typeface="Times New Roman"/>
                      </a:endParaRPr>
                    </a:p>
                    <a:p>
                      <a:pPr marL="0" marR="0" algn="l">
                        <a:lnSpc>
                          <a:spcPct val="115000"/>
                        </a:lnSpc>
                        <a:spcBef>
                          <a:spcPts val="0"/>
                        </a:spcBef>
                        <a:spcAft>
                          <a:spcPts val="1000"/>
                        </a:spcAft>
                      </a:pP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lnSpc>
                          <a:spcPct val="115000"/>
                        </a:lnSpc>
                        <a:spcBef>
                          <a:spcPts val="0"/>
                        </a:spcBef>
                        <a:spcAft>
                          <a:spcPts val="1000"/>
                        </a:spcAft>
                      </a:pPr>
                      <a:r>
                        <a:rPr lang="es-MX" sz="750" b="1" i="1" u="sng" dirty="0">
                          <a:effectLst/>
                          <a:latin typeface="Calibri" panose="020F0502020204030204" pitchFamily="34" charset="0"/>
                          <a:ea typeface="Calibri" panose="020F0502020204030204" pitchFamily="34" charset="0"/>
                          <a:cs typeface="Times New Roman" panose="02020603050405020304" pitchFamily="18" charset="0"/>
                        </a:rPr>
                        <a:t>RI.2.7</a:t>
                      </a:r>
                      <a:r>
                        <a:rPr lang="es-MX" sz="750" b="1" i="1" dirty="0">
                          <a:effectLst/>
                          <a:latin typeface="Calibri" panose="020F0502020204030204" pitchFamily="34" charset="0"/>
                          <a:ea typeface="Calibri" panose="020F0502020204030204" pitchFamily="34" charset="0"/>
                          <a:cs typeface="Times New Roman" panose="02020603050405020304" pitchFamily="18" charset="0"/>
                        </a:rPr>
                        <a:t> </a:t>
                      </a:r>
                      <a:r>
                        <a:rPr lang="es-MX" sz="750" i="1" dirty="0">
                          <a:solidFill>
                            <a:srgbClr val="000000"/>
                          </a:solidFill>
                          <a:effectLst/>
                          <a:latin typeface="Calibri" panose="020F0502020204030204" pitchFamily="34" charset="0"/>
                          <a:ea typeface="Calibri" panose="020F0502020204030204" pitchFamily="34" charset="0"/>
                          <a:cs typeface="Folio Light"/>
                        </a:rPr>
                        <a:t> Explican cómo las imágenes específicas (por ejemplo: un diagrama que muestra cómo funciona una máquina) contribuyen a aclarar un texto.</a:t>
                      </a:r>
                      <a:endParaRPr lang="es-419" sz="7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0808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FBFBF"/>
                    </a:solidFill>
                  </a:tcPr>
                </a:tc>
              </a:tr>
            </a:tbl>
          </a:graphicData>
        </a:graphic>
      </p:graphicFrame>
    </p:spTree>
    <p:extLst>
      <p:ext uri="{BB962C8B-B14F-4D97-AF65-F5344CB8AC3E}">
        <p14:creationId xmlns:p14="http://schemas.microsoft.com/office/powerpoint/2010/main" val="2116847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numCol="1"/>
          <a:lstStyle/>
          <a:p>
            <a:fld id="{F177B04D-AEB5-43ED-B9BA-B3D1EC9C9067}" type="slidenum">
              <a:rPr lang="en-US" smtClean="0"/>
              <a:pPr/>
              <a:t>19</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067982585"/>
              </p:ext>
            </p:extLst>
          </p:nvPr>
        </p:nvGraphicFramePr>
        <p:xfrm>
          <a:off x="457200" y="762000"/>
          <a:ext cx="6822440" cy="7438644"/>
        </p:xfrm>
        <a:graphic>
          <a:graphicData uri="http://schemas.openxmlformats.org/drawingml/2006/table">
            <a:tbl>
              <a:tblPr firstRow="1" bandRow="1">
                <a:tableStyleId>{5940675A-B579-460E-94D1-54222C63F5DA}</a:tableStyleId>
              </a:tblPr>
              <a:tblGrid>
                <a:gridCol w="539750"/>
                <a:gridCol w="6282690"/>
              </a:tblGrid>
              <a:tr h="167640">
                <a:tc gridSpan="2">
                  <a:txBody>
                    <a:bodyPr/>
                    <a:lstStyle/>
                    <a:p>
                      <a:pPr marL="0" marR="0" lvl="0" indent="0" algn="l" defTabSz="1018809" rtl="0" eaLnBrk="1" fontAlgn="auto" latinLnBrk="0" hangingPunct="1">
                        <a:lnSpc>
                          <a:spcPct val="100000"/>
                        </a:lnSpc>
                        <a:spcBef>
                          <a:spcPts val="0"/>
                        </a:spcBef>
                        <a:spcAft>
                          <a:spcPts val="0"/>
                        </a:spcAft>
                        <a:buClrTx/>
                        <a:buSzTx/>
                        <a:buFontTx/>
                        <a:buNone/>
                        <a:tabLst/>
                        <a:defRPr/>
                      </a:pPr>
                      <a:r>
                        <a:rPr kumimoji="0" lang="es-ES_tradnl" sz="1000" b="0" i="1" u="none" strike="noStrike" kern="1200" cap="none" spc="0" normalizeH="0" baseline="0" noProof="0" dirty="0" smtClean="0">
                          <a:ln>
                            <a:noFill/>
                          </a:ln>
                          <a:solidFill>
                            <a:prstClr val="black"/>
                          </a:solidFill>
                          <a:effectLst/>
                          <a:uLnTx/>
                          <a:uFillTx/>
                          <a:latin typeface="+mn-lt"/>
                          <a:ea typeface="+mn-ea"/>
                          <a:cs typeface="+mn-cs"/>
                        </a:rPr>
                        <a:t>Una nota sobre las respuestas construidas:  Las respuestas construidas no están escritas “en piedra.” No hay una manera perfecta en la que el estudiante deba responder. Busque la intención general de la pregunta y  la respuesta del estudiante y siga la rúbrica a continuación tanto como sea posible. Utilice su mejor juicio. A diferencia de las preguntas de  DOK-1 donde  hay una respuesta correcta o incorrecta,  las respuestas construidas son más difíciles de evaluar. La coherencia global de la intención del estudiante, basada en la mayor parte de sus respuestas, puede servirle de guía.</a:t>
                      </a:r>
                      <a:endParaRPr kumimoji="0" lang="es-419" sz="2000" b="0" i="0" u="none" strike="noStrike" kern="1200" cap="none" spc="0" normalizeH="0" baseline="0" noProof="0" dirty="0">
                        <a:ln>
                          <a:noFill/>
                        </a:ln>
                        <a:solidFill>
                          <a:prstClr val="black"/>
                        </a:solidFill>
                        <a:effectLst/>
                        <a:uLnTx/>
                        <a:uFillTx/>
                        <a:latin typeface="+mn-lt"/>
                        <a:ea typeface="+mn-ea"/>
                        <a:cs typeface="+mn-cs"/>
                      </a:endParaRPr>
                    </a:p>
                  </a:txBody>
                  <a:tcPr marL="103632" marR="103632" marT="50292" marB="50292"/>
                </a:tc>
                <a:tc hMerge="1">
                  <a:txBody>
                    <a:bodyPr/>
                    <a:lstStyle/>
                    <a:p>
                      <a:endParaRPr lang="en-US"/>
                    </a:p>
                  </a:txBody>
                  <a:tcPr/>
                </a:tc>
              </a:tr>
              <a:tr h="167640">
                <a:tc gridSpan="2">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Pre-evaluación Trimestre 2: Clave para la </a:t>
                      </a:r>
                      <a:r>
                        <a:rPr kumimoji="0" lang="es-ES" sz="1400" b="1" i="0" u="sng" strike="noStrike" kern="1200" cap="none" spc="0" normalizeH="0" baseline="0" noProof="0" dirty="0" smtClean="0">
                          <a:ln>
                            <a:noFill/>
                          </a:ln>
                          <a:solidFill>
                            <a:prstClr val="black"/>
                          </a:solidFill>
                          <a:effectLst/>
                          <a:uLnTx/>
                          <a:uFillTx/>
                          <a:latin typeface="+mn-lt"/>
                          <a:ea typeface="+mn-ea"/>
                          <a:cs typeface="+mn-cs"/>
                        </a:rPr>
                        <a:t>Respuesta construida de investigación</a:t>
                      </a:r>
                    </a:p>
                  </a:txBody>
                  <a:tcPr marL="103632" marR="103632" marT="50292" marB="50292"/>
                </a:tc>
                <a:tc hMerge="1">
                  <a:txBody>
                    <a:bodyPr/>
                    <a:lstStyle/>
                    <a:p>
                      <a:endParaRPr lang="es-419"/>
                    </a:p>
                  </a:txBody>
                  <a:tcPr/>
                </a:tc>
              </a:tr>
              <a:tr h="293370">
                <a:tc gridSpan="2">
                  <a:txBody>
                    <a:bodyPr/>
                    <a:lstStyle/>
                    <a:p>
                      <a:pPr marL="0" marR="0" lvl="0" indent="0" algn="ctr" defTabSz="966612" rtl="0" eaLnBrk="1" fontAlgn="auto" latinLnBrk="0" hangingPunct="1">
                        <a:lnSpc>
                          <a:spcPct val="100000"/>
                        </a:lnSpc>
                        <a:spcBef>
                          <a:spcPts val="0"/>
                        </a:spcBef>
                        <a:spcAft>
                          <a:spcPts val="0"/>
                        </a:spcAft>
                        <a:buClrTx/>
                        <a:buSzTx/>
                        <a:buFontTx/>
                        <a:buNone/>
                        <a:tabLst/>
                        <a:defRPr/>
                      </a:pPr>
                      <a:r>
                        <a:rPr kumimoji="0" lang="es-ES" sz="1600" b="1" i="0" u="sng" strike="noStrike" kern="1200" cap="none" spc="0" normalizeH="0" baseline="0" noProof="0" dirty="0" smtClean="0">
                          <a:ln>
                            <a:noFill/>
                          </a:ln>
                          <a:solidFill>
                            <a:prstClr val="black"/>
                          </a:solidFill>
                          <a:effectLst/>
                          <a:uLnTx/>
                          <a:uFillTx/>
                          <a:latin typeface="+mn-lt"/>
                          <a:ea typeface="+mn-ea"/>
                          <a:cs typeface="+mn-cs"/>
                        </a:rPr>
                        <a:t>Rúbricas para la Respuesta Construida de Investigación - Objetivo 4</a:t>
                      </a:r>
                    </a:p>
                    <a:p>
                      <a:pPr marL="0" marR="0" lvl="0" indent="0" algn="ctr" defTabSz="914318" rtl="0" eaLnBrk="1"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habilidad para citar evidencia que apoye opiniones y/o ideas</a:t>
                      </a:r>
                      <a:endParaRPr kumimoji="0" lang="es-ES" sz="1400" b="1" i="0" u="none" strike="noStrike" kern="1200" cap="none" spc="0" normalizeH="0" baseline="0" noProof="0" dirty="0">
                        <a:ln>
                          <a:noFill/>
                        </a:ln>
                        <a:solidFill>
                          <a:prstClr val="black"/>
                        </a:solidFill>
                        <a:effectLst/>
                        <a:uLnTx/>
                        <a:uFillTx/>
                        <a:latin typeface="+mn-lt"/>
                        <a:ea typeface="+mn-ea"/>
                        <a:cs typeface="+mn-cs"/>
                      </a:endParaRPr>
                    </a:p>
                  </a:txBody>
                  <a:tcPr marL="103632" marR="103632" marT="50292" marB="50292"/>
                </a:tc>
                <a:tc hMerge="1">
                  <a:txBody>
                    <a:bodyPr/>
                    <a:lstStyle/>
                    <a:p>
                      <a:endParaRPr lang="en-US"/>
                    </a:p>
                  </a:txBody>
                  <a:tcPr/>
                </a:tc>
              </a:tr>
              <a:tr h="293370">
                <a:tc gridSpan="2">
                  <a:txBody>
                    <a:bodyPr/>
                    <a:lstStyle/>
                    <a:p>
                      <a:pPr marL="0" marR="0" lvl="0" indent="0" algn="l" defTabSz="914318" rtl="0" eaLnBrk="1"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Estándar RL.2.6: Rúbrica para la Respuesta construida de investigación </a:t>
                      </a:r>
                      <a:endParaRPr kumimoji="0" lang="es-ES" sz="1400" b="1" i="0" u="none" strike="noStrike" kern="1200" cap="none" spc="0" normalizeH="0" baseline="0" noProof="0" dirty="0">
                        <a:ln>
                          <a:noFill/>
                        </a:ln>
                        <a:solidFill>
                          <a:prstClr val="black"/>
                        </a:solidFill>
                        <a:effectLst/>
                        <a:uLnTx/>
                        <a:uFillTx/>
                        <a:latin typeface="+mn-lt"/>
                        <a:ea typeface="+mn-ea"/>
                        <a:cs typeface="+mn-cs"/>
                      </a:endParaRPr>
                    </a:p>
                  </a:txBody>
                  <a:tcPr marL="103632" marR="103632" marT="50292" marB="50292"/>
                </a:tc>
                <a:tc hMerge="1">
                  <a:txBody>
                    <a:bodyPr/>
                    <a:lstStyle/>
                    <a:p>
                      <a:endParaRPr lang="es-419"/>
                    </a:p>
                  </a:txBody>
                  <a:tcPr/>
                </a:tc>
              </a:tr>
              <a:tr h="569976">
                <a:tc gridSpan="2">
                  <a:txBody>
                    <a:bodyPr/>
                    <a:lstStyle/>
                    <a:p>
                      <a:pPr marL="0" lvl="0" indent="0" algn="l">
                        <a:buNone/>
                        <a:defRPr sz="1800" b="0" i="0"/>
                      </a:pPr>
                      <a:r>
                        <a:rPr lang="es-ES" sz="1400" b="1" noProof="0" dirty="0" smtClean="0">
                          <a:latin typeface="Helvetica" pitchFamily="34" charset="0"/>
                        </a:rPr>
                        <a:t>Pregunta # 7: </a:t>
                      </a:r>
                      <a:r>
                        <a:rPr lang="es-ES" sz="1400" b="1" baseline="0" noProof="0" dirty="0" smtClean="0">
                          <a:latin typeface="Helvetica" panose="020B0604020202020204" pitchFamily="34" charset="0"/>
                          <a:cs typeface="Helvetica" panose="020B0604020202020204" pitchFamily="34" charset="0"/>
                        </a:rPr>
                        <a:t>¿Cómo el autor te muestra los puntos de vista de Castaño y Margarita?  Utiliza detalles, diálogos y ejemplos del pasaje en tu respuesta.</a:t>
                      </a:r>
                    </a:p>
                  </a:txBody>
                  <a:tcPr marL="103632" marR="103632" marT="50292" marB="50292">
                    <a:solidFill>
                      <a:schemeClr val="bg1"/>
                    </a:solidFill>
                  </a:tcPr>
                </a:tc>
                <a:tc hMerge="1">
                  <a:txBody>
                    <a:bodyPr/>
                    <a:lstStyle/>
                    <a:p>
                      <a:endParaRPr lang="en-US" dirty="0"/>
                    </a:p>
                  </a:txBody>
                  <a:tcPr/>
                </a:tc>
              </a:tr>
              <a:tr h="335280">
                <a:tc gridSpan="2">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Lenguaje de la respuesta - maestro/rúbrica </a:t>
                      </a: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solidFill>
                      <a:schemeClr val="bg1">
                        <a:lumMod val="85000"/>
                      </a:schemeClr>
                    </a:solidFill>
                  </a:tcPr>
                </a:tc>
                <a:tc hMerge="1">
                  <a:txBody>
                    <a:bodyPr/>
                    <a:lstStyle/>
                    <a:p>
                      <a:endParaRPr lang="en-US"/>
                    </a:p>
                  </a:txBody>
                  <a:tcPr/>
                </a:tc>
              </a:tr>
              <a:tr h="1257300">
                <a:tc gridSpan="2">
                  <a:txBody>
                    <a:bodyPr/>
                    <a:lstStyle/>
                    <a:p>
                      <a:pPr marL="0" marR="0" indent="0" algn="l" defTabSz="914318" rtl="0" eaLnBrk="1" latinLnBrk="0" hangingPunct="1">
                        <a:lnSpc>
                          <a:spcPct val="100000"/>
                        </a:lnSpc>
                        <a:spcBef>
                          <a:spcPts val="0"/>
                        </a:spcBef>
                        <a:spcAft>
                          <a:spcPts val="0"/>
                        </a:spcAft>
                        <a:buClrTx/>
                        <a:buSzTx/>
                        <a:buFontTx/>
                        <a:buNone/>
                        <a:tabLst/>
                        <a:defRPr/>
                      </a:pPr>
                      <a:r>
                        <a:rPr lang="es-ES" sz="1100" b="1" u="sng" noProof="0" dirty="0" smtClean="0"/>
                        <a:t>La</a:t>
                      </a:r>
                      <a:r>
                        <a:rPr lang="es-ES" sz="1100" b="1" u="sng" baseline="0" noProof="0" dirty="0" smtClean="0"/>
                        <a:t> respuesta cita evidencia de</a:t>
                      </a:r>
                      <a:r>
                        <a:rPr lang="es-ES" sz="1100" b="0" u="none" noProof="0" dirty="0" smtClean="0"/>
                        <a:t> </a:t>
                      </a:r>
                      <a:r>
                        <a:rPr lang="es-ES" sz="1100" b="0" u="none" baseline="0" noProof="0" dirty="0" smtClean="0"/>
                        <a:t> que sabe qué lenguaje muestra un punto de vista.  Esto incluirá el hecho de que el autor utiliza  las frases : “dijo Margarita” y “dijo Castaño”, así como el uso de los pronombres él y ella. </a:t>
                      </a:r>
                      <a:endParaRPr lang="es-ES" sz="1100" b="0" u="none" noProof="0" dirty="0" smtClean="0"/>
                    </a:p>
                    <a:p>
                      <a:pPr marL="0" marR="0" indent="0" algn="l" defTabSz="914318" rtl="0" eaLnBrk="1" latinLnBrk="0" hangingPunct="1">
                        <a:lnSpc>
                          <a:spcPct val="100000"/>
                        </a:lnSpc>
                        <a:spcBef>
                          <a:spcPts val="0"/>
                        </a:spcBef>
                        <a:spcAft>
                          <a:spcPts val="0"/>
                        </a:spcAft>
                        <a:buClrTx/>
                        <a:buSzTx/>
                        <a:buFontTx/>
                        <a:buNone/>
                        <a:tabLst/>
                        <a:defRPr/>
                      </a:pPr>
                      <a:endParaRPr lang="es-ES" sz="1100" b="1" u="sng" noProof="0" dirty="0" smtClean="0"/>
                    </a:p>
                    <a:p>
                      <a:pPr marL="0" marR="0" indent="0" algn="l" defTabSz="914318" rtl="0" eaLnBrk="1" latinLnBrk="0" hangingPunct="1">
                        <a:lnSpc>
                          <a:spcPct val="100000"/>
                        </a:lnSpc>
                        <a:spcBef>
                          <a:spcPts val="0"/>
                        </a:spcBef>
                        <a:spcAft>
                          <a:spcPts val="0"/>
                        </a:spcAft>
                        <a:buClrTx/>
                        <a:buSzTx/>
                        <a:buFontTx/>
                        <a:buNone/>
                        <a:tabLst/>
                        <a:defRPr/>
                      </a:pPr>
                      <a:r>
                        <a:rPr lang="es-ES" sz="1100" b="1" u="sng" noProof="0" dirty="0" smtClean="0"/>
                        <a:t>La</a:t>
                      </a:r>
                      <a:r>
                        <a:rPr lang="es-ES" sz="1100" b="1" u="sng" baseline="0" noProof="0" dirty="0" smtClean="0"/>
                        <a:t> respuesta apoya la idea del</a:t>
                      </a:r>
                      <a:r>
                        <a:rPr lang="es-ES" sz="1100" b="0" u="none" baseline="0" noProof="0" dirty="0" smtClean="0"/>
                        <a:t> diálogo en el texto, señalando el tipo de punto de vista basado en el lenguaje utilizado. El estudiante indicará que todo el diálogo señala a Margarita y Castaño teniendo una conversación entre ambos.</a:t>
                      </a:r>
                      <a:endParaRPr lang="es-ES" sz="1100" noProof="0" dirty="0" smtClean="0"/>
                    </a:p>
                  </a:txBody>
                  <a:tcPr marL="103632" marR="103632" marT="50292" marB="50292">
                    <a:solidFill>
                      <a:schemeClr val="bg1"/>
                    </a:solidFill>
                  </a:tcPr>
                </a:tc>
                <a:tc hMerge="1">
                  <a:txBody>
                    <a:bodyPr/>
                    <a:lstStyle/>
                    <a:p>
                      <a:endParaRPr lang="en-US" sz="1200" baseline="0" dirty="0" smtClean="0"/>
                    </a:p>
                  </a:txBody>
                  <a:tcPr marL="97536" marR="97536" marT="50292" marB="50292"/>
                </a:tc>
              </a:tr>
              <a:tr h="301752">
                <a:tc gridSpan="2">
                  <a:txBody>
                    <a:bodyPr/>
                    <a:lstStyle/>
                    <a:p>
                      <a:pPr marL="0" marR="0" lvl="0" indent="0" algn="ctr" defTabSz="101880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Ejemplo de respuesta en el “lenguaje” del estudiante </a:t>
                      </a:r>
                    </a:p>
                  </a:txBody>
                  <a:tcPr marL="103632" marR="103632" marT="50292" marB="50292">
                    <a:solidFill>
                      <a:schemeClr val="bg1">
                        <a:lumMod val="85000"/>
                      </a:schemeClr>
                    </a:solidFill>
                  </a:tcPr>
                </a:tc>
                <a:tc hMerge="1">
                  <a:txBody>
                    <a:bodyPr/>
                    <a:lstStyle/>
                    <a:p>
                      <a:endParaRPr lang="en-US" sz="1000" dirty="0"/>
                    </a:p>
                  </a:txBody>
                  <a:tcPr/>
                </a:tc>
              </a:tr>
              <a:tr h="786738">
                <a:tc>
                  <a:txBody>
                    <a:bodyPr/>
                    <a:lstStyle/>
                    <a:p>
                      <a:pPr algn="ctr"/>
                      <a:r>
                        <a:rPr lang="en-US" sz="2000" b="1" dirty="0" smtClean="0"/>
                        <a:t>2</a:t>
                      </a:r>
                      <a:endParaRPr lang="en-US" sz="2000" b="1" dirty="0"/>
                    </a:p>
                  </a:txBody>
                  <a:tcPr marL="103632" marR="103632" marT="50292" marB="50292" anchor="ctr"/>
                </a:tc>
                <a:tc>
                  <a:txBody>
                    <a:bodyPr/>
                    <a:lstStyle/>
                    <a:p>
                      <a:r>
                        <a:rPr lang="es-ES" sz="1000" b="0" i="1" baseline="0" noProof="0" dirty="0" smtClean="0"/>
                        <a:t>La respuesta del estudiante establece la idea de que el diálogo en el texto nos muestra que Castaña y Margarita están teniendo una conversación, debido a que el autor utiliza palabras como él, ella, dijo Margarita, y dijo Castaño. El estudiante cita evidencia para confirmar que el cuento es contado desde el punto de vista de Margarita y de Castaño, dando ejemplos de su conversación en el cuento.</a:t>
                      </a:r>
                    </a:p>
                    <a:p>
                      <a:r>
                        <a:rPr lang="es-ES" sz="1100" noProof="0" dirty="0" smtClean="0"/>
                        <a:t>El autor nos</a:t>
                      </a:r>
                      <a:r>
                        <a:rPr lang="es-ES" sz="1100" baseline="0" noProof="0" dirty="0" smtClean="0"/>
                        <a:t> muestra el punto de vista de Castaño y Margarita por las palabras que utiliza. Cuando Castaño está hablando, el autor utiliza la palabra </a:t>
                      </a:r>
                      <a:r>
                        <a:rPr lang="es-ES" sz="1100" b="0" i="1" baseline="0" noProof="0" dirty="0" smtClean="0"/>
                        <a:t>él</a:t>
                      </a:r>
                      <a:r>
                        <a:rPr lang="es-ES" sz="1100" i="0" baseline="0" noProof="0" dirty="0" smtClean="0"/>
                        <a:t> </a:t>
                      </a:r>
                      <a:r>
                        <a:rPr lang="es-ES" sz="1100" baseline="0" noProof="0" dirty="0" smtClean="0"/>
                        <a:t>para mostrar que se trata de Castaño. También dice, "dijo Castaño". Esto significa que Castaño está hablando, por lo que es su punto de vista. Esta es una oración del cuento que muestra esto: "</a:t>
                      </a:r>
                      <a:r>
                        <a:rPr lang="es-ES" sz="1100" noProof="0" dirty="0" smtClean="0"/>
                        <a:t>Luego, él las enterró por todo el parque</a:t>
                      </a:r>
                      <a:r>
                        <a:rPr lang="es-ES" sz="1100" baseline="0" noProof="0" dirty="0" smtClean="0"/>
                        <a:t>." Esta oración estaba hablando de Castaño.</a:t>
                      </a:r>
                    </a:p>
                  </a:txBody>
                  <a:tcPr marL="103632" marR="103632" marT="50292" marB="50292">
                    <a:solidFill>
                      <a:schemeClr val="bg1"/>
                    </a:solidFill>
                  </a:tcPr>
                </a:tc>
              </a:tr>
              <a:tr h="771144">
                <a:tc>
                  <a:txBody>
                    <a:bodyPr/>
                    <a:lstStyle/>
                    <a:p>
                      <a:pPr algn="ctr"/>
                      <a:r>
                        <a:rPr lang="en-US" sz="2000" b="1" dirty="0" smtClean="0"/>
                        <a:t>1</a:t>
                      </a:r>
                      <a:endParaRPr lang="en-US" sz="2000" b="1" dirty="0"/>
                    </a:p>
                  </a:txBody>
                  <a:tcPr marL="103632" marR="103632" marT="50292" marB="50292" anchor="ctr"/>
                </a:tc>
                <a:tc>
                  <a:txBody>
                    <a:bodyPr/>
                    <a:lstStyle/>
                    <a:p>
                      <a:pPr marL="0" marR="0" indent="0" algn="l" defTabSz="1018809" rtl="0" eaLnBrk="1" latinLnBrk="0" hangingPunct="1">
                        <a:lnSpc>
                          <a:spcPct val="100000"/>
                        </a:lnSpc>
                        <a:spcBef>
                          <a:spcPts val="0"/>
                        </a:spcBef>
                        <a:spcAft>
                          <a:spcPts val="0"/>
                        </a:spcAft>
                        <a:buClrTx/>
                        <a:buSzTx/>
                        <a:buFontTx/>
                        <a:buNone/>
                        <a:tabLst/>
                        <a:defRPr/>
                      </a:pPr>
                      <a:r>
                        <a:rPr lang="es-ES" sz="1000" b="0" i="1" baseline="0" noProof="0" dirty="0" smtClean="0"/>
                        <a:t>La respuesta del estudiante establece la idea de que Castaño y Margarita están teniendo una conversación , utilizando  algunas de las palabras del autor, como: él, ella, dijo Margarita, y dijo Castaño. El estudiante no cita evidencia, mostrando ejemplos de conversaciones que tuvieron.</a:t>
                      </a:r>
                    </a:p>
                    <a:p>
                      <a:pPr algn="l"/>
                      <a:r>
                        <a:rPr lang="es-ES" sz="1100" b="0" i="0" noProof="0" dirty="0" smtClean="0"/>
                        <a:t>El autor</a:t>
                      </a:r>
                      <a:r>
                        <a:rPr lang="es-ES" sz="1100" b="0" i="0" baseline="0" noProof="0" dirty="0" smtClean="0"/>
                        <a:t> nos muestra los puntos de vista de Castaño y Margarita por las palabras que utiliza. Cuando Castaño está hablando, el autor utiliza la palabra él para mostrar que se trata de Castaño. </a:t>
                      </a:r>
                      <a:endParaRPr lang="es-ES" sz="1100" b="0" i="0" noProof="0" dirty="0"/>
                    </a:p>
                  </a:txBody>
                  <a:tcPr marL="103632" marR="103632" marT="50292" marB="50292">
                    <a:noFill/>
                  </a:tcPr>
                </a:tc>
              </a:tr>
              <a:tr h="472440">
                <a:tc>
                  <a:txBody>
                    <a:bodyPr/>
                    <a:lstStyle/>
                    <a:p>
                      <a:pPr algn="ctr"/>
                      <a:r>
                        <a:rPr lang="en-US" sz="2000" b="1" dirty="0" smtClean="0"/>
                        <a:t>0</a:t>
                      </a:r>
                      <a:endParaRPr lang="en-US" sz="2000" b="1" dirty="0"/>
                    </a:p>
                  </a:txBody>
                  <a:tcPr marL="103632" marR="103632" marT="50292" marB="50292" anchor="ctr"/>
                </a:tc>
                <a:tc>
                  <a:txBody>
                    <a:bodyPr/>
                    <a:lstStyle/>
                    <a:p>
                      <a:r>
                        <a:rPr lang="es-ES" sz="1000" b="0" i="1" baseline="0" noProof="0" dirty="0" smtClean="0"/>
                        <a:t>La respuesta no establece una idea específica o cita evidencia suficiente para responder a la pregunta.</a:t>
                      </a:r>
                    </a:p>
                    <a:p>
                      <a:r>
                        <a:rPr lang="es-ES" sz="1100" b="0" i="0" baseline="0" noProof="0" dirty="0" smtClean="0"/>
                        <a:t>Yo no creo que las ardillas pueden hablar. </a:t>
                      </a:r>
                    </a:p>
                  </a:txBody>
                  <a:tcPr marL="103632" marR="103632" marT="50292" marB="50292">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385098546"/>
              </p:ext>
            </p:extLst>
          </p:nvPr>
        </p:nvGraphicFramePr>
        <p:xfrm>
          <a:off x="5846403" y="8323479"/>
          <a:ext cx="1524000" cy="601409"/>
        </p:xfrm>
        <a:graphic>
          <a:graphicData uri="http://schemas.openxmlformats.org/drawingml/2006/table">
            <a:tbl>
              <a:tblPr firstRow="1" firstCol="1" bandRow="1"/>
              <a:tblGrid>
                <a:gridCol w="1524000"/>
              </a:tblGrid>
              <a:tr h="56960">
                <a:tc>
                  <a:txBody>
                    <a:bodyPr/>
                    <a:lstStyle/>
                    <a:p>
                      <a:pPr marL="0" marR="0" algn="ctr">
                        <a:lnSpc>
                          <a:spcPct val="115000"/>
                        </a:lnSpc>
                        <a:spcBef>
                          <a:spcPts val="0"/>
                        </a:spcBef>
                        <a:spcAft>
                          <a:spcPts val="0"/>
                        </a:spcAft>
                      </a:pPr>
                      <a:r>
                        <a:rPr lang="en-US" sz="800" b="1" dirty="0" err="1" smtClean="0">
                          <a:solidFill>
                            <a:srgbClr val="000000"/>
                          </a:solidFill>
                          <a:effectLst/>
                          <a:latin typeface="+mn-lt"/>
                          <a:ea typeface="Times New Roman"/>
                          <a:cs typeface="Times New Roman"/>
                        </a:rPr>
                        <a:t>Hacia</a:t>
                      </a:r>
                      <a:r>
                        <a:rPr lang="en-US" sz="800" b="1" dirty="0" smtClean="0">
                          <a:solidFill>
                            <a:srgbClr val="000000"/>
                          </a:solidFill>
                          <a:effectLst/>
                          <a:latin typeface="+mn-lt"/>
                          <a:ea typeface="Times New Roman"/>
                          <a:cs typeface="Times New Roman"/>
                        </a:rPr>
                        <a:t> RL.2.6  DOK </a:t>
                      </a:r>
                      <a:r>
                        <a:rPr lang="en-US" sz="800" b="1" dirty="0">
                          <a:solidFill>
                            <a:srgbClr val="000000"/>
                          </a:solidFill>
                          <a:effectLst/>
                          <a:latin typeface="+mn-lt"/>
                          <a:ea typeface="Times New Roman"/>
                          <a:cs typeface="Times New Roman"/>
                        </a:rPr>
                        <a:t>3 - </a:t>
                      </a:r>
                      <a:r>
                        <a:rPr lang="en-US" sz="800" b="1" dirty="0" err="1">
                          <a:solidFill>
                            <a:srgbClr val="000000"/>
                          </a:solidFill>
                          <a:effectLst/>
                          <a:latin typeface="+mn-lt"/>
                          <a:ea typeface="Times New Roman"/>
                          <a:cs typeface="Times New Roman"/>
                        </a:rPr>
                        <a:t>APx</a:t>
                      </a:r>
                      <a:endParaRPr lang="en-US" sz="800" dirty="0">
                        <a:effectLst/>
                        <a:latin typeface="+mn-lt"/>
                        <a:ea typeface="Calibri"/>
                        <a:cs typeface="Times New Roman"/>
                      </a:endParaRPr>
                    </a:p>
                  </a:txBody>
                  <a:tcPr marL="34362" marR="343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E3BC"/>
                    </a:solidFill>
                  </a:tcPr>
                </a:tc>
              </a:tr>
              <a:tr h="469392">
                <a:tc>
                  <a:txBody>
                    <a:bodyPr/>
                    <a:lstStyle/>
                    <a:p>
                      <a:pPr marL="0" marR="0" algn="l">
                        <a:lnSpc>
                          <a:spcPct val="115000"/>
                        </a:lnSpc>
                        <a:spcBef>
                          <a:spcPts val="0"/>
                        </a:spcBef>
                        <a:spcAft>
                          <a:spcPts val="0"/>
                        </a:spcAft>
                      </a:pPr>
                      <a:r>
                        <a:rPr lang="es-ES" sz="800" b="1" dirty="0" smtClean="0">
                          <a:effectLst/>
                          <a:latin typeface="+mn-lt"/>
                          <a:ea typeface="Calibri"/>
                          <a:cs typeface="Times New Roman"/>
                        </a:rPr>
                        <a:t>Reconoce los diferentes puntos de vista de diferentes personajes mediante su diálogo en el texto.</a:t>
                      </a:r>
                      <a:endParaRPr lang="en-US" sz="800" b="1" dirty="0" smtClean="0">
                        <a:effectLst/>
                        <a:latin typeface="+mn-lt"/>
                        <a:ea typeface="Calibri"/>
                        <a:cs typeface="Times New Roman"/>
                      </a:endParaRPr>
                    </a:p>
                  </a:txBody>
                  <a:tcPr marL="34362" marR="343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217218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81962" y="990600"/>
            <a:ext cx="2853400" cy="2362540"/>
            <a:chOff x="3962400" y="28651"/>
            <a:chExt cx="2685553" cy="2255152"/>
          </a:xfrm>
        </p:grpSpPr>
        <p:sp>
          <p:nvSpPr>
            <p:cNvPr id="31" name="Trapezoid 30"/>
            <p:cNvSpPr/>
            <p:nvPr/>
          </p:nvSpPr>
          <p:spPr>
            <a:xfrm>
              <a:off x="5009653" y="192137"/>
              <a:ext cx="1638300" cy="17526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4267200" y="28651"/>
              <a:ext cx="2362200" cy="2255152"/>
            </a:xfrm>
            <a:prstGeom prst="rect">
              <a:avLst/>
            </a:prstGeom>
            <a:blipFill>
              <a:blip r:embed="rId2" cstate="print"/>
              <a:stretch>
                <a:fillRect/>
              </a:stretch>
            </a:blip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962400" y="152400"/>
              <a:ext cx="1143000" cy="923330"/>
            </a:xfrm>
            <a:prstGeom prst="rect">
              <a:avLst/>
            </a:prstGeom>
            <a:solidFill>
              <a:srgbClr val="FFFFE7"/>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5700" b="1" dirty="0" smtClean="0">
                  <a:ln w="11430"/>
                  <a:effectLst>
                    <a:outerShdw blurRad="80000" dist="40000" dir="5040000" algn="tl">
                      <a:srgbClr val="000000">
                        <a:alpha val="30000"/>
                      </a:srgbClr>
                    </a:outerShdw>
                  </a:effectLst>
                </a:rPr>
                <a:t>2</a:t>
              </a:r>
              <a:r>
                <a:rPr lang="en-US" sz="5700" b="1" baseline="30000" dirty="0" smtClean="0">
                  <a:ln w="11430"/>
                  <a:effectLst>
                    <a:outerShdw blurRad="80000" dist="40000" dir="5040000" algn="tl">
                      <a:srgbClr val="000000">
                        <a:alpha val="30000"/>
                      </a:srgbClr>
                    </a:outerShdw>
                  </a:effectLst>
                </a:rPr>
                <a:t>do</a:t>
              </a:r>
              <a:endParaRPr lang="en-US" sz="5700" b="1" dirty="0">
                <a:ln w="11430"/>
                <a:effectLst>
                  <a:outerShdw blurRad="80000" dist="40000" dir="5040000" algn="tl">
                    <a:srgbClr val="000000">
                      <a:alpha val="30000"/>
                    </a:srgbClr>
                  </a:outerShdw>
                </a:effectLst>
              </a:endParaRPr>
            </a:p>
          </p:txBody>
        </p:sp>
      </p:grpSp>
      <p:graphicFrame>
        <p:nvGraphicFramePr>
          <p:cNvPr id="26" name="Table 25"/>
          <p:cNvGraphicFramePr>
            <a:graphicFrameLocks noGrp="1"/>
          </p:cNvGraphicFramePr>
          <p:nvPr>
            <p:extLst>
              <p:ext uri="{D42A27DB-BD31-4B8C-83A1-F6EECF244321}">
                <p14:modId xmlns:p14="http://schemas.microsoft.com/office/powerpoint/2010/main" val="3781552434"/>
              </p:ext>
            </p:extLst>
          </p:nvPr>
        </p:nvGraphicFramePr>
        <p:xfrm>
          <a:off x="762000" y="6441948"/>
          <a:ext cx="6324600" cy="2220468"/>
        </p:xfrm>
        <a:graphic>
          <a:graphicData uri="http://schemas.openxmlformats.org/drawingml/2006/table">
            <a:tbl>
              <a:tblPr firstRow="1" bandRow="1">
                <a:effectLst>
                  <a:innerShdw blurRad="63500" dist="50800" dir="10800000">
                    <a:prstClr val="black">
                      <a:alpha val="50000"/>
                    </a:prstClr>
                  </a:innerShdw>
                </a:effectLst>
                <a:tableStyleId>{5940675A-B579-460E-94D1-54222C63F5DA}</a:tableStyleId>
              </a:tblPr>
              <a:tblGrid>
                <a:gridCol w="478688"/>
                <a:gridCol w="2489170"/>
                <a:gridCol w="2680646"/>
                <a:gridCol w="676096"/>
              </a:tblGrid>
              <a:tr h="284988">
                <a:tc gridSpan="4">
                  <a:txBody>
                    <a:bodyPr/>
                    <a:lstStyle/>
                    <a:p>
                      <a:pPr algn="ctr"/>
                      <a:r>
                        <a:rPr lang="es-ES" sz="1200" b="1" noProof="0" dirty="0" smtClean="0"/>
                        <a:t>Escrito informativo y Lenguaje </a:t>
                      </a:r>
                      <a:endParaRPr lang="es-ES" sz="1200" b="1" noProof="0" dirty="0"/>
                    </a:p>
                  </a:txBody>
                  <a:tcPr marL="103632" marR="103632" marT="50292" marB="50292">
                    <a:solidFill>
                      <a:schemeClr val="bg1">
                        <a:lumMod val="85000"/>
                      </a:schemeClr>
                    </a:solidFill>
                  </a:tcPr>
                </a:tc>
                <a:tc hMerge="1">
                  <a:txBody>
                    <a:bodyPr/>
                    <a:lstStyle/>
                    <a:p>
                      <a:endParaRPr lang="en-US"/>
                    </a:p>
                  </a:txBody>
                  <a:tcPr/>
                </a:tc>
                <a:tc hMerge="1">
                  <a:txBody>
                    <a:bodyPr/>
                    <a:lstStyle/>
                    <a:p>
                      <a:pPr algn="ctr"/>
                      <a:endParaRPr lang="en-US" b="1" dirty="0"/>
                    </a:p>
                  </a:txBody>
                  <a:tcPr/>
                </a:tc>
                <a:tc hMerge="1">
                  <a:txBody>
                    <a:bodyPr/>
                    <a:lstStyle/>
                    <a:p>
                      <a:pPr algn="ctr"/>
                      <a:endParaRPr lang="en-US" sz="1200" b="1" dirty="0"/>
                    </a:p>
                  </a:txBody>
                  <a:tcPr/>
                </a:tc>
              </a:tr>
              <a:tr h="0">
                <a:tc gridSpan="2">
                  <a:txBody>
                    <a:bodyPr/>
                    <a:lstStyle/>
                    <a:p>
                      <a:pPr algn="ctr"/>
                      <a:r>
                        <a:rPr lang="es-ES" sz="1200" b="1" noProof="0" dirty="0" smtClean="0"/>
                        <a:t>Objetivos</a:t>
                      </a:r>
                      <a:endParaRPr lang="es-ES" sz="1200" b="1" noProof="0" dirty="0"/>
                    </a:p>
                  </a:txBody>
                  <a:tcPr marL="103632" marR="103632" marT="50292" marB="50292">
                    <a:solidFill>
                      <a:schemeClr val="bg1"/>
                    </a:solidFill>
                  </a:tcPr>
                </a:tc>
                <a:tc hMerge="1">
                  <a:txBody>
                    <a:bodyPr/>
                    <a:lstStyle/>
                    <a:p>
                      <a:endParaRPr lang="en-US" dirty="0"/>
                    </a:p>
                  </a:txBody>
                  <a:tcPr/>
                </a:tc>
                <a:tc>
                  <a:txBody>
                    <a:bodyPr/>
                    <a:lstStyle/>
                    <a:p>
                      <a:pPr algn="ctr"/>
                      <a:r>
                        <a:rPr lang="es-ES" sz="1200" b="1" noProof="0" dirty="0" smtClean="0"/>
                        <a:t>Estándares</a:t>
                      </a:r>
                      <a:endParaRPr lang="es-ES" sz="1200" b="1" noProof="0" dirty="0"/>
                    </a:p>
                  </a:txBody>
                  <a:tcPr marL="103632" marR="103632" marT="50292" marB="50292">
                    <a:solidFill>
                      <a:schemeClr val="bg1"/>
                    </a:solidFill>
                  </a:tcPr>
                </a:tc>
                <a:tc>
                  <a:txBody>
                    <a:bodyPr/>
                    <a:lstStyle/>
                    <a:p>
                      <a:pPr algn="ctr"/>
                      <a:r>
                        <a:rPr lang="es-ES" sz="1200" b="1" noProof="0" dirty="0" smtClean="0"/>
                        <a:t>DOK</a:t>
                      </a:r>
                      <a:endParaRPr lang="es-ES" sz="1200" b="1" noProof="0" dirty="0"/>
                    </a:p>
                  </a:txBody>
                  <a:tcPr marL="103632" marR="103632" marT="50292" marB="50292">
                    <a:solidFill>
                      <a:schemeClr val="bg1"/>
                    </a:solidFill>
                  </a:tcPr>
                </a:tc>
              </a:tr>
              <a:tr h="304800">
                <a:tc>
                  <a:txBody>
                    <a:bodyPr/>
                    <a:lstStyle/>
                    <a:p>
                      <a:r>
                        <a:rPr lang="es-ES" sz="1200" b="1" noProof="0" dirty="0" smtClean="0"/>
                        <a:t>3a</a:t>
                      </a:r>
                      <a:endParaRPr lang="es-ES" sz="1200" b="1" noProof="0" dirty="0"/>
                    </a:p>
                  </a:txBody>
                  <a:tcPr marL="103632" marR="103632" marT="50292" marB="50292">
                    <a:solidFill>
                      <a:srgbClr val="FFFFCC"/>
                    </a:solidFill>
                  </a:tcPr>
                </a:tc>
                <a:tc>
                  <a:txBody>
                    <a:bodyPr/>
                    <a:lstStyle/>
                    <a:p>
                      <a:r>
                        <a:rPr lang="es-ES" sz="1200" b="1" noProof="0" dirty="0" smtClean="0"/>
                        <a:t>Escrito informativo breve</a:t>
                      </a:r>
                      <a:endParaRPr lang="es-ES" sz="1200" b="1" noProof="0" dirty="0"/>
                    </a:p>
                  </a:txBody>
                  <a:tcPr marL="103632" marR="103632" marT="50292" marB="50292">
                    <a:solidFill>
                      <a:srgbClr val="FFFFCC"/>
                    </a:solidFill>
                  </a:tcPr>
                </a:tc>
                <a:tc>
                  <a:txBody>
                    <a:bodyPr/>
                    <a:lstStyle/>
                    <a:p>
                      <a:r>
                        <a:rPr lang="es-ES" sz="1200" b="1" noProof="0" dirty="0" smtClean="0"/>
                        <a:t>W.2.2a,</a:t>
                      </a:r>
                      <a:r>
                        <a:rPr lang="es-ES" sz="1200" b="1" baseline="0" noProof="0" dirty="0" smtClean="0"/>
                        <a:t> W.2.2b,  W.2.2c,  and/o W.2.9</a:t>
                      </a:r>
                      <a:endParaRPr lang="es-ES" sz="1200" b="1" noProof="0" dirty="0"/>
                    </a:p>
                  </a:txBody>
                  <a:tcPr marL="103632" marR="103632" marT="50292" marB="50292">
                    <a:solidFill>
                      <a:srgbClr val="FFFFCC"/>
                    </a:solidFill>
                  </a:tcPr>
                </a:tc>
                <a:tc>
                  <a:txBody>
                    <a:bodyPr/>
                    <a:lstStyle/>
                    <a:p>
                      <a:pPr algn="ctr"/>
                      <a:r>
                        <a:rPr lang="es-ES" sz="1200" b="1" noProof="0" dirty="0" smtClean="0"/>
                        <a:t>3</a:t>
                      </a:r>
                      <a:endParaRPr lang="es-ES" sz="1200" b="1" noProof="0" dirty="0"/>
                    </a:p>
                  </a:txBody>
                  <a:tcPr marL="103632" marR="103632" marT="50292" marB="50292" anchor="ctr">
                    <a:solidFill>
                      <a:srgbClr val="FFFFCC"/>
                    </a:solidFill>
                  </a:tcPr>
                </a:tc>
              </a:tr>
              <a:tr h="304800">
                <a:tc>
                  <a:txBody>
                    <a:bodyPr/>
                    <a:lstStyle/>
                    <a:p>
                      <a:r>
                        <a:rPr lang="es-ES" sz="1200" b="1" noProof="0" dirty="0" smtClean="0"/>
                        <a:t>3b</a:t>
                      </a:r>
                      <a:endParaRPr lang="es-ES" sz="1200" b="1" noProof="0" dirty="0"/>
                    </a:p>
                  </a:txBody>
                  <a:tcPr marL="103632" marR="103632" marT="50292" marB="50292">
                    <a:solidFill>
                      <a:srgbClr val="FFFFCC"/>
                    </a:solidFill>
                  </a:tcPr>
                </a:tc>
                <a:tc>
                  <a:txBody>
                    <a:bodyPr/>
                    <a:lstStyle/>
                    <a:p>
                      <a:r>
                        <a:rPr lang="es-ES" sz="1200" b="1" noProof="0" dirty="0" smtClean="0"/>
                        <a:t>Escribir-Revisar:</a:t>
                      </a:r>
                      <a:r>
                        <a:rPr lang="es-ES" sz="1200" b="1" baseline="0" noProof="0" dirty="0" smtClean="0"/>
                        <a:t> Escrito informativo</a:t>
                      </a:r>
                      <a:endParaRPr lang="es-ES" sz="1200" b="1" noProof="0" dirty="0"/>
                    </a:p>
                  </a:txBody>
                  <a:tcPr marL="103632" marR="103632" marT="50292" marB="50292">
                    <a:solidFill>
                      <a:srgbClr val="FFFFCC"/>
                    </a:solidFill>
                  </a:tcPr>
                </a:tc>
                <a:tc>
                  <a:txBody>
                    <a:bodyPr/>
                    <a:lstStyle/>
                    <a:p>
                      <a:r>
                        <a:rPr lang="es-ES" sz="1200" b="1" noProof="0" dirty="0" smtClean="0"/>
                        <a:t>W.2.2a,</a:t>
                      </a:r>
                      <a:r>
                        <a:rPr lang="es-ES" sz="1200" b="1" baseline="0" noProof="0" dirty="0" smtClean="0"/>
                        <a:t> W.2.2b,  W.2.2c and/o W.2.9</a:t>
                      </a:r>
                      <a:endParaRPr lang="es-ES" sz="1200" b="1" noProof="0" dirty="0"/>
                    </a:p>
                  </a:txBody>
                  <a:tcPr marL="103632" marR="103632" marT="50292" marB="50292">
                    <a:solidFill>
                      <a:srgbClr val="FFFFCC"/>
                    </a:solidFill>
                  </a:tcPr>
                </a:tc>
                <a:tc>
                  <a:txBody>
                    <a:bodyPr/>
                    <a:lstStyle/>
                    <a:p>
                      <a:pPr algn="ctr"/>
                      <a:r>
                        <a:rPr lang="es-ES" sz="1200" b="1" noProof="0" dirty="0" smtClean="0"/>
                        <a:t>2</a:t>
                      </a:r>
                      <a:endParaRPr lang="es-ES" sz="1200" b="1" noProof="0" dirty="0"/>
                    </a:p>
                  </a:txBody>
                  <a:tcPr marL="103632" marR="103632" marT="50292" marB="50292" anchor="ctr">
                    <a:solidFill>
                      <a:srgbClr val="FFFFCC"/>
                    </a:solidFill>
                  </a:tcPr>
                </a:tc>
              </a:tr>
              <a:tr h="472440">
                <a:tc>
                  <a:txBody>
                    <a:bodyPr/>
                    <a:lstStyle/>
                    <a:p>
                      <a:r>
                        <a:rPr lang="es-ES" sz="1200" b="1" noProof="0" dirty="0" smtClean="0"/>
                        <a:t>4</a:t>
                      </a:r>
                      <a:endParaRPr lang="es-ES" sz="1200" b="1" noProof="0" dirty="0"/>
                    </a:p>
                  </a:txBody>
                  <a:tcPr marL="103632" marR="103632" marT="50292" marB="50292">
                    <a:solidFill>
                      <a:srgbClr val="FFFFCC"/>
                    </a:solidFill>
                  </a:tcPr>
                </a:tc>
                <a:tc>
                  <a:txBody>
                    <a:bodyPr/>
                    <a:lstStyle/>
                    <a:p>
                      <a:r>
                        <a:rPr lang="es-ES" sz="1200" b="1" noProof="0" dirty="0" smtClean="0"/>
                        <a:t>Composición</a:t>
                      </a:r>
                      <a:r>
                        <a:rPr lang="es-ES" sz="1200" b="1" baseline="0" noProof="0" dirty="0" smtClean="0"/>
                        <a:t> completa informativa</a:t>
                      </a:r>
                      <a:endParaRPr lang="es-ES" sz="1200" b="1" noProof="0" dirty="0"/>
                    </a:p>
                  </a:txBody>
                  <a:tcPr marL="103632" marR="103632" marT="50292" marB="50292">
                    <a:solidFill>
                      <a:srgbClr val="FFFFCC"/>
                    </a:solidFill>
                  </a:tcPr>
                </a:tc>
                <a:tc>
                  <a:txBody>
                    <a:bodyPr/>
                    <a:lstStyle/>
                    <a:p>
                      <a:r>
                        <a:rPr lang="es-ES" sz="1200" b="1" noProof="0" dirty="0" smtClean="0"/>
                        <a:t>W.2.2a, W.2.2b, W.2.2c, W.2.3b, W.2.4,   W.2.5, W.2.8, W.2.9 </a:t>
                      </a:r>
                      <a:endParaRPr lang="es-ES" sz="1200" b="1" noProof="0" dirty="0"/>
                    </a:p>
                  </a:txBody>
                  <a:tcPr marL="103632" marR="103632" marT="50292" marB="50292">
                    <a:solidFill>
                      <a:srgbClr val="FFFFCC"/>
                    </a:solidFill>
                  </a:tcPr>
                </a:tc>
                <a:tc>
                  <a:txBody>
                    <a:bodyPr/>
                    <a:lstStyle/>
                    <a:p>
                      <a:pPr algn="ctr"/>
                      <a:r>
                        <a:rPr lang="es-ES" sz="1200" b="1" noProof="0" dirty="0" smtClean="0"/>
                        <a:t>4</a:t>
                      </a:r>
                      <a:endParaRPr lang="es-ES" sz="1200" b="1" noProof="0" dirty="0"/>
                    </a:p>
                  </a:txBody>
                  <a:tcPr marL="103632" marR="103632" marT="50292" marB="50292" anchor="ctr">
                    <a:solidFill>
                      <a:srgbClr val="FFFFCC"/>
                    </a:solidFill>
                  </a:tcPr>
                </a:tc>
              </a:tr>
              <a:tr h="284988">
                <a:tc>
                  <a:txBody>
                    <a:bodyPr/>
                    <a:lstStyle/>
                    <a:p>
                      <a:r>
                        <a:rPr lang="es-ES" sz="1200" b="1" noProof="0" dirty="0" smtClean="0"/>
                        <a:t>8</a:t>
                      </a:r>
                      <a:endParaRPr lang="es-ES" sz="1200" b="1" noProof="0" dirty="0"/>
                    </a:p>
                  </a:txBody>
                  <a:tcPr marL="103632" marR="103632" marT="50292" marB="50292">
                    <a:solidFill>
                      <a:srgbClr val="FFFFCC"/>
                    </a:solidFill>
                  </a:tcPr>
                </a:tc>
                <a:tc>
                  <a:txBody>
                    <a:bodyPr/>
                    <a:lstStyle/>
                    <a:p>
                      <a:r>
                        <a:rPr lang="es-ES" sz="1200" b="1" noProof="0" dirty="0" smtClean="0"/>
                        <a:t>Uso</a:t>
                      </a:r>
                      <a:r>
                        <a:rPr lang="es-ES" sz="1200" b="1" baseline="0" noProof="0" dirty="0" smtClean="0"/>
                        <a:t> del lenguaje-vocabulario</a:t>
                      </a:r>
                      <a:endParaRPr lang="es-ES" sz="1200" b="1" noProof="0" dirty="0"/>
                    </a:p>
                  </a:txBody>
                  <a:tcPr marL="103632" marR="103632" marT="50292" marB="50292">
                    <a:solidFill>
                      <a:srgbClr val="FFFFCC"/>
                    </a:solidFill>
                  </a:tcPr>
                </a:tc>
                <a:tc>
                  <a:txBody>
                    <a:bodyPr/>
                    <a:lstStyle/>
                    <a:p>
                      <a:r>
                        <a:rPr lang="es-ES" sz="1200" b="1" noProof="0" dirty="0" smtClean="0"/>
                        <a:t>L.2.3a</a:t>
                      </a:r>
                      <a:endParaRPr lang="es-ES" sz="1200" b="1" noProof="0" dirty="0"/>
                    </a:p>
                  </a:txBody>
                  <a:tcPr marL="103632" marR="103632" marT="50292" marB="50292">
                    <a:solidFill>
                      <a:srgbClr val="FFFFCC"/>
                    </a:solidFill>
                  </a:tcPr>
                </a:tc>
                <a:tc>
                  <a:txBody>
                    <a:bodyPr/>
                    <a:lstStyle/>
                    <a:p>
                      <a:pPr algn="ctr"/>
                      <a:r>
                        <a:rPr lang="es-ES" sz="1200" b="1" noProof="0" dirty="0" smtClean="0"/>
                        <a:t>1-2</a:t>
                      </a:r>
                      <a:endParaRPr lang="es-ES" sz="1200" b="1" noProof="0" dirty="0"/>
                    </a:p>
                  </a:txBody>
                  <a:tcPr marL="103632" marR="103632" marT="50292" marB="50292" anchor="ctr">
                    <a:solidFill>
                      <a:srgbClr val="FFFFCC"/>
                    </a:solidFill>
                  </a:tcPr>
                </a:tc>
              </a:tr>
              <a:tr h="284988">
                <a:tc>
                  <a:txBody>
                    <a:bodyPr/>
                    <a:lstStyle/>
                    <a:p>
                      <a:r>
                        <a:rPr lang="es-ES" sz="1200" b="1" noProof="0" dirty="0" smtClean="0"/>
                        <a:t>9</a:t>
                      </a:r>
                      <a:endParaRPr lang="es-ES" sz="1200" b="1" noProof="0" dirty="0"/>
                    </a:p>
                  </a:txBody>
                  <a:tcPr marL="103632" marR="103632" marT="50292" marB="50292">
                    <a:solidFill>
                      <a:srgbClr val="FFFFCC"/>
                    </a:solidFill>
                  </a:tcPr>
                </a:tc>
                <a:tc>
                  <a:txBody>
                    <a:bodyPr/>
                    <a:lstStyle/>
                    <a:p>
                      <a:r>
                        <a:rPr lang="es-ES" sz="1200" b="1" noProof="0" dirty="0" smtClean="0"/>
                        <a:t>Editar y clarificar</a:t>
                      </a:r>
                      <a:endParaRPr lang="es-ES" sz="1200" b="1" noProof="0" dirty="0"/>
                    </a:p>
                  </a:txBody>
                  <a:tcPr marL="103632" marR="103632" marT="50292" marB="50292">
                    <a:solidFill>
                      <a:srgbClr val="FFFFCC"/>
                    </a:solidFill>
                  </a:tcPr>
                </a:tc>
                <a:tc>
                  <a:txBody>
                    <a:bodyPr/>
                    <a:lstStyle/>
                    <a:p>
                      <a:r>
                        <a:rPr lang="es-ES" sz="1200" b="1" noProof="0" dirty="0" smtClean="0"/>
                        <a:t>L.2.2a</a:t>
                      </a:r>
                      <a:endParaRPr lang="es-ES" sz="1200" b="1" noProof="0" dirty="0"/>
                    </a:p>
                  </a:txBody>
                  <a:tcPr marL="103632" marR="103632" marT="50292" marB="50292">
                    <a:solidFill>
                      <a:srgbClr val="FFFFCC"/>
                    </a:solidFill>
                  </a:tcPr>
                </a:tc>
                <a:tc>
                  <a:txBody>
                    <a:bodyPr/>
                    <a:lstStyle/>
                    <a:p>
                      <a:pPr algn="ctr"/>
                      <a:r>
                        <a:rPr lang="es-ES" sz="1200" b="1" noProof="0" dirty="0" smtClean="0"/>
                        <a:t>1-2</a:t>
                      </a:r>
                      <a:endParaRPr lang="es-ES" sz="1200" b="1" noProof="0" dirty="0"/>
                    </a:p>
                  </a:txBody>
                  <a:tcPr marL="103632" marR="103632" marT="50292" marB="50292" anchor="ctr">
                    <a:solidFill>
                      <a:srgbClr val="FFFFCC"/>
                    </a:solidFill>
                  </a:tcPr>
                </a:tc>
              </a:tr>
            </a:tbl>
          </a:graphicData>
        </a:graphic>
      </p:graphicFrame>
      <p:sp>
        <p:nvSpPr>
          <p:cNvPr id="7" name="TextBox 6"/>
          <p:cNvSpPr txBox="1"/>
          <p:nvPr/>
        </p:nvSpPr>
        <p:spPr>
          <a:xfrm>
            <a:off x="3569303" y="1725500"/>
            <a:ext cx="3074560" cy="8723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01881" tIns="50941" rIns="101881" bIns="50941" rtlCol="0">
            <a:spAutoFit/>
          </a:bodyPr>
          <a:lstStyle/>
          <a:p>
            <a:r>
              <a:rPr lang="es-ES" sz="2600" b="1" dirty="0" smtClean="0">
                <a:solidFill>
                  <a:schemeClr val="accent1">
                    <a:lumMod val="75000"/>
                  </a:schemeClr>
                </a:solidFill>
                <a:latin typeface="Bookman Old Style" pitchFamily="18" charset="0"/>
              </a:rPr>
              <a:t>Trimestre 2</a:t>
            </a:r>
            <a:r>
              <a:rPr lang="en-US" sz="2600" b="1" dirty="0" smtClean="0">
                <a:solidFill>
                  <a:schemeClr val="accent1">
                    <a:lumMod val="75000"/>
                  </a:schemeClr>
                </a:solidFill>
                <a:latin typeface="Bookman Old Style" pitchFamily="18" charset="0"/>
              </a:rPr>
              <a:t> </a:t>
            </a:r>
          </a:p>
          <a:p>
            <a:r>
              <a:rPr lang="en-US" sz="2400" b="1" dirty="0" smtClean="0">
                <a:latin typeface="Bookman Old Style" pitchFamily="18" charset="0"/>
              </a:rPr>
              <a:t>Pre-</a:t>
            </a:r>
            <a:r>
              <a:rPr lang="en-US" sz="2400" b="1" dirty="0" err="1" smtClean="0">
                <a:latin typeface="Bookman Old Style" pitchFamily="18" charset="0"/>
              </a:rPr>
              <a:t>evaluación</a:t>
            </a:r>
            <a:endParaRPr lang="en-US" b="1" dirty="0" smtClean="0">
              <a:latin typeface="Bookman Old Style" pitchFamily="18" charset="0"/>
            </a:endParaRPr>
          </a:p>
        </p:txBody>
      </p:sp>
      <p:sp>
        <p:nvSpPr>
          <p:cNvPr id="25" name="TextBox 24"/>
          <p:cNvSpPr txBox="1"/>
          <p:nvPr/>
        </p:nvSpPr>
        <p:spPr>
          <a:xfrm>
            <a:off x="1143000" y="6067835"/>
            <a:ext cx="5718863" cy="256765"/>
          </a:xfrm>
          <a:prstGeom prst="rect">
            <a:avLst/>
          </a:prstGeom>
          <a:noFill/>
        </p:spPr>
        <p:txBody>
          <a:bodyPr wrap="square" lIns="101882" tIns="50941" rIns="101882" bIns="50941" rtlCol="0">
            <a:spAutoFit/>
          </a:bodyPr>
          <a:lstStyle/>
          <a:p>
            <a:pPr algn="ctr"/>
            <a:r>
              <a:rPr lang="es-ES" sz="1000" b="1" i="1" dirty="0">
                <a:latin typeface="Calibri" panose="020F0502020204030204" pitchFamily="34" charset="0"/>
              </a:rPr>
              <a:t>Nota:  Pueden haber más estándares por objetivo.  Sólo se listaron los estándares evaluados.</a:t>
            </a:r>
          </a:p>
        </p:txBody>
      </p:sp>
      <p:graphicFrame>
        <p:nvGraphicFramePr>
          <p:cNvPr id="27" name="Table 26"/>
          <p:cNvGraphicFramePr>
            <a:graphicFrameLocks noGrp="1"/>
          </p:cNvGraphicFramePr>
          <p:nvPr>
            <p:extLst>
              <p:ext uri="{D42A27DB-BD31-4B8C-83A1-F6EECF244321}">
                <p14:modId xmlns:p14="http://schemas.microsoft.com/office/powerpoint/2010/main" val="2717549732"/>
              </p:ext>
            </p:extLst>
          </p:nvPr>
        </p:nvGraphicFramePr>
        <p:xfrm>
          <a:off x="1640842" y="2996184"/>
          <a:ext cx="4759958" cy="1421892"/>
        </p:xfrm>
        <a:graphic>
          <a:graphicData uri="http://schemas.openxmlformats.org/drawingml/2006/table">
            <a:tbl>
              <a:tblPr firstRow="1" bandRow="1">
                <a:effectLst>
                  <a:innerShdw blurRad="63500" dist="50800" dir="10800000">
                    <a:prstClr val="black">
                      <a:alpha val="50000"/>
                    </a:prstClr>
                  </a:innerShdw>
                </a:effectLst>
                <a:tableStyleId>{5940675A-B579-460E-94D1-54222C63F5DA}</a:tableStyleId>
              </a:tblPr>
              <a:tblGrid>
                <a:gridCol w="356765"/>
                <a:gridCol w="2665835"/>
                <a:gridCol w="1127758"/>
                <a:gridCol w="609600"/>
              </a:tblGrid>
              <a:tr h="284988">
                <a:tc gridSpan="4">
                  <a:txBody>
                    <a:bodyPr/>
                    <a:lstStyle/>
                    <a:p>
                      <a:pPr algn="ctr"/>
                      <a:r>
                        <a:rPr lang="es-ES" sz="1200" b="1" noProof="0" dirty="0" smtClean="0"/>
                        <a:t>Lectura: Texto literario</a:t>
                      </a:r>
                    </a:p>
                  </a:txBody>
                  <a:tcPr marL="103632" marR="103632" marT="50292" marB="50292">
                    <a:solidFill>
                      <a:schemeClr val="bg1">
                        <a:lumMod val="85000"/>
                      </a:schemeClr>
                    </a:solidFill>
                  </a:tcPr>
                </a:tc>
                <a:tc hMerge="1">
                  <a:txBody>
                    <a:bodyPr/>
                    <a:lstStyle/>
                    <a:p>
                      <a:endParaRPr lang="en-US"/>
                    </a:p>
                  </a:txBody>
                  <a:tcPr/>
                </a:tc>
                <a:tc hMerge="1">
                  <a:txBody>
                    <a:bodyPr/>
                    <a:lstStyle/>
                    <a:p>
                      <a:pPr algn="ctr"/>
                      <a:endParaRPr lang="en-US" b="1" dirty="0"/>
                    </a:p>
                  </a:txBody>
                  <a:tcPr/>
                </a:tc>
                <a:tc hMerge="1">
                  <a:txBody>
                    <a:bodyPr/>
                    <a:lstStyle/>
                    <a:p>
                      <a:pPr algn="ctr"/>
                      <a:endParaRPr lang="en-US" sz="1200" b="1" dirty="0"/>
                    </a:p>
                  </a:txBody>
                  <a:tcPr/>
                </a:tc>
              </a:tr>
              <a:tr h="248412">
                <a:tc gridSpan="2">
                  <a:txBody>
                    <a:bodyPr/>
                    <a:lstStyle/>
                    <a:p>
                      <a:pPr algn="ctr"/>
                      <a:r>
                        <a:rPr lang="es-ES" sz="1200" b="1" noProof="0" dirty="0" smtClean="0"/>
                        <a:t>Objetivos</a:t>
                      </a:r>
                      <a:endParaRPr lang="es-ES" sz="1200" b="1" noProof="0" dirty="0"/>
                    </a:p>
                  </a:txBody>
                  <a:tcPr marL="103632" marR="103632" marT="50292" marB="50292">
                    <a:solidFill>
                      <a:schemeClr val="bg1"/>
                    </a:solidFill>
                  </a:tcPr>
                </a:tc>
                <a:tc hMerge="1">
                  <a:txBody>
                    <a:bodyPr/>
                    <a:lstStyle/>
                    <a:p>
                      <a:endParaRPr lang="en-US" dirty="0"/>
                    </a:p>
                  </a:txBody>
                  <a:tcPr/>
                </a:tc>
                <a:tc>
                  <a:txBody>
                    <a:bodyPr/>
                    <a:lstStyle/>
                    <a:p>
                      <a:pPr algn="ctr"/>
                      <a:r>
                        <a:rPr lang="es-ES" sz="1200" b="1" noProof="0" dirty="0" smtClean="0"/>
                        <a:t>Estándares</a:t>
                      </a:r>
                      <a:endParaRPr lang="es-ES" sz="1200" b="1" noProof="0" dirty="0"/>
                    </a:p>
                  </a:txBody>
                  <a:tcPr marL="103632" marR="103632" marT="50292" marB="50292">
                    <a:solidFill>
                      <a:schemeClr val="bg1"/>
                    </a:solidFill>
                  </a:tcPr>
                </a:tc>
                <a:tc>
                  <a:txBody>
                    <a:bodyPr/>
                    <a:lstStyle/>
                    <a:p>
                      <a:pPr algn="ctr"/>
                      <a:r>
                        <a:rPr lang="es-ES" sz="1200" b="1" noProof="0" dirty="0" smtClean="0"/>
                        <a:t>DOK</a:t>
                      </a:r>
                      <a:endParaRPr lang="es-ES" sz="1200" b="1" noProof="0" dirty="0"/>
                    </a:p>
                  </a:txBody>
                  <a:tcPr marL="103632" marR="103632" marT="50292" marB="50292">
                    <a:solidFill>
                      <a:schemeClr val="bg1"/>
                    </a:solidFill>
                  </a:tcPr>
                </a:tc>
              </a:tr>
              <a:tr h="284988">
                <a:tc>
                  <a:txBody>
                    <a:bodyPr/>
                    <a:lstStyle/>
                    <a:p>
                      <a:r>
                        <a:rPr lang="es-ES" sz="1200" b="1" noProof="0" dirty="0" smtClean="0"/>
                        <a:t>4</a:t>
                      </a:r>
                      <a:endParaRPr lang="es-ES" sz="1200" b="1" noProof="0" dirty="0"/>
                    </a:p>
                  </a:txBody>
                  <a:tcPr marL="103632" marR="103632" marT="50292" marB="50292">
                    <a:solidFill>
                      <a:srgbClr val="FFFFCC"/>
                    </a:solidFill>
                  </a:tcPr>
                </a:tc>
                <a:tc>
                  <a:txBody>
                    <a:bodyPr/>
                    <a:lstStyle/>
                    <a:p>
                      <a:r>
                        <a:rPr lang="es-ES" sz="1200" b="1" noProof="0" dirty="0" smtClean="0"/>
                        <a:t>Razonamiento y evaluación</a:t>
                      </a:r>
                      <a:endParaRPr lang="es-ES" sz="1200" b="1" noProof="0" dirty="0"/>
                    </a:p>
                  </a:txBody>
                  <a:tcPr marL="103632" marR="103632" marT="50292" marB="50292">
                    <a:solidFill>
                      <a:srgbClr val="FFFFCC"/>
                    </a:solidFill>
                  </a:tcPr>
                </a:tc>
                <a:tc>
                  <a:txBody>
                    <a:bodyPr/>
                    <a:lstStyle/>
                    <a:p>
                      <a:r>
                        <a:rPr lang="es-ES" sz="1200" b="1" noProof="0" dirty="0" smtClean="0"/>
                        <a:t>RL.2.6</a:t>
                      </a:r>
                      <a:endParaRPr lang="es-ES" sz="1200" b="1" noProof="0" dirty="0"/>
                    </a:p>
                  </a:txBody>
                  <a:tcPr marL="103632" marR="103632" marT="50292" marB="50292">
                    <a:solidFill>
                      <a:srgbClr val="FFFFCC"/>
                    </a:solidFill>
                  </a:tcPr>
                </a:tc>
                <a:tc>
                  <a:txBody>
                    <a:bodyPr/>
                    <a:lstStyle/>
                    <a:p>
                      <a:pPr algn="ctr"/>
                      <a:r>
                        <a:rPr lang="es-ES" sz="1200" b="1" noProof="0" dirty="0" smtClean="0"/>
                        <a:t>3-4</a:t>
                      </a:r>
                      <a:endParaRPr lang="es-ES" sz="1200" b="1" noProof="0" dirty="0"/>
                    </a:p>
                  </a:txBody>
                  <a:tcPr marL="103632" marR="103632" marT="50292" marB="50292" anchor="ctr">
                    <a:solidFill>
                      <a:srgbClr val="FFFFCC"/>
                    </a:solidFill>
                  </a:tcPr>
                </a:tc>
              </a:tr>
              <a:tr h="213360">
                <a:tc>
                  <a:txBody>
                    <a:bodyPr/>
                    <a:lstStyle/>
                    <a:p>
                      <a:r>
                        <a:rPr lang="es-ES" sz="1200" b="1" noProof="0" dirty="0" smtClean="0"/>
                        <a:t>5</a:t>
                      </a:r>
                      <a:endParaRPr lang="es-ES" sz="1200" b="1" noProof="0" dirty="0"/>
                    </a:p>
                  </a:txBody>
                  <a:tcPr marL="103632" marR="103632" marT="50292" marB="50292">
                    <a:solidFill>
                      <a:srgbClr val="FFFFCC"/>
                    </a:solidFill>
                  </a:tcPr>
                </a:tc>
                <a:tc>
                  <a:txBody>
                    <a:bodyPr/>
                    <a:lstStyle/>
                    <a:p>
                      <a:r>
                        <a:rPr lang="es-ES" sz="1200" b="1" noProof="0" dirty="0" smtClean="0"/>
                        <a:t>Análisis dentro o entre</a:t>
                      </a:r>
                      <a:r>
                        <a:rPr lang="es-ES" sz="1200" b="1" baseline="0" noProof="0" dirty="0" smtClean="0"/>
                        <a:t> textos</a:t>
                      </a:r>
                      <a:endParaRPr lang="es-ES" sz="1200" b="1" noProof="0" dirty="0"/>
                    </a:p>
                  </a:txBody>
                  <a:tcPr marL="103632" marR="103632" marT="50292" marB="50292">
                    <a:solidFill>
                      <a:srgbClr val="FFFFCC"/>
                    </a:solidFill>
                  </a:tcPr>
                </a:tc>
                <a:tc>
                  <a:txBody>
                    <a:bodyPr/>
                    <a:lstStyle/>
                    <a:p>
                      <a:r>
                        <a:rPr lang="es-ES" sz="1200" b="1" noProof="0" dirty="0" smtClean="0"/>
                        <a:t>RL.2.6,</a:t>
                      </a:r>
                      <a:r>
                        <a:rPr lang="es-ES" sz="1200" b="1" baseline="0" noProof="0" dirty="0" smtClean="0"/>
                        <a:t> RL.2.7</a:t>
                      </a:r>
                      <a:endParaRPr lang="es-ES" sz="1200" b="1" noProof="0" dirty="0"/>
                    </a:p>
                  </a:txBody>
                  <a:tcPr marL="103632" marR="103632" marT="50292" marB="50292">
                    <a:solidFill>
                      <a:srgbClr val="FFFFCC"/>
                    </a:solidFill>
                  </a:tcPr>
                </a:tc>
                <a:tc>
                  <a:txBody>
                    <a:bodyPr/>
                    <a:lstStyle/>
                    <a:p>
                      <a:pPr algn="ctr"/>
                      <a:r>
                        <a:rPr lang="es-ES" sz="1200" b="1" noProof="0" dirty="0" smtClean="0"/>
                        <a:t>3-4</a:t>
                      </a:r>
                      <a:endParaRPr lang="es-ES" sz="1200" b="1" noProof="0" dirty="0"/>
                    </a:p>
                  </a:txBody>
                  <a:tcPr marL="103632" marR="103632" marT="50292" marB="50292" anchor="ctr">
                    <a:solidFill>
                      <a:srgbClr val="FFFFCC"/>
                    </a:solidFill>
                  </a:tcPr>
                </a:tc>
              </a:tr>
              <a:tr h="284988">
                <a:tc>
                  <a:txBody>
                    <a:bodyPr/>
                    <a:lstStyle/>
                    <a:p>
                      <a:r>
                        <a:rPr lang="es-ES" sz="1200" b="1" noProof="0" dirty="0" smtClean="0"/>
                        <a:t>6</a:t>
                      </a:r>
                      <a:endParaRPr lang="es-ES" sz="1200" b="1" noProof="0" dirty="0"/>
                    </a:p>
                  </a:txBody>
                  <a:tcPr marL="103632" marR="103632" marT="50292" marB="50292">
                    <a:solidFill>
                      <a:srgbClr val="FFFFCC"/>
                    </a:solidFill>
                  </a:tcPr>
                </a:tc>
                <a:tc>
                  <a:txBody>
                    <a:bodyPr/>
                    <a:lstStyle/>
                    <a:p>
                      <a:r>
                        <a:rPr lang="es-ES" sz="1200" b="1" noProof="0" dirty="0" smtClean="0"/>
                        <a:t>Estructuras /Características del texto</a:t>
                      </a:r>
                      <a:endParaRPr lang="es-ES" sz="1200" b="1" noProof="0" dirty="0"/>
                    </a:p>
                  </a:txBody>
                  <a:tcPr marL="103632" marR="103632" marT="50292" marB="50292">
                    <a:solidFill>
                      <a:srgbClr val="FFFFCC"/>
                    </a:solidFill>
                  </a:tcPr>
                </a:tc>
                <a:tc>
                  <a:txBody>
                    <a:bodyPr/>
                    <a:lstStyle/>
                    <a:p>
                      <a:r>
                        <a:rPr lang="es-ES" sz="1200" b="1" noProof="0" dirty="0" smtClean="0"/>
                        <a:t>RL.2.5</a:t>
                      </a:r>
                      <a:endParaRPr lang="es-ES" sz="1200" b="1" noProof="0" dirty="0"/>
                    </a:p>
                  </a:txBody>
                  <a:tcPr marL="103632" marR="103632" marT="50292" marB="50292">
                    <a:solidFill>
                      <a:srgbClr val="FFFFCC"/>
                    </a:solidFill>
                  </a:tcPr>
                </a:tc>
                <a:tc>
                  <a:txBody>
                    <a:bodyPr/>
                    <a:lstStyle/>
                    <a:p>
                      <a:pPr algn="ctr"/>
                      <a:r>
                        <a:rPr lang="es-ES" sz="1200" b="1" noProof="0" dirty="0" smtClean="0"/>
                        <a:t>2-3</a:t>
                      </a:r>
                      <a:endParaRPr lang="es-ES" sz="1200" b="1" noProof="0" dirty="0"/>
                    </a:p>
                  </a:txBody>
                  <a:tcPr marL="103632" marR="103632" marT="50292" marB="50292" anchor="ctr">
                    <a:solidFill>
                      <a:srgbClr val="FFFFCC"/>
                    </a:solidFill>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502068576"/>
              </p:ext>
            </p:extLst>
          </p:nvPr>
        </p:nvGraphicFramePr>
        <p:xfrm>
          <a:off x="1642899" y="4643746"/>
          <a:ext cx="4759958" cy="1423416"/>
        </p:xfrm>
        <a:graphic>
          <a:graphicData uri="http://schemas.openxmlformats.org/drawingml/2006/table">
            <a:tbl>
              <a:tblPr firstRow="1" bandRow="1">
                <a:effectLst>
                  <a:innerShdw blurRad="63500" dist="50800" dir="10800000">
                    <a:prstClr val="black">
                      <a:alpha val="50000"/>
                    </a:prstClr>
                  </a:innerShdw>
                </a:effectLst>
                <a:tableStyleId>{5940675A-B579-460E-94D1-54222C63F5DA}</a:tableStyleId>
              </a:tblPr>
              <a:tblGrid>
                <a:gridCol w="356765"/>
                <a:gridCol w="2665835"/>
                <a:gridCol w="1051558"/>
                <a:gridCol w="685800"/>
              </a:tblGrid>
              <a:tr h="284988">
                <a:tc gridSpan="4">
                  <a:txBody>
                    <a:bodyPr/>
                    <a:lstStyle/>
                    <a:p>
                      <a:pPr algn="ctr"/>
                      <a:r>
                        <a:rPr lang="es-ES" sz="1200" b="1" noProof="0" dirty="0" smtClean="0"/>
                        <a:t>Lectura: Texto</a:t>
                      </a:r>
                      <a:r>
                        <a:rPr lang="es-ES" sz="1200" b="1" baseline="0" noProof="0" dirty="0" smtClean="0"/>
                        <a:t> i</a:t>
                      </a:r>
                      <a:r>
                        <a:rPr lang="es-ES" sz="1200" b="1" noProof="0" dirty="0" smtClean="0"/>
                        <a:t>nformativo</a:t>
                      </a:r>
                      <a:endParaRPr lang="es-ES" sz="1200" b="1" noProof="0" dirty="0"/>
                    </a:p>
                  </a:txBody>
                  <a:tcPr marL="103632" marR="103632" marT="50292" marB="50292">
                    <a:solidFill>
                      <a:schemeClr val="bg1">
                        <a:lumMod val="85000"/>
                      </a:schemeClr>
                    </a:solidFill>
                  </a:tcPr>
                </a:tc>
                <a:tc hMerge="1">
                  <a:txBody>
                    <a:bodyPr/>
                    <a:lstStyle/>
                    <a:p>
                      <a:endParaRPr lang="en-US"/>
                    </a:p>
                  </a:txBody>
                  <a:tcPr/>
                </a:tc>
                <a:tc hMerge="1">
                  <a:txBody>
                    <a:bodyPr/>
                    <a:lstStyle/>
                    <a:p>
                      <a:pPr algn="ctr"/>
                      <a:endParaRPr lang="en-US" b="1" dirty="0"/>
                    </a:p>
                  </a:txBody>
                  <a:tcPr/>
                </a:tc>
                <a:tc hMerge="1">
                  <a:txBody>
                    <a:bodyPr/>
                    <a:lstStyle/>
                    <a:p>
                      <a:pPr algn="ctr"/>
                      <a:endParaRPr lang="en-US" sz="1200" b="1" dirty="0"/>
                    </a:p>
                  </a:txBody>
                  <a:tcPr/>
                </a:tc>
              </a:tr>
              <a:tr h="195072">
                <a:tc gridSpan="2">
                  <a:txBody>
                    <a:bodyPr/>
                    <a:lstStyle/>
                    <a:p>
                      <a:pPr algn="ctr"/>
                      <a:r>
                        <a:rPr lang="es-ES" sz="1200" b="1" noProof="0" dirty="0" smtClean="0"/>
                        <a:t>Objetivos</a:t>
                      </a:r>
                      <a:endParaRPr lang="es-ES" sz="1200" b="1" noProof="0" dirty="0"/>
                    </a:p>
                  </a:txBody>
                  <a:tcPr marL="103632" marR="103632" marT="50292" marB="50292">
                    <a:solidFill>
                      <a:schemeClr val="bg1"/>
                    </a:solidFill>
                  </a:tcPr>
                </a:tc>
                <a:tc hMerge="1">
                  <a:txBody>
                    <a:bodyPr/>
                    <a:lstStyle/>
                    <a:p>
                      <a:endParaRPr lang="en-US" dirty="0"/>
                    </a:p>
                  </a:txBody>
                  <a:tcPr/>
                </a:tc>
                <a:tc>
                  <a:txBody>
                    <a:bodyPr/>
                    <a:lstStyle/>
                    <a:p>
                      <a:pPr algn="ctr"/>
                      <a:r>
                        <a:rPr lang="es-ES" sz="1200" b="1" noProof="0" dirty="0" smtClean="0"/>
                        <a:t>Estándares</a:t>
                      </a:r>
                      <a:endParaRPr lang="es-ES" sz="1200" b="1" noProof="0" dirty="0"/>
                    </a:p>
                  </a:txBody>
                  <a:tcPr marL="103632" marR="103632" marT="50292" marB="50292">
                    <a:solidFill>
                      <a:schemeClr val="bg1"/>
                    </a:solidFill>
                  </a:tcPr>
                </a:tc>
                <a:tc>
                  <a:txBody>
                    <a:bodyPr/>
                    <a:lstStyle/>
                    <a:p>
                      <a:pPr algn="ctr"/>
                      <a:r>
                        <a:rPr lang="es-ES" sz="1200" b="1" noProof="0" dirty="0" smtClean="0"/>
                        <a:t>DOK</a:t>
                      </a:r>
                      <a:endParaRPr lang="es-ES" sz="1200" b="1" noProof="0" dirty="0"/>
                    </a:p>
                  </a:txBody>
                  <a:tcPr marL="103632" marR="103632" marT="50292" marB="50292">
                    <a:solidFill>
                      <a:schemeClr val="bg1"/>
                    </a:solidFill>
                  </a:tcPr>
                </a:tc>
              </a:tr>
              <a:tr h="284988">
                <a:tc>
                  <a:txBody>
                    <a:bodyPr/>
                    <a:lstStyle/>
                    <a:p>
                      <a:r>
                        <a:rPr lang="es-ES" sz="1200" b="1" noProof="0" dirty="0" smtClean="0"/>
                        <a:t>4</a:t>
                      </a:r>
                      <a:endParaRPr lang="es-ES" sz="1200" b="1" noProof="0" dirty="0"/>
                    </a:p>
                  </a:txBody>
                  <a:tcPr marL="103632" marR="103632" marT="50292" marB="50292">
                    <a:solidFill>
                      <a:srgbClr val="FFFFCC"/>
                    </a:solidFill>
                  </a:tcPr>
                </a:tc>
                <a:tc>
                  <a:txBody>
                    <a:bodyPr/>
                    <a:lstStyle/>
                    <a:p>
                      <a:r>
                        <a:rPr lang="es-ES" sz="1200" b="1" noProof="0" dirty="0" smtClean="0"/>
                        <a:t>Razonamiento y evaluación</a:t>
                      </a:r>
                      <a:endParaRPr lang="es-ES" sz="1200" b="1" noProof="0" dirty="0"/>
                    </a:p>
                  </a:txBody>
                  <a:tcPr marL="103632" marR="103632" marT="50292" marB="50292">
                    <a:solidFill>
                      <a:srgbClr val="FFFFCC"/>
                    </a:solidFill>
                  </a:tcPr>
                </a:tc>
                <a:tc>
                  <a:txBody>
                    <a:bodyPr/>
                    <a:lstStyle/>
                    <a:p>
                      <a:r>
                        <a:rPr lang="es-ES" sz="1200" b="1" noProof="0" dirty="0" smtClean="0"/>
                        <a:t>RI.2.6</a:t>
                      </a:r>
                      <a:endParaRPr lang="es-ES" sz="1200" b="1" noProof="0" dirty="0"/>
                    </a:p>
                  </a:txBody>
                  <a:tcPr marL="103632" marR="103632" marT="50292" marB="50292">
                    <a:solidFill>
                      <a:srgbClr val="FFFFCC"/>
                    </a:solidFill>
                  </a:tcPr>
                </a:tc>
                <a:tc>
                  <a:txBody>
                    <a:bodyPr/>
                    <a:lstStyle/>
                    <a:p>
                      <a:pPr algn="ctr"/>
                      <a:r>
                        <a:rPr lang="es-ES" sz="1200" b="1" noProof="0" dirty="0" smtClean="0"/>
                        <a:t>3-4</a:t>
                      </a:r>
                      <a:endParaRPr lang="es-ES" sz="1200" b="1" noProof="0" dirty="0"/>
                    </a:p>
                  </a:txBody>
                  <a:tcPr marL="103632" marR="103632" marT="50292" marB="50292" anchor="ctr">
                    <a:solidFill>
                      <a:srgbClr val="FFFFCC"/>
                    </a:solidFill>
                  </a:tcPr>
                </a:tc>
              </a:tr>
              <a:tr h="284988">
                <a:tc>
                  <a:txBody>
                    <a:bodyPr/>
                    <a:lstStyle/>
                    <a:p>
                      <a:r>
                        <a:rPr lang="es-ES" sz="1200" b="1" noProof="0" dirty="0" smtClean="0"/>
                        <a:t>5</a:t>
                      </a:r>
                      <a:endParaRPr lang="es-ES" sz="1200" b="1" noProof="0" dirty="0"/>
                    </a:p>
                  </a:txBody>
                  <a:tcPr marL="103632" marR="103632" marT="50292" marB="50292">
                    <a:solidFill>
                      <a:srgbClr val="FFFFCC"/>
                    </a:solidFill>
                  </a:tcPr>
                </a:tc>
                <a:tc>
                  <a:txBody>
                    <a:bodyPr/>
                    <a:lstStyle/>
                    <a:p>
                      <a:r>
                        <a:rPr lang="es-ES" sz="1200" b="1" noProof="0" dirty="0" smtClean="0"/>
                        <a:t>Análisis dentro o entre</a:t>
                      </a:r>
                      <a:r>
                        <a:rPr lang="es-ES" sz="1200" b="1" baseline="0" noProof="0" dirty="0" smtClean="0"/>
                        <a:t> textos</a:t>
                      </a:r>
                      <a:endParaRPr lang="es-ES" sz="1200" b="1" noProof="0" dirty="0"/>
                    </a:p>
                  </a:txBody>
                  <a:tcPr marL="103632" marR="103632" marT="50292" marB="50292">
                    <a:solidFill>
                      <a:srgbClr val="FFFFCC"/>
                    </a:solidFill>
                  </a:tcPr>
                </a:tc>
                <a:tc>
                  <a:txBody>
                    <a:bodyPr/>
                    <a:lstStyle/>
                    <a:p>
                      <a:r>
                        <a:rPr lang="es-ES" sz="1200" b="1" noProof="0" dirty="0" smtClean="0"/>
                        <a:t>RI.2.7</a:t>
                      </a:r>
                      <a:endParaRPr lang="es-ES" sz="1200" b="1" noProof="0" dirty="0"/>
                    </a:p>
                  </a:txBody>
                  <a:tcPr marL="103632" marR="103632" marT="50292" marB="50292">
                    <a:solidFill>
                      <a:srgbClr val="FFFFCC"/>
                    </a:solidFill>
                  </a:tcPr>
                </a:tc>
                <a:tc>
                  <a:txBody>
                    <a:bodyPr/>
                    <a:lstStyle/>
                    <a:p>
                      <a:pPr algn="ctr"/>
                      <a:r>
                        <a:rPr lang="es-ES" sz="1200" b="1" noProof="0" dirty="0" smtClean="0"/>
                        <a:t>2-3</a:t>
                      </a:r>
                      <a:endParaRPr lang="es-ES" sz="1200" b="1" noProof="0" dirty="0"/>
                    </a:p>
                  </a:txBody>
                  <a:tcPr marL="103632" marR="103632" marT="50292" marB="50292" anchor="ctr">
                    <a:solidFill>
                      <a:srgbClr val="FFFFCC"/>
                    </a:solidFill>
                  </a:tcPr>
                </a:tc>
              </a:tr>
              <a:tr h="284988">
                <a:tc>
                  <a:txBody>
                    <a:bodyPr/>
                    <a:lstStyle/>
                    <a:p>
                      <a:r>
                        <a:rPr lang="es-ES" sz="1200" b="1" noProof="0" dirty="0" smtClean="0"/>
                        <a:t>6</a:t>
                      </a:r>
                      <a:endParaRPr lang="es-ES" sz="1200" b="1" noProof="0" dirty="0"/>
                    </a:p>
                  </a:txBody>
                  <a:tcPr marL="103632" marR="103632" marT="50292" marB="50292">
                    <a:solidFill>
                      <a:srgbClr val="FFFFCC"/>
                    </a:solidFill>
                  </a:tcPr>
                </a:tc>
                <a:tc>
                  <a:txBody>
                    <a:bodyPr/>
                    <a:lstStyle/>
                    <a:p>
                      <a:r>
                        <a:rPr lang="es-ES" sz="1200" b="1" noProof="0" dirty="0" smtClean="0"/>
                        <a:t>Estructuras/Características del texto</a:t>
                      </a:r>
                    </a:p>
                  </a:txBody>
                  <a:tcPr marL="103632" marR="103632" marT="50292" marB="50292">
                    <a:solidFill>
                      <a:srgbClr val="FFFFCC"/>
                    </a:solidFill>
                  </a:tcPr>
                </a:tc>
                <a:tc>
                  <a:txBody>
                    <a:bodyPr/>
                    <a:lstStyle/>
                    <a:p>
                      <a:r>
                        <a:rPr lang="es-ES" sz="1200" b="1" noProof="0" dirty="0" smtClean="0"/>
                        <a:t>Rl.2.5, RI.2.7</a:t>
                      </a:r>
                      <a:endParaRPr lang="es-ES" sz="1200" b="1" noProof="0" dirty="0"/>
                    </a:p>
                  </a:txBody>
                  <a:tcPr marL="103632" marR="103632" marT="50292" marB="50292">
                    <a:solidFill>
                      <a:srgbClr val="FFFFCC"/>
                    </a:solidFill>
                  </a:tcPr>
                </a:tc>
                <a:tc>
                  <a:txBody>
                    <a:bodyPr/>
                    <a:lstStyle/>
                    <a:p>
                      <a:pPr algn="ctr"/>
                      <a:r>
                        <a:rPr lang="es-ES" sz="1200" b="1" noProof="0" dirty="0" smtClean="0"/>
                        <a:t>2</a:t>
                      </a:r>
                      <a:endParaRPr lang="es-ES" sz="1200" b="1" noProof="0" dirty="0"/>
                    </a:p>
                  </a:txBody>
                  <a:tcPr marL="103632" marR="103632" marT="50292" marB="50292" anchor="ctr">
                    <a:solidFill>
                      <a:srgbClr val="FFFFCC"/>
                    </a:solidFill>
                  </a:tcPr>
                </a:tc>
              </a:tr>
            </a:tbl>
          </a:graphicData>
        </a:graphic>
      </p:graphicFrame>
      <p:sp>
        <p:nvSpPr>
          <p:cNvPr id="2" name="Rectangle 1"/>
          <p:cNvSpPr/>
          <p:nvPr/>
        </p:nvSpPr>
        <p:spPr>
          <a:xfrm>
            <a:off x="4877982" y="7058994"/>
            <a:ext cx="532218" cy="1793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4305300" y="7342398"/>
            <a:ext cx="534582" cy="2104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810000" y="7670205"/>
            <a:ext cx="2514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129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numCol="1"/>
          <a:lstStyle/>
          <a:p>
            <a:fld id="{F177B04D-AEB5-43ED-B9BA-B3D1EC9C9067}" type="slidenum">
              <a:rPr lang="en-US" smtClean="0"/>
              <a:pPr/>
              <a:t>20</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626150756"/>
              </p:ext>
            </p:extLst>
          </p:nvPr>
        </p:nvGraphicFramePr>
        <p:xfrm>
          <a:off x="457200" y="685800"/>
          <a:ext cx="6822440" cy="7635240"/>
        </p:xfrm>
        <a:graphic>
          <a:graphicData uri="http://schemas.openxmlformats.org/drawingml/2006/table">
            <a:tbl>
              <a:tblPr firstRow="1" bandRow="1">
                <a:tableStyleId>{5940675A-B579-460E-94D1-54222C63F5DA}</a:tableStyleId>
              </a:tblPr>
              <a:tblGrid>
                <a:gridCol w="539750"/>
                <a:gridCol w="6282690"/>
              </a:tblGrid>
              <a:tr h="167640">
                <a:tc gridSpan="2">
                  <a:txBody>
                    <a:bodyPr/>
                    <a:lstStyle/>
                    <a:p>
                      <a:pPr marL="0" marR="0" lvl="0" indent="0" algn="l" defTabSz="1018809" rtl="0" eaLnBrk="1" fontAlgn="auto" latinLnBrk="0" hangingPunct="1">
                        <a:lnSpc>
                          <a:spcPct val="100000"/>
                        </a:lnSpc>
                        <a:spcBef>
                          <a:spcPts val="0"/>
                        </a:spcBef>
                        <a:spcAft>
                          <a:spcPts val="0"/>
                        </a:spcAft>
                        <a:buClrTx/>
                        <a:buSzTx/>
                        <a:buFontTx/>
                        <a:buNone/>
                        <a:tabLst/>
                        <a:defRPr/>
                      </a:pPr>
                      <a:r>
                        <a:rPr kumimoji="0" lang="es-ES_tradnl" sz="1000" b="0" i="1" u="none" strike="noStrike" kern="1200" cap="none" spc="0" normalizeH="0" baseline="0" noProof="0" dirty="0" smtClean="0">
                          <a:ln>
                            <a:noFill/>
                          </a:ln>
                          <a:solidFill>
                            <a:prstClr val="black"/>
                          </a:solidFill>
                          <a:effectLst/>
                          <a:uLnTx/>
                          <a:uFillTx/>
                          <a:latin typeface="+mn-lt"/>
                          <a:ea typeface="+mn-ea"/>
                          <a:cs typeface="+mn-cs"/>
                        </a:rPr>
                        <a:t>Una nota sobre las respuestas construidas:  Las respuestas construidas no están escritas “en piedra.” No hay una manera perfecta en la que el estudiante deba responder. Busque la intención general de la pregunta y  la respuesta del estudiante y siga la rúbrica a continuación tanto como sea posible. Utilice su mejor juicio. A diferencia de las preguntas de  DOK-1 donde  hay una respuesta correcta o incorrecta,  las respuestas construidas son más difíciles de evaluar. La coherencia global de la intención del estudiante, basada en la mayor parte de sus respuestas, puede servirle de guía.</a:t>
                      </a:r>
                      <a:endParaRPr kumimoji="0" lang="es-419" sz="2000" b="0" i="0" u="none"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tc>
                <a:tc hMerge="1">
                  <a:txBody>
                    <a:bodyPr/>
                    <a:lstStyle/>
                    <a:p>
                      <a:endParaRPr lang="en-US"/>
                    </a:p>
                  </a:txBody>
                  <a:tcPr/>
                </a:tc>
              </a:tr>
              <a:tr h="167640">
                <a:tc gridSpan="2">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Pre-evaluación Trimestre 2: Clave para la </a:t>
                      </a:r>
                      <a:r>
                        <a:rPr kumimoji="0" lang="es-ES" sz="1400" b="1" i="0" u="sng" strike="noStrike" kern="1200" cap="none" spc="0" normalizeH="0" baseline="0" noProof="0" dirty="0" smtClean="0">
                          <a:ln>
                            <a:noFill/>
                          </a:ln>
                          <a:solidFill>
                            <a:prstClr val="black"/>
                          </a:solidFill>
                          <a:effectLst/>
                          <a:uLnTx/>
                          <a:uFillTx/>
                          <a:latin typeface="+mn-lt"/>
                          <a:ea typeface="+mn-ea"/>
                          <a:cs typeface="+mn-cs"/>
                        </a:rPr>
                        <a:t>Respuesta construida de investigación</a:t>
                      </a:r>
                    </a:p>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s-ES" sz="1400" b="1" i="0" u="sng"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tc>
                <a:tc hMerge="1">
                  <a:txBody>
                    <a:bodyPr/>
                    <a:lstStyle/>
                    <a:p>
                      <a:endParaRPr lang="es-419"/>
                    </a:p>
                  </a:txBody>
                  <a:tcPr/>
                </a:tc>
              </a:tr>
              <a:tr h="278892">
                <a:tc gridSpan="2">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s-ES" sz="1600" b="1" u="sng" dirty="0" smtClean="0"/>
                        <a:t>Rúbricas para</a:t>
                      </a:r>
                      <a:r>
                        <a:rPr lang="es-ES" sz="1600" b="1" u="sng" baseline="0" dirty="0" smtClean="0"/>
                        <a:t> la </a:t>
                      </a:r>
                      <a:r>
                        <a:rPr lang="es-ES" sz="1600" b="1" u="sng" dirty="0" smtClean="0"/>
                        <a:t>Respuesta Construida de Investigación - Objetivo 2</a:t>
                      </a:r>
                    </a:p>
                    <a:p>
                      <a:pPr marL="0" marR="0" indent="0" algn="ctr" defTabSz="914318" rtl="0" eaLnBrk="1" latinLnBrk="0" hangingPunct="1">
                        <a:lnSpc>
                          <a:spcPct val="100000"/>
                        </a:lnSpc>
                        <a:spcBef>
                          <a:spcPts val="0"/>
                        </a:spcBef>
                        <a:spcAft>
                          <a:spcPts val="0"/>
                        </a:spcAft>
                        <a:buClrTx/>
                        <a:buSzTx/>
                        <a:buFontTx/>
                        <a:buNone/>
                        <a:tabLst/>
                        <a:defRPr/>
                      </a:pPr>
                      <a:r>
                        <a:rPr lang="es-ES" sz="1400" b="1" noProof="0" dirty="0" smtClean="0"/>
                        <a:t>Localizar, Seleccionar, Interpretar e Integrar Información</a:t>
                      </a:r>
                    </a:p>
                  </a:txBody>
                  <a:tcPr marL="103632" marR="103632" marT="50292" marB="50292"/>
                </a:tc>
                <a:tc hMerge="1">
                  <a:txBody>
                    <a:bodyPr/>
                    <a:lstStyle/>
                    <a:p>
                      <a:endParaRPr lang="en-US"/>
                    </a:p>
                  </a:txBody>
                  <a:tcPr/>
                </a:tc>
              </a:tr>
              <a:tr h="278892">
                <a:tc gridSpan="2">
                  <a:txBody>
                    <a:bodyPr/>
                    <a:lstStyle/>
                    <a:p>
                      <a:pPr marL="0" marR="0" indent="0" algn="l" defTabSz="914318" rtl="0" eaLnBrk="1" latinLnBrk="0" hangingPunct="1">
                        <a:lnSpc>
                          <a:spcPct val="100000"/>
                        </a:lnSpc>
                        <a:spcBef>
                          <a:spcPts val="0"/>
                        </a:spcBef>
                        <a:spcAft>
                          <a:spcPts val="0"/>
                        </a:spcAft>
                        <a:buClrTx/>
                        <a:buSzTx/>
                        <a:buFontTx/>
                        <a:buNone/>
                        <a:tabLst/>
                        <a:defRPr/>
                      </a:pPr>
                      <a:r>
                        <a:rPr lang="es-419" sz="1400" b="1" noProof="0" dirty="0" smtClean="0"/>
                        <a:t>Estándar RL.2.7: Rúbrica para la Respuesta construida de investigación </a:t>
                      </a:r>
                      <a:endParaRPr lang="es-ES" sz="1400" b="1" noProof="0" dirty="0" smtClean="0"/>
                    </a:p>
                  </a:txBody>
                  <a:tcPr marL="103632" marR="103632" marT="50292" marB="50292"/>
                </a:tc>
                <a:tc hMerge="1">
                  <a:txBody>
                    <a:bodyPr/>
                    <a:lstStyle/>
                    <a:p>
                      <a:endParaRPr lang="es-419"/>
                    </a:p>
                  </a:txBody>
                  <a:tcPr/>
                </a:tc>
              </a:tr>
              <a:tr h="493776">
                <a:tc gridSpan="2">
                  <a:txBody>
                    <a:bodyPr/>
                    <a:lstStyle/>
                    <a:p>
                      <a:pPr marL="0" marR="0" indent="0" algn="l" defTabSz="966612" rtl="0" eaLnBrk="1" latinLnBrk="0" hangingPunct="1">
                        <a:lnSpc>
                          <a:spcPct val="100000"/>
                        </a:lnSpc>
                        <a:spcBef>
                          <a:spcPts val="0"/>
                        </a:spcBef>
                        <a:spcAft>
                          <a:spcPts val="0"/>
                        </a:spcAft>
                        <a:buClrTx/>
                        <a:buSzTx/>
                        <a:buFontTx/>
                        <a:buNone/>
                        <a:tabLst/>
                        <a:defRPr/>
                      </a:pPr>
                      <a:r>
                        <a:rPr lang="es-ES" sz="1400" b="1" noProof="0" dirty="0" smtClean="0">
                          <a:latin typeface="Helvetica" pitchFamily="34" charset="0"/>
                        </a:rPr>
                        <a:t>Pregunta # 8: </a:t>
                      </a:r>
                      <a:r>
                        <a:rPr lang="es-ES" sz="1400" b="1" noProof="0" dirty="0" smtClean="0">
                          <a:latin typeface="Helvetica" panose="020B0604020202020204" pitchFamily="34" charset="0"/>
                          <a:cs typeface="Helvetica" panose="020B0604020202020204" pitchFamily="34" charset="0"/>
                        </a:rPr>
                        <a:t>¿Cuáles son algunas de las cosas que hacen las ardillas? Utiliza detalles y ejemplos del  pasaje, y las ilustraciones de  </a:t>
                      </a:r>
                      <a:r>
                        <a:rPr lang="es-ES" sz="1400" b="1" i="1" u="sng" noProof="0" dirty="0" smtClean="0">
                          <a:latin typeface="Helvetica" panose="020B0604020202020204" pitchFamily="34" charset="0"/>
                          <a:cs typeface="Helvetica" panose="020B0604020202020204" pitchFamily="34" charset="0"/>
                        </a:rPr>
                        <a:t>¡Nueces!</a:t>
                      </a:r>
                    </a:p>
                  </a:txBody>
                  <a:tcPr marL="103632" marR="103632" marT="50292" marB="50292">
                    <a:solidFill>
                      <a:schemeClr val="bg1"/>
                    </a:solidFill>
                  </a:tcPr>
                </a:tc>
                <a:tc hMerge="1">
                  <a:txBody>
                    <a:bodyPr/>
                    <a:lstStyle/>
                    <a:p>
                      <a:endParaRPr lang="en-US" dirty="0"/>
                    </a:p>
                  </a:txBody>
                  <a:tcPr/>
                </a:tc>
              </a:tr>
              <a:tr h="335280">
                <a:tc gridSpan="2">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Lenguaje de la respuesta - maestro/rúbrica </a:t>
                      </a: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solidFill>
                      <a:schemeClr val="bg1">
                        <a:lumMod val="85000"/>
                      </a:schemeClr>
                    </a:solidFill>
                  </a:tcPr>
                </a:tc>
                <a:tc hMerge="1">
                  <a:txBody>
                    <a:bodyPr/>
                    <a:lstStyle/>
                    <a:p>
                      <a:endParaRPr lang="en-US"/>
                    </a:p>
                  </a:txBody>
                  <a:tcPr/>
                </a:tc>
              </a:tr>
              <a:tr h="1257300">
                <a:tc gridSpan="2">
                  <a:txBody>
                    <a:bodyPr/>
                    <a:lstStyle/>
                    <a:p>
                      <a:pPr marL="0" marR="0" indent="0" algn="l" defTabSz="914318" rtl="0" eaLnBrk="1" latinLnBrk="0" hangingPunct="1">
                        <a:lnSpc>
                          <a:spcPct val="100000"/>
                        </a:lnSpc>
                        <a:spcBef>
                          <a:spcPts val="0"/>
                        </a:spcBef>
                        <a:spcAft>
                          <a:spcPts val="0"/>
                        </a:spcAft>
                        <a:buClrTx/>
                        <a:buSzTx/>
                        <a:buFontTx/>
                        <a:buNone/>
                        <a:tabLst/>
                        <a:defRPr/>
                      </a:pPr>
                      <a:r>
                        <a:rPr lang="es-ES" sz="1100" b="1" u="sng" noProof="0" dirty="0" smtClean="0"/>
                        <a:t>La respuesta da suficiente</a:t>
                      </a:r>
                      <a:r>
                        <a:rPr lang="es-ES" sz="1100" b="1" u="sng" baseline="0" noProof="0" dirty="0" smtClean="0"/>
                        <a:t> evidencia </a:t>
                      </a:r>
                      <a:r>
                        <a:rPr lang="es-ES" sz="1100" b="0" u="none" baseline="0" noProof="0" dirty="0" smtClean="0"/>
                        <a:t> de la capacidad  para localizar y seleccionar información. Deben estar incluidas todas las actividades a las que las ardillas se dedican.  Esto podría incluir que ellas corren por  encima  de la valla, suben a la copa de los árboles, toman siestas bajo los arbustos de frambuesas, y comen los sobrantes de comida que la gente deja. </a:t>
                      </a:r>
                      <a:r>
                        <a:rPr lang="es-ES" sz="1100" baseline="0" noProof="0" dirty="0" smtClean="0"/>
                        <a:t>Además, debe incluir información acerca de las ardillas buscando nueces. De las ilustraciones, los estudiantes deben incluir cómo las ardillas almacenan las nueces para el invierno, cuando necesitan comida.</a:t>
                      </a:r>
                      <a:endParaRPr lang="es-ES" sz="1100" noProof="0" dirty="0" smtClean="0"/>
                    </a:p>
                    <a:p>
                      <a:pPr marL="0" marR="0" indent="0" algn="l" defTabSz="914318" rtl="0" eaLnBrk="1" latinLnBrk="0" hangingPunct="1">
                        <a:lnSpc>
                          <a:spcPct val="100000"/>
                        </a:lnSpc>
                        <a:spcBef>
                          <a:spcPts val="0"/>
                        </a:spcBef>
                        <a:spcAft>
                          <a:spcPts val="0"/>
                        </a:spcAft>
                        <a:buClrTx/>
                        <a:buSzTx/>
                        <a:buFontTx/>
                        <a:buNone/>
                        <a:tabLst/>
                        <a:defRPr/>
                      </a:pPr>
                      <a:endParaRPr lang="es-ES" sz="1100" noProof="0" dirty="0" smtClean="0"/>
                    </a:p>
                    <a:p>
                      <a:pPr marL="0" marR="0" indent="0" algn="l" defTabSz="914318" rtl="0" eaLnBrk="1" latinLnBrk="0" hangingPunct="1">
                        <a:lnSpc>
                          <a:spcPct val="100000"/>
                        </a:lnSpc>
                        <a:spcBef>
                          <a:spcPts val="0"/>
                        </a:spcBef>
                        <a:spcAft>
                          <a:spcPts val="0"/>
                        </a:spcAft>
                        <a:buClrTx/>
                        <a:buSzTx/>
                        <a:buFontTx/>
                        <a:buNone/>
                        <a:tabLst/>
                        <a:defRPr/>
                      </a:pPr>
                      <a:r>
                        <a:rPr lang="es-ES" sz="1100" b="1" u="sng" noProof="0" dirty="0" smtClean="0"/>
                        <a:t>La respuesta da suficiente</a:t>
                      </a:r>
                      <a:r>
                        <a:rPr lang="es-ES" sz="1100" b="1" u="sng" baseline="0" noProof="0" dirty="0" smtClean="0"/>
                        <a:t> evidencia </a:t>
                      </a:r>
                      <a:r>
                        <a:rPr lang="es-ES" sz="1100" b="0" u="none" baseline="0" noProof="0" dirty="0" smtClean="0"/>
                        <a:t> de la capacidad de interpretar e integrar  información para una respuesta coherente. Debe estar incluido que las ardillas son inteligentes porque buscan la mejor forma de encontrar comida, encuentran atajos, y ellas mismas  se proporcionan el alimento para todo el invierno. También debe incluirse que las ardillas ayudan al medio ambiente, debido a que muchas de las nueces que ellas entierran crecen en árboles.</a:t>
                      </a:r>
                      <a:endParaRPr lang="es-ES" sz="1100" noProof="0" dirty="0" smtClean="0"/>
                    </a:p>
                  </a:txBody>
                  <a:tcPr marL="103632" marR="103632" marT="50292" marB="50292">
                    <a:solidFill>
                      <a:schemeClr val="bg1"/>
                    </a:solidFill>
                  </a:tcPr>
                </a:tc>
                <a:tc hMerge="1">
                  <a:txBody>
                    <a:bodyPr/>
                    <a:lstStyle/>
                    <a:p>
                      <a:endParaRPr lang="en-US" sz="1200" baseline="0" dirty="0" smtClean="0"/>
                    </a:p>
                  </a:txBody>
                  <a:tcPr marL="97536" marR="97536" marT="50292" marB="50292"/>
                </a:tc>
              </a:tr>
              <a:tr h="301752">
                <a:tc gridSpan="2">
                  <a:txBody>
                    <a:bodyPr/>
                    <a:lstStyle/>
                    <a:p>
                      <a:pPr marL="0" marR="0" lvl="0" indent="0" algn="ctr" defTabSz="101880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Ejemplo de respuesta en el “lenguaje” del estudiante </a:t>
                      </a:r>
                    </a:p>
                  </a:txBody>
                  <a:tcPr marL="103632" marR="103632" marT="50292" marB="50292">
                    <a:solidFill>
                      <a:schemeClr val="bg1">
                        <a:lumMod val="85000"/>
                      </a:schemeClr>
                    </a:solidFill>
                  </a:tcPr>
                </a:tc>
                <a:tc hMerge="1">
                  <a:txBody>
                    <a:bodyPr/>
                    <a:lstStyle/>
                    <a:p>
                      <a:endParaRPr lang="en-US" sz="1000" dirty="0"/>
                    </a:p>
                  </a:txBody>
                  <a:tcPr/>
                </a:tc>
              </a:tr>
              <a:tr h="786738">
                <a:tc>
                  <a:txBody>
                    <a:bodyPr/>
                    <a:lstStyle/>
                    <a:p>
                      <a:pPr algn="ctr"/>
                      <a:r>
                        <a:rPr lang="en-US" sz="2000" b="1" dirty="0" smtClean="0"/>
                        <a:t>2</a:t>
                      </a:r>
                      <a:endParaRPr lang="en-US" sz="2000" b="1" dirty="0"/>
                    </a:p>
                  </a:txBody>
                  <a:tcPr marL="103632" marR="103632" marT="50292" marB="50292" anchor="ctr"/>
                </a:tc>
                <a:tc>
                  <a:txBody>
                    <a:bodyPr/>
                    <a:lstStyle/>
                    <a:p>
                      <a:r>
                        <a:rPr lang="es-ES" sz="1000" b="0" i="1" noProof="0" dirty="0" smtClean="0"/>
                        <a:t>El estudiante localiza y selecciona información acerca de </a:t>
                      </a:r>
                      <a:r>
                        <a:rPr lang="es-ES" sz="1000" b="0" i="1" baseline="0" noProof="0" dirty="0" smtClean="0"/>
                        <a:t>las actividades que hacen las ardillas, e integran esa información en una respuesta.</a:t>
                      </a:r>
                    </a:p>
                    <a:p>
                      <a:r>
                        <a:rPr lang="es-ES" sz="1100" b="0" i="0" baseline="0" noProof="0" dirty="0" smtClean="0">
                          <a:solidFill>
                            <a:schemeClr val="tx1"/>
                          </a:solidFill>
                        </a:rPr>
                        <a:t>Las ardillas pueden hacer muchas cosas. Ellas pueden jugar en las vallas y subir y bajar de los árboles. Las ardillas comen las sobras que la gente deja en los parques. Cuando una ardilla entierra una nuez, la nuez se puede convertir en un árbol. ¡Esto ayuda a que los árboles crezcan!  Ellas son muy inteligentes también. ¡Ellas pueden encontrar comida en cualquier lugar! </a:t>
                      </a:r>
                    </a:p>
                  </a:txBody>
                  <a:tcPr marL="103632" marR="103632" marT="50292" marB="50292">
                    <a:solidFill>
                      <a:schemeClr val="bg1"/>
                    </a:solidFill>
                  </a:tcPr>
                </a:tc>
              </a:tr>
              <a:tr h="771144">
                <a:tc>
                  <a:txBody>
                    <a:bodyPr/>
                    <a:lstStyle/>
                    <a:p>
                      <a:pPr algn="ctr"/>
                      <a:r>
                        <a:rPr lang="en-US" sz="2000" b="1" dirty="0" smtClean="0"/>
                        <a:t>1</a:t>
                      </a:r>
                      <a:endParaRPr lang="en-US" sz="2000" b="1" dirty="0"/>
                    </a:p>
                  </a:txBody>
                  <a:tcPr marL="103632" marR="103632" marT="50292" marB="50292" anchor="ctr"/>
                </a:tc>
                <a:tc>
                  <a:txBody>
                    <a:bodyPr/>
                    <a:lstStyle/>
                    <a:p>
                      <a:pPr marL="0" marR="0" indent="0" algn="l" defTabSz="1018809" rtl="0" eaLnBrk="1" latinLnBrk="0" hangingPunct="1">
                        <a:lnSpc>
                          <a:spcPct val="100000"/>
                        </a:lnSpc>
                        <a:spcBef>
                          <a:spcPts val="0"/>
                        </a:spcBef>
                        <a:spcAft>
                          <a:spcPts val="0"/>
                        </a:spcAft>
                        <a:buClrTx/>
                        <a:buSzTx/>
                        <a:buFontTx/>
                        <a:buNone/>
                        <a:tabLst/>
                        <a:defRPr/>
                      </a:pPr>
                      <a:r>
                        <a:rPr lang="es-ES" sz="1000" b="0" i="1" noProof="0" dirty="0" smtClean="0"/>
                        <a:t>El estudiante localiza y selecciona </a:t>
                      </a:r>
                      <a:r>
                        <a:rPr lang="es-ES" sz="1000" b="0" i="1" u="sng" noProof="0" dirty="0" smtClean="0"/>
                        <a:t>alguna</a:t>
                      </a:r>
                      <a:r>
                        <a:rPr lang="es-ES" sz="1000" b="0" i="1" baseline="0" noProof="0" dirty="0" smtClean="0"/>
                        <a:t> información acerca de las actividades que hacen las ardillas, y puede que integre esa información en una respuesta.</a:t>
                      </a:r>
                      <a:endParaRPr lang="es-ES" sz="950" b="0" i="1" noProof="0" dirty="0" smtClean="0"/>
                    </a:p>
                    <a:p>
                      <a:pPr algn="l"/>
                      <a:r>
                        <a:rPr lang="es-ES" sz="1100" b="0" i="0" noProof="0" dirty="0" smtClean="0"/>
                        <a:t>Las ardillas</a:t>
                      </a:r>
                      <a:r>
                        <a:rPr lang="es-ES" sz="1100" b="0" i="0" baseline="0" noProof="0" dirty="0" smtClean="0"/>
                        <a:t> pueden hacer muchas cosas. Ellas pueden jugar y trepar. Ellas entierran nueces que les servirá de comida más tarde. Ellas son inteligentes.</a:t>
                      </a:r>
                      <a:r>
                        <a:rPr lang="es-ES" sz="1100" b="0" i="0" noProof="0" dirty="0" smtClean="0"/>
                        <a:t>  </a:t>
                      </a:r>
                      <a:endParaRPr lang="es-ES" sz="1100" b="0" i="0" noProof="0" dirty="0"/>
                    </a:p>
                  </a:txBody>
                  <a:tcPr marL="103632" marR="103632" marT="50292" marB="50292">
                    <a:solidFill>
                      <a:schemeClr val="bg1"/>
                    </a:solidFill>
                  </a:tcPr>
                </a:tc>
              </a:tr>
              <a:tr h="472440">
                <a:tc>
                  <a:txBody>
                    <a:bodyPr/>
                    <a:lstStyle/>
                    <a:p>
                      <a:pPr algn="ctr"/>
                      <a:r>
                        <a:rPr lang="en-US" sz="2000" b="1" dirty="0" smtClean="0"/>
                        <a:t>0</a:t>
                      </a:r>
                      <a:endParaRPr lang="en-US" sz="2000" b="1" dirty="0"/>
                    </a:p>
                  </a:txBody>
                  <a:tcPr marL="103632" marR="103632" marT="50292" marB="50292" anchor="ctr"/>
                </a:tc>
                <a:tc>
                  <a:txBody>
                    <a:bodyPr/>
                    <a:lstStyle/>
                    <a:p>
                      <a:r>
                        <a:rPr lang="es-ES" sz="1000" i="1" noProof="0" dirty="0" smtClean="0"/>
                        <a:t>El estudiante no da suficiente evidencia de la capacidad de localizar, seleccionar, interpretar e integrar la información</a:t>
                      </a:r>
                      <a:r>
                        <a:rPr lang="es-ES" sz="1000" i="1" baseline="0" noProof="0" dirty="0" smtClean="0"/>
                        <a:t> acerca de lo que hacen las ardillas.</a:t>
                      </a:r>
                      <a:endParaRPr lang="es-ES" sz="1000" i="1" noProof="0" dirty="0" smtClean="0"/>
                    </a:p>
                    <a:p>
                      <a:r>
                        <a:rPr lang="es-ES" sz="1100" b="0" i="0" noProof="0" dirty="0" smtClean="0"/>
                        <a:t>Las</a:t>
                      </a:r>
                      <a:r>
                        <a:rPr lang="es-ES" sz="1100" b="0" i="0" baseline="0" noProof="0" dirty="0" smtClean="0"/>
                        <a:t> ardillas son animales que viven en los árboles. Ellas comen nueces.</a:t>
                      </a:r>
                      <a:endParaRPr lang="es-ES" sz="1100" b="0" i="0" noProof="0" dirty="0"/>
                    </a:p>
                  </a:txBody>
                  <a:tcPr marL="103632" marR="103632" marT="50292" marB="50292">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41219789"/>
              </p:ext>
            </p:extLst>
          </p:nvPr>
        </p:nvGraphicFramePr>
        <p:xfrm>
          <a:off x="5508232" y="8573641"/>
          <a:ext cx="1761172" cy="696641"/>
        </p:xfrm>
        <a:graphic>
          <a:graphicData uri="http://schemas.openxmlformats.org/drawingml/2006/table">
            <a:tbl>
              <a:tblPr firstRow="1" firstCol="1" bandRow="1"/>
              <a:tblGrid>
                <a:gridCol w="1761172"/>
              </a:tblGrid>
              <a:tr h="44976">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Hacia</a:t>
                      </a:r>
                      <a:r>
                        <a:rPr lang="en-US" sz="800" b="1" dirty="0" smtClean="0">
                          <a:solidFill>
                            <a:srgbClr val="000000"/>
                          </a:solidFill>
                          <a:effectLst/>
                          <a:latin typeface="Calibri"/>
                          <a:ea typeface="Times New Roman"/>
                          <a:cs typeface="Times New Roman"/>
                        </a:rPr>
                        <a:t> RL.2.7</a:t>
                      </a:r>
                      <a:r>
                        <a:rPr lang="en-US" sz="800" b="1" baseline="0" dirty="0" smtClean="0">
                          <a:solidFill>
                            <a:srgbClr val="000000"/>
                          </a:solidFill>
                          <a:effectLst/>
                          <a:latin typeface="Calibri"/>
                          <a:ea typeface="Times New Roman"/>
                          <a:cs typeface="Times New Roman"/>
                        </a:rPr>
                        <a:t> </a:t>
                      </a:r>
                      <a:r>
                        <a:rPr lang="en-US" sz="800" b="1" dirty="0" smtClean="0">
                          <a:solidFill>
                            <a:srgbClr val="000000"/>
                          </a:solidFill>
                          <a:effectLst/>
                          <a:latin typeface="Calibri"/>
                          <a:ea typeface="Times New Roman"/>
                          <a:cs typeface="Times New Roman"/>
                        </a:rPr>
                        <a:t>DOK </a:t>
                      </a:r>
                      <a:r>
                        <a:rPr lang="en-US" sz="800" b="1" dirty="0">
                          <a:solidFill>
                            <a:srgbClr val="000000"/>
                          </a:solidFill>
                          <a:effectLst/>
                          <a:latin typeface="Calibri"/>
                          <a:ea typeface="Times New Roman"/>
                          <a:cs typeface="Times New Roman"/>
                        </a:rPr>
                        <a:t>2 - </a:t>
                      </a:r>
                      <a:r>
                        <a:rPr lang="en-US" sz="800" b="1" dirty="0" err="1">
                          <a:solidFill>
                            <a:srgbClr val="000000"/>
                          </a:solidFill>
                          <a:effectLst/>
                          <a:latin typeface="Calibri"/>
                          <a:ea typeface="Times New Roman"/>
                          <a:cs typeface="Times New Roman"/>
                        </a:rPr>
                        <a:t>APn</a:t>
                      </a:r>
                      <a:endParaRPr lang="en-US" sz="800" dirty="0">
                        <a:effectLst/>
                        <a:latin typeface="Calibri"/>
                        <a:ea typeface="Calibri"/>
                        <a:cs typeface="Times New Roman"/>
                      </a:endParaRPr>
                    </a:p>
                  </a:txBody>
                  <a:tcPr marL="33307" marR="333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E3BC"/>
                    </a:solidFill>
                  </a:tcPr>
                </a:tc>
              </a:tr>
              <a:tr h="564624">
                <a:tc>
                  <a:txBody>
                    <a:bodyPr/>
                    <a:lstStyle/>
                    <a:p>
                      <a:pPr marL="0" marR="0" algn="l">
                        <a:lnSpc>
                          <a:spcPct val="115000"/>
                        </a:lnSpc>
                        <a:spcBef>
                          <a:spcPts val="0"/>
                        </a:spcBef>
                        <a:spcAft>
                          <a:spcPts val="0"/>
                        </a:spcAft>
                      </a:pPr>
                      <a:r>
                        <a:rPr lang="es-ES" sz="800" b="1" dirty="0" smtClean="0">
                          <a:effectLst/>
                          <a:latin typeface="+mn-lt"/>
                          <a:ea typeface="Calibri"/>
                          <a:cs typeface="Times New Roman"/>
                        </a:rPr>
                        <a:t>Obtiene e </a:t>
                      </a:r>
                      <a:r>
                        <a:rPr lang="es-ES" sz="800" b="1" u="sng" dirty="0" smtClean="0">
                          <a:effectLst/>
                          <a:latin typeface="+mn-lt"/>
                          <a:ea typeface="Calibri"/>
                          <a:cs typeface="Times New Roman"/>
                        </a:rPr>
                        <a:t>interpreta</a:t>
                      </a:r>
                      <a:r>
                        <a:rPr lang="es-ES" sz="800" b="1" dirty="0" smtClean="0">
                          <a:effectLst/>
                          <a:latin typeface="+mn-lt"/>
                          <a:ea typeface="Calibri"/>
                          <a:cs typeface="Times New Roman"/>
                        </a:rPr>
                        <a:t> información utilizando las características del texto (ilustraciones, textos, textos digitales) con un fin o asignación específico. </a:t>
                      </a:r>
                      <a:endParaRPr lang="en-US" sz="800" b="1" dirty="0" smtClean="0">
                        <a:effectLst/>
                        <a:latin typeface="Calibri"/>
                        <a:ea typeface="Calibri"/>
                        <a:cs typeface="Times New Roman"/>
                      </a:endParaRPr>
                    </a:p>
                  </a:txBody>
                  <a:tcPr marL="33307" marR="3330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3209257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a:xfrm>
            <a:off x="744855" y="2394138"/>
            <a:ext cx="207480" cy="40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1881" tIns="50941" rIns="101881" bIns="50941" numCol="1" anchor="ctr" anchorCtr="0" compatLnSpc="1">
            <a:prstTxWarp prst="textNoShape">
              <a:avLst/>
            </a:prstTxWarp>
            <a:spAutoFit/>
          </a:bodyPr>
          <a:lstStyle/>
          <a:p>
            <a:pPr fontAlgn="base">
              <a:spcBef>
                <a:spcPct val="0"/>
              </a:spcBef>
              <a:spcAft>
                <a:spcPct val="0"/>
              </a:spcAft>
            </a:pPr>
            <a:endParaRPr lang="en-US" dirty="0">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5205235"/>
              </p:ext>
            </p:extLst>
          </p:nvPr>
        </p:nvGraphicFramePr>
        <p:xfrm>
          <a:off x="457200" y="914400"/>
          <a:ext cx="6822440" cy="6100762"/>
        </p:xfrm>
        <a:graphic>
          <a:graphicData uri="http://schemas.openxmlformats.org/drawingml/2006/table">
            <a:tbl>
              <a:tblPr firstRow="1" firstCol="1" bandRow="1"/>
              <a:tblGrid>
                <a:gridCol w="431799"/>
                <a:gridCol w="6390641"/>
              </a:tblGrid>
              <a:tr h="0">
                <a:tc gridSpan="2">
                  <a:txBody>
                    <a:bodyPr/>
                    <a:lstStyle/>
                    <a:p>
                      <a:pPr marL="0" marR="0" indent="0" algn="l" defTabSz="966612" rtl="0" eaLnBrk="1" fontAlgn="auto" latinLnBrk="0" hangingPunct="1">
                        <a:lnSpc>
                          <a:spcPct val="100000"/>
                        </a:lnSpc>
                        <a:spcBef>
                          <a:spcPts val="0"/>
                        </a:spcBef>
                        <a:spcAft>
                          <a:spcPts val="0"/>
                        </a:spcAft>
                        <a:buClrTx/>
                        <a:buSzTx/>
                        <a:buFontTx/>
                        <a:buNone/>
                        <a:tabLst/>
                        <a:defRPr/>
                      </a:pPr>
                      <a:endParaRPr lang="en-US" sz="1000" b="0" i="1" dirty="0" smtClean="0">
                        <a:effectLst/>
                      </a:endParaRPr>
                    </a:p>
                  </a:txBody>
                  <a:tcPr marL="51999" marR="5199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14300">
                <a:tc gridSpan="2">
                  <a: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s-ES_tradnl" sz="1000" b="0" i="1" u="none" strike="noStrike" kern="1200" cap="none" spc="0" normalizeH="0" baseline="0" noProof="0" dirty="0" smtClean="0">
                          <a:ln>
                            <a:noFill/>
                          </a:ln>
                          <a:solidFill>
                            <a:prstClr val="black"/>
                          </a:solidFill>
                          <a:effectLst/>
                          <a:uLnTx/>
                          <a:uFillTx/>
                          <a:latin typeface="+mn-lt"/>
                          <a:ea typeface="+mn-ea"/>
                          <a:cs typeface="+mn-cs"/>
                        </a:rPr>
                        <a:t>Una nota sobre las respuestas construidas:  Las respuestas construidas no están escritas “en piedra.” No hay una manera perfecta en la que el estudiante deba responder. Busque la intención general de la pregunta y  la respuesta del estudiante y siga la rúbrica a continuación tanto como sea posible. Utilice su mejor juicio. A diferencia de las preguntas de  DOK-1 donde  hay una respuesta correcta o incorrecta,  las respuestas construidas son más difíciles de evaluar. La coherencia global de la intención del estudiante, basada en la mayor parte de sus respuestas, puede servirle de guía.</a:t>
                      </a:r>
                      <a:endParaRPr kumimoji="0" lang="en-US" sz="1000" b="0" i="1" u="none" strike="noStrike" kern="1200" cap="none" spc="0" normalizeH="0" baseline="0" noProof="0" dirty="0" smtClean="0">
                        <a:ln>
                          <a:noFill/>
                        </a:ln>
                        <a:solidFill>
                          <a:prstClr val="black"/>
                        </a:solidFill>
                        <a:effectLst/>
                        <a:uLnTx/>
                        <a:uFillTx/>
                        <a:latin typeface="+mn-lt"/>
                        <a:ea typeface="+mn-ea"/>
                        <a:cs typeface="+mn-cs"/>
                      </a:endParaRPr>
                    </a:p>
                    <a:p>
                      <a:pPr marL="0" marR="0" indent="0" algn="l" defTabSz="1018809" rtl="0" eaLnBrk="1" fontAlgn="auto" latinLnBrk="0" hangingPunct="1">
                        <a:lnSpc>
                          <a:spcPct val="100000"/>
                        </a:lnSpc>
                        <a:spcBef>
                          <a:spcPts val="0"/>
                        </a:spcBef>
                        <a:spcAft>
                          <a:spcPts val="0"/>
                        </a:spcAft>
                        <a:buClrTx/>
                        <a:buSzTx/>
                        <a:buFontTx/>
                        <a:buNone/>
                        <a:tabLst/>
                        <a:defRPr/>
                      </a:pPr>
                      <a:endParaRPr kumimoji="0" lang="es-ES_tradnl" sz="1400" b="1" i="0" u="sng" strike="noStrike" kern="1200" cap="none" spc="0" normalizeH="0" baseline="0" noProof="0" dirty="0" smtClean="0">
                        <a:ln>
                          <a:noFill/>
                        </a:ln>
                        <a:solidFill>
                          <a:prstClr val="black"/>
                        </a:solidFill>
                        <a:effectLst/>
                        <a:uLnTx/>
                        <a:uFillTx/>
                        <a:latin typeface="+mn-lt"/>
                        <a:ea typeface="+mn-ea"/>
                        <a:cs typeface="+mn-cs"/>
                      </a:endParaRPr>
                    </a:p>
                  </a:txBody>
                  <a:tcPr marL="55249" marR="55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endParaRPr lang="en-US" sz="800" dirty="0">
                        <a:effectLst/>
                        <a:latin typeface="Calibri"/>
                        <a:ea typeface="Times New Roman"/>
                      </a:endParaRPr>
                    </a:p>
                  </a:txBody>
                  <a:tcPr marL="48749" marR="48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0040">
                <a:tc gridSpan="2">
                  <a:txBody>
                    <a:bodyPr/>
                    <a:lstStyle/>
                    <a:p>
                      <a:pPr marL="0" marR="0" indent="0" algn="l" defTabSz="1018809"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smtClean="0">
                          <a:ln>
                            <a:noFill/>
                          </a:ln>
                          <a:solidFill>
                            <a:prstClr val="black"/>
                          </a:solidFill>
                          <a:effectLst/>
                          <a:uLnTx/>
                          <a:uFillTx/>
                          <a:latin typeface="+mn-lt"/>
                          <a:ea typeface="+mn-ea"/>
                          <a:cs typeface="+mn-cs"/>
                        </a:rPr>
                        <a:t>Pre-evaluación Trimestre 2: Clave para la </a:t>
                      </a:r>
                      <a:r>
                        <a:rPr kumimoji="0" lang="es-ES_tradnl" sz="1400" b="1" i="0" u="sng" strike="noStrike" kern="1200" cap="none" spc="0" normalizeH="0" baseline="0" noProof="0" dirty="0" smtClean="0">
                          <a:ln>
                            <a:noFill/>
                          </a:ln>
                          <a:solidFill>
                            <a:prstClr val="black"/>
                          </a:solidFill>
                          <a:effectLst/>
                          <a:uLnTx/>
                          <a:uFillTx/>
                          <a:latin typeface="+mn-lt"/>
                          <a:ea typeface="+mn-ea"/>
                          <a:cs typeface="+mn-cs"/>
                        </a:rPr>
                        <a:t>Respuesta construida</a:t>
                      </a:r>
                    </a:p>
                  </a:txBody>
                  <a:tcPr marL="55249" marR="552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419"/>
                    </a:p>
                  </a:txBody>
                  <a:tcPr/>
                </a:tc>
              </a:tr>
              <a:tr h="304800">
                <a:tc gridSpan="2">
                  <a:txBody>
                    <a:bodyPr/>
                    <a:lstStyle/>
                    <a:p>
                      <a:pPr marL="0" marR="0" indent="0" algn="l" defTabSz="1018809" rtl="0" eaLnBrk="1" fontAlgn="auto" latinLnBrk="0" hangingPunct="1">
                        <a:lnSpc>
                          <a:spcPct val="100000"/>
                        </a:lnSpc>
                        <a:spcBef>
                          <a:spcPts val="0"/>
                        </a:spcBef>
                        <a:spcAft>
                          <a:spcPts val="0"/>
                        </a:spcAft>
                        <a:buClrTx/>
                        <a:buSzTx/>
                        <a:buFontTx/>
                        <a:buNone/>
                        <a:tabLst/>
                        <a:defRPr/>
                      </a:pPr>
                      <a:r>
                        <a:rPr lang="es-ES_tradnl" sz="1400" b="1" kern="1200" dirty="0" smtClean="0">
                          <a:solidFill>
                            <a:srgbClr val="000000"/>
                          </a:solidFill>
                          <a:effectLst/>
                          <a:latin typeface="+mn-lt"/>
                          <a:ea typeface="Times New Roman"/>
                          <a:cs typeface="Times New Roman"/>
                        </a:rPr>
                        <a:t>Estándar RI.2.6:   </a:t>
                      </a:r>
                      <a:r>
                        <a:rPr kumimoji="0" lang="es-ES" sz="1400" b="1" i="0" u="none" strike="noStrike" kern="1200" cap="none" spc="0" normalizeH="0" baseline="0" noProof="0" dirty="0" smtClean="0">
                          <a:ln>
                            <a:noFill/>
                          </a:ln>
                          <a:solidFill>
                            <a:srgbClr val="000000"/>
                          </a:solidFill>
                          <a:effectLst/>
                          <a:uLnTx/>
                          <a:uFillTx/>
                          <a:latin typeface="+mn-lt"/>
                          <a:ea typeface="Times New Roman"/>
                          <a:cs typeface="Times New Roman"/>
                        </a:rPr>
                        <a:t>Rúbrica para la </a:t>
                      </a:r>
                      <a:r>
                        <a:rPr kumimoji="0" lang="es-ES" sz="1400" b="1" i="0" u="none" strike="noStrike" kern="1200" cap="none" spc="0" normalizeH="0" baseline="0" noProof="0" dirty="0" smtClean="0">
                          <a:ln>
                            <a:noFill/>
                          </a:ln>
                          <a:solidFill>
                            <a:srgbClr val="000000"/>
                          </a:solidFill>
                          <a:effectLst/>
                          <a:uLnTx/>
                          <a:uFillTx/>
                          <a:latin typeface="+mn-lt"/>
                          <a:ea typeface="Times New Roman"/>
                          <a:cs typeface="Arial"/>
                        </a:rPr>
                        <a:t>Respuesta Construida – </a:t>
                      </a:r>
                      <a:r>
                        <a:rPr kumimoji="0" lang="es-ES" sz="1400" b="1" i="0" u="none" strike="noStrike" kern="1200" cap="none" spc="0" normalizeH="0" baseline="0" noProof="0" dirty="0" smtClean="0">
                          <a:ln>
                            <a:noFill/>
                          </a:ln>
                          <a:solidFill>
                            <a:srgbClr val="000000"/>
                          </a:solidFill>
                          <a:effectLst/>
                          <a:uLnTx/>
                          <a:uFillTx/>
                          <a:latin typeface="+mn-lt"/>
                          <a:ea typeface="Times New Roman"/>
                          <a:cs typeface="Times New Roman"/>
                        </a:rPr>
                        <a:t>Lectura </a:t>
                      </a:r>
                      <a:endParaRPr lang="es-ES_tradnl" sz="1400" dirty="0" smtClean="0">
                        <a:effectLst/>
                        <a:latin typeface="+mn-lt"/>
                        <a:ea typeface="Times New Roman"/>
                      </a:endParaRPr>
                    </a:p>
                  </a:txBody>
                  <a:tcPr marL="55249" marR="552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419"/>
                    </a:p>
                  </a:txBody>
                  <a:tcPr/>
                </a:tc>
              </a:tr>
              <a:tr h="263842">
                <a:tc gridSpan="2">
                  <a:txBody>
                    <a:bodyPr/>
                    <a:lstStyle/>
                    <a:p>
                      <a:pPr lvl="0" algn="l">
                        <a:defRPr sz="1800" b="0" i="0"/>
                      </a:pPr>
                      <a:r>
                        <a:rPr lang="es-ES_tradnl" sz="1400" b="1" kern="1200" dirty="0" smtClean="0">
                          <a:solidFill>
                            <a:srgbClr val="000000"/>
                          </a:solidFill>
                          <a:effectLst/>
                          <a:latin typeface="Helvetica" pitchFamily="34" charset="0"/>
                          <a:ea typeface="Times New Roman"/>
                          <a:cs typeface="Arial"/>
                        </a:rPr>
                        <a:t>Pregunta #15:  </a:t>
                      </a:r>
                      <a:r>
                        <a:rPr lang="es-ES" sz="1400" b="1" kern="1200" dirty="0" smtClean="0">
                          <a:solidFill>
                            <a:srgbClr val="000000"/>
                          </a:solidFill>
                          <a:effectLst/>
                          <a:latin typeface="Helvetica" pitchFamily="34" charset="0"/>
                          <a:ea typeface="Times New Roman"/>
                          <a:cs typeface="Arial"/>
                        </a:rPr>
                        <a:t>¿Por qué el autor escribe el texto </a:t>
                      </a:r>
                      <a:r>
                        <a:rPr lang="es-ES" sz="1400" b="1" i="1" u="sng" kern="1200" dirty="0" smtClean="0">
                          <a:solidFill>
                            <a:srgbClr val="000000"/>
                          </a:solidFill>
                          <a:effectLst/>
                          <a:latin typeface="Helvetica" pitchFamily="34" charset="0"/>
                          <a:ea typeface="Times New Roman"/>
                          <a:cs typeface="Arial"/>
                        </a:rPr>
                        <a:t>El ciclo de vida de la planta</a:t>
                      </a:r>
                      <a:r>
                        <a:rPr lang="es-ES" sz="1400" b="1" kern="1200" dirty="0" smtClean="0">
                          <a:solidFill>
                            <a:srgbClr val="000000"/>
                          </a:solidFill>
                          <a:effectLst/>
                          <a:latin typeface="Helvetica" pitchFamily="34" charset="0"/>
                          <a:ea typeface="Times New Roman"/>
                          <a:cs typeface="Arial"/>
                        </a:rPr>
                        <a:t>? Utiliza detalles y ejemplos del texto para apoyar  tu respuesta.</a:t>
                      </a:r>
                      <a:endParaRPr lang="es-ES_tradnl" sz="1400" b="0" dirty="0" smtClean="0">
                        <a:latin typeface="Helvetica" pitchFamily="34" charset="0"/>
                        <a:cs typeface="Helvetica" panose="020B0604020202020204" pitchFamily="34" charset="0"/>
                      </a:endParaRPr>
                    </a:p>
                  </a:txBody>
                  <a:tcPr marL="55249" marR="55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a:spcBef>
                          <a:spcPts val="0"/>
                        </a:spcBef>
                        <a:spcAft>
                          <a:spcPts val="0"/>
                        </a:spcAft>
                      </a:pPr>
                      <a:endParaRPr lang="en-US" sz="800" dirty="0">
                        <a:effectLst/>
                        <a:latin typeface="Calibri"/>
                        <a:ea typeface="Times New Roman"/>
                      </a:endParaRPr>
                    </a:p>
                  </a:txBody>
                  <a:tcPr marL="48749" marR="48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0122">
                <a:tc gridSpan="2">
                  <a:txBody>
                    <a:bodyPr/>
                    <a:lstStyle/>
                    <a:p>
                      <a:pPr lvl="0" algn="l">
                        <a:defRPr sz="1800" b="0" i="0"/>
                      </a:pPr>
                      <a:r>
                        <a:rPr lang="es-ES_tradnl" sz="1000" u="sng" kern="1200" dirty="0" smtClean="0">
                          <a:solidFill>
                            <a:schemeClr val="tx1"/>
                          </a:solidFill>
                          <a:effectLst/>
                          <a:latin typeface="+mn-lt"/>
                          <a:ea typeface="Times New Roman"/>
                          <a:cs typeface="Arial"/>
                        </a:rPr>
                        <a:t>Notas</a:t>
                      </a:r>
                      <a:r>
                        <a:rPr lang="es-ES_tradnl" sz="1000" u="sng" kern="1200" baseline="0" dirty="0" smtClean="0">
                          <a:solidFill>
                            <a:schemeClr val="tx1"/>
                          </a:solidFill>
                          <a:effectLst/>
                          <a:latin typeface="+mn-lt"/>
                          <a:ea typeface="Times New Roman"/>
                          <a:cs typeface="Arial"/>
                        </a:rPr>
                        <a:t> de calificación –  L</a:t>
                      </a:r>
                      <a:r>
                        <a:rPr lang="es-ES_tradnl" sz="1000" u="sng" noProof="0" dirty="0" err="1" smtClean="0"/>
                        <a:t>enguaje</a:t>
                      </a:r>
                      <a:r>
                        <a:rPr lang="es-ES_tradnl" sz="1000" u="sng" noProof="0" dirty="0" smtClean="0"/>
                        <a:t> del</a:t>
                      </a:r>
                      <a:r>
                        <a:rPr lang="es-ES_tradnl" sz="1000" u="sng" baseline="0" noProof="0" dirty="0" smtClean="0"/>
                        <a:t> maestro</a:t>
                      </a:r>
                      <a:endParaRPr lang="es-ES_tradnl" sz="1000" b="1" kern="1200" noProof="0" dirty="0" smtClean="0">
                        <a:solidFill>
                          <a:srgbClr val="000000"/>
                        </a:solidFill>
                        <a:effectLst/>
                        <a:latin typeface="+mn-lt"/>
                        <a:cs typeface="Arial"/>
                      </a:endParaRPr>
                    </a:p>
                    <a:p>
                      <a:pPr lvl="0" algn="l">
                        <a:defRPr sz="1800" b="0" i="0"/>
                      </a:pPr>
                      <a:r>
                        <a:rPr lang="es-ES_tradnl" sz="1000" b="1" dirty="0" smtClean="0"/>
                        <a:t>Suficiente evidencia (idea de conclusión) </a:t>
                      </a:r>
                      <a:r>
                        <a:rPr lang="es-ES_tradnl" sz="1000" dirty="0" smtClean="0"/>
                        <a:t>incluye una conclusión acerca de que las plantas pasan por un ciclo de vida que termina con el</a:t>
                      </a:r>
                      <a:r>
                        <a:rPr lang="es-ES_tradnl" sz="1000" baseline="0" dirty="0" smtClean="0"/>
                        <a:t> comienzo de u</a:t>
                      </a:r>
                      <a:r>
                        <a:rPr lang="es-ES_tradnl" sz="1000" dirty="0" smtClean="0"/>
                        <a:t>na nueva planta.</a:t>
                      </a:r>
                    </a:p>
                    <a:p>
                      <a:pPr lvl="0" algn="l">
                        <a:defRPr sz="1800" b="0" i="0"/>
                      </a:pPr>
                      <a:r>
                        <a:rPr lang="es-ES_tradnl" sz="1000" b="1" dirty="0" smtClean="0">
                          <a:uFill>
                            <a:solidFill/>
                          </a:uFill>
                        </a:rPr>
                        <a:t>Las identificaciones específicas </a:t>
                      </a:r>
                      <a:r>
                        <a:rPr lang="es-ES_tradnl" sz="1000" dirty="0" smtClean="0">
                          <a:uFill>
                            <a:solidFill/>
                          </a:uFill>
                        </a:rPr>
                        <a:t>del texto podrían incluir las diferentes partes del  ciclo (comienza como una semilla, el agua y el sol le ayudan a crecer, la semilla brota y le crecen hojas y un tallo, de las flores crece la fruta, la fruta tiene semillas y nuevas plantas nacen de las semillas).</a:t>
                      </a:r>
                    </a:p>
                    <a:p>
                      <a:pPr lvl="0" algn="l">
                        <a:defRPr sz="1800" b="0" i="0"/>
                      </a:pPr>
                      <a:r>
                        <a:rPr lang="es-ES_tradnl" sz="1000" b="1" dirty="0" smtClean="0"/>
                        <a:t>El apoyo total </a:t>
                      </a:r>
                      <a:r>
                        <a:rPr lang="es-ES_tradnl" sz="1000" b="0" dirty="0" smtClean="0"/>
                        <a:t>del texto incluye otros detalles relevantes o ejemplos del texto que apoyan el hecho de que un ciclo es algo que se repite.</a:t>
                      </a:r>
                      <a:endParaRPr lang="es-ES_tradnl" sz="1000" b="0" dirty="0"/>
                    </a:p>
                  </a:txBody>
                  <a:tcPr marL="55249" marR="55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l">
                        <a:spcBef>
                          <a:spcPts val="0"/>
                        </a:spcBef>
                        <a:spcAft>
                          <a:spcPts val="0"/>
                        </a:spcAft>
                      </a:pPr>
                      <a:endParaRPr lang="en-US" sz="800" dirty="0">
                        <a:effectLst/>
                        <a:latin typeface="Calibri"/>
                        <a:ea typeface="Times New Roman"/>
                      </a:endParaRPr>
                    </a:p>
                  </a:txBody>
                  <a:tcPr marL="48749" marR="48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1806">
                <a:tc>
                  <a:txBody>
                    <a:bodyPr/>
                    <a:lstStyle/>
                    <a:p>
                      <a:pPr marL="0" marR="0" algn="ctr">
                        <a:lnSpc>
                          <a:spcPct val="100000"/>
                        </a:lnSpc>
                        <a:spcBef>
                          <a:spcPts val="0"/>
                        </a:spcBef>
                        <a:spcAft>
                          <a:spcPts val="0"/>
                        </a:spcAft>
                      </a:pPr>
                      <a:r>
                        <a:rPr lang="es-ES_tradnl" sz="2600" b="1" dirty="0" smtClean="0">
                          <a:effectLst/>
                          <a:latin typeface="+mn-lt"/>
                          <a:ea typeface="Calibri"/>
                          <a:cs typeface="Times New Roman"/>
                        </a:rPr>
                        <a:t>3</a:t>
                      </a:r>
                      <a:endParaRPr lang="es-ES_tradnl" sz="2600" b="1" dirty="0">
                        <a:effectLst/>
                        <a:latin typeface="+mn-lt"/>
                        <a:ea typeface="Calibri"/>
                        <a:cs typeface="Times New Roman"/>
                      </a:endParaRPr>
                    </a:p>
                  </a:txBody>
                  <a:tcPr marL="55249" marR="552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563" lvl="0" indent="0" algn="l">
                        <a:defRPr sz="1800" b="0" i="0"/>
                      </a:pPr>
                      <a:r>
                        <a:rPr lang="es-ES_tradnl" sz="1000" i="1" dirty="0" smtClean="0"/>
                        <a:t>El estudiante da una respuesta competente, proporcionando evidencia de cuál</a:t>
                      </a:r>
                      <a:r>
                        <a:rPr lang="es-ES_tradnl" sz="1000" i="1" baseline="0" dirty="0" smtClean="0"/>
                        <a:t> fue </a:t>
                      </a:r>
                      <a:r>
                        <a:rPr lang="es-ES_tradnl" sz="1000" i="1" dirty="0" smtClean="0"/>
                        <a:t>el objetivo principal del cuento, “El Ciclo de vida de la planta". Debe incluir todos los pasos del ciclo de vida de una planta, mencionados anteriormente. Además, el estudiante necesita añadir el punto de que el</a:t>
                      </a:r>
                      <a:r>
                        <a:rPr lang="es-ES_tradnl" sz="1000" i="1" baseline="0" dirty="0" smtClean="0"/>
                        <a:t> </a:t>
                      </a:r>
                      <a:r>
                        <a:rPr lang="es-ES_tradnl" sz="1000" i="1" dirty="0" smtClean="0"/>
                        <a:t>ciclo de vida es algo que se repite, debido a las semillas que produce</a:t>
                      </a:r>
                      <a:r>
                        <a:rPr lang="es-ES_tradnl" sz="1000" i="1" baseline="0" dirty="0" smtClean="0"/>
                        <a:t> la fruta.</a:t>
                      </a:r>
                      <a:endParaRPr lang="es-ES_tradnl" sz="1000" i="1" dirty="0" smtClean="0"/>
                    </a:p>
                    <a:p>
                      <a:pPr marL="55563" lvl="0" indent="0" algn="l">
                        <a:defRPr sz="1800" b="0" i="0"/>
                      </a:pPr>
                      <a:r>
                        <a:rPr lang="es-ES_tradnl" sz="1100" b="0" i="0" dirty="0" smtClean="0"/>
                        <a:t>El autor escribió el texto, </a:t>
                      </a:r>
                      <a:r>
                        <a:rPr lang="es-ES_tradnl" sz="1100" b="0" i="1" u="sng" dirty="0" smtClean="0"/>
                        <a:t>El ciclo de vida de la planta</a:t>
                      </a:r>
                      <a:r>
                        <a:rPr lang="es-ES_tradnl" sz="1100" b="0" i="0" dirty="0" smtClean="0"/>
                        <a:t>, para decirnos que las plantas tienen un ciclo de vida. El texto nos habla de las diferentes partes del ciclo; que empieza con una semilla, luego sale un retoño y crecen las hojas y un tallo, luego las flores crecen donde están las semillas, y cómo esas semillas se convierten en una nueva planta. Luego, el ciclo puede comenzar de nuevo.</a:t>
                      </a:r>
                      <a:endParaRPr lang="es-ES_tradnl" sz="1100" b="0" i="0" dirty="0"/>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70560">
                <a:tc>
                  <a:txBody>
                    <a:bodyPr/>
                    <a:lstStyle/>
                    <a:p>
                      <a:pPr marL="0" marR="0" algn="ctr">
                        <a:lnSpc>
                          <a:spcPct val="100000"/>
                        </a:lnSpc>
                        <a:spcBef>
                          <a:spcPts val="0"/>
                        </a:spcBef>
                        <a:spcAft>
                          <a:spcPts val="0"/>
                        </a:spcAft>
                      </a:pPr>
                      <a:r>
                        <a:rPr lang="es-ES_tradnl" sz="2600" b="1" dirty="0" smtClean="0">
                          <a:effectLst/>
                          <a:latin typeface="+mn-lt"/>
                          <a:ea typeface="Calibri"/>
                          <a:cs typeface="Times New Roman"/>
                        </a:rPr>
                        <a:t>2</a:t>
                      </a:r>
                      <a:endParaRPr lang="es-ES_tradnl" sz="2600" b="1" dirty="0">
                        <a:effectLst/>
                        <a:latin typeface="+mn-lt"/>
                        <a:ea typeface="Calibri"/>
                        <a:cs typeface="Times New Roman"/>
                      </a:endParaRPr>
                    </a:p>
                  </a:txBody>
                  <a:tcPr marL="55249" marR="552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563" lvl="0" indent="0" algn="l">
                        <a:defRPr sz="1800" b="0" i="0"/>
                      </a:pPr>
                      <a:r>
                        <a:rPr lang="es-ES_tradnl" sz="1000" i="1" dirty="0" smtClean="0"/>
                        <a:t>El estudiante da una respuesta parcial proporcionando </a:t>
                      </a:r>
                      <a:r>
                        <a:rPr lang="es-ES_tradnl" sz="1000" i="1" u="sng" dirty="0" smtClean="0"/>
                        <a:t>alguna</a:t>
                      </a:r>
                      <a:r>
                        <a:rPr lang="es-ES_tradnl" sz="1000" i="1" dirty="0" smtClean="0"/>
                        <a:t> evidencia del ciclo de vida. Además, el estudiante menciona qué es un ciclo, pero tal vez no conecta que la semilla hace que las cosas comiencen de nuevo.</a:t>
                      </a:r>
                    </a:p>
                    <a:p>
                      <a:pPr marL="55563" lvl="0" indent="0" algn="l">
                        <a:defRPr sz="1800" b="0" i="0"/>
                      </a:pPr>
                      <a:r>
                        <a:rPr lang="es-ES_tradnl" sz="1100" dirty="0" smtClean="0"/>
                        <a:t>El autor escribió este texto para decirnos que las plantas tienen un ciclo. Empieza con una semilla, luego una planta, luego</a:t>
                      </a:r>
                      <a:r>
                        <a:rPr lang="es-ES_tradnl" sz="1100" baseline="0" dirty="0" smtClean="0"/>
                        <a:t> </a:t>
                      </a:r>
                      <a:r>
                        <a:rPr lang="es-ES_tradnl" sz="1100" dirty="0" smtClean="0"/>
                        <a:t>flores y más semillas. Luego empiezan de nuevo con la semilla.</a:t>
                      </a:r>
                      <a:endParaRPr lang="es-ES_tradnl" sz="1100" dirty="0"/>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94937">
                <a:tc>
                  <a:txBody>
                    <a:bodyPr/>
                    <a:lstStyle/>
                    <a:p>
                      <a:pPr marL="0" marR="0" algn="ctr">
                        <a:lnSpc>
                          <a:spcPct val="100000"/>
                        </a:lnSpc>
                        <a:spcBef>
                          <a:spcPts val="0"/>
                        </a:spcBef>
                        <a:spcAft>
                          <a:spcPts val="0"/>
                        </a:spcAft>
                      </a:pPr>
                      <a:r>
                        <a:rPr lang="es-ES_tradnl" sz="2600" b="1" dirty="0" smtClean="0">
                          <a:effectLst/>
                          <a:latin typeface="+mn-lt"/>
                          <a:ea typeface="Calibri"/>
                          <a:cs typeface="Times New Roman"/>
                        </a:rPr>
                        <a:t>1</a:t>
                      </a:r>
                      <a:endParaRPr lang="es-ES_tradnl" sz="2600" b="1" dirty="0">
                        <a:effectLst/>
                        <a:latin typeface="+mn-lt"/>
                        <a:ea typeface="Calibri"/>
                        <a:cs typeface="Times New Roman"/>
                      </a:endParaRPr>
                    </a:p>
                  </a:txBody>
                  <a:tcPr marL="55249" marR="552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563" lvl="0" indent="0" algn="l">
                        <a:defRPr sz="1800" b="0" i="0"/>
                      </a:pPr>
                      <a:r>
                        <a:rPr lang="es-ES_tradnl" sz="1000" i="1" dirty="0" smtClean="0"/>
                        <a:t>El estudiante da una respuesta mínima acerca de las partes del ciclo de vida de las plantas y no señala el hecho de que la semilla comienza el ciclo otra vez.</a:t>
                      </a:r>
                    </a:p>
                    <a:p>
                      <a:pPr marL="55563" lvl="0" indent="0" algn="l">
                        <a:defRPr sz="1800" b="0" i="0"/>
                      </a:pPr>
                      <a:r>
                        <a:rPr lang="es-ES_tradnl" sz="1100" i="0" dirty="0" smtClean="0"/>
                        <a:t>El autor escribió esto para decirnos acerca de las plantas y su ciclo de vida.</a:t>
                      </a:r>
                      <a:endParaRPr lang="es-ES_tradnl" sz="1100" i="0" dirty="0"/>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08985">
                <a:tc>
                  <a:txBody>
                    <a:bodyPr/>
                    <a:lstStyle/>
                    <a:p>
                      <a:pPr marL="0" marR="0" algn="ctr">
                        <a:lnSpc>
                          <a:spcPct val="100000"/>
                        </a:lnSpc>
                        <a:spcBef>
                          <a:spcPts val="0"/>
                        </a:spcBef>
                        <a:spcAft>
                          <a:spcPts val="0"/>
                        </a:spcAft>
                      </a:pPr>
                      <a:r>
                        <a:rPr lang="es-ES_tradnl" sz="2600" b="1" dirty="0" smtClean="0">
                          <a:effectLst/>
                          <a:latin typeface="+mn-lt"/>
                          <a:ea typeface="Calibri"/>
                          <a:cs typeface="Times New Roman"/>
                        </a:rPr>
                        <a:t>0</a:t>
                      </a:r>
                      <a:endParaRPr lang="es-ES_tradnl" sz="2600" b="1" dirty="0">
                        <a:effectLst/>
                        <a:latin typeface="+mn-lt"/>
                        <a:ea typeface="Calibri"/>
                        <a:cs typeface="Times New Roman"/>
                      </a:endParaRPr>
                    </a:p>
                  </a:txBody>
                  <a:tcPr marL="55249" marR="552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563" lvl="0" indent="0" algn="l">
                        <a:defRPr sz="1800" b="0" i="0"/>
                      </a:pPr>
                      <a:r>
                        <a:rPr lang="es-ES_tradnl" sz="1000" i="1" dirty="0" smtClean="0"/>
                        <a:t>El estudiante no proporciona ninguna evidencia acerca de por qué el autor escribió este texto.</a:t>
                      </a:r>
                    </a:p>
                    <a:p>
                      <a:pPr marL="55563" lvl="0" indent="0" algn="l">
                        <a:defRPr sz="1800" b="0" i="0"/>
                      </a:pPr>
                      <a:r>
                        <a:rPr lang="es-ES_tradnl" sz="1100" b="0" i="0" dirty="0" smtClean="0"/>
                        <a:t>Las plantas son importantes para el mundo.</a:t>
                      </a:r>
                      <a:r>
                        <a:rPr lang="es-ES_tradnl" sz="1100" b="0" i="0" baseline="0" dirty="0" smtClean="0"/>
                        <a:t> </a:t>
                      </a:r>
                      <a:endParaRPr lang="es-ES_tradnl" sz="1100" b="0" i="0" dirty="0"/>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95109600"/>
              </p:ext>
            </p:extLst>
          </p:nvPr>
        </p:nvGraphicFramePr>
        <p:xfrm>
          <a:off x="5486400" y="7222671"/>
          <a:ext cx="1905000" cy="641169"/>
        </p:xfrm>
        <a:graphic>
          <a:graphicData uri="http://schemas.openxmlformats.org/drawingml/2006/table">
            <a:tbl>
              <a:tblPr/>
              <a:tblGrid>
                <a:gridCol w="1905000"/>
              </a:tblGrid>
              <a:tr h="153489">
                <a:tc>
                  <a:txBody>
                    <a:bodyPr/>
                    <a:lstStyle/>
                    <a:p>
                      <a:pPr marL="0" marR="0" algn="l">
                        <a:lnSpc>
                          <a:spcPct val="100000"/>
                        </a:lnSpc>
                        <a:spcBef>
                          <a:spcPts val="0"/>
                        </a:spcBef>
                        <a:spcAft>
                          <a:spcPts val="0"/>
                        </a:spcAft>
                      </a:pPr>
                      <a:r>
                        <a:rPr lang="en-US" sz="800" b="1" dirty="0" err="1" smtClean="0">
                          <a:solidFill>
                            <a:srgbClr val="000000"/>
                          </a:solidFill>
                          <a:latin typeface="+mn-lt"/>
                          <a:ea typeface="Times New Roman"/>
                          <a:cs typeface="Times New Roman"/>
                        </a:rPr>
                        <a:t>Hacia</a:t>
                      </a:r>
                      <a:r>
                        <a:rPr lang="en-US" sz="800" b="1" dirty="0" smtClean="0">
                          <a:solidFill>
                            <a:srgbClr val="000000"/>
                          </a:solidFill>
                          <a:latin typeface="+mn-lt"/>
                          <a:ea typeface="Times New Roman"/>
                          <a:cs typeface="Times New Roman"/>
                        </a:rPr>
                        <a:t> RI.2.6</a:t>
                      </a:r>
                      <a:r>
                        <a:rPr lang="en-US" sz="800" b="1" baseline="0" dirty="0" smtClean="0">
                          <a:solidFill>
                            <a:srgbClr val="000000"/>
                          </a:solidFill>
                          <a:latin typeface="+mn-lt"/>
                          <a:ea typeface="Times New Roman"/>
                          <a:cs typeface="Times New Roman"/>
                        </a:rPr>
                        <a:t>   DOK-3  </a:t>
                      </a:r>
                      <a:r>
                        <a:rPr lang="en-US" sz="800" b="1" baseline="0" dirty="0" err="1" smtClean="0">
                          <a:solidFill>
                            <a:srgbClr val="000000"/>
                          </a:solidFill>
                          <a:latin typeface="+mn-lt"/>
                          <a:ea typeface="Times New Roman"/>
                          <a:cs typeface="Times New Roman"/>
                        </a:rPr>
                        <a:t>APx</a:t>
                      </a:r>
                      <a:endParaRPr lang="en-US" sz="800" b="1" dirty="0">
                        <a:latin typeface="+mn-lt"/>
                        <a:ea typeface="Calibri"/>
                        <a:cs typeface="Times New Roman"/>
                      </a:endParaRPr>
                    </a:p>
                  </a:txBody>
                  <a:tcPr marL="32363" marR="3236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410391">
                <a:tc>
                  <a:txBody>
                    <a:bodyPr/>
                    <a:lstStyle/>
                    <a:p>
                      <a:pPr marL="0" marR="0" algn="l">
                        <a:lnSpc>
                          <a:spcPct val="100000"/>
                        </a:lnSpc>
                        <a:spcBef>
                          <a:spcPts val="0"/>
                        </a:spcBef>
                        <a:spcAft>
                          <a:spcPts val="0"/>
                        </a:spcAft>
                      </a:pPr>
                      <a:r>
                        <a:rPr lang="es-ES" sz="800" b="1" kern="1200" dirty="0" smtClean="0">
                          <a:solidFill>
                            <a:schemeClr val="tx1"/>
                          </a:solidFill>
                          <a:latin typeface="+mn-lt"/>
                          <a:ea typeface="+mn-ea"/>
                          <a:cs typeface="+mn-cs"/>
                        </a:rPr>
                        <a:t>Identifica un propósito principal en un texto  nuevo mediante declaraciones específicas acerca de lo que el autor quiere contestar, explicar o describir.</a:t>
                      </a:r>
                      <a:endParaRPr lang="en-US" sz="800" b="1" dirty="0">
                        <a:latin typeface="+mn-lt"/>
                        <a:ea typeface="Calibri"/>
                        <a:cs typeface="Times New Roman"/>
                      </a:endParaRPr>
                    </a:p>
                  </a:txBody>
                  <a:tcPr marL="32363" marR="3236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5" name="Slide Number Placeholder 2"/>
          <p:cNvSpPr>
            <a:spLocks noGrp="1"/>
          </p:cNvSpPr>
          <p:nvPr>
            <p:ph type="sldNum" sz="quarter" idx="12"/>
          </p:nvPr>
        </p:nvSpPr>
        <p:spPr>
          <a:xfrm>
            <a:off x="6557963" y="9522884"/>
            <a:ext cx="842010" cy="535517"/>
          </a:xfrm>
        </p:spPr>
        <p:txBody>
          <a:bodyPr/>
          <a:lstStyle/>
          <a:p>
            <a:r>
              <a:rPr lang="en-US" dirty="0" smtClean="0"/>
              <a:t>21</a:t>
            </a:r>
            <a:endParaRPr lang="en-US" dirty="0"/>
          </a:p>
        </p:txBody>
      </p:sp>
    </p:spTree>
    <p:extLst>
      <p:ext uri="{BB962C8B-B14F-4D97-AF65-F5344CB8AC3E}">
        <p14:creationId xmlns:p14="http://schemas.microsoft.com/office/powerpoint/2010/main" val="1492975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numCol="1"/>
          <a:lstStyle/>
          <a:p>
            <a:fld id="{F177B04D-AEB5-43ED-B9BA-B3D1EC9C9067}" type="slidenum">
              <a:rPr lang="en-US" smtClean="0"/>
              <a:pPr/>
              <a:t>22</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277152919"/>
              </p:ext>
            </p:extLst>
          </p:nvPr>
        </p:nvGraphicFramePr>
        <p:xfrm>
          <a:off x="442300" y="736836"/>
          <a:ext cx="6822440" cy="6919314"/>
        </p:xfrm>
        <a:graphic>
          <a:graphicData uri="http://schemas.openxmlformats.org/drawingml/2006/table">
            <a:tbl>
              <a:tblPr firstRow="1" bandRow="1">
                <a:tableStyleId>{5940675A-B579-460E-94D1-54222C63F5DA}</a:tableStyleId>
              </a:tblPr>
              <a:tblGrid>
                <a:gridCol w="539750"/>
                <a:gridCol w="6282690"/>
              </a:tblGrid>
              <a:tr h="167640">
                <a:tc gridSpan="2">
                  <a:txBody>
                    <a:bodyPr/>
                    <a:lstStyle/>
                    <a:p>
                      <a:pPr marL="0" marR="0" lvl="0" indent="0" algn="l" defTabSz="1018809" rtl="0" eaLnBrk="1" fontAlgn="auto" latinLnBrk="0" hangingPunct="1">
                        <a:lnSpc>
                          <a:spcPct val="100000"/>
                        </a:lnSpc>
                        <a:spcBef>
                          <a:spcPts val="0"/>
                        </a:spcBef>
                        <a:spcAft>
                          <a:spcPts val="0"/>
                        </a:spcAft>
                        <a:buClrTx/>
                        <a:buSzTx/>
                        <a:buFontTx/>
                        <a:buNone/>
                        <a:tabLst/>
                        <a:defRPr/>
                      </a:pPr>
                      <a:r>
                        <a:rPr kumimoji="0" lang="es-ES_tradnl" sz="1000" b="0" i="1" u="none" strike="noStrike" kern="1200" cap="none" spc="0" normalizeH="0" baseline="0" noProof="0" dirty="0" smtClean="0">
                          <a:ln>
                            <a:noFill/>
                          </a:ln>
                          <a:solidFill>
                            <a:prstClr val="black"/>
                          </a:solidFill>
                          <a:effectLst/>
                          <a:uLnTx/>
                          <a:uFillTx/>
                          <a:latin typeface="+mn-lt"/>
                          <a:ea typeface="+mn-ea"/>
                          <a:cs typeface="+mn-cs"/>
                        </a:rPr>
                        <a:t>Una nota sobre las respuestas construidas:  Las respuestas construidas no están escritas “en piedra.” No hay una manera perfecta en la que el estudiante deba responder. Busque la intención general de la pregunta y  la respuesta del estudiante y siga la rúbrica a continuación tanto como sea posible. Utilice su mejor juicio. A diferencia de las preguntas de  DOK-1 donde  hay una respuesta correcta o incorrecta,  las respuestas construidas son más difíciles de evaluar. La coherencia global de la intención del estudiante, basada en la mayor parte de sus respuestas, puede servirle de guía.</a:t>
                      </a:r>
                      <a:endParaRPr kumimoji="0" lang="es-419" sz="2000" b="0" i="0" u="none"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tc>
                <a:tc hMerge="1">
                  <a:txBody>
                    <a:bodyPr/>
                    <a:lstStyle/>
                    <a:p>
                      <a:endParaRPr lang="en-US"/>
                    </a:p>
                  </a:txBody>
                  <a:tcPr/>
                </a:tc>
              </a:tr>
              <a:tr h="305580">
                <a:tc gridSpan="2">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Pre-evaluación Trimestre 2: Clave para la </a:t>
                      </a:r>
                      <a:r>
                        <a:rPr kumimoji="0" lang="es-ES" sz="1400" b="1" i="0" u="sng" strike="noStrike" kern="1200" cap="none" spc="0" normalizeH="0" baseline="0" noProof="0" dirty="0" smtClean="0">
                          <a:ln>
                            <a:noFill/>
                          </a:ln>
                          <a:solidFill>
                            <a:prstClr val="black"/>
                          </a:solidFill>
                          <a:effectLst/>
                          <a:uLnTx/>
                          <a:uFillTx/>
                          <a:latin typeface="+mn-lt"/>
                          <a:ea typeface="+mn-ea"/>
                          <a:cs typeface="+mn-cs"/>
                        </a:rPr>
                        <a:t>Respuesta construida de investigación</a:t>
                      </a:r>
                    </a:p>
                  </a:txBody>
                  <a:tcPr marL="103632" marR="103632" marT="50292" marB="50292"/>
                </a:tc>
                <a:tc hMerge="1">
                  <a:txBody>
                    <a:bodyPr/>
                    <a:lstStyle/>
                    <a:p>
                      <a:endParaRPr lang="es-419"/>
                    </a:p>
                  </a:txBody>
                  <a:tcPr/>
                </a:tc>
              </a:tr>
              <a:tr h="352044">
                <a:tc gridSpan="2">
                  <a:txBody>
                    <a:bodyPr/>
                    <a:lstStyle/>
                    <a:p>
                      <a:pPr marL="0" marR="0" lvl="0" indent="0" algn="ctr" defTabSz="966612" rtl="0" eaLnBrk="1" fontAlgn="auto" latinLnBrk="0" hangingPunct="1">
                        <a:lnSpc>
                          <a:spcPct val="100000"/>
                        </a:lnSpc>
                        <a:spcBef>
                          <a:spcPts val="0"/>
                        </a:spcBef>
                        <a:spcAft>
                          <a:spcPts val="0"/>
                        </a:spcAft>
                        <a:buClrTx/>
                        <a:buSzTx/>
                        <a:buFontTx/>
                        <a:buNone/>
                        <a:tabLst/>
                        <a:defRPr/>
                      </a:pPr>
                      <a:r>
                        <a:rPr lang="es-ES" sz="1600" b="1" u="sng" kern="1200" noProof="0" dirty="0" smtClean="0">
                          <a:solidFill>
                            <a:schemeClr val="tx1"/>
                          </a:solidFill>
                          <a:latin typeface="+mn-lt"/>
                          <a:ea typeface="+mn-ea"/>
                          <a:cs typeface="+mn-cs"/>
                        </a:rPr>
                        <a:t>Rúbricas para la Respuesta construida de investigación - Objetivo 3</a:t>
                      </a:r>
                    </a:p>
                    <a:p>
                      <a:pPr marL="231775" marR="0" lvl="0" indent="-231775" algn="ctr" defTabSz="966612"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evidencia de la habilidad para distinguir información relevante de la información irrelevante, como lo es distinguir un hecho de una opinión</a:t>
                      </a:r>
                      <a:endParaRPr kumimoji="0" lang="es-ES" sz="1200" b="1" i="0" u="none"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tc>
                <a:tc hMerge="1">
                  <a:txBody>
                    <a:bodyPr/>
                    <a:lstStyle/>
                    <a:p>
                      <a:endParaRPr lang="en-US"/>
                    </a:p>
                  </a:txBody>
                  <a:tcPr/>
                </a:tc>
              </a:tr>
              <a:tr h="352044">
                <a:tc gridSpan="2">
                  <a:txBody>
                    <a:bodyPr/>
                    <a:lstStyle/>
                    <a:p>
                      <a:pPr marL="231775" marR="0" lvl="0" indent="-231775" algn="l" defTabSz="966612" rtl="0" eaLnBrk="1" fontAlgn="auto" latinLnBrk="0" hangingPunct="1">
                        <a:lnSpc>
                          <a:spcPct val="100000"/>
                        </a:lnSpc>
                        <a:spcBef>
                          <a:spcPts val="0"/>
                        </a:spcBef>
                        <a:spcAft>
                          <a:spcPts val="0"/>
                        </a:spcAft>
                        <a:buClrTx/>
                        <a:buSzTx/>
                        <a:buFontTx/>
                        <a:buNone/>
                        <a:tabLst/>
                        <a:defRPr/>
                      </a:pPr>
                      <a:r>
                        <a:rPr lang="es-ES_tradnl" sz="1400" b="1" kern="1200" dirty="0" smtClean="0">
                          <a:solidFill>
                            <a:srgbClr val="000000"/>
                          </a:solidFill>
                          <a:effectLst/>
                          <a:latin typeface="+mn-lt"/>
                          <a:ea typeface="Times New Roman"/>
                          <a:cs typeface="Times New Roman"/>
                        </a:rPr>
                        <a:t>Estándar RI.2.7:   </a:t>
                      </a:r>
                      <a:r>
                        <a:rPr kumimoji="0" lang="es-ES" sz="1400" b="1" i="0" u="none" strike="noStrike" kern="1200" cap="none" spc="0" normalizeH="0" baseline="0" noProof="0" dirty="0" smtClean="0">
                          <a:ln>
                            <a:noFill/>
                          </a:ln>
                          <a:solidFill>
                            <a:srgbClr val="000000"/>
                          </a:solidFill>
                          <a:effectLst/>
                          <a:uLnTx/>
                          <a:uFillTx/>
                          <a:latin typeface="+mn-lt"/>
                          <a:ea typeface="Times New Roman"/>
                          <a:cs typeface="Times New Roman"/>
                        </a:rPr>
                        <a:t>Rúbrica para la </a:t>
                      </a:r>
                      <a:r>
                        <a:rPr kumimoji="0" lang="es-ES" sz="1400" b="1" i="0" u="none" strike="noStrike" kern="1200" cap="none" spc="0" normalizeH="0" baseline="0" noProof="0" dirty="0" smtClean="0">
                          <a:ln>
                            <a:noFill/>
                          </a:ln>
                          <a:solidFill>
                            <a:srgbClr val="000000"/>
                          </a:solidFill>
                          <a:effectLst/>
                          <a:uLnTx/>
                          <a:uFillTx/>
                          <a:latin typeface="+mn-lt"/>
                          <a:ea typeface="Times New Roman"/>
                          <a:cs typeface="Arial"/>
                        </a:rPr>
                        <a:t>Respuesta Construida de investigación</a:t>
                      </a:r>
                      <a:r>
                        <a:rPr kumimoji="0" lang="es-ES" sz="1400" b="1" i="0" u="none" strike="noStrike" kern="1200" cap="none" spc="0" normalizeH="0" baseline="0" noProof="0" dirty="0" smtClean="0">
                          <a:ln>
                            <a:noFill/>
                          </a:ln>
                          <a:solidFill>
                            <a:srgbClr val="000000"/>
                          </a:solidFill>
                          <a:effectLst/>
                          <a:uLnTx/>
                          <a:uFillTx/>
                          <a:latin typeface="+mn-lt"/>
                          <a:ea typeface="Times New Roman"/>
                          <a:cs typeface="Times New Roman"/>
                        </a:rPr>
                        <a:t> </a:t>
                      </a:r>
                      <a:endParaRPr lang="es-ES_tradnl" sz="1400" dirty="0" smtClean="0">
                        <a:effectLst/>
                        <a:latin typeface="+mn-lt"/>
                        <a:ea typeface="Times New Roman"/>
                      </a:endParaRPr>
                    </a:p>
                  </a:txBody>
                  <a:tcPr marL="103632" marR="103632" marT="50292" marB="50292"/>
                </a:tc>
                <a:tc hMerge="1">
                  <a:txBody>
                    <a:bodyPr/>
                    <a:lstStyle/>
                    <a:p>
                      <a:endParaRPr lang="es-419"/>
                    </a:p>
                  </a:txBody>
                  <a:tcPr/>
                </a:tc>
              </a:tr>
              <a:tr h="569976">
                <a:tc gridSpan="2">
                  <a:txBody>
                    <a:bodyPr/>
                    <a:lstStyle/>
                    <a:p>
                      <a:pPr marL="0" marR="0" indent="0" algn="l" defTabSz="966612" rtl="0" eaLnBrk="1" latinLnBrk="0" hangingPunct="1">
                        <a:lnSpc>
                          <a:spcPct val="100000"/>
                        </a:lnSpc>
                        <a:spcBef>
                          <a:spcPts val="0"/>
                        </a:spcBef>
                        <a:spcAft>
                          <a:spcPts val="0"/>
                        </a:spcAft>
                        <a:buClrTx/>
                        <a:buSzTx/>
                        <a:buFontTx/>
                        <a:buNone/>
                        <a:tabLst/>
                        <a:defRPr/>
                      </a:pPr>
                      <a:r>
                        <a:rPr lang="es-ES_tradnl" sz="1400" b="1" dirty="0" smtClean="0">
                          <a:latin typeface="Helvetica" pitchFamily="34" charset="0"/>
                        </a:rPr>
                        <a:t>Pregunta #16:</a:t>
                      </a:r>
                      <a:r>
                        <a:rPr lang="es-ES_tradnl" sz="1400" b="1" baseline="0" dirty="0" smtClean="0">
                          <a:latin typeface="Helvetica" pitchFamily="34" charset="0"/>
                        </a:rPr>
                        <a:t> </a:t>
                      </a:r>
                      <a:r>
                        <a:rPr lang="es-ES" sz="1400" b="1" baseline="0" dirty="0" smtClean="0">
                          <a:solidFill>
                            <a:schemeClr val="tx1"/>
                          </a:solidFill>
                          <a:latin typeface="Helvetica" pitchFamily="34" charset="0"/>
                        </a:rPr>
                        <a:t>Explica qué pasa primero, después, luego y al final en el ciclo de vida de una planta. </a:t>
                      </a:r>
                      <a:endParaRPr lang="es-ES_tradnl" sz="1400" b="1" dirty="0" smtClean="0">
                        <a:latin typeface="Helvetica" pitchFamily="34" charset="0"/>
                      </a:endParaRPr>
                    </a:p>
                  </a:txBody>
                  <a:tcPr marL="103632" marR="103632" marT="50292" marB="50292">
                    <a:solidFill>
                      <a:schemeClr val="bg1"/>
                    </a:solidFill>
                  </a:tcPr>
                </a:tc>
                <a:tc hMerge="1">
                  <a:txBody>
                    <a:bodyPr/>
                    <a:lstStyle/>
                    <a:p>
                      <a:endParaRPr lang="en-US" dirty="0"/>
                    </a:p>
                  </a:txBody>
                  <a:tcPr/>
                </a:tc>
              </a:tr>
              <a:tr h="335280">
                <a:tc gridSpan="2">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Lenguaje de la respuesta - maestro/rúbrica </a:t>
                      </a: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solidFill>
                      <a:schemeClr val="bg1">
                        <a:lumMod val="85000"/>
                      </a:schemeClr>
                    </a:solidFill>
                  </a:tcPr>
                </a:tc>
                <a:tc hMerge="1">
                  <a:txBody>
                    <a:bodyPr/>
                    <a:lstStyle/>
                    <a:p>
                      <a:endParaRPr lang="en-US"/>
                    </a:p>
                  </a:txBody>
                  <a:tcPr/>
                </a:tc>
              </a:tr>
              <a:tr h="980286">
                <a:tc gridSpan="2">
                  <a:txBody>
                    <a:bodyPr/>
                    <a:lstStyle/>
                    <a:p>
                      <a:pPr marL="0" marR="0" indent="0" algn="l" defTabSz="914318" rtl="0" eaLnBrk="1" latinLnBrk="0" hangingPunct="1">
                        <a:lnSpc>
                          <a:spcPct val="100000"/>
                        </a:lnSpc>
                        <a:spcBef>
                          <a:spcPts val="0"/>
                        </a:spcBef>
                        <a:spcAft>
                          <a:spcPts val="0"/>
                        </a:spcAft>
                        <a:buClrTx/>
                        <a:buSzTx/>
                        <a:buFontTx/>
                        <a:buNone/>
                        <a:tabLst/>
                        <a:defRPr/>
                      </a:pPr>
                      <a:r>
                        <a:rPr lang="es-ES_tradnl" sz="1100" b="1" u="sng" dirty="0" smtClean="0"/>
                        <a:t>La respuesta distingue qué evidencia es relevante sobre </a:t>
                      </a:r>
                      <a:r>
                        <a:rPr lang="es-ES_tradnl" sz="1100" b="0" u="none" dirty="0" smtClean="0"/>
                        <a:t>las partes del ciclo de vida de una planta, y el hecho de que al final todo comienza nuevamente.</a:t>
                      </a:r>
                      <a:r>
                        <a:rPr lang="es-ES_tradnl" sz="1100" b="0" u="none" baseline="0" dirty="0" smtClean="0"/>
                        <a:t> Debe incluir que (1) primero la planta comienza como una semilla, (2) después el agua y el sol le ayudan a crecer, (3) luego, la semilla brota y, (4) con más sol y agua, a la planta le nace un tallo y hojas, (5) luego las flores se convierten en una fruta y la fruta tiene semillas, y (6) al final las nuevas plantas nacen de las semillas, comenzando el ciclo nuevamente.</a:t>
                      </a:r>
                    </a:p>
                  </a:txBody>
                  <a:tcPr marL="103632" marR="103632" marT="50292" marB="50292">
                    <a:noFill/>
                  </a:tcPr>
                </a:tc>
                <a:tc hMerge="1">
                  <a:txBody>
                    <a:bodyPr/>
                    <a:lstStyle/>
                    <a:p>
                      <a:endParaRPr lang="en-US" sz="1200" baseline="0" dirty="0" smtClean="0"/>
                    </a:p>
                  </a:txBody>
                  <a:tcPr marL="97536" marR="97536" marT="50292" marB="50292"/>
                </a:tc>
              </a:tr>
              <a:tr h="301752">
                <a:tc gridSpan="2">
                  <a:txBody>
                    <a:bodyPr/>
                    <a:lstStyle/>
                    <a:p>
                      <a:pPr marL="0" marR="0" lvl="0" indent="0" algn="ctr" defTabSz="101880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Ejemplo de respuesta en el “lenguaje” del estudiante</a:t>
                      </a:r>
                      <a:endParaRPr lang="es-ES_tradnl" sz="1300" b="1" u="sng" noProof="0" dirty="0"/>
                    </a:p>
                  </a:txBody>
                  <a:tcPr marL="103632" marR="103632" marT="50292" marB="50292">
                    <a:solidFill>
                      <a:schemeClr val="bg1">
                        <a:lumMod val="85000"/>
                      </a:schemeClr>
                    </a:solidFill>
                  </a:tcPr>
                </a:tc>
                <a:tc hMerge="1">
                  <a:txBody>
                    <a:bodyPr/>
                    <a:lstStyle/>
                    <a:p>
                      <a:endParaRPr lang="en-US" sz="1000" dirty="0"/>
                    </a:p>
                  </a:txBody>
                  <a:tcPr/>
                </a:tc>
              </a:tr>
              <a:tr h="786738">
                <a:tc>
                  <a:txBody>
                    <a:bodyPr/>
                    <a:lstStyle/>
                    <a:p>
                      <a:pPr algn="ctr"/>
                      <a:r>
                        <a:rPr lang="en-US" sz="2000" b="1" dirty="0" smtClean="0"/>
                        <a:t>2</a:t>
                      </a:r>
                      <a:endParaRPr lang="en-US" sz="2000" b="1" dirty="0"/>
                    </a:p>
                  </a:txBody>
                  <a:tcPr marL="103632" marR="103632" marT="50292" marB="50292" anchor="ctr"/>
                </a:tc>
                <a:tc>
                  <a:txBody>
                    <a:bodyPr/>
                    <a:lstStyle/>
                    <a:p>
                      <a:r>
                        <a:rPr lang="es-ES_tradnl" sz="1000" b="0" i="1" baseline="0" dirty="0" smtClean="0"/>
                        <a:t>El estudiante es capaz de distinguir evidencia que es relevante acerca de las partes del ciclo de vida de una planta y las coloca en el orden correcto. También tiene que incluir, que al final, el  ciclo comienza de nuevo.</a:t>
                      </a:r>
                    </a:p>
                    <a:p>
                      <a:r>
                        <a:rPr lang="es-ES_tradnl" sz="1100" dirty="0" smtClean="0"/>
                        <a:t>Hay varias partes en el ciclo de vida de la planta. Primero la planta comienza como una semilla, después el agua y el sol la ayudan a crecer, luego la semilla brota y a la planta le crecen hojas y un tallo, luego de las flores sale una  fruta y la fruta tiene semillas, y por último salen</a:t>
                      </a:r>
                      <a:r>
                        <a:rPr lang="es-ES_tradnl" sz="1100" baseline="0" dirty="0" smtClean="0"/>
                        <a:t> n</a:t>
                      </a:r>
                      <a:r>
                        <a:rPr lang="es-ES_tradnl" sz="1100" dirty="0" smtClean="0"/>
                        <a:t>uevas plantas de las</a:t>
                      </a:r>
                      <a:r>
                        <a:rPr lang="es-ES_tradnl" sz="1100" baseline="0" dirty="0" smtClean="0"/>
                        <a:t> </a:t>
                      </a:r>
                      <a:r>
                        <a:rPr lang="es-ES_tradnl" sz="1100" dirty="0" smtClean="0"/>
                        <a:t>semillas, empezando el ciclo de nuevo.</a:t>
                      </a:r>
                      <a:endParaRPr lang="es-ES_tradnl" sz="1100" dirty="0"/>
                    </a:p>
                  </a:txBody>
                  <a:tcPr marL="103632" marR="103632" marT="50292" marB="50292">
                    <a:noFill/>
                  </a:tcPr>
                </a:tc>
              </a:tr>
              <a:tr h="771144">
                <a:tc>
                  <a:txBody>
                    <a:bodyPr/>
                    <a:lstStyle/>
                    <a:p>
                      <a:pPr algn="ctr"/>
                      <a:r>
                        <a:rPr lang="en-US" sz="2000" b="1" dirty="0" smtClean="0"/>
                        <a:t>1</a:t>
                      </a:r>
                      <a:endParaRPr lang="en-US" sz="2000" b="1" dirty="0"/>
                    </a:p>
                  </a:txBody>
                  <a:tcPr marL="103632" marR="103632" marT="50292" marB="50292" anchor="ctr"/>
                </a:tc>
                <a:tc>
                  <a:txBody>
                    <a:bodyPr/>
                    <a:lstStyle/>
                    <a:p>
                      <a:pPr marL="0" marR="0" indent="0" algn="l" defTabSz="1018809" rtl="0" eaLnBrk="1" latinLnBrk="0" hangingPunct="1">
                        <a:lnSpc>
                          <a:spcPct val="100000"/>
                        </a:lnSpc>
                        <a:spcBef>
                          <a:spcPts val="0"/>
                        </a:spcBef>
                        <a:spcAft>
                          <a:spcPts val="0"/>
                        </a:spcAft>
                        <a:buClrTx/>
                        <a:buSzTx/>
                        <a:buFontTx/>
                        <a:buNone/>
                        <a:tabLst/>
                        <a:defRPr/>
                      </a:pPr>
                      <a:r>
                        <a:rPr lang="es-ES_tradnl" sz="1000" b="0" i="1" baseline="0" dirty="0" smtClean="0"/>
                        <a:t>El estudiante es capaz de distinguir</a:t>
                      </a:r>
                      <a:r>
                        <a:rPr lang="es-ES_tradnl" sz="1000" b="0" i="1" u="sng" baseline="0" dirty="0" smtClean="0"/>
                        <a:t> alguna </a:t>
                      </a:r>
                      <a:r>
                        <a:rPr lang="es-ES_tradnl" sz="1000" b="0" i="1" baseline="0" dirty="0" smtClean="0"/>
                        <a:t>evidencia que es relevante acerca del ciclo de vida de una planta. Tal vez ellos no incluyan el hecho de que el ciclo comienza de nuevo.</a:t>
                      </a:r>
                    </a:p>
                    <a:p>
                      <a:pPr marL="0" marR="0" indent="0" algn="l" defTabSz="1018809" rtl="0" eaLnBrk="1" latinLnBrk="0" hangingPunct="1">
                        <a:lnSpc>
                          <a:spcPct val="100000"/>
                        </a:lnSpc>
                        <a:spcBef>
                          <a:spcPts val="0"/>
                        </a:spcBef>
                        <a:spcAft>
                          <a:spcPts val="0"/>
                        </a:spcAft>
                        <a:buClrTx/>
                        <a:buSzTx/>
                        <a:buFontTx/>
                        <a:buNone/>
                        <a:tabLst/>
                        <a:defRPr/>
                      </a:pPr>
                      <a:r>
                        <a:rPr lang="es-ES_tradnl" sz="1100" b="0" i="0" dirty="0" smtClean="0"/>
                        <a:t>Primero la planta comienza como una semilla, después a la planta le crecen hojas y un tallo, luego las flores se convierten en una fruta y la fruta tiene semillas.</a:t>
                      </a:r>
                      <a:endParaRPr lang="es-ES_tradnl" sz="1100" b="0" i="0" dirty="0"/>
                    </a:p>
                  </a:txBody>
                  <a:tcPr marL="103632" marR="103632" marT="50292" marB="50292">
                    <a:noFill/>
                  </a:tcPr>
                </a:tc>
              </a:tr>
              <a:tr h="472440">
                <a:tc>
                  <a:txBody>
                    <a:bodyPr/>
                    <a:lstStyle/>
                    <a:p>
                      <a:pPr algn="ctr"/>
                      <a:r>
                        <a:rPr lang="en-US" sz="2000" b="1" dirty="0" smtClean="0"/>
                        <a:t>0</a:t>
                      </a:r>
                      <a:endParaRPr lang="en-US" sz="2000" b="1" dirty="0"/>
                    </a:p>
                  </a:txBody>
                  <a:tcPr marL="103632" marR="103632" marT="50292" marB="50292" anchor="ctr"/>
                </a:tc>
                <a:tc>
                  <a:txBody>
                    <a:bodyPr/>
                    <a:lstStyle/>
                    <a:p>
                      <a:r>
                        <a:rPr lang="es-ES_tradnl" sz="1000" b="0" i="1" baseline="0" dirty="0" smtClean="0"/>
                        <a:t>El estudiante no es capaz de distinguir la información relevante de la información irrelevante sobre el ciclo de vida de una planta.</a:t>
                      </a:r>
                    </a:p>
                    <a:p>
                      <a:pPr algn="l"/>
                      <a:r>
                        <a:rPr lang="es-ES_tradnl" sz="1100" b="0" i="0" dirty="0" smtClean="0"/>
                        <a:t>El agua hace que las plantas crezcan.</a:t>
                      </a:r>
                      <a:endParaRPr lang="es-ES_tradnl" sz="1100" b="0" i="0" dirty="0"/>
                    </a:p>
                  </a:txBody>
                  <a:tcPr marL="103632" marR="103632" marT="50292" marB="50292">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92498383"/>
              </p:ext>
            </p:extLst>
          </p:nvPr>
        </p:nvGraphicFramePr>
        <p:xfrm>
          <a:off x="5429330" y="8153400"/>
          <a:ext cx="1828800" cy="609600"/>
        </p:xfrm>
        <a:graphic>
          <a:graphicData uri="http://schemas.openxmlformats.org/drawingml/2006/table">
            <a:tbl>
              <a:tblPr/>
              <a:tblGrid>
                <a:gridCol w="1828800"/>
              </a:tblGrid>
              <a:tr h="107768">
                <a:tc>
                  <a:txBody>
                    <a:bodyPr/>
                    <a:lstStyle/>
                    <a:p>
                      <a:pPr marL="0" marR="0" algn="l">
                        <a:lnSpc>
                          <a:spcPct val="100000"/>
                        </a:lnSpc>
                        <a:spcBef>
                          <a:spcPts val="0"/>
                        </a:spcBef>
                        <a:spcAft>
                          <a:spcPts val="0"/>
                        </a:spcAft>
                      </a:pPr>
                      <a:r>
                        <a:rPr lang="en-US" sz="800" b="1" dirty="0" err="1" smtClean="0">
                          <a:latin typeface="+mn-lt"/>
                          <a:ea typeface="Calibri"/>
                          <a:cs typeface="Times New Roman"/>
                        </a:rPr>
                        <a:t>Hacia</a:t>
                      </a:r>
                      <a:r>
                        <a:rPr lang="en-US" sz="800" b="0" dirty="0" smtClean="0">
                          <a:latin typeface="+mn-lt"/>
                          <a:ea typeface="Calibri"/>
                          <a:cs typeface="Times New Roman"/>
                        </a:rPr>
                        <a:t> </a:t>
                      </a:r>
                      <a:r>
                        <a:rPr lang="en-US" sz="800" b="1" dirty="0" smtClean="0">
                          <a:latin typeface="+mn-lt"/>
                          <a:ea typeface="Calibri"/>
                          <a:cs typeface="Times New Roman"/>
                        </a:rPr>
                        <a:t>RI.2.7  DOK-2</a:t>
                      </a:r>
                      <a:r>
                        <a:rPr lang="en-US" sz="800" b="1" baseline="0" dirty="0" smtClean="0">
                          <a:latin typeface="+mn-lt"/>
                          <a:ea typeface="Calibri"/>
                          <a:cs typeface="Times New Roman"/>
                        </a:rPr>
                        <a:t>  </a:t>
                      </a:r>
                      <a:r>
                        <a:rPr lang="en-US" sz="800" b="1" baseline="0" dirty="0" err="1" smtClean="0">
                          <a:latin typeface="+mn-lt"/>
                          <a:ea typeface="Calibri"/>
                          <a:cs typeface="Times New Roman"/>
                        </a:rPr>
                        <a:t>APn</a:t>
                      </a:r>
                      <a:endParaRPr lang="en-US" sz="800" b="1" dirty="0">
                        <a:latin typeface="+mn-lt"/>
                        <a:ea typeface="Calibri"/>
                        <a:cs typeface="Times New Roman"/>
                      </a:endParaRPr>
                    </a:p>
                  </a:txBody>
                  <a:tcPr marL="32363" marR="3236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275408">
                <a:tc>
                  <a:txBody>
                    <a:bodyPr/>
                    <a:lstStyle/>
                    <a:p>
                      <a:pPr marL="0" marR="0" indent="0" algn="l" defTabSz="966612" rtl="0" eaLnBrk="1" latinLnBrk="0" hangingPunct="1">
                        <a:lnSpc>
                          <a:spcPct val="100000"/>
                        </a:lnSpc>
                        <a:spcBef>
                          <a:spcPts val="0"/>
                        </a:spcBef>
                        <a:spcAft>
                          <a:spcPts val="0"/>
                        </a:spcAft>
                        <a:buClrTx/>
                        <a:buSzTx/>
                        <a:buFontTx/>
                        <a:buNone/>
                        <a:tabLst/>
                        <a:defRPr/>
                      </a:pPr>
                      <a:r>
                        <a:rPr lang="es-ES" sz="800" b="1" kern="1200" dirty="0" smtClean="0">
                          <a:solidFill>
                            <a:schemeClr val="tx1"/>
                          </a:solidFill>
                          <a:latin typeface="+mn-lt"/>
                          <a:ea typeface="+mn-ea"/>
                          <a:cs typeface="+mn-cs"/>
                        </a:rPr>
                        <a:t>Interpreta información de una representación visual con el fin de responder preguntas que clarifican un texto.</a:t>
                      </a:r>
                      <a:endParaRPr lang="en-US" sz="800" b="1" dirty="0">
                        <a:latin typeface="+mn-lt"/>
                        <a:ea typeface="Calibri"/>
                        <a:cs typeface="Times New Roman"/>
                      </a:endParaRPr>
                    </a:p>
                  </a:txBody>
                  <a:tcPr marL="32363" marR="3236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4122113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23</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921694900"/>
              </p:ext>
            </p:extLst>
          </p:nvPr>
        </p:nvGraphicFramePr>
        <p:xfrm>
          <a:off x="385434" y="251460"/>
          <a:ext cx="6822440" cy="8250936"/>
        </p:xfrm>
        <a:graphic>
          <a:graphicData uri="http://schemas.openxmlformats.org/drawingml/2006/table">
            <a:tbl>
              <a:tblPr firstRow="1" bandRow="1">
                <a:tableStyleId>{5940675A-B579-460E-94D1-54222C63F5DA}</a:tableStyleId>
              </a:tblPr>
              <a:tblGrid>
                <a:gridCol w="539750"/>
                <a:gridCol w="6282690"/>
              </a:tblGrid>
              <a:tr h="434340">
                <a:tc gridSpan="2">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Nota:  Los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escritos</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breves” no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deben</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tomar</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más</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de 10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minutos</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Los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escritos</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breves se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califican</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con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una</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rúbrica</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de 2-3 </a:t>
                      </a:r>
                      <a:r>
                        <a:rPr kumimoji="0" lang="en-US" sz="1000" b="0" i="0" u="none" strike="noStrike" kern="1200" cap="none" spc="0" normalizeH="0" baseline="0" noProof="0" dirty="0" err="1" smtClean="0">
                          <a:ln>
                            <a:noFill/>
                          </a:ln>
                          <a:solidFill>
                            <a:prstClr val="black"/>
                          </a:solidFill>
                          <a:effectLst/>
                          <a:uLnTx/>
                          <a:uFillTx/>
                          <a:latin typeface="+mn-lt"/>
                          <a:ea typeface="Calibri"/>
                          <a:cs typeface="Times New Roman"/>
                        </a:rPr>
                        <a:t>puntos</a:t>
                      </a:r>
                      <a:r>
                        <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rPr>
                        <a:t>. </a:t>
                      </a:r>
                      <a:r>
                        <a:rPr kumimoji="0" lang="es-ES" sz="1000" b="0" i="0" u="none" strike="noStrike" kern="1200" cap="none" spc="0" normalizeH="0" baseline="0" noProof="0" dirty="0" smtClean="0">
                          <a:ln>
                            <a:noFill/>
                          </a:ln>
                          <a:solidFill>
                            <a:prstClr val="black"/>
                          </a:solidFill>
                          <a:effectLst/>
                          <a:uLnTx/>
                          <a:uFillTx/>
                          <a:latin typeface="+mn-lt"/>
                          <a:ea typeface="Calibri"/>
                          <a:cs typeface="Times New Roman"/>
                        </a:rPr>
                        <a:t>Las composiciones completas se califican con una rúbrica de 4 puntos. La diferencia entre esta rúbrica y las rúbricas de Respuesta construida-Lectura, es que la  </a:t>
                      </a:r>
                      <a:r>
                        <a:rPr kumimoji="0" lang="es-ES" sz="1000" b="1" i="0" u="none" strike="noStrike" kern="1200" cap="none" spc="0" normalizeH="0" baseline="0" noProof="0" dirty="0" smtClean="0">
                          <a:ln>
                            <a:noFill/>
                          </a:ln>
                          <a:solidFill>
                            <a:prstClr val="black"/>
                          </a:solidFill>
                          <a:effectLst/>
                          <a:uLnTx/>
                          <a:uFillTx/>
                          <a:latin typeface="+mn-lt"/>
                          <a:ea typeface="Calibri"/>
                          <a:cs typeface="Times New Roman"/>
                        </a:rPr>
                        <a:t>Rúbrica de Escrito Breve está evaluando el dominio de la escritura </a:t>
                      </a:r>
                      <a:r>
                        <a:rPr kumimoji="0" lang="es-ES" sz="1000" b="0" i="0" u="none" strike="noStrike" kern="1200" cap="none" spc="0" normalizeH="0" baseline="0" noProof="0" dirty="0" smtClean="0">
                          <a:ln>
                            <a:noFill/>
                          </a:ln>
                          <a:solidFill>
                            <a:prstClr val="black"/>
                          </a:solidFill>
                          <a:effectLst/>
                          <a:uLnTx/>
                          <a:uFillTx/>
                          <a:latin typeface="+mn-lt"/>
                          <a:ea typeface="Calibri"/>
                          <a:cs typeface="Times New Roman"/>
                        </a:rPr>
                        <a:t>en un área específica, mientras que las rúbricas de lectura están evaluando la comprensión. </a:t>
                      </a:r>
                      <a:endParaRPr kumimoji="0" lang="en-US" sz="1000" b="0" i="0" u="none" strike="noStrike" kern="1200" cap="none" spc="0" normalizeH="0" baseline="0" noProof="0" dirty="0" smtClean="0">
                        <a:ln>
                          <a:noFill/>
                        </a:ln>
                        <a:solidFill>
                          <a:prstClr val="black"/>
                        </a:solidFill>
                        <a:effectLst/>
                        <a:uLnTx/>
                        <a:uFillTx/>
                        <a:latin typeface="+mn-lt"/>
                        <a:ea typeface="Calibri"/>
                        <a:cs typeface="Times New Roman"/>
                      </a:endParaRPr>
                    </a:p>
                  </a:txBody>
                  <a:tcPr marL="103632" marR="103632" marT="50292" marB="50292"/>
                </a:tc>
                <a:tc hMerge="1">
                  <a:txBody>
                    <a:bodyPr/>
                    <a:lstStyle/>
                    <a:p>
                      <a:endParaRPr lang="en-US"/>
                    </a:p>
                  </a:txBody>
                  <a:tcPr/>
                </a:tc>
              </a:tr>
              <a:tr h="0">
                <a:tc gridSpan="2">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Pre-evaluación Trimestre 2: Clave para la </a:t>
                      </a:r>
                      <a:r>
                        <a:rPr kumimoji="0" lang="es-ES" sz="1400" b="1" i="0" u="sng" strike="noStrike" kern="1200" cap="none" spc="0" normalizeH="0" baseline="0" noProof="0" dirty="0" smtClean="0">
                          <a:ln>
                            <a:noFill/>
                          </a:ln>
                          <a:solidFill>
                            <a:prstClr val="black"/>
                          </a:solidFill>
                          <a:effectLst/>
                          <a:uLnTx/>
                          <a:uFillTx/>
                          <a:latin typeface="+mn-lt"/>
                          <a:ea typeface="+mn-ea"/>
                          <a:cs typeface="+mn-cs"/>
                        </a:rPr>
                        <a:t>Respuesta construida del escrito breve</a:t>
                      </a:r>
                    </a:p>
                  </a:txBody>
                  <a:tcPr marL="103632" marR="103632" marT="50292" marB="50292"/>
                </a:tc>
                <a:tc hMerge="1">
                  <a:txBody>
                    <a:bodyPr/>
                    <a:lstStyle/>
                    <a:p>
                      <a:endParaRPr lang="en-US"/>
                    </a:p>
                  </a:txBody>
                  <a:tcPr/>
                </a:tc>
              </a:tr>
              <a:tr h="278892">
                <a:tc gridSpan="2">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s-ES_tradnl" sz="1200" b="1" u="none" dirty="0" smtClean="0"/>
                        <a:t>Organización:  Conclusión</a:t>
                      </a:r>
                    </a:p>
                    <a:p>
                      <a:pPr marL="0" marR="0" lvl="0" indent="0" algn="ctr" defTabSz="966612" rtl="0" eaLnBrk="1" fontAlgn="auto" latinLnBrk="0" hangingPunct="1">
                        <a:lnSpc>
                          <a:spcPct val="100000"/>
                        </a:lnSpc>
                        <a:spcBef>
                          <a:spcPts val="0"/>
                        </a:spcBef>
                        <a:spcAft>
                          <a:spcPts val="0"/>
                        </a:spcAft>
                        <a:buClrTx/>
                        <a:buSzTx/>
                        <a:buFontTx/>
                        <a:buNone/>
                        <a:tabLst/>
                        <a:defRPr/>
                      </a:pPr>
                      <a:r>
                        <a:rPr lang="es-ES_tradnl" sz="1100" dirty="0" smtClean="0"/>
                        <a:t>Estándar W.2.2.c:  </a:t>
                      </a:r>
                      <a:r>
                        <a:rPr kumimoji="0" lang="es-ES" sz="1100" b="0" i="0" u="none" strike="noStrike" kern="1200" cap="none" spc="0" normalizeH="0" baseline="0" noProof="0" dirty="0" smtClean="0">
                          <a:ln>
                            <a:noFill/>
                          </a:ln>
                          <a:solidFill>
                            <a:prstClr val="black"/>
                          </a:solidFill>
                          <a:effectLst/>
                          <a:uLnTx/>
                          <a:uFillTx/>
                          <a:latin typeface="+mn-lt"/>
                          <a:ea typeface="+mn-ea"/>
                          <a:cs typeface="+mn-cs"/>
                        </a:rPr>
                        <a:t>Proporcionar una declaración o sección final (de conclusión) relacionada con la información o explicación presentada.</a:t>
                      </a:r>
                      <a:r>
                        <a:rPr lang="es-ES_tradnl" sz="1100" dirty="0" smtClean="0"/>
                        <a:t> </a:t>
                      </a:r>
                    </a:p>
                    <a:p>
                      <a:pPr marL="0" marR="0" lvl="0" indent="0" algn="ctr" defTabSz="966612" rtl="0" eaLnBrk="1" fontAlgn="auto" latinLnBrk="0" hangingPunct="1">
                        <a:lnSpc>
                          <a:spcPct val="100000"/>
                        </a:lnSpc>
                        <a:spcBef>
                          <a:spcPts val="0"/>
                        </a:spcBef>
                        <a:spcAft>
                          <a:spcPts val="0"/>
                        </a:spcAft>
                        <a:buClrTx/>
                        <a:buSzTx/>
                        <a:buFontTx/>
                        <a:buNone/>
                        <a:tabLst/>
                        <a:defRPr/>
                      </a:pPr>
                      <a:endParaRPr lang="es-ES_tradnl" sz="1100" dirty="0" smtClean="0"/>
                    </a:p>
                    <a:p>
                      <a:pPr marL="0" marR="0" lvl="0" indent="0" algn="ctr" defTabSz="966612" rtl="0" eaLnBrk="1" fontAlgn="auto" latinLnBrk="0" hangingPunct="1">
                        <a:lnSpc>
                          <a:spcPct val="100000"/>
                        </a:lnSpc>
                        <a:spcBef>
                          <a:spcPts val="0"/>
                        </a:spcBef>
                        <a:spcAft>
                          <a:spcPts val="0"/>
                        </a:spcAft>
                        <a:buClrTx/>
                        <a:buSzTx/>
                        <a:buFontTx/>
                        <a:buNone/>
                        <a:tabLst/>
                        <a:defRPr/>
                      </a:pPr>
                      <a:r>
                        <a:rPr lang="es-ES_tradnl" sz="1100" b="1" dirty="0" smtClean="0"/>
                        <a:t>Objetivo</a:t>
                      </a:r>
                      <a:r>
                        <a:rPr lang="es-ES_tradnl" sz="1100" b="1" baseline="0" dirty="0" smtClean="0"/>
                        <a:t> </a:t>
                      </a:r>
                      <a:r>
                        <a:rPr lang="es-ES_tradnl" sz="1100" b="1" dirty="0" smtClean="0"/>
                        <a:t>3a</a:t>
                      </a:r>
                      <a:endParaRPr kumimoji="0" lang="es-ES" sz="1100" b="1" i="0" u="none"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tc>
                <a:tc hMerge="1">
                  <a:txBody>
                    <a:bodyPr/>
                    <a:lstStyle/>
                    <a:p>
                      <a:endParaRPr lang="en-US"/>
                    </a:p>
                  </a:txBody>
                  <a:tcPr/>
                </a:tc>
              </a:tr>
              <a:tr h="2144268">
                <a:tc gridSpan="2">
                  <a:txBody>
                    <a:bodyPr/>
                    <a:lstStyle/>
                    <a:p>
                      <a:pPr marL="0" marR="0" lvl="0" indent="0" algn="l" defTabSz="1018809" rtl="0" eaLnBrk="1" fontAlgn="auto" latinLnBrk="0" hangingPunct="1">
                        <a:lnSpc>
                          <a:spcPct val="100000"/>
                        </a:lnSpc>
                        <a:spcBef>
                          <a:spcPts val="0"/>
                        </a:spcBef>
                        <a:spcAft>
                          <a:spcPts val="0"/>
                        </a:spcAft>
                        <a:buClrTx/>
                        <a:buSzTx/>
                        <a:buFont typeface="+mj-lt"/>
                        <a:buNone/>
                        <a:tabLst/>
                        <a:defRPr/>
                      </a:pPr>
                      <a:r>
                        <a:rPr kumimoji="0" lang="es-ES_tradnl" sz="1400" b="0" i="0" u="none" strike="noStrike" kern="1200" cap="none" spc="0" normalizeH="0" baseline="0" noProof="0" dirty="0" smtClean="0">
                          <a:ln>
                            <a:noFill/>
                          </a:ln>
                          <a:solidFill>
                            <a:srgbClr val="000000"/>
                          </a:solidFill>
                          <a:effectLst/>
                          <a:uLnTx/>
                          <a:uFillTx/>
                          <a:latin typeface="+mn-lt"/>
                          <a:ea typeface="Times New Roman"/>
                          <a:cs typeface="Times New Roman"/>
                        </a:rPr>
                        <a:t> </a:t>
                      </a:r>
                      <a:r>
                        <a:rPr kumimoji="0" lang="es-ES_tradnl" sz="1200" b="1" i="0" u="none" strike="noStrike" kern="1200" cap="none" spc="0" normalizeH="0" baseline="0" noProof="0" dirty="0" smtClean="0">
                          <a:ln>
                            <a:noFill/>
                          </a:ln>
                          <a:solidFill>
                            <a:srgbClr val="000000"/>
                          </a:solidFill>
                          <a:effectLst/>
                          <a:uLnTx/>
                          <a:uFillTx/>
                          <a:latin typeface="+mn-lt"/>
                          <a:ea typeface="Times New Roman"/>
                          <a:cs typeface="Times New Roman"/>
                        </a:rPr>
                        <a:t>Pregunta # 17:  </a:t>
                      </a:r>
                      <a:r>
                        <a:rPr kumimoji="0" lang="es-ES_tradnl" sz="1200" b="1" i="0" u="none" strike="noStrike" kern="1200" cap="none" spc="0" normalizeH="0" baseline="0" noProof="0" dirty="0" smtClean="0">
                          <a:ln>
                            <a:noFill/>
                          </a:ln>
                          <a:solidFill>
                            <a:prstClr val="black"/>
                          </a:solidFill>
                          <a:effectLst/>
                          <a:uLnTx/>
                          <a:uFillTx/>
                          <a:latin typeface="+mn-lt"/>
                          <a:ea typeface="+mn-ea"/>
                          <a:cs typeface="+mn-cs"/>
                        </a:rPr>
                        <a:t>Escribe una o dos oraciones más para concluir el párrafo. Utiliza detalles del texto </a:t>
                      </a:r>
                      <a:r>
                        <a:rPr kumimoji="0" lang="es-ES_tradnl" sz="1200" b="1" i="1" u="sng" strike="noStrike" kern="1200" cap="none" spc="0" normalizeH="0" baseline="0" noProof="0" dirty="0" smtClean="0">
                          <a:ln>
                            <a:noFill/>
                          </a:ln>
                          <a:solidFill>
                            <a:prstClr val="black"/>
                          </a:solidFill>
                          <a:effectLst/>
                          <a:uLnTx/>
                          <a:uFillTx/>
                          <a:latin typeface="+mn-lt"/>
                          <a:ea typeface="+mn-ea"/>
                          <a:cs typeface="+mn-cs"/>
                        </a:rPr>
                        <a:t>El ciclo de vida de la planta</a:t>
                      </a:r>
                      <a:r>
                        <a:rPr kumimoji="0" lang="es-ES_tradnl" sz="1200" b="1"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1018809" rtl="0" eaLnBrk="1" fontAlgn="auto" latinLnBrk="0" hangingPunct="1">
                        <a:lnSpc>
                          <a:spcPct val="100000"/>
                        </a:lnSpc>
                        <a:spcBef>
                          <a:spcPts val="0"/>
                        </a:spcBef>
                        <a:spcAft>
                          <a:spcPts val="0"/>
                        </a:spcAft>
                        <a:buClrTx/>
                        <a:buSzTx/>
                        <a:buFont typeface="+mj-lt"/>
                        <a:buNone/>
                        <a:tabLst/>
                        <a:defRPr/>
                      </a:pPr>
                      <a:endParaRPr kumimoji="0" lang="es-ES_tradnl"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018809" rtl="0" eaLnBrk="1" fontAlgn="auto" latinLnBrk="0" hangingPunct="1">
                        <a:lnSpc>
                          <a:spcPct val="100000"/>
                        </a:lnSpc>
                        <a:spcBef>
                          <a:spcPts val="0"/>
                        </a:spcBef>
                        <a:spcAft>
                          <a:spcPts val="0"/>
                        </a:spcAft>
                        <a:buClrTx/>
                        <a:buSzTx/>
                        <a:buFont typeface="+mj-lt"/>
                        <a:buNone/>
                        <a:tabLst/>
                        <a:defRPr/>
                      </a:pPr>
                      <a:r>
                        <a:rPr kumimoji="0" lang="es-ES_tradnl" sz="1200" b="1" i="0" u="none" strike="noStrike" kern="1200" cap="none" spc="0" normalizeH="0" baseline="0" noProof="0" dirty="0" smtClean="0">
                          <a:ln>
                            <a:noFill/>
                          </a:ln>
                          <a:solidFill>
                            <a:prstClr val="black"/>
                          </a:solidFill>
                          <a:effectLst/>
                          <a:uLnTx/>
                          <a:uFillTx/>
                          <a:latin typeface="+mn-lt"/>
                          <a:ea typeface="+mn-ea"/>
                          <a:cs typeface="+mn-cs"/>
                        </a:rPr>
                        <a:t>Tarea: Un estudiante está escribiendo para la clase un párrafo acerca de cómo comienza el ciclo de vida de una planta.  Lee el párrafo.</a:t>
                      </a:r>
                    </a:p>
                    <a:p>
                      <a:pPr marL="0" marR="0" lvl="0" indent="0" algn="l" defTabSz="1018809" rtl="0" eaLnBrk="1" fontAlgn="auto" latinLnBrk="0" hangingPunct="1">
                        <a:lnSpc>
                          <a:spcPct val="100000"/>
                        </a:lnSpc>
                        <a:spcBef>
                          <a:spcPts val="0"/>
                        </a:spcBef>
                        <a:spcAft>
                          <a:spcPts val="0"/>
                        </a:spcAft>
                        <a:buClrTx/>
                        <a:buSzTx/>
                        <a:buFont typeface="+mj-lt"/>
                        <a:buNone/>
                        <a:tabLst/>
                        <a:defRPr/>
                      </a:pPr>
                      <a:endParaRPr kumimoji="0" lang="es-ES_tradnl" sz="1400" b="1" i="0" u="none" strike="noStrike" kern="1200" cap="none" spc="0" normalizeH="0" baseline="0" noProof="0" dirty="0" smtClean="0">
                        <a:ln>
                          <a:noFill/>
                        </a:ln>
                        <a:solidFill>
                          <a:srgbClr val="000000"/>
                        </a:solidFill>
                        <a:effectLst/>
                        <a:uLnTx/>
                        <a:uFillTx/>
                        <a:latin typeface="+mn-lt"/>
                        <a:ea typeface="Times New Roman"/>
                        <a:cs typeface="Times New Roman"/>
                      </a:endParaRPr>
                    </a:p>
                    <a:p>
                      <a:pPr marL="0" marR="0" lvl="0" indent="0" algn="ctr" defTabSz="1018809" rtl="0" eaLnBrk="1" fontAlgn="auto" latinLnBrk="0" hangingPunct="1">
                        <a:lnSpc>
                          <a:spcPct val="100000"/>
                        </a:lnSpc>
                        <a:spcBef>
                          <a:spcPts val="0"/>
                        </a:spcBef>
                        <a:spcAft>
                          <a:spcPts val="0"/>
                        </a:spcAft>
                        <a:buClrTx/>
                        <a:buSzTx/>
                        <a:buFont typeface="+mj-lt"/>
                        <a:buNone/>
                        <a:tabLst/>
                        <a:defRPr/>
                      </a:pPr>
                      <a:r>
                        <a:rPr kumimoji="0" lang="es-ES_tradnl" sz="1200" b="1" i="0" u="sng" strike="noStrike" kern="1200" cap="none" spc="0" normalizeH="0" baseline="0" noProof="0" dirty="0" smtClean="0">
                          <a:ln>
                            <a:noFill/>
                          </a:ln>
                          <a:solidFill>
                            <a:srgbClr val="000000"/>
                          </a:solidFill>
                          <a:effectLst/>
                          <a:uLnTx/>
                          <a:uFillTx/>
                          <a:latin typeface="+mn-lt"/>
                          <a:ea typeface="Times New Roman"/>
                          <a:cs typeface="Times New Roman"/>
                        </a:rPr>
                        <a:t>Nuevos ciclos de vida</a:t>
                      </a:r>
                      <a:endParaRPr kumimoji="0" lang="es-ES_tradnl" sz="1400" b="1" i="0" u="sng" strike="noStrike" kern="1200" cap="none" spc="0" normalizeH="0" baseline="0" noProof="0" dirty="0" smtClean="0">
                        <a:ln>
                          <a:noFill/>
                        </a:ln>
                        <a:solidFill>
                          <a:srgbClr val="000000"/>
                        </a:solidFill>
                        <a:effectLst/>
                        <a:uLnTx/>
                        <a:uFillTx/>
                        <a:latin typeface="+mn-lt"/>
                        <a:ea typeface="Times New Roman"/>
                        <a:cs typeface="Times New Roman"/>
                      </a:endParaRPr>
                    </a:p>
                    <a:p>
                      <a:pPr marL="0" marR="0" lvl="0" indent="0" algn="ctr" defTabSz="1018809" rtl="0" eaLnBrk="1" fontAlgn="auto" latinLnBrk="0" hangingPunct="1">
                        <a:lnSpc>
                          <a:spcPct val="100000"/>
                        </a:lnSpc>
                        <a:spcBef>
                          <a:spcPts val="0"/>
                        </a:spcBef>
                        <a:spcAft>
                          <a:spcPts val="0"/>
                        </a:spcAft>
                        <a:buClrTx/>
                        <a:buSzTx/>
                        <a:buFont typeface="+mj-lt"/>
                        <a:buNone/>
                        <a:tabLst/>
                        <a:defRPr/>
                      </a:pPr>
                      <a:r>
                        <a:rPr kumimoji="0" lang="es-ES_tradnl" sz="1400" b="1" i="0" u="none" strike="noStrike" kern="1200" cap="none" spc="0" normalizeH="0" baseline="0" noProof="0" dirty="0" smtClean="0">
                          <a:ln>
                            <a:noFill/>
                          </a:ln>
                          <a:solidFill>
                            <a:srgbClr val="000000"/>
                          </a:solidFill>
                          <a:effectLst/>
                          <a:uLnTx/>
                          <a:uFillTx/>
                          <a:latin typeface="+mn-lt"/>
                          <a:ea typeface="Times New Roman"/>
                          <a:cs typeface="Times New Roman"/>
                        </a:rPr>
                        <a:t>       </a:t>
                      </a:r>
                    </a:p>
                    <a:p>
                      <a:pPr marL="0" marR="0" lvl="0" indent="0" algn="l" defTabSz="1018809" rtl="0" eaLnBrk="1" fontAlgn="auto" latinLnBrk="0" hangingPunct="1">
                        <a:lnSpc>
                          <a:spcPct val="100000"/>
                        </a:lnSpc>
                        <a:spcBef>
                          <a:spcPts val="0"/>
                        </a:spcBef>
                        <a:spcAft>
                          <a:spcPts val="0"/>
                        </a:spcAft>
                        <a:buClrTx/>
                        <a:buSzTx/>
                        <a:buFont typeface="+mj-lt"/>
                        <a:buNone/>
                        <a:tabLst/>
                        <a:defRPr/>
                      </a:pPr>
                      <a:r>
                        <a:rPr kumimoji="0" lang="es-ES_tradnl" sz="1400" b="0" i="0" u="none" strike="noStrike" kern="1200" cap="none" spc="0" normalizeH="0" baseline="0" noProof="0" dirty="0" smtClean="0">
                          <a:ln>
                            <a:noFill/>
                          </a:ln>
                          <a:solidFill>
                            <a:srgbClr val="000000"/>
                          </a:solidFill>
                          <a:effectLst/>
                          <a:uLnTx/>
                          <a:uFillTx/>
                          <a:latin typeface="+mn-lt"/>
                          <a:ea typeface="Times New Roman"/>
                          <a:cs typeface="Times New Roman"/>
                        </a:rPr>
                        <a:t>      </a:t>
                      </a:r>
                      <a:r>
                        <a:rPr kumimoji="0" lang="es-ES_tradnl" sz="1200" b="0" i="0" u="none" strike="noStrike" kern="1200" cap="none" spc="0" normalizeH="0" baseline="0" noProof="0" dirty="0" smtClean="0">
                          <a:ln>
                            <a:noFill/>
                          </a:ln>
                          <a:solidFill>
                            <a:srgbClr val="000000"/>
                          </a:solidFill>
                          <a:effectLst/>
                          <a:uLnTx/>
                          <a:uFillTx/>
                          <a:latin typeface="+mn-lt"/>
                          <a:ea typeface="Times New Roman"/>
                          <a:cs typeface="Times New Roman"/>
                        </a:rPr>
                        <a:t>Las ardillas pueden ayudar a las plantas a comenzar un nuevo ciclo de vida. Las ardillas entierran nueces. A veces ellas olvidan dónde las enterraron. Entonces, la nuez podría convertirse en una semilla que comienza una nueva planta. Cada vez que una semilla comienza a crecer es el comienzo de un nuevo ciclo de vida. Cuando la semilla crece, tú puedes saber qué tipo de planta va a ser.</a:t>
                      </a:r>
                      <a:r>
                        <a:rPr lang="es-ES_tradnl" sz="1200" b="1" i="0" kern="1200" noProof="0" dirty="0" smtClean="0">
                          <a:solidFill>
                            <a:srgbClr val="000000"/>
                          </a:solidFill>
                          <a:effectLst/>
                          <a:latin typeface="+mn-lt"/>
                          <a:ea typeface="Times New Roman"/>
                          <a:cs typeface="Times New Roman"/>
                        </a:rPr>
                        <a:t>      </a:t>
                      </a:r>
                    </a:p>
                    <a:p>
                      <a:pPr marL="0" marR="0" indent="0" algn="l" defTabSz="1018809" rtl="0" eaLnBrk="1" fontAlgn="auto" latinLnBrk="0" hangingPunct="1">
                        <a:lnSpc>
                          <a:spcPct val="100000"/>
                        </a:lnSpc>
                        <a:spcBef>
                          <a:spcPts val="0"/>
                        </a:spcBef>
                        <a:spcAft>
                          <a:spcPts val="0"/>
                        </a:spcAft>
                        <a:buClrTx/>
                        <a:buSzTx/>
                        <a:buFont typeface="+mj-lt"/>
                        <a:buNone/>
                        <a:tabLst/>
                        <a:defRPr/>
                      </a:pPr>
                      <a:r>
                        <a:rPr lang="es-ES_tradnl" sz="1200" b="0" i="0" kern="1200" baseline="0" noProof="0" dirty="0" smtClean="0">
                          <a:solidFill>
                            <a:srgbClr val="000000"/>
                          </a:solidFill>
                          <a:effectLst/>
                          <a:latin typeface="+mn-lt"/>
                          <a:ea typeface="Times New Roman"/>
                          <a:cs typeface="Times New Roman"/>
                        </a:rPr>
                        <a:t>     </a:t>
                      </a:r>
                    </a:p>
                  </a:txBody>
                  <a:tcPr marL="103632" marR="103632" marT="50292" marB="50292">
                    <a:solidFill>
                      <a:schemeClr val="bg1"/>
                    </a:solidFill>
                  </a:tcPr>
                </a:tc>
                <a:tc hMerge="1">
                  <a:txBody>
                    <a:bodyPr/>
                    <a:lstStyle/>
                    <a:p>
                      <a:endParaRPr lang="en-US" dirty="0"/>
                    </a:p>
                  </a:txBody>
                  <a:tcPr/>
                </a:tc>
              </a:tr>
              <a:tr h="0">
                <a:tc gridSpan="2">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Lenguaje de la respuesta - maestro/rúbrica </a:t>
                      </a: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txBody>
                  <a:tcPr marL="103632" marR="103632" marT="50292" marB="50292">
                    <a:solidFill>
                      <a:schemeClr val="bg1">
                        <a:lumMod val="85000"/>
                      </a:schemeClr>
                    </a:solidFill>
                  </a:tcPr>
                </a:tc>
                <a:tc hMerge="1">
                  <a:txBody>
                    <a:bodyPr/>
                    <a:lstStyle/>
                    <a:p>
                      <a:endParaRPr lang="en-US"/>
                    </a:p>
                  </a:txBody>
                  <a:tcPr/>
                </a:tc>
              </a:tr>
              <a:tr h="952500">
                <a:tc gridSpan="2">
                  <a:txBody>
                    <a:bodyPr/>
                    <a:lstStyle/>
                    <a:p>
                      <a:pPr marL="0" marR="0" lvl="0" indent="0" algn="l" defTabSz="966612" rtl="0" eaLnBrk="1" fontAlgn="auto" latinLnBrk="0" hangingPunct="1">
                        <a:lnSpc>
                          <a:spcPct val="100000"/>
                        </a:lnSpc>
                        <a:spcBef>
                          <a:spcPts val="0"/>
                        </a:spcBef>
                        <a:spcAft>
                          <a:spcPts val="0"/>
                        </a:spcAft>
                        <a:buClrTx/>
                        <a:buSzTx/>
                        <a:buFontTx/>
                        <a:buNone/>
                        <a:tabLst/>
                        <a:defRPr sz="1800" b="0" i="0"/>
                      </a:pPr>
                      <a:r>
                        <a:rPr kumimoji="0" lang="es-ES" sz="1100" b="0" i="0" u="sng" strike="noStrike" kern="1200" cap="none" spc="0" normalizeH="0" baseline="0" noProof="0" dirty="0" smtClean="0">
                          <a:ln>
                            <a:noFill/>
                          </a:ln>
                          <a:solidFill>
                            <a:prstClr val="black"/>
                          </a:solidFill>
                          <a:effectLst/>
                          <a:uLnTx/>
                          <a:uFillTx/>
                          <a:latin typeface="+mn-lt"/>
                          <a:ea typeface="+mn-ea"/>
                          <a:cs typeface="+mn-cs"/>
                        </a:rPr>
                        <a:t>Instrucciones  para calificar: </a:t>
                      </a:r>
                      <a:r>
                        <a:rPr kumimoji="0" lang="es-ES" sz="1100" b="0" i="0" u="none" strike="noStrike" kern="1200" cap="none" spc="0" normalizeH="0" baseline="0" noProof="0" dirty="0" smtClean="0">
                          <a:ln>
                            <a:noFill/>
                          </a:ln>
                          <a:solidFill>
                            <a:prstClr val="black"/>
                          </a:solidFill>
                          <a:effectLst/>
                          <a:uLnTx/>
                          <a:uFillTx/>
                          <a:latin typeface="+mn-lt"/>
                          <a:ea typeface="+mn-ea"/>
                          <a:cs typeface="+mn-cs"/>
                        </a:rPr>
                        <a:t>Escribir una visión general de lo que los estudiantes podrían incluir en una respuesta competente con ejemplos del texto. Sea bien específico y "extenso”.</a:t>
                      </a:r>
                    </a:p>
                    <a:p>
                      <a:pPr lvl="0" algn="l">
                        <a:defRPr sz="1800" b="0" i="0"/>
                      </a:pPr>
                      <a:r>
                        <a:rPr lang="es-ES_tradnl" sz="1100" u="sng" dirty="0" smtClean="0">
                          <a:solidFill>
                            <a:schemeClr val="tx1"/>
                          </a:solidFill>
                        </a:rPr>
                        <a:t>Lenguaje del maestro y notas de</a:t>
                      </a:r>
                      <a:r>
                        <a:rPr lang="es-ES_tradnl" sz="1100" u="sng" baseline="0" dirty="0" smtClean="0">
                          <a:solidFill>
                            <a:schemeClr val="tx1"/>
                          </a:solidFill>
                        </a:rPr>
                        <a:t> calificación: </a:t>
                      </a:r>
                      <a:endParaRPr lang="es-ES_tradnl" sz="1100" b="1" dirty="0" smtClean="0">
                        <a:solidFill>
                          <a:schemeClr val="tx1"/>
                        </a:solidFill>
                        <a:latin typeface="+mn-lt"/>
                      </a:endParaRPr>
                    </a:p>
                    <a:p>
                      <a:pPr lvl="0" algn="l">
                        <a:defRPr sz="1800" b="0" i="0"/>
                      </a:pPr>
                      <a:r>
                        <a:rPr lang="es-ES_tradnl" sz="1100" b="1" dirty="0" smtClean="0">
                          <a:solidFill>
                            <a:schemeClr val="tx1"/>
                          </a:solidFill>
                          <a:latin typeface="+mn-lt"/>
                        </a:rPr>
                        <a:t>La respuesta del estudiante </a:t>
                      </a:r>
                      <a:r>
                        <a:rPr lang="es-ES_tradnl" sz="1100" b="0" dirty="0" smtClean="0">
                          <a:solidFill>
                            <a:schemeClr val="tx1"/>
                          </a:solidFill>
                          <a:latin typeface="+mn-lt"/>
                        </a:rPr>
                        <a:t>debe proporcionar una conclusión (1-2 oraciones</a:t>
                      </a:r>
                      <a:r>
                        <a:rPr lang="es-ES" sz="1100" b="0" dirty="0" smtClean="0">
                          <a:solidFill>
                            <a:schemeClr val="tx1"/>
                          </a:solidFill>
                          <a:latin typeface="+mn-lt"/>
                        </a:rPr>
                        <a:t>) que continúe de manera lógica el escrito y apoye la información anterior acerca del</a:t>
                      </a:r>
                      <a:r>
                        <a:rPr lang="es-ES_tradnl" sz="1100" b="0" dirty="0" smtClean="0">
                          <a:solidFill>
                            <a:schemeClr val="tx1"/>
                          </a:solidFill>
                          <a:latin typeface="+mn-lt"/>
                        </a:rPr>
                        <a:t> ciclo de vida de la planta. La conclusión debe tener una declaración que ofrezca una respuesta del por qué la información anterior es importante, haciendo algo más que reafirmar razones (un final predecible;</a:t>
                      </a:r>
                      <a:r>
                        <a:rPr lang="es-ES_tradnl" sz="1100" b="0" baseline="0" dirty="0" smtClean="0">
                          <a:solidFill>
                            <a:schemeClr val="tx1"/>
                          </a:solidFill>
                          <a:latin typeface="+mn-lt"/>
                        </a:rPr>
                        <a:t> que carece de originalidad</a:t>
                      </a:r>
                      <a:r>
                        <a:rPr lang="es-ES_tradnl" sz="1100" b="0" dirty="0" smtClean="0">
                          <a:solidFill>
                            <a:schemeClr val="tx1"/>
                          </a:solidFill>
                          <a:latin typeface="+mn-lt"/>
                        </a:rPr>
                        <a:t>) o simplemente resumir las ideas principales.</a:t>
                      </a:r>
                      <a:endParaRPr lang="es-ES_tradnl" sz="1100" b="0" dirty="0" smtClean="0">
                        <a:solidFill>
                          <a:schemeClr val="tx1"/>
                        </a:solidFill>
                        <a:uFill>
                          <a:solidFill/>
                        </a:uFill>
                        <a:latin typeface="+mn-lt"/>
                      </a:endParaRPr>
                    </a:p>
                  </a:txBody>
                  <a:tcPr marL="103632" marR="103632" marT="50292" marB="50292"/>
                </a:tc>
                <a:tc hMerge="1">
                  <a:txBody>
                    <a:bodyPr/>
                    <a:lstStyle/>
                    <a:p>
                      <a:endParaRPr lang="en-US" sz="1200" baseline="0" dirty="0" smtClean="0"/>
                    </a:p>
                  </a:txBody>
                  <a:tcPr marL="97536" marR="97536" marT="50292" marB="50292"/>
                </a:tc>
              </a:tr>
              <a:tr h="301752">
                <a:tc gridSpan="2">
                  <a:txBody>
                    <a:bodyPr/>
                    <a:lstStyle/>
                    <a:p>
                      <a:pPr marL="0" marR="0" lvl="0" indent="0" algn="ctr" defTabSz="966612"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prstClr val="black"/>
                          </a:solidFill>
                          <a:effectLst/>
                          <a:uLnTx/>
                          <a:uFillTx/>
                          <a:latin typeface="+mn-lt"/>
                          <a:ea typeface="+mn-ea"/>
                          <a:cs typeface="+mn-cs"/>
                        </a:rPr>
                        <a:t>Ejemplo de respuesta en el “lenguaje” del estudiante </a:t>
                      </a:r>
                    </a:p>
                  </a:txBody>
                  <a:tcPr marL="103632" marR="103632" marT="50292" marB="50292">
                    <a:solidFill>
                      <a:schemeClr val="bg1">
                        <a:lumMod val="85000"/>
                      </a:schemeClr>
                    </a:solidFill>
                  </a:tcPr>
                </a:tc>
                <a:tc hMerge="1">
                  <a:txBody>
                    <a:bodyPr/>
                    <a:lstStyle/>
                    <a:p>
                      <a:endParaRPr lang="en-US" sz="1000" dirty="0"/>
                    </a:p>
                  </a:txBody>
                  <a:tcPr/>
                </a:tc>
              </a:tr>
              <a:tr h="518160">
                <a:tc>
                  <a:txBody>
                    <a:bodyPr/>
                    <a:lstStyle/>
                    <a:p>
                      <a:pPr algn="ctr"/>
                      <a:r>
                        <a:rPr lang="es-ES_tradnl" sz="2000" b="1" dirty="0" smtClean="0"/>
                        <a:t>2</a:t>
                      </a:r>
                      <a:endParaRPr lang="es-ES_tradnl" sz="2000" b="1" dirty="0"/>
                    </a:p>
                  </a:txBody>
                  <a:tcPr marL="103632" marR="103632" marT="50292" marB="50292" anchor="ctr"/>
                </a:tc>
                <a:tc>
                  <a:txBody>
                    <a:bodyPr/>
                    <a:lstStyle/>
                    <a:p>
                      <a:r>
                        <a:rPr lang="es-ES" sz="1000" b="0" i="1" dirty="0" smtClean="0"/>
                        <a:t>La respuesta proporciona una conclusión que continúa</a:t>
                      </a:r>
                      <a:r>
                        <a:rPr lang="es-ES" sz="1000" b="0" i="1" baseline="0" dirty="0" smtClean="0"/>
                        <a:t> de </a:t>
                      </a:r>
                      <a:r>
                        <a:rPr lang="es-ES" sz="1000" b="0" i="1" dirty="0" smtClean="0"/>
                        <a:t>manera lógica la información anterior.</a:t>
                      </a:r>
                    </a:p>
                    <a:p>
                      <a:r>
                        <a:rPr lang="es-ES_tradnl" sz="1100" b="0" i="0" baseline="0" dirty="0" smtClean="0"/>
                        <a:t>A veces la nueva planta es un árbol. Si la nueva planta es un árbol puede que algún día dé más nueces para que las ardillas coman.</a:t>
                      </a:r>
                    </a:p>
                  </a:txBody>
                  <a:tcPr marL="103632" marR="103632" marT="50292" marB="50292">
                    <a:noFill/>
                  </a:tcPr>
                </a:tc>
              </a:tr>
              <a:tr h="609600">
                <a:tc>
                  <a:txBody>
                    <a:bodyPr/>
                    <a:lstStyle/>
                    <a:p>
                      <a:pPr algn="ctr"/>
                      <a:r>
                        <a:rPr lang="es-ES_tradnl" sz="2000" b="1" dirty="0" smtClean="0"/>
                        <a:t>1</a:t>
                      </a:r>
                      <a:endParaRPr lang="es-ES_tradnl" sz="2000" b="1" dirty="0"/>
                    </a:p>
                  </a:txBody>
                  <a:tcPr marL="103632" marR="103632" marT="50292" marB="50292" anchor="ctr"/>
                </a:tc>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0" i="1" dirty="0" smtClean="0"/>
                        <a:t>La respuesta proporciona una conclusión que está parcialmente relacionada con la información </a:t>
                      </a:r>
                      <a:r>
                        <a:rPr lang="es-ES_tradnl" sz="1000" b="0" i="1" dirty="0" smtClean="0"/>
                        <a:t>anterior, pero el estudiante replantea la conclusión con un "final predecible</a:t>
                      </a:r>
                      <a:r>
                        <a:rPr lang="es-ES_tradnl" sz="1000" b="0" i="1" baseline="0" dirty="0" smtClean="0"/>
                        <a:t>; que carece de originalidad”.</a:t>
                      </a:r>
                    </a:p>
                    <a:p>
                      <a:pPr marL="0" marR="0" indent="0" algn="l" defTabSz="966612" rtl="0" eaLnBrk="1" fontAlgn="auto" latinLnBrk="0" hangingPunct="1">
                        <a:lnSpc>
                          <a:spcPct val="100000"/>
                        </a:lnSpc>
                        <a:spcBef>
                          <a:spcPts val="0"/>
                        </a:spcBef>
                        <a:spcAft>
                          <a:spcPts val="0"/>
                        </a:spcAft>
                        <a:buClrTx/>
                        <a:buSzTx/>
                        <a:buFontTx/>
                        <a:buNone/>
                        <a:tabLst/>
                        <a:defRPr/>
                      </a:pPr>
                      <a:r>
                        <a:rPr lang="es-ES_tradnl" sz="1100" b="0" i="0" dirty="0" smtClean="0"/>
                        <a:t>Así que las ardillas ayudan a los árboles a crecer. Esta es mi conclusión.</a:t>
                      </a:r>
                    </a:p>
                  </a:txBody>
                  <a:tcPr marL="103632" marR="103632" marT="50292" marB="50292">
                    <a:noFill/>
                  </a:tcPr>
                </a:tc>
              </a:tr>
              <a:tr h="472440">
                <a:tc>
                  <a:txBody>
                    <a:bodyPr/>
                    <a:lstStyle/>
                    <a:p>
                      <a:pPr algn="ctr"/>
                      <a:r>
                        <a:rPr lang="es-ES_tradnl" sz="2000" b="1" dirty="0" smtClean="0"/>
                        <a:t>0</a:t>
                      </a:r>
                      <a:endParaRPr lang="es-ES_tradnl" sz="2000" b="1" dirty="0"/>
                    </a:p>
                  </a:txBody>
                  <a:tcPr marL="103632" marR="103632" marT="50292" marB="50292" anchor="ctr"/>
                </a:tc>
                <a:tc>
                  <a:txBody>
                    <a:bodyPr/>
                    <a:lstStyle/>
                    <a:p>
                      <a:r>
                        <a:rPr lang="es-ES_tradnl" sz="1000" i="1" dirty="0" smtClean="0"/>
                        <a:t>La respuesta no proporciona ninguna conclusión que esté relacionada con la información, y </a:t>
                      </a:r>
                      <a:r>
                        <a:rPr lang="es-ES_tradnl" sz="1000" i="1" baseline="0" dirty="0" smtClean="0"/>
                        <a:t>puede repetir detalles al azar de la información anterior.</a:t>
                      </a:r>
                      <a:endParaRPr lang="es-ES_tradnl" sz="1000" i="1" dirty="0" smtClean="0"/>
                    </a:p>
                    <a:p>
                      <a:r>
                        <a:rPr lang="es-ES_tradnl" sz="1100" i="0" dirty="0" smtClean="0"/>
                        <a:t>A las ardillas les gusta comer nueces también</a:t>
                      </a:r>
                      <a:r>
                        <a:rPr lang="es-ES_tradnl" sz="1100" i="0" baseline="0" dirty="0" smtClean="0"/>
                        <a:t>.</a:t>
                      </a:r>
                      <a:endParaRPr lang="es-ES_tradnl" sz="1100" i="0" dirty="0" smtClean="0"/>
                    </a:p>
                  </a:txBody>
                  <a:tcPr marL="103632" marR="103632" marT="50292" marB="50292">
                    <a:noFill/>
                  </a:tcPr>
                </a:tc>
              </a:tr>
            </a:tbl>
          </a:graphicData>
        </a:graphic>
      </p:graphicFrame>
    </p:spTree>
    <p:extLst>
      <p:ext uri="{BB962C8B-B14F-4D97-AF65-F5344CB8AC3E}">
        <p14:creationId xmlns:p14="http://schemas.microsoft.com/office/powerpoint/2010/main" val="4066447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7215" y="8537383"/>
            <a:ext cx="7338594" cy="1115579"/>
          </a:xfrm>
          <a:prstGeom prst="rect">
            <a:avLst/>
          </a:prstGeom>
          <a:noFill/>
        </p:spPr>
        <p:txBody>
          <a:bodyPr wrap="square" lIns="91330" tIns="45665" rIns="91330" bIns="45665">
            <a:spAutoFit/>
          </a:bodyPr>
          <a:lstStyle/>
          <a:p>
            <a:pPr algn="just"/>
            <a:r>
              <a:rPr lang="es-419" sz="950" dirty="0"/>
              <a:t>Esta tarea de rendimiento se basa en la escritura. Como una opción, si desea dar seguimiento al crecimiento ELP como un segundo objetivo, los maestros pueden optar por evaluar ELP estándar 4 porque se </a:t>
            </a:r>
            <a:r>
              <a:rPr lang="es-419" sz="950" dirty="0" err="1"/>
              <a:t>alínea</a:t>
            </a:r>
            <a:r>
              <a:rPr lang="es-419" sz="950" dirty="0"/>
              <a:t> con esta tarea de rendimiento específica. La composición completa de su estudiante puede ser analizada para identificar los niveles de dominio lingüístico en inglés. Es evidente que los estudiantes estarán navegando a través de las modalidades para llegar al producto final. Sin embargo, es importante tener en mente qué es lo que está evaluando la tarea de rendimiento de un escrito de opinión, y cuán profundamente el estudiante entiende el contenido de la clase y el lenguaje. La meta de crecimiento ELP es proporcionar “la enseñanza escalonada justa" para que los estudiantes demuestren su comprensión a fin de que pasen de un nivel de competencia al siguiente.</a:t>
            </a:r>
          </a:p>
        </p:txBody>
      </p:sp>
      <p:graphicFrame>
        <p:nvGraphicFramePr>
          <p:cNvPr id="5" name="Table 4"/>
          <p:cNvGraphicFramePr>
            <a:graphicFrameLocks noGrp="1"/>
          </p:cNvGraphicFramePr>
          <p:nvPr>
            <p:extLst>
              <p:ext uri="{D42A27DB-BD31-4B8C-83A1-F6EECF244321}">
                <p14:modId xmlns:p14="http://schemas.microsoft.com/office/powerpoint/2010/main" val="35253640"/>
              </p:ext>
            </p:extLst>
          </p:nvPr>
        </p:nvGraphicFramePr>
        <p:xfrm>
          <a:off x="236593" y="414963"/>
          <a:ext cx="7299217" cy="5993845"/>
        </p:xfrm>
        <a:graphic>
          <a:graphicData uri="http://schemas.openxmlformats.org/drawingml/2006/table">
            <a:tbl>
              <a:tblPr/>
              <a:tblGrid>
                <a:gridCol w="2049407"/>
                <a:gridCol w="706123"/>
                <a:gridCol w="447041"/>
                <a:gridCol w="447041"/>
                <a:gridCol w="383177"/>
                <a:gridCol w="3266428"/>
              </a:tblGrid>
              <a:tr h="649985">
                <a:tc rowSpan="2">
                  <a:txBody>
                    <a:bodyPr/>
                    <a:lstStyle/>
                    <a:p>
                      <a:pPr marL="0" marR="0">
                        <a:lnSpc>
                          <a:spcPct val="115000"/>
                        </a:lnSpc>
                        <a:spcBef>
                          <a:spcPts val="0"/>
                        </a:spcBef>
                        <a:spcAft>
                          <a:spcPts val="0"/>
                        </a:spcAft>
                      </a:pPr>
                      <a:r>
                        <a:rPr lang="x-none" sz="900" b="1" kern="1200" noProof="0" dirty="0" smtClean="0">
                          <a:solidFill>
                            <a:schemeClr val="bg1">
                              <a:lumMod val="50000"/>
                            </a:schemeClr>
                          </a:solidFill>
                          <a:effectLst/>
                          <a:latin typeface="+mn-lt"/>
                          <a:ea typeface="Calibri"/>
                          <a:cs typeface="Times New Roman"/>
                        </a:rPr>
                        <a:t>Modalidades receptivas*:</a:t>
                      </a:r>
                      <a:r>
                        <a:rPr lang="x-none" sz="900" kern="1200" noProof="0" dirty="0" smtClean="0">
                          <a:solidFill>
                            <a:schemeClr val="bg1">
                              <a:lumMod val="50000"/>
                            </a:schemeClr>
                          </a:solidFill>
                          <a:effectLst/>
                          <a:latin typeface="+mn-lt"/>
                          <a:ea typeface="Calibri"/>
                          <a:cs typeface="Times New Roman"/>
                        </a:rPr>
                        <a:t> </a:t>
                      </a:r>
                      <a:br>
                        <a:rPr lang="x-none" sz="900" kern="1200" noProof="0" dirty="0" smtClean="0">
                          <a:solidFill>
                            <a:schemeClr val="bg1">
                              <a:lumMod val="50000"/>
                            </a:schemeClr>
                          </a:solidFill>
                          <a:effectLst/>
                          <a:latin typeface="+mn-lt"/>
                          <a:ea typeface="Calibri"/>
                          <a:cs typeface="Times New Roman"/>
                        </a:rPr>
                      </a:br>
                      <a:r>
                        <a:rPr lang="x-none" sz="900" kern="1200" noProof="0" dirty="0" smtClean="0">
                          <a:solidFill>
                            <a:schemeClr val="bg1">
                              <a:lumMod val="50000"/>
                            </a:schemeClr>
                          </a:solidFill>
                          <a:effectLst/>
                          <a:latin typeface="+mn-lt"/>
                          <a:ea typeface="Calibri"/>
                          <a:cs typeface="Times New Roman"/>
                        </a:rPr>
                        <a:t>M</a:t>
                      </a:r>
                      <a:r>
                        <a:rPr lang="x-none" sz="900" kern="1200" baseline="0" noProof="0" dirty="0" smtClean="0">
                          <a:solidFill>
                            <a:schemeClr val="bg1">
                              <a:lumMod val="50000"/>
                            </a:schemeClr>
                          </a:solidFill>
                          <a:effectLst/>
                          <a:latin typeface="+mn-lt"/>
                          <a:ea typeface="Calibri"/>
                          <a:cs typeface="Times New Roman"/>
                        </a:rPr>
                        <a:t>aneras </a:t>
                      </a:r>
                      <a:r>
                        <a:rPr lang="x-none" sz="900" kern="1200" noProof="0" dirty="0" smtClean="0">
                          <a:solidFill>
                            <a:schemeClr val="bg1">
                              <a:lumMod val="50000"/>
                            </a:schemeClr>
                          </a:solidFill>
                          <a:effectLst/>
                          <a:latin typeface="+mn-lt"/>
                          <a:ea typeface="Calibri"/>
                          <a:cs typeface="Times New Roman"/>
                        </a:rPr>
                        <a:t>en las que los estudiantes reciben las comunicaciones de otros (por ejemplo: escuchar, leer, ver). La instrucción y evaluación de las modalidades receptivas se centran en la comunicación de </a:t>
                      </a:r>
                      <a:r>
                        <a:rPr lang="x-none" sz="900" kern="1200" baseline="0" noProof="0" dirty="0" smtClean="0">
                          <a:solidFill>
                            <a:schemeClr val="bg1">
                              <a:lumMod val="50000"/>
                            </a:schemeClr>
                          </a:solidFill>
                          <a:effectLst/>
                          <a:latin typeface="+mn-lt"/>
                          <a:ea typeface="Calibri"/>
                          <a:cs typeface="Times New Roman"/>
                        </a:rPr>
                        <a:t>lo</a:t>
                      </a:r>
                      <a:r>
                        <a:rPr lang="x-none" sz="900" kern="1200" noProof="0" dirty="0" smtClean="0">
                          <a:solidFill>
                            <a:schemeClr val="bg1">
                              <a:lumMod val="50000"/>
                            </a:schemeClr>
                          </a:solidFill>
                          <a:effectLst/>
                          <a:latin typeface="+mn-lt"/>
                          <a:ea typeface="Calibri"/>
                          <a:cs typeface="Times New Roman"/>
                        </a:rPr>
                        <a:t>s</a:t>
                      </a:r>
                      <a:r>
                        <a:rPr lang="x-none" sz="900" kern="1200" baseline="0" noProof="0" dirty="0" smtClean="0">
                          <a:solidFill>
                            <a:schemeClr val="bg1">
                              <a:lumMod val="50000"/>
                            </a:schemeClr>
                          </a:solidFill>
                          <a:effectLst/>
                          <a:latin typeface="+mn-lt"/>
                          <a:ea typeface="Calibri"/>
                          <a:cs typeface="Times New Roman"/>
                        </a:rPr>
                        <a:t> estudiantes de su </a:t>
                      </a:r>
                      <a:r>
                        <a:rPr lang="x-none" sz="900" kern="1200" noProof="0" dirty="0" smtClean="0">
                          <a:solidFill>
                            <a:schemeClr val="bg1">
                              <a:lumMod val="50000"/>
                            </a:schemeClr>
                          </a:solidFill>
                          <a:effectLst/>
                          <a:latin typeface="+mn-lt"/>
                          <a:ea typeface="Calibri"/>
                          <a:cs typeface="Times New Roman"/>
                        </a:rPr>
                        <a:t>comprensión del significado de </a:t>
                      </a:r>
                      <a:r>
                        <a:rPr lang="en-US" sz="900" kern="1200" noProof="0" dirty="0" smtClean="0">
                          <a:solidFill>
                            <a:schemeClr val="bg1">
                              <a:lumMod val="50000"/>
                            </a:schemeClr>
                          </a:solidFill>
                          <a:effectLst/>
                          <a:latin typeface="+mn-lt"/>
                          <a:ea typeface="Calibri"/>
                          <a:cs typeface="Times New Roman"/>
                        </a:rPr>
                        <a:t>la </a:t>
                      </a:r>
                      <a:r>
                        <a:rPr lang="x-none" sz="900" kern="1200" noProof="0" dirty="0" smtClean="0">
                          <a:solidFill>
                            <a:schemeClr val="bg1">
                              <a:lumMod val="50000"/>
                            </a:schemeClr>
                          </a:solidFill>
                          <a:effectLst/>
                          <a:latin typeface="+mn-lt"/>
                          <a:ea typeface="Calibri"/>
                          <a:cs typeface="Times New Roman"/>
                        </a:rPr>
                        <a:t> comunicaci</a:t>
                      </a:r>
                      <a:r>
                        <a:rPr lang="en-US" sz="900" kern="1200" noProof="0" dirty="0" err="1" smtClean="0">
                          <a:solidFill>
                            <a:schemeClr val="bg1">
                              <a:lumMod val="50000"/>
                            </a:schemeClr>
                          </a:solidFill>
                          <a:effectLst/>
                          <a:latin typeface="+mn-lt"/>
                          <a:ea typeface="Calibri"/>
                          <a:cs typeface="Times New Roman"/>
                        </a:rPr>
                        <a:t>ón</a:t>
                      </a:r>
                      <a:r>
                        <a:rPr lang="en-US" sz="900" kern="1200" noProof="0" dirty="0" smtClean="0">
                          <a:solidFill>
                            <a:schemeClr val="bg1">
                              <a:lumMod val="50000"/>
                            </a:schemeClr>
                          </a:solidFill>
                          <a:effectLst/>
                          <a:latin typeface="+mn-lt"/>
                          <a:ea typeface="Calibri"/>
                          <a:cs typeface="Times New Roman"/>
                        </a:rPr>
                        <a:t> de</a:t>
                      </a:r>
                      <a:r>
                        <a:rPr lang="x-none" sz="900" kern="1200" noProof="0" dirty="0" smtClean="0">
                          <a:solidFill>
                            <a:schemeClr val="bg1">
                              <a:lumMod val="50000"/>
                            </a:schemeClr>
                          </a:solidFill>
                          <a:effectLst/>
                          <a:latin typeface="+mn-lt"/>
                          <a:ea typeface="Calibri"/>
                          <a:cs typeface="Times New Roman"/>
                        </a:rPr>
                        <a:t> los demás.</a:t>
                      </a:r>
                      <a:endParaRPr lang="x-none" sz="900" noProof="0" dirty="0">
                        <a:solidFill>
                          <a:schemeClr val="bg1">
                            <a:lumMod val="50000"/>
                          </a:schemeClr>
                        </a:solidFill>
                        <a:effectLst/>
                        <a:latin typeface="+mn-lt"/>
                        <a:ea typeface="Calibri"/>
                        <a:cs typeface="Times New Roman"/>
                      </a:endParaRPr>
                    </a:p>
                  </a:txBody>
                  <a:tcPr marL="33808" marR="33808" marT="12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x-none" sz="900" kern="1200" noProof="0" dirty="0" smtClean="0">
                          <a:solidFill>
                            <a:srgbClr val="7F7F7F"/>
                          </a:solidFill>
                          <a:effectLst/>
                          <a:latin typeface="+mn-lt"/>
                          <a:ea typeface="Calibri"/>
                          <a:cs typeface="Times New Roman"/>
                        </a:rPr>
                        <a:t>Escuchar</a:t>
                      </a:r>
                    </a:p>
                    <a:p>
                      <a:pPr marL="0" marR="0" algn="ctr">
                        <a:lnSpc>
                          <a:spcPct val="115000"/>
                        </a:lnSpc>
                        <a:spcBef>
                          <a:spcPts val="0"/>
                        </a:spcBef>
                        <a:spcAft>
                          <a:spcPts val="0"/>
                        </a:spcAft>
                      </a:pPr>
                      <a:r>
                        <a:rPr lang="x-none" sz="900" kern="1200" noProof="0" dirty="0" smtClean="0">
                          <a:solidFill>
                            <a:srgbClr val="7F7F7F"/>
                          </a:solidFill>
                          <a:effectLst/>
                          <a:latin typeface="+mn-lt"/>
                          <a:ea typeface="Calibri"/>
                          <a:cs typeface="Times New Roman"/>
                        </a:rPr>
                        <a:t>y</a:t>
                      </a:r>
                    </a:p>
                    <a:p>
                      <a:pPr marL="0" marR="0" algn="ctr">
                        <a:lnSpc>
                          <a:spcPct val="115000"/>
                        </a:lnSpc>
                        <a:spcBef>
                          <a:spcPts val="0"/>
                        </a:spcBef>
                        <a:spcAft>
                          <a:spcPts val="0"/>
                        </a:spcAft>
                      </a:pPr>
                      <a:r>
                        <a:rPr lang="x-none" sz="900" kern="1200" noProof="0" dirty="0" smtClean="0">
                          <a:solidFill>
                            <a:srgbClr val="7F7F7F"/>
                          </a:solidFill>
                          <a:effectLst/>
                          <a:latin typeface="+mn-lt"/>
                          <a:ea typeface="Calibri"/>
                          <a:cs typeface="Times New Roman"/>
                        </a:rPr>
                        <a:t>Leer</a:t>
                      </a:r>
                      <a:endParaRPr lang="x-none" sz="900" kern="1200" noProof="0" dirty="0">
                        <a:solidFill>
                          <a:srgbClr val="7F7F7F"/>
                        </a:solidFill>
                        <a:effectLst/>
                        <a:latin typeface="+mn-lt"/>
                        <a:ea typeface="Calibri"/>
                        <a:cs typeface="Times New Roman"/>
                      </a:endParaRPr>
                    </a:p>
                  </a:txBody>
                  <a:tcPr marL="33808" marR="33808" marT="12157"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8">
                  <a:txBody>
                    <a:bodyPr/>
                    <a:lstStyle/>
                    <a:p>
                      <a:pPr marL="291465" marR="71755" indent="-219710" algn="ctr">
                        <a:lnSpc>
                          <a:spcPct val="115000"/>
                        </a:lnSpc>
                        <a:spcBef>
                          <a:spcPts val="0"/>
                        </a:spcBef>
                        <a:spcAft>
                          <a:spcPts val="0"/>
                        </a:spcAft>
                      </a:pPr>
                      <a:r>
                        <a:rPr lang="x-none" sz="1400" b="1" kern="1200" noProof="0" dirty="0" smtClean="0">
                          <a:effectLst/>
                          <a:latin typeface="+mn-lt"/>
                          <a:ea typeface="Times New Roman"/>
                          <a:cs typeface="Times New Roman"/>
                        </a:rPr>
                        <a:t>9 - crear</a:t>
                      </a:r>
                      <a:r>
                        <a:rPr lang="x-none" sz="1400" b="0" kern="1200" noProof="0" dirty="0" smtClean="0">
                          <a:effectLst/>
                          <a:latin typeface="+mn-lt"/>
                          <a:ea typeface="Times New Roman"/>
                          <a:cs typeface="Times New Roman"/>
                        </a:rPr>
                        <a:t> un discurso y un texto  </a:t>
                      </a:r>
                      <a:r>
                        <a:rPr lang="x-none" sz="1400" b="1" kern="1200" noProof="0" dirty="0" smtClean="0">
                          <a:effectLst/>
                          <a:latin typeface="+mn-lt"/>
                          <a:ea typeface="Times New Roman"/>
                          <a:cs typeface="Times New Roman"/>
                        </a:rPr>
                        <a:t>claro y coherente apropiado para su grado</a:t>
                      </a:r>
                      <a:endParaRPr lang="x-none" sz="1600" b="1" noProof="0" dirty="0">
                        <a:effectLst/>
                        <a:latin typeface="+mn-lt"/>
                        <a:ea typeface="Calibri"/>
                        <a:cs typeface="Times New Roman"/>
                      </a:endParaRPr>
                    </a:p>
                  </a:txBody>
                  <a:tcPr marL="0" marR="0" marT="0" marB="0" vert="vert27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EECE1"/>
                    </a:solidFill>
                  </a:tcPr>
                </a:tc>
                <a:tc rowSpan="8">
                  <a:txBody>
                    <a:bodyPr/>
                    <a:lstStyle/>
                    <a:p>
                      <a:pPr algn="ctr"/>
                      <a:r>
                        <a:rPr lang="x-none" sz="1400" b="1" kern="1200" noProof="0" dirty="0" smtClean="0">
                          <a:solidFill>
                            <a:schemeClr val="tx1"/>
                          </a:solidFill>
                          <a:effectLst/>
                          <a:latin typeface="+mn-lt"/>
                          <a:ea typeface="Times New Roman"/>
                          <a:cs typeface="Times New Roman"/>
                        </a:rPr>
                        <a:t> 10 - </a:t>
                      </a:r>
                      <a:r>
                        <a:rPr lang="x-none" sz="1400" b="1" kern="1200" noProof="0" dirty="0" smtClean="0">
                          <a:solidFill>
                            <a:schemeClr val="tx1"/>
                          </a:solidFill>
                          <a:effectLst/>
                          <a:latin typeface="+mn-lt"/>
                          <a:ea typeface="+mn-ea"/>
                          <a:cs typeface="+mn-cs"/>
                        </a:rPr>
                        <a:t>hacer uso</a:t>
                      </a:r>
                      <a:r>
                        <a:rPr lang="x-none" sz="1400" kern="1200" noProof="0" dirty="0" smtClean="0">
                          <a:solidFill>
                            <a:schemeClr val="tx1"/>
                          </a:solidFill>
                          <a:effectLst/>
                          <a:latin typeface="+mn-lt"/>
                          <a:ea typeface="+mn-ea"/>
                          <a:cs typeface="+mn-cs"/>
                        </a:rPr>
                        <a:t> preciso del inglés</a:t>
                      </a:r>
                      <a:r>
                        <a:rPr lang="x-none" sz="1400" kern="1200" baseline="0" noProof="0" dirty="0" smtClean="0">
                          <a:solidFill>
                            <a:schemeClr val="tx1"/>
                          </a:solidFill>
                          <a:effectLst/>
                          <a:latin typeface="+mn-lt"/>
                          <a:ea typeface="+mn-ea"/>
                          <a:cs typeface="+mn-cs"/>
                        </a:rPr>
                        <a:t> est</a:t>
                      </a:r>
                      <a:r>
                        <a:rPr lang="x-none" sz="1400" kern="1200" noProof="0" dirty="0" smtClean="0">
                          <a:solidFill>
                            <a:schemeClr val="tx1"/>
                          </a:solidFill>
                          <a:effectLst/>
                          <a:latin typeface="+mn-lt"/>
                          <a:ea typeface="+mn-ea"/>
                          <a:cs typeface="+mn-cs"/>
                        </a:rPr>
                        <a:t>ándar </a:t>
                      </a:r>
                      <a:r>
                        <a:rPr lang="en-US" sz="1400" kern="1200" noProof="0" dirty="0" smtClean="0">
                          <a:solidFill>
                            <a:schemeClr val="tx1"/>
                          </a:solidFill>
                          <a:effectLst/>
                          <a:latin typeface="+mn-lt"/>
                          <a:ea typeface="+mn-ea"/>
                          <a:cs typeface="+mn-cs"/>
                        </a:rPr>
                        <a:t>del </a:t>
                      </a:r>
                      <a:r>
                        <a:rPr lang="x-none" sz="1400" kern="1200" noProof="0" dirty="0" smtClean="0">
                          <a:solidFill>
                            <a:schemeClr val="tx1"/>
                          </a:solidFill>
                          <a:effectLst/>
                          <a:latin typeface="+mn-lt"/>
                          <a:ea typeface="+mn-ea"/>
                          <a:cs typeface="+mn-cs"/>
                        </a:rPr>
                        <a:t>nivel de grado para </a:t>
                      </a:r>
                    </a:p>
                    <a:p>
                      <a:pPr algn="ctr"/>
                      <a:r>
                        <a:rPr lang="x-none" sz="1400" kern="1200" noProof="0" dirty="0" smtClean="0">
                          <a:solidFill>
                            <a:schemeClr val="tx1"/>
                          </a:solidFill>
                          <a:effectLst/>
                          <a:latin typeface="+mn-lt"/>
                          <a:ea typeface="+mn-ea"/>
                          <a:cs typeface="+mn-cs"/>
                        </a:rPr>
                        <a:t>                comunicarse apropiadamente de forma oral y escrita</a:t>
                      </a:r>
                      <a:endParaRPr lang="x-none" sz="1600" noProof="0" dirty="0">
                        <a:effectLst/>
                        <a:latin typeface="Calibri"/>
                        <a:ea typeface="Calibri"/>
                        <a:cs typeface="Times New Roman"/>
                      </a:endParaRPr>
                    </a:p>
                  </a:txBody>
                  <a:tcPr marL="0" marR="0" marT="0" marB="0" vert="vert27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EECE1"/>
                    </a:solidFill>
                  </a:tcPr>
                </a:tc>
                <a:tc>
                  <a:txBody>
                    <a:bodyPr/>
                    <a:lstStyle/>
                    <a:p>
                      <a:pPr marL="219710" marR="0" indent="-219710" algn="ctr">
                        <a:lnSpc>
                          <a:spcPct val="115000"/>
                        </a:lnSpc>
                        <a:spcBef>
                          <a:spcPts val="0"/>
                        </a:spcBef>
                        <a:spcAft>
                          <a:spcPts val="0"/>
                        </a:spcAft>
                      </a:pPr>
                      <a:r>
                        <a:rPr lang="x-none" sz="900" b="1" kern="1200" noProof="0" dirty="0" smtClean="0">
                          <a:solidFill>
                            <a:srgbClr val="7F7F7F"/>
                          </a:solidFill>
                          <a:effectLst/>
                          <a:latin typeface="Calibri"/>
                          <a:ea typeface="Times New Roman"/>
                          <a:cs typeface="Times New Roman"/>
                        </a:rPr>
                        <a:t>1</a:t>
                      </a:r>
                      <a:endParaRPr lang="x-none" sz="900" noProof="0" dirty="0">
                        <a:effectLst/>
                        <a:latin typeface="Calibri"/>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1018809" rtl="0" eaLnBrk="1" fontAlgn="auto" latinLnBrk="0" hangingPunct="1">
                        <a:lnSpc>
                          <a:spcPct val="100000"/>
                        </a:lnSpc>
                        <a:spcBef>
                          <a:spcPts val="0"/>
                        </a:spcBef>
                        <a:spcAft>
                          <a:spcPts val="0"/>
                        </a:spcAft>
                        <a:buClrTx/>
                        <a:buSzTx/>
                        <a:buFontTx/>
                        <a:buNone/>
                        <a:tabLst/>
                        <a:defRPr/>
                      </a:pPr>
                      <a:r>
                        <a:rPr kumimoji="0" lang="es-419" sz="800" b="1" i="0" u="none" strike="noStrike" kern="1200" cap="none" spc="0" normalizeH="0" baseline="0" noProof="0" dirty="0" smtClean="0">
                          <a:ln>
                            <a:noFill/>
                          </a:ln>
                          <a:solidFill>
                            <a:srgbClr val="7F7F7F"/>
                          </a:solidFill>
                          <a:effectLst/>
                          <a:uLnTx/>
                          <a:uFillTx/>
                          <a:latin typeface="+mn-lt"/>
                          <a:ea typeface="Calibri"/>
                          <a:cs typeface="GillSansMT"/>
                        </a:rPr>
                        <a:t>elaborar/construir significados  </a:t>
                      </a:r>
                      <a:r>
                        <a:rPr kumimoji="0" lang="es-419" sz="800" b="0" i="0" u="none" strike="noStrike" kern="1200" cap="none" spc="0" normalizeH="0" baseline="0" noProof="0" dirty="0" smtClean="0">
                          <a:ln>
                            <a:noFill/>
                          </a:ln>
                          <a:solidFill>
                            <a:srgbClr val="7F7F7F"/>
                          </a:solidFill>
                          <a:effectLst/>
                          <a:uLnTx/>
                          <a:uFillTx/>
                          <a:latin typeface="+mn-lt"/>
                          <a:ea typeface="Calibri"/>
                          <a:cs typeface="GillSansMT"/>
                        </a:rPr>
                        <a:t>a partir de presentaciones orales y de textos literarios e informativos, por medio de las siguientes destrezas  apropiadas para el nivel de grado: escuchar, leer y observar </a:t>
                      </a:r>
                      <a:endParaRPr kumimoji="0" lang="es-419" sz="1400" b="0" i="0" u="none" strike="noStrike" kern="1200" cap="none" spc="0" normalizeH="0" baseline="0" noProof="0" dirty="0">
                        <a:ln>
                          <a:noFill/>
                        </a:ln>
                        <a:solidFill>
                          <a:prstClr val="black"/>
                        </a:solidFill>
                        <a:effectLst/>
                        <a:uLnTx/>
                        <a:uFillTx/>
                        <a:latin typeface="+mn-lt"/>
                        <a:ea typeface="Calibri"/>
                        <a:cs typeface="Times New Roman"/>
                      </a:endParaRPr>
                    </a:p>
                  </a:txBody>
                  <a:tcPr marL="33808" marR="33808" marT="12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93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19710" marR="0" indent="-219710" algn="ctr">
                        <a:lnSpc>
                          <a:spcPct val="115000"/>
                        </a:lnSpc>
                        <a:spcBef>
                          <a:spcPts val="0"/>
                        </a:spcBef>
                        <a:spcAft>
                          <a:spcPts val="0"/>
                        </a:spcAft>
                      </a:pPr>
                      <a:r>
                        <a:rPr lang="x-none" sz="900" b="1" kern="1200" noProof="0" dirty="0" smtClean="0">
                          <a:solidFill>
                            <a:srgbClr val="7F7F7F"/>
                          </a:solidFill>
                          <a:effectLst/>
                          <a:latin typeface="Calibri"/>
                          <a:ea typeface="Calibri"/>
                          <a:cs typeface="Times New Roman"/>
                        </a:rPr>
                        <a:t>8</a:t>
                      </a:r>
                      <a:endParaRPr lang="x-none" sz="900" noProof="0" dirty="0">
                        <a:effectLst/>
                        <a:latin typeface="Calibri"/>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x-none" sz="900" b="1" kern="1200" noProof="0" dirty="0" smtClean="0">
                          <a:solidFill>
                            <a:srgbClr val="7F7F7F"/>
                          </a:solidFill>
                          <a:effectLst/>
                          <a:latin typeface="+mn-lt"/>
                          <a:ea typeface="Calibri"/>
                          <a:cs typeface="GillSansMT"/>
                        </a:rPr>
                        <a:t>determinar el significado </a:t>
                      </a:r>
                      <a:r>
                        <a:rPr lang="x-none" sz="900" b="0" kern="1200" noProof="0" dirty="0" smtClean="0">
                          <a:solidFill>
                            <a:srgbClr val="7F7F7F"/>
                          </a:solidFill>
                          <a:effectLst/>
                          <a:latin typeface="+mn-lt"/>
                          <a:ea typeface="Calibri"/>
                          <a:cs typeface="GillSansMT"/>
                        </a:rPr>
                        <a:t>de palabras y frases en presentaciones orales y en textos literarios e informativos</a:t>
                      </a:r>
                      <a:endParaRPr lang="x-none" sz="1500" b="0" noProof="0" dirty="0">
                        <a:effectLst/>
                        <a:latin typeface="+mn-lt"/>
                        <a:ea typeface="Calibri"/>
                        <a:cs typeface="Times New Roman"/>
                      </a:endParaRPr>
                    </a:p>
                  </a:txBody>
                  <a:tcPr marL="33808" marR="33808" marT="12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825377">
                <a:tc rowSpan="3">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x-none" sz="2100" b="1" kern="1200" noProof="0" dirty="0" smtClean="0">
                          <a:effectLst/>
                          <a:latin typeface="+mn-lt"/>
                          <a:ea typeface="Calibri"/>
                          <a:cs typeface="Times New Roman"/>
                        </a:rPr>
                        <a:t>Modalidades productivas*:</a:t>
                      </a:r>
                      <a:r>
                        <a:rPr lang="x-none" sz="2100" kern="1200" noProof="0" dirty="0" smtClean="0">
                          <a:effectLst/>
                          <a:latin typeface="+mn-lt"/>
                          <a:ea typeface="Calibri"/>
                          <a:cs typeface="Times New Roman"/>
                        </a:rPr>
                        <a:t> </a:t>
                      </a:r>
                    </a:p>
                    <a:p>
                      <a:pPr marL="0" marR="0">
                        <a:lnSpc>
                          <a:spcPct val="115000"/>
                        </a:lnSpc>
                        <a:spcBef>
                          <a:spcPts val="0"/>
                        </a:spcBef>
                        <a:spcAft>
                          <a:spcPts val="0"/>
                        </a:spcAft>
                      </a:pPr>
                      <a:r>
                        <a:rPr lang="x-none" sz="1300" kern="1200" noProof="0" dirty="0" smtClean="0">
                          <a:effectLst/>
                          <a:latin typeface="+mn-lt"/>
                          <a:ea typeface="Calibri"/>
                          <a:cs typeface="Times New Roman"/>
                        </a:rPr>
                        <a:t>Formas en que los estudiantes se comunican con otros (por ejemplo: hablar, escribir y dibujar). La instrucción y evaluación de las modalidades productivas se centran en la comunicación del estudiante de su propia comprensión o interpretación.</a:t>
                      </a:r>
                      <a:endParaRPr lang="x-none" sz="1300" noProof="0" dirty="0">
                        <a:effectLst/>
                        <a:latin typeface="+mn-lt"/>
                        <a:ea typeface="Calibri"/>
                        <a:cs typeface="Times New Roman"/>
                      </a:endParaRPr>
                    </a:p>
                  </a:txBody>
                  <a:tcPr marL="33808" marR="33808" marT="12157"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EECE1"/>
                    </a:solidFill>
                  </a:tcPr>
                </a:tc>
                <a:tc rowSpan="3">
                  <a:txBody>
                    <a:bodyPr/>
                    <a:lstStyle/>
                    <a:p>
                      <a:pPr marL="0" marR="0" algn="ctr">
                        <a:lnSpc>
                          <a:spcPct val="115000"/>
                        </a:lnSpc>
                        <a:spcBef>
                          <a:spcPts val="0"/>
                        </a:spcBef>
                        <a:spcAft>
                          <a:spcPts val="0"/>
                        </a:spcAft>
                      </a:pPr>
                      <a:r>
                        <a:rPr lang="x-none" sz="1300" kern="1200" noProof="0" dirty="0" smtClean="0">
                          <a:effectLst/>
                          <a:latin typeface="+mn-lt"/>
                          <a:ea typeface="Calibri"/>
                          <a:cs typeface="Times New Roman"/>
                        </a:rPr>
                        <a:t>Hablar  </a:t>
                      </a:r>
                      <a:br>
                        <a:rPr lang="x-none" sz="1300" kern="1200" noProof="0" dirty="0" smtClean="0">
                          <a:effectLst/>
                          <a:latin typeface="+mn-lt"/>
                          <a:ea typeface="Calibri"/>
                          <a:cs typeface="Times New Roman"/>
                        </a:rPr>
                      </a:br>
                      <a:r>
                        <a:rPr lang="x-none" sz="1300" kern="1200" noProof="0" dirty="0" smtClean="0">
                          <a:effectLst/>
                          <a:latin typeface="+mn-lt"/>
                          <a:ea typeface="Calibri"/>
                          <a:cs typeface="Times New Roman"/>
                        </a:rPr>
                        <a:t>y</a:t>
                      </a:r>
                    </a:p>
                    <a:p>
                      <a:pPr marL="0" marR="0" algn="ctr">
                        <a:lnSpc>
                          <a:spcPct val="115000"/>
                        </a:lnSpc>
                        <a:spcBef>
                          <a:spcPts val="0"/>
                        </a:spcBef>
                        <a:spcAft>
                          <a:spcPts val="0"/>
                        </a:spcAft>
                      </a:pPr>
                      <a:r>
                        <a:rPr lang="x-none" sz="1300" kern="1200" noProof="0" dirty="0" smtClean="0">
                          <a:effectLst/>
                          <a:latin typeface="+mn-lt"/>
                          <a:ea typeface="Calibri"/>
                          <a:cs typeface="Times New Roman"/>
                        </a:rPr>
                        <a:t>Escribir</a:t>
                      </a:r>
                      <a:endParaRPr lang="x-none" sz="1300" kern="1200" noProof="0" dirty="0">
                        <a:effectLst/>
                        <a:latin typeface="+mn-lt"/>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EECE1"/>
                    </a:solidFill>
                  </a:tcPr>
                </a:tc>
                <a:tc vMerge="1">
                  <a:txBody>
                    <a:bodyPr/>
                    <a:lstStyle/>
                    <a:p>
                      <a:endParaRPr lang="en-US"/>
                    </a:p>
                  </a:txBody>
                  <a:tcPr/>
                </a:tc>
                <a:tc vMerge="1">
                  <a:txBody>
                    <a:bodyPr/>
                    <a:lstStyle/>
                    <a:p>
                      <a:endParaRPr lang="en-US"/>
                    </a:p>
                  </a:txBody>
                  <a:tcPr/>
                </a:tc>
                <a:tc>
                  <a:txBody>
                    <a:bodyPr/>
                    <a:lstStyle/>
                    <a:p>
                      <a:pPr marL="219710" marR="0" indent="-219710" algn="ctr">
                        <a:lnSpc>
                          <a:spcPct val="115000"/>
                        </a:lnSpc>
                        <a:spcBef>
                          <a:spcPts val="0"/>
                        </a:spcBef>
                        <a:spcAft>
                          <a:spcPts val="0"/>
                        </a:spcAft>
                      </a:pPr>
                      <a:r>
                        <a:rPr lang="x-none" sz="2400" kern="1200" noProof="0" dirty="0" smtClean="0">
                          <a:effectLst/>
                          <a:latin typeface="Calibri"/>
                          <a:ea typeface="Times New Roman"/>
                          <a:cs typeface="GillSansMT"/>
                        </a:rPr>
                        <a:t>3</a:t>
                      </a:r>
                      <a:endParaRPr lang="x-none" sz="1600" noProof="0" dirty="0">
                        <a:effectLst/>
                        <a:latin typeface="Calibri"/>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x-none" sz="1400" kern="1200" noProof="0" dirty="0" smtClean="0">
                          <a:effectLst/>
                          <a:latin typeface="+mn-lt"/>
                          <a:ea typeface="Calibri"/>
                          <a:cs typeface="GillSansMT"/>
                        </a:rPr>
                        <a:t>hablar y escribir sobre textos y temas literarios e informativos complejos, apropiados para el grado</a:t>
                      </a:r>
                      <a:endParaRPr lang="x-none" sz="1400" kern="1200" noProof="0" dirty="0">
                        <a:effectLst/>
                        <a:latin typeface="+mn-lt"/>
                        <a:ea typeface="Calibri"/>
                        <a:cs typeface="GillSansMT"/>
                      </a:endParaRPr>
                    </a:p>
                  </a:txBody>
                  <a:tcPr marL="33808" marR="33808" marT="12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2606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19710" marR="0" indent="-219710" algn="ctr">
                        <a:lnSpc>
                          <a:spcPct val="115000"/>
                        </a:lnSpc>
                        <a:spcBef>
                          <a:spcPts val="0"/>
                        </a:spcBef>
                        <a:spcAft>
                          <a:spcPts val="0"/>
                        </a:spcAft>
                      </a:pPr>
                      <a:r>
                        <a:rPr lang="x-none" sz="2400" b="1" kern="1200" noProof="0" dirty="0" smtClean="0">
                          <a:effectLst/>
                          <a:latin typeface="Calibri"/>
                          <a:ea typeface="Times New Roman"/>
                          <a:cs typeface="Times New Roman"/>
                        </a:rPr>
                        <a:t>4</a:t>
                      </a:r>
                      <a:endParaRPr lang="x-none" sz="1600" noProof="0" dirty="0">
                        <a:effectLst/>
                        <a:latin typeface="Calibri"/>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EECE1"/>
                    </a:solidFill>
                  </a:tcPr>
                </a:tc>
                <a:tc>
                  <a:txBody>
                    <a:bodyPr/>
                    <a:lstStyle/>
                    <a:p>
                      <a:pPr marL="0" marR="0">
                        <a:lnSpc>
                          <a:spcPct val="115000"/>
                        </a:lnSpc>
                        <a:spcBef>
                          <a:spcPts val="0"/>
                        </a:spcBef>
                        <a:spcAft>
                          <a:spcPts val="0"/>
                        </a:spcAft>
                      </a:pPr>
                      <a:r>
                        <a:rPr lang="x-none" sz="1800" b="1" kern="1200" noProof="0" dirty="0" smtClean="0">
                          <a:effectLst/>
                          <a:latin typeface="+mn-lt"/>
                          <a:ea typeface="Calibri"/>
                          <a:cs typeface="GillSansMT"/>
                        </a:rPr>
                        <a:t>construir declaraciones orales y escritas apropiadas para su grado, y apoyarlas con razonamiento y evidencia</a:t>
                      </a:r>
                      <a:endParaRPr lang="x-none" sz="1600" noProof="0" dirty="0">
                        <a:effectLst/>
                        <a:latin typeface="+mn-lt"/>
                        <a:ea typeface="Calibri"/>
                        <a:cs typeface="Times New Roman"/>
                      </a:endParaRPr>
                    </a:p>
                  </a:txBody>
                  <a:tcPr marL="33808" marR="33808" marT="12157"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EECE1"/>
                    </a:solidFill>
                  </a:tcPr>
                </a:tc>
              </a:tr>
              <a:tr h="80148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19710" marR="0" indent="-219710" algn="ctr">
                        <a:lnSpc>
                          <a:spcPct val="115000"/>
                        </a:lnSpc>
                        <a:spcBef>
                          <a:spcPts val="0"/>
                        </a:spcBef>
                        <a:spcAft>
                          <a:spcPts val="0"/>
                        </a:spcAft>
                      </a:pPr>
                      <a:r>
                        <a:rPr lang="x-none" sz="2400" kern="1200" noProof="0" dirty="0" smtClean="0">
                          <a:effectLst/>
                          <a:latin typeface="Calibri"/>
                          <a:ea typeface="Times New Roman"/>
                          <a:cs typeface="Times New Roman"/>
                        </a:rPr>
                        <a:t>7</a:t>
                      </a:r>
                      <a:endParaRPr lang="x-none" sz="1600" noProof="0" dirty="0">
                        <a:effectLst/>
                        <a:latin typeface="Calibri"/>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x-none" sz="1400" kern="1200" noProof="0" dirty="0" smtClean="0">
                          <a:effectLst/>
                          <a:latin typeface="+mn-lt"/>
                          <a:ea typeface="Calibri"/>
                          <a:cs typeface="GillSansMT"/>
                        </a:rPr>
                        <a:t>adaptar las opciones del lenguaje a un propósito, una tarea y una audiencia</a:t>
                      </a:r>
                      <a:r>
                        <a:rPr lang="en-US" sz="1400" kern="1200" noProof="0" dirty="0" smtClean="0">
                          <a:effectLst/>
                          <a:latin typeface="+mn-lt"/>
                          <a:ea typeface="Calibri"/>
                          <a:cs typeface="GillSansMT"/>
                        </a:rPr>
                        <a:t>, </a:t>
                      </a:r>
                      <a:r>
                        <a:rPr lang="x-none" sz="1400" kern="1200" noProof="0" dirty="0" smtClean="0">
                          <a:effectLst/>
                          <a:latin typeface="+mn-lt"/>
                          <a:ea typeface="Calibri"/>
                          <a:cs typeface="GillSansMT"/>
                        </a:rPr>
                        <a:t>cuando habla y escribe</a:t>
                      </a:r>
                      <a:endParaRPr lang="x-none" sz="1400" kern="1200" noProof="0" dirty="0">
                        <a:effectLst/>
                        <a:latin typeface="+mn-lt"/>
                        <a:ea typeface="Calibri"/>
                        <a:cs typeface="GillSansMT"/>
                      </a:endParaRPr>
                    </a:p>
                  </a:txBody>
                  <a:tcPr marL="33808" marR="33808" marT="12157"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673137">
                <a:tc rowSpan="3">
                  <a:txBody>
                    <a:bodyPr/>
                    <a:lstStyle/>
                    <a:p>
                      <a:pPr marL="0" marR="0">
                        <a:lnSpc>
                          <a:spcPct val="115000"/>
                        </a:lnSpc>
                        <a:spcBef>
                          <a:spcPts val="0"/>
                        </a:spcBef>
                        <a:spcAft>
                          <a:spcPts val="0"/>
                        </a:spcAft>
                      </a:pPr>
                      <a:r>
                        <a:rPr lang="x-none" sz="900" b="1" kern="1200" noProof="0" dirty="0" smtClean="0">
                          <a:solidFill>
                            <a:schemeClr val="bg1">
                              <a:lumMod val="50000"/>
                            </a:schemeClr>
                          </a:solidFill>
                          <a:effectLst/>
                          <a:latin typeface="+mn-lt"/>
                          <a:ea typeface="Calibri"/>
                          <a:cs typeface="Times New Roman"/>
                        </a:rPr>
                        <a:t>Modalidades interactivas*: </a:t>
                      </a:r>
                    </a:p>
                    <a:p>
                      <a:pPr marL="0" marR="0">
                        <a:lnSpc>
                          <a:spcPct val="115000"/>
                        </a:lnSpc>
                        <a:spcBef>
                          <a:spcPts val="0"/>
                        </a:spcBef>
                        <a:spcAft>
                          <a:spcPts val="0"/>
                        </a:spcAft>
                      </a:pPr>
                      <a:r>
                        <a:rPr lang="x-none" sz="900" kern="1200" noProof="0" dirty="0" smtClean="0">
                          <a:solidFill>
                            <a:schemeClr val="bg1">
                              <a:lumMod val="50000"/>
                            </a:schemeClr>
                          </a:solidFill>
                          <a:effectLst/>
                          <a:latin typeface="+mn-lt"/>
                          <a:ea typeface="Calibri"/>
                          <a:cs typeface="Times New Roman"/>
                        </a:rPr>
                        <a:t>Uso colaborativo de modalidades receptivas y productivas mientras</a:t>
                      </a:r>
                      <a:r>
                        <a:rPr lang="x-none" sz="900" kern="1200" baseline="0" noProof="0" dirty="0" smtClean="0">
                          <a:solidFill>
                            <a:schemeClr val="bg1">
                              <a:lumMod val="50000"/>
                            </a:schemeClr>
                          </a:solidFill>
                          <a:effectLst/>
                          <a:latin typeface="+mn-lt"/>
                          <a:ea typeface="Calibri"/>
                          <a:cs typeface="Times New Roman"/>
                        </a:rPr>
                        <a:t> “</a:t>
                      </a:r>
                      <a:r>
                        <a:rPr lang="x-none" sz="900" kern="1200" noProof="0" dirty="0" smtClean="0">
                          <a:solidFill>
                            <a:schemeClr val="bg1">
                              <a:lumMod val="50000"/>
                            </a:schemeClr>
                          </a:solidFill>
                          <a:effectLst/>
                          <a:latin typeface="+mn-lt"/>
                          <a:ea typeface="Calibri"/>
                          <a:cs typeface="Times New Roman"/>
                        </a:rPr>
                        <a:t>los estudiantes participan en las conversaciones, proporcionan y obtienen información, expresan sentimientos y emociones, e intercambian opiniones" (Phillips, 2008, p. 3). </a:t>
                      </a:r>
                      <a:endParaRPr lang="x-none" sz="1500" noProof="0" dirty="0">
                        <a:solidFill>
                          <a:schemeClr val="bg1">
                            <a:lumMod val="50000"/>
                          </a:schemeClr>
                        </a:solidFill>
                        <a:effectLst/>
                        <a:latin typeface="+mn-lt"/>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0000"/>
                        </a:lnSpc>
                        <a:spcBef>
                          <a:spcPts val="0"/>
                        </a:spcBef>
                        <a:spcAft>
                          <a:spcPts val="0"/>
                        </a:spcAft>
                      </a:pPr>
                      <a:endParaRPr lang="x-none" sz="900" kern="1200" noProof="0" dirty="0" smtClean="0">
                        <a:solidFill>
                          <a:schemeClr val="bg1">
                            <a:lumMod val="50000"/>
                          </a:schemeClr>
                        </a:solidFill>
                        <a:effectLst/>
                        <a:latin typeface="+mn-lt"/>
                        <a:ea typeface="Calibri"/>
                        <a:cs typeface="Times New Roman"/>
                      </a:endParaRPr>
                    </a:p>
                    <a:p>
                      <a:pPr marL="0" marR="0" algn="ctr">
                        <a:lnSpc>
                          <a:spcPct val="100000"/>
                        </a:lnSpc>
                        <a:spcBef>
                          <a:spcPts val="0"/>
                        </a:spcBef>
                        <a:spcAft>
                          <a:spcPts val="0"/>
                        </a:spcAft>
                      </a:pPr>
                      <a:r>
                        <a:rPr lang="x-none" sz="900" kern="1200" noProof="0" dirty="0" smtClean="0">
                          <a:solidFill>
                            <a:schemeClr val="bg1">
                              <a:lumMod val="50000"/>
                            </a:schemeClr>
                          </a:solidFill>
                          <a:effectLst/>
                          <a:latin typeface="+mn-lt"/>
                          <a:ea typeface="Calibri"/>
                          <a:cs typeface="Times New Roman"/>
                        </a:rPr>
                        <a:t>Escuchar,</a:t>
                      </a:r>
                      <a:r>
                        <a:rPr lang="x-none" sz="900" kern="1200" baseline="0" noProof="0" dirty="0" smtClean="0">
                          <a:solidFill>
                            <a:schemeClr val="bg1">
                              <a:lumMod val="50000"/>
                            </a:schemeClr>
                          </a:solidFill>
                          <a:effectLst/>
                          <a:latin typeface="+mn-lt"/>
                          <a:ea typeface="Calibri"/>
                          <a:cs typeface="Times New Roman"/>
                        </a:rPr>
                        <a:t>   </a:t>
                      </a:r>
                    </a:p>
                    <a:p>
                      <a:pPr marL="0" marR="0" algn="ctr">
                        <a:lnSpc>
                          <a:spcPct val="100000"/>
                        </a:lnSpc>
                        <a:spcBef>
                          <a:spcPts val="0"/>
                        </a:spcBef>
                        <a:spcAft>
                          <a:spcPts val="0"/>
                        </a:spcAft>
                      </a:pPr>
                      <a:endParaRPr lang="x-none" sz="100" kern="1200" baseline="0" noProof="0" dirty="0" smtClean="0">
                        <a:solidFill>
                          <a:schemeClr val="bg1">
                            <a:lumMod val="50000"/>
                          </a:schemeClr>
                        </a:solidFill>
                        <a:effectLst/>
                        <a:latin typeface="+mn-lt"/>
                        <a:ea typeface="Calibri"/>
                        <a:cs typeface="Times New Roman"/>
                      </a:endParaRPr>
                    </a:p>
                    <a:p>
                      <a:pPr marL="0" marR="0" algn="ctr">
                        <a:lnSpc>
                          <a:spcPct val="100000"/>
                        </a:lnSpc>
                        <a:spcBef>
                          <a:spcPts val="0"/>
                        </a:spcBef>
                        <a:spcAft>
                          <a:spcPts val="0"/>
                        </a:spcAft>
                      </a:pPr>
                      <a:r>
                        <a:rPr lang="x-none" sz="900" kern="1200" baseline="0" noProof="0" dirty="0" smtClean="0">
                          <a:solidFill>
                            <a:schemeClr val="bg1">
                              <a:lumMod val="50000"/>
                            </a:schemeClr>
                          </a:solidFill>
                          <a:effectLst/>
                          <a:latin typeface="+mn-lt"/>
                          <a:ea typeface="Calibri"/>
                          <a:cs typeface="Times New Roman"/>
                        </a:rPr>
                        <a:t>Hablar,</a:t>
                      </a:r>
                    </a:p>
                    <a:p>
                      <a:pPr marL="0" marR="0" algn="ctr">
                        <a:lnSpc>
                          <a:spcPct val="100000"/>
                        </a:lnSpc>
                        <a:spcBef>
                          <a:spcPts val="0"/>
                        </a:spcBef>
                        <a:spcAft>
                          <a:spcPts val="0"/>
                        </a:spcAft>
                      </a:pPr>
                      <a:endParaRPr lang="x-none" sz="100" kern="1200" baseline="0" noProof="0" dirty="0" smtClean="0">
                        <a:solidFill>
                          <a:schemeClr val="bg1">
                            <a:lumMod val="50000"/>
                          </a:schemeClr>
                        </a:solidFill>
                        <a:effectLst/>
                        <a:latin typeface="+mn-lt"/>
                        <a:ea typeface="Calibri"/>
                        <a:cs typeface="Times New Roman"/>
                      </a:endParaRPr>
                    </a:p>
                    <a:p>
                      <a:pPr marL="0" marR="0" algn="ctr">
                        <a:lnSpc>
                          <a:spcPct val="100000"/>
                        </a:lnSpc>
                        <a:spcBef>
                          <a:spcPts val="0"/>
                        </a:spcBef>
                        <a:spcAft>
                          <a:spcPts val="0"/>
                        </a:spcAft>
                      </a:pPr>
                      <a:r>
                        <a:rPr lang="x-none" sz="900" kern="1200" baseline="0" noProof="0" dirty="0" smtClean="0">
                          <a:solidFill>
                            <a:schemeClr val="bg1">
                              <a:lumMod val="50000"/>
                            </a:schemeClr>
                          </a:solidFill>
                          <a:effectLst/>
                          <a:latin typeface="+mn-lt"/>
                          <a:ea typeface="Calibri"/>
                          <a:cs typeface="Times New Roman"/>
                        </a:rPr>
                        <a:t>Leer</a:t>
                      </a:r>
                    </a:p>
                    <a:p>
                      <a:pPr marL="0" marR="0" algn="ctr">
                        <a:lnSpc>
                          <a:spcPct val="100000"/>
                        </a:lnSpc>
                        <a:spcBef>
                          <a:spcPts val="0"/>
                        </a:spcBef>
                        <a:spcAft>
                          <a:spcPts val="0"/>
                        </a:spcAft>
                      </a:pPr>
                      <a:endParaRPr lang="x-none" sz="100" kern="1200" baseline="0" noProof="0" dirty="0" smtClean="0">
                        <a:solidFill>
                          <a:schemeClr val="bg1">
                            <a:lumMod val="50000"/>
                          </a:schemeClr>
                        </a:solidFill>
                        <a:effectLst/>
                        <a:latin typeface="+mn-lt"/>
                        <a:ea typeface="Calibri"/>
                        <a:cs typeface="Times New Roman"/>
                      </a:endParaRPr>
                    </a:p>
                    <a:p>
                      <a:pPr marL="0" marR="0" algn="ctr">
                        <a:lnSpc>
                          <a:spcPct val="100000"/>
                        </a:lnSpc>
                        <a:spcBef>
                          <a:spcPts val="0"/>
                        </a:spcBef>
                        <a:spcAft>
                          <a:spcPts val="0"/>
                        </a:spcAft>
                      </a:pPr>
                      <a:r>
                        <a:rPr lang="x-none" sz="900" kern="1200" baseline="0" noProof="0" dirty="0" smtClean="0">
                          <a:solidFill>
                            <a:schemeClr val="bg1">
                              <a:lumMod val="50000"/>
                            </a:schemeClr>
                          </a:solidFill>
                          <a:effectLst/>
                          <a:latin typeface="+mn-lt"/>
                          <a:ea typeface="Calibri"/>
                          <a:cs typeface="Times New Roman"/>
                        </a:rPr>
                        <a:t>y</a:t>
                      </a:r>
                    </a:p>
                    <a:p>
                      <a:pPr marL="0" marR="0" algn="ctr">
                        <a:lnSpc>
                          <a:spcPct val="100000"/>
                        </a:lnSpc>
                        <a:spcBef>
                          <a:spcPts val="0"/>
                        </a:spcBef>
                        <a:spcAft>
                          <a:spcPts val="0"/>
                        </a:spcAft>
                      </a:pPr>
                      <a:endParaRPr lang="x-none" sz="100" kern="1200" baseline="0" noProof="0" dirty="0" smtClean="0">
                        <a:solidFill>
                          <a:schemeClr val="bg1">
                            <a:lumMod val="50000"/>
                          </a:schemeClr>
                        </a:solidFill>
                        <a:effectLst/>
                        <a:latin typeface="+mn-lt"/>
                        <a:ea typeface="Calibri"/>
                        <a:cs typeface="Times New Roman"/>
                      </a:endParaRPr>
                    </a:p>
                    <a:p>
                      <a:pPr marL="0" marR="0" algn="ctr">
                        <a:lnSpc>
                          <a:spcPct val="100000"/>
                        </a:lnSpc>
                        <a:spcBef>
                          <a:spcPts val="0"/>
                        </a:spcBef>
                        <a:spcAft>
                          <a:spcPts val="0"/>
                        </a:spcAft>
                      </a:pPr>
                      <a:r>
                        <a:rPr lang="x-none" sz="900" kern="1200" baseline="0" noProof="0" dirty="0" smtClean="0">
                          <a:solidFill>
                            <a:schemeClr val="bg1">
                              <a:lumMod val="50000"/>
                            </a:schemeClr>
                          </a:solidFill>
                          <a:effectLst/>
                          <a:latin typeface="+mn-lt"/>
                          <a:ea typeface="Calibri"/>
                          <a:cs typeface="Times New Roman"/>
                        </a:rPr>
                        <a:t>Escribir</a:t>
                      </a:r>
                      <a:endParaRPr lang="x-none" sz="1200" noProof="0" dirty="0">
                        <a:solidFill>
                          <a:schemeClr val="bg1">
                            <a:lumMod val="50000"/>
                          </a:schemeClr>
                        </a:solidFill>
                        <a:effectLst/>
                        <a:latin typeface="+mn-lt"/>
                        <a:ea typeface="Calibri"/>
                        <a:cs typeface="Times New Roman"/>
                      </a:endParaRPr>
                    </a:p>
                  </a:txBody>
                  <a:tcPr marL="33808" marR="33808" marT="12157"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219710" marR="0" indent="-219710" algn="ctr">
                        <a:lnSpc>
                          <a:spcPct val="115000"/>
                        </a:lnSpc>
                        <a:spcBef>
                          <a:spcPts val="0"/>
                        </a:spcBef>
                        <a:spcAft>
                          <a:spcPts val="0"/>
                        </a:spcAft>
                      </a:pPr>
                      <a:r>
                        <a:rPr lang="x-none" sz="900" b="1" kern="1200" noProof="0" dirty="0" smtClean="0">
                          <a:solidFill>
                            <a:srgbClr val="7F7F7F"/>
                          </a:solidFill>
                          <a:effectLst/>
                          <a:latin typeface="Calibri"/>
                          <a:ea typeface="Times New Roman"/>
                          <a:cs typeface="GillSansMT"/>
                        </a:rPr>
                        <a:t>2</a:t>
                      </a:r>
                      <a:endParaRPr lang="x-none" sz="900" noProof="0" dirty="0">
                        <a:effectLst/>
                        <a:latin typeface="Calibri"/>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x-none" sz="900" b="1" kern="1200" noProof="0" dirty="0" smtClean="0">
                          <a:solidFill>
                            <a:srgbClr val="7F7F7F"/>
                          </a:solidFill>
                          <a:effectLst/>
                          <a:latin typeface="+mn-lt"/>
                          <a:ea typeface="Calibri"/>
                          <a:cs typeface="GillSansMT"/>
                        </a:rPr>
                        <a:t>participar en intercambios orales y escritos </a:t>
                      </a:r>
                      <a:r>
                        <a:rPr lang="x-none" sz="900" b="0" kern="1200" noProof="0" dirty="0" smtClean="0">
                          <a:solidFill>
                            <a:srgbClr val="7F7F7F"/>
                          </a:solidFill>
                          <a:effectLst/>
                          <a:latin typeface="+mn-lt"/>
                          <a:ea typeface="Calibri"/>
                          <a:cs typeface="GillSansMT"/>
                        </a:rPr>
                        <a:t>de información, ideas y análisis, responder a los compañeros, a la audiencia o a los comentarios de los lectores y sus preguntas, de manera apropiada para el grado</a:t>
                      </a:r>
                      <a:endParaRPr lang="x-none" sz="900" b="0" kern="1200" noProof="0" dirty="0">
                        <a:solidFill>
                          <a:srgbClr val="7F7F7F"/>
                        </a:solidFill>
                        <a:effectLst/>
                        <a:latin typeface="+mn-lt"/>
                        <a:ea typeface="Calibri"/>
                        <a:cs typeface="GillSansMT"/>
                      </a:endParaRPr>
                    </a:p>
                  </a:txBody>
                  <a:tcPr marL="33808" marR="33808" marT="12157"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05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19710" marR="0" indent="-219710" algn="ctr">
                        <a:lnSpc>
                          <a:spcPct val="115000"/>
                        </a:lnSpc>
                        <a:spcBef>
                          <a:spcPts val="0"/>
                        </a:spcBef>
                        <a:spcAft>
                          <a:spcPts val="0"/>
                        </a:spcAft>
                      </a:pPr>
                      <a:r>
                        <a:rPr lang="x-none" sz="900" b="1" kern="1200" noProof="0" dirty="0" smtClean="0">
                          <a:solidFill>
                            <a:srgbClr val="7F7F7F"/>
                          </a:solidFill>
                          <a:effectLst/>
                          <a:latin typeface="Calibri"/>
                          <a:ea typeface="Times New Roman"/>
                          <a:cs typeface="Times New Roman"/>
                        </a:rPr>
                        <a:t>5</a:t>
                      </a:r>
                      <a:endParaRPr lang="x-none" sz="900" noProof="0" dirty="0">
                        <a:effectLst/>
                        <a:latin typeface="Calibri"/>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x-none" sz="900" b="1" kern="1200" noProof="0" dirty="0" smtClean="0">
                          <a:solidFill>
                            <a:srgbClr val="7F7F7F"/>
                          </a:solidFill>
                          <a:effectLst/>
                          <a:latin typeface="+mn-lt"/>
                          <a:ea typeface="Calibri"/>
                          <a:cs typeface="GillSansMT"/>
                        </a:rPr>
                        <a:t>realizar una investigación, y evaluar y comunicar </a:t>
                      </a:r>
                      <a:r>
                        <a:rPr lang="x-none" sz="900" b="0" kern="1200" noProof="0" dirty="0" smtClean="0">
                          <a:solidFill>
                            <a:srgbClr val="7F7F7F"/>
                          </a:solidFill>
                          <a:effectLst/>
                          <a:latin typeface="+mn-lt"/>
                          <a:ea typeface="Calibri"/>
                          <a:cs typeface="GillSansMT"/>
                        </a:rPr>
                        <a:t>los resultados para responder preguntas o resolver problemas</a:t>
                      </a:r>
                      <a:endParaRPr lang="x-none" sz="1500" b="0" noProof="0" dirty="0">
                        <a:effectLst/>
                        <a:latin typeface="+mn-lt"/>
                        <a:ea typeface="Calibri"/>
                        <a:cs typeface="Times New Roman"/>
                      </a:endParaRPr>
                    </a:p>
                  </a:txBody>
                  <a:tcPr marL="33808" marR="33808" marT="12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07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19710" marR="0" indent="-219710" algn="ctr">
                        <a:lnSpc>
                          <a:spcPct val="115000"/>
                        </a:lnSpc>
                        <a:spcBef>
                          <a:spcPts val="0"/>
                        </a:spcBef>
                        <a:spcAft>
                          <a:spcPts val="0"/>
                        </a:spcAft>
                      </a:pPr>
                      <a:r>
                        <a:rPr lang="x-none" sz="900" b="1" kern="1200" noProof="0" dirty="0" smtClean="0">
                          <a:solidFill>
                            <a:srgbClr val="7F7F7F"/>
                          </a:solidFill>
                          <a:effectLst/>
                          <a:latin typeface="Calibri"/>
                          <a:ea typeface="Times New Roman"/>
                          <a:cs typeface="Times New Roman"/>
                        </a:rPr>
                        <a:t>6</a:t>
                      </a:r>
                      <a:endParaRPr lang="x-none" sz="900" noProof="0" dirty="0">
                        <a:effectLst/>
                        <a:latin typeface="Calibri"/>
                        <a:ea typeface="Calibri"/>
                        <a:cs typeface="Times New Roman"/>
                      </a:endParaRPr>
                    </a:p>
                  </a:txBody>
                  <a:tcPr marL="33808" marR="33808" marT="12157"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x-none" sz="900" b="1" kern="1200" noProof="0" dirty="0" smtClean="0">
                          <a:solidFill>
                            <a:srgbClr val="7F7F7F"/>
                          </a:solidFill>
                          <a:effectLst/>
                          <a:latin typeface="+mn-lt"/>
                          <a:ea typeface="Calibri"/>
                          <a:cs typeface="GillSansMT"/>
                        </a:rPr>
                        <a:t>analizar y criticar </a:t>
                      </a:r>
                      <a:r>
                        <a:rPr lang="x-none" sz="900" b="0" kern="1200" noProof="0" dirty="0" smtClean="0">
                          <a:solidFill>
                            <a:srgbClr val="7F7F7F"/>
                          </a:solidFill>
                          <a:effectLst/>
                          <a:latin typeface="+mn-lt"/>
                          <a:ea typeface="Calibri"/>
                          <a:cs typeface="GillSansMT"/>
                        </a:rPr>
                        <a:t>los argumentos de los demás de forma oral y escrita</a:t>
                      </a:r>
                      <a:endParaRPr lang="x-none" sz="1500" b="0" noProof="0" dirty="0">
                        <a:effectLst/>
                        <a:latin typeface="+mn-lt"/>
                        <a:ea typeface="Calibri"/>
                        <a:cs typeface="Times New Roman"/>
                      </a:endParaRPr>
                    </a:p>
                  </a:txBody>
                  <a:tcPr marL="33808" marR="33808" marT="12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nvPr>
        </p:nvGraphicFramePr>
        <p:xfrm>
          <a:off x="216431" y="6448436"/>
          <a:ext cx="7299215" cy="2085964"/>
        </p:xfrm>
        <a:graphic>
          <a:graphicData uri="http://schemas.openxmlformats.org/drawingml/2006/table">
            <a:tbl>
              <a:tblPr firstRow="1" firstCol="1" bandRow="1"/>
              <a:tblGrid>
                <a:gridCol w="829562"/>
                <a:gridCol w="919209"/>
                <a:gridCol w="912403"/>
                <a:gridCol w="836369"/>
                <a:gridCol w="1064469"/>
                <a:gridCol w="1140502"/>
                <a:gridCol w="1596701"/>
              </a:tblGrid>
              <a:tr h="507631">
                <a:tc>
                  <a:txBody>
                    <a:bodyPr/>
                    <a:lstStyle/>
                    <a:p>
                      <a:pPr marL="0" marR="0" algn="ctr">
                        <a:lnSpc>
                          <a:spcPct val="115000"/>
                        </a:lnSpc>
                        <a:spcBef>
                          <a:spcPts val="0"/>
                        </a:spcBef>
                        <a:spcAft>
                          <a:spcPts val="0"/>
                        </a:spcAft>
                      </a:pPr>
                      <a:r>
                        <a:rPr lang="x-none" sz="1500" b="1" noProof="0" dirty="0" smtClean="0">
                          <a:solidFill>
                            <a:srgbClr val="000000"/>
                          </a:solidFill>
                          <a:effectLst/>
                          <a:latin typeface="+mn-lt"/>
                          <a:ea typeface="Times New Roman"/>
                          <a:cs typeface="Times New Roman"/>
                        </a:rPr>
                        <a:t>Estándar</a:t>
                      </a:r>
                      <a:endParaRPr lang="x-none" sz="1500" noProof="0" dirty="0">
                        <a:effectLst/>
                        <a:latin typeface="+mn-lt"/>
                        <a:ea typeface="Calibri"/>
                        <a:cs typeface="Times New Roman"/>
                      </a:endParaRPr>
                    </a:p>
                  </a:txBody>
                  <a:tcPr marL="49853" marR="49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x-none" sz="1800" b="1" dirty="0" smtClean="0">
                          <a:effectLst/>
                          <a:latin typeface="Calibri"/>
                          <a:ea typeface="Times New Roman"/>
                          <a:cs typeface="Times New Roman"/>
                        </a:rPr>
                        <a:t>Un </a:t>
                      </a:r>
                      <a:r>
                        <a:rPr lang="x-none" sz="1800" b="1" i="1" dirty="0" smtClean="0">
                          <a:effectLst/>
                          <a:latin typeface="Calibri"/>
                          <a:ea typeface="Times New Roman"/>
                          <a:cs typeface="Times New Roman"/>
                        </a:rPr>
                        <a:t>ELL </a:t>
                      </a:r>
                      <a:r>
                        <a:rPr lang="x-none" sz="1800" b="1" dirty="0" smtClean="0">
                          <a:effectLst/>
                          <a:latin typeface="Calibri"/>
                          <a:ea typeface="Times New Roman"/>
                          <a:cs typeface="Times New Roman"/>
                        </a:rPr>
                        <a:t>puede…</a:t>
                      </a:r>
                      <a:endParaRPr lang="x-none" sz="1800" dirty="0">
                        <a:effectLst/>
                        <a:latin typeface="Calibri"/>
                        <a:ea typeface="Calibri"/>
                        <a:cs typeface="Times New Roman"/>
                      </a:endParaRPr>
                    </a:p>
                  </a:txBody>
                  <a:tcPr marL="49853" marR="49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5">
                  <a:txBody>
                    <a:bodyPr/>
                    <a:lstStyle/>
                    <a:p>
                      <a:pPr marL="0" marR="0" algn="ctr">
                        <a:lnSpc>
                          <a:spcPct val="115000"/>
                        </a:lnSpc>
                        <a:spcBef>
                          <a:spcPts val="0"/>
                        </a:spcBef>
                        <a:spcAft>
                          <a:spcPts val="0"/>
                        </a:spcAft>
                      </a:pPr>
                      <a:r>
                        <a:rPr lang="x-none" sz="1800" b="1" noProof="0" dirty="0" smtClean="0">
                          <a:solidFill>
                            <a:srgbClr val="000000"/>
                          </a:solidFill>
                          <a:effectLst/>
                          <a:latin typeface="+mn-lt"/>
                          <a:ea typeface="Times New Roman"/>
                          <a:cs typeface="Times New Roman"/>
                        </a:rPr>
                        <a:t>Al final de un nivel de dominio del idioma inglés, un estudiante </a:t>
                      </a:r>
                      <a:r>
                        <a:rPr lang="x-none" sz="1800" b="1" i="1" noProof="0" dirty="0" smtClean="0">
                          <a:solidFill>
                            <a:srgbClr val="000000"/>
                          </a:solidFill>
                          <a:effectLst/>
                          <a:latin typeface="+mn-lt"/>
                          <a:ea typeface="Times New Roman"/>
                          <a:cs typeface="Times New Roman"/>
                        </a:rPr>
                        <a:t>ELL</a:t>
                      </a:r>
                      <a:r>
                        <a:rPr lang="x-none" sz="1800" b="1" baseline="0" noProof="0" dirty="0" smtClean="0">
                          <a:solidFill>
                            <a:srgbClr val="000000"/>
                          </a:solidFill>
                          <a:effectLst/>
                          <a:latin typeface="+mn-lt"/>
                          <a:ea typeface="Times New Roman"/>
                          <a:cs typeface="Times New Roman"/>
                        </a:rPr>
                        <a:t> en 2</a:t>
                      </a:r>
                      <a:r>
                        <a:rPr lang="x-none" sz="1800" b="1" baseline="30000" noProof="0" dirty="0" smtClean="0">
                          <a:solidFill>
                            <a:srgbClr val="000000"/>
                          </a:solidFill>
                          <a:effectLst/>
                          <a:latin typeface="+mn-lt"/>
                          <a:ea typeface="Times New Roman"/>
                          <a:cs typeface="Times New Roman"/>
                        </a:rPr>
                        <a:t>do</a:t>
                      </a:r>
                      <a:r>
                        <a:rPr lang="x-none" sz="1800" b="1" baseline="0" noProof="0" dirty="0" smtClean="0">
                          <a:solidFill>
                            <a:srgbClr val="000000"/>
                          </a:solidFill>
                          <a:effectLst/>
                          <a:latin typeface="+mn-lt"/>
                          <a:ea typeface="Times New Roman"/>
                          <a:cs typeface="Times New Roman"/>
                        </a:rPr>
                        <a:t>-3</a:t>
                      </a:r>
                      <a:r>
                        <a:rPr lang="x-none" sz="1800" b="1" baseline="30000" noProof="0" dirty="0" smtClean="0">
                          <a:solidFill>
                            <a:srgbClr val="000000"/>
                          </a:solidFill>
                          <a:effectLst/>
                          <a:latin typeface="+mn-lt"/>
                          <a:ea typeface="Times New Roman"/>
                          <a:cs typeface="Times New Roman"/>
                        </a:rPr>
                        <a:t>er  </a:t>
                      </a:r>
                      <a:r>
                        <a:rPr lang="x-none" sz="1800" b="1" baseline="0" noProof="0" dirty="0" smtClean="0">
                          <a:solidFill>
                            <a:srgbClr val="000000"/>
                          </a:solidFill>
                          <a:effectLst/>
                          <a:latin typeface="+mn-lt"/>
                          <a:ea typeface="Times New Roman"/>
                          <a:cs typeface="Times New Roman"/>
                        </a:rPr>
                        <a:t>grado </a:t>
                      </a:r>
                      <a:r>
                        <a:rPr lang="x-none" sz="1800" b="1" noProof="0" dirty="0" smtClean="0">
                          <a:solidFill>
                            <a:srgbClr val="000000"/>
                          </a:solidFill>
                          <a:effectLst/>
                          <a:latin typeface="+mn-lt"/>
                          <a:ea typeface="Times New Roman"/>
                          <a:cs typeface="Times New Roman"/>
                        </a:rPr>
                        <a:t>puede . . . </a:t>
                      </a:r>
                      <a:endParaRPr lang="x-none" sz="1800" noProof="0" dirty="0">
                        <a:effectLst/>
                        <a:latin typeface="+mn-lt"/>
                        <a:ea typeface="Calibri"/>
                        <a:cs typeface="Times New Roman"/>
                      </a:endParaRPr>
                    </a:p>
                  </a:txBody>
                  <a:tcPr marL="49853" marR="49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8703">
                <a:tc rowSpan="2">
                  <a:txBody>
                    <a:bodyPr/>
                    <a:lstStyle/>
                    <a:p>
                      <a:pPr marL="0" marR="0" algn="ctr">
                        <a:lnSpc>
                          <a:spcPct val="115000"/>
                        </a:lnSpc>
                        <a:spcBef>
                          <a:spcPts val="0"/>
                        </a:spcBef>
                        <a:spcAft>
                          <a:spcPts val="0"/>
                        </a:spcAft>
                      </a:pPr>
                      <a:r>
                        <a:rPr lang="x-none" sz="3100" b="1" dirty="0" smtClean="0">
                          <a:solidFill>
                            <a:srgbClr val="000000"/>
                          </a:solidFill>
                          <a:effectLst/>
                          <a:latin typeface="Calibri"/>
                          <a:ea typeface="Times New Roman"/>
                          <a:cs typeface="Times New Roman"/>
                        </a:rPr>
                        <a:t>4</a:t>
                      </a:r>
                      <a:endParaRPr lang="x-none" sz="1400" dirty="0" smtClean="0">
                        <a:effectLst/>
                        <a:latin typeface="Calibri"/>
                        <a:ea typeface="Calibri"/>
                        <a:cs typeface="Times New Roman"/>
                      </a:endParaRPr>
                    </a:p>
                    <a:p>
                      <a:pPr marL="0" marR="0" algn="ctr">
                        <a:lnSpc>
                          <a:spcPct val="115000"/>
                        </a:lnSpc>
                        <a:spcBef>
                          <a:spcPts val="0"/>
                        </a:spcBef>
                        <a:spcAft>
                          <a:spcPts val="0"/>
                        </a:spcAft>
                      </a:pPr>
                      <a:r>
                        <a:rPr lang="x-none" sz="1300" dirty="0" smtClean="0">
                          <a:solidFill>
                            <a:srgbClr val="000000"/>
                          </a:solidFill>
                          <a:effectLst/>
                          <a:latin typeface="Calibri"/>
                          <a:ea typeface="Times New Roman"/>
                          <a:cs typeface="Times New Roman"/>
                        </a:rPr>
                        <a:t>Productivo</a:t>
                      </a:r>
                      <a:endParaRPr lang="x-none" sz="1400" dirty="0" smtClean="0">
                        <a:effectLst/>
                        <a:latin typeface="Calibri"/>
                        <a:ea typeface="Calibri"/>
                        <a:cs typeface="Times New Roman"/>
                      </a:endParaRPr>
                    </a:p>
                    <a:p>
                      <a:pPr marL="0" marR="0" algn="ctr">
                        <a:lnSpc>
                          <a:spcPct val="115000"/>
                        </a:lnSpc>
                        <a:spcBef>
                          <a:spcPts val="0"/>
                        </a:spcBef>
                        <a:spcAft>
                          <a:spcPts val="0"/>
                        </a:spcAft>
                      </a:pPr>
                      <a:r>
                        <a:rPr lang="x-none" sz="1300" dirty="0" smtClean="0">
                          <a:solidFill>
                            <a:srgbClr val="000000"/>
                          </a:solidFill>
                          <a:effectLst/>
                          <a:latin typeface="Calibri"/>
                          <a:ea typeface="Times New Roman"/>
                          <a:cs typeface="Times New Roman"/>
                        </a:rPr>
                        <a:t>(S &amp; W)</a:t>
                      </a:r>
                      <a:endParaRPr lang="x-none" sz="1400" dirty="0">
                        <a:effectLst/>
                        <a:latin typeface="Calibri"/>
                        <a:ea typeface="Calibri"/>
                        <a:cs typeface="Times New Roman"/>
                      </a:endParaRPr>
                    </a:p>
                  </a:txBody>
                  <a:tcPr marL="49853" marR="49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nSpc>
                          <a:spcPct val="115000"/>
                        </a:lnSpc>
                        <a:spcBef>
                          <a:spcPts val="0"/>
                        </a:spcBef>
                        <a:spcAft>
                          <a:spcPts val="0"/>
                        </a:spcAft>
                      </a:pPr>
                      <a:r>
                        <a:rPr lang="x-none" sz="900" b="1" dirty="0" smtClean="0">
                          <a:effectLst/>
                          <a:latin typeface="Calibri"/>
                          <a:ea typeface="Times New Roman"/>
                          <a:cs typeface="Times New Roman"/>
                        </a:rPr>
                        <a:t>…</a:t>
                      </a:r>
                      <a:r>
                        <a:rPr lang="x-none" sz="900" b="1" noProof="0" dirty="0" smtClean="0">
                          <a:effectLst/>
                          <a:latin typeface="+mn-lt"/>
                          <a:ea typeface="Times New Roman"/>
                          <a:cs typeface="Times New Roman"/>
                        </a:rPr>
                        <a:t>…construir declaraciones orales y escritas apropiadas para su grado, y apoyarlas con</a:t>
                      </a:r>
                      <a:r>
                        <a:rPr lang="x-none" sz="900" b="1" baseline="0" noProof="0" dirty="0" smtClean="0">
                          <a:effectLst/>
                          <a:latin typeface="+mn-lt"/>
                          <a:ea typeface="Times New Roman"/>
                          <a:cs typeface="Times New Roman"/>
                        </a:rPr>
                        <a:t>  razonamiento y evidencia. </a:t>
                      </a:r>
                      <a:endParaRPr lang="x-none" sz="900" b="1" noProof="0" dirty="0" smtClean="0">
                        <a:effectLst/>
                        <a:latin typeface="+mn-lt"/>
                        <a:ea typeface="Times New Roman"/>
                        <a:cs typeface="Times New Roman"/>
                      </a:endParaRPr>
                    </a:p>
                  </a:txBody>
                  <a:tcPr marL="49853" marR="49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x-none" sz="2100" b="1" dirty="0" smtClean="0">
                          <a:solidFill>
                            <a:srgbClr val="000000"/>
                          </a:solidFill>
                          <a:effectLst/>
                          <a:latin typeface="Calibri"/>
                          <a:ea typeface="Times New Roman"/>
                          <a:cs typeface="Times New Roman"/>
                        </a:rPr>
                        <a:t>1</a:t>
                      </a:r>
                      <a:endParaRPr lang="x-none" sz="2100" dirty="0">
                        <a:effectLst/>
                        <a:latin typeface="Calibri"/>
                        <a:ea typeface="Calibri"/>
                        <a:cs typeface="Times New Roman"/>
                      </a:endParaRPr>
                    </a:p>
                  </a:txBody>
                  <a:tcPr marL="49853" marR="49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x-none" sz="2100" b="1" dirty="0" smtClean="0">
                          <a:solidFill>
                            <a:srgbClr val="000000"/>
                          </a:solidFill>
                          <a:effectLst/>
                          <a:latin typeface="Calibri"/>
                          <a:ea typeface="Times New Roman"/>
                          <a:cs typeface="Times New Roman"/>
                        </a:rPr>
                        <a:t>2</a:t>
                      </a:r>
                      <a:endParaRPr lang="x-none" sz="2100" dirty="0">
                        <a:effectLst/>
                        <a:latin typeface="Calibri"/>
                        <a:ea typeface="Calibri"/>
                        <a:cs typeface="Times New Roman"/>
                      </a:endParaRPr>
                    </a:p>
                  </a:txBody>
                  <a:tcPr marL="6231" marR="6231" marT="10905" marB="109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x-none" sz="2100" b="1" dirty="0" smtClean="0">
                          <a:solidFill>
                            <a:srgbClr val="000000"/>
                          </a:solidFill>
                          <a:effectLst/>
                          <a:latin typeface="Calibri"/>
                          <a:ea typeface="Times New Roman"/>
                          <a:cs typeface="Times New Roman"/>
                        </a:rPr>
                        <a:t>3</a:t>
                      </a:r>
                      <a:endParaRPr lang="x-none" sz="2100" dirty="0">
                        <a:effectLst/>
                        <a:latin typeface="Calibri"/>
                        <a:ea typeface="Calibri"/>
                        <a:cs typeface="Times New Roman"/>
                      </a:endParaRPr>
                    </a:p>
                  </a:txBody>
                  <a:tcPr marL="6231" marR="6231" marT="10905" marB="109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x-none" sz="2100" b="1" dirty="0" smtClean="0">
                          <a:solidFill>
                            <a:srgbClr val="000000"/>
                          </a:solidFill>
                          <a:effectLst/>
                          <a:latin typeface="Calibri"/>
                          <a:ea typeface="Times New Roman"/>
                          <a:cs typeface="Times New Roman"/>
                        </a:rPr>
                        <a:t>4</a:t>
                      </a:r>
                      <a:endParaRPr lang="x-none" sz="2100" dirty="0">
                        <a:effectLst/>
                        <a:latin typeface="Calibri"/>
                        <a:ea typeface="Calibri"/>
                        <a:cs typeface="Times New Roman"/>
                      </a:endParaRPr>
                    </a:p>
                  </a:txBody>
                  <a:tcPr marL="6231" marR="6231" marT="10905" marB="109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x-none" sz="2100" b="1" dirty="0" smtClean="0">
                          <a:solidFill>
                            <a:srgbClr val="000000"/>
                          </a:solidFill>
                          <a:effectLst/>
                          <a:latin typeface="Calibri"/>
                          <a:ea typeface="Times New Roman"/>
                          <a:cs typeface="Times New Roman"/>
                        </a:rPr>
                        <a:t>5</a:t>
                      </a:r>
                      <a:endParaRPr lang="x-none" sz="2100" dirty="0">
                        <a:effectLst/>
                        <a:latin typeface="Calibri"/>
                        <a:ea typeface="Calibri"/>
                        <a:cs typeface="Times New Roman"/>
                      </a:endParaRPr>
                    </a:p>
                  </a:txBody>
                  <a:tcPr marL="6231" marR="6231" marT="10905" marB="109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49616">
                <a:tc vMerge="1">
                  <a:txBody>
                    <a:bodyPr/>
                    <a:lstStyle/>
                    <a:p>
                      <a:endParaRPr lang="en-US"/>
                    </a:p>
                  </a:txBody>
                  <a:tcPr/>
                </a:tc>
                <a:tc vMerge="1">
                  <a:txBody>
                    <a:bodyPr/>
                    <a:lstStyle/>
                    <a:p>
                      <a:endParaRPr lang="en-US"/>
                    </a:p>
                  </a:txBody>
                  <a:tcPr/>
                </a:tc>
                <a:tc>
                  <a:txBody>
                    <a:bodyPr/>
                    <a:lstStyle/>
                    <a:p>
                      <a:pPr marL="0" marR="0" indent="0" algn="l" defTabSz="1018737" rtl="0" eaLnBrk="1" fontAlgn="auto" latinLnBrk="0" hangingPunct="1">
                        <a:lnSpc>
                          <a:spcPct val="115000"/>
                        </a:lnSpc>
                        <a:spcBef>
                          <a:spcPts val="0"/>
                        </a:spcBef>
                        <a:spcAft>
                          <a:spcPts val="0"/>
                        </a:spcAft>
                        <a:buClrTx/>
                        <a:buSzTx/>
                        <a:buFontTx/>
                        <a:buNone/>
                        <a:tabLst/>
                        <a:defRPr/>
                      </a:pPr>
                      <a:r>
                        <a:rPr lang="x-none" sz="900" dirty="0" smtClean="0">
                          <a:solidFill>
                            <a:srgbClr val="000000"/>
                          </a:solidFill>
                          <a:effectLst/>
                          <a:latin typeface="+mn-lt"/>
                          <a:ea typeface="Times New Roman"/>
                          <a:cs typeface="Times New Roman"/>
                        </a:rPr>
                        <a:t> </a:t>
                      </a:r>
                      <a:r>
                        <a:rPr lang="x-none" sz="900" noProof="0" dirty="0" smtClean="0">
                          <a:solidFill>
                            <a:srgbClr val="000000"/>
                          </a:solidFill>
                          <a:effectLst/>
                          <a:latin typeface="+mn-lt"/>
                          <a:ea typeface="Times New Roman"/>
                          <a:cs typeface="Times New Roman"/>
                        </a:rPr>
                        <a:t>…</a:t>
                      </a:r>
                      <a:r>
                        <a:rPr lang="x-none" sz="900" b="0" i="0" u="none" strike="noStrike" noProof="0" dirty="0" smtClean="0">
                          <a:solidFill>
                            <a:srgbClr val="000000"/>
                          </a:solidFill>
                          <a:effectLst/>
                          <a:latin typeface="+mn-lt"/>
                        </a:rPr>
                        <a:t>expresar una opinión sobre  un tema conocido.</a:t>
                      </a:r>
                      <a:endParaRPr lang="x-none" sz="900" noProof="0" dirty="0" smtClean="0">
                        <a:effectLst/>
                        <a:latin typeface="+mn-lt"/>
                        <a:ea typeface="Calibri"/>
                        <a:cs typeface="Times New Roman"/>
                      </a:endParaRPr>
                    </a:p>
                    <a:p>
                      <a:pPr marL="0" marR="0">
                        <a:lnSpc>
                          <a:spcPct val="115000"/>
                        </a:lnSpc>
                        <a:spcBef>
                          <a:spcPts val="0"/>
                        </a:spcBef>
                        <a:spcAft>
                          <a:spcPts val="0"/>
                        </a:spcAft>
                      </a:pPr>
                      <a:endParaRPr lang="x-none" sz="900" dirty="0">
                        <a:effectLst/>
                        <a:latin typeface="+mn-lt"/>
                        <a:ea typeface="Calibri"/>
                        <a:cs typeface="Times New Roman"/>
                      </a:endParaRPr>
                    </a:p>
                  </a:txBody>
                  <a:tcPr marL="49853" marR="498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11430">
                        <a:lnSpc>
                          <a:spcPct val="115000"/>
                        </a:lnSpc>
                        <a:spcBef>
                          <a:spcPts val="0"/>
                        </a:spcBef>
                        <a:spcAft>
                          <a:spcPts val="0"/>
                        </a:spcAft>
                      </a:pPr>
                      <a:r>
                        <a:rPr lang="x-none" sz="900" dirty="0" smtClean="0">
                          <a:solidFill>
                            <a:srgbClr val="000000"/>
                          </a:solidFill>
                          <a:effectLst/>
                          <a:latin typeface="+mn-lt"/>
                          <a:ea typeface="Times New Roman"/>
                          <a:cs typeface="Times New Roman"/>
                        </a:rPr>
                        <a:t>…</a:t>
                      </a:r>
                      <a:r>
                        <a:rPr lang="x-none" sz="900" b="0" i="0" u="none" strike="noStrike" dirty="0" smtClean="0">
                          <a:solidFill>
                            <a:srgbClr val="000000"/>
                          </a:solidFill>
                          <a:effectLst/>
                          <a:latin typeface="+mn-lt"/>
                        </a:rPr>
                        <a:t>expresar una opinión sobre un tema o cuento conocido, </a:t>
                      </a:r>
                      <a:endParaRPr lang="x-none" sz="900" noProof="0" dirty="0">
                        <a:effectLst/>
                        <a:latin typeface="+mn-lt"/>
                        <a:ea typeface="Calibri"/>
                        <a:cs typeface="Times New Roman"/>
                      </a:endParaRPr>
                    </a:p>
                  </a:txBody>
                  <a:tcPr marL="49853" marR="498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800"/>
                        </a:spcAft>
                      </a:pPr>
                      <a:r>
                        <a:rPr lang="x-none" sz="900" dirty="0" smtClean="0">
                          <a:solidFill>
                            <a:srgbClr val="000000"/>
                          </a:solidFill>
                          <a:effectLst/>
                          <a:latin typeface="+mn-lt"/>
                          <a:ea typeface="Times New Roman"/>
                          <a:cs typeface="Times New Roman"/>
                        </a:rPr>
                        <a:t>…</a:t>
                      </a:r>
                      <a:r>
                        <a:rPr lang="x-none" sz="900" b="0" i="0" u="none" strike="noStrike" dirty="0" smtClean="0">
                          <a:solidFill>
                            <a:srgbClr val="000000"/>
                          </a:solidFill>
                          <a:effectLst/>
                          <a:latin typeface="+mn-lt"/>
                        </a:rPr>
                        <a:t>expresar una opinión sobre un tema o cuento conocido, dando</a:t>
                      </a:r>
                      <a:r>
                        <a:rPr lang="x-none" sz="900" b="0" i="0" u="none" strike="noStrike" baseline="0" dirty="0" smtClean="0">
                          <a:solidFill>
                            <a:srgbClr val="000000"/>
                          </a:solidFill>
                          <a:effectLst/>
                          <a:latin typeface="+mn-lt"/>
                        </a:rPr>
                        <a:t> una o más razones para su opinión.</a:t>
                      </a:r>
                      <a:endParaRPr lang="x-none" sz="900" dirty="0">
                        <a:effectLst/>
                        <a:latin typeface="+mn-lt"/>
                        <a:ea typeface="Calibri"/>
                        <a:cs typeface="Times New Roman"/>
                      </a:endParaRPr>
                    </a:p>
                  </a:txBody>
                  <a:tcPr marL="49853" marR="498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x-none" sz="900" dirty="0" smtClean="0">
                          <a:solidFill>
                            <a:srgbClr val="000000"/>
                          </a:solidFill>
                          <a:effectLst/>
                          <a:latin typeface="+mn-lt"/>
                          <a:ea typeface="Times New Roman"/>
                          <a:cs typeface="Times New Roman"/>
                        </a:rPr>
                        <a:t>…</a:t>
                      </a:r>
                      <a:r>
                        <a:rPr lang="x-none" sz="900" b="0" i="0" u="none" strike="noStrike" noProof="0" dirty="0" smtClean="0">
                          <a:solidFill>
                            <a:srgbClr val="000000"/>
                          </a:solidFill>
                          <a:effectLst/>
                          <a:latin typeface="+mn-lt"/>
                        </a:rPr>
                        <a:t>expresar opiniones</a:t>
                      </a:r>
                      <a:r>
                        <a:rPr lang="x-none" sz="900" b="0" i="0" u="none" strike="noStrike" baseline="0" noProof="0" dirty="0" smtClean="0">
                          <a:solidFill>
                            <a:srgbClr val="000000"/>
                          </a:solidFill>
                          <a:effectLst/>
                          <a:latin typeface="+mn-lt"/>
                        </a:rPr>
                        <a:t> sobre una variedad de temas, introduciendo el tema y dando varias razones para la opinión.</a:t>
                      </a:r>
                      <a:r>
                        <a:rPr lang="x-none" sz="900" b="0" dirty="0" smtClean="0">
                          <a:effectLst/>
                          <a:latin typeface="+mn-lt"/>
                        </a:rPr>
                        <a:t/>
                      </a:r>
                      <a:br>
                        <a:rPr lang="x-none" sz="900" b="0" dirty="0" smtClean="0">
                          <a:effectLst/>
                          <a:latin typeface="+mn-lt"/>
                        </a:rPr>
                      </a:br>
                      <a:endParaRPr lang="x-none" sz="900" dirty="0">
                        <a:effectLst/>
                        <a:latin typeface="+mn-lt"/>
                        <a:ea typeface="Calibri"/>
                        <a:cs typeface="Times New Roman"/>
                      </a:endParaRPr>
                    </a:p>
                  </a:txBody>
                  <a:tcPr marL="49853" marR="498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x-none" sz="900" dirty="0" smtClean="0">
                          <a:solidFill>
                            <a:srgbClr val="000000"/>
                          </a:solidFill>
                          <a:effectLst/>
                          <a:latin typeface="+mn-lt"/>
                          <a:ea typeface="Times New Roman"/>
                          <a:cs typeface="Times New Roman"/>
                        </a:rPr>
                        <a:t>…</a:t>
                      </a:r>
                      <a:r>
                        <a:rPr lang="x-none" sz="900" b="0" i="0" u="none" strike="noStrike" dirty="0" smtClean="0">
                          <a:solidFill>
                            <a:srgbClr val="000000"/>
                          </a:solidFill>
                          <a:effectLst/>
                          <a:latin typeface="+mn-lt"/>
                        </a:rPr>
                        <a:t>expresar opiniones sobre una variedad de</a:t>
                      </a:r>
                      <a:r>
                        <a:rPr lang="x-none" sz="900" b="0" i="0" u="none" strike="noStrike" baseline="0" dirty="0" smtClean="0">
                          <a:solidFill>
                            <a:srgbClr val="000000"/>
                          </a:solidFill>
                          <a:effectLst/>
                          <a:latin typeface="+mn-lt"/>
                        </a:rPr>
                        <a:t> temas, </a:t>
                      </a:r>
                      <a:r>
                        <a:rPr lang="x-none" sz="900" b="0" i="0" u="none" strike="noStrike" baseline="0" noProof="0" dirty="0" smtClean="0">
                          <a:solidFill>
                            <a:srgbClr val="000000"/>
                          </a:solidFill>
                          <a:effectLst/>
                          <a:latin typeface="+mn-lt"/>
                        </a:rPr>
                        <a:t>introduciendo el tema, dando varias razones para la opinión, y proporcionando una declaración de conclusión.</a:t>
                      </a:r>
                      <a:endParaRPr lang="x-none" sz="900" dirty="0">
                        <a:effectLst/>
                        <a:latin typeface="+mn-lt"/>
                        <a:ea typeface="Calibri"/>
                        <a:cs typeface="Times New Roman"/>
                      </a:endParaRPr>
                    </a:p>
                  </a:txBody>
                  <a:tcPr marL="49853" marR="498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9" name="Rectangle 8"/>
          <p:cNvSpPr/>
          <p:nvPr/>
        </p:nvSpPr>
        <p:spPr>
          <a:xfrm>
            <a:off x="166735" y="76200"/>
            <a:ext cx="7375248" cy="429969"/>
          </a:xfrm>
          <a:prstGeom prst="rect">
            <a:avLst/>
          </a:prstGeom>
        </p:spPr>
        <p:txBody>
          <a:bodyPr wrap="square" lIns="91330" tIns="45665" rIns="91330" bIns="45665">
            <a:spAutoFit/>
          </a:bodyPr>
          <a:lstStyle/>
          <a:p>
            <a:pPr algn="ctr"/>
            <a:r>
              <a:rPr lang="es-ES" sz="2095" b="1" i="1" dirty="0"/>
              <a:t>Estándares ELP de </a:t>
            </a:r>
            <a:r>
              <a:rPr lang="es-ES" sz="2095" b="1" i="1" dirty="0" smtClean="0"/>
              <a:t>2</a:t>
            </a:r>
            <a:r>
              <a:rPr lang="es-ES" sz="2095" b="1" i="1" baseline="30000" dirty="0"/>
              <a:t>d</a:t>
            </a:r>
            <a:r>
              <a:rPr lang="es-ES" sz="2095" b="1" i="1" baseline="30000" dirty="0" smtClean="0"/>
              <a:t>o</a:t>
            </a:r>
            <a:r>
              <a:rPr lang="es-ES" sz="2095" b="1" i="1" dirty="0" smtClean="0"/>
              <a:t> – 3</a:t>
            </a:r>
            <a:r>
              <a:rPr lang="es-ES" sz="2095" b="1" i="1" baseline="30000" dirty="0" smtClean="0"/>
              <a:t>ro</a:t>
            </a:r>
            <a:r>
              <a:rPr lang="es-ES" sz="2095" b="1" i="1" dirty="0" smtClean="0"/>
              <a:t> organizados </a:t>
            </a:r>
            <a:r>
              <a:rPr lang="es-ES" sz="2095" b="1" i="1" dirty="0"/>
              <a:t>por M</a:t>
            </a:r>
            <a:r>
              <a:rPr lang="es-ES" sz="2095" b="1" i="1" dirty="0" smtClean="0"/>
              <a:t>odalidad</a:t>
            </a:r>
            <a:endParaRPr lang="es-ES" sz="2095" b="1" i="1" dirty="0"/>
          </a:p>
        </p:txBody>
      </p:sp>
      <p:sp>
        <p:nvSpPr>
          <p:cNvPr id="6" name="TextBox 5"/>
          <p:cNvSpPr txBox="1"/>
          <p:nvPr/>
        </p:nvSpPr>
        <p:spPr>
          <a:xfrm>
            <a:off x="3665621" y="9431683"/>
            <a:ext cx="3768814" cy="221279"/>
          </a:xfrm>
          <a:prstGeom prst="rect">
            <a:avLst/>
          </a:prstGeom>
          <a:noFill/>
        </p:spPr>
        <p:txBody>
          <a:bodyPr wrap="square" rtlCol="0">
            <a:spAutoFit/>
          </a:bodyPr>
          <a:lstStyle/>
          <a:p>
            <a:r>
              <a:rPr lang="en-US" sz="838" b="1" i="1" dirty="0"/>
              <a:t>Oregon ELP Standards Aligned with Performance Task, 2014; Arcema Tovar</a:t>
            </a:r>
          </a:p>
        </p:txBody>
      </p:sp>
      <p:sp>
        <p:nvSpPr>
          <p:cNvPr id="10" name="Rectangle 9"/>
          <p:cNvSpPr/>
          <p:nvPr/>
        </p:nvSpPr>
        <p:spPr>
          <a:xfrm>
            <a:off x="7194049" y="9569782"/>
            <a:ext cx="341760" cy="276999"/>
          </a:xfrm>
          <a:prstGeom prst="rect">
            <a:avLst/>
          </a:prstGeom>
        </p:spPr>
        <p:txBody>
          <a:bodyPr wrap="none">
            <a:spAutoFit/>
          </a:bodyPr>
          <a:lstStyle/>
          <a:p>
            <a:pPr lvl="0" algn="r"/>
            <a:r>
              <a:rPr lang="es-419" sz="1200" dirty="0" smtClean="0">
                <a:solidFill>
                  <a:prstClr val="black">
                    <a:tint val="75000"/>
                  </a:prstClr>
                </a:solidFill>
              </a:rPr>
              <a:t>24</a:t>
            </a:r>
            <a:endParaRPr lang="es-419" sz="1200" dirty="0">
              <a:solidFill>
                <a:prstClr val="black">
                  <a:tint val="75000"/>
                </a:prstClr>
              </a:solidFill>
            </a:endParaRPr>
          </a:p>
        </p:txBody>
      </p:sp>
      <p:sp>
        <p:nvSpPr>
          <p:cNvPr id="11" name="Rectangle 10"/>
          <p:cNvSpPr/>
          <p:nvPr/>
        </p:nvSpPr>
        <p:spPr>
          <a:xfrm>
            <a:off x="3834306" y="9655769"/>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Tree>
    <p:extLst>
      <p:ext uri="{BB962C8B-B14F-4D97-AF65-F5344CB8AC3E}">
        <p14:creationId xmlns:p14="http://schemas.microsoft.com/office/powerpoint/2010/main" val="1270802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6041381"/>
              </p:ext>
            </p:extLst>
          </p:nvPr>
        </p:nvGraphicFramePr>
        <p:xfrm>
          <a:off x="312624" y="159948"/>
          <a:ext cx="7231176" cy="9206461"/>
        </p:xfrm>
        <a:graphic>
          <a:graphicData uri="http://schemas.openxmlformats.org/drawingml/2006/table">
            <a:tbl>
              <a:tblPr/>
              <a:tblGrid>
                <a:gridCol w="380591"/>
                <a:gridCol w="477408"/>
                <a:gridCol w="2763039"/>
                <a:gridCol w="901626"/>
                <a:gridCol w="901626"/>
                <a:gridCol w="818006"/>
                <a:gridCol w="552609"/>
                <a:gridCol w="436271"/>
              </a:tblGrid>
              <a:tr h="236713">
                <a:tc gridSpan="8">
                  <a:txBody>
                    <a:bodyPr/>
                    <a:lstStyle/>
                    <a:p>
                      <a:pPr algn="l" fontAlgn="ctr"/>
                      <a:r>
                        <a:rPr lang="es-419" sz="1400" b="1" i="0" u="none" strike="noStrike" noProof="0" dirty="0" smtClean="0">
                          <a:solidFill>
                            <a:srgbClr val="000000"/>
                          </a:solidFill>
                          <a:latin typeface="Calibri"/>
                        </a:rPr>
                        <a:t>Pre-evaluación</a:t>
                      </a:r>
                      <a:r>
                        <a:rPr lang="es-419" sz="1400" b="1" i="0" u="none" strike="noStrike" baseline="0" noProof="0" dirty="0" smtClean="0">
                          <a:solidFill>
                            <a:srgbClr val="000000"/>
                          </a:solidFill>
                          <a:latin typeface="Calibri"/>
                        </a:rPr>
                        <a:t> de Escrito informativo</a:t>
                      </a:r>
                      <a:endParaRPr lang="es-419" sz="1400" b="1" i="0" u="none" strike="noStrike" noProof="0" dirty="0">
                        <a:solidFill>
                          <a:srgbClr val="000000"/>
                        </a:solidFill>
                        <a:latin typeface="Calibri"/>
                      </a:endParaRPr>
                    </a:p>
                  </a:txBody>
                  <a:tcPr marL="0" marR="0" marT="0" marB="0" anchor="ctr">
                    <a:lnL>
                      <a:noFill/>
                    </a:lnL>
                    <a:lnR>
                      <a:noFill/>
                    </a:lnR>
                    <a:lnT>
                      <a:noFill/>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5962">
                <a:tc gridSpan="3">
                  <a:txBody>
                    <a:bodyPr/>
                    <a:lstStyle/>
                    <a:p>
                      <a:pPr algn="l" fontAlgn="t"/>
                      <a:r>
                        <a:rPr lang="es-419" sz="1200" b="1" i="0" u="none" strike="noStrike" noProof="0" dirty="0" smtClean="0">
                          <a:solidFill>
                            <a:srgbClr val="000000"/>
                          </a:solidFill>
                          <a:latin typeface="Calibri"/>
                        </a:rPr>
                        <a:t>Puntaje</a:t>
                      </a:r>
                      <a:r>
                        <a:rPr lang="es-419" sz="1200" b="1" i="0" u="none" strike="noStrike" baseline="0" noProof="0" dirty="0" smtClean="0">
                          <a:solidFill>
                            <a:srgbClr val="000000"/>
                          </a:solidFill>
                          <a:latin typeface="Calibri"/>
                        </a:rPr>
                        <a:t> del estudiante y la clase</a:t>
                      </a:r>
                      <a:r>
                        <a:rPr lang="es-419" sz="1200" b="1" i="0" u="none" strike="noStrike" noProof="0" dirty="0" smtClean="0">
                          <a:solidFill>
                            <a:srgbClr val="000000"/>
                          </a:solidFill>
                          <a:latin typeface="Calibri"/>
                        </a:rPr>
                        <a:t>:</a:t>
                      </a:r>
                      <a:endParaRPr lang="es-419" sz="1200" b="1" i="0" u="none" strike="noStrike" noProof="0" dirty="0">
                        <a:solidFill>
                          <a:srgbClr val="000000"/>
                        </a:solidFill>
                        <a:latin typeface="Calibri"/>
                      </a:endParaRPr>
                    </a:p>
                  </a:txBody>
                  <a:tcPr marL="0" marR="0"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r" fontAlgn="ctr"/>
                      <a:r>
                        <a:rPr lang="es-419" sz="900" b="1" i="0" u="none" strike="noStrike" noProof="0" dirty="0" smtClean="0">
                          <a:solidFill>
                            <a:srgbClr val="000000"/>
                          </a:solidFill>
                          <a:latin typeface="Calibri"/>
                        </a:rPr>
                        <a:t>Año escolar:</a:t>
                      </a:r>
                      <a:endParaRPr lang="es-419" sz="900" b="1"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endParaRPr lang="es-419" sz="900" b="0" i="0" u="none" strike="sng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s-419" sz="900" b="1" i="0" u="none" strike="noStrike" noProof="0" dirty="0" smtClean="0">
                          <a:solidFill>
                            <a:srgbClr val="000000"/>
                          </a:solidFill>
                          <a:latin typeface="Calibri"/>
                        </a:rPr>
                        <a:t>Grado:</a:t>
                      </a:r>
                      <a:endParaRPr lang="es-419" sz="900" b="1"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00439">
                <a:tc gridSpan="2">
                  <a:txBody>
                    <a:bodyPr/>
                    <a:lstStyle/>
                    <a:p>
                      <a:pPr algn="ctr" fontAlgn="ctr"/>
                      <a:endParaRPr lang="es-419" sz="900" b="0" i="0" u="none" strike="noStrike" noProof="0" dirty="0">
                        <a:solidFill>
                          <a:srgbClr val="000000"/>
                        </a:solidFill>
                        <a:latin typeface="Calibri"/>
                      </a:endParaRPr>
                    </a:p>
                  </a:txBody>
                  <a:tcPr marL="0" marR="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r" fontAlgn="ctr"/>
                      <a:r>
                        <a:rPr lang="es-419" sz="900" b="1" i="0" u="none" strike="noStrike" noProof="0" dirty="0" smtClean="0">
                          <a:solidFill>
                            <a:srgbClr val="000000"/>
                          </a:solidFill>
                          <a:latin typeface="Calibri"/>
                        </a:rPr>
                        <a:t>Nombre del maestro:</a:t>
                      </a:r>
                      <a:endParaRPr lang="es-419" sz="900" b="1"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4">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82233">
                <a:tc gridSpan="2">
                  <a:txBody>
                    <a:bodyPr/>
                    <a:lstStyle/>
                    <a:p>
                      <a:pPr algn="ctr" fontAlgn="ctr"/>
                      <a:endParaRPr lang="es-419" sz="900" b="0" i="0" u="none" strike="noStrike" noProof="0" dirty="0">
                        <a:solidFill>
                          <a:srgbClr val="000000"/>
                        </a:solidFill>
                        <a:latin typeface="Calibri"/>
                      </a:endParaRPr>
                    </a:p>
                  </a:txBody>
                  <a:tcPr marL="0" marR="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r" fontAlgn="ctr"/>
                      <a:r>
                        <a:rPr lang="es-419" sz="900" b="1" i="0" u="none" strike="noStrike" noProof="0" dirty="0" smtClean="0">
                          <a:solidFill>
                            <a:srgbClr val="000000"/>
                          </a:solidFill>
                          <a:latin typeface="Calibri"/>
                        </a:rPr>
                        <a:t>Escuela:</a:t>
                      </a:r>
                      <a:endParaRPr lang="es-419" sz="900" b="1"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4">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5800">
                <a:tc gridSpan="2">
                  <a:txBody>
                    <a:bodyPr/>
                    <a:lstStyle/>
                    <a:p>
                      <a:pPr algn="ctr" fontAlgn="ctr"/>
                      <a:endParaRPr lang="es-419" sz="900" b="0" i="0" u="none" strike="noStrike" noProof="0" dirty="0">
                        <a:solidFill>
                          <a:srgbClr val="000000"/>
                        </a:solidFill>
                        <a:latin typeface="Calibri"/>
                      </a:endParaRPr>
                    </a:p>
                  </a:txBody>
                  <a:tcPr marL="0" marR="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r" fontAlgn="ctr"/>
                      <a:endParaRPr lang="es-419" sz="900" b="1"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4319">
                <a:tc rowSpan="2" gridSpan="3">
                  <a:txBody>
                    <a:bodyPr/>
                    <a:lstStyle/>
                    <a:p>
                      <a:pPr algn="ctr" fontAlgn="ctr"/>
                      <a:r>
                        <a:rPr lang="es-419" sz="900" b="1" i="0" u="none" strike="noStrike" noProof="0" dirty="0" smtClean="0">
                          <a:solidFill>
                            <a:srgbClr val="FFFFFF"/>
                          </a:solidFill>
                          <a:latin typeface="Calibri"/>
                        </a:rPr>
                        <a:t>Nombre del estudiante</a:t>
                      </a:r>
                      <a:endParaRPr lang="es-419" sz="900" b="1"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rowSpan="2" hMerge="1">
                  <a:txBody>
                    <a:bodyPr/>
                    <a:lstStyle/>
                    <a:p>
                      <a:endParaRPr lang="en-US"/>
                    </a:p>
                  </a:txBody>
                  <a:tcPr/>
                </a:tc>
                <a:tc rowSpan="2" hMerge="1">
                  <a:txBody>
                    <a:bodyPr/>
                    <a:lstStyle/>
                    <a:p>
                      <a:endParaRPr lang="en-US"/>
                    </a:p>
                  </a:txBody>
                  <a:tcPr/>
                </a:tc>
                <a:tc>
                  <a:txBody>
                    <a:bodyPr/>
                    <a:lstStyle/>
                    <a:p>
                      <a:pPr algn="ctr" fontAlgn="ctr"/>
                      <a:r>
                        <a:rPr lang="es-419" sz="900" b="1" i="0" u="none" strike="noStrike" noProof="0" dirty="0" smtClean="0">
                          <a:solidFill>
                            <a:srgbClr val="FFFFFF"/>
                          </a:solidFill>
                          <a:latin typeface="Calibri"/>
                        </a:rPr>
                        <a:t>Enfoque y organización </a:t>
                      </a:r>
                      <a:endParaRPr lang="es-419" sz="900" b="1"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419" sz="900" b="1" i="0" u="none" strike="noStrike" noProof="0" dirty="0" smtClean="0">
                          <a:solidFill>
                            <a:srgbClr val="FFFFFF"/>
                          </a:solidFill>
                          <a:latin typeface="Calibri"/>
                        </a:rPr>
                        <a:t>Elaboración</a:t>
                      </a:r>
                      <a:r>
                        <a:rPr lang="es-419" sz="900" b="1" i="0" u="none" strike="noStrike" baseline="0" noProof="0" dirty="0" smtClean="0">
                          <a:solidFill>
                            <a:srgbClr val="FFFFFF"/>
                          </a:solidFill>
                          <a:latin typeface="Calibri"/>
                        </a:rPr>
                        <a:t> y evidencia</a:t>
                      </a:r>
                      <a:r>
                        <a:rPr lang="es-419" sz="900" b="1" i="0" u="none" strike="noStrike" noProof="0" dirty="0" smtClean="0">
                          <a:solidFill>
                            <a:srgbClr val="FFFFFF"/>
                          </a:solidFill>
                          <a:latin typeface="Calibri"/>
                        </a:rPr>
                        <a:t> </a:t>
                      </a:r>
                      <a:endParaRPr lang="es-419" sz="900" b="1"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419" sz="900" b="1" i="0" u="none" strike="noStrike" noProof="0" dirty="0" smtClean="0">
                          <a:solidFill>
                            <a:srgbClr val="FFFFFF"/>
                          </a:solidFill>
                          <a:latin typeface="Calibri"/>
                        </a:rPr>
                        <a:t>Convenciones </a:t>
                      </a:r>
                      <a:endParaRPr lang="es-419" sz="900" b="1"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rowSpan="2">
                  <a:txBody>
                    <a:bodyPr/>
                    <a:lstStyle/>
                    <a:p>
                      <a:pPr algn="ctr" fontAlgn="ctr"/>
                      <a:r>
                        <a:rPr lang="es-419" sz="900" b="1" i="0" u="none" strike="noStrike" noProof="0" dirty="0" smtClean="0">
                          <a:solidFill>
                            <a:srgbClr val="FFFFFF"/>
                          </a:solidFill>
                          <a:latin typeface="Calibri"/>
                        </a:rPr>
                        <a:t>Total</a:t>
                      </a:r>
                      <a:r>
                        <a:rPr lang="es-419" sz="900" b="1" i="0" u="none" strike="noStrike" baseline="0" noProof="0" dirty="0" smtClean="0">
                          <a:solidFill>
                            <a:srgbClr val="FFFFFF"/>
                          </a:solidFill>
                          <a:latin typeface="Calibri"/>
                        </a:rPr>
                        <a:t> del </a:t>
                      </a:r>
                      <a:r>
                        <a:rPr lang="es-419" sz="800" b="1" i="0" u="none" strike="noStrike" baseline="0" noProof="0" dirty="0" smtClean="0">
                          <a:solidFill>
                            <a:srgbClr val="FFFFFF"/>
                          </a:solidFill>
                          <a:latin typeface="Calibri"/>
                        </a:rPr>
                        <a:t>estudiante</a:t>
                      </a:r>
                      <a:r>
                        <a:rPr lang="es-419" sz="900" b="1" i="0" u="none" strike="noStrike" noProof="0" dirty="0" smtClean="0">
                          <a:solidFill>
                            <a:srgbClr val="FFFFFF"/>
                          </a:solidFill>
                          <a:latin typeface="Calibri"/>
                        </a:rPr>
                        <a:t> </a:t>
                      </a:r>
                      <a:endParaRPr lang="es-419" sz="900" b="1"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rowSpan="2">
                  <a:txBody>
                    <a:bodyPr/>
                    <a:lstStyle/>
                    <a:p>
                      <a:pPr algn="ctr" fontAlgn="ctr"/>
                      <a:r>
                        <a:rPr lang="es-419" sz="900" b="1" i="0" u="none" strike="noStrike" noProof="0" dirty="0" smtClean="0">
                          <a:solidFill>
                            <a:srgbClr val="FFFFFF"/>
                          </a:solidFill>
                          <a:latin typeface="Calibri"/>
                        </a:rPr>
                        <a:t>Puntaje  ELP</a:t>
                      </a:r>
                      <a:endParaRPr lang="es-419" sz="900" b="1"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r>
              <a:tr h="155800">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ctr"/>
                      <a:r>
                        <a:rPr lang="es-419" sz="900" b="0" i="0" u="none" strike="noStrike" noProof="0" dirty="0" smtClean="0">
                          <a:solidFill>
                            <a:srgbClr val="FFFFFF"/>
                          </a:solidFill>
                          <a:latin typeface="Calibri"/>
                        </a:rPr>
                        <a:t>Puntaje</a:t>
                      </a: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419" sz="900" b="0" i="0" u="none" strike="noStrike" noProof="0" dirty="0" smtClean="0">
                          <a:solidFill>
                            <a:srgbClr val="FFFFFF"/>
                          </a:solidFill>
                          <a:latin typeface="+mn-lt"/>
                        </a:rPr>
                        <a:t>Puntaje</a:t>
                      </a:r>
                      <a:endParaRPr lang="es-419" sz="900" b="0" i="0" u="none" strike="noStrike" noProof="0" dirty="0">
                        <a:solidFill>
                          <a:srgbClr val="FFFFFF"/>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es-419" sz="900" b="0" i="0" u="none" strike="noStrike" noProof="0" dirty="0" smtClean="0">
                          <a:solidFill>
                            <a:srgbClr val="FFFFFF"/>
                          </a:solidFill>
                          <a:latin typeface="+mn-lt"/>
                        </a:rPr>
                        <a:t>Puntaje</a:t>
                      </a:r>
                      <a:endParaRPr lang="es-419" sz="900" b="0" i="0" u="none" strike="noStrike" noProof="0" dirty="0">
                        <a:solidFill>
                          <a:srgbClr val="FFFFFF"/>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vMerge="1">
                  <a:txBody>
                    <a:bodyPr/>
                    <a:lstStyle/>
                    <a:p>
                      <a:endParaRPr lang="en-US"/>
                    </a:p>
                  </a:txBody>
                  <a:tcPr/>
                </a:tc>
                <a:tc vMerge="1">
                  <a:txBody>
                    <a:bodyPr/>
                    <a:lstStyle/>
                    <a:p>
                      <a:endParaRPr lang="en-US"/>
                    </a:p>
                  </a:txBody>
                  <a:tcPr/>
                </a:tc>
              </a:tr>
              <a:tr h="207577">
                <a:tc>
                  <a:txBody>
                    <a:bodyPr/>
                    <a:lstStyle/>
                    <a:p>
                      <a:pPr algn="ctr" fontAlgn="ctr"/>
                      <a:r>
                        <a:rPr lang="es-419" sz="900" b="0" i="0" u="none" strike="noStrike" noProof="0" dirty="0" smtClean="0">
                          <a:solidFill>
                            <a:srgbClr val="000000"/>
                          </a:solidFill>
                          <a:latin typeface="Calibri"/>
                        </a:rPr>
                        <a:t> 1</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3</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4</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5</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6</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7</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8</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9</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10</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11</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12</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13</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14</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15</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16</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17</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18</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19</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20</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21</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22</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23</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24</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25</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26</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27</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28</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29</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30</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31</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32</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33</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34</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7577">
                <a:tc>
                  <a:txBody>
                    <a:bodyPr/>
                    <a:lstStyle/>
                    <a:p>
                      <a:pPr algn="ctr" fontAlgn="ctr"/>
                      <a:r>
                        <a:rPr lang="es-419" sz="900" b="0" i="0" u="none" strike="noStrike" noProof="0" dirty="0" smtClean="0">
                          <a:solidFill>
                            <a:srgbClr val="000000"/>
                          </a:solidFill>
                          <a:latin typeface="Calibri"/>
                        </a:rPr>
                        <a:t> 35</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419" sz="900" b="0" i="0" u="none" strike="noStrike" noProof="0"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419" sz="900" b="0" i="0" u="none" strike="noStrike" noProof="0" dirty="0" smtClean="0">
                          <a:solidFill>
                            <a:srgbClr val="000000"/>
                          </a:solidFill>
                          <a:latin typeface="Calibri"/>
                        </a:rPr>
                        <a:t> </a:t>
                      </a:r>
                      <a:endParaRPr lang="es-419" sz="900" b="0" i="0" u="none" strike="noStrike" noProof="0"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bl>
          </a:graphicData>
        </a:graphic>
      </p:graphicFrame>
      <p:sp>
        <p:nvSpPr>
          <p:cNvPr id="5" name="TextBox 1"/>
          <p:cNvSpPr txBox="1"/>
          <p:nvPr/>
        </p:nvSpPr>
        <p:spPr>
          <a:xfrm>
            <a:off x="481071" y="768867"/>
            <a:ext cx="152062" cy="136489"/>
          </a:xfrm>
          <a:prstGeom prst="rect">
            <a:avLst/>
          </a:prstGeom>
          <a:solidFill>
            <a:schemeClr val="accent2">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12623"/>
            <a:r>
              <a:rPr lang="en-US" sz="789">
                <a:solidFill>
                  <a:prstClr val="black"/>
                </a:solidFill>
              </a:rPr>
              <a:t>1</a:t>
            </a:r>
          </a:p>
        </p:txBody>
      </p:sp>
      <p:sp>
        <p:nvSpPr>
          <p:cNvPr id="6" name="TextBox 2"/>
          <p:cNvSpPr txBox="1"/>
          <p:nvPr/>
        </p:nvSpPr>
        <p:spPr>
          <a:xfrm>
            <a:off x="479651" y="932368"/>
            <a:ext cx="162143" cy="137842"/>
          </a:xfrm>
          <a:prstGeom prst="rect">
            <a:avLst/>
          </a:prstGeom>
          <a:solidFill>
            <a:srgbClr val="FFFF66"/>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12623"/>
            <a:r>
              <a:rPr lang="en-US" sz="789">
                <a:solidFill>
                  <a:prstClr val="black"/>
                </a:solidFill>
              </a:rPr>
              <a:t>2</a:t>
            </a:r>
          </a:p>
        </p:txBody>
      </p:sp>
      <p:sp>
        <p:nvSpPr>
          <p:cNvPr id="7" name="TextBox 3"/>
          <p:cNvSpPr txBox="1"/>
          <p:nvPr/>
        </p:nvSpPr>
        <p:spPr>
          <a:xfrm>
            <a:off x="480627" y="1083296"/>
            <a:ext cx="157385" cy="131238"/>
          </a:xfrm>
          <a:prstGeom prst="rect">
            <a:avLst/>
          </a:prstGeom>
          <a:solidFill>
            <a:srgbClr val="00B050"/>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12623"/>
            <a:r>
              <a:rPr lang="en-US" sz="789">
                <a:solidFill>
                  <a:prstClr val="black"/>
                </a:solidFill>
              </a:rPr>
              <a:t>3</a:t>
            </a:r>
          </a:p>
        </p:txBody>
      </p:sp>
      <p:sp>
        <p:nvSpPr>
          <p:cNvPr id="8" name="TextBox 4"/>
          <p:cNvSpPr txBox="1"/>
          <p:nvPr/>
        </p:nvSpPr>
        <p:spPr>
          <a:xfrm>
            <a:off x="480816" y="1234948"/>
            <a:ext cx="157385" cy="133427"/>
          </a:xfrm>
          <a:prstGeom prst="rect">
            <a:avLst/>
          </a:prstGeom>
          <a:solidFill>
            <a:srgbClr val="0000CC"/>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12623"/>
            <a:r>
              <a:rPr lang="en-US" sz="789">
                <a:solidFill>
                  <a:prstClr val="white"/>
                </a:solidFill>
              </a:rPr>
              <a:t>4</a:t>
            </a:r>
          </a:p>
        </p:txBody>
      </p:sp>
      <p:sp>
        <p:nvSpPr>
          <p:cNvPr id="9" name="TextBox 5"/>
          <p:cNvSpPr txBox="1"/>
          <p:nvPr/>
        </p:nvSpPr>
        <p:spPr>
          <a:xfrm>
            <a:off x="657717" y="791639"/>
            <a:ext cx="570588" cy="1284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12623"/>
            <a:r>
              <a:rPr lang="en-US" sz="789" dirty="0">
                <a:solidFill>
                  <a:prstClr val="black"/>
                </a:solidFill>
              </a:rPr>
              <a:t>= </a:t>
            </a:r>
            <a:r>
              <a:rPr lang="en-US" sz="789" dirty="0" err="1" smtClean="0">
                <a:solidFill>
                  <a:prstClr val="black"/>
                </a:solidFill>
              </a:rPr>
              <a:t>Emergiendo</a:t>
            </a:r>
            <a:endParaRPr lang="en-US" sz="789" dirty="0">
              <a:solidFill>
                <a:prstClr val="black"/>
              </a:solidFill>
            </a:endParaRPr>
          </a:p>
        </p:txBody>
      </p:sp>
      <p:sp>
        <p:nvSpPr>
          <p:cNvPr id="10" name="TextBox 6"/>
          <p:cNvSpPr txBox="1"/>
          <p:nvPr/>
        </p:nvSpPr>
        <p:spPr>
          <a:xfrm>
            <a:off x="657906" y="943295"/>
            <a:ext cx="713693" cy="13979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12623"/>
            <a:r>
              <a:rPr lang="en-US" sz="789" dirty="0">
                <a:solidFill>
                  <a:prstClr val="black"/>
                </a:solidFill>
              </a:rPr>
              <a:t>= </a:t>
            </a:r>
            <a:r>
              <a:rPr lang="en-US" sz="789" dirty="0" err="1" smtClean="0">
                <a:solidFill>
                  <a:prstClr val="black"/>
                </a:solidFill>
              </a:rPr>
              <a:t>En</a:t>
            </a:r>
            <a:r>
              <a:rPr lang="en-US" sz="789" dirty="0" smtClean="0">
                <a:solidFill>
                  <a:prstClr val="black"/>
                </a:solidFill>
              </a:rPr>
              <a:t> </a:t>
            </a:r>
            <a:r>
              <a:rPr lang="en-US" sz="789" dirty="0" err="1" smtClean="0">
                <a:solidFill>
                  <a:prstClr val="black"/>
                </a:solidFill>
              </a:rPr>
              <a:t>desarrollo</a:t>
            </a:r>
            <a:endParaRPr lang="en-US" sz="789" dirty="0">
              <a:solidFill>
                <a:prstClr val="black"/>
              </a:solidFill>
            </a:endParaRPr>
          </a:p>
        </p:txBody>
      </p:sp>
      <p:sp>
        <p:nvSpPr>
          <p:cNvPr id="11" name="TextBox 7"/>
          <p:cNvSpPr txBox="1"/>
          <p:nvPr/>
        </p:nvSpPr>
        <p:spPr>
          <a:xfrm>
            <a:off x="660170" y="1095465"/>
            <a:ext cx="711429" cy="12514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12623"/>
            <a:r>
              <a:rPr lang="en-US" sz="789" dirty="0">
                <a:solidFill>
                  <a:prstClr val="black"/>
                </a:solidFill>
              </a:rPr>
              <a:t>= </a:t>
            </a:r>
            <a:r>
              <a:rPr lang="en-US" sz="789" dirty="0" err="1" smtClean="0">
                <a:solidFill>
                  <a:prstClr val="black"/>
                </a:solidFill>
              </a:rPr>
              <a:t>Competente</a:t>
            </a:r>
            <a:endParaRPr lang="en-US" sz="789" dirty="0">
              <a:solidFill>
                <a:prstClr val="black"/>
              </a:solidFill>
            </a:endParaRPr>
          </a:p>
        </p:txBody>
      </p:sp>
      <p:sp>
        <p:nvSpPr>
          <p:cNvPr id="12" name="TextBox 8"/>
          <p:cNvSpPr txBox="1"/>
          <p:nvPr/>
        </p:nvSpPr>
        <p:spPr>
          <a:xfrm>
            <a:off x="665260" y="1243869"/>
            <a:ext cx="570588" cy="1255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12623"/>
            <a:r>
              <a:rPr lang="en-US" sz="789" dirty="0">
                <a:solidFill>
                  <a:prstClr val="black"/>
                </a:solidFill>
              </a:rPr>
              <a:t>= </a:t>
            </a:r>
            <a:r>
              <a:rPr lang="en-US" sz="789" dirty="0" err="1" smtClean="0">
                <a:solidFill>
                  <a:prstClr val="black"/>
                </a:solidFill>
              </a:rPr>
              <a:t>Ejemplar</a:t>
            </a:r>
            <a:endParaRPr lang="en-US" sz="789" dirty="0">
              <a:solidFill>
                <a:prstClr val="black"/>
              </a:solidFill>
            </a:endParaRPr>
          </a:p>
        </p:txBody>
      </p:sp>
      <p:sp>
        <p:nvSpPr>
          <p:cNvPr id="13" name="TextBox 9"/>
          <p:cNvSpPr txBox="1"/>
          <p:nvPr/>
        </p:nvSpPr>
        <p:spPr>
          <a:xfrm>
            <a:off x="325536" y="628872"/>
            <a:ext cx="826869" cy="1627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12623"/>
            <a:r>
              <a:rPr lang="en-US" sz="690" b="1" u="sng" dirty="0">
                <a:solidFill>
                  <a:prstClr val="black"/>
                </a:solidFill>
              </a:rPr>
              <a:t>Clave para el </a:t>
            </a:r>
            <a:r>
              <a:rPr lang="en-US" sz="690" b="1" u="sng" dirty="0" err="1">
                <a:solidFill>
                  <a:prstClr val="black"/>
                </a:solidFill>
              </a:rPr>
              <a:t>puntaje</a:t>
            </a:r>
            <a:r>
              <a:rPr lang="en-US" sz="690" b="1" u="sng" dirty="0">
                <a:solidFill>
                  <a:prstClr val="black"/>
                </a:solidFill>
              </a:rPr>
              <a:t>:</a:t>
            </a:r>
          </a:p>
        </p:txBody>
      </p:sp>
      <p:grpSp>
        <p:nvGrpSpPr>
          <p:cNvPr id="2" name="Group 1"/>
          <p:cNvGrpSpPr/>
          <p:nvPr/>
        </p:nvGrpSpPr>
        <p:grpSpPr>
          <a:xfrm>
            <a:off x="1497498" y="628872"/>
            <a:ext cx="691320" cy="745134"/>
            <a:chOff x="1269580" y="633354"/>
            <a:chExt cx="691320" cy="745134"/>
          </a:xfrm>
        </p:grpSpPr>
        <p:sp>
          <p:nvSpPr>
            <p:cNvPr id="14" name="TextBox 10"/>
            <p:cNvSpPr txBox="1"/>
            <p:nvPr/>
          </p:nvSpPr>
          <p:spPr>
            <a:xfrm>
              <a:off x="1298296" y="774216"/>
              <a:ext cx="322600" cy="135586"/>
            </a:xfrm>
            <a:prstGeom prst="rect">
              <a:avLst/>
            </a:prstGeom>
            <a:solidFill>
              <a:schemeClr val="accent2">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12623"/>
              <a:r>
                <a:rPr lang="en-US" sz="789" dirty="0">
                  <a:solidFill>
                    <a:prstClr val="black"/>
                  </a:solidFill>
                </a:rPr>
                <a:t>0 - 4</a:t>
              </a:r>
            </a:p>
          </p:txBody>
        </p:sp>
        <p:sp>
          <p:nvSpPr>
            <p:cNvPr id="15" name="TextBox 11"/>
            <p:cNvSpPr txBox="1"/>
            <p:nvPr/>
          </p:nvSpPr>
          <p:spPr>
            <a:xfrm>
              <a:off x="1291562" y="937814"/>
              <a:ext cx="325889" cy="138096"/>
            </a:xfrm>
            <a:prstGeom prst="rect">
              <a:avLst/>
            </a:prstGeom>
            <a:solidFill>
              <a:srgbClr val="FFFF66"/>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12623"/>
              <a:r>
                <a:rPr lang="en-US" sz="789" dirty="0">
                  <a:solidFill>
                    <a:prstClr val="black"/>
                  </a:solidFill>
                </a:rPr>
                <a:t>5 - 7</a:t>
              </a:r>
            </a:p>
          </p:txBody>
        </p:sp>
        <p:sp>
          <p:nvSpPr>
            <p:cNvPr id="16" name="TextBox 12"/>
            <p:cNvSpPr txBox="1"/>
            <p:nvPr/>
          </p:nvSpPr>
          <p:spPr>
            <a:xfrm>
              <a:off x="1292537" y="1087573"/>
              <a:ext cx="322702" cy="141159"/>
            </a:xfrm>
            <a:prstGeom prst="rect">
              <a:avLst/>
            </a:prstGeom>
            <a:solidFill>
              <a:srgbClr val="00B050"/>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12623"/>
              <a:r>
                <a:rPr lang="en-US" sz="789">
                  <a:solidFill>
                    <a:prstClr val="black"/>
                  </a:solidFill>
                </a:rPr>
                <a:t>8 - 10</a:t>
              </a:r>
            </a:p>
          </p:txBody>
        </p:sp>
        <p:sp>
          <p:nvSpPr>
            <p:cNvPr id="17" name="TextBox 13"/>
            <p:cNvSpPr txBox="1"/>
            <p:nvPr/>
          </p:nvSpPr>
          <p:spPr>
            <a:xfrm>
              <a:off x="1292727" y="1240392"/>
              <a:ext cx="322702" cy="138096"/>
            </a:xfrm>
            <a:prstGeom prst="rect">
              <a:avLst/>
            </a:prstGeom>
            <a:solidFill>
              <a:srgbClr val="0000CC"/>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12623"/>
              <a:r>
                <a:rPr lang="en-US" sz="789">
                  <a:solidFill>
                    <a:prstClr val="white"/>
                  </a:solidFill>
                </a:rPr>
                <a:t>11 - 12</a:t>
              </a:r>
            </a:p>
          </p:txBody>
        </p:sp>
        <p:sp>
          <p:nvSpPr>
            <p:cNvPr id="18" name="TextBox 14"/>
            <p:cNvSpPr txBox="1"/>
            <p:nvPr/>
          </p:nvSpPr>
          <p:spPr>
            <a:xfrm>
              <a:off x="1269580" y="633354"/>
              <a:ext cx="691320" cy="11879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12623"/>
              <a:r>
                <a:rPr lang="en-US" sz="690" b="1" u="sng" dirty="0">
                  <a:solidFill>
                    <a:prstClr val="black"/>
                  </a:solidFill>
                </a:rPr>
                <a:t># total </a:t>
              </a:r>
              <a:r>
                <a:rPr lang="en-US" sz="690" b="1" u="sng" dirty="0" err="1">
                  <a:solidFill>
                    <a:prstClr val="black"/>
                  </a:solidFill>
                </a:rPr>
                <a:t>correcto</a:t>
              </a:r>
              <a:endParaRPr lang="en-US" sz="690" b="1" u="sng" dirty="0">
                <a:solidFill>
                  <a:prstClr val="black"/>
                </a:solidFill>
              </a:endParaRPr>
            </a:p>
          </p:txBody>
        </p:sp>
      </p:grpSp>
      <p:sp>
        <p:nvSpPr>
          <p:cNvPr id="19" name="Slide Number Placeholder 2"/>
          <p:cNvSpPr>
            <a:spLocks noGrp="1"/>
          </p:cNvSpPr>
          <p:nvPr>
            <p:ph type="sldNum" sz="quarter" idx="12"/>
          </p:nvPr>
        </p:nvSpPr>
        <p:spPr>
          <a:xfrm>
            <a:off x="6520543" y="9459948"/>
            <a:ext cx="830217" cy="528017"/>
          </a:xfrm>
        </p:spPr>
        <p:txBody>
          <a:bodyPr/>
          <a:lstStyle/>
          <a:p>
            <a:r>
              <a:rPr lang="en-US" dirty="0" smtClean="0">
                <a:solidFill>
                  <a:prstClr val="black">
                    <a:tint val="75000"/>
                  </a:prstClr>
                </a:solidFill>
              </a:rPr>
              <a:t>25</a:t>
            </a:r>
            <a:endParaRPr lang="en-US" dirty="0">
              <a:solidFill>
                <a:prstClr val="black">
                  <a:tint val="75000"/>
                </a:prstClr>
              </a:solidFill>
            </a:endParaRPr>
          </a:p>
        </p:txBody>
      </p:sp>
      <p:sp>
        <p:nvSpPr>
          <p:cNvPr id="20" name="Rectangle 19"/>
          <p:cNvSpPr/>
          <p:nvPr/>
        </p:nvSpPr>
        <p:spPr>
          <a:xfrm>
            <a:off x="3547070" y="9538658"/>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Tree>
    <p:extLst>
      <p:ext uri="{BB962C8B-B14F-4D97-AF65-F5344CB8AC3E}">
        <p14:creationId xmlns:p14="http://schemas.microsoft.com/office/powerpoint/2010/main" val="6856927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s-419" smtClean="0"/>
              <a:pPr/>
              <a:t>26</a:t>
            </a:fld>
            <a:endParaRPr lang="es-419" dirty="0"/>
          </a:p>
        </p:txBody>
      </p:sp>
      <p:sp>
        <p:nvSpPr>
          <p:cNvPr id="2" name="Rectangle 1"/>
          <p:cNvSpPr/>
          <p:nvPr/>
        </p:nvSpPr>
        <p:spPr>
          <a:xfrm>
            <a:off x="356235" y="228600"/>
            <a:ext cx="7043738" cy="682087"/>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6369" tIns="48185" rIns="96369" bIns="48185">
            <a:spAutoFit/>
          </a:bodyPr>
          <a:lstStyle/>
          <a:p>
            <a:pPr lvl="0" algn="ctr" defTabSz="966612"/>
            <a:r>
              <a:rPr lang="es-419" sz="1900" b="1" dirty="0" smtClean="0">
                <a:solidFill>
                  <a:prstClr val="black"/>
                </a:solidFill>
                <a:effectLst>
                  <a:outerShdw blurRad="38100" dist="38100" dir="2700000" algn="tl">
                    <a:srgbClr val="000000">
                      <a:alpha val="43137"/>
                    </a:srgbClr>
                  </a:outerShdw>
                </a:effectLst>
              </a:rPr>
              <a:t>Pre-Evaluación Trimestre 2</a:t>
            </a:r>
          </a:p>
          <a:p>
            <a:pPr lvl="0" algn="ctr" defTabSz="966612"/>
            <a:r>
              <a:rPr lang="es-419" sz="1900" b="1" dirty="0" smtClean="0">
                <a:solidFill>
                  <a:prstClr val="black"/>
                </a:solidFill>
                <a:effectLst>
                  <a:outerShdw blurRad="38100" dist="38100" dir="2700000" algn="tl">
                    <a:srgbClr val="000000">
                      <a:alpha val="43137"/>
                    </a:srgbClr>
                  </a:outerShdw>
                </a:effectLst>
              </a:rPr>
              <a:t>Clave/Puntos para las respuestas de selección múltiple</a:t>
            </a:r>
            <a:endParaRPr lang="es-419" sz="1900" b="1" dirty="0">
              <a:solidFill>
                <a:prstClr val="black"/>
              </a:solidFill>
              <a:effectLst>
                <a:outerShdw blurRad="38100" dist="38100" dir="2700000" algn="tl">
                  <a:srgbClr val="000000">
                    <a:alpha val="43137"/>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2308873653"/>
              </p:ext>
            </p:extLst>
          </p:nvPr>
        </p:nvGraphicFramePr>
        <p:xfrm>
          <a:off x="323850" y="909250"/>
          <a:ext cx="7076123" cy="8057295"/>
        </p:xfrm>
        <a:graphic>
          <a:graphicData uri="http://schemas.openxmlformats.org/drawingml/2006/table">
            <a:tbl>
              <a:tblPr firstRow="1" bandRow="1">
                <a:effectLst>
                  <a:innerShdw blurRad="114300">
                    <a:prstClr val="black"/>
                  </a:innerShdw>
                </a:effectLst>
                <a:tableStyleId>{5C22544A-7EE6-4342-B048-85BDC9FD1C3A}</a:tableStyleId>
              </a:tblPr>
              <a:tblGrid>
                <a:gridCol w="5951788"/>
                <a:gridCol w="582362"/>
                <a:gridCol w="541973"/>
              </a:tblGrid>
              <a:tr h="319314">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a:t>
                      </a:r>
                      <a:r>
                        <a:rPr lang="es-419" sz="1300" b="0" u="none" dirty="0" smtClean="0">
                          <a:solidFill>
                            <a:schemeClr val="tx1"/>
                          </a:solidFill>
                          <a:effectLst>
                            <a:outerShdw blurRad="38100" dist="38100" dir="2700000" algn="tl">
                              <a:srgbClr val="000000">
                                <a:alpha val="43137"/>
                              </a:srgbClr>
                            </a:outerShdw>
                          </a:effectLst>
                        </a:rPr>
                        <a:t>  </a:t>
                      </a:r>
                      <a:r>
                        <a:rPr lang="es-419" sz="1200" b="0" dirty="0" smtClean="0">
                          <a:solidFill>
                            <a:schemeClr val="tx1"/>
                          </a:solidFill>
                          <a:latin typeface="+mj-lt"/>
                          <a:cs typeface="Helvetica" panose="020B0604020202020204" pitchFamily="34" charset="0"/>
                          <a:sym typeface="Helvetica"/>
                        </a:rPr>
                        <a:t>¿De qué manera el autor introduce a los personajes? </a:t>
                      </a:r>
                      <a:r>
                        <a:rPr lang="es-419" sz="1200" b="0" u="none" dirty="0" smtClean="0">
                          <a:solidFill>
                            <a:schemeClr val="tx1"/>
                          </a:solidFill>
                          <a:effectLst/>
                          <a:latin typeface="+mn-lt"/>
                        </a:rPr>
                        <a:t> </a:t>
                      </a:r>
                      <a:r>
                        <a:rPr lang="es-419" sz="1200" b="0" dirty="0" smtClean="0">
                          <a:solidFill>
                            <a:schemeClr val="tx1"/>
                          </a:solidFill>
                          <a:effectLst/>
                          <a:latin typeface="+mn-lt"/>
                        </a:rPr>
                        <a:t>DOK 2 – CH  RL.2.5</a:t>
                      </a:r>
                      <a:endParaRPr lang="es-419" sz="1200" b="0" u="none" dirty="0" smtClean="0">
                        <a:solidFill>
                          <a:schemeClr val="tx1"/>
                        </a:solidFill>
                        <a:effectLst/>
                        <a:latin typeface="+mn-lt"/>
                      </a:endParaRPr>
                    </a:p>
                  </a:txBody>
                  <a:tcPr marL="97155" marR="97155" marT="47897" marB="47897" anchor="ctr">
                    <a:solidFill>
                      <a:schemeClr val="bg1">
                        <a:lumMod val="85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B</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287383">
                <a:tc>
                  <a: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2</a:t>
                      </a:r>
                      <a:r>
                        <a:rPr lang="es-419" sz="1300" b="1" u="none" dirty="0" smtClean="0">
                          <a:solidFill>
                            <a:schemeClr val="tx1"/>
                          </a:solidFill>
                          <a:effectLst>
                            <a:outerShdw blurRad="38100" dist="38100" dir="2700000" algn="tl">
                              <a:srgbClr val="000000">
                                <a:alpha val="43137"/>
                              </a:srgbClr>
                            </a:outerShdw>
                          </a:effectLst>
                        </a:rPr>
                        <a:t>  </a:t>
                      </a:r>
                      <a:r>
                        <a:rPr lang="es-419" sz="1200" b="0" dirty="0" smtClean="0">
                          <a:latin typeface="+mj-lt"/>
                          <a:cs typeface="Helvetica" panose="020B0604020202020204" pitchFamily="34" charset="0"/>
                          <a:sym typeface="Helvetica"/>
                        </a:rPr>
                        <a:t>¿Qué oración describe mejor la conclusión del cuento? </a:t>
                      </a:r>
                      <a:r>
                        <a:rPr kumimoji="0" lang="es-419" sz="1200" b="0" i="0" u="none" strike="noStrike" kern="1200" cap="none" spc="0" normalizeH="0" baseline="0" noProof="0" dirty="0" smtClean="0">
                          <a:ln>
                            <a:noFill/>
                          </a:ln>
                          <a:solidFill>
                            <a:prstClr val="black"/>
                          </a:solidFill>
                          <a:effectLst/>
                          <a:uLnTx/>
                          <a:uFillTx/>
                          <a:latin typeface="+mn-lt"/>
                          <a:ea typeface="+mn-ea"/>
                          <a:cs typeface="+mn-cs"/>
                        </a:rPr>
                        <a:t>DOK 2 –Cl RL.2.5</a:t>
                      </a:r>
                    </a:p>
                  </a:txBody>
                  <a:tcPr marL="97155" marR="97155" marT="47897" marB="47897" anchor="ctr">
                    <a:solidFill>
                      <a:schemeClr val="bg2">
                        <a:lumMod val="90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A</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287383">
                <a:tc>
                  <a:txBody>
                    <a:bodyPr/>
                    <a:lstStyle/>
                    <a:p>
                      <a:pPr marL="803275" marR="0" lvl="0" indent="-803275"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3</a:t>
                      </a:r>
                      <a:r>
                        <a:rPr lang="es-419" sz="1300" b="0" i="0" u="none" dirty="0" smtClean="0">
                          <a:solidFill>
                            <a:schemeClr val="tx1"/>
                          </a:solidFill>
                          <a:effectLst>
                            <a:outerShdw blurRad="38100" dist="38100" dir="2700000" algn="tl">
                              <a:srgbClr val="000000">
                                <a:alpha val="43137"/>
                              </a:srgbClr>
                            </a:outerShdw>
                          </a:effectLst>
                        </a:rPr>
                        <a:t>  </a:t>
                      </a:r>
                      <a:r>
                        <a:rPr lang="es-419" sz="1200" kern="1200" dirty="0" smtClean="0">
                          <a:solidFill>
                            <a:schemeClr val="dk1"/>
                          </a:solidFill>
                          <a:effectLst/>
                          <a:latin typeface="+mn-lt"/>
                          <a:ea typeface="+mn-ea"/>
                          <a:cs typeface="+mn-cs"/>
                        </a:rPr>
                        <a:t>¿Cómo se sentía Margarita al principio sobre Castaño recolectando nueces? </a:t>
                      </a:r>
                      <a:r>
                        <a:rPr lang="es-419" sz="1200" b="0" dirty="0" smtClean="0">
                          <a:latin typeface="+mn-lt"/>
                        </a:rPr>
                        <a:t>DOK 2 –CJ  RL.2.6</a:t>
                      </a:r>
                    </a:p>
                  </a:txBody>
                  <a:tcPr marL="97155" marR="97155" marT="47897" marB="47897" anchor="ctr">
                    <a:solidFill>
                      <a:schemeClr val="bg1">
                        <a:lumMod val="85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C</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303349">
                <a:tc>
                  <a:txBody>
                    <a:bodyPr/>
                    <a:lstStyle/>
                    <a:p>
                      <a:pPr marL="858838" marR="0" lvl="0" indent="-858838"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4</a:t>
                      </a:r>
                      <a:r>
                        <a:rPr lang="es-419" sz="1300" b="1" u="none" dirty="0" smtClean="0">
                          <a:solidFill>
                            <a:schemeClr val="tx1"/>
                          </a:solidFill>
                          <a:effectLst>
                            <a:outerShdw blurRad="38100" dist="38100" dir="2700000" algn="tl">
                              <a:srgbClr val="000000">
                                <a:alpha val="43137"/>
                              </a:srgbClr>
                            </a:outerShdw>
                          </a:effectLst>
                        </a:rPr>
                        <a:t>  </a:t>
                      </a:r>
                      <a:r>
                        <a:rPr lang="es-419" sz="1200" kern="1200" dirty="0" smtClean="0">
                          <a:solidFill>
                            <a:schemeClr val="dk1"/>
                          </a:solidFill>
                          <a:effectLst/>
                          <a:latin typeface="+mn-lt"/>
                          <a:ea typeface="+mn-ea"/>
                          <a:cs typeface="+mn-cs"/>
                        </a:rPr>
                        <a:t>¿Cómo Castaño pensaba distinto a Margarita sobre el otoño? </a:t>
                      </a:r>
                      <a:r>
                        <a:rPr kumimoji="0" lang="es-419" sz="1200" b="0" i="0" u="none" strike="noStrike" kern="1200" cap="none" spc="0" normalizeH="0" baseline="0" noProof="0" dirty="0" smtClean="0">
                          <a:ln>
                            <a:noFill/>
                          </a:ln>
                          <a:solidFill>
                            <a:prstClr val="black"/>
                          </a:solidFill>
                          <a:effectLst/>
                          <a:uLnTx/>
                          <a:uFillTx/>
                          <a:latin typeface="+mn-lt"/>
                          <a:ea typeface="+mn-ea"/>
                          <a:cs typeface="+mn-cs"/>
                        </a:rPr>
                        <a:t>DOK 2 – </a:t>
                      </a:r>
                      <a:r>
                        <a:rPr kumimoji="0" lang="es-419" sz="1200" b="0" i="0" u="none" strike="noStrike" kern="1200" cap="none" spc="0" normalizeH="0" baseline="0" noProof="0" dirty="0" err="1" smtClean="0">
                          <a:ln>
                            <a:noFill/>
                          </a:ln>
                          <a:solidFill>
                            <a:prstClr val="black"/>
                          </a:solidFill>
                          <a:effectLst/>
                          <a:uLnTx/>
                          <a:uFillTx/>
                          <a:latin typeface="+mn-lt"/>
                          <a:ea typeface="+mn-ea"/>
                          <a:cs typeface="+mn-cs"/>
                        </a:rPr>
                        <a:t>APn</a:t>
                      </a:r>
                      <a:r>
                        <a:rPr kumimoji="0" lang="es-419" sz="1200" b="0" i="0" u="none" strike="noStrike" kern="1200" cap="none" spc="0" normalizeH="0" baseline="0" noProof="0" dirty="0" smtClean="0">
                          <a:ln>
                            <a:noFill/>
                          </a:ln>
                          <a:solidFill>
                            <a:prstClr val="black"/>
                          </a:solidFill>
                          <a:effectLst/>
                          <a:uLnTx/>
                          <a:uFillTx/>
                          <a:latin typeface="+mn-lt"/>
                          <a:ea typeface="+mn-ea"/>
                          <a:cs typeface="+mn-cs"/>
                        </a:rPr>
                        <a:t> RL.2.6</a:t>
                      </a:r>
                    </a:p>
                  </a:txBody>
                  <a:tcPr marL="97155" marR="97155" marT="47897" marB="47897" anchor="ctr">
                    <a:solidFill>
                      <a:schemeClr val="bg2">
                        <a:lumMod val="90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A</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316121">
                <a:tc>
                  <a:txBody>
                    <a:bodyPr/>
                    <a:lstStyle/>
                    <a:p>
                      <a:pPr marL="803275" marR="0" lvl="0" indent="-803275" algn="l" defTabSz="966612" rtl="0" eaLnBrk="1" fontAlgn="auto" latinLnBrk="0" hangingPunct="1">
                        <a:lnSpc>
                          <a:spcPct val="115000"/>
                        </a:lnSpc>
                        <a:spcBef>
                          <a:spcPts val="0"/>
                        </a:spcBef>
                        <a:spcAft>
                          <a:spcPts val="0"/>
                        </a:spcAft>
                        <a:buClrTx/>
                        <a:buSzTx/>
                        <a:buFontTx/>
                        <a:buNone/>
                        <a:tabLst/>
                        <a:defRPr sz="1800" b="0" i="0"/>
                      </a:pPr>
                      <a:r>
                        <a:rPr lang="es-419" sz="1300" b="1" u="sng" dirty="0" smtClean="0">
                          <a:solidFill>
                            <a:schemeClr val="tx1"/>
                          </a:solidFill>
                          <a:effectLst>
                            <a:outerShdw blurRad="38100" dist="38100" dir="2700000" algn="tl">
                              <a:srgbClr val="000000">
                                <a:alpha val="43137"/>
                              </a:srgbClr>
                            </a:outerShdw>
                          </a:effectLst>
                        </a:rPr>
                        <a:t>Pregunta 5</a:t>
                      </a:r>
                      <a:r>
                        <a:rPr lang="es-419" sz="1300" b="1" u="none" dirty="0" smtClean="0">
                          <a:solidFill>
                            <a:schemeClr val="tx1"/>
                          </a:solidFill>
                          <a:effectLst>
                            <a:outerShdw blurRad="38100" dist="38100" dir="2700000" algn="tl">
                              <a:srgbClr val="000000">
                                <a:alpha val="43137"/>
                              </a:srgbClr>
                            </a:outerShdw>
                          </a:effectLst>
                        </a:rPr>
                        <a:t>  </a:t>
                      </a:r>
                      <a:r>
                        <a:rPr lang="es-419" sz="1200" b="0" i="0" kern="1200" dirty="0" smtClean="0">
                          <a:solidFill>
                            <a:schemeClr val="dk1"/>
                          </a:solidFill>
                          <a:effectLst/>
                          <a:latin typeface="+mn-lt"/>
                          <a:ea typeface="+mn-ea"/>
                          <a:cs typeface="+mn-cs"/>
                        </a:rPr>
                        <a:t>¿Por qué no habían sobrantes de comida para comer en el invierno?  </a:t>
                      </a:r>
                      <a:r>
                        <a:rPr kumimoji="0" lang="es-419" sz="1200" b="0" i="0" u="none" strike="noStrike" kern="1200" cap="none" spc="0" normalizeH="0" baseline="0" noProof="0" dirty="0" smtClean="0">
                          <a:ln>
                            <a:noFill/>
                          </a:ln>
                          <a:solidFill>
                            <a:prstClr val="black"/>
                          </a:solidFill>
                          <a:effectLst/>
                          <a:uLnTx/>
                          <a:uFillTx/>
                          <a:latin typeface="+mn-lt"/>
                          <a:ea typeface="+mn-ea"/>
                          <a:cs typeface="+mn-cs"/>
                        </a:rPr>
                        <a:t>DOK 1–CF RL.2.7</a:t>
                      </a:r>
                    </a:p>
                  </a:txBody>
                  <a:tcPr marL="97155" marR="97155" marT="47897" marB="47897" anchor="ctr">
                    <a:solidFill>
                      <a:schemeClr val="bg1">
                        <a:lumMod val="85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D</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287383">
                <a:tc>
                  <a:txBody>
                    <a:bodyPr/>
                    <a:lstStyle/>
                    <a:p>
                      <a:pPr marL="803275" lvl="0" indent="-803275">
                        <a:buNone/>
                        <a:defRPr sz="1800"/>
                      </a:pPr>
                      <a:r>
                        <a:rPr lang="es-419" sz="1300" b="1" u="sng" dirty="0" smtClean="0">
                          <a:solidFill>
                            <a:schemeClr val="tx1"/>
                          </a:solidFill>
                          <a:effectLst>
                            <a:outerShdw blurRad="38100" dist="38100" dir="2700000" algn="tl">
                              <a:srgbClr val="000000">
                                <a:alpha val="43137"/>
                              </a:srgbClr>
                            </a:outerShdw>
                          </a:effectLst>
                        </a:rPr>
                        <a:t>Pregunta 6</a:t>
                      </a:r>
                      <a:r>
                        <a:rPr lang="es-419" sz="1300" b="1" u="none" dirty="0" smtClean="0">
                          <a:solidFill>
                            <a:schemeClr val="tx1"/>
                          </a:solidFill>
                          <a:effectLst>
                            <a:outerShdw blurRad="38100" dist="38100" dir="2700000" algn="tl">
                              <a:srgbClr val="000000">
                                <a:alpha val="43137"/>
                              </a:srgbClr>
                            </a:outerShdw>
                          </a:effectLst>
                        </a:rPr>
                        <a:t>  </a:t>
                      </a:r>
                      <a:r>
                        <a:rPr lang="es-419" sz="1200" kern="1200" dirty="0" smtClean="0">
                          <a:solidFill>
                            <a:schemeClr val="dk1"/>
                          </a:solidFill>
                          <a:effectLst/>
                          <a:latin typeface="+mn-lt"/>
                          <a:ea typeface="+mn-ea"/>
                          <a:cs typeface="+mn-cs"/>
                        </a:rPr>
                        <a:t>¿Qué información se encuentra en una ilustración que explique más sobre las acciones de Castaño?</a:t>
                      </a:r>
                      <a:r>
                        <a:rPr kumimoji="0" lang="es-419" sz="1200" b="0" i="0" u="none" strike="noStrike" kern="1200" cap="none" spc="0" normalizeH="0" baseline="0" noProof="0" dirty="0" smtClean="0">
                          <a:ln>
                            <a:noFill/>
                          </a:ln>
                          <a:solidFill>
                            <a:prstClr val="black"/>
                          </a:solidFill>
                          <a:effectLst/>
                          <a:uLnTx/>
                          <a:uFillTx/>
                          <a:latin typeface="+mn-lt"/>
                          <a:ea typeface="+mn-ea"/>
                          <a:cs typeface="+mn-cs"/>
                        </a:rPr>
                        <a:t>DOK 2 – Cl RL.2.7</a:t>
                      </a:r>
                    </a:p>
                  </a:txBody>
                  <a:tcPr marL="97155" marR="97155" marT="47897" marB="47897" anchor="ctr">
                    <a:solidFill>
                      <a:schemeClr val="bg2">
                        <a:lumMod val="90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C</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351246">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7</a:t>
                      </a:r>
                      <a:r>
                        <a:rPr lang="es-419" sz="1300" b="1" u="none" dirty="0" smtClean="0">
                          <a:solidFill>
                            <a:schemeClr val="tx1"/>
                          </a:solidFill>
                          <a:effectLst>
                            <a:outerShdw blurRad="38100" dist="38100" dir="2700000" algn="tl">
                              <a:srgbClr val="000000">
                                <a:alpha val="43137"/>
                              </a:srgbClr>
                            </a:outerShdw>
                          </a:effectLst>
                        </a:rPr>
                        <a:t>                                        </a:t>
                      </a:r>
                      <a:r>
                        <a:rPr lang="es-419" sz="1300" b="1" u="sng" dirty="0" smtClean="0">
                          <a:solidFill>
                            <a:schemeClr val="tx1"/>
                          </a:solidFill>
                          <a:effectLst>
                            <a:outerShdw blurRad="38100" dist="38100" dir="2700000" algn="tl">
                              <a:srgbClr val="000000">
                                <a:alpha val="43137"/>
                              </a:srgbClr>
                            </a:outerShdw>
                          </a:effectLst>
                        </a:rPr>
                        <a:t>Respuesta construida</a:t>
                      </a:r>
                      <a:r>
                        <a:rPr lang="es-419" sz="1300" b="1" u="sng" baseline="0" dirty="0" smtClean="0">
                          <a:solidFill>
                            <a:schemeClr val="tx1"/>
                          </a:solidFill>
                          <a:effectLst>
                            <a:outerShdw blurRad="38100" dist="38100" dir="2700000" algn="tl">
                              <a:srgbClr val="000000">
                                <a:alpha val="43137"/>
                              </a:srgbClr>
                            </a:outerShdw>
                          </a:effectLst>
                        </a:rPr>
                        <a:t> Texto literario</a:t>
                      </a:r>
                      <a:endParaRPr lang="es-419" sz="1300" b="0" i="1" u="sng" dirty="0" smtClean="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s-419" sz="800" b="1" dirty="0" smtClean="0">
                          <a:solidFill>
                            <a:schemeClr val="tx1"/>
                          </a:solidFill>
                          <a:effectLst>
                            <a:outerShdw blurRad="38100" dist="38100" dir="2700000" algn="tl">
                              <a:srgbClr val="000000">
                                <a:alpha val="43137"/>
                              </a:srgbClr>
                            </a:outerShdw>
                          </a:effectLst>
                        </a:rPr>
                        <a:t>Hacia </a:t>
                      </a:r>
                    </a:p>
                    <a:p>
                      <a:pPr algn="ctr"/>
                      <a:r>
                        <a:rPr lang="es-419" sz="800" b="1" dirty="0" smtClean="0">
                          <a:solidFill>
                            <a:schemeClr val="tx1"/>
                          </a:solidFill>
                          <a:effectLst>
                            <a:outerShdw blurRad="38100" dist="38100" dir="2700000" algn="tl">
                              <a:srgbClr val="000000">
                                <a:alpha val="43137"/>
                              </a:srgbClr>
                            </a:outerShdw>
                          </a:effectLst>
                        </a:rPr>
                        <a:t>RL.2.6</a:t>
                      </a:r>
                      <a:endParaRPr lang="es-419" sz="8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2</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351246">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8</a:t>
                      </a:r>
                      <a:r>
                        <a:rPr lang="es-419" sz="1300" b="1" u="none" dirty="0" smtClean="0">
                          <a:solidFill>
                            <a:schemeClr val="tx1"/>
                          </a:solidFill>
                          <a:effectLst>
                            <a:outerShdw blurRad="38100" dist="38100" dir="2700000" algn="tl">
                              <a:srgbClr val="000000">
                                <a:alpha val="43137"/>
                              </a:srgbClr>
                            </a:outerShdw>
                          </a:effectLst>
                        </a:rPr>
                        <a:t>                                        </a:t>
                      </a:r>
                      <a:r>
                        <a:rPr lang="es-419" sz="1300" b="1" u="sng" dirty="0" smtClean="0">
                          <a:solidFill>
                            <a:schemeClr val="tx1"/>
                          </a:solidFill>
                          <a:effectLst>
                            <a:outerShdw blurRad="38100" dist="38100" dir="2700000" algn="tl">
                              <a:srgbClr val="000000">
                                <a:alpha val="43137"/>
                              </a:srgbClr>
                            </a:outerShdw>
                          </a:effectLst>
                        </a:rPr>
                        <a:t>Respuesta construida</a:t>
                      </a:r>
                      <a:r>
                        <a:rPr lang="es-419" sz="1300" b="1" u="sng" baseline="0" dirty="0" smtClean="0">
                          <a:solidFill>
                            <a:schemeClr val="tx1"/>
                          </a:solidFill>
                          <a:effectLst>
                            <a:outerShdw blurRad="38100" dist="38100" dir="2700000" algn="tl">
                              <a:srgbClr val="000000">
                                <a:alpha val="43137"/>
                              </a:srgbClr>
                            </a:outerShdw>
                          </a:effectLst>
                        </a:rPr>
                        <a:t> Texto literario</a:t>
                      </a:r>
                      <a:endParaRPr lang="es-419" sz="1300" b="0" u="none" dirty="0" smtClean="0">
                        <a:solidFill>
                          <a:schemeClr val="tx1"/>
                        </a:solidFill>
                        <a:effectLst/>
                      </a:endParaRPr>
                    </a:p>
                  </a:txBody>
                  <a:tcPr marL="97155" marR="97155" marT="47897" marB="47897" anchor="ctr">
                    <a:solidFill>
                      <a:schemeClr val="bg2">
                        <a:lumMod val="90000"/>
                      </a:schemeClr>
                    </a:solidFill>
                  </a:tcPr>
                </a:tc>
                <a:tc>
                  <a:txBody>
                    <a:bodyPr/>
                    <a:lstStyle/>
                    <a:p>
                      <a:pPr algn="ctr"/>
                      <a:r>
                        <a:rPr lang="es-419" sz="800" b="1" dirty="0" smtClean="0">
                          <a:solidFill>
                            <a:schemeClr val="tx1"/>
                          </a:solidFill>
                          <a:effectLst>
                            <a:outerShdw blurRad="38100" dist="38100" dir="2700000" algn="tl">
                              <a:srgbClr val="000000">
                                <a:alpha val="43137"/>
                              </a:srgbClr>
                            </a:outerShdw>
                          </a:effectLst>
                        </a:rPr>
                        <a:t>Hacia RL.2.7</a:t>
                      </a:r>
                      <a:endParaRPr lang="es-419" sz="8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3</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287383">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9</a:t>
                      </a:r>
                      <a:r>
                        <a:rPr lang="es-419" sz="1300" b="0" u="none" dirty="0" smtClean="0">
                          <a:solidFill>
                            <a:schemeClr val="tx1"/>
                          </a:solidFill>
                          <a:effectLst>
                            <a:outerShdw blurRad="38100" dist="38100" dir="2700000" algn="tl">
                              <a:srgbClr val="000000">
                                <a:alpha val="43137"/>
                              </a:srgbClr>
                            </a:outerShdw>
                          </a:effectLst>
                        </a:rPr>
                        <a:t> </a:t>
                      </a:r>
                      <a:r>
                        <a:rPr lang="es-419" sz="1200" b="0" u="none" dirty="0" smtClean="0">
                          <a:solidFill>
                            <a:schemeClr val="tx1"/>
                          </a:solidFill>
                          <a:effectLst>
                            <a:outerShdw blurRad="38100" dist="38100" dir="2700000" algn="tl">
                              <a:srgbClr val="000000">
                                <a:alpha val="43137"/>
                              </a:srgbClr>
                            </a:outerShdw>
                          </a:effectLst>
                        </a:rPr>
                        <a:t>  </a:t>
                      </a:r>
                      <a:r>
                        <a:rPr lang="es-419" sz="1200" kern="1200" dirty="0" smtClean="0">
                          <a:solidFill>
                            <a:schemeClr val="dk1"/>
                          </a:solidFill>
                          <a:effectLst/>
                          <a:latin typeface="+mn-lt"/>
                          <a:ea typeface="+mn-ea"/>
                          <a:cs typeface="+mn-cs"/>
                        </a:rPr>
                        <a:t>¿Cómo las plantas comienzan su ciclo de vida? </a:t>
                      </a:r>
                      <a:r>
                        <a:rPr lang="es-419" sz="1200" b="0" dirty="0" smtClean="0">
                          <a:solidFill>
                            <a:srgbClr val="000000"/>
                          </a:solidFill>
                          <a:latin typeface="+mn-lt"/>
                          <a:ea typeface="Times New Roman"/>
                          <a:cs typeface="Times New Roman"/>
                        </a:rPr>
                        <a:t>DOK-1</a:t>
                      </a:r>
                      <a:r>
                        <a:rPr lang="es-419" sz="1200" b="0" baseline="0" dirty="0" smtClean="0">
                          <a:solidFill>
                            <a:srgbClr val="000000"/>
                          </a:solidFill>
                          <a:latin typeface="+mn-lt"/>
                          <a:ea typeface="Times New Roman"/>
                          <a:cs typeface="Times New Roman"/>
                        </a:rPr>
                        <a:t> CF RI.2.5</a:t>
                      </a:r>
                      <a:endParaRPr lang="es-419" sz="1200" b="0" dirty="0" smtClean="0">
                        <a:latin typeface="+mn-lt"/>
                        <a:ea typeface="Calibri"/>
                        <a:cs typeface="Times New Roman"/>
                      </a:endParaRPr>
                    </a:p>
                  </a:txBody>
                  <a:tcPr marL="97155" marR="97155" marT="47897" marB="47897">
                    <a:solidFill>
                      <a:schemeClr val="bg1">
                        <a:lumMod val="85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B</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solidFill>
                      <a:schemeClr val="bg1">
                        <a:lumMod val="85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solidFill>
                      <a:schemeClr val="bg1">
                        <a:lumMod val="85000"/>
                      </a:schemeClr>
                    </a:solidFill>
                  </a:tcPr>
                </a:tc>
              </a:tr>
              <a:tr h="287383">
                <a:tc>
                  <a:txBody>
                    <a:bodyPr/>
                    <a:lstStyle/>
                    <a:p>
                      <a:pPr marL="342900" marR="0" indent="-34290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10</a:t>
                      </a:r>
                      <a:r>
                        <a:rPr lang="es-419" sz="1300" b="0" u="none" dirty="0" smtClean="0">
                          <a:solidFill>
                            <a:schemeClr val="tx1"/>
                          </a:solidFill>
                          <a:effectLst>
                            <a:outerShdw blurRad="38100" dist="38100" dir="2700000" algn="tl">
                              <a:srgbClr val="000000">
                                <a:alpha val="43137"/>
                              </a:srgbClr>
                            </a:outerShdw>
                          </a:effectLst>
                          <a:latin typeface="+mn-lt"/>
                        </a:rPr>
                        <a:t>  </a:t>
                      </a:r>
                      <a:r>
                        <a:rPr lang="es-419" sz="1200" kern="1200" dirty="0" smtClean="0">
                          <a:solidFill>
                            <a:schemeClr val="dk1"/>
                          </a:solidFill>
                          <a:effectLst/>
                          <a:latin typeface="+mn-lt"/>
                          <a:ea typeface="+mn-ea"/>
                          <a:cs typeface="+mn-cs"/>
                        </a:rPr>
                        <a:t>¿Qué necesita una semilla para crecer?  </a:t>
                      </a:r>
                      <a:r>
                        <a:rPr lang="es-419" sz="1200" b="0" dirty="0" smtClean="0">
                          <a:solidFill>
                            <a:srgbClr val="000000"/>
                          </a:solidFill>
                          <a:latin typeface="+mn-lt"/>
                          <a:ea typeface="Times New Roman"/>
                          <a:cs typeface="Times New Roman"/>
                        </a:rPr>
                        <a:t>DOK-1 Cl  RI.2.5</a:t>
                      </a:r>
                      <a:endParaRPr lang="es-419" sz="1200" b="0" dirty="0" smtClean="0">
                        <a:latin typeface="+mn-lt"/>
                        <a:ea typeface="Calibri"/>
                        <a:cs typeface="Times New Roman"/>
                      </a:endParaRPr>
                    </a:p>
                  </a:txBody>
                  <a:tcPr marL="97155" marR="97155" marT="47897" marB="47897" anchor="ctr">
                    <a:solidFill>
                      <a:schemeClr val="bg2">
                        <a:lumMod val="90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A</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297761">
                <a:tc>
                  <a: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11</a:t>
                      </a:r>
                      <a:r>
                        <a:rPr lang="es-419" sz="1300" b="0" u="none" dirty="0" smtClean="0">
                          <a:solidFill>
                            <a:schemeClr val="tx1"/>
                          </a:solidFill>
                          <a:effectLst/>
                        </a:rPr>
                        <a:t>   </a:t>
                      </a:r>
                      <a:r>
                        <a:rPr lang="es-419" sz="1200" kern="1200" dirty="0" smtClean="0">
                          <a:solidFill>
                            <a:schemeClr val="dk1"/>
                          </a:solidFill>
                          <a:effectLst/>
                          <a:latin typeface="+mn-lt"/>
                          <a:ea typeface="+mn-ea"/>
                          <a:cs typeface="+mn-cs"/>
                        </a:rPr>
                        <a:t>¿Qué oración explica qué</a:t>
                      </a:r>
                      <a:r>
                        <a:rPr lang="es-419" sz="1200" kern="1200" baseline="0" dirty="0" smtClean="0">
                          <a:solidFill>
                            <a:schemeClr val="dk1"/>
                          </a:solidFill>
                          <a:effectLst/>
                          <a:latin typeface="+mn-lt"/>
                          <a:ea typeface="+mn-ea"/>
                          <a:cs typeface="+mn-cs"/>
                        </a:rPr>
                        <a:t> </a:t>
                      </a:r>
                      <a:r>
                        <a:rPr lang="es-419" sz="1200" kern="1200" dirty="0" smtClean="0">
                          <a:solidFill>
                            <a:schemeClr val="dk1"/>
                          </a:solidFill>
                          <a:effectLst/>
                          <a:latin typeface="+mn-lt"/>
                          <a:ea typeface="+mn-ea"/>
                          <a:cs typeface="+mn-cs"/>
                        </a:rPr>
                        <a:t>hacen las semillas cuando empiezan a crecer? </a:t>
                      </a:r>
                    </a:p>
                    <a:p>
                      <a:pPr marL="914400" marR="0" indent="-914400" algn="l" defTabSz="966612" rtl="0" eaLnBrk="1" fontAlgn="auto" latinLnBrk="0" hangingPunct="1">
                        <a:lnSpc>
                          <a:spcPct val="100000"/>
                        </a:lnSpc>
                        <a:spcBef>
                          <a:spcPts val="0"/>
                        </a:spcBef>
                        <a:spcAft>
                          <a:spcPts val="0"/>
                        </a:spcAft>
                        <a:buClrTx/>
                        <a:buSzTx/>
                        <a:buFontTx/>
                        <a:buNone/>
                        <a:tabLst/>
                        <a:defRPr/>
                      </a:pPr>
                      <a:r>
                        <a:rPr lang="es-419" sz="1200" b="0" dirty="0" smtClean="0">
                          <a:latin typeface="+mn-lt"/>
                          <a:ea typeface="Calibri"/>
                          <a:cs typeface="Times New Roman"/>
                        </a:rPr>
                        <a:t>                           DOK-1 Cf  </a:t>
                      </a:r>
                      <a:r>
                        <a:rPr lang="es-419" sz="1200" b="0" baseline="0" dirty="0" smtClean="0">
                          <a:latin typeface="+mn-lt"/>
                          <a:ea typeface="Calibri"/>
                          <a:cs typeface="Times New Roman"/>
                        </a:rPr>
                        <a:t> </a:t>
                      </a:r>
                      <a:r>
                        <a:rPr lang="es-419" sz="1200" b="0" dirty="0" smtClean="0">
                          <a:latin typeface="+mn-lt"/>
                          <a:ea typeface="Calibri"/>
                          <a:cs typeface="Times New Roman"/>
                        </a:rPr>
                        <a:t>RI.2.6</a:t>
                      </a:r>
                    </a:p>
                  </a:txBody>
                  <a:tcPr marL="97155" marR="97155" marT="47897" marB="47897" anchor="ctr">
                    <a:solidFill>
                      <a:schemeClr val="bg1">
                        <a:lumMod val="85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B</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287383">
                <a:tc>
                  <a: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12</a:t>
                      </a:r>
                      <a:r>
                        <a:rPr lang="es-419" sz="1300" b="0" u="none" dirty="0" smtClean="0">
                          <a:solidFill>
                            <a:schemeClr val="tx1"/>
                          </a:solidFill>
                          <a:effectLst>
                            <a:outerShdw blurRad="38100" dist="38100" dir="2700000" algn="tl">
                              <a:srgbClr val="000000">
                                <a:alpha val="43137"/>
                              </a:srgbClr>
                            </a:outerShdw>
                          </a:effectLst>
                          <a:latin typeface="+mn-lt"/>
                        </a:rPr>
                        <a:t>  </a:t>
                      </a:r>
                      <a:r>
                        <a:rPr lang="es-419" sz="1200" kern="1200" dirty="0" smtClean="0">
                          <a:solidFill>
                            <a:schemeClr val="dk1"/>
                          </a:solidFill>
                          <a:effectLst/>
                          <a:latin typeface="+mn-lt"/>
                          <a:ea typeface="+mn-ea"/>
                          <a:cs typeface="+mn-cs"/>
                        </a:rPr>
                        <a:t>¿Qué oración describe </a:t>
                      </a:r>
                      <a:r>
                        <a:rPr lang="es-419" sz="1200" u="sng" kern="1200" dirty="0" smtClean="0">
                          <a:solidFill>
                            <a:schemeClr val="dk1"/>
                          </a:solidFill>
                          <a:effectLst/>
                          <a:latin typeface="+mn-lt"/>
                          <a:ea typeface="+mn-ea"/>
                          <a:cs typeface="+mn-cs"/>
                        </a:rPr>
                        <a:t>mejor</a:t>
                      </a:r>
                      <a:r>
                        <a:rPr lang="es-419" sz="1200" kern="1200" dirty="0" smtClean="0">
                          <a:solidFill>
                            <a:schemeClr val="dk1"/>
                          </a:solidFill>
                          <a:effectLst/>
                          <a:latin typeface="+mn-lt"/>
                          <a:ea typeface="+mn-ea"/>
                          <a:cs typeface="+mn-cs"/>
                        </a:rPr>
                        <a:t> un ciclo de vida?  </a:t>
                      </a:r>
                      <a:r>
                        <a:rPr lang="es-419" sz="1200" b="0" dirty="0" smtClean="0">
                          <a:solidFill>
                            <a:srgbClr val="000000"/>
                          </a:solidFill>
                          <a:latin typeface="+mn-lt"/>
                          <a:ea typeface="Times New Roman"/>
                          <a:cs typeface="Times New Roman"/>
                        </a:rPr>
                        <a:t>DOK-2 CL</a:t>
                      </a:r>
                      <a:r>
                        <a:rPr lang="es-419" sz="1200" b="0" baseline="0" dirty="0" smtClean="0">
                          <a:solidFill>
                            <a:srgbClr val="000000"/>
                          </a:solidFill>
                          <a:latin typeface="+mn-lt"/>
                          <a:ea typeface="Times New Roman"/>
                          <a:cs typeface="Times New Roman"/>
                        </a:rPr>
                        <a:t> </a:t>
                      </a:r>
                      <a:r>
                        <a:rPr lang="es-419" sz="1200" b="0" dirty="0" smtClean="0">
                          <a:solidFill>
                            <a:srgbClr val="000000"/>
                          </a:solidFill>
                          <a:latin typeface="+mn-lt"/>
                          <a:ea typeface="Times New Roman"/>
                          <a:cs typeface="Times New Roman"/>
                        </a:rPr>
                        <a:t> RI.2.6</a:t>
                      </a:r>
                      <a:endParaRPr lang="es-419" sz="1200" b="0" dirty="0" smtClean="0">
                        <a:latin typeface="+mn-lt"/>
                        <a:ea typeface="Calibri"/>
                        <a:cs typeface="Times New Roman"/>
                      </a:endParaRPr>
                    </a:p>
                  </a:txBody>
                  <a:tcPr marL="97155" marR="97155" marT="47897" marB="47897" anchor="ctr">
                    <a:solidFill>
                      <a:schemeClr val="bg2">
                        <a:lumMod val="90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D</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336077">
                <a:tc>
                  <a:txBody>
                    <a:bodyPr/>
                    <a:lstStyle/>
                    <a:p>
                      <a:pPr marL="914400" marR="0" lvl="0" indent="-914400" algn="l" defTabSz="1018809"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a:t>
                      </a:r>
                      <a:r>
                        <a:rPr lang="es-419" sz="1300" b="1" u="sng" baseline="0" dirty="0" smtClean="0">
                          <a:solidFill>
                            <a:schemeClr val="tx1"/>
                          </a:solidFill>
                          <a:effectLst>
                            <a:outerShdw blurRad="38100" dist="38100" dir="2700000" algn="tl">
                              <a:srgbClr val="000000">
                                <a:alpha val="43137"/>
                              </a:srgbClr>
                            </a:outerShdw>
                          </a:effectLst>
                        </a:rPr>
                        <a:t> 13</a:t>
                      </a:r>
                      <a:r>
                        <a:rPr lang="es-419" sz="1300" b="1" u="none" baseline="0" dirty="0" smtClean="0">
                          <a:solidFill>
                            <a:schemeClr val="tx1"/>
                          </a:solidFill>
                          <a:effectLst>
                            <a:outerShdw blurRad="38100" dist="38100" dir="2700000" algn="tl">
                              <a:srgbClr val="000000">
                                <a:alpha val="43137"/>
                              </a:srgbClr>
                            </a:outerShdw>
                          </a:effectLst>
                        </a:rPr>
                        <a:t>  </a:t>
                      </a:r>
                      <a:r>
                        <a:rPr lang="es-419" sz="1200" kern="1200" dirty="0" smtClean="0">
                          <a:solidFill>
                            <a:schemeClr val="dk1"/>
                          </a:solidFill>
                          <a:effectLst/>
                          <a:latin typeface="+mn-lt"/>
                          <a:ea typeface="+mn-ea"/>
                          <a:cs typeface="+mn-cs"/>
                        </a:rPr>
                        <a:t>Mira la </a:t>
                      </a:r>
                      <a:r>
                        <a:rPr lang="es-419" sz="1200" i="1" kern="1200" dirty="0" smtClean="0">
                          <a:solidFill>
                            <a:schemeClr val="dk1"/>
                          </a:solidFill>
                          <a:effectLst/>
                          <a:latin typeface="+mn-lt"/>
                          <a:ea typeface="+mn-ea"/>
                          <a:cs typeface="+mn-cs"/>
                        </a:rPr>
                        <a:t>Ilustración del Ciclo de vida de la planta</a:t>
                      </a:r>
                      <a:r>
                        <a:rPr lang="es-419" sz="1200" kern="1200" dirty="0" smtClean="0">
                          <a:solidFill>
                            <a:schemeClr val="dk1"/>
                          </a:solidFill>
                          <a:effectLst/>
                          <a:latin typeface="+mn-lt"/>
                          <a:ea typeface="+mn-ea"/>
                          <a:cs typeface="+mn-cs"/>
                        </a:rPr>
                        <a:t>. ¿Por qué las plantas producen frutos?  </a:t>
                      </a:r>
                      <a:r>
                        <a:rPr kumimoji="0" lang="es-419" sz="1200" b="0" i="0" u="none" strike="noStrike" kern="1200" cap="none" spc="0" normalizeH="0" baseline="0" noProof="0" dirty="0" smtClean="0">
                          <a:ln>
                            <a:noFill/>
                          </a:ln>
                          <a:solidFill>
                            <a:srgbClr val="000000"/>
                          </a:solidFill>
                          <a:effectLst/>
                          <a:uLnTx/>
                          <a:uFillTx/>
                          <a:latin typeface="+mn-lt"/>
                          <a:ea typeface="Times New Roman"/>
                          <a:cs typeface="Times New Roman"/>
                        </a:rPr>
                        <a:t>DOK-1 CF RI.2.7</a:t>
                      </a:r>
                      <a:endParaRPr lang="es-419" sz="1200" b="0" dirty="0" smtClean="0">
                        <a:latin typeface="+mn-lt"/>
                        <a:cs typeface="Helvetica" pitchFamily="34" charset="0"/>
                      </a:endParaRPr>
                    </a:p>
                  </a:txBody>
                  <a:tcPr marL="97155" marR="97155" marT="47897" marB="47897" anchor="ctr">
                    <a:solidFill>
                      <a:schemeClr val="bg1">
                        <a:lumMod val="85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B</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336077">
                <a:tc>
                  <a:txBody>
                    <a:bodyPr/>
                    <a:lstStyle/>
                    <a:p>
                      <a:pPr marL="914400" marR="0" indent="-914400" algn="l" defTabSz="1018809"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a:t>
                      </a:r>
                      <a:r>
                        <a:rPr lang="es-419" sz="1300" b="1" u="sng" baseline="0" dirty="0" smtClean="0">
                          <a:solidFill>
                            <a:schemeClr val="tx1"/>
                          </a:solidFill>
                          <a:effectLst>
                            <a:outerShdw blurRad="38100" dist="38100" dir="2700000" algn="tl">
                              <a:srgbClr val="000000">
                                <a:alpha val="43137"/>
                              </a:srgbClr>
                            </a:outerShdw>
                          </a:effectLst>
                        </a:rPr>
                        <a:t>14</a:t>
                      </a:r>
                      <a:r>
                        <a:rPr lang="es-419" sz="1300" b="1" u="none" baseline="0" dirty="0" smtClean="0">
                          <a:solidFill>
                            <a:schemeClr val="tx1"/>
                          </a:solidFill>
                          <a:effectLst>
                            <a:outerShdw blurRad="38100" dist="38100" dir="2700000" algn="tl">
                              <a:srgbClr val="000000">
                                <a:alpha val="43137"/>
                              </a:srgbClr>
                            </a:outerShdw>
                          </a:effectLst>
                        </a:rPr>
                        <a:t>  </a:t>
                      </a:r>
                      <a:r>
                        <a:rPr lang="es-419" sz="1200" kern="1200" dirty="0" smtClean="0">
                          <a:solidFill>
                            <a:schemeClr val="dk1"/>
                          </a:solidFill>
                          <a:effectLst/>
                          <a:latin typeface="+mn-lt"/>
                          <a:ea typeface="+mn-ea"/>
                          <a:cs typeface="+mn-cs"/>
                        </a:rPr>
                        <a:t>¿Qué oración en </a:t>
                      </a:r>
                      <a:r>
                        <a:rPr lang="es-419" sz="1200" i="1" u="sng" kern="1200" dirty="0" smtClean="0">
                          <a:solidFill>
                            <a:schemeClr val="dk1"/>
                          </a:solidFill>
                          <a:effectLst/>
                          <a:latin typeface="+mn-lt"/>
                          <a:ea typeface="+mn-ea"/>
                          <a:cs typeface="+mn-cs"/>
                        </a:rPr>
                        <a:t>Ilustración del Ciclo de vida de la planta </a:t>
                      </a:r>
                      <a:r>
                        <a:rPr lang="es-419" sz="1200" kern="1200" dirty="0" smtClean="0">
                          <a:solidFill>
                            <a:schemeClr val="dk1"/>
                          </a:solidFill>
                          <a:effectLst/>
                          <a:latin typeface="+mn-lt"/>
                          <a:ea typeface="+mn-ea"/>
                          <a:cs typeface="+mn-cs"/>
                        </a:rPr>
                        <a:t>explica qué sucede cuando las plantas obtienen lo que necesitan para crecer?  </a:t>
                      </a:r>
                      <a:r>
                        <a:rPr kumimoji="0" lang="es-419" sz="1200" b="0" i="0" u="none" strike="noStrike" kern="1200" cap="none" spc="0" normalizeH="0" baseline="0" noProof="0" dirty="0" smtClean="0">
                          <a:ln>
                            <a:noFill/>
                          </a:ln>
                          <a:solidFill>
                            <a:prstClr val="black"/>
                          </a:solidFill>
                          <a:effectLst/>
                          <a:uLnTx/>
                          <a:uFillTx/>
                          <a:latin typeface="+mn-lt"/>
                          <a:ea typeface="Calibri"/>
                          <a:cs typeface="Times New Roman"/>
                        </a:rPr>
                        <a:t>DOK-2 Cl RI.2.7</a:t>
                      </a:r>
                      <a:endParaRPr lang="es-419" sz="1200" b="0" dirty="0" smtClean="0">
                        <a:latin typeface="+mn-lt"/>
                        <a:cs typeface="Helvetica" pitchFamily="34" charset="0"/>
                      </a:endParaRPr>
                    </a:p>
                  </a:txBody>
                  <a:tcPr marL="97155" marR="97155" marT="47897" marB="47897" anchor="ctr">
                    <a:solidFill>
                      <a:schemeClr val="bg2">
                        <a:lumMod val="90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C</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383177">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15</a:t>
                      </a:r>
                      <a:r>
                        <a:rPr lang="es-419" sz="1300" b="1" u="none" dirty="0" smtClean="0">
                          <a:solidFill>
                            <a:schemeClr val="tx1"/>
                          </a:solidFill>
                          <a:effectLst>
                            <a:outerShdw blurRad="38100" dist="38100" dir="2700000" algn="tl">
                              <a:srgbClr val="000000">
                                <a:alpha val="43137"/>
                              </a:srgbClr>
                            </a:outerShdw>
                          </a:effectLst>
                        </a:rPr>
                        <a:t>                                </a:t>
                      </a:r>
                      <a:r>
                        <a:rPr lang="es-419" sz="1300" b="1" u="none" dirty="0" smtClean="0">
                          <a:solidFill>
                            <a:schemeClr val="tx1"/>
                          </a:solidFill>
                          <a:effectLst/>
                        </a:rPr>
                        <a:t>  </a:t>
                      </a:r>
                      <a:r>
                        <a:rPr lang="es-419" sz="1300" b="1" u="sng" dirty="0" smtClean="0">
                          <a:solidFill>
                            <a:schemeClr val="tx1"/>
                          </a:solidFill>
                          <a:effectLst>
                            <a:outerShdw blurRad="38100" dist="38100" dir="2700000" algn="tl">
                              <a:srgbClr val="000000">
                                <a:alpha val="43137"/>
                              </a:srgbClr>
                            </a:outerShdw>
                          </a:effectLst>
                        </a:rPr>
                        <a:t>Respuesta construida</a:t>
                      </a:r>
                      <a:r>
                        <a:rPr lang="es-419" sz="1300" b="1" u="sng" baseline="0" dirty="0" smtClean="0">
                          <a:solidFill>
                            <a:schemeClr val="tx1"/>
                          </a:solidFill>
                          <a:effectLst>
                            <a:outerShdw blurRad="38100" dist="38100" dir="2700000" algn="tl">
                              <a:srgbClr val="000000">
                                <a:alpha val="43137"/>
                              </a:srgbClr>
                            </a:outerShdw>
                          </a:effectLst>
                        </a:rPr>
                        <a:t> Texto informativo</a:t>
                      </a:r>
                      <a:endParaRPr lang="es-419" sz="1300" b="0" i="1" u="sng" dirty="0" smtClean="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s-419" sz="900" b="1" dirty="0" smtClean="0">
                          <a:solidFill>
                            <a:schemeClr val="tx1"/>
                          </a:solidFill>
                          <a:effectLst>
                            <a:outerShdw blurRad="38100" dist="38100" dir="2700000" algn="tl">
                              <a:srgbClr val="000000">
                                <a:alpha val="43137"/>
                              </a:srgbClr>
                            </a:outerShdw>
                          </a:effectLst>
                        </a:rPr>
                        <a:t>Hacia RI.2.6</a:t>
                      </a:r>
                      <a:endParaRPr lang="es-419" sz="9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2</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383177">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16</a:t>
                      </a:r>
                      <a:r>
                        <a:rPr lang="es-419" sz="1300" b="1" u="none" dirty="0" smtClean="0">
                          <a:solidFill>
                            <a:schemeClr val="tx1"/>
                          </a:solidFill>
                          <a:effectLst>
                            <a:outerShdw blurRad="38100" dist="38100" dir="2700000" algn="tl">
                              <a:srgbClr val="000000">
                                <a:alpha val="43137"/>
                              </a:srgbClr>
                            </a:outerShdw>
                          </a:effectLst>
                        </a:rPr>
                        <a:t>                                  </a:t>
                      </a:r>
                      <a:r>
                        <a:rPr lang="es-419" sz="1300" b="1" u="sng" dirty="0" smtClean="0">
                          <a:solidFill>
                            <a:schemeClr val="tx1"/>
                          </a:solidFill>
                          <a:effectLst>
                            <a:outerShdw blurRad="38100" dist="38100" dir="2700000" algn="tl">
                              <a:srgbClr val="000000">
                                <a:alpha val="43137"/>
                              </a:srgbClr>
                            </a:outerShdw>
                          </a:effectLst>
                        </a:rPr>
                        <a:t>Respuesta construida</a:t>
                      </a:r>
                      <a:r>
                        <a:rPr lang="es-419" sz="1300" b="1" u="sng" baseline="0" dirty="0" smtClean="0">
                          <a:solidFill>
                            <a:schemeClr val="tx1"/>
                          </a:solidFill>
                          <a:effectLst>
                            <a:outerShdw blurRad="38100" dist="38100" dir="2700000" algn="tl">
                              <a:srgbClr val="000000">
                                <a:alpha val="43137"/>
                              </a:srgbClr>
                            </a:outerShdw>
                          </a:effectLst>
                        </a:rPr>
                        <a:t> Texto informativo</a:t>
                      </a:r>
                      <a:endParaRPr lang="es-419" sz="1300" b="1" u="sng" dirty="0" smtClean="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s-419" sz="900" b="1" dirty="0" smtClean="0">
                          <a:solidFill>
                            <a:schemeClr val="tx1"/>
                          </a:solidFill>
                          <a:effectLst>
                            <a:outerShdw blurRad="38100" dist="38100" dir="2700000" algn="tl">
                              <a:srgbClr val="000000">
                                <a:alpha val="43137"/>
                              </a:srgbClr>
                            </a:outerShdw>
                          </a:effectLst>
                        </a:rPr>
                        <a:t>Hacia RI.2.7</a:t>
                      </a:r>
                      <a:endParaRPr lang="es-419" sz="9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2</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310534">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Escribir y Revisar</a:t>
                      </a:r>
                    </a:p>
                  </a:txBody>
                  <a:tcPr marL="97155" marR="97155" marT="47897" marB="47897" anchor="ctr">
                    <a:solidFill>
                      <a:schemeClr val="bg1">
                        <a:lumMod val="85000"/>
                      </a:schemeClr>
                    </a:solidFill>
                  </a:tcPr>
                </a:tc>
                <a:tc>
                  <a:txBody>
                    <a:bodyPr/>
                    <a:lstStyle/>
                    <a:p>
                      <a:pPr algn="ct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310534">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17</a:t>
                      </a:r>
                      <a:r>
                        <a:rPr lang="es-419" sz="1300" b="1" u="none" dirty="0" smtClean="0">
                          <a:solidFill>
                            <a:schemeClr val="tx1"/>
                          </a:solidFill>
                          <a:effectLst>
                            <a:outerShdw blurRad="38100" dist="38100" dir="2700000" algn="tl">
                              <a:srgbClr val="000000">
                                <a:alpha val="43137"/>
                              </a:srgbClr>
                            </a:outerShdw>
                          </a:effectLst>
                        </a:rPr>
                        <a:t>                                                     </a:t>
                      </a:r>
                      <a:r>
                        <a:rPr lang="es-419" sz="1300" b="1" u="sng" baseline="0" dirty="0" smtClean="0">
                          <a:solidFill>
                            <a:schemeClr val="tx1"/>
                          </a:solidFill>
                          <a:effectLst>
                            <a:outerShdw blurRad="38100" dist="38100" dir="2700000" algn="tl">
                              <a:srgbClr val="000000">
                                <a:alpha val="43137"/>
                              </a:srgbClr>
                            </a:outerShdw>
                          </a:effectLst>
                        </a:rPr>
                        <a:t>Escrito breve</a:t>
                      </a:r>
                      <a:endParaRPr lang="es-419" sz="1300" b="1" u="sng" dirty="0" smtClean="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2</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319314">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18</a:t>
                      </a:r>
                      <a:r>
                        <a:rPr lang="es-419" sz="1300" b="1" u="none" dirty="0" smtClean="0">
                          <a:solidFill>
                            <a:schemeClr val="tx1"/>
                          </a:solidFill>
                          <a:effectLst>
                            <a:outerShdw blurRad="38100" dist="38100" dir="2700000" algn="tl">
                              <a:srgbClr val="000000">
                                <a:alpha val="43137"/>
                              </a:srgbClr>
                            </a:outerShdw>
                          </a:effectLst>
                        </a:rPr>
                        <a:t>  </a:t>
                      </a:r>
                      <a:r>
                        <a:rPr lang="es-419" sz="1200" b="0" dirty="0" smtClean="0">
                          <a:latin typeface="+mj-lt"/>
                          <a:ea typeface="Times New Roman"/>
                          <a:cs typeface="Helvetica" panose="020B0604020202020204" pitchFamily="34" charset="0"/>
                        </a:rPr>
                        <a:t>¿Qué oración terminaría mejor el párrafo? </a:t>
                      </a:r>
                      <a:r>
                        <a:rPr lang="es-419" sz="1200" b="0" u="none" dirty="0" smtClean="0">
                          <a:solidFill>
                            <a:schemeClr val="tx1"/>
                          </a:solidFill>
                          <a:effectLst/>
                          <a:latin typeface="+mn-lt"/>
                        </a:rPr>
                        <a:t>W.2.2b </a:t>
                      </a:r>
                      <a:r>
                        <a:rPr lang="es-419" sz="1200" b="0" u="none" noProof="0" dirty="0" smtClean="0">
                          <a:solidFill>
                            <a:schemeClr val="tx1"/>
                          </a:solidFill>
                          <a:effectLst/>
                          <a:latin typeface="+mn-lt"/>
                        </a:rPr>
                        <a:t>(desarrollo del tema</a:t>
                      </a:r>
                      <a:r>
                        <a:rPr lang="es-419" sz="1200" b="0" u="none" baseline="0" noProof="0" dirty="0" smtClean="0">
                          <a:solidFill>
                            <a:schemeClr val="tx1"/>
                          </a:solidFill>
                          <a:effectLst/>
                          <a:latin typeface="+mn-lt"/>
                        </a:rPr>
                        <a:t>)</a:t>
                      </a:r>
                      <a:endParaRPr lang="es-419" sz="1200" b="0" u="sng" noProof="0" dirty="0" smtClean="0">
                        <a:solidFill>
                          <a:schemeClr val="tx1"/>
                        </a:solidFill>
                        <a:effectLst>
                          <a:outerShdw blurRad="38100" dist="38100" dir="2700000" algn="tl">
                            <a:srgbClr val="000000">
                              <a:alpha val="43137"/>
                            </a:srgbClr>
                          </a:outerShdw>
                        </a:effectLst>
                        <a:latin typeface="+mn-lt"/>
                      </a:endParaRPr>
                    </a:p>
                  </a:txBody>
                  <a:tcPr marL="97155" marR="97155" marT="47897" marB="47897" anchor="ctr">
                    <a:solidFill>
                      <a:schemeClr val="bg1">
                        <a:lumMod val="85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C</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r h="287383">
                <a:tc>
                  <a:txBody>
                    <a:bodyPr/>
                    <a:lstStyle/>
                    <a:p>
                      <a:pPr marL="914400" marR="0" indent="-91440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19</a:t>
                      </a:r>
                      <a:r>
                        <a:rPr lang="es-419" sz="1300" b="0" u="none" dirty="0" smtClean="0">
                          <a:solidFill>
                            <a:schemeClr val="tx1"/>
                          </a:solidFill>
                          <a:effectLst/>
                        </a:rPr>
                        <a:t>  </a:t>
                      </a:r>
                      <a:r>
                        <a:rPr lang="es-419" sz="1200" b="0" dirty="0" smtClean="0">
                          <a:latin typeface="+mj-lt"/>
                          <a:cs typeface="Helvetica" pitchFamily="34" charset="0"/>
                        </a:rPr>
                        <a:t>Revisa la oración a continuación. ¿Qué palabra sustituye mejor la palabra subrayada?</a:t>
                      </a:r>
                      <a:r>
                        <a:rPr lang="es-419" sz="1200" b="0" u="none" dirty="0" smtClean="0">
                          <a:solidFill>
                            <a:schemeClr val="tx1"/>
                          </a:solidFill>
                          <a:effectLst/>
                          <a:latin typeface="+mn-lt"/>
                        </a:rPr>
                        <a:t>L.2.3a</a:t>
                      </a:r>
                      <a:endParaRPr lang="es-419" sz="1200" b="0" u="sng" dirty="0" smtClean="0">
                        <a:solidFill>
                          <a:schemeClr val="tx1"/>
                        </a:solidFill>
                        <a:effectLst>
                          <a:outerShdw blurRad="38100" dist="38100" dir="2700000" algn="tl">
                            <a:srgbClr val="000000">
                              <a:alpha val="43137"/>
                            </a:srgbClr>
                          </a:outerShdw>
                        </a:effectLst>
                        <a:latin typeface="+mn-lt"/>
                      </a:endParaRPr>
                    </a:p>
                  </a:txBody>
                  <a:tcPr marL="97155" marR="97155" marT="47897" marB="47897" anchor="ctr">
                    <a:solidFill>
                      <a:schemeClr val="bg2">
                        <a:lumMod val="90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D</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c>
                  <a:txBody>
                    <a:bodyPr/>
                    <a:lstStyle/>
                    <a:p>
                      <a:pPr algn="ctr"/>
                      <a:r>
                        <a:rPr lang="en-US" sz="1300" b="1"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2">
                        <a:lumMod val="90000"/>
                      </a:schemeClr>
                    </a:solidFill>
                  </a:tcPr>
                </a:tc>
              </a:tr>
              <a:tr h="287383">
                <a:tc>
                  <a: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s-419" sz="1300" b="1" u="sng" dirty="0" smtClean="0">
                          <a:solidFill>
                            <a:schemeClr val="tx1"/>
                          </a:solidFill>
                          <a:effectLst>
                            <a:outerShdw blurRad="38100" dist="38100" dir="2700000" algn="tl">
                              <a:srgbClr val="000000">
                                <a:alpha val="43137"/>
                              </a:srgbClr>
                            </a:outerShdw>
                          </a:effectLst>
                        </a:rPr>
                        <a:t>Pregunta 20</a:t>
                      </a:r>
                      <a:r>
                        <a:rPr lang="es-419" sz="1300" b="0" u="none" dirty="0" smtClean="0">
                          <a:solidFill>
                            <a:schemeClr val="tx1"/>
                          </a:solidFill>
                          <a:effectLst/>
                        </a:rPr>
                        <a:t>  </a:t>
                      </a:r>
                      <a:r>
                        <a:rPr lang="es-419" sz="1200" kern="1200" dirty="0" smtClean="0">
                          <a:solidFill>
                            <a:schemeClr val="dk1"/>
                          </a:solidFill>
                          <a:effectLst/>
                          <a:latin typeface="+mn-lt"/>
                          <a:ea typeface="+mn-ea"/>
                          <a:cs typeface="+mn-cs"/>
                        </a:rPr>
                        <a:t>¿Qué oración utiliza las mayúsculas correctamente? </a:t>
                      </a:r>
                      <a:r>
                        <a:rPr lang="es-419" sz="1300" b="0" u="none" baseline="0" dirty="0" smtClean="0">
                          <a:latin typeface="+mn-lt"/>
                        </a:rPr>
                        <a:t>L.2.2a</a:t>
                      </a:r>
                      <a:endParaRPr lang="es-419" sz="1200" b="1" dirty="0" smtClean="0">
                        <a:latin typeface="Helvetica" pitchFamily="34" charset="0"/>
                      </a:endParaRPr>
                    </a:p>
                  </a:txBody>
                  <a:tcPr marL="97155" marR="97155" marT="47897" marB="47897" anchor="ctr">
                    <a:solidFill>
                      <a:schemeClr val="bg1">
                        <a:lumMod val="85000"/>
                      </a:schemeClr>
                    </a:solidFill>
                  </a:tcPr>
                </a:tc>
                <a:tc>
                  <a:txBody>
                    <a:bodyPr/>
                    <a:lstStyle/>
                    <a:p>
                      <a:pPr algn="ctr"/>
                      <a:r>
                        <a:rPr lang="es-419" sz="1300" b="1" dirty="0" smtClean="0">
                          <a:solidFill>
                            <a:schemeClr val="tx1"/>
                          </a:solidFill>
                          <a:effectLst>
                            <a:outerShdw blurRad="38100" dist="38100" dir="2700000" algn="tl">
                              <a:srgbClr val="000000">
                                <a:alpha val="43137"/>
                              </a:srgbClr>
                            </a:outerShdw>
                          </a:effectLst>
                        </a:rPr>
                        <a:t>C</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c>
                  <a:txBody>
                    <a:bodyPr/>
                    <a:lstStyle/>
                    <a:p>
                      <a:pPr algn="ctr"/>
                      <a:r>
                        <a:rPr lang="en-US" sz="1300" b="1" dirty="0" smtClean="0">
                          <a:solidFill>
                            <a:schemeClr val="tx1"/>
                          </a:solidFill>
                          <a:effectLst>
                            <a:outerShdw blurRad="38100" dist="38100" dir="2700000" algn="tl">
                              <a:srgbClr val="000000">
                                <a:alpha val="43137"/>
                              </a:srgbClr>
                            </a:outerShdw>
                          </a:effectLst>
                        </a:rPr>
                        <a:t>1</a:t>
                      </a:r>
                      <a:endParaRPr lang="es-419" sz="1300" b="1" dirty="0">
                        <a:solidFill>
                          <a:schemeClr val="tx1"/>
                        </a:solidFill>
                        <a:effectLst>
                          <a:outerShdw blurRad="38100" dist="38100" dir="2700000" algn="tl">
                            <a:srgbClr val="000000">
                              <a:alpha val="43137"/>
                            </a:srgbClr>
                          </a:outerShdw>
                        </a:effectLst>
                      </a:endParaRPr>
                    </a:p>
                  </a:txBody>
                  <a:tcPr marL="97155" marR="97155" marT="47897" marB="47897" anchor="ctr">
                    <a:solidFill>
                      <a:schemeClr val="bg1">
                        <a:lumMod val="85000"/>
                      </a:schemeClr>
                    </a:solidFill>
                  </a:tcPr>
                </a:tc>
              </a:tr>
            </a:tbl>
          </a:graphicData>
        </a:graphic>
      </p:graphicFrame>
    </p:spTree>
    <p:extLst>
      <p:ext uri="{BB962C8B-B14F-4D97-AF65-F5344CB8AC3E}">
        <p14:creationId xmlns:p14="http://schemas.microsoft.com/office/powerpoint/2010/main" val="1423969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80246" y="1596571"/>
            <a:ext cx="2853401" cy="3379785"/>
            <a:chOff x="3962399" y="-942356"/>
            <a:chExt cx="2685554" cy="3226159"/>
          </a:xfrm>
        </p:grpSpPr>
        <p:sp>
          <p:nvSpPr>
            <p:cNvPr id="26" name="Trapezoid 25"/>
            <p:cNvSpPr/>
            <p:nvPr/>
          </p:nvSpPr>
          <p:spPr>
            <a:xfrm>
              <a:off x="5009653" y="192137"/>
              <a:ext cx="1638300" cy="17526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267200" y="28651"/>
              <a:ext cx="2362200" cy="2255152"/>
            </a:xfrm>
            <a:prstGeom prst="rect">
              <a:avLst/>
            </a:prstGeom>
            <a:blipFill>
              <a:blip r:embed="rId2" cstate="print"/>
              <a:stretch>
                <a:fillRect/>
              </a:stretch>
            </a:blip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3962399" y="-942356"/>
              <a:ext cx="1143000" cy="923330"/>
            </a:xfrm>
            <a:prstGeom prst="rect">
              <a:avLst/>
            </a:prstGeom>
            <a:solidFill>
              <a:srgbClr val="FFFFE7"/>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5700" b="1" dirty="0" smtClean="0">
                  <a:ln w="11430"/>
                  <a:effectLst>
                    <a:outerShdw blurRad="80000" dist="40000" dir="5040000" algn="tl">
                      <a:srgbClr val="000000">
                        <a:alpha val="30000"/>
                      </a:srgbClr>
                    </a:outerShdw>
                  </a:effectLst>
                </a:rPr>
                <a:t>2</a:t>
              </a:r>
              <a:r>
                <a:rPr lang="en-US" sz="5700" b="1" baseline="30000" dirty="0" smtClean="0">
                  <a:ln w="11430"/>
                  <a:effectLst>
                    <a:outerShdw blurRad="80000" dist="40000" dir="5040000" algn="tl">
                      <a:srgbClr val="000000">
                        <a:alpha val="30000"/>
                      </a:srgbClr>
                    </a:outerShdw>
                  </a:effectLst>
                </a:rPr>
                <a:t>do</a:t>
              </a:r>
              <a:endParaRPr lang="en-US" sz="5700" b="1" dirty="0">
                <a:ln w="11430"/>
                <a:effectLst>
                  <a:outerShdw blurRad="80000" dist="40000" dir="5040000" algn="tl">
                    <a:srgbClr val="000000">
                      <a:alpha val="30000"/>
                    </a:srgbClr>
                  </a:outerShdw>
                </a:effectLst>
              </a:endParaRPr>
            </a:p>
          </p:txBody>
        </p:sp>
      </p:grpSp>
      <p:sp>
        <p:nvSpPr>
          <p:cNvPr id="6" name="Slide Number Placeholder 2"/>
          <p:cNvSpPr>
            <a:spLocks noGrp="1"/>
          </p:cNvSpPr>
          <p:nvPr>
            <p:ph type="sldNum" sz="quarter" idx="12"/>
          </p:nvPr>
        </p:nvSpPr>
        <p:spPr>
          <a:xfrm>
            <a:off x="7310914" y="7102970"/>
            <a:ext cx="2380298" cy="408013"/>
          </a:xfrm>
        </p:spPr>
        <p:txBody>
          <a:bodyPr/>
          <a:lstStyle/>
          <a:p>
            <a:fld id="{D192E466-86B2-498F-86F8-110F8D9584F2}" type="slidenum">
              <a:rPr lang="en-US" smtClean="0"/>
              <a:pPr/>
              <a:t>27</a:t>
            </a:fld>
            <a:endParaRPr lang="en-US" dirty="0"/>
          </a:p>
        </p:txBody>
      </p:sp>
      <p:sp>
        <p:nvSpPr>
          <p:cNvPr id="22" name="Right Triangle 21"/>
          <p:cNvSpPr/>
          <p:nvPr/>
        </p:nvSpPr>
        <p:spPr>
          <a:xfrm rot="5400000" flipH="1">
            <a:off x="660173" y="7641998"/>
            <a:ext cx="1756229" cy="3076575"/>
          </a:xfrm>
          <a:prstGeom prst="rtTriangl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23" name="Right Triangle 22"/>
          <p:cNvSpPr/>
          <p:nvPr/>
        </p:nvSpPr>
        <p:spPr>
          <a:xfrm rot="16200000" flipH="1">
            <a:off x="5476308" y="-699521"/>
            <a:ext cx="1596571" cy="2995613"/>
          </a:xfrm>
          <a:prstGeom prst="rtTriangl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grpSp>
        <p:nvGrpSpPr>
          <p:cNvPr id="3" name="Group 2"/>
          <p:cNvGrpSpPr/>
          <p:nvPr/>
        </p:nvGrpSpPr>
        <p:grpSpPr>
          <a:xfrm>
            <a:off x="809625" y="2627044"/>
            <a:ext cx="5968354" cy="5552031"/>
            <a:chOff x="762000" y="2507633"/>
            <a:chExt cx="5617274" cy="5299667"/>
          </a:xfrm>
        </p:grpSpPr>
        <p:grpSp>
          <p:nvGrpSpPr>
            <p:cNvPr id="16" name="Group 15"/>
            <p:cNvGrpSpPr/>
            <p:nvPr/>
          </p:nvGrpSpPr>
          <p:grpSpPr>
            <a:xfrm>
              <a:off x="762000" y="2507633"/>
              <a:ext cx="5492088" cy="4451391"/>
              <a:chOff x="762000" y="1140299"/>
              <a:chExt cx="5492088" cy="4451391"/>
            </a:xfrm>
          </p:grpSpPr>
          <p:sp>
            <p:nvSpPr>
              <p:cNvPr id="17" name="TextBox 16"/>
              <p:cNvSpPr txBox="1"/>
              <p:nvPr/>
            </p:nvSpPr>
            <p:spPr>
              <a:xfrm>
                <a:off x="767688" y="3001333"/>
                <a:ext cx="5486400" cy="2590357"/>
              </a:xfrm>
              <a:prstGeom prst="rect">
                <a:avLst/>
              </a:prstGeom>
              <a:noFill/>
              <a:ln>
                <a:noFill/>
              </a:ln>
            </p:spPr>
            <p:txBody>
              <a:bodyPr wrap="square" lIns="96661" tIns="48331" rIns="96661" bIns="48331" rtlCol="0">
                <a:spAutoFit/>
              </a:bodyPr>
              <a:lstStyle/>
              <a:p>
                <a:r>
                  <a:rPr lang="es-ES_tradnl" sz="3400" b="1" dirty="0" smtClean="0">
                    <a:effectLst>
                      <a:outerShdw blurRad="38100" dist="38100" dir="2700000" algn="tl">
                        <a:srgbClr val="000000">
                          <a:alpha val="43137"/>
                        </a:srgbClr>
                      </a:outerShdw>
                    </a:effectLst>
                  </a:rPr>
                  <a:t>Copia del estudiante</a:t>
                </a:r>
              </a:p>
              <a:p>
                <a:r>
                  <a:rPr lang="es-ES_tradnl" sz="3400" b="1" dirty="0" smtClean="0">
                    <a:effectLst>
                      <a:outerShdw blurRad="38100" dist="38100" dir="2700000" algn="tl">
                        <a:srgbClr val="000000">
                          <a:alpha val="43137"/>
                        </a:srgbClr>
                      </a:outerShdw>
                    </a:effectLst>
                  </a:rPr>
                  <a:t>Pre-evaluación  Trimestre </a:t>
                </a:r>
                <a:r>
                  <a:rPr lang="es-ES_tradnl" sz="3400" b="1" i="1" dirty="0" smtClean="0">
                    <a:effectLst>
                      <a:outerShdw blurRad="38100" dist="38100" dir="2700000" algn="tl">
                        <a:srgbClr val="000000">
                          <a:alpha val="43137"/>
                        </a:srgbClr>
                      </a:outerShdw>
                    </a:effectLst>
                  </a:rPr>
                  <a:t>2</a:t>
                </a:r>
              </a:p>
              <a:p>
                <a:endParaRPr lang="es-ES_tradnl" sz="3400" b="1" dirty="0" smtClean="0">
                  <a:effectLst>
                    <a:outerShdw blurRad="38100" dist="38100" dir="2700000" algn="tl">
                      <a:srgbClr val="000000">
                        <a:alpha val="43137"/>
                      </a:srgbClr>
                    </a:outerShdw>
                  </a:effectLst>
                </a:endParaRPr>
              </a:p>
              <a:p>
                <a:r>
                  <a:rPr lang="es-ES_tradnl" sz="3400" b="1" dirty="0" smtClean="0">
                    <a:effectLst>
                      <a:outerShdw blurRad="38100" dist="38100" dir="2700000" algn="tl">
                        <a:srgbClr val="000000">
                          <a:alpha val="43137"/>
                        </a:srgbClr>
                      </a:outerShdw>
                    </a:effectLst>
                  </a:rPr>
                  <a:t>Nombre___________________</a:t>
                </a:r>
              </a:p>
              <a:p>
                <a:pPr algn="ctr"/>
                <a:endParaRPr lang="en-US" sz="3400" b="1" dirty="0">
                  <a:effectLst>
                    <a:outerShdw blurRad="38100" dist="38100" dir="2700000" algn="tl">
                      <a:srgbClr val="000000">
                        <a:alpha val="43137"/>
                      </a:srgbClr>
                    </a:outerShdw>
                  </a:effectLst>
                </a:endParaRPr>
              </a:p>
            </p:txBody>
          </p:sp>
          <p:sp>
            <p:nvSpPr>
              <p:cNvPr id="19" name="Rectangle 18"/>
              <p:cNvSpPr/>
              <p:nvPr/>
            </p:nvSpPr>
            <p:spPr>
              <a:xfrm>
                <a:off x="762000" y="1140299"/>
                <a:ext cx="1735377" cy="837292"/>
              </a:xfrm>
              <a:prstGeom prst="rect">
                <a:avLst/>
              </a:prstGeom>
            </p:spPr>
            <p:txBody>
              <a:bodyPr wrap="none">
                <a:spAutoFit/>
              </a:bodyPr>
              <a:lstStyle/>
              <a:p>
                <a:r>
                  <a:rPr lang="en-US" sz="5100" b="1" dirty="0" err="1" smtClean="0">
                    <a:effectLst>
                      <a:outerShdw blurRad="38100" dist="38100" dir="2700000" algn="tl">
                        <a:srgbClr val="000000">
                          <a:alpha val="43137"/>
                        </a:srgbClr>
                      </a:outerShdw>
                    </a:effectLst>
                  </a:rPr>
                  <a:t>Grado</a:t>
                </a:r>
                <a:endParaRPr lang="en-US" sz="5100" b="1" dirty="0">
                  <a:effectLst>
                    <a:outerShdw blurRad="38100" dist="38100" dir="2700000" algn="tl">
                      <a:srgbClr val="000000">
                        <a:alpha val="43137"/>
                      </a:srgbClr>
                    </a:outerShdw>
                  </a:effectLst>
                </a:endParaRPr>
              </a:p>
            </p:txBody>
          </p:sp>
        </p:grpSp>
        <p:sp>
          <p:nvSpPr>
            <p:cNvPr id="2" name="TextBox 1"/>
            <p:cNvSpPr txBox="1"/>
            <p:nvPr/>
          </p:nvSpPr>
          <p:spPr>
            <a:xfrm>
              <a:off x="789024" y="6705600"/>
              <a:ext cx="5590250" cy="1101700"/>
            </a:xfrm>
            <a:prstGeom prst="rect">
              <a:avLst/>
            </a:prstGeom>
            <a:noFill/>
          </p:spPr>
          <p:txBody>
            <a:bodyPr wrap="square" rtlCol="0">
              <a:spAutoFit/>
            </a:bodyPr>
            <a:lstStyle/>
            <a:p>
              <a:r>
                <a:rPr lang="es-ES" dirty="0" smtClean="0"/>
                <a:t>Instrucciones:</a:t>
              </a:r>
            </a:p>
            <a:p>
              <a:endParaRPr lang="es-ES" sz="900" dirty="0" smtClean="0"/>
            </a:p>
            <a:p>
              <a:r>
                <a:rPr lang="es-ES" dirty="0" smtClean="0"/>
                <a:t>Lee cada cuento.</a:t>
              </a:r>
            </a:p>
            <a:p>
              <a:r>
                <a:rPr lang="es-ES" dirty="0" smtClean="0"/>
                <a:t>Luego, contesta las preguntas sobre el cuento. </a:t>
              </a:r>
              <a:endParaRPr lang="es-ES" dirty="0"/>
            </a:p>
          </p:txBody>
        </p:sp>
      </p:grpSp>
    </p:spTree>
    <p:extLst>
      <p:ext uri="{BB962C8B-B14F-4D97-AF65-F5344CB8AC3E}">
        <p14:creationId xmlns:p14="http://schemas.microsoft.com/office/powerpoint/2010/main" val="805502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28</a:t>
            </a:fld>
            <a:endParaRPr lang="en-US" dirty="0"/>
          </a:p>
        </p:txBody>
      </p:sp>
      <p:sp>
        <p:nvSpPr>
          <p:cNvPr id="5" name="TextBox 4"/>
          <p:cNvSpPr txBox="1"/>
          <p:nvPr/>
        </p:nvSpPr>
        <p:spPr>
          <a:xfrm>
            <a:off x="304800" y="533400"/>
            <a:ext cx="7105650" cy="3200876"/>
          </a:xfrm>
          <a:prstGeom prst="rect">
            <a:avLst/>
          </a:prstGeom>
          <a:noFill/>
        </p:spPr>
        <p:txBody>
          <a:bodyPr wrap="square" rtlCol="0">
            <a:spAutoFit/>
          </a:bodyPr>
          <a:lstStyle/>
          <a:p>
            <a:pPr lvl="0" defTabSz="966612"/>
            <a:r>
              <a:rPr lang="es-419" b="1" u="sng" dirty="0">
                <a:solidFill>
                  <a:prstClr val="black"/>
                </a:solidFill>
              </a:rPr>
              <a:t>Instrucciones para el </a:t>
            </a:r>
            <a:r>
              <a:rPr lang="es-419" b="1" u="sng" dirty="0" smtClean="0">
                <a:solidFill>
                  <a:prstClr val="black"/>
                </a:solidFill>
              </a:rPr>
              <a:t>estudiante</a:t>
            </a:r>
            <a:r>
              <a:rPr lang="es-419" b="1" dirty="0" smtClean="0">
                <a:solidFill>
                  <a:prstClr val="black"/>
                </a:solidFill>
              </a:rPr>
              <a:t> (2 partes)  </a:t>
            </a:r>
            <a:endParaRPr lang="es-419" b="1" dirty="0">
              <a:solidFill>
                <a:prstClr val="black"/>
              </a:solidFill>
            </a:endParaRPr>
          </a:p>
          <a:p>
            <a:endParaRPr lang="es-ES" sz="1400" u="sng" dirty="0" smtClean="0"/>
          </a:p>
          <a:p>
            <a:r>
              <a:rPr lang="es-ES" b="1" u="sng" dirty="0" smtClean="0"/>
              <a:t>Parte 1</a:t>
            </a:r>
            <a:r>
              <a:rPr lang="es-ES" b="1" dirty="0" smtClean="0"/>
              <a:t> </a:t>
            </a:r>
          </a:p>
          <a:p>
            <a:endParaRPr lang="es-ES" b="1" dirty="0" smtClean="0"/>
          </a:p>
          <a:p>
            <a:pPr marL="342900" indent="-342900">
              <a:buAutoNum type="arabicPeriod"/>
            </a:pPr>
            <a:r>
              <a:rPr lang="es-ES" dirty="0" smtClean="0"/>
              <a:t>Leer : </a:t>
            </a:r>
            <a:r>
              <a:rPr lang="es-ES" i="1" u="sng" dirty="0" smtClean="0"/>
              <a:t>¡Nueces!</a:t>
            </a:r>
            <a:r>
              <a:rPr lang="es-ES" dirty="0" smtClean="0"/>
              <a:t> y </a:t>
            </a:r>
            <a:r>
              <a:rPr lang="es-ES" i="1" u="sng" dirty="0" smtClean="0"/>
              <a:t>El ciclo de vida de la planta</a:t>
            </a:r>
            <a:r>
              <a:rPr lang="es-ES" dirty="0" smtClean="0"/>
              <a:t>.</a:t>
            </a:r>
          </a:p>
          <a:p>
            <a:endParaRPr lang="es-ES" dirty="0" smtClean="0"/>
          </a:p>
          <a:p>
            <a:pPr marL="342900" indent="-342900">
              <a:buAutoNum type="arabicPeriod" startAt="2"/>
            </a:pPr>
            <a:r>
              <a:rPr lang="es-ES" dirty="0" smtClean="0"/>
              <a:t>Tomar notas  mientras relees.</a:t>
            </a:r>
          </a:p>
          <a:p>
            <a:pPr marL="342900" indent="-342900">
              <a:buAutoNum type="arabicPeriod" startAt="2"/>
            </a:pPr>
            <a:endParaRPr lang="es-ES" dirty="0" smtClean="0"/>
          </a:p>
          <a:p>
            <a:pPr marL="342900" indent="-342900">
              <a:buAutoNum type="arabicPeriod" startAt="2"/>
            </a:pPr>
            <a:r>
              <a:rPr lang="es-ES" dirty="0" smtClean="0"/>
              <a:t>Contestar las preguntas.</a:t>
            </a:r>
          </a:p>
          <a:p>
            <a:endParaRPr lang="es-ES" sz="1400" dirty="0" smtClean="0"/>
          </a:p>
          <a:p>
            <a:pPr lvl="0"/>
            <a:endParaRPr lang="en-US" sz="1400" b="1" u="sng" dirty="0" smtClean="0">
              <a:solidFill>
                <a:prstClr val="black"/>
              </a:solidFill>
            </a:endParaRPr>
          </a:p>
        </p:txBody>
      </p:sp>
    </p:spTree>
    <p:extLst>
      <p:ext uri="{BB962C8B-B14F-4D97-AF65-F5344CB8AC3E}">
        <p14:creationId xmlns:p14="http://schemas.microsoft.com/office/powerpoint/2010/main" val="2003897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29</a:t>
            </a:fld>
            <a:endParaRPr lang="en-US" dirty="0"/>
          </a:p>
        </p:txBody>
      </p:sp>
      <p:sp>
        <p:nvSpPr>
          <p:cNvPr id="5" name="Rectangle 4"/>
          <p:cNvSpPr/>
          <p:nvPr/>
        </p:nvSpPr>
        <p:spPr>
          <a:xfrm>
            <a:off x="228600" y="0"/>
            <a:ext cx="7258050" cy="6663363"/>
          </a:xfrm>
          <a:prstGeom prst="rect">
            <a:avLst/>
          </a:prstGeom>
        </p:spPr>
        <p:txBody>
          <a:bodyPr wrap="square">
            <a:spAutoFit/>
          </a:bodyPr>
          <a:lstStyle/>
          <a:p>
            <a:pPr algn="ctr"/>
            <a:endParaRPr lang="en-US" sz="1600" b="1" u="sng" dirty="0" smtClean="0"/>
          </a:p>
          <a:p>
            <a:pPr algn="ctr"/>
            <a:endParaRPr lang="en-US" sz="1600" b="1" u="sng" dirty="0"/>
          </a:p>
          <a:p>
            <a:pPr algn="ctr"/>
            <a:r>
              <a:rPr lang="en-US" sz="1800" b="1" u="sng" dirty="0" smtClean="0"/>
              <a:t>¡Nueces!</a:t>
            </a:r>
          </a:p>
          <a:p>
            <a:pPr algn="ctr"/>
            <a:r>
              <a:rPr lang="en-US" sz="1200" dirty="0" err="1" smtClean="0"/>
              <a:t>Por</a:t>
            </a:r>
            <a:r>
              <a:rPr lang="en-US" sz="1200" dirty="0" smtClean="0"/>
              <a:t>: Elizabeth Yeo</a:t>
            </a:r>
          </a:p>
          <a:p>
            <a:endParaRPr lang="es-ES" sz="1400" dirty="0" smtClean="0"/>
          </a:p>
          <a:p>
            <a:r>
              <a:rPr lang="es-ES" sz="1300" dirty="0" smtClean="0"/>
              <a:t>Castaño y Margarita eran dos jóvenes ardillas. Ellas nacieron en la mismo mes de primavera. Desde entonces, han sido los mejores amigos. </a:t>
            </a:r>
          </a:p>
          <a:p>
            <a:endParaRPr lang="es-ES" sz="1300" dirty="0" smtClean="0"/>
          </a:p>
          <a:p>
            <a:r>
              <a:rPr lang="es-ES" sz="1300" dirty="0" smtClean="0"/>
              <a:t>Los dos amigos se divirtieron todo el verano. Ellos se perseguían el uno al otro a lo largo de la parte superior  de la valla alrededor del parque. Ellos subían a las copas de los árboles más altos. Ellos tomaban siestas debajo de los arbustos de frambuesas. Ellos comían deliciosos sobrantes de comida que la gente dejaba en el parque. </a:t>
            </a:r>
          </a:p>
          <a:p>
            <a:endParaRPr lang="es-ES" sz="1300" dirty="0" smtClean="0"/>
          </a:p>
          <a:p>
            <a:r>
              <a:rPr lang="es-ES" sz="1300" dirty="0" smtClean="0"/>
              <a:t>Entonces llegó el otoño. Castaño ya no quería jugar. Él pasaba todos los días recolectando las nueces que caían de los árboles. Luego, él las enterraba por todo el parque. </a:t>
            </a:r>
          </a:p>
          <a:p>
            <a:endParaRPr lang="es-ES" sz="1300" dirty="0" smtClean="0"/>
          </a:p>
          <a:p>
            <a:r>
              <a:rPr lang="es-ES" sz="1300" dirty="0" smtClean="0"/>
              <a:t>— Nueces, nueces, nueces, —dijo Margarita. — ¿No puedes pensar en otra cosa? </a:t>
            </a:r>
          </a:p>
          <a:p>
            <a:r>
              <a:rPr lang="es-ES" sz="1300" dirty="0" smtClean="0"/>
              <a:t>— Pero el invierno se aproxima, —le advirtió Castaño. — Vamos a necesitar algo para comer luego.  </a:t>
            </a:r>
          </a:p>
          <a:p>
            <a:endParaRPr lang="es-ES" sz="1300" dirty="0" smtClean="0"/>
          </a:p>
          <a:p>
            <a:r>
              <a:rPr lang="es-ES" sz="1300" dirty="0" smtClean="0"/>
              <a:t>— Podemos comer las sobras que la gente deja, como siempre lo hacemos. —dijo Margarita. </a:t>
            </a:r>
          </a:p>
          <a:p>
            <a:r>
              <a:rPr lang="es-ES" sz="1300" dirty="0" smtClean="0"/>
              <a:t>—Tal vez podemos —dijo Castaño. — Pero prefiero prevenir que lamentar. Así que Castaño siguió recolectando nueces.  </a:t>
            </a:r>
          </a:p>
          <a:p>
            <a:endParaRPr lang="es-ES" sz="1300" dirty="0" smtClean="0"/>
          </a:p>
          <a:p>
            <a:r>
              <a:rPr lang="es-ES" sz="1300" dirty="0" smtClean="0"/>
              <a:t>Margarita continuó corriendo a lo largo del tope de la valla por sí sola. Subió a las copas de los árboles más altos. Tomó muchas siestas. Entonces, llegó el invierno. La gente dejó de venir al parque. No había sobras de comida para comer.</a:t>
            </a:r>
          </a:p>
          <a:p>
            <a:endParaRPr lang="es-ES" sz="1300" dirty="0" smtClean="0"/>
          </a:p>
          <a:p>
            <a:r>
              <a:rPr lang="es-ES" sz="1300" dirty="0" smtClean="0"/>
              <a:t>Margarita tenía mucha hambre, pero Castaño tenía muchas nueces para comer. </a:t>
            </a:r>
          </a:p>
          <a:p>
            <a:r>
              <a:rPr lang="es-ES" sz="1300" dirty="0" smtClean="0"/>
              <a:t>— Castaño ¿Me puedes dar un poco de tus nueces por favor?, —le preguntó Margarita. </a:t>
            </a:r>
          </a:p>
          <a:p>
            <a:r>
              <a:rPr lang="es-ES" sz="1300" dirty="0" smtClean="0"/>
              <a:t>— Por supuesto que sí, —le dijo Castaño. —Solo prométeme que me ayudarás a recolectar las nueces el próximo otoño. </a:t>
            </a:r>
          </a:p>
          <a:p>
            <a:r>
              <a:rPr lang="es-ES" sz="1300" dirty="0" smtClean="0"/>
              <a:t>—¡Lo haré! —prometió Margarita. —¡Tu tenías razón todo el tiempo!</a:t>
            </a:r>
            <a:endParaRPr lang="es-ES" sz="1300" dirty="0"/>
          </a:p>
        </p:txBody>
      </p:sp>
      <p:sp>
        <p:nvSpPr>
          <p:cNvPr id="12" name="TextBox 11"/>
          <p:cNvSpPr txBox="1"/>
          <p:nvPr/>
        </p:nvSpPr>
        <p:spPr>
          <a:xfrm>
            <a:off x="457200" y="76200"/>
            <a:ext cx="2286000" cy="369332"/>
          </a:xfrm>
          <a:prstGeom prst="rect">
            <a:avLst/>
          </a:prstGeom>
          <a:noFill/>
        </p:spPr>
        <p:txBody>
          <a:bodyPr wrap="square" rtlCol="0">
            <a:spAutoFit/>
          </a:bodyPr>
          <a:lstStyle/>
          <a:p>
            <a:r>
              <a:rPr lang="es-ES" sz="1800" dirty="0" smtClean="0">
                <a:solidFill>
                  <a:srgbClr val="002060"/>
                </a:solidFill>
              </a:rPr>
              <a:t>Parte </a:t>
            </a:r>
            <a:r>
              <a:rPr lang="es-ES" sz="1800" dirty="0" smtClean="0"/>
              <a:t>1</a:t>
            </a:r>
            <a:endParaRPr lang="es-ES" sz="1800" dirty="0"/>
          </a:p>
        </p:txBody>
      </p:sp>
      <p:grpSp>
        <p:nvGrpSpPr>
          <p:cNvPr id="3" name="Group 2"/>
          <p:cNvGrpSpPr/>
          <p:nvPr/>
        </p:nvGrpSpPr>
        <p:grpSpPr>
          <a:xfrm>
            <a:off x="771837" y="6701127"/>
            <a:ext cx="3085788" cy="2969360"/>
            <a:chOff x="762000" y="6678751"/>
            <a:chExt cx="3085788" cy="2969360"/>
          </a:xfrm>
        </p:grpSpPr>
        <p:grpSp>
          <p:nvGrpSpPr>
            <p:cNvPr id="8" name="Group 7"/>
            <p:cNvGrpSpPr/>
            <p:nvPr/>
          </p:nvGrpSpPr>
          <p:grpSpPr>
            <a:xfrm>
              <a:off x="762000" y="6760726"/>
              <a:ext cx="3085788" cy="2887385"/>
              <a:chOff x="800412" y="6267956"/>
              <a:chExt cx="3085788" cy="2887385"/>
            </a:xfrm>
          </p:grpSpPr>
          <p:pic>
            <p:nvPicPr>
              <p:cNvPr id="2050" name="Picture 2" descr="C:\Users\Susan Richmond\AppData\Local\Microsoft\Windows\Temporary Internet Files\Content.IE5\JKRE8CXP\MP900406486[1].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800413" y="6267956"/>
                <a:ext cx="3085787" cy="20563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00412" y="8324344"/>
                <a:ext cx="3085787" cy="830997"/>
              </a:xfrm>
              <a:prstGeom prst="rect">
                <a:avLst/>
              </a:prstGeom>
            </p:spPr>
            <p:txBody>
              <a:bodyPr wrap="square">
                <a:spAutoFit/>
              </a:bodyPr>
              <a:lstStyle/>
              <a:p>
                <a:r>
                  <a:rPr lang="es-ES" sz="800" dirty="0" smtClean="0"/>
                  <a:t>Las ardillas almacenan nueces y bellotas para el invierno. Muchas ardillas no hibernan en el invierno así que ellas necesitan la comida. También almacenan nueces, avellanas, y muchos otros frutos secos. También es bueno para los árboles tener animales pequeños que entierren sus semillas en el suelo.</a:t>
                </a:r>
                <a:r>
                  <a:rPr lang="es-ES" sz="800" dirty="0" smtClean="0">
                    <a:solidFill>
                      <a:srgbClr val="00B0F0"/>
                    </a:solidFill>
                  </a:rPr>
                  <a:t>  </a:t>
                </a:r>
                <a:r>
                  <a:rPr lang="es-ES" sz="800" dirty="0" smtClean="0"/>
                  <a:t>Muchos árboles comienzan a crecer porque una ardilla  enterró una nuez.</a:t>
                </a:r>
              </a:p>
            </p:txBody>
          </p:sp>
        </p:grpSp>
        <p:sp>
          <p:nvSpPr>
            <p:cNvPr id="2" name="TextBox 1"/>
            <p:cNvSpPr txBox="1"/>
            <p:nvPr/>
          </p:nvSpPr>
          <p:spPr>
            <a:xfrm>
              <a:off x="762001" y="6678751"/>
              <a:ext cx="3085786" cy="307777"/>
            </a:xfrm>
            <a:prstGeom prst="rect">
              <a:avLst/>
            </a:prstGeom>
            <a:solidFill>
              <a:schemeClr val="bg2"/>
            </a:solidFill>
          </p:spPr>
          <p:txBody>
            <a:bodyPr wrap="square" rtlCol="0">
              <a:spAutoFit/>
            </a:bodyPr>
            <a:lstStyle/>
            <a:p>
              <a:r>
                <a:rPr lang="es-ES" sz="1400" b="1" dirty="0" smtClean="0"/>
                <a:t>Ilustración uno</a:t>
              </a:r>
              <a:endParaRPr lang="es-ES" sz="1400" b="1" dirty="0"/>
            </a:p>
          </p:txBody>
        </p:sp>
      </p:grpSp>
      <p:grpSp>
        <p:nvGrpSpPr>
          <p:cNvPr id="9" name="Group 8"/>
          <p:cNvGrpSpPr/>
          <p:nvPr/>
        </p:nvGrpSpPr>
        <p:grpSpPr>
          <a:xfrm>
            <a:off x="4267200" y="6698681"/>
            <a:ext cx="2438401" cy="2740759"/>
            <a:chOff x="4343400" y="6678751"/>
            <a:chExt cx="2438401" cy="2740759"/>
          </a:xfrm>
        </p:grpSpPr>
        <p:grpSp>
          <p:nvGrpSpPr>
            <p:cNvPr id="7" name="Group 6"/>
            <p:cNvGrpSpPr/>
            <p:nvPr/>
          </p:nvGrpSpPr>
          <p:grpSpPr>
            <a:xfrm>
              <a:off x="4343400" y="6778347"/>
              <a:ext cx="2438401" cy="2641163"/>
              <a:chOff x="4343400" y="6858000"/>
              <a:chExt cx="2438401" cy="2641163"/>
            </a:xfrm>
          </p:grpSpPr>
          <p:pic>
            <p:nvPicPr>
              <p:cNvPr id="2051" name="Picture 3" descr="C:\Users\Susan Richmond\AppData\Local\Microsoft\Windows\Temporary Internet Files\Content.IE5\9B9JGHNT\MP900262585[1].jp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391" t="16954" r="-391" b="26823"/>
              <a:stretch/>
            </p:blipFill>
            <p:spPr bwMode="auto">
              <a:xfrm>
                <a:off x="4343400" y="6858000"/>
                <a:ext cx="2438400" cy="2056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43401" y="8914388"/>
                <a:ext cx="2438400" cy="584775"/>
              </a:xfrm>
              <a:prstGeom prst="rect">
                <a:avLst/>
              </a:prstGeom>
            </p:spPr>
            <p:txBody>
              <a:bodyPr wrap="square">
                <a:spAutoFit/>
              </a:bodyPr>
              <a:lstStyle/>
              <a:p>
                <a:r>
                  <a:rPr lang="es-ES" sz="800" dirty="0"/>
                  <a:t>Las ardillas son inteligentes y buscan la mejor forma de encontrar comida. </a:t>
                </a:r>
                <a:r>
                  <a:rPr lang="es-ES" sz="800" dirty="0" smtClean="0"/>
                  <a:t>Ellas son muy buenas encontrando atajos. Las ardillas pueden saltar </a:t>
                </a:r>
                <a:r>
                  <a:rPr lang="es-ES" sz="800" dirty="0"/>
                  <a:t> </a:t>
                </a:r>
                <a:r>
                  <a:rPr lang="es-ES" sz="800" dirty="0" smtClean="0"/>
                  <a:t>sobre casi cualquier  cosa mientras buscan comida. </a:t>
                </a:r>
                <a:endParaRPr lang="es-ES" sz="800" dirty="0"/>
              </a:p>
            </p:txBody>
          </p:sp>
        </p:grpSp>
        <p:sp>
          <p:nvSpPr>
            <p:cNvPr id="13" name="TextBox 12"/>
            <p:cNvSpPr txBox="1"/>
            <p:nvPr/>
          </p:nvSpPr>
          <p:spPr>
            <a:xfrm>
              <a:off x="4343401" y="6678751"/>
              <a:ext cx="2438400" cy="307777"/>
            </a:xfrm>
            <a:prstGeom prst="rect">
              <a:avLst/>
            </a:prstGeom>
            <a:solidFill>
              <a:schemeClr val="bg2"/>
            </a:solidFill>
          </p:spPr>
          <p:txBody>
            <a:bodyPr wrap="square" rtlCol="0">
              <a:spAutoFit/>
            </a:bodyPr>
            <a:lstStyle/>
            <a:p>
              <a:r>
                <a:rPr lang="es-ES" sz="1400" b="1" dirty="0" smtClean="0"/>
                <a:t>Ilustración dos</a:t>
              </a:r>
              <a:endParaRPr lang="es-ES" sz="1400" b="1" dirty="0"/>
            </a:p>
          </p:txBody>
        </p:sp>
      </p:grpSp>
      <p:sp>
        <p:nvSpPr>
          <p:cNvPr id="15" name="Rectangle 14"/>
          <p:cNvSpPr/>
          <p:nvPr/>
        </p:nvSpPr>
        <p:spPr>
          <a:xfrm>
            <a:off x="5029200" y="152400"/>
            <a:ext cx="2457450" cy="861774"/>
          </a:xfrm>
          <a:prstGeom prst="rect">
            <a:avLst/>
          </a:prstGeom>
        </p:spPr>
        <p:txBody>
          <a:bodyPr wrap="square">
            <a:spAutoFit/>
          </a:bodyPr>
          <a:lstStyle/>
          <a:p>
            <a:pPr lvl="0"/>
            <a:r>
              <a:rPr lang="es-ES" sz="1000" dirty="0" smtClean="0">
                <a:solidFill>
                  <a:prstClr val="black"/>
                </a:solidFill>
              </a:rPr>
              <a:t>Equivalencia </a:t>
            </a:r>
            <a:r>
              <a:rPr lang="es-ES" sz="1000" dirty="0">
                <a:solidFill>
                  <a:prstClr val="black"/>
                </a:solidFill>
              </a:rPr>
              <a:t>de </a:t>
            </a:r>
            <a:r>
              <a:rPr lang="es-ES" sz="1000" dirty="0" smtClean="0">
                <a:solidFill>
                  <a:prstClr val="black"/>
                </a:solidFill>
              </a:rPr>
              <a:t>grado:  2.0</a:t>
            </a:r>
            <a:endParaRPr lang="es-ES" sz="1000" dirty="0">
              <a:solidFill>
                <a:prstClr val="black"/>
              </a:solidFill>
            </a:endParaRPr>
          </a:p>
          <a:p>
            <a:pPr lvl="0"/>
            <a:r>
              <a:rPr lang="es-ES" sz="1000" dirty="0">
                <a:solidFill>
                  <a:srgbClr val="333333"/>
                </a:solidFill>
              </a:rPr>
              <a:t>Escala </a:t>
            </a:r>
            <a:r>
              <a:rPr lang="es-ES" sz="1000" i="1" dirty="0" err="1" smtClean="0">
                <a:solidFill>
                  <a:srgbClr val="333333"/>
                </a:solidFill>
              </a:rPr>
              <a:t>Lexile</a:t>
            </a:r>
            <a:r>
              <a:rPr lang="es-ES" sz="1000" i="1" dirty="0" smtClean="0">
                <a:solidFill>
                  <a:srgbClr val="333333"/>
                </a:solidFill>
              </a:rPr>
              <a:t>:</a:t>
            </a:r>
            <a:r>
              <a:rPr lang="es-ES" sz="1000" dirty="0" smtClean="0">
                <a:solidFill>
                  <a:srgbClr val="333333"/>
                </a:solidFill>
              </a:rPr>
              <a:t>  420L</a:t>
            </a:r>
            <a:endParaRPr lang="es-ES" sz="1000" dirty="0">
              <a:solidFill>
                <a:srgbClr val="333333"/>
              </a:solidFill>
            </a:endParaRPr>
          </a:p>
          <a:p>
            <a:pPr lvl="0"/>
            <a:r>
              <a:rPr lang="es-ES" sz="1000" dirty="0">
                <a:solidFill>
                  <a:srgbClr val="333333"/>
                </a:solidFill>
              </a:rPr>
              <a:t>Promedio </a:t>
            </a:r>
            <a:r>
              <a:rPr lang="es-ES" sz="1000" dirty="0" smtClean="0">
                <a:solidFill>
                  <a:srgbClr val="333333"/>
                </a:solidFill>
              </a:rPr>
              <a:t>del largo </a:t>
            </a:r>
            <a:r>
              <a:rPr lang="es-ES" sz="1000" dirty="0">
                <a:solidFill>
                  <a:srgbClr val="333333"/>
                </a:solidFill>
              </a:rPr>
              <a:t>de la </a:t>
            </a:r>
            <a:r>
              <a:rPr lang="es-ES" sz="1000" dirty="0" smtClean="0">
                <a:solidFill>
                  <a:srgbClr val="333333"/>
                </a:solidFill>
              </a:rPr>
              <a:t>oración: 7.26</a:t>
            </a:r>
          </a:p>
          <a:p>
            <a:pPr lvl="0"/>
            <a:r>
              <a:rPr lang="es-ES" sz="1000" dirty="0" smtClean="0">
                <a:solidFill>
                  <a:srgbClr val="333333"/>
                </a:solidFill>
              </a:rPr>
              <a:t>Promedio </a:t>
            </a:r>
            <a:r>
              <a:rPr lang="es-ES" sz="1000" dirty="0">
                <a:solidFill>
                  <a:srgbClr val="333333"/>
                </a:solidFill>
              </a:rPr>
              <a:t>de la frecuencia de </a:t>
            </a:r>
            <a:r>
              <a:rPr lang="es-ES" sz="1000" dirty="0" smtClean="0">
                <a:solidFill>
                  <a:srgbClr val="333333"/>
                </a:solidFill>
              </a:rPr>
              <a:t>palabras: 3.58</a:t>
            </a:r>
            <a:endParaRPr lang="es-ES" sz="1000" dirty="0">
              <a:solidFill>
                <a:srgbClr val="333333"/>
              </a:solidFill>
            </a:endParaRPr>
          </a:p>
          <a:p>
            <a:pPr lvl="0"/>
            <a:r>
              <a:rPr lang="es-ES" sz="1000" dirty="0">
                <a:solidFill>
                  <a:srgbClr val="333333"/>
                </a:solidFill>
              </a:rPr>
              <a:t>Número de </a:t>
            </a:r>
            <a:r>
              <a:rPr lang="es-ES" sz="1000" dirty="0" smtClean="0">
                <a:solidFill>
                  <a:srgbClr val="333333"/>
                </a:solidFill>
              </a:rPr>
              <a:t>palabras: 247</a:t>
            </a:r>
            <a:endParaRPr lang="es-ES" sz="1000" b="1" dirty="0"/>
          </a:p>
        </p:txBody>
      </p:sp>
    </p:spTree>
    <p:extLst>
      <p:ext uri="{BB962C8B-B14F-4D97-AF65-F5344CB8AC3E}">
        <p14:creationId xmlns:p14="http://schemas.microsoft.com/office/powerpoint/2010/main" val="2114628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Image result for revise"/>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6318" y="347201"/>
            <a:ext cx="2824832" cy="13098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vert="horz" lIns="93679" tIns="46840" rIns="93679" bIns="46840" rtlCol="0" anchor="ctr"/>
          <a:lstStyle/>
          <a:p>
            <a:fld id="{F177B04D-AEB5-43ED-B9BA-B3D1EC9C9067}" type="slidenum">
              <a:rPr lang="en-US" smtClean="0"/>
              <a:pPr/>
              <a:t>3</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20291022"/>
              </p:ext>
            </p:extLst>
          </p:nvPr>
        </p:nvGraphicFramePr>
        <p:xfrm>
          <a:off x="1115590" y="791796"/>
          <a:ext cx="5289348" cy="6435418"/>
        </p:xfrm>
        <a:graphic>
          <a:graphicData uri="http://schemas.openxmlformats.org/drawingml/2006/table">
            <a:tbl>
              <a:tblPr firstRow="1" bandRow="1">
                <a:tableStyleId>{5940675A-B579-460E-94D1-54222C63F5DA}</a:tableStyleId>
              </a:tblPr>
              <a:tblGrid>
                <a:gridCol w="2686653"/>
                <a:gridCol w="2602695"/>
              </a:tblGrid>
              <a:tr h="1336412">
                <a:tc gridSpan="2">
                  <a:txBody>
                    <a:bodyPr/>
                    <a:lstStyle/>
                    <a:p>
                      <a:pPr algn="ctr"/>
                      <a:endParaRPr kumimoji="0" lang="es-419" sz="1500" b="0" i="0" u="none" strike="noStrike" kern="1200" cap="none" spc="0" normalizeH="0" baseline="0" noProof="0" dirty="0" smtClean="0">
                        <a:ln>
                          <a:noFill/>
                        </a:ln>
                        <a:solidFill>
                          <a:prstClr val="black"/>
                        </a:solidFill>
                        <a:effectLst/>
                        <a:uLnTx/>
                        <a:uFillTx/>
                        <a:latin typeface="+mn-lt"/>
                        <a:ea typeface="+mn-ea"/>
                        <a:cs typeface="+mn-cs"/>
                      </a:endParaRPr>
                    </a:p>
                    <a:p>
                      <a:pPr algn="l"/>
                      <a:r>
                        <a:rPr kumimoji="0" lang="es-419" sz="1500" b="1" i="0" u="none" strike="noStrike" kern="1200" cap="none" spc="0" normalizeH="0" baseline="0" noProof="0" dirty="0" smtClean="0">
                          <a:ln>
                            <a:noFill/>
                          </a:ln>
                          <a:solidFill>
                            <a:prstClr val="black"/>
                          </a:solidFill>
                          <a:effectLst/>
                          <a:uLnTx/>
                          <a:uFillTx/>
                          <a:latin typeface="+mn-lt"/>
                          <a:ea typeface="+mn-ea"/>
                          <a:cs typeface="+mn-cs"/>
                        </a:rPr>
                        <a:t>Todas las evaluaciones ELA de primaria fueron revisadas y actualizadas en junio del año 2015 por los siguientes excelentes y dedicados maestros de K-6</a:t>
                      </a:r>
                      <a:r>
                        <a:rPr kumimoji="0" lang="es-419" sz="1500" b="1" i="0" u="none" strike="noStrike" kern="1200" cap="none" spc="0" normalizeH="0" baseline="30000" noProof="0" dirty="0" smtClean="0">
                          <a:ln>
                            <a:noFill/>
                          </a:ln>
                          <a:solidFill>
                            <a:prstClr val="black"/>
                          </a:solidFill>
                          <a:effectLst/>
                          <a:uLnTx/>
                          <a:uFillTx/>
                          <a:latin typeface="+mn-lt"/>
                          <a:ea typeface="+mn-ea"/>
                          <a:cs typeface="+mn-cs"/>
                        </a:rPr>
                        <a:t>to</a:t>
                      </a:r>
                      <a:r>
                        <a:rPr kumimoji="0" lang="es-419" sz="1500" b="1" i="0" u="none" strike="noStrike" kern="1200" cap="none" spc="0" normalizeH="0" baseline="0" noProof="0" dirty="0" smtClean="0">
                          <a:ln>
                            <a:noFill/>
                          </a:ln>
                          <a:solidFill>
                            <a:prstClr val="black"/>
                          </a:solidFill>
                          <a:effectLst/>
                          <a:uLnTx/>
                          <a:uFillTx/>
                          <a:latin typeface="+mn-lt"/>
                          <a:ea typeface="+mn-ea"/>
                          <a:cs typeface="+mn-cs"/>
                        </a:rPr>
                        <a:t> de HSD.   </a:t>
                      </a:r>
                      <a:endParaRPr lang="es-419" sz="2200" noProof="0" dirty="0"/>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000" b="0" dirty="0">
                        <a:latin typeface="Lucida Handwriting" panose="03010101010101010101" pitchFamily="66" charset="0"/>
                      </a:endParaRPr>
                    </a:p>
                  </a:txBody>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Deborah Alvarado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Lincoln Street</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Ko</a:t>
                      </a: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Kagawa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Minter</a:t>
                      </a: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Bridge</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rPr>
                        <a:t>Linda </a:t>
                      </a:r>
                      <a:r>
                        <a:rPr kumimoji="0" lang="es-419" sz="1200" b="1"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Benson</a:t>
                      </a:r>
                      <a:endPar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rPr>
                        <a:t>West </a:t>
                      </a:r>
                      <a:r>
                        <a:rPr kumimoji="0" lang="es-419" sz="1200" b="0"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Union</a:t>
                      </a:r>
                      <a:endParaRPr kumimoji="0" lang="es-419" sz="1200" b="0"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Jamie</a:t>
                      </a: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Lentz</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Mooberry</a:t>
                      </a:r>
                      <a:endPar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Anne</a:t>
                      </a:r>
                      <a:r>
                        <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rPr>
                        <a:t> </a:t>
                      </a:r>
                      <a:r>
                        <a:rPr kumimoji="0" lang="es-419" sz="1200" b="1"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Berg</a:t>
                      </a:r>
                      <a:endPar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Eastwood</a:t>
                      </a:r>
                      <a:endParaRPr kumimoji="0" lang="es-419" sz="1200" b="0"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Sandra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Maines</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Quatama</a:t>
                      </a:r>
                      <a:endPar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Aliceson</a:t>
                      </a:r>
                      <a:r>
                        <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rPr>
                        <a:t> </a:t>
                      </a:r>
                      <a:r>
                        <a:rPr kumimoji="0" lang="es-419" sz="1200" b="1"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Brandt</a:t>
                      </a:r>
                      <a:endPar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Eastwood</a:t>
                      </a:r>
                      <a:endParaRPr kumimoji="0" lang="es-419" sz="1200" b="0"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Gina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McLain</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TOSA</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Sharon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Carlson</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Minter</a:t>
                      </a: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Bridge</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Teresa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Portinga</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Patterson</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Deborah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Deplanche</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Patterson</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Judy</a:t>
                      </a: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Ramer</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Consultant</a:t>
                      </a:r>
                      <a:endPar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rPr>
                        <a:t>Alicia </a:t>
                      </a:r>
                      <a:r>
                        <a:rPr kumimoji="0" lang="es-419" sz="1200" b="1"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Glasscock</a:t>
                      </a:r>
                      <a:endPar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Imlay</a:t>
                      </a:r>
                      <a:endParaRPr kumimoji="0" lang="es-419" sz="1200" b="0"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Sara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Retzlaff</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McKinney</a:t>
                      </a:r>
                      <a:endPar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Sonja</a:t>
                      </a:r>
                      <a:r>
                        <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rPr>
                        <a:t> </a:t>
                      </a:r>
                      <a:r>
                        <a:rPr kumimoji="0" lang="es-419" sz="1200" b="1" i="0" u="none" strike="noStrike" kern="1200" cap="none" spc="0" normalizeH="0" baseline="0" noProof="0" dirty="0" err="1" smtClean="0">
                          <a:ln>
                            <a:noFill/>
                          </a:ln>
                          <a:solidFill>
                            <a:schemeClr val="tx1"/>
                          </a:solidFill>
                          <a:effectLst/>
                          <a:uLnTx/>
                          <a:uFillTx/>
                          <a:latin typeface="Lucida Handwriting" panose="03010101010101010101" pitchFamily="66" charset="0"/>
                          <a:ea typeface="+mn-ea"/>
                          <a:cs typeface="+mn-cs"/>
                        </a:rPr>
                        <a:t>Grabel</a:t>
                      </a:r>
                      <a:endParaRPr kumimoji="0" lang="es-419" sz="1200" b="1"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schemeClr val="tx1"/>
                          </a:solidFill>
                          <a:effectLst/>
                          <a:uLnTx/>
                          <a:uFillTx/>
                          <a:latin typeface="Lucida Handwriting" panose="03010101010101010101" pitchFamily="66" charset="0"/>
                          <a:ea typeface="+mn-ea"/>
                          <a:cs typeface="+mn-cs"/>
                        </a:rPr>
                        <a:t>Patterson</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Jami</a:t>
                      </a: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Rider</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Free Orchard</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Megan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Harding</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Orenco</a:t>
                      </a:r>
                      <a:endPar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Kelly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Rooke</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Free Orchard</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Renae</a:t>
                      </a: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Iversen</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TOSA</a:t>
                      </a: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Angela</a:t>
                      </a: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Walsh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Witch</a:t>
                      </a: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a:t>
                      </a: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Hazel</a:t>
                      </a:r>
                      <a:endPar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3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Ginger</a:t>
                      </a:r>
                      <a:r>
                        <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a:t>
                      </a:r>
                      <a:r>
                        <a:rPr kumimoji="0" lang="es-419" sz="1200" b="1"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Jay</a:t>
                      </a:r>
                      <a:endParaRPr kumimoji="0" lang="es-419" sz="12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Witch</a:t>
                      </a:r>
                      <a:r>
                        <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 </a:t>
                      </a:r>
                      <a:r>
                        <a:rPr kumimoji="0" lang="es-419" sz="1200" b="0" i="0" u="none" strike="noStrike" kern="1200" cap="none" spc="0" normalizeH="0" baseline="0" noProof="0" dirty="0" err="1" smtClean="0">
                          <a:ln>
                            <a:noFill/>
                          </a:ln>
                          <a:solidFill>
                            <a:prstClr val="black"/>
                          </a:solidFill>
                          <a:effectLst/>
                          <a:uLnTx/>
                          <a:uFillTx/>
                          <a:latin typeface="Lucida Handwriting" panose="03010101010101010101" pitchFamily="66" charset="0"/>
                          <a:ea typeface="+mn-ea"/>
                          <a:cs typeface="+mn-cs"/>
                        </a:rPr>
                        <a:t>Hazel</a:t>
                      </a:r>
                      <a:endParaRPr kumimoji="0" lang="es-419" sz="1200" b="0"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419" sz="1200" b="0" noProof="0" dirty="0">
                        <a:solidFill>
                          <a:srgbClr val="FF0000"/>
                        </a:solidFill>
                        <a:latin typeface="Lucida Handwriting" panose="03010101010101010101" pitchFamily="66" charset="0"/>
                      </a:endParaRPr>
                    </a:p>
                  </a:txBody>
                  <a:tcPr marL="100750" marR="100750" marT="48893" marB="488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AutoShape 12" descr="Image result for revise"/>
          <p:cNvSpPr>
            <a:spLocks noChangeAspect="1" noChangeArrowheads="1"/>
          </p:cNvSpPr>
          <p:nvPr/>
        </p:nvSpPr>
        <p:spPr bwMode="auto">
          <a:xfrm>
            <a:off x="279509" y="-14602"/>
            <a:ext cx="335832" cy="3259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9048" tIns="49523" rIns="99048" bIns="49523" numCol="1" anchor="t" anchorCtr="0" compatLnSpc="1">
            <a:prstTxWarp prst="textNoShape">
              <a:avLst/>
            </a:prstTxWarp>
          </a:bodyPr>
          <a:lstStyle/>
          <a:p>
            <a:endParaRPr lang="en-US" sz="1847"/>
          </a:p>
        </p:txBody>
      </p:sp>
      <p:graphicFrame>
        <p:nvGraphicFramePr>
          <p:cNvPr id="6" name="Table 5"/>
          <p:cNvGraphicFramePr>
            <a:graphicFrameLocks noGrp="1"/>
          </p:cNvGraphicFramePr>
          <p:nvPr>
            <p:extLst>
              <p:ext uri="{D42A27DB-BD31-4B8C-83A1-F6EECF244321}">
                <p14:modId xmlns:p14="http://schemas.microsoft.com/office/powerpoint/2010/main" val="3205281790"/>
              </p:ext>
            </p:extLst>
          </p:nvPr>
        </p:nvGraphicFramePr>
        <p:xfrm>
          <a:off x="464231" y="8259505"/>
          <a:ext cx="7088229" cy="774459"/>
        </p:xfrm>
        <a:graphic>
          <a:graphicData uri="http://schemas.openxmlformats.org/drawingml/2006/table">
            <a:tbl>
              <a:tblPr firstRow="1" bandRow="1">
                <a:tableStyleId>{2D5ABB26-0587-4C30-8999-92F81FD0307C}</a:tableStyleId>
              </a:tblPr>
              <a:tblGrid>
                <a:gridCol w="7088229"/>
              </a:tblGrid>
              <a:tr h="774459">
                <a:tc>
                  <a:txBody>
                    <a:bodyPr/>
                    <a:lstStyle/>
                    <a:p>
                      <a:pPr algn="ctr"/>
                      <a:endParaRPr lang="en-US" sz="1500" b="1" i="1" dirty="0" smtClean="0"/>
                    </a:p>
                    <a:p>
                      <a:pPr algn="ctr"/>
                      <a:r>
                        <a:rPr lang="en-US" sz="1200" b="1" i="1" dirty="0" smtClean="0"/>
                        <a:t>Gracias a </a:t>
                      </a:r>
                      <a:r>
                        <a:rPr lang="en-US" sz="1200" b="1" i="1" dirty="0" err="1" smtClean="0"/>
                        <a:t>todos</a:t>
                      </a:r>
                      <a:r>
                        <a:rPr lang="en-US" sz="1200" b="1" i="1" dirty="0" smtClean="0"/>
                        <a:t> los que </a:t>
                      </a:r>
                      <a:r>
                        <a:rPr lang="en-US" sz="1200" b="1" i="1" dirty="0" err="1" smtClean="0"/>
                        <a:t>participaron</a:t>
                      </a:r>
                      <a:r>
                        <a:rPr lang="en-US" sz="1200" b="1" i="1" dirty="0" smtClean="0"/>
                        <a:t> </a:t>
                      </a:r>
                      <a:r>
                        <a:rPr lang="en-US" sz="1200" b="1" i="1" dirty="0" err="1" smtClean="0"/>
                        <a:t>en</a:t>
                      </a:r>
                      <a:r>
                        <a:rPr lang="en-US" sz="1200" b="1" i="1" dirty="0" smtClean="0"/>
                        <a:t> la </a:t>
                      </a:r>
                      <a:r>
                        <a:rPr lang="en-US" sz="1200" b="1" i="1" dirty="0" err="1" smtClean="0"/>
                        <a:t>traducción</a:t>
                      </a:r>
                      <a:r>
                        <a:rPr lang="en-US" sz="1200" b="1" i="1" dirty="0" smtClean="0"/>
                        <a:t> de </a:t>
                      </a:r>
                      <a:r>
                        <a:rPr lang="en-US" sz="1200" b="1" i="1" dirty="0" err="1" smtClean="0"/>
                        <a:t>esta</a:t>
                      </a:r>
                      <a:r>
                        <a:rPr lang="en-US" sz="1200" b="1" i="1" dirty="0" smtClean="0"/>
                        <a:t> </a:t>
                      </a:r>
                      <a:r>
                        <a:rPr lang="en-US" sz="1200" b="1" i="1" dirty="0" err="1" smtClean="0"/>
                        <a:t>evaluación</a:t>
                      </a:r>
                      <a:r>
                        <a:rPr lang="en-US" sz="1200" b="1" i="1" dirty="0" smtClean="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err="1" smtClean="0"/>
                        <a:t>bajo</a:t>
                      </a:r>
                      <a:r>
                        <a:rPr lang="en-US" sz="1200" b="1" i="1" dirty="0" smtClean="0"/>
                        <a:t> la </a:t>
                      </a:r>
                      <a:r>
                        <a:rPr lang="en-US" sz="1200" b="1" i="1" dirty="0" err="1" smtClean="0"/>
                        <a:t>coordinación</a:t>
                      </a:r>
                      <a:r>
                        <a:rPr lang="en-US" sz="1200" b="1" i="1" baseline="0" dirty="0" smtClean="0"/>
                        <a:t> de </a:t>
                      </a:r>
                      <a:r>
                        <a:rPr kumimoji="0" lang="en-US" sz="1200" b="1" i="1" u="none" strike="noStrike" kern="1200" cap="none" spc="0" normalizeH="0" baseline="0" dirty="0" smtClean="0">
                          <a:ln>
                            <a:noFill/>
                          </a:ln>
                          <a:solidFill>
                            <a:prstClr val="black"/>
                          </a:solidFill>
                          <a:effectLst/>
                          <a:uLnTx/>
                          <a:uFillTx/>
                          <a:latin typeface="Lucida Handwriting" panose="03010101010101010101" pitchFamily="66" charset="0"/>
                          <a:ea typeface="+mn-ea"/>
                          <a:cs typeface="+mn-cs"/>
                        </a:rPr>
                        <a:t>Z. Rosa.</a:t>
                      </a:r>
                      <a:endParaRPr kumimoji="0" lang="es-419" sz="1200" b="1" i="1" u="none" strike="noStrike" kern="1200" cap="none" spc="0" normalizeH="0" baseline="0" dirty="0">
                        <a:ln>
                          <a:noFill/>
                        </a:ln>
                        <a:solidFill>
                          <a:prstClr val="black"/>
                        </a:solidFill>
                        <a:effectLst/>
                        <a:uLnTx/>
                        <a:uFillTx/>
                        <a:latin typeface="Lucida Handwriting" panose="03010101010101010101" pitchFamily="66" charset="0"/>
                        <a:ea typeface="+mn-ea"/>
                        <a:cs typeface="+mn-cs"/>
                      </a:endParaRPr>
                    </a:p>
                  </a:txBody>
                  <a:tcPr marL="103899" marR="103899" marT="51949" marB="51949"/>
                </a:tc>
              </a:tr>
            </a:tbl>
          </a:graphicData>
        </a:graphic>
      </p:graphicFrame>
      <p:sp>
        <p:nvSpPr>
          <p:cNvPr id="2" name="Rectangle 1"/>
          <p:cNvSpPr/>
          <p:nvPr/>
        </p:nvSpPr>
        <p:spPr>
          <a:xfrm>
            <a:off x="327635" y="7473719"/>
            <a:ext cx="6865257" cy="646331"/>
          </a:xfrm>
          <a:prstGeom prst="rect">
            <a:avLst/>
          </a:prstGeom>
        </p:spPr>
        <p:txBody>
          <a:bodyPr wrap="square">
            <a:spAutoFit/>
          </a:bodyPr>
          <a:lstStyle/>
          <a:p>
            <a:pPr algn="ctr" defTabSz="957925">
              <a:defRPr/>
            </a:pPr>
            <a:r>
              <a:rPr lang="en-US" sz="1200" dirty="0">
                <a:solidFill>
                  <a:prstClr val="black"/>
                </a:solidFill>
              </a:rPr>
              <a:t>Las </a:t>
            </a:r>
            <a:r>
              <a:rPr lang="en-US" sz="1200" dirty="0" err="1">
                <a:solidFill>
                  <a:prstClr val="black"/>
                </a:solidFill>
              </a:rPr>
              <a:t>actividades</a:t>
            </a:r>
            <a:r>
              <a:rPr lang="en-US" sz="1200" dirty="0">
                <a:solidFill>
                  <a:prstClr val="black"/>
                </a:solidFill>
              </a:rPr>
              <a:t> para la </a:t>
            </a:r>
            <a:r>
              <a:rPr lang="en-US" sz="1200" dirty="0" err="1">
                <a:solidFill>
                  <a:prstClr val="black"/>
                </a:solidFill>
              </a:rPr>
              <a:t>tarea</a:t>
            </a:r>
            <a:r>
              <a:rPr lang="en-US" sz="1200" dirty="0">
                <a:solidFill>
                  <a:prstClr val="black"/>
                </a:solidFill>
              </a:rPr>
              <a:t> de </a:t>
            </a:r>
            <a:r>
              <a:rPr lang="en-US" sz="1200" dirty="0" err="1">
                <a:solidFill>
                  <a:prstClr val="black"/>
                </a:solidFill>
              </a:rPr>
              <a:t>rendimiento</a:t>
            </a:r>
            <a:r>
              <a:rPr lang="en-US" sz="1200" dirty="0">
                <a:solidFill>
                  <a:prstClr val="black"/>
                </a:solidFill>
              </a:rPr>
              <a:t> </a:t>
            </a:r>
            <a:r>
              <a:rPr lang="en-US" sz="1200" dirty="0" err="1">
                <a:solidFill>
                  <a:prstClr val="black"/>
                </a:solidFill>
              </a:rPr>
              <a:t>en</a:t>
            </a:r>
            <a:r>
              <a:rPr lang="en-US" sz="1200" dirty="0">
                <a:solidFill>
                  <a:prstClr val="black"/>
                </a:solidFill>
              </a:rPr>
              <a:t> las </a:t>
            </a:r>
            <a:r>
              <a:rPr lang="en-US" sz="1200" dirty="0" err="1">
                <a:solidFill>
                  <a:prstClr val="black"/>
                </a:solidFill>
              </a:rPr>
              <a:t>clases</a:t>
            </a:r>
            <a:r>
              <a:rPr lang="en-US" sz="1200" dirty="0">
                <a:solidFill>
                  <a:prstClr val="black"/>
                </a:solidFill>
              </a:rPr>
              <a:t> de K − 6 </a:t>
            </a:r>
            <a:r>
              <a:rPr lang="en-US" sz="1200" dirty="0" err="1">
                <a:solidFill>
                  <a:prstClr val="black"/>
                </a:solidFill>
              </a:rPr>
              <a:t>fueron</a:t>
            </a:r>
            <a:r>
              <a:rPr lang="en-US" sz="1200" dirty="0">
                <a:solidFill>
                  <a:prstClr val="black"/>
                </a:solidFill>
              </a:rPr>
              <a:t> </a:t>
            </a:r>
            <a:r>
              <a:rPr lang="en-US" sz="1200" dirty="0" err="1">
                <a:solidFill>
                  <a:prstClr val="black"/>
                </a:solidFill>
              </a:rPr>
              <a:t>escritas</a:t>
            </a:r>
            <a:r>
              <a:rPr lang="en-US" sz="1200" dirty="0">
                <a:solidFill>
                  <a:prstClr val="black"/>
                </a:solidFill>
              </a:rPr>
              <a:t> </a:t>
            </a:r>
            <a:r>
              <a:rPr lang="en-US" sz="1200" dirty="0" err="1">
                <a:solidFill>
                  <a:prstClr val="black"/>
                </a:solidFill>
              </a:rPr>
              <a:t>por</a:t>
            </a:r>
            <a:r>
              <a:rPr lang="en-US" sz="1200" dirty="0">
                <a:solidFill>
                  <a:prstClr val="black"/>
                </a:solidFill>
              </a:rPr>
              <a:t> :                                                                                                                                                                                                                                                                                                                                                                                                                                                                                                                                                                                                                                                                                                                                                                                                                                                                                                                                                                                                                                                                                                                                                                                                                                                                                                                                                                                                                                                                                                                                                                                                                                                                                                                                                                                                                                                                                                                                                                                                                                                                                                                                                                                                                                                                                                                                                                                                                                                                                                                                                                                                                                                                                                                                                                                                                                                                                                                                                                                                                                                                                                                                              Jamie Lentz, Gina McLain, Hayley </a:t>
            </a:r>
            <a:r>
              <a:rPr lang="en-US" sz="1200" dirty="0" err="1">
                <a:solidFill>
                  <a:prstClr val="black"/>
                </a:solidFill>
              </a:rPr>
              <a:t>Heider</a:t>
            </a:r>
            <a:r>
              <a:rPr lang="en-US" sz="1200" dirty="0">
                <a:solidFill>
                  <a:prstClr val="black"/>
                </a:solidFill>
              </a:rPr>
              <a:t>, Anna Wooley, Gretchen </a:t>
            </a:r>
            <a:r>
              <a:rPr lang="en-US" sz="1200" dirty="0" err="1">
                <a:solidFill>
                  <a:prstClr val="black"/>
                </a:solidFill>
              </a:rPr>
              <a:t>Erlandsen</a:t>
            </a:r>
            <a:r>
              <a:rPr lang="en-US" sz="1200" dirty="0">
                <a:solidFill>
                  <a:prstClr val="black"/>
                </a:solidFill>
              </a:rPr>
              <a:t>, Deborah </a:t>
            </a:r>
            <a:r>
              <a:rPr lang="en-US" sz="1200" dirty="0" err="1">
                <a:solidFill>
                  <a:prstClr val="black"/>
                </a:solidFill>
              </a:rPr>
              <a:t>Deplanche</a:t>
            </a:r>
            <a:r>
              <a:rPr lang="en-US" sz="1200" dirty="0">
                <a:solidFill>
                  <a:prstClr val="black"/>
                </a:solidFill>
              </a:rPr>
              <a:t>, Connie </a:t>
            </a:r>
            <a:r>
              <a:rPr lang="en-US" sz="1200" dirty="0" err="1">
                <a:solidFill>
                  <a:prstClr val="black"/>
                </a:solidFill>
              </a:rPr>
              <a:t>Briceno</a:t>
            </a:r>
            <a:r>
              <a:rPr lang="en-US" sz="1200" dirty="0">
                <a:solidFill>
                  <a:prstClr val="black"/>
                </a:solidFill>
              </a:rPr>
              <a:t>, Judy Ramer, Carrie Ellis, Sandra Maines, </a:t>
            </a:r>
            <a:r>
              <a:rPr lang="en-US" sz="1200" dirty="0" err="1">
                <a:solidFill>
                  <a:prstClr val="black"/>
                </a:solidFill>
              </a:rPr>
              <a:t>Renae</a:t>
            </a:r>
            <a:r>
              <a:rPr lang="en-US" sz="1200" dirty="0">
                <a:solidFill>
                  <a:prstClr val="black"/>
                </a:solidFill>
              </a:rPr>
              <a:t> </a:t>
            </a:r>
            <a:r>
              <a:rPr lang="en-US" sz="1200" dirty="0" err="1">
                <a:solidFill>
                  <a:prstClr val="black"/>
                </a:solidFill>
              </a:rPr>
              <a:t>Iversen</a:t>
            </a:r>
            <a:r>
              <a:rPr lang="en-US" sz="1200" dirty="0">
                <a:solidFill>
                  <a:prstClr val="black"/>
                </a:solidFill>
              </a:rPr>
              <a:t>, Anne Berg, </a:t>
            </a:r>
            <a:r>
              <a:rPr lang="en-US" sz="1200" dirty="0" err="1">
                <a:solidFill>
                  <a:prstClr val="black"/>
                </a:solidFill>
              </a:rPr>
              <a:t>Aliceson</a:t>
            </a:r>
            <a:r>
              <a:rPr lang="en-US" sz="1200" dirty="0">
                <a:solidFill>
                  <a:prstClr val="black"/>
                </a:solidFill>
              </a:rPr>
              <a:t> Brandt and </a:t>
            </a:r>
            <a:r>
              <a:rPr lang="en-US" sz="1200" dirty="0" err="1">
                <a:solidFill>
                  <a:prstClr val="black"/>
                </a:solidFill>
              </a:rPr>
              <a:t>Ko</a:t>
            </a:r>
            <a:r>
              <a:rPr lang="en-US" sz="1200" dirty="0">
                <a:solidFill>
                  <a:prstClr val="black"/>
                </a:solidFill>
              </a:rPr>
              <a:t> Kagawa.</a:t>
            </a:r>
          </a:p>
        </p:txBody>
      </p:sp>
    </p:spTree>
    <p:extLst>
      <p:ext uri="{BB962C8B-B14F-4D97-AF65-F5344CB8AC3E}">
        <p14:creationId xmlns:p14="http://schemas.microsoft.com/office/powerpoint/2010/main" val="3161461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a:off x="572038" y="4724400"/>
            <a:ext cx="6714587" cy="0"/>
          </a:xfrm>
          <a:prstGeom prst="line">
            <a:avLst/>
          </a:prstGeom>
          <a:ln w="3175">
            <a:solidFill>
              <a:srgbClr val="4A7EBB"/>
            </a:solidFill>
            <a:prstDash val="lgDashDotDot"/>
          </a:ln>
        </p:spPr>
        <p:txBody>
          <a:bodyPr lIns="0" tIns="0" rIns="0" bIns="0"/>
          <a:lstStyle/>
          <a:p>
            <a:pPr defTabSz="481889">
              <a:defRPr sz="1200">
                <a:latin typeface="+mn-lt"/>
                <a:ea typeface="+mn-ea"/>
                <a:cs typeface="+mn-cs"/>
                <a:sym typeface="Helvetica"/>
              </a:defRPr>
            </a:pPr>
            <a:endParaRPr/>
          </a:p>
        </p:txBody>
      </p:sp>
      <p:sp>
        <p:nvSpPr>
          <p:cNvPr id="77" name="Shape 77"/>
          <p:cNvSpPr/>
          <p:nvPr/>
        </p:nvSpPr>
        <p:spPr>
          <a:xfrm>
            <a:off x="714749" y="1005087"/>
            <a:ext cx="6571876" cy="27651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941" tIns="50941" rIns="50941" bIns="50941" numCol="1" anchor="t">
            <a:spAutoFit/>
          </a:bodyPr>
          <a:lstStyle/>
          <a:p>
            <a:pPr marL="342900" lvl="0" indent="-342900">
              <a:buAutoNum type="arabicPeriod"/>
              <a:defRPr sz="1800"/>
            </a:pPr>
            <a:r>
              <a:rPr lang="es-ES_tradnl" sz="1800" b="1" dirty="0" smtClean="0">
                <a:latin typeface="Helvetica" panose="020B0604020202020204" pitchFamily="34" charset="0"/>
                <a:cs typeface="Helvetica" panose="020B0604020202020204" pitchFamily="34" charset="0"/>
                <a:sym typeface="Helvetica"/>
              </a:rPr>
              <a:t>¿De qué manera el autor introduce a los personajes? </a:t>
            </a:r>
          </a:p>
          <a:p>
            <a:pPr lvl="0">
              <a:defRPr sz="1800"/>
            </a:pPr>
            <a:r>
              <a:rPr lang="es-ES_tradnl" sz="1800" b="1" i="1" dirty="0" smtClean="0">
                <a:latin typeface="Helvetica" panose="020B0604020202020204" pitchFamily="34" charset="0"/>
                <a:cs typeface="Helvetica" panose="020B0604020202020204" pitchFamily="34" charset="0"/>
                <a:sym typeface="Helvetica"/>
              </a:rPr>
              <a:t>        </a:t>
            </a:r>
          </a:p>
          <a:p>
            <a:pPr lvl="0">
              <a:defRPr sz="1800"/>
            </a:pPr>
            <a:r>
              <a:rPr lang="es-ES_tradnl" b="1" dirty="0" smtClean="0">
                <a:solidFill>
                  <a:srgbClr val="C00000"/>
                </a:solidFill>
                <a:latin typeface="Helvetica" panose="020B0604020202020204" pitchFamily="34" charset="0"/>
                <a:cs typeface="Helvetica" panose="020B0604020202020204" pitchFamily="34" charset="0"/>
                <a:sym typeface="Helvetica"/>
              </a:rPr>
              <a:t>     </a:t>
            </a:r>
            <a:endParaRPr lang="es-ES_tradnl" b="1" dirty="0" smtClean="0">
              <a:latin typeface="Helvetica" panose="020B0604020202020204" pitchFamily="34" charset="0"/>
              <a:cs typeface="Helvetica" panose="020B0604020202020204" pitchFamily="34" charset="0"/>
              <a:sym typeface="Helvetica"/>
            </a:endParaRPr>
          </a:p>
          <a:p>
            <a:pPr marL="739775" indent="-277813">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Los dos personajes en el pasaje son Castaño y Margarita.</a:t>
            </a:r>
          </a:p>
          <a:p>
            <a:pPr marL="739775" indent="-277813">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39775" indent="-277813">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Los personajes son introducidos como dos jóvenes ardillas.</a:t>
            </a:r>
          </a:p>
          <a:p>
            <a:pPr marL="739775" indent="-277813">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39775" indent="-277813">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Los personajes son mejores amigos.</a:t>
            </a:r>
          </a:p>
          <a:p>
            <a:pPr marL="739775" indent="-277813">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39775" indent="-277813">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Los dos amigos se divierten todo el verano. </a:t>
            </a:r>
            <a:endParaRPr lang="es-ES_tradnl" sz="1700" dirty="0">
              <a:latin typeface="Helvetica" panose="020B0604020202020204" pitchFamily="34" charset="0"/>
              <a:cs typeface="Helvetica" panose="020B0604020202020204" pitchFamily="34" charset="0"/>
              <a:sym typeface="Helvetica"/>
            </a:endParaRPr>
          </a:p>
        </p:txBody>
      </p:sp>
      <p:sp>
        <p:nvSpPr>
          <p:cNvPr id="17" name="Shape 87"/>
          <p:cNvSpPr/>
          <p:nvPr/>
        </p:nvSpPr>
        <p:spPr>
          <a:xfrm>
            <a:off x="572038" y="5070805"/>
            <a:ext cx="6827936" cy="3703863"/>
          </a:xfrm>
          <a:prstGeom prst="rect">
            <a:avLst/>
          </a:prstGeom>
          <a:ln w="12700">
            <a:miter lim="400000"/>
          </a:ln>
          <a:extLst>
            <a:ext uri="{C572A759-6A51-4108-AA02-DFA0A04FC94B}">
              <ma14:wrappingTextBoxFlag xmlns:ma14="http://schemas.microsoft.com/office/mac/drawingml/2011/main" xmlns="" val="1"/>
            </a:ext>
          </a:extLst>
        </p:spPr>
        <p:txBody>
          <a:bodyPr wrap="square" lIns="50941" tIns="50941" rIns="50941" bIns="50941">
            <a:spAutoFit/>
          </a:bodyPr>
          <a:lstStyle/>
          <a:p>
            <a:pPr marL="627063" lvl="0" indent="-452438">
              <a:buAutoNum type="arabicPeriod" startAt="2"/>
              <a:defRPr sz="1800"/>
            </a:pPr>
            <a:r>
              <a:rPr lang="es-ES_tradnl" sz="1800" b="1" dirty="0" smtClean="0">
                <a:latin typeface="Helvetica" panose="020B0604020202020204" pitchFamily="34" charset="0"/>
                <a:cs typeface="Helvetica" panose="020B0604020202020204" pitchFamily="34" charset="0"/>
                <a:sym typeface="Helvetica"/>
              </a:rPr>
              <a:t>¿Qué oración describe mejor la conclusión del pasaje? </a:t>
            </a:r>
          </a:p>
          <a:p>
            <a:pPr marL="627063" lvl="0" indent="-452438">
              <a:buAutoNum type="arabicPeriod" startAt="2"/>
              <a:defRPr sz="1800"/>
            </a:pPr>
            <a:endParaRPr lang="es-ES_tradnl" sz="1100" i="1" dirty="0" smtClean="0">
              <a:latin typeface="Helvetica" panose="020B0604020202020204" pitchFamily="34" charset="0"/>
              <a:cs typeface="Helvetica" panose="020B0604020202020204" pitchFamily="34" charset="0"/>
              <a:sym typeface="Helvetica"/>
            </a:endParaRPr>
          </a:p>
          <a:p>
            <a:pPr marL="361383" indent="-361383">
              <a:buSzPct val="100000"/>
              <a:buFont typeface="Helvetica"/>
              <a:buAutoNum type="arabicPeriod"/>
              <a:defRPr sz="1800"/>
            </a:pPr>
            <a:endParaRPr lang="es-ES_tradnl" dirty="0" smtClean="0">
              <a:latin typeface="Helvetica" panose="020B0604020202020204" pitchFamily="34" charset="0"/>
              <a:cs typeface="Helvetica" panose="020B0604020202020204" pitchFamily="34" charset="0"/>
              <a:sym typeface="Helvetica"/>
            </a:endParaRPr>
          </a:p>
          <a:p>
            <a:pPr marL="911225" indent="-303213">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Margarita aceptó que Castaño siempre tuvo la razón. </a:t>
            </a:r>
          </a:p>
          <a:p>
            <a:pPr marL="911225" indent="-303213">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911225" indent="-303213">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Castaño pasó todos los días recogiendo nueces. </a:t>
            </a:r>
          </a:p>
          <a:p>
            <a:pPr marL="911225" indent="-303213">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911225" indent="-303213">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Margarita tenía mucha hambre en el invierno.</a:t>
            </a:r>
          </a:p>
          <a:p>
            <a:pPr marL="911225" indent="-303213">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911225" indent="-303213">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Margarita quería jugar pero Castaño no quería. </a:t>
            </a:r>
          </a:p>
          <a:p>
            <a:pPr marL="911650" indent="-304322">
              <a:buSzPct val="100000"/>
              <a:buFont typeface="Helvetica"/>
              <a:buAutoNum type="alphaUcPeriod"/>
              <a:defRPr sz="1800"/>
            </a:pPr>
            <a:endParaRPr lang="en-US" sz="1700" dirty="0">
              <a:latin typeface="Helvetica" panose="020B0604020202020204" pitchFamily="34" charset="0"/>
              <a:cs typeface="Helvetica" panose="020B0604020202020204" pitchFamily="34" charset="0"/>
              <a:sym typeface="Helvetica"/>
            </a:endParaRPr>
          </a:p>
          <a:p>
            <a:pPr marL="911650" indent="-304322">
              <a:buSzPct val="100000"/>
              <a:buFont typeface="Helvetica"/>
              <a:buAutoNum type="alphaUcPeriod"/>
              <a:defRPr sz="1800"/>
            </a:pPr>
            <a:endParaRPr lang="en-US" sz="1700" dirty="0" smtClean="0">
              <a:latin typeface="Helvetica" panose="020B0604020202020204" pitchFamily="34" charset="0"/>
              <a:cs typeface="Helvetica" panose="020B0604020202020204" pitchFamily="34" charset="0"/>
              <a:sym typeface="Helvetica"/>
            </a:endParaRPr>
          </a:p>
          <a:p>
            <a:pPr marL="607328">
              <a:buSzPct val="100000"/>
              <a:defRPr sz="1800"/>
            </a:pPr>
            <a:endParaRPr lang="en-US" sz="1700" dirty="0">
              <a:latin typeface="Helvetica" panose="020B0604020202020204" pitchFamily="34" charset="0"/>
              <a:cs typeface="Helvetica" panose="020B0604020202020204" pitchFamily="34" charset="0"/>
              <a:sym typeface="Helvetica"/>
            </a:endParaRPr>
          </a:p>
          <a:p>
            <a:pPr marL="911650" indent="-304322">
              <a:buSzPct val="100000"/>
              <a:buFont typeface="Helvetica"/>
              <a:buAutoNum type="alphaUcPeriod"/>
              <a:defRPr sz="1800"/>
            </a:pPr>
            <a:endParaRPr sz="1700" dirty="0">
              <a:latin typeface="Helvetica" panose="020B0604020202020204" pitchFamily="34" charset="0"/>
              <a:cs typeface="Helvetica" panose="020B0604020202020204" pitchFamily="34" charset="0"/>
              <a:sym typeface="Helvetica"/>
            </a:endParaRPr>
          </a:p>
        </p:txBody>
      </p:sp>
      <p:grpSp>
        <p:nvGrpSpPr>
          <p:cNvPr id="5" name="Group 4"/>
          <p:cNvGrpSpPr/>
          <p:nvPr/>
        </p:nvGrpSpPr>
        <p:grpSpPr>
          <a:xfrm>
            <a:off x="780495" y="5858363"/>
            <a:ext cx="245855" cy="1781853"/>
            <a:chOff x="941376" y="5891489"/>
            <a:chExt cx="245855" cy="1725654"/>
          </a:xfrm>
        </p:grpSpPr>
        <p:sp>
          <p:nvSpPr>
            <p:cNvPr id="18" name="Shape 89"/>
            <p:cNvSpPr/>
            <p:nvPr/>
          </p:nvSpPr>
          <p:spPr>
            <a:xfrm>
              <a:off x="941376" y="5891489"/>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19" name="Shape 90"/>
            <p:cNvSpPr/>
            <p:nvPr/>
          </p:nvSpPr>
          <p:spPr>
            <a:xfrm>
              <a:off x="944340" y="6404422"/>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0000"/>
                  </a:solidFill>
                </a:defRPr>
              </a:pPr>
              <a:endParaRPr/>
            </a:p>
          </p:txBody>
        </p:sp>
        <p:sp>
          <p:nvSpPr>
            <p:cNvPr id="20" name="Shape 91"/>
            <p:cNvSpPr/>
            <p:nvPr/>
          </p:nvSpPr>
          <p:spPr>
            <a:xfrm>
              <a:off x="941377" y="6891039"/>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21" name="Shape 92"/>
            <p:cNvSpPr/>
            <p:nvPr/>
          </p:nvSpPr>
          <p:spPr>
            <a:xfrm>
              <a:off x="941377" y="7377656"/>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grpSp>
      <p:graphicFrame>
        <p:nvGraphicFramePr>
          <p:cNvPr id="2" name="Table 1"/>
          <p:cNvGraphicFramePr>
            <a:graphicFrameLocks noGrp="1"/>
          </p:cNvGraphicFramePr>
          <p:nvPr>
            <p:extLst>
              <p:ext uri="{D42A27DB-BD31-4B8C-83A1-F6EECF244321}">
                <p14:modId xmlns:p14="http://schemas.microsoft.com/office/powerpoint/2010/main" val="2069059684"/>
              </p:ext>
            </p:extLst>
          </p:nvPr>
        </p:nvGraphicFramePr>
        <p:xfrm>
          <a:off x="5715000" y="3724522"/>
          <a:ext cx="1524000" cy="771278"/>
        </p:xfrm>
        <a:graphic>
          <a:graphicData uri="http://schemas.openxmlformats.org/drawingml/2006/table">
            <a:tbl>
              <a:tblPr firstRow="1" firstCol="1" bandRow="1"/>
              <a:tblGrid>
                <a:gridCol w="1524000"/>
              </a:tblGrid>
              <a:tr h="161577">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Hacia</a:t>
                      </a:r>
                      <a:r>
                        <a:rPr lang="en-US" sz="800" b="1" dirty="0" smtClean="0">
                          <a:solidFill>
                            <a:srgbClr val="000000"/>
                          </a:solidFill>
                          <a:effectLst/>
                          <a:latin typeface="Calibri"/>
                          <a:ea typeface="Times New Roman"/>
                          <a:cs typeface="Times New Roman"/>
                        </a:rPr>
                        <a:t> RL.2.5   DOK </a:t>
                      </a:r>
                      <a:r>
                        <a:rPr lang="en-US" sz="800" b="1" dirty="0">
                          <a:solidFill>
                            <a:srgbClr val="000000"/>
                          </a:solidFill>
                          <a:effectLst/>
                          <a:latin typeface="Calibri"/>
                          <a:ea typeface="Times New Roman"/>
                          <a:cs typeface="Times New Roman"/>
                        </a:rPr>
                        <a:t>2 - </a:t>
                      </a:r>
                      <a:r>
                        <a:rPr lang="en-US" sz="800" b="1" dirty="0" err="1">
                          <a:solidFill>
                            <a:srgbClr val="000000"/>
                          </a:solidFill>
                          <a:effectLst/>
                          <a:latin typeface="Calibri"/>
                          <a:ea typeface="Times New Roman"/>
                          <a:cs typeface="Times New Roman"/>
                        </a:rPr>
                        <a:t>Ch</a:t>
                      </a:r>
                      <a:endParaRPr lang="en-US" sz="800" dirty="0">
                        <a:effectLst/>
                        <a:latin typeface="Calibri"/>
                        <a:ea typeface="Calibri"/>
                        <a:cs typeface="Times New Roman"/>
                      </a:endParaRPr>
                    </a:p>
                  </a:txBody>
                  <a:tcPr marL="34083" marR="340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D9F1"/>
                    </a:solidFill>
                  </a:tcPr>
                </a:tc>
              </a:tr>
              <a:tr h="609701">
                <a:tc>
                  <a:txBody>
                    <a:bodyPr/>
                    <a:lstStyle/>
                    <a:p>
                      <a:pPr marL="0" marR="0" algn="l">
                        <a:lnSpc>
                          <a:spcPct val="115000"/>
                        </a:lnSpc>
                        <a:spcBef>
                          <a:spcPts val="0"/>
                        </a:spcBef>
                        <a:spcAft>
                          <a:spcPts val="0"/>
                        </a:spcAft>
                      </a:pPr>
                      <a:r>
                        <a:rPr lang="es-ES" sz="800" b="1" u="sng" dirty="0" smtClean="0">
                          <a:effectLst/>
                          <a:latin typeface="+mn-lt"/>
                          <a:ea typeface="Times New Roman"/>
                          <a:cs typeface="Times New Roman"/>
                        </a:rPr>
                        <a:t>Desarrollo de concepto:   </a:t>
                      </a:r>
                    </a:p>
                    <a:p>
                      <a:pPr marL="0" marR="0" algn="l">
                        <a:lnSpc>
                          <a:spcPct val="115000"/>
                        </a:lnSpc>
                        <a:spcBef>
                          <a:spcPts val="0"/>
                        </a:spcBef>
                        <a:spcAft>
                          <a:spcPts val="0"/>
                        </a:spcAft>
                      </a:pPr>
                      <a:r>
                        <a:rPr lang="es-ES" sz="800" b="1" u="none" dirty="0" smtClean="0">
                          <a:effectLst/>
                          <a:latin typeface="+mn-lt"/>
                          <a:ea typeface="Times New Roman"/>
                          <a:cs typeface="Times New Roman"/>
                        </a:rPr>
                        <a:t>Entiende que el comienzo de un cuento es una introducción del personaje, ambiente y un evento.</a:t>
                      </a:r>
                      <a:endParaRPr lang="es-ES" sz="800" b="1" u="none" dirty="0">
                        <a:effectLst/>
                        <a:latin typeface="+mn-lt"/>
                        <a:ea typeface="Times New Roman"/>
                        <a:cs typeface="Times New Roman"/>
                      </a:endParaRPr>
                    </a:p>
                  </a:txBody>
                  <a:tcPr marL="34083" marR="3408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748208340"/>
              </p:ext>
            </p:extLst>
          </p:nvPr>
        </p:nvGraphicFramePr>
        <p:xfrm>
          <a:off x="5753415" y="8394091"/>
          <a:ext cx="1637985" cy="741718"/>
        </p:xfrm>
        <a:graphic>
          <a:graphicData uri="http://schemas.openxmlformats.org/drawingml/2006/table">
            <a:tbl>
              <a:tblPr firstRow="1" firstCol="1" bandRow="1"/>
              <a:tblGrid>
                <a:gridCol w="1637985"/>
              </a:tblGrid>
              <a:tr h="0">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Hacia</a:t>
                      </a:r>
                      <a:r>
                        <a:rPr lang="en-US" sz="800" b="1" dirty="0" smtClean="0">
                          <a:solidFill>
                            <a:srgbClr val="000000"/>
                          </a:solidFill>
                          <a:effectLst/>
                          <a:latin typeface="Calibri"/>
                          <a:ea typeface="Times New Roman"/>
                          <a:cs typeface="Times New Roman"/>
                        </a:rPr>
                        <a:t> RL.2.5  DOK </a:t>
                      </a:r>
                      <a:r>
                        <a:rPr lang="en-US" sz="800" b="1" dirty="0">
                          <a:solidFill>
                            <a:srgbClr val="000000"/>
                          </a:solidFill>
                          <a:effectLst/>
                          <a:latin typeface="Calibri"/>
                          <a:ea typeface="Times New Roman"/>
                          <a:cs typeface="Times New Roman"/>
                        </a:rPr>
                        <a:t>2 - Cl</a:t>
                      </a:r>
                      <a:endParaRPr lang="en-US" sz="800" dirty="0">
                        <a:effectLst/>
                        <a:latin typeface="Calibri"/>
                        <a:ea typeface="Calibri"/>
                        <a:cs typeface="Times New Roman"/>
                      </a:endParaRPr>
                    </a:p>
                  </a:txBody>
                  <a:tcPr marL="34083" marR="340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D9F1"/>
                    </a:solidFill>
                  </a:tcPr>
                </a:tc>
              </a:tr>
              <a:tr h="609701">
                <a:tc>
                  <a:txBody>
                    <a:bodyPr/>
                    <a:lstStyle/>
                    <a:p>
                      <a:pPr marL="0" marR="0" algn="l">
                        <a:lnSpc>
                          <a:spcPct val="115000"/>
                        </a:lnSpc>
                        <a:spcBef>
                          <a:spcPts val="0"/>
                        </a:spcBef>
                        <a:spcAft>
                          <a:spcPts val="0"/>
                        </a:spcAft>
                      </a:pPr>
                      <a:r>
                        <a:rPr lang="es-ES" sz="800" b="1" dirty="0" smtClean="0">
                          <a:effectLst/>
                          <a:latin typeface="+mn-lt"/>
                          <a:ea typeface="Times New Roman"/>
                          <a:cs typeface="Times New Roman"/>
                        </a:rPr>
                        <a:t>Localiza información, en un texto nuevo,  para respaldar cómo el comienzo introduce un cuento y cómo el final concluye la acción.</a:t>
                      </a:r>
                      <a:endParaRPr lang="en-US" sz="800" dirty="0" smtClean="0">
                        <a:effectLst/>
                        <a:latin typeface="Calibri"/>
                        <a:ea typeface="Times New Roman"/>
                        <a:cs typeface="Times New Roman"/>
                      </a:endParaRPr>
                    </a:p>
                  </a:txBody>
                  <a:tcPr marL="34083" marR="3408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pSp>
        <p:nvGrpSpPr>
          <p:cNvPr id="22" name="Group 21"/>
          <p:cNvGrpSpPr/>
          <p:nvPr/>
        </p:nvGrpSpPr>
        <p:grpSpPr>
          <a:xfrm>
            <a:off x="780496" y="1899978"/>
            <a:ext cx="243317" cy="1794799"/>
            <a:chOff x="923598" y="5907952"/>
            <a:chExt cx="243317" cy="1794799"/>
          </a:xfrm>
        </p:grpSpPr>
        <p:sp>
          <p:nvSpPr>
            <p:cNvPr id="23" name="Shape 89"/>
            <p:cNvSpPr/>
            <p:nvPr/>
          </p:nvSpPr>
          <p:spPr>
            <a:xfrm>
              <a:off x="923598" y="5907952"/>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24" name="Shape 90"/>
            <p:cNvSpPr/>
            <p:nvPr/>
          </p:nvSpPr>
          <p:spPr>
            <a:xfrm>
              <a:off x="924023" y="6424988"/>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0000"/>
                  </a:solidFill>
                </a:defRPr>
              </a:pPr>
              <a:endParaRPr/>
            </a:p>
          </p:txBody>
        </p:sp>
        <p:sp>
          <p:nvSpPr>
            <p:cNvPr id="25" name="Shape 91"/>
            <p:cNvSpPr/>
            <p:nvPr/>
          </p:nvSpPr>
          <p:spPr>
            <a:xfrm>
              <a:off x="924024" y="6942763"/>
              <a:ext cx="242891" cy="2197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26" name="Shape 92"/>
            <p:cNvSpPr/>
            <p:nvPr/>
          </p:nvSpPr>
          <p:spPr>
            <a:xfrm>
              <a:off x="924024" y="7463264"/>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grpSp>
      <p:sp>
        <p:nvSpPr>
          <p:cNvPr id="27" name="Slide Number Placeholder 2"/>
          <p:cNvSpPr>
            <a:spLocks noGrp="1"/>
          </p:cNvSpPr>
          <p:nvPr>
            <p:ph type="sldNum" sz="quarter" idx="12"/>
          </p:nvPr>
        </p:nvSpPr>
        <p:spPr>
          <a:xfrm>
            <a:off x="6557963" y="9522884"/>
            <a:ext cx="842010" cy="535517"/>
          </a:xfrm>
        </p:spPr>
        <p:txBody>
          <a:bodyPr/>
          <a:lstStyle/>
          <a:p>
            <a:fld id="{2A5E9C3D-07D7-45D2-9B6A-FB5CA66A53EB}" type="slidenum">
              <a:rPr lang="en-US" smtClean="0"/>
              <a:pPr/>
              <a:t>30</a:t>
            </a:fld>
            <a:endParaRPr lang="en-US" dirty="0"/>
          </a:p>
        </p:txBody>
      </p:sp>
    </p:spTree>
    <p:extLst>
      <p:ext uri="{BB962C8B-B14F-4D97-AF65-F5344CB8AC3E}">
        <p14:creationId xmlns:p14="http://schemas.microsoft.com/office/powerpoint/2010/main" val="3795359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410116" y="4789714"/>
            <a:ext cx="6714587" cy="0"/>
          </a:xfrm>
          <a:prstGeom prst="line">
            <a:avLst/>
          </a:prstGeom>
          <a:ln w="3175">
            <a:solidFill>
              <a:srgbClr val="4A7EBB"/>
            </a:solidFill>
            <a:prstDash val="lgDashDotDot"/>
          </a:ln>
        </p:spPr>
        <p:txBody>
          <a:bodyPr lIns="0" tIns="0" rIns="0" bIns="0"/>
          <a:lstStyle/>
          <a:p>
            <a:pPr defTabSz="481889">
              <a:defRPr sz="1200">
                <a:latin typeface="+mn-lt"/>
                <a:ea typeface="+mn-ea"/>
                <a:cs typeface="+mn-cs"/>
                <a:sym typeface="Helvetica"/>
              </a:defRPr>
            </a:pPr>
            <a:endParaRPr/>
          </a:p>
        </p:txBody>
      </p:sp>
      <p:sp>
        <p:nvSpPr>
          <p:cNvPr id="120" name="Shape 120"/>
          <p:cNvSpPr/>
          <p:nvPr/>
        </p:nvSpPr>
        <p:spPr>
          <a:xfrm>
            <a:off x="364332" y="5275087"/>
            <a:ext cx="7067550" cy="3549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941" tIns="50941" rIns="50941" bIns="50941" numCol="1" anchor="t">
            <a:spAutoFit/>
          </a:bodyPr>
          <a:lstStyle/>
          <a:p>
            <a:pPr marL="396875" indent="-276225">
              <a:buAutoNum type="arabicPeriod" startAt="4"/>
              <a:defRPr sz="1800"/>
            </a:pPr>
            <a:r>
              <a:rPr lang="es-419" sz="1800" b="1" dirty="0">
                <a:latin typeface="Helvetica" panose="020B0604020202020204" pitchFamily="34" charset="0"/>
                <a:cs typeface="Helvetica" panose="020B0604020202020204" pitchFamily="34" charset="0"/>
                <a:sym typeface="Helvetica"/>
              </a:rPr>
              <a:t>¿Cómo Castaño pensaba distinto a Margarita sobre </a:t>
            </a:r>
            <a:r>
              <a:rPr lang="es-419" sz="1800" b="1" dirty="0" smtClean="0">
                <a:latin typeface="Helvetica" panose="020B0604020202020204" pitchFamily="34" charset="0"/>
                <a:cs typeface="Helvetica" panose="020B0604020202020204" pitchFamily="34" charset="0"/>
                <a:sym typeface="Helvetica"/>
              </a:rPr>
              <a:t>recolectar nueces en el </a:t>
            </a:r>
            <a:r>
              <a:rPr lang="es-419" sz="1800" b="1" dirty="0">
                <a:latin typeface="Helvetica" panose="020B0604020202020204" pitchFamily="34" charset="0"/>
                <a:cs typeface="Helvetica" panose="020B0604020202020204" pitchFamily="34" charset="0"/>
                <a:sym typeface="Helvetica"/>
              </a:rPr>
              <a:t>otoño? </a:t>
            </a:r>
            <a:endParaRPr sz="1100" i="1" dirty="0">
              <a:latin typeface="Helvetica" panose="020B0604020202020204" pitchFamily="34" charset="0"/>
              <a:cs typeface="Helvetica" panose="020B0604020202020204" pitchFamily="34" charset="0"/>
              <a:sym typeface="Helvetica"/>
            </a:endParaRPr>
          </a:p>
          <a:p>
            <a:pPr marL="361383" indent="-361383">
              <a:buSzPct val="100000"/>
              <a:buFont typeface="Helvetica"/>
              <a:buAutoNum type="arabicPeriod" startAt="4"/>
              <a:defRPr sz="1800"/>
            </a:pPr>
            <a:endParaRPr lang="es-ES_tradnl" dirty="0" smtClean="0">
              <a:latin typeface="Helvetica" panose="020B0604020202020204" pitchFamily="34" charset="0"/>
              <a:cs typeface="Helvetica" panose="020B0604020202020204" pitchFamily="34" charset="0"/>
              <a:sym typeface="Helvetica"/>
            </a:endParaRPr>
          </a:p>
          <a:p>
            <a:pPr marL="782638" indent="-325438">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Castaño pensaba que el otoño era el tiempo para  recolectar nueces para el invierno, pero Margarita no pensaba así. </a:t>
            </a:r>
          </a:p>
          <a:p>
            <a:pPr marL="782638" indent="-325438">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82638" indent="-325438">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Castaño quería jugar todo el otoño, pero Margarita quería recolectar nueces.</a:t>
            </a:r>
          </a:p>
          <a:p>
            <a:pPr marL="782638" indent="-325438">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82638" indent="-325438">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Margarita dijo que ellos tendrían suficiente comida en el otoño y Castaño estuvo de acuerdo con ella. </a:t>
            </a:r>
          </a:p>
          <a:p>
            <a:pPr marL="782638" indent="-325438">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82638" indent="-325438">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Castaño y Margarita tomaron muchas siestas en el otoño.</a:t>
            </a:r>
            <a:endParaRPr lang="es-ES_tradnl" sz="1700" dirty="0">
              <a:latin typeface="Helvetica" panose="020B0604020202020204" pitchFamily="34" charset="0"/>
              <a:cs typeface="Helvetica" panose="020B0604020202020204" pitchFamily="34" charset="0"/>
              <a:sym typeface="Helvetica"/>
            </a:endParaRPr>
          </a:p>
        </p:txBody>
      </p:sp>
      <p:sp>
        <p:nvSpPr>
          <p:cNvPr id="126" name="Shape 126"/>
          <p:cNvSpPr/>
          <p:nvPr/>
        </p:nvSpPr>
        <p:spPr>
          <a:xfrm>
            <a:off x="404814" y="614272"/>
            <a:ext cx="6986586" cy="3857751"/>
          </a:xfrm>
          <a:prstGeom prst="rect">
            <a:avLst/>
          </a:prstGeom>
          <a:ln w="12700">
            <a:miter lim="400000"/>
          </a:ln>
          <a:extLst>
            <a:ext uri="{C572A759-6A51-4108-AA02-DFA0A04FC94B}">
              <ma14:wrappingTextBoxFlag xmlns:ma14="http://schemas.microsoft.com/office/mac/drawingml/2011/main" xmlns="" val="1"/>
            </a:ext>
          </a:extLst>
        </p:spPr>
        <p:txBody>
          <a:bodyPr wrap="square" lIns="50941" tIns="50941" rIns="50941" bIns="50941">
            <a:spAutoFit/>
          </a:bodyPr>
          <a:lstStyle/>
          <a:p>
            <a:pPr marL="339725" lvl="0" indent="-279400">
              <a:defRPr sz="1800"/>
            </a:pPr>
            <a:r>
              <a:rPr lang="es-ES_tradnl" b="1" dirty="0" smtClean="0">
                <a:latin typeface="Helvetica" panose="020B0604020202020204" pitchFamily="34" charset="0"/>
                <a:cs typeface="Helvetica" panose="020B0604020202020204" pitchFamily="34" charset="0"/>
                <a:sym typeface="Helvetica"/>
              </a:rPr>
              <a:t>3. </a:t>
            </a:r>
            <a:r>
              <a:rPr lang="es-ES_tradnl" sz="1800" b="1" dirty="0" smtClean="0">
                <a:latin typeface="Helvetica" panose="020B0604020202020204" pitchFamily="34" charset="0"/>
                <a:cs typeface="Helvetica" panose="020B0604020202020204" pitchFamily="34" charset="0"/>
                <a:sym typeface="Helvetica"/>
              </a:rPr>
              <a:t>¿Cómo se sentía Margarita al principio sobre Castaño recolectando nueces? </a:t>
            </a:r>
            <a:r>
              <a:rPr lang="es-ES_tradnl" sz="1100" i="1" dirty="0" smtClean="0">
                <a:latin typeface="Helvetica" panose="020B0604020202020204" pitchFamily="34" charset="0"/>
                <a:cs typeface="Helvetica" panose="020B0604020202020204" pitchFamily="34" charset="0"/>
                <a:sym typeface="Helvetica"/>
              </a:rPr>
              <a:t>  </a:t>
            </a:r>
          </a:p>
          <a:p>
            <a:pPr marL="339725" lvl="0" indent="-279400">
              <a:defRPr sz="1800"/>
            </a:pPr>
            <a:endParaRPr lang="es-ES_tradnl" sz="2100" dirty="0" smtClean="0">
              <a:latin typeface="Helvetica" panose="020B0604020202020204" pitchFamily="34" charset="0"/>
              <a:cs typeface="Helvetica" panose="020B0604020202020204" pitchFamily="34" charset="0"/>
              <a:sym typeface="Helvetica"/>
            </a:endParaRPr>
          </a:p>
          <a:p>
            <a:pPr marL="739775" indent="-339725">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Margarita estaba feliz de que Castaño estaba recolectando nueces. </a:t>
            </a:r>
          </a:p>
          <a:p>
            <a:pPr marL="739775" indent="-339725">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39775" indent="-339725">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Margarita dijo que ellos podían comer las sobras que la gente dejara. </a:t>
            </a:r>
          </a:p>
          <a:p>
            <a:pPr marL="739775" indent="-339725">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39775" indent="-339725">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Margarita estaba molesta porque Castaño no quería jugar.</a:t>
            </a:r>
          </a:p>
          <a:p>
            <a:pPr marL="739775" indent="-339725">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739775" indent="-339725">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Ella decidió jugar sola. </a:t>
            </a:r>
          </a:p>
          <a:p>
            <a:pPr marL="911650" indent="-304322">
              <a:buSzPct val="100000"/>
              <a:buFont typeface="Helvetica"/>
              <a:buAutoNum type="alphaUcPeriod"/>
              <a:defRPr sz="1800"/>
            </a:pPr>
            <a:endParaRPr lang="en-US" sz="1700" dirty="0">
              <a:latin typeface="Helvetica" panose="020B0604020202020204" pitchFamily="34" charset="0"/>
              <a:cs typeface="Helvetica" panose="020B0604020202020204" pitchFamily="34" charset="0"/>
              <a:sym typeface="Helvetica"/>
            </a:endParaRPr>
          </a:p>
          <a:p>
            <a:pPr marL="911650" indent="-304322">
              <a:buSzPct val="100000"/>
              <a:buFont typeface="Helvetica"/>
              <a:buAutoNum type="alphaUcPeriod"/>
              <a:defRPr sz="1800"/>
            </a:pPr>
            <a:endParaRPr sz="1700" dirty="0">
              <a:latin typeface="Helvetica" panose="020B0604020202020204" pitchFamily="34" charset="0"/>
              <a:cs typeface="Helvetica" panose="020B0604020202020204" pitchFamily="34" charset="0"/>
              <a:sym typeface="Helvetica"/>
            </a:endParaRPr>
          </a:p>
        </p:txBody>
      </p:sp>
      <p:graphicFrame>
        <p:nvGraphicFramePr>
          <p:cNvPr id="2" name="Table 1"/>
          <p:cNvGraphicFramePr>
            <a:graphicFrameLocks noGrp="1"/>
          </p:cNvGraphicFramePr>
          <p:nvPr>
            <p:extLst>
              <p:ext uri="{D42A27DB-BD31-4B8C-83A1-F6EECF244321}">
                <p14:modId xmlns:p14="http://schemas.microsoft.com/office/powerpoint/2010/main" val="2963554820"/>
              </p:ext>
            </p:extLst>
          </p:nvPr>
        </p:nvGraphicFramePr>
        <p:xfrm>
          <a:off x="5943600" y="4038600"/>
          <a:ext cx="1295400" cy="684658"/>
        </p:xfrm>
        <a:graphic>
          <a:graphicData uri="http://schemas.openxmlformats.org/drawingml/2006/table">
            <a:tbl>
              <a:tblPr firstRow="1" firstCol="1" bandRow="1"/>
              <a:tblGrid>
                <a:gridCol w="1295400"/>
              </a:tblGrid>
              <a:tr h="104490">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Hacia</a:t>
                      </a:r>
                      <a:r>
                        <a:rPr lang="en-US" sz="800" b="1" dirty="0" smtClean="0">
                          <a:solidFill>
                            <a:srgbClr val="000000"/>
                          </a:solidFill>
                          <a:effectLst/>
                          <a:latin typeface="Calibri"/>
                          <a:ea typeface="Times New Roman"/>
                          <a:cs typeface="Times New Roman"/>
                        </a:rPr>
                        <a:t> RL.2.6  DOK-2 </a:t>
                      </a:r>
                      <a:r>
                        <a:rPr lang="en-US" sz="800" b="1" dirty="0" err="1" smtClean="0">
                          <a:solidFill>
                            <a:srgbClr val="000000"/>
                          </a:solidFill>
                          <a:effectLst/>
                          <a:latin typeface="Calibri"/>
                          <a:ea typeface="Times New Roman"/>
                          <a:cs typeface="Times New Roman"/>
                        </a:rPr>
                        <a:t>Cj</a:t>
                      </a:r>
                      <a:endParaRPr lang="en-US" sz="800" dirty="0">
                        <a:effectLst/>
                        <a:latin typeface="Calibri"/>
                        <a:ea typeface="Calibri"/>
                        <a:cs typeface="Times New Roman"/>
                      </a:endParaRPr>
                    </a:p>
                  </a:txBody>
                  <a:tcPr marL="34362" marR="343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D9F1"/>
                    </a:solidFill>
                  </a:tcPr>
                </a:tc>
              </a:tr>
              <a:tr h="427138">
                <a:tc>
                  <a:txBody>
                    <a:bodyPr/>
                    <a:lstStyle/>
                    <a:p>
                      <a:pPr marL="0" marR="0" algn="l">
                        <a:lnSpc>
                          <a:spcPct val="115000"/>
                        </a:lnSpc>
                        <a:spcBef>
                          <a:spcPts val="0"/>
                        </a:spcBef>
                        <a:spcAft>
                          <a:spcPts val="0"/>
                        </a:spcAft>
                      </a:pPr>
                      <a:r>
                        <a:rPr lang="es-ES" sz="800" b="1" dirty="0" smtClean="0">
                          <a:effectLst/>
                          <a:latin typeface="+mn-lt"/>
                          <a:ea typeface="Times New Roman"/>
                          <a:cs typeface="Times New Roman"/>
                        </a:rPr>
                        <a:t>Infiere lo que un personaje puede pensar o sentir basado en la  evidencia textual.</a:t>
                      </a:r>
                      <a:endParaRPr lang="en-US" sz="800" b="1" dirty="0" smtClean="0">
                        <a:effectLst/>
                        <a:latin typeface="Calibri"/>
                        <a:ea typeface="Times New Roman"/>
                        <a:cs typeface="Times New Roman"/>
                      </a:endParaRPr>
                    </a:p>
                  </a:txBody>
                  <a:tcPr marL="34362" marR="343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181280943"/>
              </p:ext>
            </p:extLst>
          </p:nvPr>
        </p:nvGraphicFramePr>
        <p:xfrm>
          <a:off x="5607368" y="8836434"/>
          <a:ext cx="1371600" cy="685800"/>
        </p:xfrm>
        <a:graphic>
          <a:graphicData uri="http://schemas.openxmlformats.org/drawingml/2006/table">
            <a:tbl>
              <a:tblPr firstRow="1" firstCol="1" bandRow="1"/>
              <a:tblGrid>
                <a:gridCol w="1371600"/>
              </a:tblGrid>
              <a:tr h="210752">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Hacia</a:t>
                      </a:r>
                      <a:r>
                        <a:rPr lang="en-US" sz="800" b="1" dirty="0" smtClean="0">
                          <a:solidFill>
                            <a:srgbClr val="000000"/>
                          </a:solidFill>
                          <a:effectLst/>
                          <a:latin typeface="Calibri"/>
                          <a:ea typeface="Times New Roman"/>
                          <a:cs typeface="Times New Roman"/>
                        </a:rPr>
                        <a:t> RL.2.6 DOK </a:t>
                      </a:r>
                      <a:r>
                        <a:rPr lang="en-US" sz="800" b="1" dirty="0">
                          <a:solidFill>
                            <a:srgbClr val="000000"/>
                          </a:solidFill>
                          <a:effectLst/>
                          <a:latin typeface="Calibri"/>
                          <a:ea typeface="Times New Roman"/>
                          <a:cs typeface="Times New Roman"/>
                        </a:rPr>
                        <a:t>2 - </a:t>
                      </a:r>
                      <a:r>
                        <a:rPr lang="en-US" sz="800" b="1" dirty="0" err="1">
                          <a:solidFill>
                            <a:srgbClr val="000000"/>
                          </a:solidFill>
                          <a:effectLst/>
                          <a:latin typeface="Calibri"/>
                          <a:ea typeface="Times New Roman"/>
                          <a:cs typeface="Times New Roman"/>
                        </a:rPr>
                        <a:t>ANp</a:t>
                      </a:r>
                      <a:endParaRPr lang="en-US" sz="800" dirty="0">
                        <a:effectLst/>
                        <a:latin typeface="Calibri"/>
                        <a:ea typeface="Calibri"/>
                        <a:cs typeface="Times New Roman"/>
                      </a:endParaRPr>
                    </a:p>
                  </a:txBody>
                  <a:tcPr marL="34362" marR="343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BD4B4"/>
                    </a:solidFill>
                  </a:tcPr>
                </a:tc>
              </a:tr>
              <a:tr h="475048">
                <a:tc>
                  <a:txBody>
                    <a:bodyPr/>
                    <a:lstStyle/>
                    <a:p>
                      <a:pPr marL="0" marR="0" algn="l">
                        <a:lnSpc>
                          <a:spcPct val="115000"/>
                        </a:lnSpc>
                        <a:spcBef>
                          <a:spcPts val="0"/>
                        </a:spcBef>
                        <a:spcAft>
                          <a:spcPts val="0"/>
                        </a:spcAft>
                      </a:pPr>
                      <a:r>
                        <a:rPr lang="es-ES" sz="800" b="1" dirty="0" smtClean="0">
                          <a:effectLst/>
                          <a:latin typeface="+mn-lt"/>
                          <a:ea typeface="Times New Roman"/>
                          <a:cs typeface="Times New Roman"/>
                        </a:rPr>
                        <a:t>Compara diferencias en los puntos de vista entre  personajes, en un texto nuevo.</a:t>
                      </a:r>
                      <a:endParaRPr lang="en-US" sz="800" b="1" dirty="0" smtClean="0">
                        <a:effectLst/>
                        <a:latin typeface="Calibri"/>
                        <a:ea typeface="Times New Roman"/>
                        <a:cs typeface="Times New Roman"/>
                      </a:endParaRPr>
                    </a:p>
                  </a:txBody>
                  <a:tcPr marL="34362" marR="343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pSp>
        <p:nvGrpSpPr>
          <p:cNvPr id="17" name="Group 16"/>
          <p:cNvGrpSpPr/>
          <p:nvPr/>
        </p:nvGrpSpPr>
        <p:grpSpPr>
          <a:xfrm>
            <a:off x="499332" y="1556813"/>
            <a:ext cx="242892" cy="2289045"/>
            <a:chOff x="919069" y="5721690"/>
            <a:chExt cx="242892" cy="2289045"/>
          </a:xfrm>
        </p:grpSpPr>
        <p:sp>
          <p:nvSpPr>
            <p:cNvPr id="18" name="Shape 89"/>
            <p:cNvSpPr/>
            <p:nvPr/>
          </p:nvSpPr>
          <p:spPr>
            <a:xfrm>
              <a:off x="919069" y="5721690"/>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19" name="Shape 90"/>
            <p:cNvSpPr/>
            <p:nvPr/>
          </p:nvSpPr>
          <p:spPr>
            <a:xfrm>
              <a:off x="919069" y="6490445"/>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0000"/>
                  </a:solidFill>
                </a:defRPr>
              </a:pPr>
              <a:endParaRPr/>
            </a:p>
          </p:txBody>
        </p:sp>
        <p:sp>
          <p:nvSpPr>
            <p:cNvPr id="20" name="Shape 91"/>
            <p:cNvSpPr/>
            <p:nvPr/>
          </p:nvSpPr>
          <p:spPr>
            <a:xfrm>
              <a:off x="919070" y="7250465"/>
              <a:ext cx="242891" cy="2197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21" name="Shape 92"/>
            <p:cNvSpPr/>
            <p:nvPr/>
          </p:nvSpPr>
          <p:spPr>
            <a:xfrm>
              <a:off x="919069" y="7771248"/>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grpSp>
      <p:grpSp>
        <p:nvGrpSpPr>
          <p:cNvPr id="5" name="Group 4"/>
          <p:cNvGrpSpPr/>
          <p:nvPr/>
        </p:nvGrpSpPr>
        <p:grpSpPr>
          <a:xfrm>
            <a:off x="532962" y="6172200"/>
            <a:ext cx="246556" cy="2551606"/>
            <a:chOff x="532962" y="6172200"/>
            <a:chExt cx="246556" cy="2551606"/>
          </a:xfrm>
        </p:grpSpPr>
        <p:grpSp>
          <p:nvGrpSpPr>
            <p:cNvPr id="22" name="Group 21"/>
            <p:cNvGrpSpPr/>
            <p:nvPr/>
          </p:nvGrpSpPr>
          <p:grpSpPr>
            <a:xfrm>
              <a:off x="532962" y="6172200"/>
              <a:ext cx="246556" cy="2551606"/>
              <a:chOff x="915404" y="5721690"/>
              <a:chExt cx="246556" cy="2551606"/>
            </a:xfrm>
          </p:grpSpPr>
          <p:sp>
            <p:nvSpPr>
              <p:cNvPr id="23" name="Shape 89"/>
              <p:cNvSpPr/>
              <p:nvPr/>
            </p:nvSpPr>
            <p:spPr>
              <a:xfrm>
                <a:off x="919069" y="5721690"/>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24" name="Shape 90"/>
              <p:cNvSpPr/>
              <p:nvPr/>
            </p:nvSpPr>
            <p:spPr>
              <a:xfrm>
                <a:off x="919069" y="6490445"/>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0000"/>
                    </a:solidFill>
                  </a:defRPr>
                </a:pPr>
                <a:endParaRPr/>
              </a:p>
            </p:txBody>
          </p:sp>
          <p:sp>
            <p:nvSpPr>
              <p:cNvPr id="26" name="Shape 92"/>
              <p:cNvSpPr/>
              <p:nvPr/>
            </p:nvSpPr>
            <p:spPr>
              <a:xfrm>
                <a:off x="915404" y="8033809"/>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grpSp>
        <p:sp>
          <p:nvSpPr>
            <p:cNvPr id="27" name="Shape 92"/>
            <p:cNvSpPr/>
            <p:nvPr/>
          </p:nvSpPr>
          <p:spPr>
            <a:xfrm>
              <a:off x="532962" y="7748531"/>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grpSp>
      <p:sp>
        <p:nvSpPr>
          <p:cNvPr id="25" name="Slide Number Placeholder 2"/>
          <p:cNvSpPr>
            <a:spLocks noGrp="1"/>
          </p:cNvSpPr>
          <p:nvPr>
            <p:ph type="sldNum" sz="quarter" idx="12"/>
          </p:nvPr>
        </p:nvSpPr>
        <p:spPr>
          <a:xfrm>
            <a:off x="6557963" y="9522884"/>
            <a:ext cx="842010" cy="535517"/>
          </a:xfrm>
        </p:spPr>
        <p:txBody>
          <a:bodyPr/>
          <a:lstStyle/>
          <a:p>
            <a:r>
              <a:rPr lang="en-US" dirty="0" smtClean="0"/>
              <a:t>31</a:t>
            </a:r>
            <a:endParaRPr lang="en-US" dirty="0"/>
          </a:p>
        </p:txBody>
      </p:sp>
    </p:spTree>
    <p:extLst>
      <p:ext uri="{BB962C8B-B14F-4D97-AF65-F5344CB8AC3E}">
        <p14:creationId xmlns:p14="http://schemas.microsoft.com/office/powerpoint/2010/main" val="100731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93"/>
          <p:cNvSpPr/>
          <p:nvPr/>
        </p:nvSpPr>
        <p:spPr>
          <a:xfrm>
            <a:off x="591272" y="675034"/>
            <a:ext cx="6723928" cy="30267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941" tIns="50941" rIns="50941" bIns="50941" numCol="1" anchor="t">
            <a:spAutoFit/>
          </a:bodyPr>
          <a:lstStyle/>
          <a:p>
            <a:pPr marL="396875" indent="-396875">
              <a:defRPr sz="1800"/>
            </a:pPr>
            <a:r>
              <a:rPr lang="es-ES" sz="1800" b="1" dirty="0" smtClean="0">
                <a:latin typeface="Helvetica" panose="020B0604020202020204" pitchFamily="34" charset="0"/>
                <a:cs typeface="Helvetica" panose="020B0604020202020204" pitchFamily="34" charset="0"/>
                <a:sym typeface="Helvetica"/>
              </a:rPr>
              <a:t>5.  ¿Por qué no habían sobrantes de comida para comer en el invierno?</a:t>
            </a:r>
            <a:r>
              <a:rPr lang="es-ES" sz="1100" b="1" i="1" dirty="0" smtClean="0">
                <a:latin typeface="Helvetica" panose="020B0604020202020204" pitchFamily="34" charset="0"/>
                <a:cs typeface="Helvetica" panose="020B0604020202020204" pitchFamily="34" charset="0"/>
                <a:sym typeface="Helvetica"/>
              </a:rPr>
              <a:t> </a:t>
            </a:r>
            <a:endParaRPr lang="es-ES" sz="1100" i="1" dirty="0" smtClean="0">
              <a:latin typeface="Helvetica" panose="020B0604020202020204" pitchFamily="34" charset="0"/>
              <a:cs typeface="Helvetica" panose="020B0604020202020204" pitchFamily="34" charset="0"/>
              <a:sym typeface="Helvetica"/>
            </a:endParaRPr>
          </a:p>
          <a:p>
            <a:pPr marL="361383" indent="-361383">
              <a:buSzPct val="100000"/>
              <a:buFont typeface="Helvetica"/>
              <a:buAutoNum type="arabicPeriod" startAt="4"/>
              <a:defRPr sz="1800"/>
            </a:pPr>
            <a:endParaRPr lang="es-ES" dirty="0" smtClean="0">
              <a:latin typeface="Helvetica" panose="020B0604020202020204" pitchFamily="34" charset="0"/>
              <a:cs typeface="Helvetica" panose="020B0604020202020204" pitchFamily="34" charset="0"/>
              <a:sym typeface="Helvetica"/>
            </a:endParaRPr>
          </a:p>
          <a:p>
            <a:pPr marL="685800" indent="-288925">
              <a:buSzPct val="100000"/>
              <a:buFont typeface="Helvetica"/>
              <a:buAutoNum type="alphaUcPeriod"/>
              <a:defRPr sz="1800"/>
            </a:pPr>
            <a:r>
              <a:rPr lang="es-ES" sz="1700" dirty="0" smtClean="0">
                <a:latin typeface="Helvetica" panose="020B0604020202020204" pitchFamily="34" charset="0"/>
                <a:cs typeface="Helvetica" panose="020B0604020202020204" pitchFamily="34" charset="0"/>
                <a:sym typeface="Helvetica"/>
              </a:rPr>
              <a:t>Castaño enterró todos los sobrantes de comida en el otoño. </a:t>
            </a:r>
          </a:p>
          <a:p>
            <a:pPr marL="685800" indent="-288925">
              <a:buSzPct val="100000"/>
              <a:buFont typeface="Helvetica"/>
              <a:buAutoNum type="alphaUcPeriod"/>
              <a:defRPr sz="1800"/>
            </a:pPr>
            <a:endParaRPr lang="es-ES" sz="1700" dirty="0" smtClean="0">
              <a:latin typeface="Helvetica" panose="020B0604020202020204" pitchFamily="34" charset="0"/>
              <a:cs typeface="Helvetica" panose="020B0604020202020204" pitchFamily="34" charset="0"/>
              <a:sym typeface="Helvetica"/>
            </a:endParaRPr>
          </a:p>
          <a:p>
            <a:pPr marL="685800" indent="-288925">
              <a:buSzPct val="100000"/>
              <a:buFont typeface="Helvetica"/>
              <a:buAutoNum type="alphaUcPeriod"/>
              <a:defRPr sz="1800"/>
            </a:pPr>
            <a:r>
              <a:rPr lang="es-ES" sz="1700" dirty="0" smtClean="0">
                <a:latin typeface="Helvetica" panose="020B0604020202020204" pitchFamily="34" charset="0"/>
                <a:cs typeface="Helvetica" panose="020B0604020202020204" pitchFamily="34" charset="0"/>
                <a:sym typeface="Helvetica"/>
              </a:rPr>
              <a:t>Las ardillas no pudieron encontrar sobrantes de comida debajo de la nieve. </a:t>
            </a:r>
          </a:p>
          <a:p>
            <a:pPr marL="685800" indent="-288925">
              <a:buSzPct val="100000"/>
              <a:buFont typeface="Helvetica"/>
              <a:buAutoNum type="alphaUcPeriod"/>
              <a:defRPr sz="1800"/>
            </a:pPr>
            <a:endParaRPr lang="es-ES" sz="1700" dirty="0" smtClean="0">
              <a:latin typeface="Helvetica" panose="020B0604020202020204" pitchFamily="34" charset="0"/>
              <a:cs typeface="Helvetica" panose="020B0604020202020204" pitchFamily="34" charset="0"/>
              <a:sym typeface="Helvetica"/>
            </a:endParaRPr>
          </a:p>
          <a:p>
            <a:pPr marL="685800" indent="-288925">
              <a:buSzPct val="100000"/>
              <a:buFont typeface="Helvetica"/>
              <a:buAutoNum type="alphaUcPeriod"/>
              <a:defRPr sz="1800"/>
            </a:pPr>
            <a:r>
              <a:rPr lang="es-ES" sz="1700" dirty="0" smtClean="0">
                <a:latin typeface="Helvetica" panose="020B0604020202020204" pitchFamily="34" charset="0"/>
                <a:cs typeface="Helvetica" panose="020B0604020202020204" pitchFamily="34" charset="0"/>
                <a:sym typeface="Helvetica"/>
              </a:rPr>
              <a:t>Otros animales se comieron los sobrantes de comida. </a:t>
            </a:r>
          </a:p>
          <a:p>
            <a:pPr marL="685800" indent="-288925">
              <a:buSzPct val="100000"/>
              <a:buFont typeface="Helvetica"/>
              <a:buAutoNum type="alphaUcPeriod"/>
              <a:defRPr sz="1800"/>
            </a:pPr>
            <a:endParaRPr lang="es-ES" sz="1700" dirty="0" smtClean="0">
              <a:latin typeface="Helvetica" panose="020B0604020202020204" pitchFamily="34" charset="0"/>
              <a:cs typeface="Helvetica" panose="020B0604020202020204" pitchFamily="34" charset="0"/>
              <a:sym typeface="Helvetica"/>
            </a:endParaRPr>
          </a:p>
          <a:p>
            <a:pPr marL="685800" indent="-288925">
              <a:buSzPct val="100000"/>
              <a:buFont typeface="Helvetica"/>
              <a:buAutoNum type="alphaUcPeriod"/>
              <a:defRPr sz="1800"/>
            </a:pPr>
            <a:r>
              <a:rPr lang="es-ES" sz="1700" dirty="0" smtClean="0">
                <a:latin typeface="Helvetica" panose="020B0604020202020204" pitchFamily="34" charset="0"/>
                <a:cs typeface="Helvetica" panose="020B0604020202020204" pitchFamily="34" charset="0"/>
                <a:sym typeface="Helvetica"/>
              </a:rPr>
              <a:t>Las personas dejaron de venir al parque durante el invierno</a:t>
            </a:r>
            <a:r>
              <a:rPr lang="en-US" sz="1700" dirty="0" smtClean="0">
                <a:latin typeface="Helvetica" panose="020B0604020202020204" pitchFamily="34" charset="0"/>
                <a:cs typeface="Helvetica" panose="020B0604020202020204" pitchFamily="34" charset="0"/>
                <a:sym typeface="Helvetica"/>
              </a:rPr>
              <a:t>. </a:t>
            </a:r>
            <a:endParaRPr sz="1700" dirty="0">
              <a:latin typeface="Helvetica" panose="020B0604020202020204" pitchFamily="34" charset="0"/>
              <a:cs typeface="Helvetica" panose="020B0604020202020204" pitchFamily="34" charset="0"/>
              <a:sym typeface="Helvetica"/>
            </a:endParaRPr>
          </a:p>
        </p:txBody>
      </p:sp>
      <p:sp>
        <p:nvSpPr>
          <p:cNvPr id="103" name="Shape 103"/>
          <p:cNvSpPr/>
          <p:nvPr/>
        </p:nvSpPr>
        <p:spPr>
          <a:xfrm>
            <a:off x="448142" y="4731657"/>
            <a:ext cx="6714587" cy="0"/>
          </a:xfrm>
          <a:prstGeom prst="line">
            <a:avLst/>
          </a:prstGeom>
          <a:ln w="3175">
            <a:solidFill>
              <a:srgbClr val="4A7EBB"/>
            </a:solidFill>
            <a:prstDash val="lgDashDotDot"/>
          </a:ln>
        </p:spPr>
        <p:txBody>
          <a:bodyPr lIns="0" tIns="0" rIns="0" bIns="0"/>
          <a:lstStyle/>
          <a:p>
            <a:pPr defTabSz="481889">
              <a:defRPr sz="1200">
                <a:latin typeface="+mn-lt"/>
                <a:ea typeface="+mn-ea"/>
                <a:cs typeface="+mn-cs"/>
                <a:sym typeface="Helvetica"/>
              </a:defRPr>
            </a:pPr>
            <a:endParaRPr/>
          </a:p>
        </p:txBody>
      </p:sp>
      <p:sp>
        <p:nvSpPr>
          <p:cNvPr id="110" name="Shape 110"/>
          <p:cNvSpPr/>
          <p:nvPr/>
        </p:nvSpPr>
        <p:spPr>
          <a:xfrm>
            <a:off x="606277" y="5188724"/>
            <a:ext cx="6586538" cy="3534586"/>
          </a:xfrm>
          <a:prstGeom prst="rect">
            <a:avLst/>
          </a:prstGeom>
          <a:ln w="12700">
            <a:miter lim="400000"/>
          </a:ln>
          <a:extLst>
            <a:ext uri="{C572A759-6A51-4108-AA02-DFA0A04FC94B}">
              <ma14:wrappingTextBoxFlag xmlns:ma14="http://schemas.microsoft.com/office/mac/drawingml/2011/main" xmlns="" val="1"/>
            </a:ext>
          </a:extLst>
        </p:spPr>
        <p:txBody>
          <a:bodyPr wrap="square" lIns="50941" tIns="50941" rIns="50941" bIns="50941">
            <a:spAutoFit/>
          </a:bodyPr>
          <a:lstStyle/>
          <a:p>
            <a:pPr marL="288925" lvl="0" indent="-288925">
              <a:buAutoNum type="arabicPeriod" startAt="6"/>
              <a:defRPr sz="1800"/>
            </a:pPr>
            <a:r>
              <a:rPr lang="es-ES" sz="1800" b="1" dirty="0">
                <a:latin typeface="Helvetica" panose="020B0604020202020204" pitchFamily="34" charset="0"/>
                <a:cs typeface="Helvetica" panose="020B0604020202020204" pitchFamily="34" charset="0"/>
                <a:sym typeface="Helvetica"/>
              </a:rPr>
              <a:t>¿Qué información se encuentra en una ilustración que </a:t>
            </a:r>
            <a:r>
              <a:rPr lang="es-ES" sz="1800" b="1" dirty="0" smtClean="0">
                <a:latin typeface="Helvetica" panose="020B0604020202020204" pitchFamily="34" charset="0"/>
                <a:cs typeface="Helvetica" panose="020B0604020202020204" pitchFamily="34" charset="0"/>
                <a:sym typeface="Helvetica"/>
              </a:rPr>
              <a:t>explica más las </a:t>
            </a:r>
            <a:r>
              <a:rPr lang="es-ES" sz="1800" b="1" dirty="0">
                <a:latin typeface="Helvetica" panose="020B0604020202020204" pitchFamily="34" charset="0"/>
                <a:cs typeface="Helvetica" panose="020B0604020202020204" pitchFamily="34" charset="0"/>
                <a:sym typeface="Helvetica"/>
              </a:rPr>
              <a:t>acciones de </a:t>
            </a:r>
            <a:r>
              <a:rPr lang="es-ES" sz="1800" b="1" dirty="0" smtClean="0">
                <a:latin typeface="Helvetica" panose="020B0604020202020204" pitchFamily="34" charset="0"/>
                <a:cs typeface="Helvetica" panose="020B0604020202020204" pitchFamily="34" charset="0"/>
                <a:sym typeface="Helvetica"/>
              </a:rPr>
              <a:t>Castaño?</a:t>
            </a:r>
            <a:endParaRPr lang="es-ES_tradnl" sz="1100" i="1" dirty="0" smtClean="0">
              <a:latin typeface="Helvetica" panose="020B0604020202020204" pitchFamily="34" charset="0"/>
              <a:cs typeface="Helvetica" panose="020B0604020202020204" pitchFamily="34" charset="0"/>
              <a:sym typeface="Helvetica"/>
            </a:endParaRPr>
          </a:p>
          <a:p>
            <a:pPr marL="361383" indent="-361383">
              <a:buSzPct val="100000"/>
              <a:buFont typeface="Helvetica"/>
              <a:buAutoNum type="arabicPeriod"/>
              <a:defRPr sz="1800"/>
            </a:pPr>
            <a:endParaRPr lang="es-ES_tradnl" sz="1700" dirty="0" smtClean="0">
              <a:latin typeface="Helvetica" panose="020B0604020202020204" pitchFamily="34" charset="0"/>
              <a:cs typeface="Helvetica" panose="020B0604020202020204" pitchFamily="34" charset="0"/>
              <a:sym typeface="Helvetica"/>
            </a:endParaRPr>
          </a:p>
          <a:p>
            <a:pPr marL="685800" indent="-336550">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“Las ardillas son inteligentes y buscan la mejor forma de encontrar comida.”</a:t>
            </a:r>
          </a:p>
          <a:p>
            <a:pPr marL="685800" indent="-336550">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685800" indent="-336550">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a:t>
            </a:r>
            <a:r>
              <a:rPr lang="es-ES" sz="1700" dirty="0">
                <a:latin typeface="Helvetica" panose="020B0604020202020204" pitchFamily="34" charset="0"/>
                <a:cs typeface="Helvetica" panose="020B0604020202020204" pitchFamily="34" charset="0"/>
              </a:rPr>
              <a:t>Muchos árboles comienzan a crecer porque una ardilla  enterró una nuez</a:t>
            </a:r>
            <a:r>
              <a:rPr lang="es-ES_tradnl" sz="1700" dirty="0" smtClean="0">
                <a:latin typeface="Helvetica" panose="020B0604020202020204" pitchFamily="34" charset="0"/>
                <a:cs typeface="Helvetica" panose="020B0604020202020204" pitchFamily="34" charset="0"/>
                <a:sym typeface="Helvetica"/>
              </a:rPr>
              <a:t>.”</a:t>
            </a:r>
          </a:p>
          <a:p>
            <a:pPr marL="685800" indent="-336550">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685800" indent="-336550">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a:t>
            </a:r>
            <a:r>
              <a:rPr lang="es-ES_tradnl" sz="1700" dirty="0">
                <a:latin typeface="Helvetica" panose="020B0604020202020204" pitchFamily="34" charset="0"/>
                <a:cs typeface="Helvetica" panose="020B0604020202020204" pitchFamily="34" charset="0"/>
              </a:rPr>
              <a:t>Las ardillas almacenan nueces y bellotas para el invierno</a:t>
            </a:r>
            <a:r>
              <a:rPr lang="es-ES_tradnl" sz="1700" dirty="0">
                <a:latin typeface="Helvetica" panose="020B0604020202020204" pitchFamily="34" charset="0"/>
                <a:cs typeface="Helvetica" panose="020B0604020202020204" pitchFamily="34" charset="0"/>
                <a:sym typeface="Helvetica"/>
              </a:rPr>
              <a:t>.”</a:t>
            </a:r>
          </a:p>
          <a:p>
            <a:pPr marL="685800" indent="-336550">
              <a:buSzPct val="100000"/>
              <a:buFont typeface="Helvetica"/>
              <a:buAutoNum type="alphaUcPeriod"/>
              <a:defRPr sz="1800"/>
            </a:pPr>
            <a:endParaRPr lang="es-ES_tradnl" sz="1700" dirty="0" smtClean="0">
              <a:latin typeface="Helvetica" panose="020B0604020202020204" pitchFamily="34" charset="0"/>
              <a:cs typeface="Helvetica" panose="020B0604020202020204" pitchFamily="34" charset="0"/>
              <a:sym typeface="Helvetica"/>
            </a:endParaRPr>
          </a:p>
          <a:p>
            <a:pPr marL="685800" indent="-336550">
              <a:buSzPct val="100000"/>
              <a:buFont typeface="Helvetica"/>
              <a:buAutoNum type="alphaUcPeriod"/>
              <a:defRPr sz="1800"/>
            </a:pPr>
            <a:r>
              <a:rPr lang="es-ES_tradnl" sz="1700" dirty="0" smtClean="0">
                <a:latin typeface="Helvetica" panose="020B0604020202020204" pitchFamily="34" charset="0"/>
                <a:cs typeface="Helvetica" panose="020B0604020202020204" pitchFamily="34" charset="0"/>
                <a:sym typeface="Helvetica"/>
              </a:rPr>
              <a:t>“</a:t>
            </a:r>
            <a:r>
              <a:rPr lang="es-ES_tradnl" sz="1700" dirty="0" smtClean="0">
                <a:latin typeface="Helvetica" panose="020B0604020202020204" pitchFamily="34" charset="0"/>
                <a:cs typeface="Helvetica" panose="020B0604020202020204" pitchFamily="34" charset="0"/>
              </a:rPr>
              <a:t>Las ardillas pueden saltar  sobre casi cualquier  cosa mientras buscan comida</a:t>
            </a:r>
            <a:r>
              <a:rPr lang="es-ES_tradnl" sz="1700" dirty="0" smtClean="0">
                <a:latin typeface="Helvetica" panose="020B0604020202020204" pitchFamily="34" charset="0"/>
                <a:cs typeface="Helvetica" panose="020B0604020202020204" pitchFamily="34" charset="0"/>
                <a:sym typeface="Helvetica"/>
              </a:rPr>
              <a:t>.”</a:t>
            </a:r>
            <a:endParaRPr lang="es-ES_tradnl" sz="1700" dirty="0">
              <a:latin typeface="Helvetica" panose="020B0604020202020204" pitchFamily="34" charset="0"/>
              <a:cs typeface="Helvetica" panose="020B0604020202020204" pitchFamily="34" charset="0"/>
              <a:sym typeface="Helvetica"/>
            </a:endParaRPr>
          </a:p>
        </p:txBody>
      </p:sp>
      <p:grpSp>
        <p:nvGrpSpPr>
          <p:cNvPr id="4" name="Group 3"/>
          <p:cNvGrpSpPr/>
          <p:nvPr/>
        </p:nvGrpSpPr>
        <p:grpSpPr>
          <a:xfrm>
            <a:off x="606277" y="1571680"/>
            <a:ext cx="244770" cy="2032043"/>
            <a:chOff x="730530" y="2082757"/>
            <a:chExt cx="244770" cy="2032043"/>
          </a:xfrm>
        </p:grpSpPr>
        <p:sp>
          <p:nvSpPr>
            <p:cNvPr id="111" name="Shape 111"/>
            <p:cNvSpPr/>
            <p:nvPr/>
          </p:nvSpPr>
          <p:spPr>
            <a:xfrm>
              <a:off x="730530" y="3365266"/>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112" name="Shape 112"/>
            <p:cNvSpPr/>
            <p:nvPr/>
          </p:nvSpPr>
          <p:spPr>
            <a:xfrm>
              <a:off x="730531" y="2547408"/>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113" name="Shape 113"/>
            <p:cNvSpPr/>
            <p:nvPr/>
          </p:nvSpPr>
          <p:spPr>
            <a:xfrm>
              <a:off x="732409" y="3875313"/>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114" name="Shape 114"/>
            <p:cNvSpPr/>
            <p:nvPr/>
          </p:nvSpPr>
          <p:spPr>
            <a:xfrm>
              <a:off x="730530" y="2082757"/>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grpSp>
      <p:grpSp>
        <p:nvGrpSpPr>
          <p:cNvPr id="5" name="Group 4"/>
          <p:cNvGrpSpPr/>
          <p:nvPr/>
        </p:nvGrpSpPr>
        <p:grpSpPr>
          <a:xfrm>
            <a:off x="591272" y="6096000"/>
            <a:ext cx="254902" cy="2240039"/>
            <a:chOff x="948301" y="6305815"/>
            <a:chExt cx="254902" cy="2240039"/>
          </a:xfrm>
        </p:grpSpPr>
        <p:sp>
          <p:nvSpPr>
            <p:cNvPr id="22" name="Shape 111"/>
            <p:cNvSpPr/>
            <p:nvPr/>
          </p:nvSpPr>
          <p:spPr>
            <a:xfrm>
              <a:off x="948301" y="7799352"/>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23" name="Shape 112"/>
            <p:cNvSpPr/>
            <p:nvPr/>
          </p:nvSpPr>
          <p:spPr>
            <a:xfrm>
              <a:off x="953499" y="7067993"/>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25" name="Shape 114"/>
            <p:cNvSpPr/>
            <p:nvPr/>
          </p:nvSpPr>
          <p:spPr>
            <a:xfrm>
              <a:off x="960312" y="6305815"/>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sp>
          <p:nvSpPr>
            <p:cNvPr id="40" name="Shape 111"/>
            <p:cNvSpPr/>
            <p:nvPr/>
          </p:nvSpPr>
          <p:spPr>
            <a:xfrm>
              <a:off x="960312" y="8306367"/>
              <a:ext cx="242891" cy="2394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3A5E8A"/>
              </a:solidFill>
            </a:ln>
          </p:spPr>
          <p:txBody>
            <a:bodyPr lIns="0" tIns="0" rIns="0" bIns="0" anchor="ctr"/>
            <a:lstStyle/>
            <a:p>
              <a:pPr lvl="0" algn="ctr">
                <a:defRPr>
                  <a:solidFill>
                    <a:srgbClr val="FFFFFF"/>
                  </a:solidFill>
                </a:defRPr>
              </a:pPr>
              <a:endParaRPr/>
            </a:p>
          </p:txBody>
        </p:sp>
      </p:grpSp>
      <p:graphicFrame>
        <p:nvGraphicFramePr>
          <p:cNvPr id="2" name="Table 1"/>
          <p:cNvGraphicFramePr>
            <a:graphicFrameLocks noGrp="1"/>
          </p:cNvGraphicFramePr>
          <p:nvPr>
            <p:extLst>
              <p:ext uri="{D42A27DB-BD31-4B8C-83A1-F6EECF244321}">
                <p14:modId xmlns:p14="http://schemas.microsoft.com/office/powerpoint/2010/main" val="2783829955"/>
              </p:ext>
            </p:extLst>
          </p:nvPr>
        </p:nvGraphicFramePr>
        <p:xfrm>
          <a:off x="5257800" y="3886200"/>
          <a:ext cx="2057400" cy="685800"/>
        </p:xfrm>
        <a:graphic>
          <a:graphicData uri="http://schemas.openxmlformats.org/drawingml/2006/table">
            <a:tbl>
              <a:tblPr firstRow="1" firstCol="1" bandRow="1"/>
              <a:tblGrid>
                <a:gridCol w="2057400"/>
              </a:tblGrid>
              <a:tr h="197376">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Hacia</a:t>
                      </a:r>
                      <a:r>
                        <a:rPr lang="en-US" sz="800" b="1" dirty="0" smtClean="0">
                          <a:solidFill>
                            <a:srgbClr val="000000"/>
                          </a:solidFill>
                          <a:effectLst/>
                          <a:latin typeface="Calibri"/>
                          <a:ea typeface="Times New Roman"/>
                          <a:cs typeface="Times New Roman"/>
                        </a:rPr>
                        <a:t> RL.2.7   DOK </a:t>
                      </a:r>
                      <a:r>
                        <a:rPr lang="en-US" sz="800" b="1" dirty="0">
                          <a:solidFill>
                            <a:srgbClr val="000000"/>
                          </a:solidFill>
                          <a:effectLst/>
                          <a:latin typeface="Calibri"/>
                          <a:ea typeface="Times New Roman"/>
                          <a:cs typeface="Times New Roman"/>
                        </a:rPr>
                        <a:t>1 - </a:t>
                      </a:r>
                      <a:r>
                        <a:rPr lang="en-US" sz="800" b="1" dirty="0" err="1">
                          <a:solidFill>
                            <a:srgbClr val="000000"/>
                          </a:solidFill>
                          <a:effectLst/>
                          <a:latin typeface="Calibri"/>
                          <a:ea typeface="Times New Roman"/>
                          <a:cs typeface="Times New Roman"/>
                        </a:rPr>
                        <a:t>Cf</a:t>
                      </a:r>
                      <a:endParaRPr lang="en-US" sz="800" dirty="0">
                        <a:effectLst/>
                        <a:latin typeface="Calibri"/>
                        <a:ea typeface="Calibri"/>
                        <a:cs typeface="Times New Roman"/>
                      </a:endParaRPr>
                    </a:p>
                  </a:txBody>
                  <a:tcPr marL="33307" marR="333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D9F1"/>
                    </a:solidFill>
                  </a:tcPr>
                </a:tc>
              </a:tr>
              <a:tr h="488424">
                <a:tc>
                  <a:txBody>
                    <a:bodyPr/>
                    <a:lstStyle/>
                    <a:p>
                      <a:pPr marL="0" marR="0" algn="l">
                        <a:lnSpc>
                          <a:spcPct val="115000"/>
                        </a:lnSpc>
                        <a:spcBef>
                          <a:spcPts val="0"/>
                        </a:spcBef>
                        <a:spcAft>
                          <a:spcPts val="0"/>
                        </a:spcAft>
                      </a:pPr>
                      <a:r>
                        <a:rPr lang="es-ES" sz="800" b="1" dirty="0" smtClean="0">
                          <a:effectLst/>
                          <a:latin typeface="+mn-lt"/>
                          <a:ea typeface="Times New Roman"/>
                          <a:cs typeface="Times New Roman"/>
                        </a:rPr>
                        <a:t>Contesta preguntas con las interrogantes: quién, qué, cuándo, dónde y cómo, sobre la trama de un cuento. </a:t>
                      </a:r>
                      <a:endParaRPr lang="en-US" sz="800" b="1" dirty="0" smtClean="0">
                        <a:effectLst/>
                        <a:latin typeface="Calibri"/>
                        <a:ea typeface="Times New Roman"/>
                        <a:cs typeface="Times New Roman"/>
                      </a:endParaRPr>
                    </a:p>
                  </a:txBody>
                  <a:tcPr marL="33307" marR="3330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947974737"/>
              </p:ext>
            </p:extLst>
          </p:nvPr>
        </p:nvGraphicFramePr>
        <p:xfrm>
          <a:off x="5034203" y="8656719"/>
          <a:ext cx="1947859" cy="762000"/>
        </p:xfrm>
        <a:graphic>
          <a:graphicData uri="http://schemas.openxmlformats.org/drawingml/2006/table">
            <a:tbl>
              <a:tblPr firstRow="1" firstCol="1" bandRow="1"/>
              <a:tblGrid>
                <a:gridCol w="1947859"/>
              </a:tblGrid>
              <a:tr h="144026">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Hacia</a:t>
                      </a:r>
                      <a:r>
                        <a:rPr lang="en-US" sz="800" b="1" dirty="0" smtClean="0">
                          <a:solidFill>
                            <a:srgbClr val="000000"/>
                          </a:solidFill>
                          <a:effectLst/>
                          <a:latin typeface="Calibri"/>
                          <a:ea typeface="Times New Roman"/>
                          <a:cs typeface="Times New Roman"/>
                        </a:rPr>
                        <a:t> RL.2.7 DOK </a:t>
                      </a:r>
                      <a:r>
                        <a:rPr lang="en-US" sz="800" b="1" dirty="0">
                          <a:solidFill>
                            <a:srgbClr val="000000"/>
                          </a:solidFill>
                          <a:effectLst/>
                          <a:latin typeface="Calibri"/>
                          <a:ea typeface="Times New Roman"/>
                          <a:cs typeface="Times New Roman"/>
                        </a:rPr>
                        <a:t>2 - Cl</a:t>
                      </a:r>
                      <a:endParaRPr lang="en-US" sz="800" dirty="0">
                        <a:effectLst/>
                        <a:latin typeface="Calibri"/>
                        <a:ea typeface="Calibri"/>
                        <a:cs typeface="Times New Roman"/>
                      </a:endParaRPr>
                    </a:p>
                  </a:txBody>
                  <a:tcPr marL="33307" marR="333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D9F1"/>
                    </a:solidFill>
                  </a:tcPr>
                </a:tc>
              </a:tr>
              <a:tr h="617974">
                <a:tc>
                  <a:txBody>
                    <a:bodyPr/>
                    <a:lstStyle/>
                    <a:p>
                      <a:pPr marL="0" marR="0" algn="l">
                        <a:lnSpc>
                          <a:spcPct val="115000"/>
                        </a:lnSpc>
                        <a:spcBef>
                          <a:spcPts val="0"/>
                        </a:spcBef>
                        <a:spcAft>
                          <a:spcPts val="0"/>
                        </a:spcAft>
                      </a:pPr>
                      <a:r>
                        <a:rPr lang="es-ES" sz="800" b="1" dirty="0" smtClean="0">
                          <a:effectLst/>
                          <a:latin typeface="+mn-lt"/>
                          <a:ea typeface="Calibri"/>
                          <a:cs typeface="Calibri"/>
                        </a:rPr>
                        <a:t>Utiliza  información obtenida de las ilustraciones y palabras en una impresión o un texto digital para contestar preguntas sobre una idea central (trama).</a:t>
                      </a:r>
                      <a:endParaRPr lang="en-US" sz="800" b="1" dirty="0" smtClean="0">
                        <a:effectLst/>
                        <a:latin typeface="Calibri"/>
                        <a:ea typeface="Calibri"/>
                        <a:cs typeface="Calibri"/>
                      </a:endParaRPr>
                    </a:p>
                  </a:txBody>
                  <a:tcPr marL="33307" marR="3330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18" name="Slide Number Placeholder 2"/>
          <p:cNvSpPr>
            <a:spLocks noGrp="1"/>
          </p:cNvSpPr>
          <p:nvPr>
            <p:ph type="sldNum" sz="quarter" idx="4294967295"/>
          </p:nvPr>
        </p:nvSpPr>
        <p:spPr>
          <a:xfrm>
            <a:off x="6557963" y="9372600"/>
            <a:ext cx="841375" cy="300038"/>
          </a:xfrm>
        </p:spPr>
        <p:txBody>
          <a:bodyPr/>
          <a:lstStyle/>
          <a:p>
            <a:r>
              <a:rPr lang="en-US" dirty="0" smtClean="0"/>
              <a:t>32</a:t>
            </a:r>
            <a:endParaRPr lang="en-US" dirty="0"/>
          </a:p>
        </p:txBody>
      </p:sp>
    </p:spTree>
    <p:extLst>
      <p:ext uri="{BB962C8B-B14F-4D97-AF65-F5344CB8AC3E}">
        <p14:creationId xmlns:p14="http://schemas.microsoft.com/office/powerpoint/2010/main" val="3962595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 name="Table 135"/>
          <p:cNvGraphicFramePr/>
          <p:nvPr>
            <p:extLst>
              <p:ext uri="{D42A27DB-BD31-4B8C-83A1-F6EECF244321}">
                <p14:modId xmlns:p14="http://schemas.microsoft.com/office/powerpoint/2010/main" val="1199554458"/>
              </p:ext>
            </p:extLst>
          </p:nvPr>
        </p:nvGraphicFramePr>
        <p:xfrm>
          <a:off x="323850" y="115320"/>
          <a:ext cx="7043739" cy="4563966"/>
        </p:xfrm>
        <a:graphic>
          <a:graphicData uri="http://schemas.openxmlformats.org/drawingml/2006/table">
            <a:tbl>
              <a:tblPr/>
              <a:tblGrid>
                <a:gridCol w="7043739"/>
              </a:tblGrid>
              <a:tr h="722880">
                <a:tc>
                  <a:txBody>
                    <a:bodyPr/>
                    <a:lstStyle/>
                    <a:p>
                      <a:pPr marL="338138" marR="0" lvl="0" indent="-338138" algn="l" defTabSz="1018809" rtl="0" eaLnBrk="1" fontAlgn="auto" latinLnBrk="0" hangingPunct="1">
                        <a:lnSpc>
                          <a:spcPct val="115000"/>
                        </a:lnSpc>
                        <a:spcBef>
                          <a:spcPts val="0"/>
                        </a:spcBef>
                        <a:spcAft>
                          <a:spcPts val="0"/>
                        </a:spcAft>
                        <a:buClrTx/>
                        <a:buSzTx/>
                        <a:buFontTx/>
                        <a:buNone/>
                        <a:tabLst/>
                        <a:defRPr sz="1800" b="0" i="0"/>
                      </a:pPr>
                      <a:r>
                        <a:rPr lang="en-US" sz="1600" b="1" dirty="0" smtClean="0">
                          <a:latin typeface="Helvetica" panose="020B0604020202020204" pitchFamily="34" charset="0"/>
                          <a:cs typeface="Helvetica" panose="020B0604020202020204" pitchFamily="34" charset="0"/>
                        </a:rPr>
                        <a:t>7</a:t>
                      </a:r>
                      <a:r>
                        <a:rPr sz="1600" b="1" dirty="0" smtClean="0">
                          <a:latin typeface="Helvetica" panose="020B0604020202020204" pitchFamily="34" charset="0"/>
                          <a:cs typeface="Helvetica" panose="020B0604020202020204" pitchFamily="34" charset="0"/>
                        </a:rPr>
                        <a:t>. </a:t>
                      </a:r>
                      <a:r>
                        <a:rPr sz="1600" dirty="0">
                          <a:latin typeface="Helvetica" panose="020B0604020202020204" pitchFamily="34" charset="0"/>
                          <a:cs typeface="Helvetica" panose="020B0604020202020204" pitchFamily="34" charset="0"/>
                        </a:rPr>
                        <a:t> </a:t>
                      </a:r>
                      <a:r>
                        <a:rPr lang="es-419" sz="1600" b="1" noProof="0" dirty="0" smtClean="0">
                          <a:latin typeface="Helvetica" panose="020B0604020202020204" pitchFamily="34" charset="0"/>
                          <a:cs typeface="Helvetica" panose="020B0604020202020204" pitchFamily="34" charset="0"/>
                        </a:rPr>
                        <a:t>¿Cómo el autor te muestra los puntos de vista de Castaño y Margarita?  Utiliza detalles, diálogos y ejemplos del pasaje en tu respuesta.</a:t>
                      </a:r>
                    </a:p>
                    <a:p>
                      <a:pPr marL="338138" marR="0" lvl="0" indent="-338138" algn="r" defTabSz="1018809" rtl="0" eaLnBrk="1" fontAlgn="auto" latinLnBrk="0" hangingPunct="1">
                        <a:lnSpc>
                          <a:spcPct val="115000"/>
                        </a:lnSpc>
                        <a:spcBef>
                          <a:spcPts val="0"/>
                        </a:spcBef>
                        <a:spcAft>
                          <a:spcPts val="0"/>
                        </a:spcAft>
                        <a:buClrTx/>
                        <a:buSzTx/>
                        <a:buFontTx/>
                        <a:buNone/>
                        <a:tabLst/>
                        <a:defRPr sz="1800" b="0" i="0"/>
                      </a:pPr>
                      <a:r>
                        <a:rPr lang="es-ES_tradnl" sz="1000" dirty="0" smtClean="0">
                          <a:latin typeface="Helvetica" panose="020B0604020202020204" pitchFamily="34" charset="0"/>
                          <a:cs typeface="Helvetica" panose="020B0604020202020204" pitchFamily="34" charset="0"/>
                        </a:rPr>
                        <a:t>   (Maestro</a:t>
                      </a:r>
                      <a:r>
                        <a:rPr lang="es-ES_tradnl" sz="1000" baseline="0" dirty="0" smtClean="0">
                          <a:latin typeface="Helvetica" panose="020B0604020202020204" pitchFamily="34" charset="0"/>
                          <a:cs typeface="Helvetica" panose="020B0604020202020204" pitchFamily="34" charset="0"/>
                        </a:rPr>
                        <a:t> solamente</a:t>
                      </a:r>
                      <a:r>
                        <a:rPr lang="es-ES_tradnl" sz="1000" dirty="0" smtClean="0">
                          <a:latin typeface="Helvetica" panose="020B0604020202020204" pitchFamily="34" charset="0"/>
                          <a:cs typeface="Helvetica" panose="020B0604020202020204" pitchFamily="34" charset="0"/>
                        </a:rPr>
                        <a:t>) Puntaje final</a:t>
                      </a:r>
                      <a:r>
                        <a:rPr sz="1000" dirty="0" smtClean="0">
                          <a:latin typeface="Helvetica" panose="020B0604020202020204" pitchFamily="34" charset="0"/>
                          <a:cs typeface="Helvetica" panose="020B0604020202020204" pitchFamily="34" charset="0"/>
                        </a:rPr>
                        <a:t>_____</a:t>
                      </a:r>
                      <a:endParaRPr sz="1000" dirty="0">
                        <a:latin typeface="Helvetica" panose="020B0604020202020204" pitchFamily="34" charset="0"/>
                        <a:cs typeface="Helvetica" panose="020B0604020202020204" pitchFamily="34" charset="0"/>
                      </a:endParaRPr>
                    </a:p>
                  </a:txBody>
                  <a:tcPr marL="51816" marR="51816" marT="51090" marB="51090" horzOverflow="overflow">
                    <a:lnL w="12700">
                      <a:miter lim="400000"/>
                    </a:lnL>
                    <a:lnR w="12700">
                      <a:miter lim="400000"/>
                    </a:lnR>
                    <a:lnT w="12700">
                      <a:miter lim="400000"/>
                    </a:lnT>
                    <a:lnB w="12700" cap="flat" cmpd="sng" algn="ctr">
                      <a:solidFill>
                        <a:schemeClr val="tx1"/>
                      </a:solidFill>
                      <a:prstDash val="solid"/>
                      <a:round/>
                      <a:headEnd type="none" w="med" len="med"/>
                      <a:tailEnd type="none" w="med" len="med"/>
                    </a:lnB>
                  </a:tcPr>
                </a:tc>
              </a:tr>
              <a:tr h="228600">
                <a:tc>
                  <a:txBody>
                    <a:bodyPr/>
                    <a:lstStyle/>
                    <a:p>
                      <a:pPr lvl="0" algn="l">
                        <a:defRPr sz="1800" b="0" i="0"/>
                      </a:pPr>
                      <a:r>
                        <a:rPr sz="1600" dirty="0">
                          <a:latin typeface="Helvetica" panose="020B0604020202020204" pitchFamily="34" charset="0"/>
                          <a:cs typeface="Helvetica" panose="020B0604020202020204" pitchFamily="34" charset="0"/>
                        </a:rPr>
                        <a:t> </a:t>
                      </a: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round/>
                    </a:lnB>
                  </a:tcPr>
                </a:tc>
              </a:tr>
              <a:tr h="220037">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255017">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289997">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172577">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207557">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20988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tcPr>
                </a:tc>
              </a:tr>
              <a:tr h="20988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tcPr>
                </a:tc>
              </a:tr>
              <a:tr h="20988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tcPr>
                </a:tc>
              </a:tr>
              <a:tr h="20988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cap="flat" cmpd="sng" algn="ctr">
                      <a:solidFill>
                        <a:schemeClr val="tx1"/>
                      </a:solidFill>
                      <a:prstDash val="solid"/>
                      <a:round/>
                      <a:headEnd type="none" w="med" len="med"/>
                      <a:tailEnd type="none" w="med" len="med"/>
                    </a:lnB>
                  </a:tcPr>
                </a:tc>
              </a:tr>
            </a:tbl>
          </a:graphicData>
        </a:graphic>
      </p:graphicFrame>
      <p:graphicFrame>
        <p:nvGraphicFramePr>
          <p:cNvPr id="136" name="Table 136"/>
          <p:cNvGraphicFramePr/>
          <p:nvPr>
            <p:extLst>
              <p:ext uri="{D42A27DB-BD31-4B8C-83A1-F6EECF244321}">
                <p14:modId xmlns:p14="http://schemas.microsoft.com/office/powerpoint/2010/main" val="2474536609"/>
              </p:ext>
            </p:extLst>
          </p:nvPr>
        </p:nvGraphicFramePr>
        <p:xfrm>
          <a:off x="361922" y="5192119"/>
          <a:ext cx="7043739" cy="3947880"/>
        </p:xfrm>
        <a:graphic>
          <a:graphicData uri="http://schemas.openxmlformats.org/drawingml/2006/table">
            <a:tbl>
              <a:tblPr/>
              <a:tblGrid>
                <a:gridCol w="7043739"/>
              </a:tblGrid>
              <a:tr h="535171">
                <a:tc>
                  <a:txBody>
                    <a:bodyPr/>
                    <a:lstStyle/>
                    <a:p>
                      <a:pPr marL="342900" lvl="0" indent="-342900" algn="l">
                        <a:buAutoNum type="arabicPeriod" startAt="8"/>
                        <a:defRPr sz="1800" b="0" i="0"/>
                      </a:pPr>
                      <a:r>
                        <a:rPr lang="es-419" sz="1600" b="1" baseline="0" noProof="0" dirty="0" smtClean="0">
                          <a:latin typeface="Helvetica" panose="020B0604020202020204" pitchFamily="34" charset="0"/>
                          <a:cs typeface="Helvetica" panose="020B0604020202020204" pitchFamily="34" charset="0"/>
                        </a:rPr>
                        <a:t>¿Cuáles son algunas de las cosas que hacen las ardillas? Utiliza detalles y ejemplos del pasaje, y las ilustraciones de  </a:t>
                      </a:r>
                      <a:r>
                        <a:rPr lang="es-419" sz="1600" b="1" i="1" u="sng" baseline="0" noProof="0" dirty="0" smtClean="0">
                          <a:latin typeface="Helvetica" panose="020B0604020202020204" pitchFamily="34" charset="0"/>
                          <a:cs typeface="Helvetica" panose="020B0604020202020204" pitchFamily="34" charset="0"/>
                        </a:rPr>
                        <a:t>¡Nueces!</a:t>
                      </a:r>
                    </a:p>
                    <a:p>
                      <a:pPr marL="338138" lvl="0" indent="-50800" algn="r">
                        <a:buNone/>
                        <a:defRPr sz="1800" b="0" i="0"/>
                      </a:pPr>
                      <a:r>
                        <a:rPr lang="en-US" sz="1600" b="1" baseline="0" dirty="0" smtClean="0">
                          <a:latin typeface="Helvetica" panose="020B0604020202020204" pitchFamily="34" charset="0"/>
                          <a:cs typeface="Helvetica" panose="020B0604020202020204" pitchFamily="34" charset="0"/>
                        </a:rPr>
                        <a:t>                   </a:t>
                      </a:r>
                      <a:r>
                        <a:rPr sz="1600" b="0" dirty="0" smtClean="0">
                          <a:latin typeface="Helvetica" panose="020B0604020202020204" pitchFamily="34" charset="0"/>
                          <a:cs typeface="Helvetica" panose="020B0604020202020204" pitchFamily="34" charset="0"/>
                        </a:rPr>
                        <a:t> </a:t>
                      </a:r>
                      <a:r>
                        <a:rPr lang="en-US" sz="1600" b="0" dirty="0" smtClean="0">
                          <a:latin typeface="Helvetica" panose="020B0604020202020204" pitchFamily="34" charset="0"/>
                          <a:cs typeface="Helvetica" panose="020B0604020202020204" pitchFamily="34" charset="0"/>
                        </a:rPr>
                        <a:t>                                         </a:t>
                      </a:r>
                      <a:r>
                        <a:rPr lang="en-US" sz="1000" dirty="0" smtClean="0">
                          <a:latin typeface="Helvetica" panose="020B0604020202020204" pitchFamily="34" charset="0"/>
                          <a:cs typeface="Helvetica" panose="020B0604020202020204" pitchFamily="34" charset="0"/>
                        </a:rPr>
                        <a:t> </a:t>
                      </a:r>
                      <a:r>
                        <a:rPr lang="es-ES_tradnl" sz="1000" dirty="0" smtClean="0">
                          <a:latin typeface="Helvetica" panose="020B0604020202020204" pitchFamily="34" charset="0"/>
                          <a:cs typeface="Helvetica" panose="020B0604020202020204" pitchFamily="34" charset="0"/>
                        </a:rPr>
                        <a:t>(Maestro</a:t>
                      </a:r>
                      <a:r>
                        <a:rPr lang="es-ES_tradnl" sz="1000" baseline="0" dirty="0" smtClean="0">
                          <a:latin typeface="Helvetica" panose="020B0604020202020204" pitchFamily="34" charset="0"/>
                          <a:cs typeface="Helvetica" panose="020B0604020202020204" pitchFamily="34" charset="0"/>
                        </a:rPr>
                        <a:t> solamente</a:t>
                      </a:r>
                      <a:r>
                        <a:rPr lang="es-ES_tradnl" sz="1000" dirty="0" smtClean="0">
                          <a:latin typeface="Helvetica" panose="020B0604020202020204" pitchFamily="34" charset="0"/>
                          <a:cs typeface="Helvetica" panose="020B0604020202020204" pitchFamily="34" charset="0"/>
                        </a:rPr>
                        <a:t>) Puntaje final</a:t>
                      </a:r>
                      <a:r>
                        <a:rPr sz="1000" dirty="0" smtClean="0">
                          <a:latin typeface="Helvetica" panose="020B0604020202020204" pitchFamily="34" charset="0"/>
                          <a:cs typeface="Helvetica" panose="020B0604020202020204" pitchFamily="34" charset="0"/>
                        </a:rPr>
                        <a:t>_____</a:t>
                      </a:r>
                      <a:endParaRPr sz="1000" dirty="0">
                        <a:latin typeface="Helvetica" panose="020B0604020202020204" pitchFamily="34" charset="0"/>
                        <a:cs typeface="Helvetica" panose="020B0604020202020204" pitchFamily="34" charset="0"/>
                      </a:endParaRPr>
                    </a:p>
                  </a:txBody>
                  <a:tcPr marL="51816" marR="51816" marT="51090" marB="51090" horzOverflow="overflow">
                    <a:lnL w="12700">
                      <a:miter lim="400000"/>
                    </a:lnL>
                    <a:lnR w="12700">
                      <a:miter lim="400000"/>
                    </a:lnR>
                    <a:lnT w="12700">
                      <a:miter lim="400000"/>
                    </a:lnT>
                    <a:lnB w="12700" cap="flat" cmpd="sng" algn="ctr">
                      <a:solidFill>
                        <a:schemeClr val="tx1"/>
                      </a:solidFill>
                      <a:prstDash val="solid"/>
                      <a:round/>
                      <a:headEnd type="none" w="med" len="med"/>
                      <a:tailEnd type="none" w="med" len="med"/>
                    </a:lnB>
                  </a:tcPr>
                </a:tc>
              </a:tr>
              <a:tr h="228600">
                <a:tc>
                  <a:txBody>
                    <a:bodyPr/>
                    <a:lstStyle/>
                    <a:p>
                      <a:pPr lvl="0" algn="l">
                        <a:defRPr sz="1800" b="0" i="0"/>
                      </a:pPr>
                      <a:r>
                        <a:rPr sz="1600" dirty="0">
                          <a:latin typeface="Helvetica" panose="020B0604020202020204" pitchFamily="34" charset="0"/>
                          <a:cs typeface="Helvetica" panose="020B0604020202020204" pitchFamily="34" charset="0"/>
                        </a:rPr>
                        <a:t> </a:t>
                      </a: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round/>
                    </a:lnB>
                  </a:tcPr>
                </a:tc>
              </a:tr>
              <a:tr h="26358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29856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25734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21612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17490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a:solidFill>
                        <a:srgbClr val="000000"/>
                      </a:solidFill>
                      <a:round/>
                    </a:lnB>
                  </a:tcPr>
                </a:tc>
              </a:tr>
              <a:tr h="20988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tcPr>
                </a:tc>
              </a:tr>
              <a:tr h="20988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tcPr>
                </a:tc>
              </a:tr>
              <a:tr h="209880">
                <a:tc>
                  <a:txBody>
                    <a:bodyPr/>
                    <a:lstStyle/>
                    <a:p>
                      <a:pPr lvl="0" algn="l">
                        <a:defRPr sz="1800" b="0" i="0"/>
                      </a:pPr>
                      <a:endParaRPr sz="1600" dirty="0">
                        <a:latin typeface="Helvetica" panose="020B0604020202020204" pitchFamily="34" charset="0"/>
                        <a:cs typeface="Helvetica" panose="020B0604020202020204" pitchFamily="34" charset="0"/>
                      </a:endParaRPr>
                    </a:p>
                  </a:txBody>
                  <a:tcPr marL="51816" marR="51816" marT="51090" marB="510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rgbClr val="000000"/>
                      </a:solidFill>
                      <a:round/>
                    </a:lnT>
                    <a:lnB w="12700" cap="flat" cmpd="sng" algn="ctr">
                      <a:solidFill>
                        <a:schemeClr val="tx1"/>
                      </a:solidFill>
                      <a:prstDash val="solid"/>
                      <a:round/>
                      <a:headEnd type="none" w="med" len="med"/>
                      <a:tailEnd type="none" w="med" len="med"/>
                    </a:lnB>
                  </a:tcP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680501797"/>
              </p:ext>
            </p:extLst>
          </p:nvPr>
        </p:nvGraphicFramePr>
        <p:xfrm>
          <a:off x="533400" y="9139999"/>
          <a:ext cx="2362200" cy="612049"/>
        </p:xfrm>
        <a:graphic>
          <a:graphicData uri="http://schemas.openxmlformats.org/drawingml/2006/table">
            <a:tbl>
              <a:tblPr firstRow="1" firstCol="1" bandRow="1"/>
              <a:tblGrid>
                <a:gridCol w="2362200"/>
              </a:tblGrid>
              <a:tr h="129568">
                <a:tc>
                  <a:txBody>
                    <a:bodyPr/>
                    <a:lstStyle/>
                    <a:p>
                      <a:pPr marL="0" marR="0" algn="ctr">
                        <a:lnSpc>
                          <a:spcPct val="115000"/>
                        </a:lnSpc>
                        <a:spcBef>
                          <a:spcPts val="0"/>
                        </a:spcBef>
                        <a:spcAft>
                          <a:spcPts val="0"/>
                        </a:spcAft>
                      </a:pPr>
                      <a:r>
                        <a:rPr lang="en-US" sz="800" b="1" dirty="0" smtClean="0">
                          <a:solidFill>
                            <a:srgbClr val="000000"/>
                          </a:solidFill>
                          <a:effectLst/>
                          <a:latin typeface="Calibri"/>
                          <a:ea typeface="Times New Roman"/>
                          <a:cs typeface="Times New Roman"/>
                        </a:rPr>
                        <a:t>HaciaRL.2.7</a:t>
                      </a:r>
                      <a:r>
                        <a:rPr lang="en-US" sz="800" b="1" baseline="0" dirty="0" smtClean="0">
                          <a:solidFill>
                            <a:srgbClr val="000000"/>
                          </a:solidFill>
                          <a:effectLst/>
                          <a:latin typeface="Calibri"/>
                          <a:ea typeface="Times New Roman"/>
                          <a:cs typeface="Times New Roman"/>
                        </a:rPr>
                        <a:t> </a:t>
                      </a:r>
                      <a:r>
                        <a:rPr lang="en-US" sz="800" b="1" dirty="0" smtClean="0">
                          <a:solidFill>
                            <a:srgbClr val="000000"/>
                          </a:solidFill>
                          <a:effectLst/>
                          <a:latin typeface="Calibri"/>
                          <a:ea typeface="Times New Roman"/>
                          <a:cs typeface="Times New Roman"/>
                        </a:rPr>
                        <a:t>DOK </a:t>
                      </a:r>
                      <a:r>
                        <a:rPr lang="en-US" sz="800" b="1" dirty="0">
                          <a:solidFill>
                            <a:srgbClr val="000000"/>
                          </a:solidFill>
                          <a:effectLst/>
                          <a:latin typeface="Calibri"/>
                          <a:ea typeface="Times New Roman"/>
                          <a:cs typeface="Times New Roman"/>
                        </a:rPr>
                        <a:t>2 - </a:t>
                      </a:r>
                      <a:r>
                        <a:rPr lang="en-US" sz="800" b="1" dirty="0" err="1">
                          <a:solidFill>
                            <a:srgbClr val="000000"/>
                          </a:solidFill>
                          <a:effectLst/>
                          <a:latin typeface="Calibri"/>
                          <a:ea typeface="Times New Roman"/>
                          <a:cs typeface="Times New Roman"/>
                        </a:rPr>
                        <a:t>APn</a:t>
                      </a:r>
                      <a:endParaRPr lang="en-US" sz="800" dirty="0">
                        <a:effectLst/>
                        <a:latin typeface="Calibri"/>
                        <a:ea typeface="Calibri"/>
                        <a:cs typeface="Times New Roman"/>
                      </a:endParaRPr>
                    </a:p>
                  </a:txBody>
                  <a:tcPr marL="33307" marR="333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E3BC"/>
                    </a:solidFill>
                  </a:tcPr>
                </a:tc>
              </a:tr>
              <a:tr h="480032">
                <a:tc>
                  <a:txBody>
                    <a:bodyPr/>
                    <a:lstStyle/>
                    <a:p>
                      <a:pPr marL="0" marR="0" algn="l">
                        <a:lnSpc>
                          <a:spcPct val="115000"/>
                        </a:lnSpc>
                        <a:spcBef>
                          <a:spcPts val="0"/>
                        </a:spcBef>
                        <a:spcAft>
                          <a:spcPts val="0"/>
                        </a:spcAft>
                      </a:pPr>
                      <a:r>
                        <a:rPr lang="es-ES" sz="800" b="1" dirty="0" smtClean="0">
                          <a:effectLst/>
                          <a:latin typeface="+mn-lt"/>
                          <a:ea typeface="Calibri"/>
                          <a:cs typeface="Times New Roman"/>
                        </a:rPr>
                        <a:t>Obtiene e </a:t>
                      </a:r>
                      <a:r>
                        <a:rPr lang="es-ES" sz="800" b="1" u="sng" dirty="0" smtClean="0">
                          <a:effectLst/>
                          <a:latin typeface="+mn-lt"/>
                          <a:ea typeface="Calibri"/>
                          <a:cs typeface="Times New Roman"/>
                        </a:rPr>
                        <a:t>interpreta</a:t>
                      </a:r>
                      <a:r>
                        <a:rPr lang="es-ES" sz="800" b="1" dirty="0" smtClean="0">
                          <a:effectLst/>
                          <a:latin typeface="+mn-lt"/>
                          <a:ea typeface="Calibri"/>
                          <a:cs typeface="Times New Roman"/>
                        </a:rPr>
                        <a:t> información utilizando las características del texto (ilustraciones, textos, textos digitales) con un fin o asignación específico. </a:t>
                      </a:r>
                      <a:endParaRPr lang="en-US" sz="800" b="1" dirty="0" smtClean="0">
                        <a:effectLst/>
                        <a:latin typeface="Calibri"/>
                        <a:ea typeface="Calibri"/>
                        <a:cs typeface="Times New Roman"/>
                      </a:endParaRPr>
                    </a:p>
                  </a:txBody>
                  <a:tcPr marL="33307" marR="3330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295416718"/>
              </p:ext>
            </p:extLst>
          </p:nvPr>
        </p:nvGraphicFramePr>
        <p:xfrm>
          <a:off x="4852989" y="4751736"/>
          <a:ext cx="2514600" cy="478006"/>
        </p:xfrm>
        <a:graphic>
          <a:graphicData uri="http://schemas.openxmlformats.org/drawingml/2006/table">
            <a:tbl>
              <a:tblPr firstRow="1" firstCol="1" bandRow="1"/>
              <a:tblGrid>
                <a:gridCol w="2514600"/>
              </a:tblGrid>
              <a:tr h="111211">
                <a:tc>
                  <a:txBody>
                    <a:bodyPr/>
                    <a:lstStyle/>
                    <a:p>
                      <a:pPr marL="0" marR="0" algn="ctr">
                        <a:lnSpc>
                          <a:spcPct val="115000"/>
                        </a:lnSpc>
                        <a:spcBef>
                          <a:spcPts val="0"/>
                        </a:spcBef>
                        <a:spcAft>
                          <a:spcPts val="0"/>
                        </a:spcAft>
                      </a:pPr>
                      <a:r>
                        <a:rPr lang="en-US" sz="800" b="1" dirty="0" err="1" smtClean="0">
                          <a:solidFill>
                            <a:srgbClr val="000000"/>
                          </a:solidFill>
                          <a:effectLst/>
                          <a:latin typeface="Calibri"/>
                          <a:ea typeface="Times New Roman"/>
                          <a:cs typeface="Times New Roman"/>
                        </a:rPr>
                        <a:t>Hacia</a:t>
                      </a:r>
                      <a:r>
                        <a:rPr lang="en-US" sz="800" b="1" dirty="0" smtClean="0">
                          <a:solidFill>
                            <a:srgbClr val="000000"/>
                          </a:solidFill>
                          <a:effectLst/>
                          <a:latin typeface="Calibri"/>
                          <a:ea typeface="Times New Roman"/>
                          <a:cs typeface="Times New Roman"/>
                        </a:rPr>
                        <a:t> RL.2.6  DOK </a:t>
                      </a:r>
                      <a:r>
                        <a:rPr lang="en-US" sz="800" b="1" dirty="0">
                          <a:solidFill>
                            <a:srgbClr val="000000"/>
                          </a:solidFill>
                          <a:effectLst/>
                          <a:latin typeface="Calibri"/>
                          <a:ea typeface="Times New Roman"/>
                          <a:cs typeface="Times New Roman"/>
                        </a:rPr>
                        <a:t>3 - </a:t>
                      </a:r>
                      <a:r>
                        <a:rPr lang="en-US" sz="800" b="1" dirty="0" err="1">
                          <a:solidFill>
                            <a:srgbClr val="000000"/>
                          </a:solidFill>
                          <a:effectLst/>
                          <a:latin typeface="Calibri"/>
                          <a:ea typeface="Times New Roman"/>
                          <a:cs typeface="Times New Roman"/>
                        </a:rPr>
                        <a:t>APx</a:t>
                      </a:r>
                      <a:endParaRPr lang="en-US" sz="800" dirty="0">
                        <a:effectLst/>
                        <a:latin typeface="Calibri"/>
                        <a:ea typeface="Calibri"/>
                        <a:cs typeface="Times New Roman"/>
                      </a:endParaRPr>
                    </a:p>
                  </a:txBody>
                  <a:tcPr marL="34362" marR="343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E3BC"/>
                    </a:solidFill>
                  </a:tcPr>
                </a:tc>
              </a:tr>
              <a:tr h="345989">
                <a:tc>
                  <a:txBody>
                    <a:bodyPr/>
                    <a:lstStyle/>
                    <a:p>
                      <a:pPr marL="0" marR="0" algn="l">
                        <a:lnSpc>
                          <a:spcPct val="115000"/>
                        </a:lnSpc>
                        <a:spcBef>
                          <a:spcPts val="0"/>
                        </a:spcBef>
                        <a:spcAft>
                          <a:spcPts val="0"/>
                        </a:spcAft>
                      </a:pPr>
                      <a:r>
                        <a:rPr lang="es-ES" sz="800" b="1" dirty="0" smtClean="0">
                          <a:effectLst/>
                          <a:latin typeface="+mn-lt"/>
                          <a:ea typeface="Calibri"/>
                          <a:cs typeface="Times New Roman"/>
                        </a:rPr>
                        <a:t>Reconoce los diferentes puntos de vista de diferentes personajes mediante su diálogo en el texto.</a:t>
                      </a:r>
                      <a:endParaRPr lang="en-US" sz="800" b="1" dirty="0" smtClean="0">
                        <a:effectLst/>
                        <a:latin typeface="Calibri"/>
                        <a:ea typeface="Calibri"/>
                        <a:cs typeface="Times New Roman"/>
                      </a:endParaRPr>
                    </a:p>
                  </a:txBody>
                  <a:tcPr marL="34362" marR="343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7" name="Slide Number Placeholder 2"/>
          <p:cNvSpPr>
            <a:spLocks noGrp="1"/>
          </p:cNvSpPr>
          <p:nvPr>
            <p:ph type="sldNum" sz="quarter" idx="12"/>
          </p:nvPr>
        </p:nvSpPr>
        <p:spPr>
          <a:xfrm>
            <a:off x="6563651" y="9300047"/>
            <a:ext cx="842010" cy="535517"/>
          </a:xfrm>
        </p:spPr>
        <p:txBody>
          <a:bodyPr/>
          <a:lstStyle/>
          <a:p>
            <a:r>
              <a:rPr lang="en-US" dirty="0" smtClean="0"/>
              <a:t>33</a:t>
            </a:r>
            <a:endParaRPr lang="en-US" dirty="0"/>
          </a:p>
        </p:txBody>
      </p:sp>
    </p:spTree>
    <p:extLst>
      <p:ext uri="{BB962C8B-B14F-4D97-AF65-F5344CB8AC3E}">
        <p14:creationId xmlns:p14="http://schemas.microsoft.com/office/powerpoint/2010/main" val="1059642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34</a:t>
            </a:fld>
            <a:endParaRPr lang="en-US" dirty="0"/>
          </a:p>
        </p:txBody>
      </p:sp>
      <p:sp>
        <p:nvSpPr>
          <p:cNvPr id="5" name="Rectangle 1"/>
          <p:cNvSpPr>
            <a:spLocks noChangeArrowheads="1"/>
          </p:cNvSpPr>
          <p:nvPr/>
        </p:nvSpPr>
        <p:spPr bwMode="auto">
          <a:xfrm>
            <a:off x="323851" y="502838"/>
            <a:ext cx="7139646" cy="5673633"/>
          </a:xfrm>
          <a:prstGeom prst="rect">
            <a:avLst/>
          </a:prstGeom>
          <a:noFill/>
          <a:ln w="9525">
            <a:noFill/>
            <a:miter lim="800000"/>
            <a:headEnd/>
            <a:tailEnd/>
          </a:ln>
          <a:effectLst/>
        </p:spPr>
        <p:txBody>
          <a:bodyPr vert="horz" wrap="square" lIns="101881" tIns="50941" rIns="101881" bIns="50941" numCol="1" anchor="ctr" anchorCtr="0" compatLnSpc="1">
            <a:prstTxWarp prst="textNoShape">
              <a:avLst/>
            </a:prstTxWarp>
            <a:spAutoFit/>
          </a:bodyPr>
          <a:lstStyle/>
          <a:p>
            <a:pPr algn="just"/>
            <a:r>
              <a:rPr lang="es-419" sz="1700" dirty="0" smtClean="0"/>
              <a:t> </a:t>
            </a:r>
            <a:r>
              <a:rPr lang="es-419" sz="1500" dirty="0" smtClean="0"/>
              <a:t>1</a:t>
            </a:r>
          </a:p>
          <a:p>
            <a:pPr indent="403225"/>
            <a:r>
              <a:rPr lang="es-419" sz="1500" dirty="0" smtClean="0"/>
              <a:t> Todo ser viviente atraviesa cambios. Los seres vivientes pasan por diferentes etapas. Luego llegan al final de su ciclo de vida y mueren. Hay muchos tipos de plantas. Cada tipo de planta tiene su propio ciclo de vida.</a:t>
            </a:r>
          </a:p>
          <a:p>
            <a:endParaRPr lang="es-419" sz="1500" dirty="0" smtClean="0"/>
          </a:p>
          <a:p>
            <a:r>
              <a:rPr lang="es-419" sz="1500" dirty="0" smtClean="0"/>
              <a:t>2</a:t>
            </a:r>
          </a:p>
          <a:p>
            <a:pPr indent="457200"/>
            <a:r>
              <a:rPr lang="es-419" sz="1500" dirty="0" smtClean="0"/>
              <a:t>Muchas plantas comienzan su ciclo de vida como una semilla. </a:t>
            </a:r>
            <a:r>
              <a:rPr lang="es-419" sz="1500" dirty="0" smtClean="0">
                <a:latin typeface="+mj-lt"/>
                <a:cs typeface="Helvetica" pitchFamily="34" charset="0"/>
              </a:rPr>
              <a:t>La semilla necesita ciertas cosas o no crecerá hasta ser una planta.</a:t>
            </a:r>
            <a:r>
              <a:rPr lang="es-419" sz="1500" dirty="0" smtClean="0"/>
              <a:t> A veces las semillas esperan dentro de la tierra hasta que puedan conseguir las cosas que necesitan. Ellas esperan por el calor del sol. Ellas esperan por el agua. Cuando ellas tienen lo que necesitan,  comienzan a crecer. Un retoño pequeñito saldrá de cada semilla. Los retoños se </a:t>
            </a:r>
            <a:r>
              <a:rPr lang="es-419" sz="1500" b="1" u="sng" dirty="0" smtClean="0"/>
              <a:t>extienden</a:t>
            </a:r>
            <a:r>
              <a:rPr lang="es-419" sz="1500" b="1" dirty="0" smtClean="0"/>
              <a:t> </a:t>
            </a:r>
            <a:r>
              <a:rPr lang="es-419" sz="1500" dirty="0" smtClean="0"/>
              <a:t>hacia arriba hasta que se asoman a través de la tierra y hacia el aire.</a:t>
            </a:r>
          </a:p>
          <a:p>
            <a:endParaRPr lang="es-419" sz="1500" dirty="0" smtClean="0"/>
          </a:p>
          <a:p>
            <a:r>
              <a:rPr lang="es-419" sz="1500" dirty="0" smtClean="0"/>
              <a:t>3</a:t>
            </a:r>
          </a:p>
          <a:p>
            <a:pPr indent="457200"/>
            <a:r>
              <a:rPr lang="es-419" sz="1500" dirty="0" smtClean="0"/>
              <a:t>Las plantas continúan creciendo cuando reciben la luz del sol y el agua. Los tallos crecen más altos y las hojas se abren. Más hojas y tallos crecen de los tallos principales. A las plantas adultas les salen flores. Las flores de muchas plantas producen frutos. La fruta tiene semillas en su interior para que más plantas nuevas puedan crecer.</a:t>
            </a:r>
          </a:p>
          <a:p>
            <a:endParaRPr lang="es-419" sz="1500" dirty="0" smtClean="0"/>
          </a:p>
          <a:p>
            <a:r>
              <a:rPr lang="es-419" sz="1500" dirty="0" smtClean="0"/>
              <a:t>4</a:t>
            </a:r>
          </a:p>
          <a:p>
            <a:pPr indent="457200"/>
            <a:r>
              <a:rPr lang="es-419" sz="1500" dirty="0" smtClean="0"/>
              <a:t>Las plantas nuevas se parecen a sus plantas madres. Las semillas de una </a:t>
            </a:r>
            <a:r>
              <a:rPr lang="es-419" sz="1500" b="1" u="sng" dirty="0" smtClean="0"/>
              <a:t>planta madre</a:t>
            </a:r>
            <a:r>
              <a:rPr lang="es-419" sz="1500" b="1" dirty="0" smtClean="0"/>
              <a:t> </a:t>
            </a:r>
            <a:r>
              <a:rPr lang="es-419" sz="1500" dirty="0" smtClean="0"/>
              <a:t>crecerán hasta ser el mismo tipo de planta como la madre. Cuando una semilla empieza a crecer, es el comienzo de otro ciclo de vida de la planta.</a:t>
            </a:r>
          </a:p>
          <a:p>
            <a:endParaRPr lang="es-419" sz="1500" dirty="0"/>
          </a:p>
        </p:txBody>
      </p:sp>
      <p:sp>
        <p:nvSpPr>
          <p:cNvPr id="8" name="Rectangle 7"/>
          <p:cNvSpPr/>
          <p:nvPr/>
        </p:nvSpPr>
        <p:spPr>
          <a:xfrm>
            <a:off x="1904748" y="122002"/>
            <a:ext cx="3782372" cy="487598"/>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101881" tIns="50941" rIns="101881" bIns="50941">
            <a:spAutoFit/>
          </a:bodyPr>
          <a:lstStyle/>
          <a:p>
            <a:r>
              <a:rPr lang="es-ES_tradnl" sz="2500" b="1" u="sng" dirty="0" smtClean="0">
                <a:solidFill>
                  <a:srgbClr val="002060"/>
                </a:solidFill>
              </a:rPr>
              <a:t>El ciclo de vida de la planta</a:t>
            </a:r>
            <a:endParaRPr lang="es-ES_tradnl" sz="2500" dirty="0"/>
          </a:p>
        </p:txBody>
      </p:sp>
      <p:grpSp>
        <p:nvGrpSpPr>
          <p:cNvPr id="23" name="Group 22"/>
          <p:cNvGrpSpPr/>
          <p:nvPr/>
        </p:nvGrpSpPr>
        <p:grpSpPr>
          <a:xfrm>
            <a:off x="323851" y="5907314"/>
            <a:ext cx="6315074" cy="3991428"/>
            <a:chOff x="304802" y="5486400"/>
            <a:chExt cx="5943598" cy="3810000"/>
          </a:xfrm>
        </p:grpSpPr>
        <p:grpSp>
          <p:nvGrpSpPr>
            <p:cNvPr id="6" name="Group 5"/>
            <p:cNvGrpSpPr/>
            <p:nvPr/>
          </p:nvGrpSpPr>
          <p:grpSpPr>
            <a:xfrm>
              <a:off x="2133600" y="5486400"/>
              <a:ext cx="3276600" cy="3810000"/>
              <a:chOff x="3048000" y="932329"/>
              <a:chExt cx="4724400" cy="5163671"/>
            </a:xfrm>
          </p:grpSpPr>
          <p:pic>
            <p:nvPicPr>
              <p:cNvPr id="7" name="Picture 2" descr="http://images-partners-tbn.google.com/images?q=tbn:ANd9GcQaBMwtedZXk6n4qAkDJkackxxNGPDlbUjtd7HBFWmarFiyMMF7tqEOuaI0:http://davis.wpi.edu/dsrg/PROJECTS/raindrop/images/raindrop3.jpg">
                <a:hlinkClick r:id="rId2"/>
              </p:cNvPr>
              <p:cNvPicPr>
                <a:picLocks noChangeAspect="1" noChangeArrowheads="1"/>
              </p:cNvPicPr>
              <p:nvPr/>
            </p:nvPicPr>
            <p:blipFill>
              <a:blip r:embed="rId3" cstate="print"/>
              <a:srcRect/>
              <a:stretch>
                <a:fillRect/>
              </a:stretch>
            </p:blipFill>
            <p:spPr bwMode="auto">
              <a:xfrm>
                <a:off x="4648200" y="990600"/>
                <a:ext cx="762000" cy="1419226"/>
              </a:xfrm>
              <a:prstGeom prst="rect">
                <a:avLst/>
              </a:prstGeom>
              <a:noFill/>
            </p:spPr>
          </p:pic>
          <p:pic>
            <p:nvPicPr>
              <p:cNvPr id="9" name="Picture 4" descr="http://images-partners-tbn.google.com/images?q=tbn:ANd9GcRomTs5G8_MBZQLnaLX8vZ_seS7SxVqVYDkJ6nfYf_NX9LuESIvDphmg2JE:http://3.bp.blogspot.com/_lj_y7Z_fw94/S7fp16bejfI/AAAAAAAAAwY/dywk5n92xRU/s1600/Sun%2BBlack%2Band%2BWhite%2BClip%2BArt-6.pn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992880" y="932329"/>
                <a:ext cx="838200" cy="838199"/>
              </a:xfrm>
              <a:prstGeom prst="rect">
                <a:avLst/>
              </a:prstGeom>
              <a:noFill/>
            </p:spPr>
          </p:pic>
          <p:pic>
            <p:nvPicPr>
              <p:cNvPr id="10" name="Picture 6" descr="http://images-partners-tbn.google.com/images?q=tbn:ANd9GcT37hG3DSTq4EIlQL5nBlzxiaoqlWm7yVhmdgyBVEw3ltJjFBTV1GAeSQ:http://www.picturesof.net/_images_300/Black_and_White_Raindrops_and_a_Puddle_Royalty_Free_Clipart_Picture_091213-143185-287009.jpg">
                <a:hlinkClick r:id="rId6"/>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191000" y="1981200"/>
                <a:ext cx="1371600" cy="792217"/>
              </a:xfrm>
              <a:prstGeom prst="rect">
                <a:avLst/>
              </a:prstGeom>
              <a:noFill/>
            </p:spPr>
          </p:pic>
          <p:pic>
            <p:nvPicPr>
              <p:cNvPr id="11" name="Picture 8" descr="http://images-partners-tbn.google.com/images?q=tbn:ANd9GcRizv-m1tBxqOpOc1ECXCyICSdDp4WOC8mj6aNRo1rxNshWUjFgiBXTuRIR:http://upload.wikimedia.org/wikipedia/commons/0/02/Maple-seed_black-white.gif">
                <a:hlinkClick r:id="rId8"/>
              </p:cNvPr>
              <p:cNvPicPr>
                <a:picLocks noChangeAspect="1" noChangeArrowheads="1"/>
              </p:cNvPicPr>
              <p:nvPr/>
            </p:nvPicPr>
            <p:blipFill>
              <a:blip r:embed="rId9"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rot="18522913">
                <a:off x="5735247" y="2309791"/>
                <a:ext cx="381530" cy="574348"/>
              </a:xfrm>
              <a:prstGeom prst="rect">
                <a:avLst/>
              </a:prstGeom>
              <a:noFill/>
            </p:spPr>
          </p:pic>
          <p:cxnSp>
            <p:nvCxnSpPr>
              <p:cNvPr id="12" name="Curved Connector 11"/>
              <p:cNvCxnSpPr>
                <a:stCxn id="7" idx="3"/>
              </p:cNvCxnSpPr>
              <p:nvPr/>
            </p:nvCxnSpPr>
            <p:spPr>
              <a:xfrm>
                <a:off x="5410200" y="1700213"/>
                <a:ext cx="609600" cy="509587"/>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descr="http://images-partners-tbn.google.com/images?q=tbn:ANd9GcT4HHOPavaH0DXMoq7Ly9zIpVmqi8qjkLGRWX6pJdPwfpHyWnuieVAZGQ:http://www.gardenaction.co.uk/images/brussels_seedlings.gif">
                <a:hlinkClick r:id="rId10"/>
              </p:cNvPr>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324600" y="2590800"/>
                <a:ext cx="1447800" cy="1371600"/>
              </a:xfrm>
              <a:prstGeom prst="rect">
                <a:avLst/>
              </a:prstGeom>
              <a:noFill/>
            </p:spPr>
          </p:pic>
          <p:pic>
            <p:nvPicPr>
              <p:cNvPr id="14" name="Picture 14" descr="http://images-partners-tbn.google.com/images?q=tbn:ANd9GcT2oA9r3QAvVTwyJUNRd1WJcwa_rTQs8-cDfvlD7QDe5vMRKtbRpOnEoTCQ:http://us.123rf.com/400wm/400/400/olivier26/olivier261203/olivier26120300023/12894098-young-tree-with-roots-white-background-black-silhouette-with-leaves-vertical-vector-shape.jpg">
                <a:hlinkClick r:id="rId12"/>
              </p:cNvPr>
              <p:cNvPicPr>
                <a:picLocks noChangeAspect="1" noChangeArrowheads="1"/>
              </p:cNvPicPr>
              <p:nvPr/>
            </p:nvPicPr>
            <p:blipFill>
              <a:blip r:embed="rId13" cstate="print">
                <a:clrChange>
                  <a:clrFrom>
                    <a:srgbClr val="FDFDFD"/>
                  </a:clrFrom>
                  <a:clrTo>
                    <a:srgbClr val="FDFDFD">
                      <a:alpha val="0"/>
                    </a:srgbClr>
                  </a:clrTo>
                </a:clrChange>
              </a:blip>
              <a:srcRect/>
              <a:stretch>
                <a:fillRect/>
              </a:stretch>
            </p:blipFill>
            <p:spPr bwMode="auto">
              <a:xfrm>
                <a:off x="5105400" y="3810000"/>
                <a:ext cx="1828800" cy="2286000"/>
              </a:xfrm>
              <a:prstGeom prst="rect">
                <a:avLst/>
              </a:prstGeom>
              <a:noFill/>
            </p:spPr>
          </p:pic>
          <p:cxnSp>
            <p:nvCxnSpPr>
              <p:cNvPr id="15" name="Curved Connector 14"/>
              <p:cNvCxnSpPr/>
              <p:nvPr/>
            </p:nvCxnSpPr>
            <p:spPr>
              <a:xfrm rot="5400000">
                <a:off x="6553200" y="3733800"/>
                <a:ext cx="914400" cy="762000"/>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10800000">
                <a:off x="4648200" y="4648200"/>
                <a:ext cx="838200" cy="762000"/>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8" descr="http://images-partners-tbn.google.com/images?q=tbn:ANd9GcQA4TImRxjGAybDLfPHR3ffD4PRPqSbjwXseM3_0xG5Juw1dAjFDTnahon8eA:http://www.mormonshare.com/sites/default/files/handouts/cg_apple-tree.gif">
                <a:hlinkClick r:id="rId14"/>
              </p:cNvPr>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3048000" y="2743200"/>
                <a:ext cx="1988820" cy="2209800"/>
              </a:xfrm>
              <a:prstGeom prst="rect">
                <a:avLst/>
              </a:prstGeom>
              <a:noFill/>
            </p:spPr>
          </p:pic>
          <p:cxnSp>
            <p:nvCxnSpPr>
              <p:cNvPr id="18" name="Curved Connector 17"/>
              <p:cNvCxnSpPr/>
              <p:nvPr/>
            </p:nvCxnSpPr>
            <p:spPr>
              <a:xfrm rot="5400000" flipH="1" flipV="1">
                <a:off x="3444464" y="1868917"/>
                <a:ext cx="860612" cy="708660"/>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671534" y="5624269"/>
              <a:ext cx="1828800" cy="220340"/>
            </a:xfrm>
            <a:prstGeom prst="rect">
              <a:avLst/>
            </a:prstGeom>
            <a:noFill/>
          </p:spPr>
          <p:txBody>
            <a:bodyPr wrap="square" rtlCol="0">
              <a:spAutoFit/>
            </a:bodyPr>
            <a:lstStyle/>
            <a:p>
              <a:r>
                <a:rPr lang="es-ES_tradnl" sz="900" b="1" dirty="0" smtClean="0"/>
                <a:t>Primero, una semilla cae al suelo</a:t>
              </a:r>
              <a:r>
                <a:rPr lang="en-US" sz="900" b="1" dirty="0" smtClean="0"/>
                <a:t>.</a:t>
              </a:r>
              <a:endParaRPr lang="en-US" sz="900" b="1" dirty="0"/>
            </a:p>
          </p:txBody>
        </p:sp>
        <p:sp>
          <p:nvSpPr>
            <p:cNvPr id="20" name="TextBox 19"/>
            <p:cNvSpPr txBox="1"/>
            <p:nvPr/>
          </p:nvSpPr>
          <p:spPr>
            <a:xfrm>
              <a:off x="4343400" y="6400800"/>
              <a:ext cx="1828800" cy="352544"/>
            </a:xfrm>
            <a:prstGeom prst="rect">
              <a:avLst/>
            </a:prstGeom>
            <a:noFill/>
          </p:spPr>
          <p:txBody>
            <a:bodyPr wrap="square" rtlCol="0">
              <a:spAutoFit/>
            </a:bodyPr>
            <a:lstStyle/>
            <a:p>
              <a:r>
                <a:rPr lang="es-ES_tradnl" sz="900" b="1" dirty="0" smtClean="0"/>
                <a:t>Luego, el agua y la luz solar le ayudan a crecer.</a:t>
              </a:r>
              <a:endParaRPr lang="es-ES_tradnl" sz="900" b="1" dirty="0"/>
            </a:p>
          </p:txBody>
        </p:sp>
        <p:sp>
          <p:nvSpPr>
            <p:cNvPr id="21" name="TextBox 20"/>
            <p:cNvSpPr txBox="1"/>
            <p:nvPr/>
          </p:nvSpPr>
          <p:spPr>
            <a:xfrm>
              <a:off x="4419600" y="8458200"/>
              <a:ext cx="1828800" cy="220340"/>
            </a:xfrm>
            <a:prstGeom prst="rect">
              <a:avLst/>
            </a:prstGeom>
            <a:noFill/>
          </p:spPr>
          <p:txBody>
            <a:bodyPr wrap="square" rtlCol="0">
              <a:spAutoFit/>
            </a:bodyPr>
            <a:lstStyle/>
            <a:p>
              <a:r>
                <a:rPr lang="es-ES_tradnl" sz="900" b="1" dirty="0" smtClean="0"/>
                <a:t>Después, le crecen tallos y hojas</a:t>
              </a:r>
              <a:r>
                <a:rPr lang="en-US" sz="900" b="1" dirty="0" smtClean="0"/>
                <a:t>.</a:t>
              </a:r>
              <a:endParaRPr lang="en-US" sz="900" b="1" dirty="0"/>
            </a:p>
          </p:txBody>
        </p:sp>
        <p:sp>
          <p:nvSpPr>
            <p:cNvPr id="22" name="TextBox 21"/>
            <p:cNvSpPr txBox="1"/>
            <p:nvPr/>
          </p:nvSpPr>
          <p:spPr>
            <a:xfrm>
              <a:off x="1023169" y="6667102"/>
              <a:ext cx="1828800" cy="352544"/>
            </a:xfrm>
            <a:prstGeom prst="rect">
              <a:avLst/>
            </a:prstGeom>
            <a:noFill/>
          </p:spPr>
          <p:txBody>
            <a:bodyPr wrap="square" rtlCol="0">
              <a:spAutoFit/>
            </a:bodyPr>
            <a:lstStyle/>
            <a:p>
              <a:pPr marL="120472" indent="-120472"/>
              <a:r>
                <a:rPr lang="en-US" sz="900" b="1" dirty="0" smtClean="0"/>
                <a:t>Al final, p</a:t>
              </a:r>
              <a:r>
                <a:rPr lang="es-ES_tradnl" sz="900" b="1" dirty="0" err="1" smtClean="0"/>
                <a:t>roducen</a:t>
              </a:r>
              <a:r>
                <a:rPr lang="es-ES_tradnl" sz="900" b="1" dirty="0" smtClean="0"/>
                <a:t> frutos para que nuevas plantas puedan crecer. </a:t>
              </a:r>
              <a:endParaRPr lang="es-ES_tradnl" sz="900" b="1" dirty="0"/>
            </a:p>
          </p:txBody>
        </p:sp>
        <p:sp>
          <p:nvSpPr>
            <p:cNvPr id="24" name="TextBox 23"/>
            <p:cNvSpPr txBox="1"/>
            <p:nvPr/>
          </p:nvSpPr>
          <p:spPr>
            <a:xfrm>
              <a:off x="304802" y="5559410"/>
              <a:ext cx="2446017" cy="587573"/>
            </a:xfrm>
            <a:prstGeom prst="rect">
              <a:avLst/>
            </a:prstGeom>
            <a:solidFill>
              <a:schemeClr val="bg1">
                <a:lumMod val="95000"/>
              </a:schemeClr>
            </a:solidFill>
            <a:ln>
              <a:solidFill>
                <a:schemeClr val="accent1"/>
              </a:solidFill>
            </a:ln>
          </p:spPr>
          <p:txBody>
            <a:bodyPr wrap="square" rtlCol="0">
              <a:spAutoFit/>
            </a:bodyPr>
            <a:lstStyle/>
            <a:p>
              <a:pPr marL="60236" indent="-60236" algn="ctr"/>
              <a:r>
                <a:rPr lang="es-ES_tradnl" sz="1700" b="1" dirty="0" smtClean="0"/>
                <a:t>Ilustración del </a:t>
              </a:r>
            </a:p>
            <a:p>
              <a:pPr marL="60236" indent="-60236" algn="ctr"/>
              <a:r>
                <a:rPr lang="es-ES_tradnl" sz="1700" b="1" dirty="0" smtClean="0"/>
                <a:t>Ciclo de vida de la planta</a:t>
              </a:r>
              <a:endParaRPr lang="es-ES_tradnl" sz="1700" b="1" dirty="0"/>
            </a:p>
          </p:txBody>
        </p:sp>
      </p:grpSp>
    </p:spTree>
    <p:extLst>
      <p:ext uri="{BB962C8B-B14F-4D97-AF65-F5344CB8AC3E}">
        <p14:creationId xmlns:p14="http://schemas.microsoft.com/office/powerpoint/2010/main" val="3047592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35</a:t>
            </a:fld>
            <a:endParaRPr lang="en-US" dirty="0"/>
          </a:p>
        </p:txBody>
      </p:sp>
      <p:sp>
        <p:nvSpPr>
          <p:cNvPr id="5" name="Rectangle 4"/>
          <p:cNvSpPr/>
          <p:nvPr/>
        </p:nvSpPr>
        <p:spPr>
          <a:xfrm>
            <a:off x="632006" y="888300"/>
            <a:ext cx="6073593" cy="3042143"/>
          </a:xfrm>
          <a:prstGeom prst="rect">
            <a:avLst/>
          </a:prstGeom>
        </p:spPr>
        <p:txBody>
          <a:bodyPr wrap="square" lIns="101881" tIns="50941" rIns="101881" bIns="50941">
            <a:spAutoFit/>
          </a:bodyPr>
          <a:lstStyle/>
          <a:p>
            <a:r>
              <a:rPr lang="es-ES_tradnl" sz="1900" b="1" dirty="0" smtClean="0">
                <a:latin typeface="Helvetica" pitchFamily="34" charset="0"/>
                <a:cs typeface="Helvetica" pitchFamily="34" charset="0"/>
              </a:rPr>
              <a:t>9. ¿Cómo las plantas comienzan su ciclo de vida?</a:t>
            </a:r>
          </a:p>
          <a:p>
            <a:endParaRPr lang="es-ES_tradnl" sz="1900" dirty="0" smtClean="0">
              <a:latin typeface="Helvetica" pitchFamily="34" charset="0"/>
              <a:cs typeface="Helvetica" pitchFamily="34" charset="0"/>
            </a:endParaRPr>
          </a:p>
          <a:p>
            <a:pPr marL="685800" indent="-300038">
              <a:buFont typeface="+mj-lt"/>
              <a:buAutoNum type="alphaUcPeriod"/>
            </a:pPr>
            <a:r>
              <a:rPr lang="es-ES_tradnl" sz="1700" dirty="0" smtClean="0">
                <a:latin typeface="Helvetica" pitchFamily="34" charset="0"/>
                <a:cs typeface="Helvetica" pitchFamily="34" charset="0"/>
              </a:rPr>
              <a:t>como una raíz</a:t>
            </a:r>
            <a:endParaRPr lang="es-ES_tradnl" sz="1700" dirty="0" smtClean="0">
              <a:solidFill>
                <a:srgbClr val="FF0000"/>
              </a:solidFill>
              <a:latin typeface="Helvetica" pitchFamily="34" charset="0"/>
              <a:cs typeface="Helvetica" pitchFamily="34" charset="0"/>
            </a:endParaRPr>
          </a:p>
          <a:p>
            <a:pPr marL="685800" indent="-300038">
              <a:buFont typeface="+mj-lt"/>
              <a:buAutoNum type="alphaUcPeriod"/>
            </a:pPr>
            <a:endParaRPr lang="es-ES_tradnl" sz="1700" dirty="0" smtClean="0">
              <a:latin typeface="Helvetica" pitchFamily="34" charset="0"/>
              <a:cs typeface="Helvetica" pitchFamily="34" charset="0"/>
            </a:endParaRPr>
          </a:p>
          <a:p>
            <a:pPr marL="685800" indent="-300038">
              <a:buFont typeface="+mj-lt"/>
              <a:buAutoNum type="alphaUcPeriod"/>
            </a:pPr>
            <a:r>
              <a:rPr lang="es-ES_tradnl" sz="1700" dirty="0" smtClean="0">
                <a:latin typeface="Helvetica" pitchFamily="34" charset="0"/>
                <a:cs typeface="Helvetica" pitchFamily="34" charset="0"/>
              </a:rPr>
              <a:t>como una semilla</a:t>
            </a:r>
          </a:p>
          <a:p>
            <a:pPr marL="685800" indent="-300038">
              <a:buFont typeface="+mj-lt"/>
              <a:buAutoNum type="alphaUcPeriod"/>
            </a:pPr>
            <a:endParaRPr lang="es-ES_tradnl" sz="1700" dirty="0" smtClean="0">
              <a:latin typeface="Helvetica" pitchFamily="34" charset="0"/>
              <a:cs typeface="Helvetica" pitchFamily="34" charset="0"/>
            </a:endParaRPr>
          </a:p>
          <a:p>
            <a:pPr marL="685800" indent="-300038">
              <a:buFont typeface="+mj-lt"/>
              <a:buAutoNum type="alphaUcPeriod"/>
            </a:pPr>
            <a:r>
              <a:rPr lang="es-ES_tradnl" sz="1700" dirty="0" smtClean="0">
                <a:latin typeface="Helvetica" pitchFamily="34" charset="0"/>
                <a:cs typeface="Helvetica" pitchFamily="34" charset="0"/>
              </a:rPr>
              <a:t>con agua</a:t>
            </a:r>
          </a:p>
          <a:p>
            <a:pPr marL="685800" indent="-300038">
              <a:buFont typeface="+mj-lt"/>
              <a:buAutoNum type="alphaUcPeriod"/>
            </a:pPr>
            <a:endParaRPr lang="es-ES_tradnl" sz="1700" dirty="0" smtClean="0">
              <a:latin typeface="Helvetica" pitchFamily="34" charset="0"/>
              <a:cs typeface="Helvetica" pitchFamily="34" charset="0"/>
            </a:endParaRPr>
          </a:p>
          <a:p>
            <a:pPr marL="685800" indent="-300038">
              <a:buFont typeface="+mj-lt"/>
              <a:buAutoNum type="alphaUcPeriod"/>
            </a:pPr>
            <a:r>
              <a:rPr lang="es-ES_tradnl" sz="1700" dirty="0" smtClean="0">
                <a:latin typeface="Helvetica" pitchFamily="34" charset="0"/>
                <a:cs typeface="Helvetica" pitchFamily="34" charset="0"/>
              </a:rPr>
              <a:t>en el sol</a:t>
            </a:r>
          </a:p>
          <a:p>
            <a:pPr marL="968798" indent="-361417"/>
            <a:r>
              <a:rPr lang="en-US" sz="1700" dirty="0" smtClean="0">
                <a:solidFill>
                  <a:srgbClr val="FF0000"/>
                </a:solidFill>
                <a:latin typeface="Helvetica" pitchFamily="34" charset="0"/>
                <a:cs typeface="Helvetica" pitchFamily="34" charset="0"/>
              </a:rPr>
              <a:t> </a:t>
            </a:r>
            <a:endParaRPr lang="en-US" sz="1700" dirty="0">
              <a:solidFill>
                <a:srgbClr val="FF0000"/>
              </a:solidFill>
              <a:latin typeface="Helvetica" pitchFamily="34" charset="0"/>
              <a:cs typeface="Helvetica" pitchFamily="34" charset="0"/>
            </a:endParaRPr>
          </a:p>
          <a:p>
            <a:pPr marL="968798" indent="-361417">
              <a:buFont typeface="+mj-lt"/>
              <a:buAutoNum type="alphaUcPeriod" startAt="4"/>
            </a:pPr>
            <a:endParaRPr lang="en-US" sz="1700" dirty="0">
              <a:solidFill>
                <a:srgbClr val="FF0000"/>
              </a:solidFill>
              <a:latin typeface="Helvetica" pitchFamily="34" charset="0"/>
              <a:cs typeface="Helvetica"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04563734"/>
              </p:ext>
            </p:extLst>
          </p:nvPr>
        </p:nvGraphicFramePr>
        <p:xfrm>
          <a:off x="4800600" y="3733800"/>
          <a:ext cx="2203768" cy="632103"/>
        </p:xfrm>
        <a:graphic>
          <a:graphicData uri="http://schemas.openxmlformats.org/drawingml/2006/table">
            <a:tbl>
              <a:tblPr/>
              <a:tblGrid>
                <a:gridCol w="2203768"/>
              </a:tblGrid>
              <a:tr h="144423">
                <a:tc>
                  <a:txBody>
                    <a:bodyPr/>
                    <a:lstStyle/>
                    <a:p>
                      <a:pPr marL="0" marR="0" algn="l">
                        <a:lnSpc>
                          <a:spcPct val="100000"/>
                        </a:lnSpc>
                        <a:spcBef>
                          <a:spcPts val="0"/>
                        </a:spcBef>
                        <a:spcAft>
                          <a:spcPts val="0"/>
                        </a:spcAft>
                      </a:pPr>
                      <a:r>
                        <a:rPr lang="en-US" sz="800" b="1" dirty="0" err="1" smtClean="0">
                          <a:solidFill>
                            <a:srgbClr val="000000"/>
                          </a:solidFill>
                          <a:latin typeface="+mn-lt"/>
                          <a:ea typeface="Times New Roman"/>
                          <a:cs typeface="Times New Roman"/>
                        </a:rPr>
                        <a:t>Hacia</a:t>
                      </a:r>
                      <a:r>
                        <a:rPr lang="en-US" sz="800" b="1" dirty="0" smtClean="0">
                          <a:solidFill>
                            <a:srgbClr val="000000"/>
                          </a:solidFill>
                          <a:latin typeface="+mn-lt"/>
                          <a:ea typeface="Times New Roman"/>
                          <a:cs typeface="Times New Roman"/>
                        </a:rPr>
                        <a:t> RI.2.5       DOK-1</a:t>
                      </a:r>
                      <a:r>
                        <a:rPr lang="en-US" sz="800" b="1" baseline="0" dirty="0" smtClean="0">
                          <a:solidFill>
                            <a:srgbClr val="000000"/>
                          </a:solidFill>
                          <a:latin typeface="+mn-lt"/>
                          <a:ea typeface="Times New Roman"/>
                          <a:cs typeface="Times New Roman"/>
                        </a:rPr>
                        <a:t>  </a:t>
                      </a:r>
                      <a:r>
                        <a:rPr lang="en-US" sz="800" b="1" baseline="0" dirty="0" err="1" smtClean="0">
                          <a:solidFill>
                            <a:srgbClr val="000000"/>
                          </a:solidFill>
                          <a:latin typeface="+mn-lt"/>
                          <a:ea typeface="Times New Roman"/>
                          <a:cs typeface="Times New Roman"/>
                        </a:rPr>
                        <a:t>Cf</a:t>
                      </a:r>
                      <a:endParaRPr lang="en-US" sz="800" dirty="0">
                        <a:latin typeface="+mn-lt"/>
                        <a:ea typeface="Calibri"/>
                        <a:cs typeface="Times New Roman"/>
                      </a:endParaRPr>
                    </a:p>
                  </a:txBody>
                  <a:tcPr marL="32363" marR="3236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02414">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800" b="1" kern="1200" dirty="0" smtClean="0">
                          <a:solidFill>
                            <a:schemeClr val="tx1"/>
                          </a:solidFill>
                          <a:latin typeface="+mn-lt"/>
                          <a:ea typeface="+mn-ea"/>
                          <a:cs typeface="+mn-cs"/>
                        </a:rPr>
                        <a:t>Contesta preguntas con las interrogantes: quién, qué, cuándo, dónde y cómo, sobre datos claves o información en un texto,  usando las características del texto como evidencia.</a:t>
                      </a:r>
                      <a:endParaRPr lang="en-US" sz="800" b="1" dirty="0">
                        <a:effectLst/>
                        <a:latin typeface="+mn-lt"/>
                        <a:ea typeface="Calibri"/>
                        <a:cs typeface="Times New Roman"/>
                      </a:endParaRPr>
                    </a:p>
                  </a:txBody>
                  <a:tcPr marL="32363" marR="3236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390810685"/>
              </p:ext>
            </p:extLst>
          </p:nvPr>
        </p:nvGraphicFramePr>
        <p:xfrm>
          <a:off x="5652609" y="8458200"/>
          <a:ext cx="1472092" cy="487680"/>
        </p:xfrm>
        <a:graphic>
          <a:graphicData uri="http://schemas.openxmlformats.org/drawingml/2006/table">
            <a:tbl>
              <a:tblPr/>
              <a:tblGrid>
                <a:gridCol w="1472092"/>
              </a:tblGrid>
              <a:tr h="107366">
                <a:tc>
                  <a:txBody>
                    <a:bodyPr/>
                    <a:lstStyle/>
                    <a:p>
                      <a:pPr marL="0" marR="0" algn="l">
                        <a:lnSpc>
                          <a:spcPct val="100000"/>
                        </a:lnSpc>
                        <a:spcBef>
                          <a:spcPts val="0"/>
                        </a:spcBef>
                        <a:spcAft>
                          <a:spcPts val="0"/>
                        </a:spcAft>
                      </a:pPr>
                      <a:r>
                        <a:rPr lang="en-US" sz="800" b="1" dirty="0" err="1" smtClean="0">
                          <a:solidFill>
                            <a:srgbClr val="000000"/>
                          </a:solidFill>
                          <a:latin typeface="+mn-lt"/>
                          <a:ea typeface="Times New Roman"/>
                          <a:cs typeface="Times New Roman"/>
                        </a:rPr>
                        <a:t>Hacia</a:t>
                      </a:r>
                      <a:r>
                        <a:rPr lang="en-US" sz="800" b="1" dirty="0" smtClean="0">
                          <a:solidFill>
                            <a:srgbClr val="000000"/>
                          </a:solidFill>
                          <a:latin typeface="+mn-lt"/>
                          <a:ea typeface="Times New Roman"/>
                          <a:cs typeface="Times New Roman"/>
                        </a:rPr>
                        <a:t> RI.2.5       DOK-1</a:t>
                      </a:r>
                      <a:r>
                        <a:rPr lang="en-US" sz="800" b="1" baseline="0" dirty="0" smtClean="0">
                          <a:solidFill>
                            <a:srgbClr val="000000"/>
                          </a:solidFill>
                          <a:latin typeface="+mn-lt"/>
                          <a:ea typeface="Times New Roman"/>
                          <a:cs typeface="Times New Roman"/>
                        </a:rPr>
                        <a:t>  Cl</a:t>
                      </a:r>
                      <a:endParaRPr lang="en-US" sz="800" dirty="0">
                        <a:latin typeface="+mn-lt"/>
                        <a:ea typeface="Calibri"/>
                        <a:cs typeface="Times New Roman"/>
                      </a:endParaRPr>
                    </a:p>
                  </a:txBody>
                  <a:tcPr marL="32363" marR="3236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49834">
                <a:tc>
                  <a:txBody>
                    <a:bodyPr/>
                    <a:lstStyle/>
                    <a:p>
                      <a:pPr marL="0" marR="0" indent="0" algn="l" defTabSz="966612" rtl="0" eaLnBrk="1" fontAlgn="auto" latinLnBrk="0" hangingPunct="1">
                        <a:lnSpc>
                          <a:spcPct val="100000"/>
                        </a:lnSpc>
                        <a:spcBef>
                          <a:spcPts val="0"/>
                        </a:spcBef>
                        <a:spcAft>
                          <a:spcPts val="1200"/>
                        </a:spcAft>
                        <a:buClrTx/>
                        <a:buSzTx/>
                        <a:buFontTx/>
                        <a:buNone/>
                        <a:tabLst/>
                        <a:defRPr/>
                      </a:pPr>
                      <a:r>
                        <a:rPr lang="es-ES" sz="800" b="1" kern="1200" dirty="0" smtClean="0">
                          <a:solidFill>
                            <a:schemeClr val="tx1"/>
                          </a:solidFill>
                          <a:latin typeface="+mn-lt"/>
                          <a:ea typeface="+mn-ea"/>
                          <a:cs typeface="+mn-cs"/>
                        </a:rPr>
                        <a:t>Localiza características del texto para proporcionar suficiente evidencia con un propósito .</a:t>
                      </a:r>
                      <a:endParaRPr lang="en-US" sz="800" b="1" dirty="0" smtClean="0">
                        <a:latin typeface="+mn-lt"/>
                        <a:ea typeface="Calibri"/>
                        <a:cs typeface="Times New Roman"/>
                      </a:endParaRPr>
                    </a:p>
                  </a:txBody>
                  <a:tcPr marL="32363" marR="3236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cxnSp>
        <p:nvCxnSpPr>
          <p:cNvPr id="11" name="Straight Connector 10"/>
          <p:cNvCxnSpPr/>
          <p:nvPr/>
        </p:nvCxnSpPr>
        <p:spPr>
          <a:xfrm>
            <a:off x="410116" y="4949371"/>
            <a:ext cx="6714585" cy="0"/>
          </a:xfrm>
          <a:prstGeom prst="line">
            <a:avLst/>
          </a:prstGeom>
          <a:ln w="3175">
            <a:prstDash val="lgDashDotDot"/>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09533" y="1526239"/>
            <a:ext cx="242888" cy="1766263"/>
            <a:chOff x="870296" y="1524000"/>
            <a:chExt cx="242888" cy="1766263"/>
          </a:xfrm>
        </p:grpSpPr>
        <p:sp>
          <p:nvSpPr>
            <p:cNvPr id="14" name="Oval 13"/>
            <p:cNvSpPr/>
            <p:nvPr/>
          </p:nvSpPr>
          <p:spPr>
            <a:xfrm>
              <a:off x="870296" y="1524000"/>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5" name="Oval 14"/>
            <p:cNvSpPr/>
            <p:nvPr/>
          </p:nvSpPr>
          <p:spPr>
            <a:xfrm>
              <a:off x="870296" y="2057400"/>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6" name="Oval 15"/>
            <p:cNvSpPr/>
            <p:nvPr/>
          </p:nvSpPr>
          <p:spPr>
            <a:xfrm>
              <a:off x="870296" y="2550807"/>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7" name="Oval 16"/>
            <p:cNvSpPr/>
            <p:nvPr/>
          </p:nvSpPr>
          <p:spPr>
            <a:xfrm>
              <a:off x="870296" y="3050777"/>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grpSp>
      <p:sp>
        <p:nvSpPr>
          <p:cNvPr id="8" name="Rectangle 7"/>
          <p:cNvSpPr/>
          <p:nvPr/>
        </p:nvSpPr>
        <p:spPr>
          <a:xfrm>
            <a:off x="632006" y="5576188"/>
            <a:ext cx="5646023" cy="2518923"/>
          </a:xfrm>
          <a:prstGeom prst="rect">
            <a:avLst/>
          </a:prstGeom>
        </p:spPr>
        <p:txBody>
          <a:bodyPr wrap="square" lIns="101881" tIns="50941" rIns="101881" bIns="50941">
            <a:spAutoFit/>
          </a:bodyPr>
          <a:lstStyle/>
          <a:p>
            <a:r>
              <a:rPr lang="es-ES_tradnl" sz="1900" b="1" dirty="0" smtClean="0">
                <a:latin typeface="Helvetica" pitchFamily="34" charset="0"/>
                <a:cs typeface="Helvetica" pitchFamily="34" charset="0"/>
              </a:rPr>
              <a:t>10.  ¿Qué necesita una semilla para crecer?</a:t>
            </a:r>
          </a:p>
          <a:p>
            <a:endParaRPr lang="es-ES_tradnl" sz="1900" b="1" dirty="0" smtClean="0">
              <a:latin typeface="Helvetica" pitchFamily="34" charset="0"/>
              <a:cs typeface="Helvetica" pitchFamily="34" charset="0"/>
            </a:endParaRPr>
          </a:p>
          <a:p>
            <a:pPr marL="685800" indent="-288925">
              <a:buFont typeface="+mj-lt"/>
              <a:buAutoNum type="alphaUcPeriod"/>
            </a:pPr>
            <a:r>
              <a:rPr lang="es-ES_tradnl" sz="1700" dirty="0" smtClean="0">
                <a:latin typeface="Helvetica" pitchFamily="34" charset="0"/>
                <a:cs typeface="Helvetica" pitchFamily="34" charset="0"/>
              </a:rPr>
              <a:t>agua y luz solar</a:t>
            </a:r>
          </a:p>
          <a:p>
            <a:pPr marL="685800" indent="-288925">
              <a:buFont typeface="+mj-lt"/>
              <a:buAutoNum type="alphaUcPeriod"/>
            </a:pPr>
            <a:endParaRPr lang="es-ES_tradnl" sz="1700" dirty="0" smtClean="0">
              <a:latin typeface="Helvetica" pitchFamily="34" charset="0"/>
              <a:cs typeface="Helvetica" pitchFamily="34" charset="0"/>
            </a:endParaRPr>
          </a:p>
          <a:p>
            <a:pPr marL="685800" indent="-288925">
              <a:buFont typeface="+mj-lt"/>
              <a:buAutoNum type="alphaUcPeriod"/>
            </a:pPr>
            <a:r>
              <a:rPr lang="es-ES_tradnl" sz="1700" dirty="0" smtClean="0">
                <a:latin typeface="Helvetica" pitchFamily="34" charset="0"/>
                <a:cs typeface="Helvetica" pitchFamily="34" charset="0"/>
              </a:rPr>
              <a:t>comida</a:t>
            </a:r>
          </a:p>
          <a:p>
            <a:pPr marL="685800" indent="-288925">
              <a:buFont typeface="+mj-lt"/>
              <a:buAutoNum type="alphaUcPeriod"/>
            </a:pPr>
            <a:endParaRPr lang="es-ES_tradnl" sz="1700" dirty="0" smtClean="0">
              <a:latin typeface="Helvetica" pitchFamily="34" charset="0"/>
              <a:cs typeface="Helvetica" pitchFamily="34" charset="0"/>
            </a:endParaRPr>
          </a:p>
          <a:p>
            <a:pPr marL="685800" indent="-288925">
              <a:buFont typeface="+mj-lt"/>
              <a:buAutoNum type="alphaUcPeriod"/>
            </a:pPr>
            <a:r>
              <a:rPr lang="es-ES_tradnl" sz="1700" dirty="0" smtClean="0">
                <a:latin typeface="Helvetica" pitchFamily="34" charset="0"/>
                <a:cs typeface="Helvetica" pitchFamily="34" charset="0"/>
              </a:rPr>
              <a:t>hojas y tallos</a:t>
            </a:r>
            <a:endParaRPr lang="es-ES_tradnl" sz="1700" dirty="0" smtClean="0">
              <a:solidFill>
                <a:srgbClr val="FF0000"/>
              </a:solidFill>
              <a:latin typeface="Helvetica" pitchFamily="34" charset="0"/>
              <a:cs typeface="Helvetica" pitchFamily="34" charset="0"/>
            </a:endParaRPr>
          </a:p>
          <a:p>
            <a:pPr marL="685800" indent="-288925">
              <a:buFont typeface="+mj-lt"/>
              <a:buAutoNum type="alphaUcPeriod"/>
            </a:pPr>
            <a:endParaRPr lang="es-ES_tradnl" sz="1700" dirty="0" smtClean="0">
              <a:solidFill>
                <a:srgbClr val="FF0000"/>
              </a:solidFill>
              <a:latin typeface="Helvetica" pitchFamily="34" charset="0"/>
              <a:cs typeface="Helvetica" pitchFamily="34" charset="0"/>
            </a:endParaRPr>
          </a:p>
          <a:p>
            <a:pPr marL="685800" indent="-288925">
              <a:buFont typeface="+mj-lt"/>
              <a:buAutoNum type="alphaUcPeriod"/>
            </a:pPr>
            <a:r>
              <a:rPr lang="es-ES_tradnl" sz="1700" dirty="0" smtClean="0">
                <a:latin typeface="Helvetica" pitchFamily="34" charset="0"/>
                <a:cs typeface="Helvetica" pitchFamily="34" charset="0"/>
              </a:rPr>
              <a:t>plantas</a:t>
            </a:r>
            <a:endParaRPr lang="es-ES_tradnl" sz="1700" dirty="0">
              <a:solidFill>
                <a:srgbClr val="FF0000"/>
              </a:solidFill>
              <a:latin typeface="Helvetica" pitchFamily="34" charset="0"/>
              <a:cs typeface="Helvetica" pitchFamily="34" charset="0"/>
            </a:endParaRPr>
          </a:p>
        </p:txBody>
      </p:sp>
      <p:grpSp>
        <p:nvGrpSpPr>
          <p:cNvPr id="2" name="Group 1"/>
          <p:cNvGrpSpPr/>
          <p:nvPr/>
        </p:nvGrpSpPr>
        <p:grpSpPr>
          <a:xfrm>
            <a:off x="735886" y="6248400"/>
            <a:ext cx="268819" cy="1757638"/>
            <a:chOff x="765999" y="6548162"/>
            <a:chExt cx="268819" cy="1757638"/>
          </a:xfrm>
        </p:grpSpPr>
        <p:sp>
          <p:nvSpPr>
            <p:cNvPr id="18" name="Oval 17"/>
            <p:cNvSpPr/>
            <p:nvPr/>
          </p:nvSpPr>
          <p:spPr>
            <a:xfrm>
              <a:off x="765999" y="6548162"/>
              <a:ext cx="265934"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9" name="Oval 18"/>
            <p:cNvSpPr/>
            <p:nvPr/>
          </p:nvSpPr>
          <p:spPr>
            <a:xfrm>
              <a:off x="765999" y="7072937"/>
              <a:ext cx="265934"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20" name="Oval 19"/>
            <p:cNvSpPr/>
            <p:nvPr/>
          </p:nvSpPr>
          <p:spPr>
            <a:xfrm>
              <a:off x="765999" y="7587342"/>
              <a:ext cx="265934"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21" name="Oval 20"/>
            <p:cNvSpPr/>
            <p:nvPr/>
          </p:nvSpPr>
          <p:spPr>
            <a:xfrm>
              <a:off x="768884" y="8066314"/>
              <a:ext cx="265934"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grpSp>
    </p:spTree>
    <p:extLst>
      <p:ext uri="{BB962C8B-B14F-4D97-AF65-F5344CB8AC3E}">
        <p14:creationId xmlns:p14="http://schemas.microsoft.com/office/powerpoint/2010/main" val="1867848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36</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46885472"/>
              </p:ext>
            </p:extLst>
          </p:nvPr>
        </p:nvGraphicFramePr>
        <p:xfrm>
          <a:off x="5257800" y="4114800"/>
          <a:ext cx="1866901" cy="487680"/>
        </p:xfrm>
        <a:graphic>
          <a:graphicData uri="http://schemas.openxmlformats.org/drawingml/2006/table">
            <a:tbl>
              <a:tblPr/>
              <a:tblGrid>
                <a:gridCol w="1866901"/>
              </a:tblGrid>
              <a:tr h="119786">
                <a:tc>
                  <a:txBody>
                    <a:bodyPr/>
                    <a:lstStyle/>
                    <a:p>
                      <a:pPr marL="0" marR="0" algn="l">
                        <a:lnSpc>
                          <a:spcPct val="100000"/>
                        </a:lnSpc>
                        <a:spcBef>
                          <a:spcPts val="0"/>
                        </a:spcBef>
                        <a:spcAft>
                          <a:spcPts val="0"/>
                        </a:spcAft>
                      </a:pPr>
                      <a:r>
                        <a:rPr lang="en-US" sz="800" b="1" dirty="0" err="1" smtClean="0">
                          <a:latin typeface="+mn-lt"/>
                          <a:ea typeface="Calibri"/>
                          <a:cs typeface="Times New Roman"/>
                        </a:rPr>
                        <a:t>Hacia</a:t>
                      </a:r>
                      <a:r>
                        <a:rPr lang="en-US" sz="800" b="1" dirty="0" smtClean="0">
                          <a:latin typeface="+mn-lt"/>
                          <a:ea typeface="Calibri"/>
                          <a:cs typeface="Times New Roman"/>
                        </a:rPr>
                        <a:t> RI.2.6   DOK-1  </a:t>
                      </a:r>
                      <a:r>
                        <a:rPr lang="en-US" sz="800" b="1" dirty="0" err="1" smtClean="0">
                          <a:latin typeface="+mn-lt"/>
                          <a:ea typeface="Calibri"/>
                          <a:cs typeface="Times New Roman"/>
                        </a:rPr>
                        <a:t>Cf</a:t>
                      </a:r>
                      <a:endParaRPr lang="en-US" sz="800" b="1" dirty="0">
                        <a:latin typeface="+mn-lt"/>
                        <a:ea typeface="Calibri"/>
                        <a:cs typeface="Times New Roman"/>
                      </a:endParaRPr>
                    </a:p>
                  </a:txBody>
                  <a:tcPr marL="33841" marR="3384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87426">
                <a:tc>
                  <a:txBody>
                    <a:bodyPr/>
                    <a:lstStyle/>
                    <a:p>
                      <a:pPr marL="0" marR="0" algn="l">
                        <a:lnSpc>
                          <a:spcPct val="100000"/>
                        </a:lnSpc>
                        <a:spcBef>
                          <a:spcPts val="0"/>
                        </a:spcBef>
                        <a:spcAft>
                          <a:spcPts val="0"/>
                        </a:spcAft>
                      </a:pPr>
                      <a:r>
                        <a:rPr lang="es-ES" sz="800" b="1" kern="1200" dirty="0" smtClean="0">
                          <a:solidFill>
                            <a:schemeClr val="tx1"/>
                          </a:solidFill>
                          <a:latin typeface="+mn-lt"/>
                          <a:ea typeface="+mn-ea"/>
                          <a:cs typeface="+mn-cs"/>
                        </a:rPr>
                        <a:t>Contesta preguntas con las interrogantes:</a:t>
                      </a:r>
                      <a:r>
                        <a:rPr lang="es-ES" sz="800" b="1" kern="1200" baseline="0" dirty="0" smtClean="0">
                          <a:solidFill>
                            <a:schemeClr val="tx1"/>
                          </a:solidFill>
                          <a:latin typeface="+mn-lt"/>
                          <a:ea typeface="+mn-ea"/>
                          <a:cs typeface="+mn-cs"/>
                        </a:rPr>
                        <a:t> </a:t>
                      </a:r>
                      <a:r>
                        <a:rPr lang="es-ES" sz="800" b="1" kern="1200" dirty="0" smtClean="0">
                          <a:solidFill>
                            <a:schemeClr val="tx1"/>
                          </a:solidFill>
                          <a:latin typeface="+mn-lt"/>
                          <a:ea typeface="+mn-ea"/>
                          <a:cs typeface="+mn-cs"/>
                        </a:rPr>
                        <a:t>quién, qué, cuándo, dónde y cómo, que responden, explican y describen </a:t>
                      </a:r>
                      <a:r>
                        <a:rPr lang="en-US" sz="800" b="1" kern="1200" dirty="0" smtClean="0">
                          <a:solidFill>
                            <a:schemeClr val="tx1"/>
                          </a:solidFill>
                          <a:latin typeface="+mn-lt"/>
                          <a:ea typeface="+mn-ea"/>
                          <a:cs typeface="+mn-cs"/>
                        </a:rPr>
                        <a:t>.</a:t>
                      </a:r>
                      <a:endParaRPr lang="en-US" sz="800" b="1" dirty="0">
                        <a:latin typeface="+mn-lt"/>
                        <a:ea typeface="Calibri"/>
                        <a:cs typeface="Times New Roman"/>
                      </a:endParaRPr>
                    </a:p>
                  </a:txBody>
                  <a:tcPr marL="33841" marR="3384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cxnSp>
        <p:nvCxnSpPr>
          <p:cNvPr id="10" name="Straight Connector 9"/>
          <p:cNvCxnSpPr/>
          <p:nvPr/>
        </p:nvCxnSpPr>
        <p:spPr>
          <a:xfrm>
            <a:off x="410116" y="4789714"/>
            <a:ext cx="6714585" cy="0"/>
          </a:xfrm>
          <a:prstGeom prst="line">
            <a:avLst/>
          </a:prstGeom>
          <a:ln w="3175">
            <a:prstDash val="lgDashDot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85800" y="893017"/>
            <a:ext cx="6714173" cy="2811311"/>
          </a:xfrm>
          <a:prstGeom prst="rect">
            <a:avLst/>
          </a:prstGeom>
        </p:spPr>
        <p:txBody>
          <a:bodyPr wrap="square" lIns="101881" tIns="50941" rIns="101881" bIns="50941">
            <a:spAutoFit/>
          </a:bodyPr>
          <a:lstStyle/>
          <a:p>
            <a:pPr marL="517525" indent="-517525">
              <a:buAutoNum type="arabicPeriod" startAt="11"/>
            </a:pPr>
            <a:r>
              <a:rPr lang="es-ES_tradnl" sz="1900" b="1" dirty="0" smtClean="0">
                <a:latin typeface="Helvetica" pitchFamily="34" charset="0"/>
                <a:cs typeface="Helvetica" pitchFamily="34" charset="0"/>
              </a:rPr>
              <a:t>¿Qué oración explica qué hacen las semillas cuando empiezan a crecer? </a:t>
            </a:r>
          </a:p>
          <a:p>
            <a:endParaRPr lang="es-ES_tradnl" sz="1900" dirty="0" smtClean="0">
              <a:latin typeface="Helvetica" pitchFamily="34" charset="0"/>
              <a:cs typeface="Helvetica" pitchFamily="34" charset="0"/>
            </a:endParaRPr>
          </a:p>
          <a:p>
            <a:pPr marL="839788" indent="-261938">
              <a:buFont typeface="+mj-lt"/>
              <a:buAutoNum type="alphaUcPeriod"/>
            </a:pPr>
            <a:r>
              <a:rPr lang="es-ES_tradnl" sz="1700" dirty="0" smtClean="0">
                <a:latin typeface="Helvetica" pitchFamily="34" charset="0"/>
                <a:cs typeface="Helvetica" pitchFamily="34" charset="0"/>
              </a:rPr>
              <a:t>Hay muchas clases de plantas.</a:t>
            </a:r>
          </a:p>
          <a:p>
            <a:pPr marL="839788" indent="-261938">
              <a:buFont typeface="+mj-lt"/>
              <a:buAutoNum type="alphaUcPeriod"/>
            </a:pPr>
            <a:endParaRPr lang="es-ES_tradnl" sz="1700" dirty="0" smtClean="0">
              <a:latin typeface="Helvetica" pitchFamily="34" charset="0"/>
              <a:cs typeface="Helvetica" pitchFamily="34" charset="0"/>
            </a:endParaRPr>
          </a:p>
          <a:p>
            <a:pPr marL="839788" indent="-261938">
              <a:buFont typeface="+mj-lt"/>
              <a:buAutoNum type="alphaUcPeriod"/>
            </a:pPr>
            <a:r>
              <a:rPr lang="es-ES_tradnl" sz="1700" dirty="0" smtClean="0">
                <a:latin typeface="Helvetica" pitchFamily="34" charset="0"/>
                <a:cs typeface="Helvetica" pitchFamily="34" charset="0"/>
              </a:rPr>
              <a:t>Un diminuto brote saldrá de cada semilla.</a:t>
            </a:r>
          </a:p>
          <a:p>
            <a:pPr marL="839788" indent="-261938">
              <a:buFont typeface="+mj-lt"/>
              <a:buAutoNum type="alphaUcPeriod"/>
            </a:pPr>
            <a:endParaRPr lang="es-ES_tradnl" sz="1700" dirty="0" smtClean="0">
              <a:latin typeface="Helvetica" pitchFamily="34" charset="0"/>
              <a:cs typeface="Helvetica" pitchFamily="34" charset="0"/>
            </a:endParaRPr>
          </a:p>
          <a:p>
            <a:pPr marL="839788" indent="-261938">
              <a:buFont typeface="+mj-lt"/>
              <a:buAutoNum type="alphaUcPeriod"/>
            </a:pPr>
            <a:r>
              <a:rPr lang="es-ES_tradnl" sz="1700" dirty="0" smtClean="0">
                <a:latin typeface="Helvetica" pitchFamily="34" charset="0"/>
                <a:cs typeface="Helvetica" pitchFamily="34" charset="0"/>
              </a:rPr>
              <a:t>Las semillas necesitan ciertas cosas o ellas no crecerán.</a:t>
            </a:r>
            <a:endParaRPr lang="es-ES_tradnl" sz="1200" dirty="0" smtClean="0">
              <a:latin typeface="Helvetica" pitchFamily="34" charset="0"/>
              <a:cs typeface="Helvetica" pitchFamily="34" charset="0"/>
            </a:endParaRPr>
          </a:p>
          <a:p>
            <a:pPr marL="839788" indent="-261938">
              <a:buFont typeface="+mj-lt"/>
              <a:buAutoNum type="alphaUcPeriod"/>
            </a:pPr>
            <a:endParaRPr lang="es-ES_tradnl" sz="1700" dirty="0" smtClean="0">
              <a:latin typeface="Helvetica" pitchFamily="34" charset="0"/>
              <a:cs typeface="Helvetica" pitchFamily="34" charset="0"/>
            </a:endParaRPr>
          </a:p>
          <a:p>
            <a:pPr marL="839788" indent="-261938">
              <a:buFont typeface="+mj-lt"/>
              <a:buAutoNum type="alphaUcPeriod"/>
            </a:pPr>
            <a:r>
              <a:rPr lang="es-ES_tradnl" sz="1700" dirty="0" smtClean="0">
                <a:latin typeface="Helvetica" pitchFamily="34" charset="0"/>
                <a:cs typeface="Helvetica" pitchFamily="34" charset="0"/>
              </a:rPr>
              <a:t>Cada tipo de planta tiene su propio ciclo de vida</a:t>
            </a:r>
            <a:r>
              <a:rPr lang="en-US" sz="1700" dirty="0" smtClean="0">
                <a:latin typeface="Helvetica" pitchFamily="34" charset="0"/>
                <a:cs typeface="Helvetica" pitchFamily="34" charset="0"/>
              </a:rPr>
              <a:t>.</a:t>
            </a:r>
            <a:endParaRPr lang="en-US" sz="1700" dirty="0">
              <a:latin typeface="Helvetica" pitchFamily="34" charset="0"/>
              <a:cs typeface="Helvetica" pitchFamily="34" charset="0"/>
            </a:endParaRPr>
          </a:p>
        </p:txBody>
      </p:sp>
      <p:grpSp>
        <p:nvGrpSpPr>
          <p:cNvPr id="2" name="Group 1"/>
          <p:cNvGrpSpPr/>
          <p:nvPr/>
        </p:nvGrpSpPr>
        <p:grpSpPr>
          <a:xfrm>
            <a:off x="814920" y="1811180"/>
            <a:ext cx="242888" cy="1816827"/>
            <a:chOff x="1257798" y="1852422"/>
            <a:chExt cx="242888" cy="1816827"/>
          </a:xfrm>
        </p:grpSpPr>
        <p:sp>
          <p:nvSpPr>
            <p:cNvPr id="15" name="Oval 14"/>
            <p:cNvSpPr/>
            <p:nvPr/>
          </p:nvSpPr>
          <p:spPr>
            <a:xfrm>
              <a:off x="1257798" y="1852422"/>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6" name="Oval 15"/>
            <p:cNvSpPr/>
            <p:nvPr/>
          </p:nvSpPr>
          <p:spPr>
            <a:xfrm>
              <a:off x="1257798" y="2362349"/>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7" name="Oval 16"/>
            <p:cNvSpPr/>
            <p:nvPr/>
          </p:nvSpPr>
          <p:spPr>
            <a:xfrm>
              <a:off x="1257798" y="2877676"/>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8" name="Oval 17"/>
            <p:cNvSpPr/>
            <p:nvPr/>
          </p:nvSpPr>
          <p:spPr>
            <a:xfrm>
              <a:off x="1257798" y="3429763"/>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grpSp>
      <p:graphicFrame>
        <p:nvGraphicFramePr>
          <p:cNvPr id="20" name="Table 19"/>
          <p:cNvGraphicFramePr>
            <a:graphicFrameLocks noGrp="1"/>
          </p:cNvGraphicFramePr>
          <p:nvPr>
            <p:extLst>
              <p:ext uri="{D42A27DB-BD31-4B8C-83A1-F6EECF244321}">
                <p14:modId xmlns:p14="http://schemas.microsoft.com/office/powerpoint/2010/main" val="1667330470"/>
              </p:ext>
            </p:extLst>
          </p:nvPr>
        </p:nvGraphicFramePr>
        <p:xfrm>
          <a:off x="5370102" y="8686800"/>
          <a:ext cx="1754599" cy="609600"/>
        </p:xfrm>
        <a:graphic>
          <a:graphicData uri="http://schemas.openxmlformats.org/drawingml/2006/table">
            <a:tbl>
              <a:tblPr/>
              <a:tblGrid>
                <a:gridCol w="1754599"/>
              </a:tblGrid>
              <a:tr h="152400">
                <a:tc>
                  <a:txBody>
                    <a:bodyPr/>
                    <a:lstStyle/>
                    <a:p>
                      <a:pPr marL="0" marR="0" algn="l">
                        <a:lnSpc>
                          <a:spcPct val="100000"/>
                        </a:lnSpc>
                        <a:spcBef>
                          <a:spcPts val="0"/>
                        </a:spcBef>
                        <a:spcAft>
                          <a:spcPts val="0"/>
                        </a:spcAft>
                      </a:pPr>
                      <a:r>
                        <a:rPr lang="en-US" sz="800" b="1" dirty="0" smtClean="0">
                          <a:solidFill>
                            <a:srgbClr val="000000"/>
                          </a:solidFill>
                          <a:latin typeface="+mn-lt"/>
                          <a:ea typeface="Times New Roman"/>
                          <a:cs typeface="Times New Roman"/>
                        </a:rPr>
                        <a:t>HaciaRI.2.6</a:t>
                      </a:r>
                      <a:r>
                        <a:rPr lang="en-US" sz="800" b="1" baseline="0" dirty="0" smtClean="0">
                          <a:solidFill>
                            <a:srgbClr val="000000"/>
                          </a:solidFill>
                          <a:latin typeface="+mn-lt"/>
                          <a:ea typeface="Times New Roman"/>
                          <a:cs typeface="Times New Roman"/>
                        </a:rPr>
                        <a:t>  DOK-2  Cl</a:t>
                      </a:r>
                      <a:endParaRPr lang="en-US" sz="800" b="1" dirty="0">
                        <a:latin typeface="+mn-lt"/>
                        <a:ea typeface="Calibri"/>
                        <a:cs typeface="Times New Roman"/>
                      </a:endParaRPr>
                    </a:p>
                  </a:txBody>
                  <a:tcPr marL="33841" marR="338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57200">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800" b="1" dirty="0" smtClean="0">
                          <a:latin typeface="+mn-lt"/>
                          <a:ea typeface="Times New Roman"/>
                          <a:cs typeface="Times New Roman"/>
                        </a:rPr>
                        <a:t>Localiza información para apoyar un propósito (contestar una pregunta, explicar o describir) en un  texto nuevo.</a:t>
                      </a:r>
                      <a:endParaRPr lang="en-US" sz="800" b="1" dirty="0">
                        <a:effectLst/>
                        <a:latin typeface="+mn-lt"/>
                        <a:ea typeface="Calibri"/>
                        <a:cs typeface="Times New Roman"/>
                      </a:endParaRPr>
                    </a:p>
                  </a:txBody>
                  <a:tcPr marL="33841" marR="3384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22" name="Rectangle 21"/>
          <p:cNvSpPr/>
          <p:nvPr/>
        </p:nvSpPr>
        <p:spPr>
          <a:xfrm>
            <a:off x="685800" y="5295437"/>
            <a:ext cx="6248400" cy="2513652"/>
          </a:xfrm>
          <a:prstGeom prst="rect">
            <a:avLst/>
          </a:prstGeom>
        </p:spPr>
        <p:txBody>
          <a:bodyPr wrap="square" lIns="96661" tIns="48331" rIns="96661" bIns="48331">
            <a:spAutoFit/>
          </a:bodyPr>
          <a:lstStyle/>
          <a:p>
            <a:pPr marL="517525" indent="-517525">
              <a:buAutoNum type="arabicPeriod" startAt="12"/>
            </a:pPr>
            <a:r>
              <a:rPr lang="es-ES_tradnl" sz="1900" b="1" dirty="0" smtClean="0">
                <a:latin typeface="Helvetica" pitchFamily="34" charset="0"/>
                <a:cs typeface="Helvetica" pitchFamily="34" charset="0"/>
              </a:rPr>
              <a:t>¿Qué oración describe </a:t>
            </a:r>
            <a:r>
              <a:rPr lang="es-ES_tradnl" sz="1900" b="1" u="sng" dirty="0">
                <a:latin typeface="Helvetica" pitchFamily="34" charset="0"/>
                <a:cs typeface="Helvetica" pitchFamily="34" charset="0"/>
              </a:rPr>
              <a:t>mejor</a:t>
            </a:r>
            <a:r>
              <a:rPr lang="es-ES_tradnl" sz="1900" b="1" dirty="0" smtClean="0">
                <a:latin typeface="Helvetica" pitchFamily="34" charset="0"/>
                <a:cs typeface="Helvetica" pitchFamily="34" charset="0"/>
              </a:rPr>
              <a:t> un ciclo de vida? </a:t>
            </a:r>
          </a:p>
          <a:p>
            <a:endParaRPr lang="es-ES_tradnl" sz="1900" dirty="0" smtClean="0">
              <a:latin typeface="Helvetica" pitchFamily="34" charset="0"/>
              <a:cs typeface="Helvetica" pitchFamily="34" charset="0"/>
            </a:endParaRPr>
          </a:p>
          <a:p>
            <a:pPr marL="854075" indent="-301625">
              <a:buFont typeface="+mj-lt"/>
              <a:buAutoNum type="alphaUcPeriod"/>
            </a:pPr>
            <a:r>
              <a:rPr lang="es-ES_tradnl" sz="1700" dirty="0" smtClean="0">
                <a:latin typeface="Helvetica" pitchFamily="34" charset="0"/>
                <a:cs typeface="Helvetica" pitchFamily="34" charset="0"/>
              </a:rPr>
              <a:t>Las plantas necesitan ciertas cosas.</a:t>
            </a:r>
          </a:p>
          <a:p>
            <a:pPr marL="854075" indent="-301625">
              <a:buFont typeface="+mj-lt"/>
              <a:buAutoNum type="alphaUcPeriod"/>
            </a:pPr>
            <a:endParaRPr lang="es-ES_tradnl" sz="1700" dirty="0" smtClean="0">
              <a:solidFill>
                <a:srgbClr val="FF0000"/>
              </a:solidFill>
              <a:latin typeface="Helvetica" pitchFamily="34" charset="0"/>
              <a:cs typeface="Helvetica" pitchFamily="34" charset="0"/>
            </a:endParaRPr>
          </a:p>
          <a:p>
            <a:pPr marL="854075" indent="-301625">
              <a:buFont typeface="+mj-lt"/>
              <a:buAutoNum type="alphaUcPeriod"/>
            </a:pPr>
            <a:r>
              <a:rPr lang="es-ES_tradnl" sz="1700" dirty="0" smtClean="0">
                <a:latin typeface="Helvetica" pitchFamily="34" charset="0"/>
                <a:cs typeface="Helvetica" pitchFamily="34" charset="0"/>
              </a:rPr>
              <a:t>Las plantas esperan por el calor del sol. </a:t>
            </a:r>
          </a:p>
          <a:p>
            <a:pPr marL="854075" indent="-301625"/>
            <a:endParaRPr lang="es-ES_tradnl" sz="1700" dirty="0" smtClean="0">
              <a:solidFill>
                <a:srgbClr val="FF0000"/>
              </a:solidFill>
              <a:latin typeface="Helvetica" pitchFamily="34" charset="0"/>
              <a:cs typeface="Helvetica" pitchFamily="34" charset="0"/>
            </a:endParaRPr>
          </a:p>
          <a:p>
            <a:pPr marL="854075" indent="-301625"/>
            <a:r>
              <a:rPr lang="es-ES_tradnl" sz="1700" dirty="0" smtClean="0">
                <a:latin typeface="Helvetica" pitchFamily="34" charset="0"/>
                <a:cs typeface="Helvetica" pitchFamily="34" charset="0"/>
              </a:rPr>
              <a:t>C.  Al </a:t>
            </a:r>
            <a:r>
              <a:rPr lang="es-ES_tradnl" sz="1700" dirty="0">
                <a:latin typeface="Helvetica" pitchFamily="34" charset="0"/>
                <a:cs typeface="Helvetica" pitchFamily="34" charset="0"/>
              </a:rPr>
              <a:t>final de su ciclo de </a:t>
            </a:r>
            <a:r>
              <a:rPr lang="es-ES_tradnl" sz="1700" dirty="0" smtClean="0">
                <a:latin typeface="Helvetica" pitchFamily="34" charset="0"/>
                <a:cs typeface="Helvetica" pitchFamily="34" charset="0"/>
              </a:rPr>
              <a:t>vida, una planta muere. </a:t>
            </a:r>
          </a:p>
          <a:p>
            <a:pPr marL="854075" indent="-301625">
              <a:buFont typeface="+mj-lt"/>
              <a:buAutoNum type="alphaUcPeriod"/>
            </a:pPr>
            <a:endParaRPr lang="es-ES_tradnl" sz="1700" dirty="0" smtClean="0">
              <a:latin typeface="Helvetica" pitchFamily="34" charset="0"/>
              <a:cs typeface="Helvetica" pitchFamily="34" charset="0"/>
            </a:endParaRPr>
          </a:p>
          <a:p>
            <a:pPr marL="854075" indent="-301625"/>
            <a:r>
              <a:rPr lang="es-ES_tradnl" sz="1700" dirty="0" smtClean="0">
                <a:latin typeface="Helvetica" pitchFamily="34" charset="0"/>
                <a:cs typeface="Helvetica" pitchFamily="34" charset="0"/>
              </a:rPr>
              <a:t>D.  Los seres vivientes pasan por diferentes etapas.</a:t>
            </a:r>
            <a:endParaRPr lang="es-ES_tradnl" sz="1700" dirty="0">
              <a:latin typeface="Helvetica" pitchFamily="34" charset="0"/>
              <a:cs typeface="Helvetica" pitchFamily="34" charset="0"/>
            </a:endParaRPr>
          </a:p>
        </p:txBody>
      </p:sp>
      <p:grpSp>
        <p:nvGrpSpPr>
          <p:cNvPr id="3" name="Group 2"/>
          <p:cNvGrpSpPr/>
          <p:nvPr/>
        </p:nvGrpSpPr>
        <p:grpSpPr>
          <a:xfrm>
            <a:off x="825483" y="5943600"/>
            <a:ext cx="263530" cy="1769874"/>
            <a:chOff x="1233967" y="5943730"/>
            <a:chExt cx="263530" cy="1769874"/>
          </a:xfrm>
        </p:grpSpPr>
        <p:sp>
          <p:nvSpPr>
            <p:cNvPr id="23" name="Oval 22"/>
            <p:cNvSpPr/>
            <p:nvPr/>
          </p:nvSpPr>
          <p:spPr>
            <a:xfrm>
              <a:off x="1233967" y="5943730"/>
              <a:ext cx="263530"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233967" y="6445665"/>
              <a:ext cx="263530"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233967" y="6978157"/>
              <a:ext cx="263530"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233967" y="7474118"/>
              <a:ext cx="263530"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73941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37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930785254"/>
              </p:ext>
            </p:extLst>
          </p:nvPr>
        </p:nvGraphicFramePr>
        <p:xfrm>
          <a:off x="5257800" y="3810000"/>
          <a:ext cx="1524000" cy="519248"/>
        </p:xfrm>
        <a:graphic>
          <a:graphicData uri="http://schemas.openxmlformats.org/drawingml/2006/table">
            <a:tbl>
              <a:tblPr/>
              <a:tblGrid>
                <a:gridCol w="1524000"/>
              </a:tblGrid>
              <a:tr h="153488">
                <a:tc>
                  <a:txBody>
                    <a:bodyPr/>
                    <a:lstStyle/>
                    <a:p>
                      <a:pPr marL="0" marR="0" algn="l">
                        <a:lnSpc>
                          <a:spcPct val="100000"/>
                        </a:lnSpc>
                        <a:spcBef>
                          <a:spcPts val="0"/>
                        </a:spcBef>
                        <a:spcAft>
                          <a:spcPts val="0"/>
                        </a:spcAft>
                      </a:pPr>
                      <a:r>
                        <a:rPr lang="en-US" sz="800" b="1" dirty="0" err="1" smtClean="0">
                          <a:latin typeface="+mn-lt"/>
                          <a:ea typeface="Calibri"/>
                          <a:cs typeface="Times New Roman"/>
                        </a:rPr>
                        <a:t>Hacia</a:t>
                      </a:r>
                      <a:r>
                        <a:rPr lang="en-US" sz="800" b="1" dirty="0" smtClean="0">
                          <a:latin typeface="+mn-lt"/>
                          <a:ea typeface="Calibri"/>
                          <a:cs typeface="Times New Roman"/>
                        </a:rPr>
                        <a:t> RI.2.7  DOK-1  </a:t>
                      </a:r>
                      <a:r>
                        <a:rPr lang="en-US" sz="800" b="1" dirty="0" err="1" smtClean="0">
                          <a:latin typeface="+mn-lt"/>
                          <a:ea typeface="Calibri"/>
                          <a:cs typeface="Times New Roman"/>
                        </a:rPr>
                        <a:t>Cf</a:t>
                      </a:r>
                      <a:endParaRPr lang="en-US" sz="800" b="1" dirty="0">
                        <a:latin typeface="+mn-lt"/>
                        <a:ea typeface="Calibri"/>
                        <a:cs typeface="Times New Roman"/>
                      </a:endParaRPr>
                    </a:p>
                  </a:txBody>
                  <a:tcPr marL="32363" marR="3236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43840">
                <a:tc>
                  <a:txBody>
                    <a:bodyPr/>
                    <a:lstStyle/>
                    <a:p>
                      <a:pPr marL="0" marR="0" indent="0" algn="l">
                        <a:lnSpc>
                          <a:spcPct val="100000"/>
                        </a:lnSpc>
                        <a:spcBef>
                          <a:spcPts val="0"/>
                        </a:spcBef>
                        <a:spcAft>
                          <a:spcPts val="0"/>
                        </a:spcAft>
                      </a:pPr>
                      <a:r>
                        <a:rPr lang="es-ES" sz="800" b="1" dirty="0" smtClean="0">
                          <a:latin typeface="+mn-lt"/>
                          <a:ea typeface="Times New Roman"/>
                          <a:cs typeface="Times New Roman"/>
                        </a:rPr>
                        <a:t>Contesta preguntas que requieren hacer referencia  a imágenes visuales en un  texto nuevo.</a:t>
                      </a:r>
                      <a:endParaRPr lang="en-US" sz="800" b="1" dirty="0">
                        <a:latin typeface="+mn-lt"/>
                        <a:ea typeface="Calibri"/>
                        <a:cs typeface="Times New Roman"/>
                      </a:endParaRPr>
                    </a:p>
                  </a:txBody>
                  <a:tcPr marL="32363" marR="3236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8" name="Rectangle 7"/>
          <p:cNvSpPr/>
          <p:nvPr/>
        </p:nvSpPr>
        <p:spPr>
          <a:xfrm>
            <a:off x="466652" y="553680"/>
            <a:ext cx="6477000" cy="3072921"/>
          </a:xfrm>
          <a:prstGeom prst="rect">
            <a:avLst/>
          </a:prstGeom>
          <a:noFill/>
        </p:spPr>
        <p:txBody>
          <a:bodyPr wrap="square" lIns="101881" tIns="50941" rIns="101881" bIns="50941">
            <a:spAutoFit/>
          </a:bodyPr>
          <a:lstStyle/>
          <a:p>
            <a:pPr marL="457200" indent="-457200"/>
            <a:r>
              <a:rPr lang="en-US" sz="1900" b="1" dirty="0" smtClean="0">
                <a:latin typeface="Helvetica" pitchFamily="34" charset="0"/>
                <a:cs typeface="Helvetica" pitchFamily="34" charset="0"/>
              </a:rPr>
              <a:t>13.  </a:t>
            </a:r>
            <a:r>
              <a:rPr lang="es-ES_tradnl" sz="1900" b="1" dirty="0" smtClean="0">
                <a:latin typeface="Helvetica" pitchFamily="34" charset="0"/>
                <a:cs typeface="Helvetica" pitchFamily="34" charset="0"/>
              </a:rPr>
              <a:t>Mira la </a:t>
            </a:r>
            <a:r>
              <a:rPr lang="es-ES_tradnl" sz="1900" b="1" i="1" u="sng" dirty="0" smtClean="0">
                <a:latin typeface="Helvetica" pitchFamily="34" charset="0"/>
                <a:cs typeface="Helvetica" pitchFamily="34" charset="0"/>
              </a:rPr>
              <a:t>Ilustración del </a:t>
            </a:r>
            <a:r>
              <a:rPr lang="es-ES_tradnl" sz="1900" b="1" i="1" u="sng" dirty="0">
                <a:latin typeface="Helvetica" pitchFamily="34" charset="0"/>
                <a:cs typeface="Helvetica" pitchFamily="34" charset="0"/>
              </a:rPr>
              <a:t>C</a:t>
            </a:r>
            <a:r>
              <a:rPr lang="es-ES_tradnl" sz="1900" b="1" i="1" u="sng" dirty="0" smtClean="0">
                <a:latin typeface="Helvetica" pitchFamily="34" charset="0"/>
                <a:cs typeface="Helvetica" pitchFamily="34" charset="0"/>
              </a:rPr>
              <a:t>iclo de vida de la planta</a:t>
            </a:r>
            <a:r>
              <a:rPr lang="es-ES_tradnl" sz="1900" b="1" dirty="0" smtClean="0">
                <a:latin typeface="Helvetica" pitchFamily="34" charset="0"/>
                <a:cs typeface="Helvetica" pitchFamily="34" charset="0"/>
              </a:rPr>
              <a:t>. ¿Por qué las plantas producen frutos?</a:t>
            </a:r>
          </a:p>
          <a:p>
            <a:endParaRPr lang="es-ES_tradnl" sz="1900" dirty="0" smtClean="0">
              <a:latin typeface="Helvetica" pitchFamily="34" charset="0"/>
              <a:cs typeface="Helvetica" pitchFamily="34" charset="0"/>
            </a:endParaRPr>
          </a:p>
          <a:p>
            <a:pPr marL="834940" indent="-361417">
              <a:buFont typeface="+mj-lt"/>
              <a:buAutoNum type="alphaUcPeriod"/>
            </a:pPr>
            <a:r>
              <a:rPr lang="es-ES_tradnl" sz="1700" dirty="0" smtClean="0">
                <a:latin typeface="Helvetica" pitchFamily="34" charset="0"/>
                <a:cs typeface="Helvetica" pitchFamily="34" charset="0"/>
              </a:rPr>
              <a:t>En la última parte de la ilustración.</a:t>
            </a:r>
          </a:p>
          <a:p>
            <a:pPr marL="834940" indent="-361417">
              <a:buFont typeface="+mj-lt"/>
              <a:buAutoNum type="alphaUcPeriod"/>
            </a:pPr>
            <a:endParaRPr lang="es-ES_tradnl" sz="1700" dirty="0" smtClean="0">
              <a:latin typeface="Helvetica" pitchFamily="34" charset="0"/>
              <a:cs typeface="Helvetica" pitchFamily="34" charset="0"/>
            </a:endParaRPr>
          </a:p>
          <a:p>
            <a:pPr marL="834940" indent="-361417">
              <a:buFont typeface="+mj-lt"/>
              <a:buAutoNum type="alphaUcPeriod"/>
            </a:pPr>
            <a:r>
              <a:rPr lang="es-ES_tradnl" sz="1700" dirty="0" smtClean="0">
                <a:latin typeface="Helvetica" pitchFamily="34" charset="0"/>
                <a:cs typeface="Helvetica" pitchFamily="34" charset="0"/>
              </a:rPr>
              <a:t>La planta produce frutos para que nuevas semillas puedan crecer.</a:t>
            </a:r>
          </a:p>
          <a:p>
            <a:pPr marL="834940" indent="-361417">
              <a:buFont typeface="+mj-lt"/>
              <a:buAutoNum type="alphaUcPeriod"/>
            </a:pPr>
            <a:endParaRPr lang="es-ES_tradnl" sz="1700" dirty="0" smtClean="0">
              <a:solidFill>
                <a:srgbClr val="FF0000"/>
              </a:solidFill>
              <a:latin typeface="Helvetica" pitchFamily="34" charset="0"/>
              <a:cs typeface="Helvetica" pitchFamily="34" charset="0"/>
            </a:endParaRPr>
          </a:p>
          <a:p>
            <a:pPr marL="834940" indent="-361417">
              <a:buFont typeface="+mj-lt"/>
              <a:buAutoNum type="alphaUcPeriod"/>
            </a:pPr>
            <a:r>
              <a:rPr lang="es-ES_tradnl" sz="1700" dirty="0" smtClean="0">
                <a:latin typeface="Helvetica" pitchFamily="34" charset="0"/>
                <a:cs typeface="Helvetica" pitchFamily="34" charset="0"/>
              </a:rPr>
              <a:t>Una semilla cae al suelo.</a:t>
            </a:r>
          </a:p>
          <a:p>
            <a:pPr marL="834940" indent="-361417">
              <a:buFont typeface="+mj-lt"/>
              <a:buAutoNum type="alphaUcPeriod"/>
            </a:pPr>
            <a:endParaRPr lang="es-ES_tradnl" sz="1700" dirty="0" smtClean="0">
              <a:solidFill>
                <a:srgbClr val="FF0000"/>
              </a:solidFill>
              <a:latin typeface="Helvetica" pitchFamily="34" charset="0"/>
              <a:cs typeface="Helvetica" pitchFamily="34" charset="0"/>
            </a:endParaRPr>
          </a:p>
          <a:p>
            <a:pPr marL="834940" indent="-361417">
              <a:buFont typeface="+mj-lt"/>
              <a:buAutoNum type="alphaUcPeriod"/>
            </a:pPr>
            <a:r>
              <a:rPr lang="es-ES_tradnl" sz="1700" dirty="0" smtClean="0">
                <a:latin typeface="Helvetica" pitchFamily="34" charset="0"/>
                <a:cs typeface="Helvetica" pitchFamily="34" charset="0"/>
              </a:rPr>
              <a:t>Las personas disfrutan comer los frutos</a:t>
            </a:r>
            <a:r>
              <a:rPr lang="en-US" sz="1700" dirty="0" smtClean="0">
                <a:latin typeface="Helvetica" pitchFamily="34" charset="0"/>
                <a:cs typeface="Helvetica" pitchFamily="34" charset="0"/>
              </a:rPr>
              <a:t>. </a:t>
            </a:r>
            <a:endParaRPr lang="en-US" sz="1700" dirty="0">
              <a:latin typeface="Helvetica" pitchFamily="34" charset="0"/>
              <a:cs typeface="Helvetica" pitchFamily="34" charset="0"/>
            </a:endParaRPr>
          </a:p>
        </p:txBody>
      </p:sp>
      <p:cxnSp>
        <p:nvCxnSpPr>
          <p:cNvPr id="10" name="Straight Connector 9"/>
          <p:cNvCxnSpPr/>
          <p:nvPr/>
        </p:nvCxnSpPr>
        <p:spPr>
          <a:xfrm>
            <a:off x="410116" y="4953000"/>
            <a:ext cx="6714585" cy="0"/>
          </a:xfrm>
          <a:prstGeom prst="line">
            <a:avLst/>
          </a:prstGeom>
          <a:ln w="3175">
            <a:prstDash val="lgDashDot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04631" y="1499419"/>
            <a:ext cx="255178" cy="2004498"/>
            <a:chOff x="625289" y="1524000"/>
            <a:chExt cx="255178" cy="2004498"/>
          </a:xfrm>
        </p:grpSpPr>
        <p:sp>
          <p:nvSpPr>
            <p:cNvPr id="11" name="Oval 10"/>
            <p:cNvSpPr/>
            <p:nvPr/>
          </p:nvSpPr>
          <p:spPr>
            <a:xfrm>
              <a:off x="629860" y="1524000"/>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2" name="Oval 11"/>
            <p:cNvSpPr/>
            <p:nvPr/>
          </p:nvSpPr>
          <p:spPr>
            <a:xfrm>
              <a:off x="625289" y="2042967"/>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3" name="Oval 12"/>
            <p:cNvSpPr/>
            <p:nvPr/>
          </p:nvSpPr>
          <p:spPr>
            <a:xfrm>
              <a:off x="637579" y="2779521"/>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sp>
          <p:nvSpPr>
            <p:cNvPr id="14" name="Oval 13"/>
            <p:cNvSpPr/>
            <p:nvPr/>
          </p:nvSpPr>
          <p:spPr>
            <a:xfrm>
              <a:off x="625289" y="3289012"/>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p>
          </p:txBody>
        </p:sp>
      </p:grpSp>
      <p:sp>
        <p:nvSpPr>
          <p:cNvPr id="21" name="Rectangle 20"/>
          <p:cNvSpPr/>
          <p:nvPr/>
        </p:nvSpPr>
        <p:spPr>
          <a:xfrm>
            <a:off x="404812" y="5430702"/>
            <a:ext cx="6834188" cy="3119087"/>
          </a:xfrm>
          <a:prstGeom prst="rect">
            <a:avLst/>
          </a:prstGeom>
          <a:noFill/>
        </p:spPr>
        <p:txBody>
          <a:bodyPr wrap="square" lIns="101881" tIns="50941" rIns="101881" bIns="50941">
            <a:spAutoFit/>
          </a:bodyPr>
          <a:lstStyle/>
          <a:p>
            <a:pPr marL="517525" indent="-457200"/>
            <a:r>
              <a:rPr lang="en-US" sz="1900" b="1" dirty="0" smtClean="0">
                <a:latin typeface="Helvetica" pitchFamily="34" charset="0"/>
                <a:cs typeface="Helvetica" pitchFamily="34" charset="0"/>
              </a:rPr>
              <a:t>14</a:t>
            </a:r>
            <a:r>
              <a:rPr lang="es-ES_tradnl" sz="1900" b="1" dirty="0" smtClean="0">
                <a:latin typeface="Helvetica" pitchFamily="34" charset="0"/>
                <a:cs typeface="Helvetica" pitchFamily="34" charset="0"/>
              </a:rPr>
              <a:t>.  ¿Qué oración en la </a:t>
            </a:r>
            <a:r>
              <a:rPr lang="es-ES_tradnl" sz="1900" b="1" i="1" u="sng" dirty="0" smtClean="0">
                <a:latin typeface="Helvetica" pitchFamily="34" charset="0"/>
                <a:cs typeface="Helvetica" pitchFamily="34" charset="0"/>
              </a:rPr>
              <a:t>Ilustración del Ciclo de vida de la planta</a:t>
            </a:r>
            <a:r>
              <a:rPr lang="es-ES_tradnl" sz="1900" b="1" dirty="0" smtClean="0">
                <a:latin typeface="Helvetica" pitchFamily="34" charset="0"/>
                <a:cs typeface="Helvetica" pitchFamily="34" charset="0"/>
              </a:rPr>
              <a:t> explica qué sucede cuando las plantas obtienen lo que necesitan para crecer?</a:t>
            </a:r>
          </a:p>
          <a:p>
            <a:endParaRPr lang="es-ES_tradnl" sz="1900" dirty="0" smtClean="0">
              <a:solidFill>
                <a:srgbClr val="FF0000"/>
              </a:solidFill>
              <a:latin typeface="Helvetica" pitchFamily="34" charset="0"/>
              <a:cs typeface="Helvetica" pitchFamily="34" charset="0"/>
            </a:endParaRPr>
          </a:p>
          <a:p>
            <a:pPr marL="913581" indent="-361417">
              <a:buFont typeface="+mj-lt"/>
              <a:buAutoNum type="alphaUcPeriod"/>
            </a:pPr>
            <a:r>
              <a:rPr lang="es-ES_tradnl" sz="1700" dirty="0" smtClean="0">
                <a:latin typeface="Helvetica" pitchFamily="34" charset="0"/>
                <a:cs typeface="Helvetica" pitchFamily="34" charset="0"/>
              </a:rPr>
              <a:t>Una semilla cae al suelo.</a:t>
            </a:r>
          </a:p>
          <a:p>
            <a:pPr marL="913581" indent="-361417">
              <a:buFont typeface="+mj-lt"/>
              <a:buAutoNum type="alphaUcPeriod"/>
            </a:pPr>
            <a:endParaRPr lang="es-ES_tradnl" sz="1700" dirty="0" smtClean="0">
              <a:latin typeface="Helvetica" pitchFamily="34" charset="0"/>
              <a:cs typeface="Helvetica" pitchFamily="34" charset="0"/>
            </a:endParaRPr>
          </a:p>
          <a:p>
            <a:pPr marL="913581" indent="-361417">
              <a:buFont typeface="+mj-lt"/>
              <a:buAutoNum type="alphaUcPeriod"/>
            </a:pPr>
            <a:r>
              <a:rPr lang="es-ES_tradnl" sz="1700" dirty="0" smtClean="0">
                <a:latin typeface="Helvetica" pitchFamily="34" charset="0"/>
                <a:cs typeface="Helvetica" pitchFamily="34" charset="0"/>
              </a:rPr>
              <a:t>El agua y la luz solar le ayudan a crecer.</a:t>
            </a:r>
          </a:p>
          <a:p>
            <a:pPr marL="913581" indent="-361417">
              <a:buFont typeface="+mj-lt"/>
              <a:buAutoNum type="alphaUcPeriod"/>
            </a:pPr>
            <a:endParaRPr lang="es-ES_tradnl" sz="1700" dirty="0" smtClean="0">
              <a:solidFill>
                <a:srgbClr val="FF0000"/>
              </a:solidFill>
              <a:latin typeface="Helvetica" pitchFamily="34" charset="0"/>
              <a:cs typeface="Helvetica" pitchFamily="34" charset="0"/>
            </a:endParaRPr>
          </a:p>
          <a:p>
            <a:pPr marL="913581" indent="-361417">
              <a:buFont typeface="+mj-lt"/>
              <a:buAutoNum type="alphaUcPeriod"/>
            </a:pPr>
            <a:r>
              <a:rPr lang="es-ES_tradnl" sz="1700" dirty="0" smtClean="0">
                <a:latin typeface="Helvetica" pitchFamily="34" charset="0"/>
                <a:cs typeface="Helvetica" pitchFamily="34" charset="0"/>
              </a:rPr>
              <a:t>Le crecen tallos y hojas. </a:t>
            </a:r>
          </a:p>
          <a:p>
            <a:pPr marL="913581" indent="-361417">
              <a:buFont typeface="+mj-lt"/>
              <a:buAutoNum type="alphaUcPeriod"/>
            </a:pPr>
            <a:endParaRPr lang="es-ES_tradnl" sz="1700" dirty="0" smtClean="0">
              <a:solidFill>
                <a:srgbClr val="FF0000"/>
              </a:solidFill>
              <a:latin typeface="Helvetica" pitchFamily="34" charset="0"/>
              <a:cs typeface="Helvetica" pitchFamily="34" charset="0"/>
            </a:endParaRPr>
          </a:p>
          <a:p>
            <a:pPr marL="913581" indent="-361417">
              <a:buFont typeface="+mj-lt"/>
              <a:buAutoNum type="alphaUcPeriod"/>
            </a:pPr>
            <a:r>
              <a:rPr lang="es-ES_tradnl" sz="1700" dirty="0" smtClean="0">
                <a:latin typeface="Helvetica" panose="020B0604020202020204" pitchFamily="34" charset="0"/>
                <a:cs typeface="Helvetica" panose="020B0604020202020204" pitchFamily="34" charset="0"/>
              </a:rPr>
              <a:t>Producen frutos para que nuevas plantas puedan crec</a:t>
            </a:r>
            <a:r>
              <a:rPr lang="es-ES_tradnl" sz="1800" dirty="0" smtClean="0">
                <a:latin typeface="Helvetica" panose="020B0604020202020204" pitchFamily="34" charset="0"/>
                <a:cs typeface="Helvetica" panose="020B0604020202020204" pitchFamily="34" charset="0"/>
              </a:rPr>
              <a:t>er.</a:t>
            </a:r>
            <a:endParaRPr lang="es-ES_tradnl" sz="1700" dirty="0">
              <a:latin typeface="Helvetica" pitchFamily="34" charset="0"/>
              <a:cs typeface="Helvetica" pitchFamily="34" charset="0"/>
            </a:endParaRPr>
          </a:p>
        </p:txBody>
      </p:sp>
      <p:sp>
        <p:nvSpPr>
          <p:cNvPr id="22" name="Oval 21"/>
          <p:cNvSpPr/>
          <p:nvPr/>
        </p:nvSpPr>
        <p:spPr>
          <a:xfrm>
            <a:off x="637579" y="6660518"/>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solidFill>
                <a:srgbClr val="FF0000"/>
              </a:solidFill>
            </a:endParaRPr>
          </a:p>
        </p:txBody>
      </p:sp>
      <p:sp>
        <p:nvSpPr>
          <p:cNvPr id="23" name="Oval 22"/>
          <p:cNvSpPr/>
          <p:nvPr/>
        </p:nvSpPr>
        <p:spPr>
          <a:xfrm>
            <a:off x="637579" y="7138219"/>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solidFill>
                <a:srgbClr val="FF0000"/>
              </a:solidFill>
            </a:endParaRPr>
          </a:p>
        </p:txBody>
      </p:sp>
      <p:sp>
        <p:nvSpPr>
          <p:cNvPr id="24" name="Oval 23"/>
          <p:cNvSpPr/>
          <p:nvPr/>
        </p:nvSpPr>
        <p:spPr>
          <a:xfrm>
            <a:off x="636715" y="7683307"/>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solidFill>
                <a:srgbClr val="FF0000"/>
              </a:solidFill>
            </a:endParaRPr>
          </a:p>
        </p:txBody>
      </p:sp>
      <p:sp>
        <p:nvSpPr>
          <p:cNvPr id="25" name="Oval 24"/>
          <p:cNvSpPr/>
          <p:nvPr/>
        </p:nvSpPr>
        <p:spPr>
          <a:xfrm>
            <a:off x="636715" y="8189891"/>
            <a:ext cx="242888"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n-US" dirty="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685640866"/>
              </p:ext>
            </p:extLst>
          </p:nvPr>
        </p:nvGraphicFramePr>
        <p:xfrm>
          <a:off x="5334000" y="8763000"/>
          <a:ext cx="1690687" cy="503821"/>
        </p:xfrm>
        <a:graphic>
          <a:graphicData uri="http://schemas.openxmlformats.org/drawingml/2006/table">
            <a:tbl>
              <a:tblPr/>
              <a:tblGrid>
                <a:gridCol w="1690687"/>
              </a:tblGrid>
              <a:tr h="1380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err="1" smtClean="0">
                          <a:latin typeface="+mn-lt"/>
                          <a:ea typeface="Calibri"/>
                          <a:cs typeface="Times New Roman"/>
                        </a:rPr>
                        <a:t>Hacia</a:t>
                      </a:r>
                      <a:r>
                        <a:rPr lang="en-US" sz="800" b="1" dirty="0" smtClean="0">
                          <a:latin typeface="+mn-lt"/>
                          <a:ea typeface="Calibri"/>
                          <a:cs typeface="Times New Roman"/>
                        </a:rPr>
                        <a:t> RI.2.7  DOK-2  Cl</a:t>
                      </a:r>
                    </a:p>
                  </a:txBody>
                  <a:tcPr marL="32363" marR="3236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319852">
                <a:tc>
                  <a:txBody>
                    <a:bodyPr/>
                    <a:lstStyle/>
                    <a:p>
                      <a:pPr marL="0" marR="0" algn="l">
                        <a:lnSpc>
                          <a:spcPct val="100000"/>
                        </a:lnSpc>
                        <a:spcBef>
                          <a:spcPts val="0"/>
                        </a:spcBef>
                        <a:spcAft>
                          <a:spcPts val="0"/>
                        </a:spcAft>
                      </a:pPr>
                      <a:r>
                        <a:rPr lang="es-ES" sz="800" b="1" dirty="0" smtClean="0">
                          <a:latin typeface="+mn-lt"/>
                          <a:ea typeface="Times New Roman"/>
                          <a:cs typeface="Times New Roman"/>
                        </a:rPr>
                        <a:t>Localiza las representaciones visuales precisas que contribuyen a un texto y lo clarifican.</a:t>
                      </a:r>
                      <a:endParaRPr lang="en-US" sz="800" b="1" dirty="0" smtClean="0">
                        <a:latin typeface="+mn-lt"/>
                        <a:ea typeface="Calibri"/>
                        <a:cs typeface="Times New Roman"/>
                      </a:endParaRPr>
                    </a:p>
                  </a:txBody>
                  <a:tcPr marL="32363" marR="3236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924932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38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72615281"/>
              </p:ext>
            </p:extLst>
          </p:nvPr>
        </p:nvGraphicFramePr>
        <p:xfrm>
          <a:off x="410115" y="399143"/>
          <a:ext cx="7043738" cy="3555080"/>
        </p:xfrm>
        <a:graphic>
          <a:graphicData uri="http://schemas.openxmlformats.org/drawingml/2006/table">
            <a:tbl>
              <a:tblPr firstRow="1" bandRow="1">
                <a:tableStyleId>{5940675A-B579-460E-94D1-54222C63F5DA}</a:tableStyleId>
              </a:tblPr>
              <a:tblGrid>
                <a:gridCol w="7043738"/>
              </a:tblGrid>
              <a:tr h="676946">
                <a:tc>
                  <a:txBody>
                    <a:bodyPr/>
                    <a:lstStyle/>
                    <a:p>
                      <a:pPr marL="341313" indent="-341313">
                        <a:buAutoNum type="arabicPeriod" startAt="15"/>
                      </a:pPr>
                      <a:r>
                        <a:rPr lang="es-ES_tradnl" sz="1600" b="1" noProof="0" dirty="0" smtClean="0">
                          <a:latin typeface="Helvetica" panose="020B0604020202020204" pitchFamily="34" charset="0"/>
                          <a:cs typeface="Helvetica" panose="020B0604020202020204" pitchFamily="34" charset="0"/>
                        </a:rPr>
                        <a:t>¿Por qué</a:t>
                      </a:r>
                      <a:r>
                        <a:rPr lang="es-ES_tradnl" sz="1600" b="1" baseline="0" noProof="0" dirty="0" smtClean="0">
                          <a:latin typeface="Helvetica" panose="020B0604020202020204" pitchFamily="34" charset="0"/>
                          <a:cs typeface="Helvetica" panose="020B0604020202020204" pitchFamily="34" charset="0"/>
                        </a:rPr>
                        <a:t> el autor escribe el </a:t>
                      </a:r>
                      <a:r>
                        <a:rPr lang="es-ES_tradnl" sz="1600" b="1" baseline="0" noProof="0" dirty="0" smtClean="0">
                          <a:solidFill>
                            <a:schemeClr val="tx1"/>
                          </a:solidFill>
                          <a:latin typeface="Helvetica" panose="020B0604020202020204" pitchFamily="34" charset="0"/>
                          <a:cs typeface="Helvetica" panose="020B0604020202020204" pitchFamily="34" charset="0"/>
                        </a:rPr>
                        <a:t>texto</a:t>
                      </a:r>
                      <a:r>
                        <a:rPr lang="es-ES_tradnl" sz="1600" b="1" baseline="0" noProof="0" dirty="0" smtClean="0">
                          <a:latin typeface="Helvetica" panose="020B0604020202020204" pitchFamily="34" charset="0"/>
                          <a:cs typeface="Helvetica" panose="020B0604020202020204" pitchFamily="34" charset="0"/>
                        </a:rPr>
                        <a:t> </a:t>
                      </a:r>
                      <a:r>
                        <a:rPr lang="es-ES_tradnl" sz="1600" b="1" i="1" u="sng" baseline="0" noProof="0" dirty="0" smtClean="0">
                          <a:latin typeface="Helvetica" panose="020B0604020202020204" pitchFamily="34" charset="0"/>
                          <a:cs typeface="Helvetica" panose="020B0604020202020204" pitchFamily="34" charset="0"/>
                        </a:rPr>
                        <a:t>El ciclo de vida de la planta</a:t>
                      </a:r>
                      <a:r>
                        <a:rPr lang="es-ES_tradnl" sz="1600" b="1" baseline="0" noProof="0" dirty="0" smtClean="0">
                          <a:latin typeface="Helvetica" panose="020B0604020202020204" pitchFamily="34" charset="0"/>
                          <a:cs typeface="Helvetica" panose="020B0604020202020204" pitchFamily="34" charset="0"/>
                        </a:rPr>
                        <a:t>? </a:t>
                      </a:r>
                      <a:r>
                        <a:rPr lang="es-ES_tradnl" sz="1600" b="1" dirty="0" smtClean="0">
                          <a:latin typeface="Helvetica" pitchFamily="34" charset="0"/>
                        </a:rPr>
                        <a:t>Utiliza detalles</a:t>
                      </a:r>
                      <a:r>
                        <a:rPr lang="es-ES_tradnl" sz="1600" b="1" baseline="0" dirty="0" smtClean="0">
                          <a:latin typeface="Helvetica" pitchFamily="34" charset="0"/>
                        </a:rPr>
                        <a:t> y ejemplos del </a:t>
                      </a:r>
                      <a:r>
                        <a:rPr lang="es-ES_tradnl" sz="1600" b="1" baseline="0" dirty="0" smtClean="0">
                          <a:solidFill>
                            <a:schemeClr val="tx1"/>
                          </a:solidFill>
                          <a:latin typeface="Helvetica" pitchFamily="34" charset="0"/>
                        </a:rPr>
                        <a:t>texto</a:t>
                      </a:r>
                      <a:r>
                        <a:rPr lang="es-ES_tradnl" sz="1600" b="1" baseline="0" dirty="0" smtClean="0">
                          <a:latin typeface="Helvetica" pitchFamily="34" charset="0"/>
                        </a:rPr>
                        <a:t> para apoyar tu respuesta</a:t>
                      </a:r>
                      <a:r>
                        <a:rPr lang="en-US" sz="1600" b="1" dirty="0" smtClean="0">
                          <a:latin typeface="Helvetica" pitchFamily="34" charset="0"/>
                        </a:rPr>
                        <a:t>. </a:t>
                      </a:r>
                      <a:r>
                        <a:rPr lang="en-US" sz="1600" b="1" dirty="0" smtClean="0"/>
                        <a:t>   </a:t>
                      </a:r>
                      <a:endParaRPr lang="en-US" sz="1200" b="1" dirty="0" smtClean="0"/>
                    </a:p>
                  </a:txBody>
                  <a:tcPr marL="102013" marR="102013" marT="51090" marB="510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9563">
                <a:tc>
                  <a:txBody>
                    <a:bodyPr/>
                    <a:lstStyle/>
                    <a:p>
                      <a:endParaRPr lang="en-US" sz="1900" dirty="0" smtClean="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6" name="Straight Connector 5"/>
          <p:cNvCxnSpPr/>
          <p:nvPr/>
        </p:nvCxnSpPr>
        <p:spPr>
          <a:xfrm>
            <a:off x="410116" y="4894654"/>
            <a:ext cx="6714585" cy="0"/>
          </a:xfrm>
          <a:prstGeom prst="line">
            <a:avLst/>
          </a:prstGeom>
          <a:ln w="3175">
            <a:prstDash val="lgDashDotDot"/>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968983793"/>
              </p:ext>
            </p:extLst>
          </p:nvPr>
        </p:nvGraphicFramePr>
        <p:xfrm>
          <a:off x="5486400" y="4038600"/>
          <a:ext cx="1905000" cy="641169"/>
        </p:xfrm>
        <a:graphic>
          <a:graphicData uri="http://schemas.openxmlformats.org/drawingml/2006/table">
            <a:tbl>
              <a:tblPr/>
              <a:tblGrid>
                <a:gridCol w="1905000"/>
              </a:tblGrid>
              <a:tr h="153489">
                <a:tc>
                  <a:txBody>
                    <a:bodyPr/>
                    <a:lstStyle/>
                    <a:p>
                      <a:pPr marL="0" marR="0" algn="l">
                        <a:lnSpc>
                          <a:spcPct val="100000"/>
                        </a:lnSpc>
                        <a:spcBef>
                          <a:spcPts val="0"/>
                        </a:spcBef>
                        <a:spcAft>
                          <a:spcPts val="0"/>
                        </a:spcAft>
                      </a:pPr>
                      <a:r>
                        <a:rPr lang="en-US" sz="800" b="1" dirty="0" err="1" smtClean="0">
                          <a:solidFill>
                            <a:srgbClr val="000000"/>
                          </a:solidFill>
                          <a:latin typeface="+mn-lt"/>
                          <a:ea typeface="Times New Roman"/>
                          <a:cs typeface="Times New Roman"/>
                        </a:rPr>
                        <a:t>Hacia</a:t>
                      </a:r>
                      <a:r>
                        <a:rPr lang="en-US" sz="800" b="1" dirty="0" smtClean="0">
                          <a:solidFill>
                            <a:srgbClr val="000000"/>
                          </a:solidFill>
                          <a:latin typeface="+mn-lt"/>
                          <a:ea typeface="Times New Roman"/>
                          <a:cs typeface="Times New Roman"/>
                        </a:rPr>
                        <a:t> RI.2.6</a:t>
                      </a:r>
                      <a:r>
                        <a:rPr lang="en-US" sz="800" b="1" baseline="0" dirty="0" smtClean="0">
                          <a:solidFill>
                            <a:srgbClr val="000000"/>
                          </a:solidFill>
                          <a:latin typeface="+mn-lt"/>
                          <a:ea typeface="Times New Roman"/>
                          <a:cs typeface="Times New Roman"/>
                        </a:rPr>
                        <a:t>   DOK-3  </a:t>
                      </a:r>
                      <a:r>
                        <a:rPr lang="en-US" sz="800" b="1" baseline="0" dirty="0" err="1" smtClean="0">
                          <a:solidFill>
                            <a:srgbClr val="000000"/>
                          </a:solidFill>
                          <a:latin typeface="+mn-lt"/>
                          <a:ea typeface="Times New Roman"/>
                          <a:cs typeface="Times New Roman"/>
                        </a:rPr>
                        <a:t>APx</a:t>
                      </a:r>
                      <a:endParaRPr lang="en-US" sz="800" b="1" dirty="0">
                        <a:latin typeface="+mn-lt"/>
                        <a:ea typeface="Calibri"/>
                        <a:cs typeface="Times New Roman"/>
                      </a:endParaRPr>
                    </a:p>
                  </a:txBody>
                  <a:tcPr marL="32363" marR="3236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410391">
                <a:tc>
                  <a:txBody>
                    <a:bodyPr/>
                    <a:lstStyle/>
                    <a:p>
                      <a:pPr marL="0" marR="0" algn="l">
                        <a:lnSpc>
                          <a:spcPct val="100000"/>
                        </a:lnSpc>
                        <a:spcBef>
                          <a:spcPts val="0"/>
                        </a:spcBef>
                        <a:spcAft>
                          <a:spcPts val="0"/>
                        </a:spcAft>
                      </a:pPr>
                      <a:r>
                        <a:rPr lang="es-ES" sz="800" b="1" kern="1200" dirty="0" smtClean="0">
                          <a:solidFill>
                            <a:schemeClr val="tx1"/>
                          </a:solidFill>
                          <a:latin typeface="+mn-lt"/>
                          <a:ea typeface="+mn-ea"/>
                          <a:cs typeface="+mn-cs"/>
                        </a:rPr>
                        <a:t>Identifica un propósito principal en un texto  nuevo mediante declaraciones específicas acerca de lo que el autor quiere contestar, explicar o describir</a:t>
                      </a:r>
                      <a:r>
                        <a:rPr lang="en-US" sz="800" b="1" kern="1200" dirty="0" smtClean="0">
                          <a:solidFill>
                            <a:schemeClr val="tx1"/>
                          </a:solidFill>
                          <a:latin typeface="+mn-lt"/>
                          <a:ea typeface="+mn-ea"/>
                          <a:cs typeface="+mn-cs"/>
                        </a:rPr>
                        <a:t>.</a:t>
                      </a:r>
                      <a:endParaRPr lang="en-US" sz="800" b="1" dirty="0">
                        <a:latin typeface="+mn-lt"/>
                        <a:ea typeface="Calibri"/>
                        <a:cs typeface="Times New Roman"/>
                      </a:endParaRPr>
                    </a:p>
                  </a:txBody>
                  <a:tcPr marL="32363" marR="3236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24036900"/>
              </p:ext>
            </p:extLst>
          </p:nvPr>
        </p:nvGraphicFramePr>
        <p:xfrm>
          <a:off x="5113973" y="8915400"/>
          <a:ext cx="2286000" cy="487680"/>
        </p:xfrm>
        <a:graphic>
          <a:graphicData uri="http://schemas.openxmlformats.org/drawingml/2006/table">
            <a:tbl>
              <a:tblPr/>
              <a:tblGrid>
                <a:gridCol w="2286000"/>
              </a:tblGrid>
              <a:tr h="107768">
                <a:tc>
                  <a:txBody>
                    <a:bodyPr/>
                    <a:lstStyle/>
                    <a:p>
                      <a:pPr marL="0" marR="0" algn="l">
                        <a:lnSpc>
                          <a:spcPct val="100000"/>
                        </a:lnSpc>
                        <a:spcBef>
                          <a:spcPts val="0"/>
                        </a:spcBef>
                        <a:spcAft>
                          <a:spcPts val="0"/>
                        </a:spcAft>
                      </a:pPr>
                      <a:r>
                        <a:rPr lang="en-US" sz="800" b="1" dirty="0" err="1" smtClean="0">
                          <a:latin typeface="+mn-lt"/>
                          <a:ea typeface="Calibri"/>
                          <a:cs typeface="Times New Roman"/>
                        </a:rPr>
                        <a:t>Hacia</a:t>
                      </a:r>
                      <a:r>
                        <a:rPr lang="en-US" sz="800" b="1" dirty="0" smtClean="0">
                          <a:latin typeface="+mn-lt"/>
                          <a:ea typeface="Calibri"/>
                          <a:cs typeface="Times New Roman"/>
                        </a:rPr>
                        <a:t> RI.2.7  DOK-2</a:t>
                      </a:r>
                      <a:r>
                        <a:rPr lang="en-US" sz="800" b="1" baseline="0" dirty="0" smtClean="0">
                          <a:latin typeface="+mn-lt"/>
                          <a:ea typeface="Calibri"/>
                          <a:cs typeface="Times New Roman"/>
                        </a:rPr>
                        <a:t>  </a:t>
                      </a:r>
                      <a:r>
                        <a:rPr lang="en-US" sz="800" b="1" baseline="0" dirty="0" err="1" smtClean="0">
                          <a:latin typeface="+mn-lt"/>
                          <a:ea typeface="Calibri"/>
                          <a:cs typeface="Times New Roman"/>
                        </a:rPr>
                        <a:t>APn</a:t>
                      </a:r>
                      <a:endParaRPr lang="en-US" sz="800" b="1" dirty="0">
                        <a:latin typeface="+mn-lt"/>
                        <a:ea typeface="Calibri"/>
                        <a:cs typeface="Times New Roman"/>
                      </a:endParaRPr>
                    </a:p>
                  </a:txBody>
                  <a:tcPr marL="32363" marR="3236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275408">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800" b="1" kern="1200" dirty="0" smtClean="0">
                          <a:solidFill>
                            <a:schemeClr val="tx1"/>
                          </a:solidFill>
                          <a:latin typeface="+mn-lt"/>
                          <a:ea typeface="+mn-ea"/>
                          <a:cs typeface="+mn-cs"/>
                        </a:rPr>
                        <a:t>Interpreta información de una representación visual con el fin de responder preguntas que clarifican un texto.</a:t>
                      </a:r>
                      <a:endParaRPr lang="en-US" sz="800" b="1" dirty="0">
                        <a:latin typeface="+mn-lt"/>
                        <a:ea typeface="Calibri"/>
                        <a:cs typeface="Times New Roman"/>
                      </a:endParaRPr>
                    </a:p>
                  </a:txBody>
                  <a:tcPr marL="32363" marR="3236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73030299"/>
              </p:ext>
            </p:extLst>
          </p:nvPr>
        </p:nvGraphicFramePr>
        <p:xfrm>
          <a:off x="423862" y="5334000"/>
          <a:ext cx="7043738" cy="3555080"/>
        </p:xfrm>
        <a:graphic>
          <a:graphicData uri="http://schemas.openxmlformats.org/drawingml/2006/table">
            <a:tbl>
              <a:tblPr firstRow="1" bandRow="1">
                <a:tableStyleId>{5940675A-B579-460E-94D1-54222C63F5DA}</a:tableStyleId>
              </a:tblPr>
              <a:tblGrid>
                <a:gridCol w="7043738"/>
              </a:tblGrid>
              <a:tr h="676946">
                <a:tc>
                  <a:txBody>
                    <a:bodyPr/>
                    <a:lstStyle/>
                    <a:p>
                      <a:pPr marL="287338" indent="-287338">
                        <a:buNone/>
                      </a:pPr>
                      <a:r>
                        <a:rPr lang="en-US" sz="1600" b="1" baseline="0" dirty="0" smtClean="0">
                          <a:solidFill>
                            <a:schemeClr val="tx1"/>
                          </a:solidFill>
                        </a:rPr>
                        <a:t>16. </a:t>
                      </a:r>
                      <a:r>
                        <a:rPr lang="es-ES_tradnl" sz="1600" b="1" baseline="0" dirty="0" smtClean="0">
                          <a:solidFill>
                            <a:schemeClr val="tx1"/>
                          </a:solidFill>
                          <a:latin typeface="Helvetica" pitchFamily="34" charset="0"/>
                        </a:rPr>
                        <a:t>Explica qué pasa primero, después, luego y al final, en el ciclo de vida de una planta</a:t>
                      </a:r>
                      <a:r>
                        <a:rPr lang="en-US" sz="1600" b="1" baseline="0" dirty="0" smtClean="0">
                          <a:solidFill>
                            <a:schemeClr val="tx1"/>
                          </a:solidFill>
                          <a:latin typeface="Helvetica" pitchFamily="34" charset="0"/>
                        </a:rPr>
                        <a:t>.  </a:t>
                      </a:r>
                      <a:endParaRPr lang="en-US" sz="1200" b="1" dirty="0" smtClean="0"/>
                    </a:p>
                  </a:txBody>
                  <a:tcPr marL="102013" marR="102013" marT="51090" marB="510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9563">
                <a:tc>
                  <a:txBody>
                    <a:bodyPr/>
                    <a:lstStyle/>
                    <a:p>
                      <a:endParaRPr lang="en-US" sz="1900" dirty="0" smtClean="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99">
                <a:tc>
                  <a:txBody>
                    <a:bodyPr/>
                    <a:lstStyle/>
                    <a:p>
                      <a:endParaRPr lang="en-US" sz="1900" dirty="0">
                        <a:solidFill>
                          <a:schemeClr val="tx1"/>
                        </a:solidFill>
                      </a:endParaRPr>
                    </a:p>
                  </a:txBody>
                  <a:tcPr marL="102013" marR="102013"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158732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39</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173520979"/>
              </p:ext>
            </p:extLst>
          </p:nvPr>
        </p:nvGraphicFramePr>
        <p:xfrm>
          <a:off x="242888" y="76200"/>
          <a:ext cx="7043738" cy="5352786"/>
        </p:xfrm>
        <a:graphic>
          <a:graphicData uri="http://schemas.openxmlformats.org/drawingml/2006/table">
            <a:tbl>
              <a:tblPr firstRow="1" bandRow="1">
                <a:tableStyleId>{5940675A-B579-460E-94D1-54222C63F5DA}</a:tableStyleId>
              </a:tblPr>
              <a:tblGrid>
                <a:gridCol w="7043738"/>
              </a:tblGrid>
              <a:tr h="973907">
                <a:tc>
                  <a:txBody>
                    <a:bodyPr/>
                    <a:lstStyle/>
                    <a:p>
                      <a:pPr marL="0" marR="0" lvl="0" indent="0" algn="l" defTabSz="1018809" rtl="0" eaLnBrk="1" fontAlgn="auto" latinLnBrk="0" hangingPunct="1">
                        <a:lnSpc>
                          <a:spcPct val="100000"/>
                        </a:lnSpc>
                        <a:spcBef>
                          <a:spcPts val="0"/>
                        </a:spcBef>
                        <a:spcAft>
                          <a:spcPts val="0"/>
                        </a:spcAft>
                        <a:buClrTx/>
                        <a:buSzTx/>
                        <a:buFont typeface="+mj-lt"/>
                        <a:buNone/>
                        <a:tabLst/>
                        <a:defRPr/>
                      </a:pPr>
                      <a:r>
                        <a:rPr lang="es-ES_tradnl" sz="1600" b="1" kern="1200" noProof="0" dirty="0" smtClean="0">
                          <a:solidFill>
                            <a:schemeClr val="tx1"/>
                          </a:solidFill>
                          <a:latin typeface="Helvetica" panose="020B0604020202020204" pitchFamily="34" charset="0"/>
                          <a:ea typeface="Times New Roman"/>
                          <a:cs typeface="Helvetica" panose="020B0604020202020204" pitchFamily="34" charset="0"/>
                        </a:rPr>
                        <a:t> 17. Escribe una o dos oraciones más para concluir el párrafo. Utiliza detalles del texto </a:t>
                      </a:r>
                      <a:r>
                        <a:rPr lang="es-ES_tradnl" sz="1600" b="1" i="1" u="sng" kern="1200" noProof="0" dirty="0" smtClean="0">
                          <a:solidFill>
                            <a:schemeClr val="tx1"/>
                          </a:solidFill>
                          <a:latin typeface="Helvetica" panose="020B0604020202020204" pitchFamily="34" charset="0"/>
                          <a:ea typeface="Times New Roman"/>
                          <a:cs typeface="Helvetica" panose="020B0604020202020204" pitchFamily="34" charset="0"/>
                        </a:rPr>
                        <a:t>El ciclo de vida de la planta</a:t>
                      </a:r>
                      <a:r>
                        <a:rPr lang="es-ES_tradnl" sz="1600" b="1" kern="1200" noProof="0" dirty="0" smtClean="0">
                          <a:solidFill>
                            <a:schemeClr val="tx1"/>
                          </a:solidFill>
                          <a:latin typeface="Helvetica" panose="020B0604020202020204" pitchFamily="34" charset="0"/>
                          <a:ea typeface="Times New Roman"/>
                          <a:cs typeface="Helvetica" panose="020B0604020202020204" pitchFamily="34" charset="0"/>
                        </a:rPr>
                        <a:t>.</a:t>
                      </a:r>
                    </a:p>
                    <a:p>
                      <a:pPr marL="0" marR="0" lvl="0" indent="0" algn="l" defTabSz="1018809" rtl="0" eaLnBrk="1" fontAlgn="auto" latinLnBrk="0" hangingPunct="1">
                        <a:lnSpc>
                          <a:spcPct val="100000"/>
                        </a:lnSpc>
                        <a:spcBef>
                          <a:spcPts val="0"/>
                        </a:spcBef>
                        <a:spcAft>
                          <a:spcPts val="0"/>
                        </a:spcAft>
                        <a:buClrTx/>
                        <a:buSzTx/>
                        <a:buFont typeface="+mj-lt"/>
                        <a:buNone/>
                        <a:tabLst/>
                        <a:defRPr/>
                      </a:pPr>
                      <a:r>
                        <a:rPr lang="es-ES_tradnl" sz="1600" b="1" kern="1200" noProof="0" dirty="0" smtClean="0">
                          <a:solidFill>
                            <a:schemeClr val="tx1"/>
                          </a:solidFill>
                          <a:latin typeface="Helvetica" panose="020B0604020202020204" pitchFamily="34" charset="0"/>
                          <a:ea typeface="Times New Roman"/>
                          <a:cs typeface="Helvetica" panose="020B0604020202020204" pitchFamily="34" charset="0"/>
                        </a:rPr>
                        <a:t>Tarea: Un estudiante está escribiendo para la clase un párrafo acerca de cómo comienza el ciclo de vida de una planta.  Lee el párrafo.</a:t>
                      </a:r>
                      <a:r>
                        <a:rPr lang="es-ES_tradnl" sz="2000" b="1" baseline="0" noProof="0" dirty="0" smtClean="0"/>
                        <a:t> </a:t>
                      </a:r>
                    </a:p>
                    <a:p>
                      <a:pPr marL="0" marR="0" lvl="0" indent="0" algn="r" defTabSz="1018809" rtl="0" eaLnBrk="1" fontAlgn="auto" latinLnBrk="0" hangingPunct="1">
                        <a:lnSpc>
                          <a:spcPct val="100000"/>
                        </a:lnSpc>
                        <a:spcBef>
                          <a:spcPts val="0"/>
                        </a:spcBef>
                        <a:spcAft>
                          <a:spcPts val="0"/>
                        </a:spcAft>
                        <a:buClrTx/>
                        <a:buSzTx/>
                        <a:buFont typeface="+mj-lt"/>
                        <a:buNone/>
                        <a:tabLst/>
                        <a:defRPr/>
                      </a:pPr>
                      <a:r>
                        <a:rPr lang="es-ES_tradnl" sz="1050" b="0" i="1" baseline="0" noProof="0" dirty="0" smtClean="0">
                          <a:latin typeface="+mn-lt"/>
                          <a:cs typeface="Helvetica" pitchFamily="34" charset="0"/>
                        </a:rPr>
                        <a:t>Escribir para revisar un texto breve, Organización, W.2.2c, escribir una conclusión, Objetivo 3a</a:t>
                      </a:r>
                      <a:endParaRPr lang="es-ES_tradnl" sz="1050" b="1" kern="1200" noProof="0" dirty="0" smtClean="0">
                        <a:solidFill>
                          <a:schemeClr val="tx1"/>
                        </a:solidFill>
                        <a:latin typeface="+mn-lt"/>
                        <a:ea typeface="Times New Roman"/>
                        <a:cs typeface="Helvetica" panose="020B0604020202020204" pitchFamily="34" charset="0"/>
                      </a:endParaRPr>
                    </a:p>
                    <a:p>
                      <a:pPr marL="0" marR="0" lvl="0" indent="0" algn="l" defTabSz="1018809" rtl="0" eaLnBrk="1" fontAlgn="auto" latinLnBrk="0" hangingPunct="1">
                        <a:lnSpc>
                          <a:spcPct val="100000"/>
                        </a:lnSpc>
                        <a:spcBef>
                          <a:spcPts val="0"/>
                        </a:spcBef>
                        <a:spcAft>
                          <a:spcPts val="0"/>
                        </a:spcAft>
                        <a:buClrTx/>
                        <a:buSzTx/>
                        <a:buFont typeface="+mj-lt"/>
                        <a:buNone/>
                        <a:tabLst/>
                        <a:defRPr/>
                      </a:pPr>
                      <a:endParaRPr kumimoji="0" lang="es-ES_tradnl" sz="1600" b="1" i="0" u="none" strike="noStrike" kern="1200" cap="none" spc="0" normalizeH="0" baseline="0" noProof="0" dirty="0" smtClean="0">
                        <a:ln>
                          <a:noFill/>
                        </a:ln>
                        <a:solidFill>
                          <a:srgbClr val="000000"/>
                        </a:solidFill>
                        <a:effectLst/>
                        <a:uLnTx/>
                        <a:uFillTx/>
                        <a:latin typeface="+mn-lt"/>
                        <a:ea typeface="Times New Roman"/>
                        <a:cs typeface="Times New Roman"/>
                      </a:endParaRPr>
                    </a:p>
                    <a:p>
                      <a:pPr marL="0" marR="0" lvl="0" indent="0" algn="ctr" defTabSz="1018809" rtl="0" eaLnBrk="1" fontAlgn="auto" latinLnBrk="0" hangingPunct="1">
                        <a:lnSpc>
                          <a:spcPct val="100000"/>
                        </a:lnSpc>
                        <a:spcBef>
                          <a:spcPts val="0"/>
                        </a:spcBef>
                        <a:spcAft>
                          <a:spcPts val="0"/>
                        </a:spcAft>
                        <a:buClrTx/>
                        <a:buSzTx/>
                        <a:buFont typeface="+mj-lt"/>
                        <a:buNone/>
                        <a:tabLst/>
                        <a:defRPr/>
                      </a:pPr>
                      <a:r>
                        <a:rPr kumimoji="0" lang="es-ES_tradnl" sz="1400" b="1" i="0" u="sng" strike="noStrike" kern="1200" cap="none" spc="0" normalizeH="0" baseline="0" noProof="0" dirty="0" smtClean="0">
                          <a:ln>
                            <a:noFill/>
                          </a:ln>
                          <a:solidFill>
                            <a:srgbClr val="000000"/>
                          </a:solidFill>
                          <a:effectLst/>
                          <a:uLnTx/>
                          <a:uFillTx/>
                          <a:latin typeface="+mn-lt"/>
                          <a:ea typeface="Times New Roman"/>
                          <a:cs typeface="Times New Roman"/>
                        </a:rPr>
                        <a:t>Nuevos ciclos de vida</a:t>
                      </a:r>
                      <a:endParaRPr kumimoji="0" lang="es-ES_tradnl" sz="1600" b="1" i="0" u="sng" strike="noStrike" kern="1200" cap="none" spc="0" normalizeH="0" baseline="0" noProof="0" dirty="0" smtClean="0">
                        <a:ln>
                          <a:noFill/>
                        </a:ln>
                        <a:solidFill>
                          <a:srgbClr val="000000"/>
                        </a:solidFill>
                        <a:effectLst/>
                        <a:uLnTx/>
                        <a:uFillTx/>
                        <a:latin typeface="+mn-lt"/>
                        <a:ea typeface="Times New Roman"/>
                        <a:cs typeface="Times New Roman"/>
                      </a:endParaRPr>
                    </a:p>
                    <a:p>
                      <a:pPr marL="0" marR="0" lvl="0" indent="0" algn="ctr" defTabSz="1018809" rtl="0" eaLnBrk="1" fontAlgn="auto" latinLnBrk="0" hangingPunct="1">
                        <a:lnSpc>
                          <a:spcPct val="100000"/>
                        </a:lnSpc>
                        <a:spcBef>
                          <a:spcPts val="0"/>
                        </a:spcBef>
                        <a:spcAft>
                          <a:spcPts val="0"/>
                        </a:spcAft>
                        <a:buClrTx/>
                        <a:buSzTx/>
                        <a:buFont typeface="+mj-lt"/>
                        <a:buNone/>
                        <a:tabLst/>
                        <a:defRPr/>
                      </a:pPr>
                      <a:r>
                        <a:rPr kumimoji="0" lang="es-ES_tradnl" sz="1600" b="1" i="0" u="none" strike="noStrike" kern="1200" cap="none" spc="0" normalizeH="0" baseline="0" noProof="0" dirty="0" smtClean="0">
                          <a:ln>
                            <a:noFill/>
                          </a:ln>
                          <a:solidFill>
                            <a:srgbClr val="000000"/>
                          </a:solidFill>
                          <a:effectLst/>
                          <a:uLnTx/>
                          <a:uFillTx/>
                          <a:latin typeface="+mn-lt"/>
                          <a:ea typeface="Times New Roman"/>
                          <a:cs typeface="Times New Roman"/>
                        </a:rPr>
                        <a:t>       </a:t>
                      </a:r>
                    </a:p>
                    <a:p>
                      <a:pPr marL="0" marR="0" lvl="0" indent="0" algn="l" defTabSz="1018809" rtl="0" eaLnBrk="1" fontAlgn="auto" latinLnBrk="0" hangingPunct="1">
                        <a:lnSpc>
                          <a:spcPct val="100000"/>
                        </a:lnSpc>
                        <a:spcBef>
                          <a:spcPts val="0"/>
                        </a:spcBef>
                        <a:spcAft>
                          <a:spcPts val="0"/>
                        </a:spcAft>
                        <a:buClrTx/>
                        <a:buSzTx/>
                        <a:buFont typeface="+mj-lt"/>
                        <a:buNone/>
                        <a:tabLst/>
                        <a:defRPr/>
                      </a:pPr>
                      <a:r>
                        <a:rPr kumimoji="0" lang="es-ES_tradnl" sz="1600" b="0" i="0" u="none" strike="noStrike" kern="1200" cap="none" spc="0" normalizeH="0" baseline="0" noProof="0" dirty="0" smtClean="0">
                          <a:ln>
                            <a:noFill/>
                          </a:ln>
                          <a:solidFill>
                            <a:srgbClr val="000000"/>
                          </a:solidFill>
                          <a:effectLst/>
                          <a:uLnTx/>
                          <a:uFillTx/>
                          <a:latin typeface="+mn-lt"/>
                          <a:ea typeface="Times New Roman"/>
                          <a:cs typeface="Times New Roman"/>
                        </a:rPr>
                        <a:t>      </a:t>
                      </a:r>
                      <a:r>
                        <a:rPr kumimoji="0" lang="es-ES_tradnl" sz="1400" b="0" i="0" u="none" strike="noStrike" kern="1200" cap="none" spc="0" normalizeH="0" baseline="0" noProof="0" dirty="0" smtClean="0">
                          <a:ln>
                            <a:noFill/>
                          </a:ln>
                          <a:solidFill>
                            <a:srgbClr val="000000"/>
                          </a:solidFill>
                          <a:effectLst/>
                          <a:uLnTx/>
                          <a:uFillTx/>
                          <a:latin typeface="+mn-lt"/>
                          <a:ea typeface="Times New Roman"/>
                          <a:cs typeface="Times New Roman"/>
                        </a:rPr>
                        <a:t>Las ardillas pueden ayudar a las plantas a comenzar un nuevo ciclo de vida. Las ardillas entierran nueces. A veces ellas olvidan dónde las enterraron. Entonces, la nuez podría convertirse en una semilla que comienza una nueva planta. Cada vez que una semilla comienza a crecer es el comienzo de un nuevo ciclo de vida. Cuando la semilla crece, tú puedes saber qué tipo de planta va a ser.</a:t>
                      </a:r>
                      <a:r>
                        <a:rPr lang="es-ES_tradnl" sz="1400" b="1" i="0" kern="1200" noProof="0" dirty="0" smtClean="0">
                          <a:solidFill>
                            <a:srgbClr val="000000"/>
                          </a:solidFill>
                          <a:effectLst/>
                          <a:latin typeface="+mn-lt"/>
                          <a:ea typeface="Times New Roman"/>
                          <a:cs typeface="Times New Roman"/>
                        </a:rPr>
                        <a:t>      </a:t>
                      </a:r>
                    </a:p>
                    <a:p>
                      <a:pPr marL="0" marR="0" indent="0" algn="l" defTabSz="1018809" rtl="0" eaLnBrk="1" fontAlgn="auto" latinLnBrk="0" hangingPunct="1">
                        <a:lnSpc>
                          <a:spcPct val="100000"/>
                        </a:lnSpc>
                        <a:spcBef>
                          <a:spcPts val="0"/>
                        </a:spcBef>
                        <a:spcAft>
                          <a:spcPts val="0"/>
                        </a:spcAft>
                        <a:buClrTx/>
                        <a:buSzTx/>
                        <a:buFont typeface="+mj-lt"/>
                        <a:buNone/>
                        <a:tabLst/>
                        <a:defRPr/>
                      </a:pPr>
                      <a:r>
                        <a:rPr lang="es-ES_tradnl" sz="1400" b="0" i="0" kern="1200" baseline="0" noProof="0" dirty="0" smtClean="0">
                          <a:solidFill>
                            <a:srgbClr val="000000"/>
                          </a:solidFill>
                          <a:effectLst/>
                          <a:latin typeface="+mn-lt"/>
                          <a:ea typeface="Times New Roman"/>
                          <a:cs typeface="Times New Roman"/>
                        </a:rPr>
                        <a:t>     </a:t>
                      </a:r>
                    </a:p>
                    <a:p>
                      <a:pPr marL="0" indent="0">
                        <a:buFont typeface="+mj-lt"/>
                        <a:buNone/>
                        <a:tabLst/>
                      </a:pPr>
                      <a:endParaRPr lang="en-US" sz="800" b="1" baseline="0" dirty="0" smtClean="0">
                        <a:solidFill>
                          <a:srgbClr val="002060"/>
                        </a:solidFill>
                      </a:endParaRPr>
                    </a:p>
                  </a:txBody>
                  <a:tcPr marL="102012" marR="102012" marT="51090" marB="510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111">
                <a:tc>
                  <a:txBody>
                    <a:bodyPr/>
                    <a:lstStyle/>
                    <a:p>
                      <a:endParaRPr lang="en-US" sz="1400" dirty="0" smtClean="0"/>
                    </a:p>
                  </a:txBody>
                  <a:tcPr marL="102012" marR="102012"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111">
                <a:tc>
                  <a:txBody>
                    <a:bodyPr/>
                    <a:lstStyle/>
                    <a:p>
                      <a:endParaRPr lang="en-US" sz="1400" dirty="0"/>
                    </a:p>
                  </a:txBody>
                  <a:tcPr marL="102012" marR="102012"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111">
                <a:tc>
                  <a:txBody>
                    <a:bodyPr/>
                    <a:lstStyle/>
                    <a:p>
                      <a:endParaRPr lang="en-US" sz="1400" dirty="0"/>
                    </a:p>
                  </a:txBody>
                  <a:tcPr marL="102012" marR="102012"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111">
                <a:tc>
                  <a:txBody>
                    <a:bodyPr/>
                    <a:lstStyle/>
                    <a:p>
                      <a:endParaRPr lang="en-US" sz="1400" dirty="0"/>
                    </a:p>
                  </a:txBody>
                  <a:tcPr marL="102012" marR="102012"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111">
                <a:tc>
                  <a:txBody>
                    <a:bodyPr/>
                    <a:lstStyle/>
                    <a:p>
                      <a:endParaRPr lang="en-US" sz="1400" dirty="0"/>
                    </a:p>
                  </a:txBody>
                  <a:tcPr marL="102012" marR="102012"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111">
                <a:tc>
                  <a:txBody>
                    <a:bodyPr/>
                    <a:lstStyle/>
                    <a:p>
                      <a:endParaRPr lang="en-US" sz="1400" dirty="0"/>
                    </a:p>
                  </a:txBody>
                  <a:tcPr marL="102012" marR="102012" marT="51090" marB="51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a:xfrm>
            <a:off x="270326" y="5548500"/>
            <a:ext cx="7197273" cy="3842350"/>
          </a:xfrm>
          <a:prstGeom prst="rect">
            <a:avLst/>
          </a:prstGeom>
          <a:noFill/>
        </p:spPr>
        <p:txBody>
          <a:bodyPr wrap="square" lIns="101869" tIns="50935" rIns="101869" bIns="50935">
            <a:spAutoFit/>
          </a:bodyPr>
          <a:lstStyle/>
          <a:p>
            <a:pPr marL="400050" indent="-400050"/>
            <a:r>
              <a:rPr lang="es-ES_tradnl" sz="1600" b="1" dirty="0" smtClean="0">
                <a:latin typeface="Helvetica" panose="020B0604020202020204" pitchFamily="34" charset="0"/>
                <a:ea typeface="Times New Roman"/>
                <a:cs typeface="Helvetica" panose="020B0604020202020204" pitchFamily="34" charset="0"/>
              </a:rPr>
              <a:t> 18. Un estudiante está revisando este párrafo y quiere añadir una oración para explicar por qué Margarita estaba triste. Lee el párrafo.</a:t>
            </a:r>
            <a:endParaRPr lang="es-ES_tradnl" sz="1600" i="1" dirty="0" smtClean="0">
              <a:latin typeface="Helvetica" panose="020B0604020202020204" pitchFamily="34" charset="0"/>
              <a:ea typeface="Times New Roman"/>
              <a:cs typeface="Helvetica" panose="020B0604020202020204" pitchFamily="34" charset="0"/>
            </a:endParaRPr>
          </a:p>
          <a:p>
            <a:pPr marL="400050" indent="-400050" algn="r"/>
            <a:r>
              <a:rPr lang="es-ES_tradnl" sz="900" i="1" dirty="0" smtClean="0">
                <a:latin typeface="Helvetica" panose="020B0604020202020204" pitchFamily="34" charset="0"/>
                <a:ea typeface="Times New Roman"/>
                <a:cs typeface="Helvetica" panose="020B0604020202020204" pitchFamily="34" charset="0"/>
              </a:rPr>
              <a:t>W.2.2b </a:t>
            </a:r>
            <a:r>
              <a:rPr lang="es-ES_tradnl" sz="900" i="1" dirty="0" smtClean="0">
                <a:latin typeface="Helvetica" panose="020B0604020202020204" pitchFamily="34" charset="0"/>
                <a:cs typeface="Helvetica" panose="020B0604020202020204" pitchFamily="34" charset="0"/>
              </a:rPr>
              <a:t>Revisar un escrito breve (elaboración: desarrollo de un tema) -</a:t>
            </a:r>
            <a:r>
              <a:rPr lang="es-ES_tradnl" sz="900" i="1" dirty="0" smtClean="0">
                <a:latin typeface="Helvetica" panose="020B0604020202020204" pitchFamily="34" charset="0"/>
                <a:ea typeface="Times New Roman"/>
                <a:cs typeface="Helvetica" panose="020B0604020202020204" pitchFamily="34" charset="0"/>
              </a:rPr>
              <a:t>Objetivo 3b</a:t>
            </a:r>
          </a:p>
          <a:p>
            <a:pPr marL="400050" indent="-400050"/>
            <a:endParaRPr lang="es-ES_tradnl" sz="1600" b="1" dirty="0" smtClean="0">
              <a:latin typeface="Helvetica" panose="020B0604020202020204" pitchFamily="34" charset="0"/>
              <a:cs typeface="Helvetica" panose="020B0604020202020204" pitchFamily="34" charset="0"/>
            </a:endParaRPr>
          </a:p>
          <a:p>
            <a:r>
              <a:rPr lang="es-ES_tradnl" sz="1600" dirty="0" smtClean="0"/>
              <a:t>Margarita subía y bajaba los árboles más altos. Ella corría a lo largo del tope de la valla. Ella tomó muchas siestas. Luego vino el invierno. Margarita estaba muy triste.  </a:t>
            </a:r>
          </a:p>
          <a:p>
            <a:endParaRPr lang="es-ES_tradnl" sz="1600" b="1" dirty="0" smtClean="0">
              <a:latin typeface="Helvetica" panose="020B0604020202020204" pitchFamily="34" charset="0"/>
              <a:ea typeface="Times New Roman"/>
              <a:cs typeface="Helvetica" panose="020B0604020202020204" pitchFamily="34" charset="0"/>
            </a:endParaRPr>
          </a:p>
          <a:p>
            <a:pPr>
              <a:lnSpc>
                <a:spcPct val="115000"/>
              </a:lnSpc>
            </a:pPr>
            <a:r>
              <a:rPr lang="es-ES_tradnl" sz="1600" b="1" dirty="0" smtClean="0">
                <a:latin typeface="Helvetica" panose="020B0604020202020204" pitchFamily="34" charset="0"/>
                <a:ea typeface="Times New Roman"/>
                <a:cs typeface="Helvetica" panose="020B0604020202020204" pitchFamily="34" charset="0"/>
              </a:rPr>
              <a:t>    ¿Qué oración terminaría mejor el párrafo?</a:t>
            </a:r>
          </a:p>
          <a:p>
            <a:pPr marL="627063" indent="-339725">
              <a:lnSpc>
                <a:spcPct val="115000"/>
              </a:lnSpc>
              <a:buFont typeface="+mj-lt"/>
              <a:buAutoNum type="alphaUcPeriod"/>
            </a:pPr>
            <a:r>
              <a:rPr lang="es-ES_tradnl" sz="1600" dirty="0" smtClean="0">
                <a:latin typeface="Helvetica" panose="020B0604020202020204" pitchFamily="34" charset="0"/>
                <a:ea typeface="Times New Roman"/>
                <a:cs typeface="Helvetica" panose="020B0604020202020204" pitchFamily="34" charset="0"/>
              </a:rPr>
              <a:t>Hacía mucho frío y nadie quería jugar.</a:t>
            </a:r>
          </a:p>
          <a:p>
            <a:pPr marL="627063" indent="-339725">
              <a:lnSpc>
                <a:spcPct val="115000"/>
              </a:lnSpc>
              <a:buFont typeface="+mj-lt"/>
              <a:buAutoNum type="alphaUcPeriod"/>
            </a:pPr>
            <a:endParaRPr lang="es-ES_tradnl" sz="800" dirty="0" smtClean="0">
              <a:latin typeface="Helvetica" panose="020B0604020202020204" pitchFamily="34" charset="0"/>
              <a:ea typeface="Times New Roman"/>
              <a:cs typeface="Helvetica" panose="020B0604020202020204" pitchFamily="34" charset="0"/>
            </a:endParaRPr>
          </a:p>
          <a:p>
            <a:pPr marL="627063" indent="-339725">
              <a:lnSpc>
                <a:spcPct val="115000"/>
              </a:lnSpc>
              <a:buFont typeface="+mj-lt"/>
              <a:buAutoNum type="alphaUcPeriod" startAt="2"/>
            </a:pPr>
            <a:r>
              <a:rPr lang="es-ES_tradnl" sz="1600" dirty="0" smtClean="0">
                <a:latin typeface="Helvetica" panose="020B0604020202020204" pitchFamily="34" charset="0"/>
                <a:ea typeface="Times New Roman"/>
                <a:cs typeface="Helvetica" panose="020B0604020202020204" pitchFamily="34" charset="0"/>
              </a:rPr>
              <a:t>Subir y bajar los árboles más altos ya no era tan divertido como antes.</a:t>
            </a:r>
          </a:p>
          <a:p>
            <a:pPr marL="627063" indent="-339725">
              <a:lnSpc>
                <a:spcPct val="115000"/>
              </a:lnSpc>
              <a:buFont typeface="+mj-lt"/>
              <a:buAutoNum type="alphaUcPeriod" startAt="2"/>
            </a:pPr>
            <a:endParaRPr lang="es-ES_tradnl" sz="800" dirty="0" smtClean="0">
              <a:latin typeface="Helvetica" panose="020B0604020202020204" pitchFamily="34" charset="0"/>
              <a:ea typeface="Times New Roman"/>
              <a:cs typeface="Helvetica" panose="020B0604020202020204" pitchFamily="34" charset="0"/>
            </a:endParaRPr>
          </a:p>
          <a:p>
            <a:pPr marL="627063" indent="-339725">
              <a:lnSpc>
                <a:spcPct val="115000"/>
              </a:lnSpc>
              <a:buFont typeface="+mj-lt"/>
              <a:buAutoNum type="alphaUcPeriod" startAt="2"/>
            </a:pPr>
            <a:r>
              <a:rPr lang="es-ES_tradnl" sz="1600" dirty="0" smtClean="0">
                <a:latin typeface="Helvetica" panose="020B0604020202020204" pitchFamily="34" charset="0"/>
                <a:ea typeface="Times New Roman"/>
                <a:cs typeface="Helvetica" panose="020B0604020202020204" pitchFamily="34" charset="0"/>
              </a:rPr>
              <a:t>Ella había jugado todo el otoño en lugar de recolectar nueces para el invierno.</a:t>
            </a:r>
          </a:p>
          <a:p>
            <a:pPr marL="627063" indent="-339725">
              <a:lnSpc>
                <a:spcPct val="115000"/>
              </a:lnSpc>
              <a:buFont typeface="+mj-lt"/>
              <a:buAutoNum type="alphaUcPeriod" startAt="2"/>
            </a:pPr>
            <a:endParaRPr lang="es-ES_tradnl" sz="800" dirty="0" smtClean="0">
              <a:latin typeface="Helvetica" panose="020B0604020202020204" pitchFamily="34" charset="0"/>
              <a:ea typeface="Times New Roman"/>
              <a:cs typeface="Helvetica" panose="020B0604020202020204" pitchFamily="34" charset="0"/>
            </a:endParaRPr>
          </a:p>
          <a:p>
            <a:pPr marL="627063" indent="-339725">
              <a:lnSpc>
                <a:spcPct val="115000"/>
              </a:lnSpc>
              <a:buFont typeface="+mj-lt"/>
              <a:buAutoNum type="alphaUcPeriod" startAt="2"/>
            </a:pPr>
            <a:r>
              <a:rPr lang="es-ES_tradnl" sz="1600" dirty="0" smtClean="0">
                <a:latin typeface="Helvetica" panose="020B0604020202020204" pitchFamily="34" charset="0"/>
                <a:ea typeface="Times New Roman"/>
                <a:cs typeface="Helvetica" panose="020B0604020202020204" pitchFamily="34" charset="0"/>
              </a:rPr>
              <a:t>Su amigo Castaño se había ido. </a:t>
            </a:r>
            <a:endParaRPr lang="es-ES_tradnl" sz="1600" dirty="0">
              <a:latin typeface="Helvetica" panose="020B0604020202020204" pitchFamily="34" charset="0"/>
              <a:ea typeface="Times New Roman"/>
              <a:cs typeface="Helvetica" panose="020B0604020202020204" pitchFamily="34" charset="0"/>
            </a:endParaRPr>
          </a:p>
        </p:txBody>
      </p:sp>
      <p:sp>
        <p:nvSpPr>
          <p:cNvPr id="6" name="Oval 5"/>
          <p:cNvSpPr/>
          <p:nvPr/>
        </p:nvSpPr>
        <p:spPr>
          <a:xfrm>
            <a:off x="270327" y="7948221"/>
            <a:ext cx="242888" cy="239485"/>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59" tIns="48180" rIns="96359" bIns="48180" rtlCol="0" anchor="ctr"/>
          <a:lstStyle/>
          <a:p>
            <a:pPr algn="ctr"/>
            <a:endParaRPr lang="en-US" dirty="0"/>
          </a:p>
        </p:txBody>
      </p:sp>
      <p:sp>
        <p:nvSpPr>
          <p:cNvPr id="7" name="Oval 6"/>
          <p:cNvSpPr/>
          <p:nvPr/>
        </p:nvSpPr>
        <p:spPr>
          <a:xfrm>
            <a:off x="270327" y="7549341"/>
            <a:ext cx="242888" cy="239485"/>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59" tIns="48180" rIns="96359" bIns="48180" rtlCol="0" anchor="ctr"/>
          <a:lstStyle/>
          <a:p>
            <a:pPr algn="ctr"/>
            <a:endParaRPr lang="en-US" dirty="0"/>
          </a:p>
        </p:txBody>
      </p:sp>
      <p:sp>
        <p:nvSpPr>
          <p:cNvPr id="8" name="Oval 7"/>
          <p:cNvSpPr/>
          <p:nvPr/>
        </p:nvSpPr>
        <p:spPr>
          <a:xfrm>
            <a:off x="270327" y="8347101"/>
            <a:ext cx="242888" cy="239485"/>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59" tIns="48180" rIns="96359" bIns="48180" rtlCol="0" anchor="ctr"/>
          <a:lstStyle/>
          <a:p>
            <a:pPr algn="ctr"/>
            <a:r>
              <a:rPr lang="en-US" dirty="0" smtClean="0"/>
              <a:t>		`</a:t>
            </a:r>
            <a:endParaRPr lang="en-US" dirty="0"/>
          </a:p>
        </p:txBody>
      </p:sp>
      <p:sp>
        <p:nvSpPr>
          <p:cNvPr id="9" name="Oval 8"/>
          <p:cNvSpPr/>
          <p:nvPr/>
        </p:nvSpPr>
        <p:spPr>
          <a:xfrm>
            <a:off x="270327" y="9052950"/>
            <a:ext cx="242888" cy="239485"/>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59" tIns="48180" rIns="96359" bIns="48180" rtlCol="0" anchor="ctr"/>
          <a:lstStyle/>
          <a:p>
            <a:pPr algn="ctr"/>
            <a:endParaRPr lang="en-US" dirty="0"/>
          </a:p>
        </p:txBody>
      </p:sp>
      <p:sp>
        <p:nvSpPr>
          <p:cNvPr id="2" name="Rectangle 1"/>
          <p:cNvSpPr/>
          <p:nvPr/>
        </p:nvSpPr>
        <p:spPr>
          <a:xfrm>
            <a:off x="270326" y="1524000"/>
            <a:ext cx="6816274"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angle 2"/>
          <p:cNvSpPr/>
          <p:nvPr/>
        </p:nvSpPr>
        <p:spPr>
          <a:xfrm>
            <a:off x="270325" y="6397177"/>
            <a:ext cx="7018973"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3030717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5331" y="152401"/>
            <a:ext cx="6785429" cy="8879197"/>
          </a:xfrm>
          <a:prstGeom prst="rect">
            <a:avLst/>
          </a:prstGeom>
          <a:noFill/>
        </p:spPr>
        <p:txBody>
          <a:bodyPr wrap="square" lIns="101257" tIns="50627" rIns="101257" bIns="50627" rtlCol="0">
            <a:spAutoFit/>
          </a:bodyPr>
          <a:lstStyle/>
          <a:p>
            <a:r>
              <a:rPr lang="es-ES" sz="1700" b="1" u="sng" dirty="0"/>
              <a:t>Trasfondo</a:t>
            </a:r>
          </a:p>
          <a:p>
            <a:endParaRPr lang="es-ES" sz="1257" u="sng" dirty="0"/>
          </a:p>
          <a:p>
            <a:r>
              <a:rPr lang="es-ES" sz="1257" dirty="0"/>
              <a:t>Esta es una pre-evaluación para medir la tarea de escribir un </a:t>
            </a:r>
            <a:r>
              <a:rPr lang="es-ES" sz="1257" b="1" dirty="0"/>
              <a:t>artículo informativo</a:t>
            </a:r>
            <a:r>
              <a:rPr lang="es-ES" sz="1257" dirty="0"/>
              <a:t>. Las composiciones completas son siempre parte de una tarea de rendimiento. Una tarea de rendimiento completa tendría: </a:t>
            </a:r>
          </a:p>
          <a:p>
            <a:endParaRPr lang="es-ES" sz="1257" dirty="0"/>
          </a:p>
          <a:p>
            <a:r>
              <a:rPr lang="es-ES" sz="1257" b="1" i="1" dirty="0"/>
              <a:t>Parte 1</a:t>
            </a:r>
          </a:p>
          <a:p>
            <a:pPr marL="180587" indent="-180587">
              <a:buFont typeface="Arial" panose="020B0604020202020204" pitchFamily="34" charset="0"/>
              <a:buChar char="•"/>
            </a:pPr>
            <a:r>
              <a:rPr lang="es-419" sz="1257" dirty="0" smtClean="0"/>
              <a:t>Una actividad para toda la clase (30 minutos)</a:t>
            </a:r>
          </a:p>
          <a:p>
            <a:r>
              <a:rPr lang="es-ES" sz="1257" dirty="0" smtClean="0"/>
              <a:t>(</a:t>
            </a:r>
            <a:r>
              <a:rPr lang="es-ES" sz="1257" dirty="0"/>
              <a:t>35 minutos – trabajo independiente)</a:t>
            </a:r>
          </a:p>
          <a:p>
            <a:pPr marL="180587" indent="-180587">
              <a:buFont typeface="Arial" panose="020B0604020202020204" pitchFamily="34" charset="0"/>
              <a:buChar char="•"/>
            </a:pPr>
            <a:r>
              <a:rPr lang="es-ES" sz="1257" dirty="0"/>
              <a:t>Pasajes o cualquier otra fuente de lectura </a:t>
            </a:r>
          </a:p>
          <a:p>
            <a:pPr marL="180587" indent="-180587">
              <a:buFont typeface="Arial" panose="020B0604020202020204" pitchFamily="34" charset="0"/>
              <a:buChar char="•"/>
            </a:pPr>
            <a:r>
              <a:rPr lang="es-ES" sz="1257" dirty="0"/>
              <a:t>3 preguntas de investigación </a:t>
            </a:r>
          </a:p>
          <a:p>
            <a:pPr marL="180587" indent="-180587">
              <a:buFont typeface="Arial" panose="020B0604020202020204" pitchFamily="34" charset="0"/>
              <a:buChar char="•"/>
            </a:pPr>
            <a:r>
              <a:rPr lang="es-ES" sz="1257" dirty="0"/>
              <a:t>Podrían haber otras preguntas de respuestas construidas.</a:t>
            </a:r>
          </a:p>
          <a:p>
            <a:r>
              <a:rPr lang="es-ES" sz="1257" b="1" i="1" dirty="0"/>
              <a:t>Parte 2</a:t>
            </a:r>
          </a:p>
          <a:p>
            <a:pPr marL="180587" indent="-180587">
              <a:buFont typeface="Arial" panose="020B0604020202020204" pitchFamily="34" charset="0"/>
              <a:buChar char="•"/>
            </a:pPr>
            <a:r>
              <a:rPr lang="es-ES" sz="1257" dirty="0"/>
              <a:t>Una composición </a:t>
            </a:r>
            <a:r>
              <a:rPr lang="es-ES" sz="1257" dirty="0" smtClean="0"/>
              <a:t>informativa </a:t>
            </a:r>
            <a:r>
              <a:rPr lang="es-ES" sz="1257" dirty="0"/>
              <a:t>(70 minutos)</a:t>
            </a:r>
          </a:p>
          <a:p>
            <a:pPr marL="180587" indent="-180587">
              <a:buFont typeface="Arial" panose="020B0604020202020204" pitchFamily="34" charset="0"/>
              <a:buChar char="•"/>
            </a:pPr>
            <a:endParaRPr lang="es-ES" sz="1257" dirty="0"/>
          </a:p>
          <a:p>
            <a:r>
              <a:rPr lang="es-ES" sz="1257" dirty="0"/>
              <a:t>Los estudiantes deben tener acceso a recursos para revisar la ortografía, pero no para revisar la gramática. Los estudiantes pueden hacer referencia a sus pasajes, notas, las 3 preguntas de investigación y cualquier otra pregunta de respuesta construida, tantas veces como lo deseen. </a:t>
            </a:r>
          </a:p>
          <a:p>
            <a:endParaRPr lang="es-ES" sz="1257" dirty="0"/>
          </a:p>
          <a:p>
            <a:r>
              <a:rPr lang="es-ES" sz="1700" b="1" u="sng" dirty="0"/>
              <a:t>Instrucciones</a:t>
            </a:r>
          </a:p>
          <a:p>
            <a:r>
              <a:rPr lang="es-ES" sz="1152" b="1" dirty="0"/>
              <a:t>30 minutos</a:t>
            </a:r>
          </a:p>
          <a:p>
            <a:pPr marL="240782" indent="-240782">
              <a:buAutoNum type="arabicPeriod"/>
            </a:pPr>
            <a:r>
              <a:rPr lang="es-ES" sz="1257" dirty="0"/>
              <a:t>Es posible que desee tener una actividad de 30 minutos para toda la clase. El propósito de una actividad </a:t>
            </a:r>
            <a:r>
              <a:rPr lang="es-ES" sz="1257" b="1" dirty="0"/>
              <a:t>PT</a:t>
            </a:r>
            <a:r>
              <a:rPr lang="es-ES" sz="1257" dirty="0"/>
              <a:t> (</a:t>
            </a:r>
            <a:r>
              <a:rPr lang="es-ES" sz="1257" i="1" dirty="0"/>
              <a:t>Performance </a:t>
            </a:r>
            <a:r>
              <a:rPr lang="es-ES" sz="1257" i="1" dirty="0" err="1"/>
              <a:t>Task</a:t>
            </a:r>
            <a:r>
              <a:rPr lang="es-ES" sz="1257" i="1" dirty="0"/>
              <a:t> </a:t>
            </a:r>
            <a:r>
              <a:rPr lang="es-ES" sz="1257" dirty="0"/>
              <a:t>- </a:t>
            </a:r>
            <a:r>
              <a:rPr lang="es-ES" sz="1257" b="1" dirty="0"/>
              <a:t>Tarea de Rendimiento</a:t>
            </a:r>
            <a:r>
              <a:rPr lang="es-ES" sz="1257" dirty="0"/>
              <a:t>) es asegurar que todos los estudiantes estén familiarizados con los conceptos del </a:t>
            </a:r>
            <a:r>
              <a:rPr lang="es-ES" sz="1257" dirty="0" smtClean="0"/>
              <a:t>tema, y que </a:t>
            </a:r>
            <a:r>
              <a:rPr lang="es-ES" sz="1257" dirty="0"/>
              <a:t>conocen y entienden los términos clave (vocabulario) que están en el nivel </a:t>
            </a:r>
            <a:r>
              <a:rPr lang="es-ES" sz="1257" dirty="0" smtClean="0"/>
              <a:t>más </a:t>
            </a:r>
            <a:r>
              <a:rPr lang="es-ES" sz="1257" dirty="0"/>
              <a:t>alto de su nivel de grado (palabras que normalmente no saben o que no son familiares dentro de su trasfondo o cultura). ¡La actividad en el salón </a:t>
            </a:r>
            <a:r>
              <a:rPr lang="es-ES" sz="1257" b="1" dirty="0"/>
              <a:t>NO</a:t>
            </a:r>
            <a:r>
              <a:rPr lang="es-ES" sz="1257" dirty="0"/>
              <a:t> pre-enseña ningún contenido a ser evaluado!</a:t>
            </a:r>
          </a:p>
          <a:p>
            <a:r>
              <a:rPr lang="es-ES" sz="1152" b="1" dirty="0" smtClean="0"/>
              <a:t>35 </a:t>
            </a:r>
            <a:r>
              <a:rPr lang="es-ES" sz="1152" b="1" dirty="0"/>
              <a:t>minutos</a:t>
            </a:r>
          </a:p>
          <a:p>
            <a:pPr marL="240782" indent="-240782">
              <a:buAutoNum type="arabicPeriod" startAt="2"/>
            </a:pPr>
            <a:r>
              <a:rPr lang="es-ES" sz="1257" dirty="0"/>
              <a:t>Los estudiantes leen los pasajes independientemente.  Si tiene estudiantes que no pueden leer los pasajes, usted puede leerlos para ellos, pero por favor tome nota de los acomodos.  Recuerde a los estudiantes tomar notas mientras leen.  Durante la evaluación real de SBAC, a los estudiantes se les permite conservar sus notas como una referencia.  </a:t>
            </a:r>
          </a:p>
          <a:p>
            <a:pPr marL="244126" indent="-244126">
              <a:buFont typeface="+mj-lt"/>
              <a:buAutoNum type="arabicPeriod" startAt="3"/>
            </a:pPr>
            <a:r>
              <a:rPr lang="es-ES" sz="1257" dirty="0"/>
              <a:t>Los estudiantes contestan las 3 preguntas de investigación o cualquier otra pregunta de respuesta construida.  Los estudiantes deben hacer referencia </a:t>
            </a:r>
            <a:r>
              <a:rPr lang="es-ES" sz="1257" dirty="0" smtClean="0"/>
              <a:t>a estas respuestas </a:t>
            </a:r>
            <a:r>
              <a:rPr lang="es-ES" sz="1257" dirty="0"/>
              <a:t>cuando estén escribiendo </a:t>
            </a:r>
            <a:r>
              <a:rPr lang="es-ES" sz="1257" dirty="0" smtClean="0"/>
              <a:t>su artículo informativo.</a:t>
            </a:r>
            <a:endParaRPr lang="es-ES" sz="1257" dirty="0"/>
          </a:p>
          <a:p>
            <a:r>
              <a:rPr lang="es-ES" sz="1152" b="1" dirty="0"/>
              <a:t>15 minutos de receso</a:t>
            </a:r>
          </a:p>
          <a:p>
            <a:r>
              <a:rPr lang="es-ES" sz="1152" b="1" dirty="0"/>
              <a:t>70 minutos</a:t>
            </a:r>
          </a:p>
          <a:p>
            <a:r>
              <a:rPr lang="es-ES" sz="1257" dirty="0"/>
              <a:t>4.     Los estudiantes escriben una composición completa (pieza informativa).</a:t>
            </a:r>
          </a:p>
          <a:p>
            <a:endParaRPr lang="es-ES" sz="1257" b="1" u="sng" dirty="0"/>
          </a:p>
          <a:p>
            <a:r>
              <a:rPr lang="es-ES" sz="1257" b="1" u="sng" dirty="0"/>
              <a:t>Calificación</a:t>
            </a:r>
          </a:p>
          <a:p>
            <a:r>
              <a:rPr lang="es-ES" sz="1257" dirty="0"/>
              <a:t>Se provee una rúbrica informativa.  Los estudiantes reciben 3 puntajes</a:t>
            </a:r>
            <a:r>
              <a:rPr lang="es-ES" sz="1257" dirty="0" smtClean="0"/>
              <a:t>:</a:t>
            </a:r>
          </a:p>
          <a:p>
            <a:endParaRPr lang="es-ES" sz="1257" dirty="0"/>
          </a:p>
          <a:p>
            <a:pPr marL="240782" indent="-240782">
              <a:buAutoNum type="arabicPeriod"/>
            </a:pPr>
            <a:r>
              <a:rPr lang="es-ES" sz="1257" dirty="0"/>
              <a:t>Organización y propósito</a:t>
            </a:r>
          </a:p>
          <a:p>
            <a:pPr marL="240782" indent="-240782">
              <a:buAutoNum type="arabicPeriod"/>
            </a:pPr>
            <a:r>
              <a:rPr lang="es-ES" sz="1257" dirty="0"/>
              <a:t>Evidencia y elaboración</a:t>
            </a:r>
          </a:p>
          <a:p>
            <a:pPr marL="240782" indent="-240782">
              <a:buAutoNum type="arabicPeriod"/>
            </a:pPr>
            <a:r>
              <a:rPr lang="es-ES" sz="1257" dirty="0"/>
              <a:t>Convenciones</a:t>
            </a:r>
          </a:p>
        </p:txBody>
      </p:sp>
      <p:sp>
        <p:nvSpPr>
          <p:cNvPr id="3" name="Slide Number Placeholder 2"/>
          <p:cNvSpPr>
            <a:spLocks noGrp="1"/>
          </p:cNvSpPr>
          <p:nvPr>
            <p:ph type="sldNum" sz="quarter" idx="12"/>
          </p:nvPr>
        </p:nvSpPr>
        <p:spPr/>
        <p:txBody>
          <a:bodyPr/>
          <a:lstStyle/>
          <a:p>
            <a:fld id="{2A5E9C3D-07D7-45D2-9B6A-FB5CA66A53EB}" type="slidenum">
              <a:rPr lang="en-US" smtClean="0"/>
              <a:pPr/>
              <a:t>4</a:t>
            </a:fld>
            <a:endParaRPr lang="en-US" dirty="0"/>
          </a:p>
        </p:txBody>
      </p:sp>
    </p:spTree>
    <p:extLst>
      <p:ext uri="{BB962C8B-B14F-4D97-AF65-F5344CB8AC3E}">
        <p14:creationId xmlns:p14="http://schemas.microsoft.com/office/powerpoint/2010/main" val="847275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48856" y="5348909"/>
            <a:ext cx="7059334" cy="2416046"/>
          </a:xfrm>
          <a:prstGeom prst="rect">
            <a:avLst/>
          </a:prstGeom>
          <a:noFill/>
        </p:spPr>
        <p:txBody>
          <a:bodyPr wrap="square" rtlCol="0">
            <a:spAutoFit/>
          </a:bodyPr>
          <a:lstStyle/>
          <a:p>
            <a:pPr marL="461963" indent="-461963"/>
            <a:r>
              <a:rPr lang="es-ES_tradnl" sz="1800" b="1" dirty="0" smtClean="0">
                <a:latin typeface="Helvetica" pitchFamily="34" charset="0"/>
              </a:rPr>
              <a:t>20. ¿Qué oración utiliza las mayúsculas correctamente?                                                                  </a:t>
            </a:r>
            <a:endParaRPr lang="es-ES_tradnl" sz="1000" i="1" dirty="0" smtClean="0">
              <a:latin typeface="Helvetica" pitchFamily="34" charset="0"/>
            </a:endParaRPr>
          </a:p>
          <a:p>
            <a:endParaRPr lang="es-ES_tradnl" sz="1600" b="1" dirty="0" smtClean="0">
              <a:latin typeface="Helvetica" pitchFamily="34" charset="0"/>
            </a:endParaRPr>
          </a:p>
          <a:p>
            <a:endParaRPr lang="es-ES_tradnl" sz="500" b="1" dirty="0" smtClean="0">
              <a:latin typeface="Helvetica" pitchFamily="34" charset="0"/>
            </a:endParaRPr>
          </a:p>
          <a:p>
            <a:pPr marL="623888" indent="-225425">
              <a:buAutoNum type="alphaUcPeriod"/>
            </a:pPr>
            <a:r>
              <a:rPr lang="es-ES_tradnl" sz="1600" dirty="0" smtClean="0">
                <a:latin typeface="Helvetica" pitchFamily="34" charset="0"/>
              </a:rPr>
              <a:t> Margarita y castaño enterraron bellotas en </a:t>
            </a:r>
            <a:r>
              <a:rPr lang="es-ES_tradnl" sz="1600" dirty="0" err="1" smtClean="0">
                <a:latin typeface="Helvetica" pitchFamily="34" charset="0"/>
              </a:rPr>
              <a:t>hillsboro</a:t>
            </a:r>
            <a:r>
              <a:rPr lang="es-ES_tradnl" sz="1600" dirty="0" smtClean="0">
                <a:latin typeface="Helvetica" pitchFamily="34" charset="0"/>
              </a:rPr>
              <a:t>.</a:t>
            </a:r>
          </a:p>
          <a:p>
            <a:pPr marL="623888" indent="-225425">
              <a:buAutoNum type="alphaUcPeriod"/>
            </a:pPr>
            <a:endParaRPr lang="es-ES_tradnl" sz="1600" dirty="0" smtClean="0">
              <a:latin typeface="Helvetica" pitchFamily="34" charset="0"/>
            </a:endParaRPr>
          </a:p>
          <a:p>
            <a:pPr marL="623888" indent="-225425">
              <a:buAutoNum type="alphaUcPeriod"/>
            </a:pPr>
            <a:r>
              <a:rPr lang="es-ES_tradnl" sz="1600" dirty="0" smtClean="0">
                <a:latin typeface="Helvetica" pitchFamily="34" charset="0"/>
              </a:rPr>
              <a:t> Margarita y Castaño enterraron bellotas en </a:t>
            </a:r>
            <a:r>
              <a:rPr lang="es-ES_tradnl" sz="1600" dirty="0" err="1" smtClean="0">
                <a:latin typeface="Helvetica" pitchFamily="34" charset="0"/>
              </a:rPr>
              <a:t>hillsboro</a:t>
            </a:r>
            <a:r>
              <a:rPr lang="es-ES_tradnl" sz="1600" dirty="0" smtClean="0">
                <a:latin typeface="Helvetica" pitchFamily="34" charset="0"/>
              </a:rPr>
              <a:t>.</a:t>
            </a:r>
          </a:p>
          <a:p>
            <a:pPr marL="623888" indent="-225425">
              <a:buAutoNum type="alphaUcPeriod"/>
            </a:pPr>
            <a:endParaRPr lang="es-ES_tradnl" sz="1600" dirty="0" smtClean="0">
              <a:latin typeface="Helvetica" pitchFamily="34" charset="0"/>
            </a:endParaRPr>
          </a:p>
          <a:p>
            <a:pPr marL="623888" indent="-225425">
              <a:buAutoNum type="alphaUcPeriod"/>
            </a:pPr>
            <a:r>
              <a:rPr lang="es-ES_tradnl" sz="1600" dirty="0" smtClean="0">
                <a:latin typeface="Helvetica" pitchFamily="34" charset="0"/>
              </a:rPr>
              <a:t> Margarita y Castaño enterraron bellotas en Hillsboro.</a:t>
            </a:r>
          </a:p>
          <a:p>
            <a:pPr marL="623888" indent="-225425">
              <a:buAutoNum type="alphaUcPeriod"/>
            </a:pPr>
            <a:endParaRPr lang="es-ES_tradnl" sz="1600" dirty="0" smtClean="0">
              <a:latin typeface="Helvetica" pitchFamily="34" charset="0"/>
            </a:endParaRPr>
          </a:p>
          <a:p>
            <a:pPr marL="623888" indent="-225425">
              <a:buAutoNum type="alphaUcPeriod"/>
            </a:pPr>
            <a:r>
              <a:rPr lang="es-ES_tradnl" sz="1600" dirty="0" smtClean="0">
                <a:latin typeface="Helvetica" pitchFamily="34" charset="0"/>
              </a:rPr>
              <a:t> margarita y castaño enterraron bellotas en </a:t>
            </a:r>
            <a:r>
              <a:rPr lang="es-ES_tradnl" sz="1600" dirty="0" err="1" smtClean="0">
                <a:latin typeface="Helvetica" pitchFamily="34" charset="0"/>
              </a:rPr>
              <a:t>hillsboro</a:t>
            </a:r>
            <a:r>
              <a:rPr lang="es-ES_tradnl" sz="1600" dirty="0" smtClean="0">
                <a:latin typeface="Helvetica" pitchFamily="34" charset="0"/>
              </a:rPr>
              <a:t>.</a:t>
            </a:r>
            <a:endParaRPr lang="es-ES_tradnl" sz="1600" dirty="0">
              <a:latin typeface="Helvetica" pitchFamily="34" charset="0"/>
            </a:endParaRPr>
          </a:p>
        </p:txBody>
      </p:sp>
      <p:sp>
        <p:nvSpPr>
          <p:cNvPr id="4" name="Slide Number Placeholder 3"/>
          <p:cNvSpPr>
            <a:spLocks noGrp="1"/>
          </p:cNvSpPr>
          <p:nvPr>
            <p:ph type="sldNum" sz="quarter" idx="12"/>
          </p:nvPr>
        </p:nvSpPr>
        <p:spPr/>
        <p:txBody>
          <a:bodyPr/>
          <a:lstStyle/>
          <a:p>
            <a:fld id="{F177B04D-AEB5-43ED-B9BA-B3D1EC9C9067}" type="slidenum">
              <a:rPr lang="en-US" smtClean="0"/>
              <a:pPr/>
              <a:t>40</a:t>
            </a:fld>
            <a:endParaRPr lang="en-US" dirty="0"/>
          </a:p>
        </p:txBody>
      </p:sp>
      <p:cxnSp>
        <p:nvCxnSpPr>
          <p:cNvPr id="10" name="Straight Connector 9"/>
          <p:cNvCxnSpPr/>
          <p:nvPr/>
        </p:nvCxnSpPr>
        <p:spPr>
          <a:xfrm>
            <a:off x="323850" y="4709886"/>
            <a:ext cx="6714585" cy="0"/>
          </a:xfrm>
          <a:prstGeom prst="line">
            <a:avLst/>
          </a:prstGeom>
          <a:ln w="3175">
            <a:prstDash val="lgDashDotDot"/>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3850" y="574356"/>
            <a:ext cx="7103110" cy="3765408"/>
          </a:xfrm>
          <a:prstGeom prst="rect">
            <a:avLst/>
          </a:prstGeom>
        </p:spPr>
        <p:txBody>
          <a:bodyPr wrap="square" lIns="101872" tIns="50936" rIns="101872" bIns="50936">
            <a:spAutoFit/>
          </a:bodyPr>
          <a:lstStyle/>
          <a:p>
            <a:pPr marL="400050" indent="-400050"/>
            <a:r>
              <a:rPr lang="en-US" sz="1800" b="1" dirty="0" smtClean="0">
                <a:latin typeface="Helvetica" panose="020B0604020202020204" pitchFamily="34" charset="0"/>
                <a:cs typeface="Helvetica" pitchFamily="34" charset="0"/>
              </a:rPr>
              <a:t>19</a:t>
            </a:r>
            <a:r>
              <a:rPr lang="es-ES_tradnl" sz="1800" b="1" dirty="0" smtClean="0">
                <a:latin typeface="Helvetica" panose="020B0604020202020204" pitchFamily="34" charset="0"/>
                <a:cs typeface="Helvetica" pitchFamily="34" charset="0"/>
              </a:rPr>
              <a:t>. </a:t>
            </a:r>
            <a:r>
              <a:rPr lang="es-ES_tradnl" sz="1700" b="1" dirty="0" smtClean="0">
                <a:latin typeface="Helvetica" panose="020B0604020202020204" pitchFamily="34" charset="0"/>
                <a:cs typeface="Helvetica" pitchFamily="34" charset="0"/>
              </a:rPr>
              <a:t>Revisa la oración a continuación. ¿Qué palabra significa casi lo mismo que la palabra subrayada? </a:t>
            </a:r>
            <a:endParaRPr lang="es-ES_tradnl" sz="1000" i="1" dirty="0" smtClean="0">
              <a:latin typeface="Helvetica" panose="020B0604020202020204" pitchFamily="34" charset="0"/>
              <a:cs typeface="Helvetica" panose="020B0604020202020204" pitchFamily="34" charset="0"/>
            </a:endParaRPr>
          </a:p>
          <a:p>
            <a:r>
              <a:rPr lang="es-ES_tradnl" sz="1200" dirty="0" smtClean="0">
                <a:latin typeface="Helvetica" panose="020B0604020202020204" pitchFamily="34" charset="0"/>
                <a:cs typeface="Helvetica" panose="020B0604020202020204" pitchFamily="34" charset="0"/>
              </a:rPr>
              <a:t>          </a:t>
            </a:r>
          </a:p>
          <a:p>
            <a:r>
              <a:rPr lang="es-ES_tradnl" sz="1200" dirty="0" smtClean="0">
                <a:latin typeface="Helvetica" panose="020B0604020202020204" pitchFamily="34" charset="0"/>
                <a:cs typeface="Helvetica" panose="020B0604020202020204" pitchFamily="34" charset="0"/>
              </a:rPr>
              <a:t>         </a:t>
            </a:r>
          </a:p>
          <a:p>
            <a:pPr indent="349250"/>
            <a:r>
              <a:rPr lang="es-ES_tradnl" sz="1700" dirty="0" smtClean="0">
                <a:latin typeface="Helvetica" panose="020B0604020202020204" pitchFamily="34" charset="0"/>
                <a:cs typeface="Helvetica" panose="020B0604020202020204" pitchFamily="34" charset="0"/>
              </a:rPr>
              <a:t> Las plantas son </a:t>
            </a:r>
            <a:r>
              <a:rPr lang="es-ES_tradnl" sz="1700" b="1" u="sng" dirty="0" smtClean="0">
                <a:latin typeface="Helvetica" panose="020B0604020202020204" pitchFamily="34" charset="0"/>
                <a:cs typeface="Helvetica" panose="020B0604020202020204" pitchFamily="34" charset="0"/>
              </a:rPr>
              <a:t>necesarias</a:t>
            </a:r>
            <a:r>
              <a:rPr lang="es-ES_tradnl" sz="1700" dirty="0" smtClean="0">
                <a:solidFill>
                  <a:srgbClr val="00B0F0"/>
                </a:solidFill>
                <a:latin typeface="Helvetica" panose="020B0604020202020204" pitchFamily="34" charset="0"/>
                <a:cs typeface="Helvetica" panose="020B0604020202020204" pitchFamily="34" charset="0"/>
              </a:rPr>
              <a:t> </a:t>
            </a:r>
            <a:r>
              <a:rPr lang="es-ES_tradnl" sz="1700" dirty="0" smtClean="0">
                <a:latin typeface="Helvetica" panose="020B0604020202020204" pitchFamily="34" charset="0"/>
                <a:cs typeface="Helvetica" panose="020B0604020202020204" pitchFamily="34" charset="0"/>
              </a:rPr>
              <a:t>para</a:t>
            </a:r>
            <a:r>
              <a:rPr lang="es-ES_tradnl" sz="1700" dirty="0" smtClean="0">
                <a:solidFill>
                  <a:srgbClr val="00B0F0"/>
                </a:solidFill>
                <a:latin typeface="Helvetica" panose="020B0604020202020204" pitchFamily="34" charset="0"/>
                <a:cs typeface="Helvetica" panose="020B0604020202020204" pitchFamily="34" charset="0"/>
              </a:rPr>
              <a:t> </a:t>
            </a:r>
            <a:r>
              <a:rPr lang="es-ES_tradnl" sz="1700" dirty="0" smtClean="0">
                <a:latin typeface="Helvetica" panose="020B0604020202020204" pitchFamily="34" charset="0"/>
                <a:cs typeface="Helvetica" panose="020B0604020202020204" pitchFamily="34" charset="0"/>
              </a:rPr>
              <a:t>nuestro medioambiente.</a:t>
            </a:r>
          </a:p>
          <a:p>
            <a:endParaRPr lang="es-ES_tradnl" sz="1800" dirty="0" smtClean="0">
              <a:latin typeface="Helvetica" pitchFamily="34" charset="0"/>
              <a:cs typeface="Helvetica" pitchFamily="34" charset="0"/>
            </a:endParaRPr>
          </a:p>
          <a:p>
            <a:pPr marL="844904" indent="-361384">
              <a:buFont typeface="+mj-lt"/>
              <a:buAutoNum type="alphaUcPeriod"/>
            </a:pPr>
            <a:r>
              <a:rPr lang="es-ES_tradnl" sz="1800" dirty="0" smtClean="0">
                <a:latin typeface="Helvetica" pitchFamily="34" charset="0"/>
                <a:cs typeface="Helvetica" pitchFamily="34" charset="0"/>
              </a:rPr>
              <a:t>bonitas</a:t>
            </a:r>
          </a:p>
          <a:p>
            <a:pPr marL="844904" indent="-361384">
              <a:buFont typeface="+mj-lt"/>
              <a:buAutoNum type="alphaUcPeriod"/>
            </a:pPr>
            <a:endParaRPr lang="es-ES_tradnl" sz="1800" dirty="0" smtClean="0">
              <a:latin typeface="Helvetica" pitchFamily="34" charset="0"/>
              <a:cs typeface="Helvetica" pitchFamily="34" charset="0"/>
            </a:endParaRPr>
          </a:p>
          <a:p>
            <a:pPr marL="844904" indent="-361384">
              <a:buFont typeface="+mj-lt"/>
              <a:buAutoNum type="alphaUcPeriod"/>
            </a:pPr>
            <a:r>
              <a:rPr lang="es-ES_tradnl" sz="1800" dirty="0" smtClean="0">
                <a:latin typeface="Helvetica" pitchFamily="34" charset="0"/>
                <a:cs typeface="Helvetica" pitchFamily="34" charset="0"/>
              </a:rPr>
              <a:t>verdes</a:t>
            </a:r>
          </a:p>
          <a:p>
            <a:pPr marL="844904" indent="-361384">
              <a:buFont typeface="+mj-lt"/>
              <a:buAutoNum type="alphaUcPeriod"/>
            </a:pPr>
            <a:endParaRPr lang="es-ES_tradnl" sz="1800" dirty="0" smtClean="0">
              <a:latin typeface="Helvetica" pitchFamily="34" charset="0"/>
              <a:cs typeface="Helvetica" pitchFamily="34" charset="0"/>
            </a:endParaRPr>
          </a:p>
          <a:p>
            <a:pPr marL="844904" indent="-361384">
              <a:buFont typeface="+mj-lt"/>
              <a:buAutoNum type="alphaUcPeriod"/>
            </a:pPr>
            <a:r>
              <a:rPr lang="es-ES_tradnl" sz="1800" dirty="0" smtClean="0">
                <a:latin typeface="Helvetica" pitchFamily="34" charset="0"/>
                <a:cs typeface="Helvetica" pitchFamily="34" charset="0"/>
              </a:rPr>
              <a:t>hermosas</a:t>
            </a:r>
          </a:p>
          <a:p>
            <a:pPr marL="844904" indent="-361384">
              <a:buFont typeface="+mj-lt"/>
              <a:buAutoNum type="alphaUcPeriod"/>
            </a:pPr>
            <a:endParaRPr lang="es-ES_tradnl" sz="1800" dirty="0" smtClean="0">
              <a:latin typeface="Helvetica" pitchFamily="34" charset="0"/>
              <a:cs typeface="Helvetica" pitchFamily="34" charset="0"/>
            </a:endParaRPr>
          </a:p>
          <a:p>
            <a:pPr marL="844904" indent="-361384">
              <a:buFont typeface="+mj-lt"/>
              <a:buAutoNum type="alphaUcPeriod"/>
            </a:pPr>
            <a:r>
              <a:rPr lang="es-ES_tradnl" sz="1800" dirty="0" smtClean="0">
                <a:latin typeface="Helvetica" pitchFamily="34" charset="0"/>
                <a:cs typeface="Helvetica" pitchFamily="34" charset="0"/>
              </a:rPr>
              <a:t>importantes</a:t>
            </a:r>
          </a:p>
          <a:p>
            <a:pPr marL="844904" indent="-361384">
              <a:buFont typeface="+mj-lt"/>
              <a:buAutoNum type="alphaUcPeriod"/>
            </a:pPr>
            <a:endParaRPr lang="en-US" sz="1800" dirty="0">
              <a:latin typeface="Helvetica" pitchFamily="34" charset="0"/>
              <a:cs typeface="Helvetica" pitchFamily="34" charset="0"/>
            </a:endParaRPr>
          </a:p>
        </p:txBody>
      </p:sp>
      <p:grpSp>
        <p:nvGrpSpPr>
          <p:cNvPr id="2" name="Group 1"/>
          <p:cNvGrpSpPr/>
          <p:nvPr/>
        </p:nvGrpSpPr>
        <p:grpSpPr>
          <a:xfrm>
            <a:off x="540835" y="2100075"/>
            <a:ext cx="246045" cy="1828800"/>
            <a:chOff x="557725" y="2362200"/>
            <a:chExt cx="246045" cy="1828800"/>
          </a:xfrm>
        </p:grpSpPr>
        <p:sp>
          <p:nvSpPr>
            <p:cNvPr id="15" name="Oval 14"/>
            <p:cNvSpPr/>
            <p:nvPr/>
          </p:nvSpPr>
          <p:spPr>
            <a:xfrm>
              <a:off x="557725" y="3437666"/>
              <a:ext cx="242889"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69" tIns="48185" rIns="96369" bIns="48185" rtlCol="0" anchor="ctr"/>
            <a:lstStyle/>
            <a:p>
              <a:pPr algn="ctr"/>
              <a:endParaRPr lang="en-US" dirty="0"/>
            </a:p>
          </p:txBody>
        </p:sp>
        <p:sp>
          <p:nvSpPr>
            <p:cNvPr id="16" name="Oval 15"/>
            <p:cNvSpPr/>
            <p:nvPr/>
          </p:nvSpPr>
          <p:spPr>
            <a:xfrm>
              <a:off x="560881" y="3951514"/>
              <a:ext cx="242889"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69" tIns="48185" rIns="96369" bIns="48185" rtlCol="0" anchor="ctr"/>
            <a:lstStyle/>
            <a:p>
              <a:pPr algn="ctr"/>
              <a:endParaRPr lang="en-US" dirty="0"/>
            </a:p>
          </p:txBody>
        </p:sp>
        <p:sp>
          <p:nvSpPr>
            <p:cNvPr id="17" name="Oval 16"/>
            <p:cNvSpPr/>
            <p:nvPr/>
          </p:nvSpPr>
          <p:spPr>
            <a:xfrm>
              <a:off x="557727" y="2362200"/>
              <a:ext cx="242889"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69" tIns="48185" rIns="96369" bIns="48185" rtlCol="0" anchor="ctr"/>
            <a:lstStyle/>
            <a:p>
              <a:pPr algn="ctr"/>
              <a:endParaRPr lang="en-US" dirty="0"/>
            </a:p>
          </p:txBody>
        </p:sp>
        <p:sp>
          <p:nvSpPr>
            <p:cNvPr id="18" name="Oval 17"/>
            <p:cNvSpPr/>
            <p:nvPr/>
          </p:nvSpPr>
          <p:spPr>
            <a:xfrm>
              <a:off x="557726" y="2871921"/>
              <a:ext cx="242889"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69" tIns="48185" rIns="96369" bIns="48185" rtlCol="0" anchor="ctr"/>
            <a:lstStyle/>
            <a:p>
              <a:pPr algn="ctr"/>
              <a:endParaRPr lang="en-US" dirty="0"/>
            </a:p>
          </p:txBody>
        </p:sp>
      </p:grpSp>
      <p:grpSp>
        <p:nvGrpSpPr>
          <p:cNvPr id="5" name="Group 4"/>
          <p:cNvGrpSpPr/>
          <p:nvPr/>
        </p:nvGrpSpPr>
        <p:grpSpPr>
          <a:xfrm>
            <a:off x="640785" y="5990054"/>
            <a:ext cx="252219" cy="1675237"/>
            <a:chOff x="600593" y="6325102"/>
            <a:chExt cx="252219" cy="1675237"/>
          </a:xfrm>
        </p:grpSpPr>
        <p:sp>
          <p:nvSpPr>
            <p:cNvPr id="12" name="Oval 11"/>
            <p:cNvSpPr/>
            <p:nvPr/>
          </p:nvSpPr>
          <p:spPr>
            <a:xfrm>
              <a:off x="600593" y="7760853"/>
              <a:ext cx="242889"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69" tIns="48185" rIns="96369" bIns="48185" rtlCol="0" anchor="ctr"/>
            <a:lstStyle/>
            <a:p>
              <a:pPr algn="ctr"/>
              <a:endParaRPr lang="en-US" dirty="0"/>
            </a:p>
          </p:txBody>
        </p:sp>
        <p:sp>
          <p:nvSpPr>
            <p:cNvPr id="13" name="Oval 12"/>
            <p:cNvSpPr/>
            <p:nvPr/>
          </p:nvSpPr>
          <p:spPr>
            <a:xfrm>
              <a:off x="600594" y="6325102"/>
              <a:ext cx="242889"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69" tIns="48185" rIns="96369" bIns="48185" rtlCol="0" anchor="ctr"/>
            <a:lstStyle/>
            <a:p>
              <a:pPr algn="ctr"/>
              <a:endParaRPr lang="en-US" dirty="0"/>
            </a:p>
          </p:txBody>
        </p:sp>
        <p:sp>
          <p:nvSpPr>
            <p:cNvPr id="14" name="Oval 13"/>
            <p:cNvSpPr/>
            <p:nvPr/>
          </p:nvSpPr>
          <p:spPr>
            <a:xfrm>
              <a:off x="600594" y="6832901"/>
              <a:ext cx="242889"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69" tIns="48185" rIns="96369" bIns="48185" rtlCol="0" anchor="ctr"/>
            <a:lstStyle/>
            <a:p>
              <a:pPr algn="ctr"/>
              <a:endParaRPr lang="en-US" dirty="0"/>
            </a:p>
          </p:txBody>
        </p:sp>
        <p:sp>
          <p:nvSpPr>
            <p:cNvPr id="19" name="Oval 18"/>
            <p:cNvSpPr/>
            <p:nvPr/>
          </p:nvSpPr>
          <p:spPr>
            <a:xfrm>
              <a:off x="609923" y="7264299"/>
              <a:ext cx="242889" cy="239486"/>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96369" tIns="48185" rIns="96369" bIns="48185" rtlCol="0" anchor="ctr"/>
            <a:lstStyle/>
            <a:p>
              <a:pPr algn="ctr"/>
              <a:endParaRPr lang="en-US" dirty="0"/>
            </a:p>
          </p:txBody>
        </p:sp>
      </p:grpSp>
      <p:sp>
        <p:nvSpPr>
          <p:cNvPr id="21" name="Rectangle 20"/>
          <p:cNvSpPr/>
          <p:nvPr/>
        </p:nvSpPr>
        <p:spPr>
          <a:xfrm>
            <a:off x="4572000" y="1143000"/>
            <a:ext cx="2854960" cy="230832"/>
          </a:xfrm>
          <a:prstGeom prst="rect">
            <a:avLst/>
          </a:prstGeom>
        </p:spPr>
        <p:txBody>
          <a:bodyPr wrap="square">
            <a:spAutoFit/>
          </a:bodyPr>
          <a:lstStyle/>
          <a:p>
            <a:pPr marL="400050" lvl="0" indent="-400050" algn="r"/>
            <a:r>
              <a:rPr lang="en-US" sz="900" i="1" dirty="0" smtClean="0">
                <a:solidFill>
                  <a:prstClr val="black"/>
                </a:solidFill>
                <a:latin typeface="Helvetica" panose="020B0604020202020204" pitchFamily="34" charset="0"/>
                <a:ea typeface="Times New Roman"/>
                <a:cs typeface="Helvetica" panose="020B0604020202020204" pitchFamily="34" charset="0"/>
              </a:rPr>
              <a:t>L.2.3a </a:t>
            </a:r>
            <a:r>
              <a:rPr lang="en-US" sz="900" i="1" dirty="0" smtClean="0">
                <a:solidFill>
                  <a:prstClr val="black"/>
                </a:solidFill>
                <a:latin typeface="Helvetica" panose="020B0604020202020204" pitchFamily="34" charset="0"/>
                <a:cs typeface="Helvetica" panose="020B0604020202020204" pitchFamily="34" charset="0"/>
              </a:rPr>
              <a:t>–</a:t>
            </a:r>
            <a:r>
              <a:rPr lang="es-419" sz="900" i="1" dirty="0" smtClean="0">
                <a:solidFill>
                  <a:prstClr val="black"/>
                </a:solidFill>
                <a:latin typeface="Helvetica" panose="020B0604020202020204" pitchFamily="34" charset="0"/>
                <a:cs typeface="Helvetica" panose="020B0604020202020204" pitchFamily="34" charset="0"/>
              </a:rPr>
              <a:t>utilizando lenguaje formal, Objetivo  8</a:t>
            </a:r>
            <a:endParaRPr lang="es-419" sz="900" i="1" dirty="0">
              <a:solidFill>
                <a:prstClr val="black"/>
              </a:solidFill>
              <a:latin typeface="Helvetica" panose="020B0604020202020204" pitchFamily="34" charset="0"/>
              <a:ea typeface="Times New Roman"/>
              <a:cs typeface="Helvetica" panose="020B0604020202020204" pitchFamily="34" charset="0"/>
            </a:endParaRPr>
          </a:p>
        </p:txBody>
      </p:sp>
      <p:sp>
        <p:nvSpPr>
          <p:cNvPr id="22" name="Rectangle 21"/>
          <p:cNvSpPr/>
          <p:nvPr/>
        </p:nvSpPr>
        <p:spPr>
          <a:xfrm>
            <a:off x="4712746" y="5715000"/>
            <a:ext cx="2854960" cy="230832"/>
          </a:xfrm>
          <a:prstGeom prst="rect">
            <a:avLst/>
          </a:prstGeom>
        </p:spPr>
        <p:txBody>
          <a:bodyPr wrap="square">
            <a:spAutoFit/>
          </a:bodyPr>
          <a:lstStyle/>
          <a:p>
            <a:pPr marL="400050" lvl="0" indent="-400050" algn="r"/>
            <a:r>
              <a:rPr lang="en-US" sz="900" i="1" dirty="0" smtClean="0">
                <a:solidFill>
                  <a:prstClr val="black"/>
                </a:solidFill>
                <a:latin typeface="Helvetica" panose="020B0604020202020204" pitchFamily="34" charset="0"/>
                <a:ea typeface="Times New Roman"/>
                <a:cs typeface="Helvetica" panose="020B0604020202020204" pitchFamily="34" charset="0"/>
              </a:rPr>
              <a:t>L.2.2a </a:t>
            </a:r>
            <a:r>
              <a:rPr lang="en-US" sz="900" i="1" dirty="0" smtClean="0">
                <a:solidFill>
                  <a:prstClr val="black"/>
                </a:solidFill>
                <a:latin typeface="Helvetica" panose="020B0604020202020204" pitchFamily="34" charset="0"/>
                <a:cs typeface="Helvetica" panose="020B0604020202020204" pitchFamily="34" charset="0"/>
              </a:rPr>
              <a:t>–</a:t>
            </a:r>
            <a:r>
              <a:rPr lang="en-US" sz="900" i="1" dirty="0" err="1" smtClean="0">
                <a:solidFill>
                  <a:prstClr val="black"/>
                </a:solidFill>
                <a:latin typeface="Helvetica" panose="020B0604020202020204" pitchFamily="34" charset="0"/>
                <a:cs typeface="Helvetica" panose="020B0604020202020204" pitchFamily="34" charset="0"/>
              </a:rPr>
              <a:t>mayúsculas</a:t>
            </a:r>
            <a:r>
              <a:rPr lang="en-US" sz="900" i="1" dirty="0" smtClean="0">
                <a:solidFill>
                  <a:prstClr val="black"/>
                </a:solidFill>
                <a:latin typeface="Helvetica" panose="020B0604020202020204" pitchFamily="34" charset="0"/>
                <a:cs typeface="Helvetica" panose="020B0604020202020204" pitchFamily="34" charset="0"/>
              </a:rPr>
              <a:t>, </a:t>
            </a:r>
            <a:r>
              <a:rPr lang="en-US" sz="900" i="1" dirty="0" err="1" smtClean="0">
                <a:solidFill>
                  <a:prstClr val="black"/>
                </a:solidFill>
                <a:latin typeface="Helvetica" panose="020B0604020202020204" pitchFamily="34" charset="0"/>
                <a:cs typeface="Helvetica" panose="020B0604020202020204" pitchFamily="34" charset="0"/>
              </a:rPr>
              <a:t>Objetivo</a:t>
            </a:r>
            <a:r>
              <a:rPr lang="en-US" sz="900" i="1" dirty="0" smtClean="0">
                <a:solidFill>
                  <a:prstClr val="black"/>
                </a:solidFill>
                <a:latin typeface="Helvetica" panose="020B0604020202020204" pitchFamily="34" charset="0"/>
                <a:cs typeface="Helvetica" panose="020B0604020202020204" pitchFamily="34" charset="0"/>
              </a:rPr>
              <a:t>  9</a:t>
            </a:r>
            <a:endParaRPr lang="en-US" sz="900" i="1" dirty="0">
              <a:solidFill>
                <a:prstClr val="black"/>
              </a:solidFill>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2745310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41</a:t>
            </a:fld>
            <a:endParaRPr lang="en-US" dirty="0"/>
          </a:p>
        </p:txBody>
      </p:sp>
      <p:sp>
        <p:nvSpPr>
          <p:cNvPr id="5" name="TextBox 4"/>
          <p:cNvSpPr txBox="1"/>
          <p:nvPr/>
        </p:nvSpPr>
        <p:spPr>
          <a:xfrm>
            <a:off x="304800" y="237091"/>
            <a:ext cx="7105650" cy="3908762"/>
          </a:xfrm>
          <a:prstGeom prst="rect">
            <a:avLst/>
          </a:prstGeom>
          <a:noFill/>
        </p:spPr>
        <p:txBody>
          <a:bodyPr wrap="square" rtlCol="0">
            <a:spAutoFit/>
          </a:bodyPr>
          <a:lstStyle/>
          <a:p>
            <a:pPr lvl="0" defTabSz="966612"/>
            <a:r>
              <a:rPr lang="es-419" b="1" u="sng" dirty="0">
                <a:solidFill>
                  <a:prstClr val="black"/>
                </a:solidFill>
              </a:rPr>
              <a:t>Instrucciones para el </a:t>
            </a:r>
            <a:r>
              <a:rPr lang="es-419" b="1" u="sng" dirty="0" smtClean="0">
                <a:solidFill>
                  <a:prstClr val="black"/>
                </a:solidFill>
              </a:rPr>
              <a:t>estudiante</a:t>
            </a:r>
            <a:endParaRPr lang="es-419" b="1" dirty="0">
              <a:solidFill>
                <a:prstClr val="black"/>
              </a:solidFill>
            </a:endParaRPr>
          </a:p>
          <a:p>
            <a:pPr lvl="0" defTabSz="966612"/>
            <a:endParaRPr lang="en-US" b="1" dirty="0" smtClean="0">
              <a:solidFill>
                <a:prstClr val="black"/>
              </a:solidFill>
            </a:endParaRPr>
          </a:p>
          <a:p>
            <a:pPr lvl="0" defTabSz="966612"/>
            <a:r>
              <a:rPr lang="en-US" b="1" u="sng" dirty="0" smtClean="0">
                <a:solidFill>
                  <a:prstClr val="black"/>
                </a:solidFill>
              </a:rPr>
              <a:t>Parte 2:</a:t>
            </a:r>
          </a:p>
          <a:p>
            <a:pPr lvl="0" defTabSz="966612"/>
            <a:r>
              <a:rPr lang="en-US" b="1" dirty="0" err="1" smtClean="0">
                <a:solidFill>
                  <a:prstClr val="black"/>
                </a:solidFill>
              </a:rPr>
              <a:t>Tarea</a:t>
            </a:r>
            <a:r>
              <a:rPr lang="en-US" b="1" dirty="0" smtClean="0">
                <a:solidFill>
                  <a:prstClr val="black"/>
                </a:solidFill>
              </a:rPr>
              <a:t> de </a:t>
            </a:r>
            <a:r>
              <a:rPr lang="en-US" b="1" dirty="0" err="1" smtClean="0">
                <a:solidFill>
                  <a:prstClr val="black"/>
                </a:solidFill>
              </a:rPr>
              <a:t>rendimiento</a:t>
            </a:r>
            <a:endParaRPr lang="es-419" b="1" dirty="0">
              <a:solidFill>
                <a:prstClr val="black"/>
              </a:solidFill>
            </a:endParaRPr>
          </a:p>
          <a:p>
            <a:endParaRPr lang="es-ES" sz="1400" u="sng" dirty="0" smtClean="0"/>
          </a:p>
          <a:p>
            <a:pPr marL="287338" indent="-287338"/>
            <a:r>
              <a:rPr lang="es-ES" sz="1400" dirty="0" smtClean="0"/>
              <a:t>1.    Planifica tu escrito. Puedes utilizar tus notas y tus respuestas. Utiliza el organizador gráfico que aparece más adelante para planificar tu escrito.</a:t>
            </a:r>
          </a:p>
          <a:p>
            <a:pPr marL="342900" indent="-342900">
              <a:buAutoNum type="arabicPeriod"/>
            </a:pPr>
            <a:endParaRPr lang="es-ES" sz="1400" dirty="0" smtClean="0"/>
          </a:p>
          <a:p>
            <a:r>
              <a:rPr lang="es-ES" sz="1400" dirty="0" smtClean="0"/>
              <a:t>2.    Escribe–Revisa y Edita tu primer borrador.  Tu maestro te proporcionará papel.</a:t>
            </a:r>
          </a:p>
          <a:p>
            <a:endParaRPr lang="es-ES" sz="1400" dirty="0" smtClean="0"/>
          </a:p>
          <a:p>
            <a:pPr marL="287338" indent="-287338"/>
            <a:r>
              <a:rPr lang="es-ES" sz="1400" dirty="0" smtClean="0"/>
              <a:t>3.   </a:t>
            </a:r>
            <a:r>
              <a:rPr lang="es-ES" sz="1400" dirty="0"/>
              <a:t>Tu clase irá de excursión al parque. Tu irás encontrando plantas que están en diferentes etapas de sus ciclos de vida. Cuando regreses a la clase, escribirás un artículo sobre lo que encontraste, y cómo las diferentes etapas del ciclo de vida de una planta pueden o no afectar a las ardillas en el parque.</a:t>
            </a:r>
            <a:endParaRPr lang="es-ES" sz="1400" b="1" dirty="0"/>
          </a:p>
          <a:p>
            <a:endParaRPr lang="es-ES" sz="1400" b="1" dirty="0" smtClean="0"/>
          </a:p>
          <a:p>
            <a:pPr lvl="0"/>
            <a:endParaRPr lang="en-US" sz="1400" b="1" u="sng" dirty="0" smtClean="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632050682"/>
              </p:ext>
            </p:extLst>
          </p:nvPr>
        </p:nvGraphicFramePr>
        <p:xfrm>
          <a:off x="537686" y="3846010"/>
          <a:ext cx="6639878" cy="3058160"/>
        </p:xfrm>
        <a:graphic>
          <a:graphicData uri="http://schemas.openxmlformats.org/drawingml/2006/table">
            <a:tbl>
              <a:tblPr firstRow="1" bandRow="1">
                <a:tableStyleId>{5940675A-B579-460E-94D1-54222C63F5DA}</a:tableStyleId>
              </a:tblPr>
              <a:tblGrid>
                <a:gridCol w="3319939"/>
                <a:gridCol w="3319939"/>
              </a:tblGrid>
              <a:tr h="370840">
                <a:tc gridSpan="2">
                  <a:txBody>
                    <a:bodyPr/>
                    <a:lstStyle/>
                    <a:p>
                      <a:pPr algn="ctr"/>
                      <a:r>
                        <a:rPr lang="es-ES_tradnl" sz="1600" b="1" noProof="0" dirty="0" smtClean="0"/>
                        <a:t>Planificando tu escrito</a:t>
                      </a:r>
                      <a:endParaRPr lang="es-ES_tradnl" sz="1600" b="1" noProof="0" dirty="0"/>
                    </a:p>
                  </a:txBody>
                  <a:tcPr anchor="ctr"/>
                </a:tc>
                <a:tc hMerge="1">
                  <a:txBody>
                    <a:bodyPr/>
                    <a:lstStyle/>
                    <a:p>
                      <a:pPr algn="ctr"/>
                      <a:endParaRPr lang="en-US" sz="1600" b="1" dirty="0"/>
                    </a:p>
                  </a:txBody>
                  <a:tcPr anchor="ctr"/>
                </a:tc>
              </a:tr>
              <a:tr h="370840">
                <a:tc>
                  <a:txBody>
                    <a:bodyPr/>
                    <a:lstStyle/>
                    <a:p>
                      <a:pPr algn="ctr"/>
                      <a:r>
                        <a:rPr lang="es-ES_tradnl" sz="1600" b="1" noProof="0" dirty="0" smtClean="0"/>
                        <a:t>Ciclo de vida de una</a:t>
                      </a:r>
                      <a:r>
                        <a:rPr lang="es-ES_tradnl" sz="1600" b="1" baseline="0" noProof="0" dirty="0" smtClean="0"/>
                        <a:t> planta</a:t>
                      </a:r>
                      <a:endParaRPr lang="es-ES_tradnl" sz="1600" b="1" noProof="0" dirty="0"/>
                    </a:p>
                  </a:txBody>
                  <a:tcPr anchor="ctr"/>
                </a:tc>
                <a:tc>
                  <a:txBody>
                    <a:bodyPr/>
                    <a:lstStyle/>
                    <a:p>
                      <a:pPr algn="ctr"/>
                      <a:r>
                        <a:rPr lang="es-ES_tradnl" sz="1500" b="1" noProof="0" dirty="0" smtClean="0"/>
                        <a:t>¿Cómo</a:t>
                      </a:r>
                      <a:r>
                        <a:rPr lang="es-ES_tradnl" sz="1500" b="1" baseline="0" noProof="0" dirty="0" smtClean="0"/>
                        <a:t> esto afecta a las ardillas?</a:t>
                      </a:r>
                      <a:endParaRPr lang="es-ES_tradnl" sz="1500" b="1" noProof="0" dirty="0"/>
                    </a:p>
                  </a:txBody>
                  <a:tcPr anchor="ctr"/>
                </a:tc>
              </a:tr>
              <a:tr h="370840">
                <a:tc>
                  <a:txBody>
                    <a:bodyPr/>
                    <a:lstStyle/>
                    <a:p>
                      <a:endParaRPr lang="en-US" sz="1600" dirty="0" smtClean="0"/>
                    </a:p>
                    <a:p>
                      <a:endParaRPr lang="en-US" sz="1600" dirty="0"/>
                    </a:p>
                  </a:txBody>
                  <a:tcPr anchor="ctr"/>
                </a:tc>
                <a:tc>
                  <a:txBody>
                    <a:bodyPr/>
                    <a:lstStyle/>
                    <a:p>
                      <a:endParaRPr lang="en-US" sz="1600" dirty="0"/>
                    </a:p>
                  </a:txBody>
                  <a:tcPr anchor="ctr"/>
                </a:tc>
              </a:tr>
              <a:tr h="370840">
                <a:tc>
                  <a:txBody>
                    <a:bodyPr/>
                    <a:lstStyle/>
                    <a:p>
                      <a:endParaRPr lang="en-US" sz="1600" dirty="0" smtClean="0"/>
                    </a:p>
                    <a:p>
                      <a:endParaRPr lang="en-US" sz="1600" dirty="0"/>
                    </a:p>
                  </a:txBody>
                  <a:tcPr anchor="ctr"/>
                </a:tc>
                <a:tc>
                  <a:txBody>
                    <a:bodyPr/>
                    <a:lstStyle/>
                    <a:p>
                      <a:endParaRPr lang="en-US" sz="1600" dirty="0"/>
                    </a:p>
                  </a:txBody>
                  <a:tcPr anchor="ctr"/>
                </a:tc>
              </a:tr>
              <a:tr h="370840">
                <a:tc>
                  <a:txBody>
                    <a:bodyPr/>
                    <a:lstStyle/>
                    <a:p>
                      <a:endParaRPr lang="en-US" sz="1600" dirty="0" smtClean="0"/>
                    </a:p>
                    <a:p>
                      <a:endParaRPr lang="en-US" sz="1600" dirty="0"/>
                    </a:p>
                  </a:txBody>
                  <a:tcPr anchor="ctr"/>
                </a:tc>
                <a:tc>
                  <a:txBody>
                    <a:bodyPr/>
                    <a:lstStyle/>
                    <a:p>
                      <a:endParaRPr lang="en-US" sz="1600" dirty="0"/>
                    </a:p>
                  </a:txBody>
                  <a:tcPr anchor="ctr"/>
                </a:tc>
              </a:tr>
              <a:tr h="370840">
                <a:tc>
                  <a:txBody>
                    <a:bodyPr/>
                    <a:lstStyle/>
                    <a:p>
                      <a:endParaRPr lang="en-US" sz="1600" dirty="0" smtClean="0"/>
                    </a:p>
                    <a:p>
                      <a:endParaRPr lang="en-US" sz="1600" dirty="0"/>
                    </a:p>
                  </a:txBody>
                  <a:tcPr anchor="ctr"/>
                </a:tc>
                <a:tc>
                  <a:txBody>
                    <a:bodyPr/>
                    <a:lstStyle/>
                    <a:p>
                      <a:endParaRPr lang="en-US" sz="1600" dirty="0"/>
                    </a:p>
                  </a:txBody>
                  <a:tcPr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49129105"/>
              </p:ext>
            </p:extLst>
          </p:nvPr>
        </p:nvGraphicFramePr>
        <p:xfrm>
          <a:off x="1371600" y="7354957"/>
          <a:ext cx="5257800" cy="1934787"/>
        </p:xfrm>
        <a:graphic>
          <a:graphicData uri="http://schemas.openxmlformats.org/drawingml/2006/table">
            <a:tbl>
              <a:tblPr firstRow="1" bandRow="1">
                <a:tableStyleId>{5940675A-B579-460E-94D1-54222C63F5DA}</a:tableStyleId>
              </a:tblPr>
              <a:tblGrid>
                <a:gridCol w="1034019"/>
                <a:gridCol w="4223781"/>
              </a:tblGrid>
              <a:tr h="290945">
                <a:tc>
                  <a:txBody>
                    <a:bodyPr/>
                    <a:lstStyle/>
                    <a:p>
                      <a:pPr algn="r"/>
                      <a:r>
                        <a:rPr lang="es-419" sz="1100" b="0" noProof="0" dirty="0" smtClean="0"/>
                        <a:t>Propósito</a:t>
                      </a:r>
                      <a:endParaRPr lang="es-419" sz="1100" b="0" noProof="0" dirty="0"/>
                    </a:p>
                  </a:txBody>
                  <a:tcPr anchor="ctr">
                    <a:lnB w="12700" cap="flat" cmpd="sng" algn="ctr">
                      <a:noFill/>
                      <a:prstDash val="solid"/>
                      <a:round/>
                      <a:headEnd type="none" w="med" len="med"/>
                      <a:tailEnd type="none" w="med" len="med"/>
                    </a:lnB>
                    <a:solidFill>
                      <a:schemeClr val="bg2"/>
                    </a:solidFill>
                  </a:tcPr>
                </a:tc>
                <a:tc>
                  <a: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s-419" sz="1100" b="1" i="0" u="none" strike="noStrike" kern="1200" cap="none" spc="0" normalizeH="0" baseline="0" noProof="0" dirty="0" smtClean="0">
                          <a:ln>
                            <a:noFill/>
                          </a:ln>
                          <a:solidFill>
                            <a:prstClr val="black"/>
                          </a:solidFill>
                          <a:effectLst/>
                          <a:uLnTx/>
                          <a:uFillTx/>
                          <a:latin typeface="+mn-lt"/>
                          <a:ea typeface="+mn-ea"/>
                          <a:cs typeface="+mn-cs"/>
                        </a:rPr>
                        <a:t>¿Escribiste únicamente sobre el tema? </a:t>
                      </a:r>
                    </a:p>
                  </a:txBody>
                  <a:tcPr anchor="ctr">
                    <a:lnB w="12700" cap="flat" cmpd="sng" algn="ctr">
                      <a:solidFill>
                        <a:schemeClr val="bg1">
                          <a:lumMod val="50000"/>
                        </a:schemeClr>
                      </a:solidFill>
                      <a:prstDash val="solid"/>
                      <a:round/>
                      <a:headEnd type="none" w="med" len="med"/>
                      <a:tailEnd type="none" w="med" len="med"/>
                    </a:lnB>
                    <a:solidFill>
                      <a:schemeClr val="bg2"/>
                    </a:solidFill>
                  </a:tcPr>
                </a:tc>
              </a:tr>
              <a:tr h="363682">
                <a:tc>
                  <a:txBody>
                    <a:bodyPr/>
                    <a:lstStyle/>
                    <a:p>
                      <a:pPr algn="r"/>
                      <a:r>
                        <a:rPr lang="es-419" sz="1100" b="0" noProof="0" dirty="0" smtClean="0"/>
                        <a:t>Organización</a:t>
                      </a:r>
                      <a:endParaRPr lang="es-419" sz="1100" b="0" noProof="0" dirty="0"/>
                    </a:p>
                  </a:txBody>
                  <a:tcPr anchor="ctr">
                    <a:lnT w="12700" cap="flat" cmpd="sng" algn="ctr">
                      <a:noFill/>
                      <a:prstDash val="solid"/>
                      <a:round/>
                      <a:headEnd type="none" w="med" len="med"/>
                      <a:tailEnd type="none" w="med" len="med"/>
                    </a:lnT>
                    <a:solidFill>
                      <a:schemeClr val="bg2"/>
                    </a:solidFill>
                  </a:tcPr>
                </a:tc>
                <a:tc>
                  <a:txBody>
                    <a:bodyPr/>
                    <a:lstStyle/>
                    <a:p>
                      <a:r>
                        <a:rPr lang="es-419" sz="1100" b="1" noProof="0" dirty="0" smtClean="0"/>
                        <a:t>¿Están tus ideas relacionadas? ¿Tienen sentido?</a:t>
                      </a:r>
                    </a:p>
                  </a:txBody>
                  <a:tcPr anchor="ctr">
                    <a:lnT w="12700" cap="flat" cmpd="sng" algn="ctr">
                      <a:solidFill>
                        <a:schemeClr val="bg1">
                          <a:lumMod val="50000"/>
                        </a:schemeClr>
                      </a:solidFill>
                      <a:prstDash val="solid"/>
                      <a:round/>
                      <a:headEnd type="none" w="med" len="med"/>
                      <a:tailEnd type="none" w="med" len="med"/>
                    </a:lnT>
                    <a:solidFill>
                      <a:schemeClr val="bg2"/>
                    </a:solidFill>
                  </a:tcPr>
                </a:tc>
              </a:tr>
              <a:tr h="365760">
                <a:tc>
                  <a:txBody>
                    <a:bodyPr/>
                    <a:lstStyle/>
                    <a:p>
                      <a:pPr algn="r"/>
                      <a:r>
                        <a:rPr lang="es-419" sz="1100" b="0" noProof="0" dirty="0" smtClean="0"/>
                        <a:t>Elaboración de evidencia</a:t>
                      </a:r>
                    </a:p>
                  </a:txBody>
                  <a:tcPr anchor="ctr">
                    <a:lnB w="12700" cap="flat" cmpd="sng" algn="ctr">
                      <a:noFill/>
                      <a:prstDash val="solid"/>
                      <a:round/>
                      <a:headEnd type="none" w="med" len="med"/>
                      <a:tailEnd type="none" w="med" len="med"/>
                    </a:lnB>
                    <a:solidFill>
                      <a:schemeClr val="bg1">
                        <a:lumMod val="95000"/>
                      </a:schemeClr>
                    </a:solidFill>
                  </a:tcPr>
                </a:tc>
                <a:tc>
                  <a:txBody>
                    <a:bodyPr/>
                    <a:lstStyle/>
                    <a:p>
                      <a:r>
                        <a:rPr lang="es-419" sz="1100" b="1" noProof="0" dirty="0" smtClean="0"/>
                        <a:t>¿Mostraste evidencia para apoyar tu tema?</a:t>
                      </a:r>
                    </a:p>
                  </a:txBody>
                  <a:tcPr anchor="ctr">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484216">
                <a:tc>
                  <a:txBody>
                    <a:bodyPr/>
                    <a:lstStyle/>
                    <a:p>
                      <a:pPr algn="r"/>
                      <a:r>
                        <a:rPr lang="es-419" sz="1100" b="0" noProof="0" dirty="0" smtClean="0"/>
                        <a:t>Elaboración de lenguaje y vocabulario</a:t>
                      </a:r>
                      <a:endParaRPr lang="es-419" sz="1100" b="0" noProof="0" dirty="0"/>
                    </a:p>
                  </a:txBody>
                  <a:tcPr anchor="ctr">
                    <a:lnT w="12700" cap="flat" cmpd="sng" algn="ctr">
                      <a:noFill/>
                      <a:prstDash val="solid"/>
                      <a:round/>
                      <a:headEnd type="none" w="med" len="med"/>
                      <a:tailEnd type="none" w="med" len="med"/>
                    </a:lnT>
                    <a:solidFill>
                      <a:schemeClr val="bg1">
                        <a:lumMod val="95000"/>
                      </a:schemeClr>
                    </a:solidFill>
                  </a:tcPr>
                </a:tc>
                <a:tc>
                  <a:txBody>
                    <a:bodyPr/>
                    <a:lstStyle/>
                    <a:p>
                      <a:r>
                        <a:rPr lang="es-419" sz="1100" b="1" noProof="0" dirty="0" smtClean="0"/>
                        <a:t>¿Usaste palabras de vocabulario sobre el tema?  ¿Son tus oraciones fáciles de leer  y entender? </a:t>
                      </a:r>
                    </a:p>
                  </a:txBody>
                  <a:tcPr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r>
              <a:tr h="228600">
                <a:tc>
                  <a:txBody>
                    <a:bodyPr/>
                    <a:lstStyle/>
                    <a:p>
                      <a:pPr algn="r"/>
                      <a:r>
                        <a:rPr lang="es-419" sz="1100" b="0" noProof="0" dirty="0" smtClean="0"/>
                        <a:t>Convenciones</a:t>
                      </a:r>
                      <a:endParaRPr lang="es-419" sz="1100" b="0" noProof="0" dirty="0"/>
                    </a:p>
                  </a:txBody>
                  <a:tcPr anchor="ctr">
                    <a:solidFill>
                      <a:schemeClr val="accent6">
                        <a:lumMod val="20000"/>
                        <a:lumOff val="80000"/>
                      </a:schemeClr>
                    </a:solidFill>
                  </a:tcPr>
                </a:tc>
                <a:tc>
                  <a:txBody>
                    <a:bodyPr/>
                    <a:lstStyle/>
                    <a:p>
                      <a:r>
                        <a:rPr lang="es-419" sz="1100" b="1" noProof="0" dirty="0" smtClean="0"/>
                        <a:t>¿Seguiste las reglas de letras mayúsculas, puntuación y ortografía? </a:t>
                      </a:r>
                    </a:p>
                  </a:txBody>
                  <a:tcPr anchor="ctr">
                    <a:solidFill>
                      <a:schemeClr val="accent6">
                        <a:lumMod val="20000"/>
                        <a:lumOff val="80000"/>
                      </a:schemeClr>
                    </a:solidFill>
                  </a:tcPr>
                </a:tc>
              </a:tr>
            </a:tbl>
          </a:graphicData>
        </a:graphic>
      </p:graphicFrame>
      <p:sp>
        <p:nvSpPr>
          <p:cNvPr id="2" name="Rectangle 1"/>
          <p:cNvSpPr/>
          <p:nvPr/>
        </p:nvSpPr>
        <p:spPr>
          <a:xfrm>
            <a:off x="2877873" y="7047180"/>
            <a:ext cx="1788054" cy="307777"/>
          </a:xfrm>
          <a:prstGeom prst="rect">
            <a:avLst/>
          </a:prstGeom>
        </p:spPr>
        <p:txBody>
          <a:bodyPr wrap="none">
            <a:spAutoFit/>
          </a:bodyPr>
          <a:lstStyle/>
          <a:p>
            <a:pPr lvl="0" algn="ctr"/>
            <a:r>
              <a:rPr lang="x-none" sz="1400" b="1" u="sng" dirty="0">
                <a:solidFill>
                  <a:prstClr val="black"/>
                </a:solidFill>
              </a:rPr>
              <a:t>Cómo serás calificad</a:t>
            </a:r>
            <a:r>
              <a:rPr lang="en-US" sz="1400" b="1" u="sng" dirty="0">
                <a:solidFill>
                  <a:prstClr val="black"/>
                </a:solidFill>
              </a:rPr>
              <a:t>o</a:t>
            </a:r>
            <a:endParaRPr lang="x-none" sz="1400" b="1" u="sng" dirty="0">
              <a:solidFill>
                <a:prstClr val="black"/>
              </a:solidFill>
            </a:endParaRPr>
          </a:p>
        </p:txBody>
      </p:sp>
    </p:spTree>
    <p:extLst>
      <p:ext uri="{BB962C8B-B14F-4D97-AF65-F5344CB8AC3E}">
        <p14:creationId xmlns:p14="http://schemas.microsoft.com/office/powerpoint/2010/main" val="2230879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42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58487293"/>
              </p:ext>
            </p:extLst>
          </p:nvPr>
        </p:nvGraphicFramePr>
        <p:xfrm>
          <a:off x="566738" y="381000"/>
          <a:ext cx="6638925" cy="7833360"/>
        </p:xfrm>
        <a:graphic>
          <a:graphicData uri="http://schemas.openxmlformats.org/drawingml/2006/table">
            <a:tbl>
              <a:tblPr firstRow="1" bandRow="1">
                <a:tableStyleId>{5940675A-B579-460E-94D1-54222C63F5DA}</a:tableStyleId>
              </a:tblPr>
              <a:tblGrid>
                <a:gridCol w="6638925"/>
              </a:tblGrid>
              <a:tr h="370840">
                <a:tc>
                  <a:txBody>
                    <a:bodyPr/>
                    <a:lstStyle/>
                    <a:p>
                      <a:r>
                        <a:rPr lang="es-ES_tradnl" noProof="0" dirty="0" smtClean="0"/>
                        <a:t>Nombre</a:t>
                      </a:r>
                      <a:r>
                        <a:rPr lang="en-US" dirty="0" smtClean="0"/>
                        <a:t>____________________________</a:t>
                      </a:r>
                    </a:p>
                    <a:p>
                      <a:endParaRPr lang="en-US" dirty="0"/>
                    </a:p>
                  </a:txBody>
                  <a:tcPr marL="97155" marR="9715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r>
              <a:tr h="370840">
                <a:tc>
                  <a:txBody>
                    <a:bodyPr/>
                    <a:lstStyle/>
                    <a:p>
                      <a:pPr algn="ctr"/>
                      <a:endParaRPr lang="en-US" b="1" u="sng"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8872097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43</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14495135"/>
              </p:ext>
            </p:extLst>
          </p:nvPr>
        </p:nvGraphicFramePr>
        <p:xfrm>
          <a:off x="566738" y="381000"/>
          <a:ext cx="6638925" cy="7528560"/>
        </p:xfrm>
        <a:graphic>
          <a:graphicData uri="http://schemas.openxmlformats.org/drawingml/2006/table">
            <a:tbl>
              <a:tblPr firstRow="1" bandRow="1">
                <a:tableStyleId>{5940675A-B579-460E-94D1-54222C63F5DA}</a:tableStyleId>
              </a:tblPr>
              <a:tblGrid>
                <a:gridCol w="6638925"/>
              </a:tblGrid>
              <a:tr h="370840">
                <a:tc>
                  <a:txBody>
                    <a:bodyPr/>
                    <a:lstStyle/>
                    <a:p>
                      <a:endParaRPr lang="en-US" dirty="0"/>
                    </a:p>
                  </a:txBody>
                  <a:tcPr marL="97155" marR="9715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r h="370840">
                <a:tc>
                  <a:txBody>
                    <a:bodyPr/>
                    <a:lstStyle/>
                    <a:p>
                      <a:endParaRPr lang="en-US" dirty="0"/>
                    </a:p>
                  </a:txBody>
                  <a:tcPr marL="97155" marR="97155">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422111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n-US" smtClean="0"/>
              <a:pPr/>
              <a:t>44</a:t>
            </a:fld>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287" y="1349375"/>
            <a:ext cx="6016625" cy="568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0243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77B04D-AEB5-43ED-B9BA-B3D1EC9C9067}" type="slidenum">
              <a:rPr lang="es-419" smtClean="0"/>
              <a:pPr/>
              <a:t>45</a:t>
            </a:fld>
            <a:endParaRPr lang="es-419" dirty="0"/>
          </a:p>
        </p:txBody>
      </p:sp>
      <p:graphicFrame>
        <p:nvGraphicFramePr>
          <p:cNvPr id="5" name="Table 4"/>
          <p:cNvGraphicFramePr>
            <a:graphicFrameLocks noGrp="1"/>
          </p:cNvGraphicFramePr>
          <p:nvPr>
            <p:extLst>
              <p:ext uri="{D42A27DB-BD31-4B8C-83A1-F6EECF244321}">
                <p14:modId xmlns:p14="http://schemas.microsoft.com/office/powerpoint/2010/main" val="3573374751"/>
              </p:ext>
            </p:extLst>
          </p:nvPr>
        </p:nvGraphicFramePr>
        <p:xfrm>
          <a:off x="533400" y="3962400"/>
          <a:ext cx="6400799" cy="3335979"/>
        </p:xfrm>
        <a:graphic>
          <a:graphicData uri="http://schemas.openxmlformats.org/drawingml/2006/table">
            <a:tbl>
              <a:tblPr firstRow="1" bandRow="1">
                <a:tableStyleId>{5940675A-B579-460E-94D1-54222C63F5DA}</a:tableStyleId>
              </a:tblPr>
              <a:tblGrid>
                <a:gridCol w="533399"/>
                <a:gridCol w="3962400"/>
                <a:gridCol w="457200"/>
                <a:gridCol w="533400"/>
                <a:gridCol w="457200"/>
                <a:gridCol w="457200"/>
              </a:tblGrid>
              <a:tr h="319314">
                <a:tc gridSpan="6">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s-ES_tradnl" sz="1500" b="1" noProof="0" dirty="0" smtClean="0"/>
                        <a:t>Texto Informativo</a:t>
                      </a:r>
                    </a:p>
                  </a:txBody>
                  <a:tcPr marL="97155" marR="97155" marT="47897" marB="47897" anchor="ctr">
                    <a:solidFill>
                      <a:schemeClr val="accent3">
                        <a:lumMod val="20000"/>
                        <a:lumOff val="80000"/>
                      </a:schemeClr>
                    </a:solidFill>
                  </a:tcPr>
                </a:tc>
                <a:tc hMerge="1">
                  <a:txBody>
                    <a:bodyPr/>
                    <a:lstStyle/>
                    <a:p>
                      <a:pPr marL="0" marR="0" indent="0" algn="ctr" defTabSz="966612" rtl="0" eaLnBrk="1" fontAlgn="auto" latinLnBrk="0" hangingPunct="1">
                        <a:lnSpc>
                          <a:spcPct val="100000"/>
                        </a:lnSpc>
                        <a:spcBef>
                          <a:spcPts val="0"/>
                        </a:spcBef>
                        <a:spcAft>
                          <a:spcPts val="0"/>
                        </a:spcAft>
                        <a:buClrTx/>
                        <a:buSzTx/>
                        <a:buFontTx/>
                        <a:buNone/>
                        <a:tabLst/>
                        <a:defRPr/>
                      </a:pPr>
                      <a:endParaRPr lang="en-US" sz="1400" b="1" dirty="0" smtClean="0"/>
                    </a:p>
                  </a:txBody>
                  <a:tcPr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sz="1000"/>
                    </a:p>
                  </a:txBody>
                  <a:tcPr>
                    <a:solidFill>
                      <a:schemeClr val="bg1"/>
                    </a:solidFill>
                  </a:tcPr>
                </a:tc>
                <a:tc hMerge="1">
                  <a:txBody>
                    <a:bodyPr/>
                    <a:lstStyle/>
                    <a:p>
                      <a:endParaRPr lang="en-US"/>
                    </a:p>
                  </a:txBody>
                  <a:tcPr/>
                </a:tc>
              </a:tr>
              <a:tr h="319314">
                <a:tc>
                  <a:txBody>
                    <a:bodyPr/>
                    <a:lstStyle/>
                    <a:p>
                      <a:pPr algn="ctr">
                        <a:lnSpc>
                          <a:spcPct val="100000"/>
                        </a:lnSpc>
                        <a:spcAft>
                          <a:spcPts val="0"/>
                        </a:spcAft>
                      </a:pPr>
                      <a:r>
                        <a:rPr lang="en-US" sz="1500" b="1" dirty="0" smtClean="0"/>
                        <a:t>9 </a:t>
                      </a:r>
                      <a:endParaRPr lang="en-US" sz="1500" b="1" dirty="0"/>
                    </a:p>
                  </a:txBody>
                  <a:tcPr marL="97155" marR="97155" marT="47897" marB="47897" anchor="ctr">
                    <a:solidFill>
                      <a:schemeClr val="bg1"/>
                    </a:solidFill>
                  </a:tcPr>
                </a:tc>
                <a:tc gridSpan="3">
                  <a: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s-ES" sz="1000" b="1" kern="1200" dirty="0" smtClean="0">
                          <a:solidFill>
                            <a:schemeClr val="tx1"/>
                          </a:solidFill>
                          <a:latin typeface="+mn-lt"/>
                          <a:ea typeface="+mn-ea"/>
                          <a:cs typeface="+mn-cs"/>
                        </a:rPr>
                        <a:t>Yo puedo contestar</a:t>
                      </a:r>
                      <a:r>
                        <a:rPr lang="es-ES" sz="1000" b="1" kern="1200" baseline="0" dirty="0" smtClean="0">
                          <a:solidFill>
                            <a:schemeClr val="tx1"/>
                          </a:solidFill>
                          <a:latin typeface="+mn-lt"/>
                          <a:ea typeface="+mn-ea"/>
                          <a:cs typeface="+mn-cs"/>
                        </a:rPr>
                        <a:t> las interrogantes:</a:t>
                      </a:r>
                      <a:r>
                        <a:rPr lang="es-ES" sz="1000" b="1" kern="1200" dirty="0" smtClean="0">
                          <a:solidFill>
                            <a:schemeClr val="tx1"/>
                          </a:solidFill>
                          <a:latin typeface="+mn-lt"/>
                          <a:ea typeface="+mn-ea"/>
                          <a:cs typeface="+mn-cs"/>
                        </a:rPr>
                        <a:t> quién, qué, cuándo, dónde o cómo sobre hechos clave</a:t>
                      </a:r>
                      <a:r>
                        <a:rPr lang="en-US" sz="1000" b="1" kern="1200" dirty="0" smtClean="0">
                          <a:solidFill>
                            <a:schemeClr val="tx1"/>
                          </a:solidFill>
                          <a:latin typeface="+mn-lt"/>
                          <a:ea typeface="+mn-ea"/>
                          <a:cs typeface="+mn-cs"/>
                        </a:rPr>
                        <a:t>.</a:t>
                      </a:r>
                      <a:r>
                        <a:rPr lang="en-US" sz="1000" b="1" kern="1200" baseline="0" dirty="0" smtClean="0">
                          <a:solidFill>
                            <a:schemeClr val="tx1"/>
                          </a:solidFill>
                          <a:effectLst/>
                          <a:latin typeface="+mn-lt"/>
                          <a:ea typeface="+mn-ea"/>
                          <a:cs typeface="Times New Roman"/>
                        </a:rPr>
                        <a:t> </a:t>
                      </a:r>
                      <a:r>
                        <a:rPr kumimoji="0" lang="en-US" sz="1000" b="0" i="1" u="none" strike="noStrike" kern="1200" cap="none" spc="0" normalizeH="0" baseline="0" noProof="0" dirty="0" smtClean="0">
                          <a:ln>
                            <a:noFill/>
                          </a:ln>
                          <a:solidFill>
                            <a:prstClr val="black"/>
                          </a:solidFill>
                          <a:effectLst/>
                          <a:uLnTx/>
                          <a:uFillTx/>
                          <a:latin typeface="+mn-lt"/>
                          <a:ea typeface="Times New Roman"/>
                          <a:cs typeface="Times New Roman"/>
                        </a:rPr>
                        <a:t>RI.2.5</a:t>
                      </a:r>
                      <a:endParaRPr kumimoji="0" lang="en-US" sz="1000" b="1" i="0" u="none" strike="noStrike" kern="1200" cap="none" spc="0" normalizeH="0" baseline="0" noProof="0" dirty="0" smtClean="0">
                        <a:ln>
                          <a:noFill/>
                        </a:ln>
                        <a:solidFill>
                          <a:prstClr val="black"/>
                        </a:solidFill>
                        <a:effectLst/>
                        <a:uLnTx/>
                        <a:uFillTx/>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hMerge="1">
                  <a:txBody>
                    <a:bodyPr/>
                    <a:lstStyle/>
                    <a:p>
                      <a:endParaRPr lang="en-US"/>
                    </a:p>
                  </a:txBody>
                  <a:tcPr/>
                </a:tc>
                <a:tc gridSpan="2">
                  <a:txBody>
                    <a:bodyPr/>
                    <a:lstStyle/>
                    <a:p>
                      <a:pPr>
                        <a:lnSpc>
                          <a:spcPct val="100000"/>
                        </a:lnSpc>
                        <a:spcAft>
                          <a:spcPts val="0"/>
                        </a:spcAft>
                      </a:pPr>
                      <a:endParaRPr lang="en-US" sz="1000" i="1" dirty="0"/>
                    </a:p>
                  </a:txBody>
                  <a:tcPr marL="97155" marR="97155" marT="47897" marB="47897">
                    <a:solidFill>
                      <a:schemeClr val="bg1"/>
                    </a:solidFill>
                  </a:tcPr>
                </a:tc>
                <a:tc hMerge="1">
                  <a:txBody>
                    <a:bodyPr/>
                    <a:lstStyle/>
                    <a:p>
                      <a:endParaRPr lang="en-US"/>
                    </a:p>
                  </a:txBody>
                  <a:tcPr/>
                </a:tc>
              </a:tr>
              <a:tr h="388499">
                <a:tc>
                  <a:txBody>
                    <a:bodyPr/>
                    <a:lstStyle/>
                    <a:p>
                      <a:pPr algn="ctr">
                        <a:lnSpc>
                          <a:spcPct val="100000"/>
                        </a:lnSpc>
                        <a:spcAft>
                          <a:spcPts val="0"/>
                        </a:spcAft>
                      </a:pPr>
                      <a:r>
                        <a:rPr lang="en-US" sz="1500" b="1" dirty="0" smtClean="0"/>
                        <a:t>10</a:t>
                      </a:r>
                      <a:endParaRPr lang="en-US" sz="1500" b="1" dirty="0"/>
                    </a:p>
                  </a:txBody>
                  <a:tcPr marL="97155" marR="97155" marT="47897" marB="47897" anchor="ctr">
                    <a:solidFill>
                      <a:schemeClr val="bg1"/>
                    </a:solidFill>
                  </a:tcPr>
                </a:tc>
                <a:tc gridSpan="3">
                  <a:txBody>
                    <a:bodyPr/>
                    <a:lstStyle/>
                    <a:p>
                      <a:pPr marL="0" marR="0" indent="0" algn="l" defTabSz="966612" rtl="0" eaLnBrk="1" fontAlgn="auto" latinLnBrk="0" hangingPunct="1">
                        <a:lnSpc>
                          <a:spcPct val="115000"/>
                        </a:lnSpc>
                        <a:spcBef>
                          <a:spcPts val="0"/>
                        </a:spcBef>
                        <a:spcAft>
                          <a:spcPts val="1200"/>
                        </a:spcAft>
                        <a:buClrTx/>
                        <a:buSzTx/>
                        <a:buFontTx/>
                        <a:buNone/>
                        <a:tabLst/>
                        <a:defRPr/>
                      </a:pPr>
                      <a:r>
                        <a:rPr lang="es-ES" sz="1000" b="1" dirty="0" smtClean="0">
                          <a:solidFill>
                            <a:schemeClr val="tx1"/>
                          </a:solidFill>
                          <a:effectLst/>
                          <a:latin typeface="+mn-lt"/>
                          <a:ea typeface="Calibri"/>
                          <a:cs typeface="Times New Roman"/>
                        </a:rPr>
                        <a:t>Yo puedo utilizar las características del texto para proporcionar evidencia suficiente con un propósito</a:t>
                      </a:r>
                      <a:r>
                        <a:rPr lang="en-US" sz="1000" b="1" dirty="0" smtClean="0">
                          <a:solidFill>
                            <a:schemeClr val="tx1"/>
                          </a:solidFill>
                          <a:effectLst/>
                          <a:latin typeface="+mn-lt"/>
                          <a:ea typeface="Calibri"/>
                          <a:cs typeface="Times New Roman"/>
                        </a:rPr>
                        <a:t>.</a:t>
                      </a:r>
                      <a:r>
                        <a:rPr lang="en-US" sz="1000" b="1" baseline="0" dirty="0" smtClean="0">
                          <a:solidFill>
                            <a:schemeClr val="tx1"/>
                          </a:solidFill>
                          <a:effectLst/>
                          <a:latin typeface="+mn-lt"/>
                          <a:ea typeface="Calibri"/>
                          <a:cs typeface="Times New Roman"/>
                        </a:rPr>
                        <a:t> </a:t>
                      </a:r>
                      <a:r>
                        <a:rPr lang="en-US" sz="1000" b="0" i="1" dirty="0" smtClean="0">
                          <a:latin typeface="+mn-lt"/>
                          <a:ea typeface="Times New Roman"/>
                          <a:cs typeface="Times New Roman"/>
                        </a:rPr>
                        <a:t>RI.2.5</a:t>
                      </a:r>
                      <a:endParaRPr lang="en-US" sz="1000" b="1" dirty="0" smtClean="0">
                        <a:solidFill>
                          <a:schemeClr val="tx1"/>
                        </a:solidFill>
                        <a:effectLst/>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hMerge="1">
                  <a:txBody>
                    <a:bodyPr/>
                    <a:lstStyle/>
                    <a:p>
                      <a:endParaRPr lang="en-US"/>
                    </a:p>
                  </a:txBody>
                  <a:tcPr/>
                </a:tc>
                <a:tc gridSpan="2">
                  <a:txBody>
                    <a:bodyPr/>
                    <a:lstStyle/>
                    <a:p>
                      <a:pPr>
                        <a:lnSpc>
                          <a:spcPct val="100000"/>
                        </a:lnSpc>
                        <a:spcAft>
                          <a:spcPts val="0"/>
                        </a:spcAft>
                      </a:pPr>
                      <a:endParaRPr lang="en-US" sz="1000" i="1" dirty="0"/>
                    </a:p>
                  </a:txBody>
                  <a:tcPr marL="97155" marR="97155" marT="47897" marB="47897">
                    <a:solidFill>
                      <a:schemeClr val="bg1"/>
                    </a:solidFill>
                  </a:tcPr>
                </a:tc>
                <a:tc hMerge="1">
                  <a:txBody>
                    <a:bodyPr/>
                    <a:lstStyle/>
                    <a:p>
                      <a:endParaRPr lang="en-US"/>
                    </a:p>
                  </a:txBody>
                  <a:tcPr/>
                </a:tc>
              </a:tr>
              <a:tr h="316170">
                <a:tc>
                  <a:txBody>
                    <a:bodyPr/>
                    <a:lstStyle/>
                    <a:p>
                      <a:pPr algn="ctr">
                        <a:lnSpc>
                          <a:spcPct val="100000"/>
                        </a:lnSpc>
                        <a:spcAft>
                          <a:spcPts val="0"/>
                        </a:spcAft>
                      </a:pPr>
                      <a:r>
                        <a:rPr lang="en-US" sz="1500" b="1" dirty="0" smtClean="0"/>
                        <a:t>11</a:t>
                      </a:r>
                      <a:endParaRPr lang="en-US" sz="1500" b="1" dirty="0"/>
                    </a:p>
                  </a:txBody>
                  <a:tcPr marL="97155" marR="97155" marT="47897" marB="47897" anchor="ctr">
                    <a:solidFill>
                      <a:schemeClr val="bg1"/>
                    </a:solidFill>
                  </a:tcPr>
                </a:tc>
                <a:tc gridSpan="3">
                  <a:txBody>
                    <a:bodyPr/>
                    <a:lstStyle/>
                    <a:p>
                      <a:pPr marL="0" marR="0" algn="l">
                        <a:lnSpc>
                          <a:spcPct val="100000"/>
                        </a:lnSpc>
                        <a:spcBef>
                          <a:spcPts val="0"/>
                        </a:spcBef>
                        <a:spcAft>
                          <a:spcPts val="0"/>
                        </a:spcAft>
                      </a:pPr>
                      <a:r>
                        <a:rPr lang="es-ES" sz="1000" b="1" kern="1200" dirty="0" smtClean="0">
                          <a:solidFill>
                            <a:schemeClr val="tx1"/>
                          </a:solidFill>
                          <a:latin typeface="+mn-lt"/>
                          <a:ea typeface="+mn-ea"/>
                          <a:cs typeface="+mn-cs"/>
                        </a:rPr>
                        <a:t>Yo puedo contestar las interrogantes: quién, qué, cuándo, dónde o cómo  para explicar o describir. </a:t>
                      </a:r>
                      <a:r>
                        <a:rPr lang="en-US" sz="1000" b="1" kern="1200" baseline="0" dirty="0" smtClean="0">
                          <a:solidFill>
                            <a:schemeClr val="tx1"/>
                          </a:solidFill>
                          <a:latin typeface="+mn-lt"/>
                          <a:ea typeface="+mn-ea"/>
                          <a:cs typeface="+mn-cs"/>
                        </a:rPr>
                        <a:t> </a:t>
                      </a:r>
                      <a:r>
                        <a:rPr lang="en-US" sz="1000" b="0" i="1" baseline="0" dirty="0" smtClean="0">
                          <a:latin typeface="+mn-lt"/>
                          <a:ea typeface="Times New Roman"/>
                          <a:cs typeface="Times New Roman"/>
                        </a:rPr>
                        <a:t>RI.2.6</a:t>
                      </a:r>
                      <a:endParaRPr lang="en-US" sz="1000" b="1" dirty="0">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hMerge="1">
                  <a:txBody>
                    <a:bodyPr/>
                    <a:lstStyle/>
                    <a:p>
                      <a:endParaRPr lang="en-US"/>
                    </a:p>
                  </a:txBody>
                  <a:tcPr/>
                </a:tc>
                <a:tc gridSpan="2">
                  <a:txBody>
                    <a:bodyPr/>
                    <a:lstStyle/>
                    <a:p>
                      <a:pPr>
                        <a:lnSpc>
                          <a:spcPct val="100000"/>
                        </a:lnSpc>
                        <a:spcAft>
                          <a:spcPts val="0"/>
                        </a:spcAft>
                      </a:pPr>
                      <a:endParaRPr lang="en-US" sz="1000" i="1" dirty="0"/>
                    </a:p>
                  </a:txBody>
                  <a:tcPr marL="97155" marR="97155" marT="47897" marB="47897">
                    <a:solidFill>
                      <a:schemeClr val="bg1"/>
                    </a:solidFill>
                  </a:tcPr>
                </a:tc>
                <a:tc hMerge="1">
                  <a:txBody>
                    <a:bodyPr/>
                    <a:lstStyle/>
                    <a:p>
                      <a:endParaRPr lang="en-US"/>
                    </a:p>
                  </a:txBody>
                  <a:tcPr/>
                </a:tc>
              </a:tr>
              <a:tr h="144545">
                <a:tc>
                  <a:txBody>
                    <a:bodyPr/>
                    <a:lstStyle/>
                    <a:p>
                      <a:pPr algn="ctr">
                        <a:lnSpc>
                          <a:spcPct val="100000"/>
                        </a:lnSpc>
                        <a:spcAft>
                          <a:spcPts val="0"/>
                        </a:spcAft>
                      </a:pPr>
                      <a:r>
                        <a:rPr lang="en-US" sz="1500" b="1" dirty="0" smtClean="0"/>
                        <a:t>12</a:t>
                      </a:r>
                      <a:endParaRPr lang="en-US" sz="1500" b="1" dirty="0"/>
                    </a:p>
                  </a:txBody>
                  <a:tcPr marL="97155" marR="97155" marT="47897" marB="47897" anchor="ctr">
                    <a:solidFill>
                      <a:schemeClr val="bg1"/>
                    </a:solidFill>
                  </a:tcPr>
                </a:tc>
                <a:tc gridSpan="3">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dirty="0" smtClean="0">
                          <a:latin typeface="+mn-lt"/>
                          <a:ea typeface="Times New Roman"/>
                          <a:cs typeface="Times New Roman"/>
                        </a:rPr>
                        <a:t>Yo puedo localizar información para apoyar mi respuesta</a:t>
                      </a:r>
                      <a:r>
                        <a:rPr lang="en-US" sz="1000" b="1" dirty="0" smtClean="0">
                          <a:latin typeface="+mn-lt"/>
                          <a:ea typeface="Times New Roman"/>
                          <a:cs typeface="Times New Roman"/>
                        </a:rPr>
                        <a:t>. </a:t>
                      </a:r>
                      <a:r>
                        <a:rPr lang="en-US" sz="1000" b="0" i="1" baseline="0" dirty="0" smtClean="0">
                          <a:latin typeface="+mn-lt"/>
                          <a:ea typeface="Times New Roman"/>
                          <a:cs typeface="Times New Roman"/>
                        </a:rPr>
                        <a:t>RI.2.6</a:t>
                      </a:r>
                      <a:endParaRPr lang="en-US" sz="1000" b="1" dirty="0">
                        <a:effectLst/>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hMerge="1">
                  <a:txBody>
                    <a:bodyPr/>
                    <a:lstStyle/>
                    <a:p>
                      <a:endParaRPr lang="en-US"/>
                    </a:p>
                  </a:txBody>
                  <a:tcPr/>
                </a:tc>
                <a:tc gridSpan="2">
                  <a:txBody>
                    <a:bodyPr/>
                    <a:lstStyle/>
                    <a:p>
                      <a:pPr>
                        <a:lnSpc>
                          <a:spcPct val="100000"/>
                        </a:lnSpc>
                        <a:spcAft>
                          <a:spcPts val="0"/>
                        </a:spcAft>
                      </a:pPr>
                      <a:endParaRPr lang="en-US" sz="1000" i="1" dirty="0"/>
                    </a:p>
                  </a:txBody>
                  <a:tcPr marL="97155" marR="97155" marT="47897" marB="47897">
                    <a:solidFill>
                      <a:schemeClr val="bg1"/>
                    </a:solidFill>
                  </a:tcPr>
                </a:tc>
                <a:tc hMerge="1">
                  <a:txBody>
                    <a:bodyPr/>
                    <a:lstStyle/>
                    <a:p>
                      <a:endParaRPr lang="en-US"/>
                    </a:p>
                  </a:txBody>
                  <a:tcPr/>
                </a:tc>
              </a:tr>
              <a:tr h="137046">
                <a:tc>
                  <a:txBody>
                    <a:bodyPr/>
                    <a:lstStyle/>
                    <a:p>
                      <a:pPr algn="ctr">
                        <a:lnSpc>
                          <a:spcPct val="100000"/>
                        </a:lnSpc>
                        <a:spcAft>
                          <a:spcPts val="0"/>
                        </a:spcAft>
                      </a:pPr>
                      <a:r>
                        <a:rPr lang="en-US" sz="1500" b="1" dirty="0" smtClean="0"/>
                        <a:t>13</a:t>
                      </a:r>
                      <a:endParaRPr lang="en-US" sz="1500" b="1" dirty="0"/>
                    </a:p>
                  </a:txBody>
                  <a:tcPr marL="97155" marR="97155" marT="47897" marB="47897" anchor="ctr">
                    <a:solidFill>
                      <a:schemeClr val="bg1"/>
                    </a:solidFill>
                  </a:tcPr>
                </a:tc>
                <a:tc gridSpan="3">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dirty="0" smtClean="0">
                          <a:latin typeface="+mn-lt"/>
                          <a:ea typeface="Times New Roman"/>
                          <a:cs typeface="Times New Roman"/>
                        </a:rPr>
                        <a:t>Yo puedo responder preguntas, mirando las imágenes</a:t>
                      </a:r>
                      <a:r>
                        <a:rPr lang="en-US" sz="1000" b="1" baseline="0" dirty="0" smtClean="0">
                          <a:latin typeface="+mn-lt"/>
                          <a:ea typeface="Times New Roman"/>
                          <a:cs typeface="Times New Roman"/>
                        </a:rPr>
                        <a:t>.</a:t>
                      </a:r>
                      <a:r>
                        <a:rPr lang="en-US" sz="1000" b="0" baseline="0" dirty="0" smtClean="0">
                          <a:latin typeface="+mn-lt"/>
                          <a:ea typeface="Times New Roman"/>
                          <a:cs typeface="Times New Roman"/>
                        </a:rPr>
                        <a:t> </a:t>
                      </a:r>
                      <a:r>
                        <a:rPr lang="en-US" sz="1000" b="0" i="1" baseline="0" dirty="0" smtClean="0">
                          <a:latin typeface="+mn-lt"/>
                          <a:ea typeface="Times New Roman"/>
                          <a:cs typeface="Times New Roman"/>
                        </a:rPr>
                        <a:t>RI.2.7</a:t>
                      </a:r>
                      <a:endParaRPr lang="en-US" sz="1000" b="1" dirty="0" smtClean="0">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hMerge="1">
                  <a:txBody>
                    <a:bodyPr/>
                    <a:lstStyle/>
                    <a:p>
                      <a:endParaRPr lang="en-US"/>
                    </a:p>
                  </a:txBody>
                  <a:tcPr/>
                </a:tc>
                <a:tc gridSpan="2">
                  <a:txBody>
                    <a:bodyPr/>
                    <a:lstStyle/>
                    <a:p>
                      <a:pPr>
                        <a:lnSpc>
                          <a:spcPct val="100000"/>
                        </a:lnSpc>
                        <a:spcAft>
                          <a:spcPts val="0"/>
                        </a:spcAft>
                      </a:pPr>
                      <a:endParaRPr lang="en-US" sz="1000" i="1" dirty="0"/>
                    </a:p>
                  </a:txBody>
                  <a:tcPr marL="97155" marR="97155" marT="47897" marB="47897">
                    <a:solidFill>
                      <a:schemeClr val="bg1"/>
                    </a:solidFill>
                  </a:tcPr>
                </a:tc>
                <a:tc hMerge="1">
                  <a:txBody>
                    <a:bodyPr/>
                    <a:lstStyle/>
                    <a:p>
                      <a:endParaRPr lang="en-US"/>
                    </a:p>
                  </a:txBody>
                  <a:tcPr/>
                </a:tc>
              </a:tr>
              <a:tr h="129547">
                <a:tc>
                  <a:txBody>
                    <a:bodyPr/>
                    <a:lstStyle/>
                    <a:p>
                      <a:pPr algn="ctr">
                        <a:lnSpc>
                          <a:spcPct val="100000"/>
                        </a:lnSpc>
                        <a:spcAft>
                          <a:spcPts val="0"/>
                        </a:spcAft>
                      </a:pPr>
                      <a:r>
                        <a:rPr lang="en-US" sz="1500" b="1" dirty="0" smtClean="0"/>
                        <a:t>14</a:t>
                      </a:r>
                      <a:endParaRPr lang="en-US" sz="1500" b="1" dirty="0"/>
                    </a:p>
                  </a:txBody>
                  <a:tcPr marL="97155" marR="97155" marT="47897" marB="47897" anchor="ctr">
                    <a:solidFill>
                      <a:schemeClr val="bg1"/>
                    </a:solidFill>
                  </a:tcPr>
                </a:tc>
                <a:tc gridSpan="3">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dirty="0" smtClean="0">
                          <a:latin typeface="+mn-lt"/>
                          <a:ea typeface="Times New Roman"/>
                          <a:cs typeface="Times New Roman"/>
                        </a:rPr>
                        <a:t>Yo puedo parear imágenes con hechos del texto o  ideas. </a:t>
                      </a:r>
                      <a:r>
                        <a:rPr lang="en-US" sz="1000" b="0" i="1" baseline="0" dirty="0" smtClean="0">
                          <a:latin typeface="+mn-lt"/>
                          <a:ea typeface="Times New Roman"/>
                          <a:cs typeface="Times New Roman"/>
                        </a:rPr>
                        <a:t>RI.2.7</a:t>
                      </a:r>
                      <a:endParaRPr lang="en-US" sz="1000" b="1" dirty="0" smtClean="0">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hMerge="1">
                  <a:txBody>
                    <a:bodyPr/>
                    <a:lstStyle/>
                    <a:p>
                      <a:endParaRPr lang="en-US"/>
                    </a:p>
                  </a:txBody>
                  <a:tcPr/>
                </a:tc>
                <a:tc gridSpan="2">
                  <a:txBody>
                    <a:bodyPr/>
                    <a:lstStyle/>
                    <a:p>
                      <a:pPr>
                        <a:lnSpc>
                          <a:spcPct val="100000"/>
                        </a:lnSpc>
                        <a:spcAft>
                          <a:spcPts val="0"/>
                        </a:spcAft>
                      </a:pPr>
                      <a:endParaRPr lang="en-US" sz="1000" i="1" dirty="0"/>
                    </a:p>
                  </a:txBody>
                  <a:tcPr marL="97155" marR="97155" marT="47897" marB="47897">
                    <a:solidFill>
                      <a:schemeClr val="bg1"/>
                    </a:solidFill>
                  </a:tcPr>
                </a:tc>
                <a:tc hMerge="1">
                  <a:txBody>
                    <a:bodyPr/>
                    <a:lstStyle/>
                    <a:p>
                      <a:endParaRPr lang="en-US"/>
                    </a:p>
                  </a:txBody>
                  <a:tcPr/>
                </a:tc>
              </a:tr>
              <a:tr h="198248">
                <a:tc>
                  <a:txBody>
                    <a:bodyPr/>
                    <a:lstStyle/>
                    <a:p>
                      <a:pPr algn="ctr">
                        <a:lnSpc>
                          <a:spcPct val="100000"/>
                        </a:lnSpc>
                        <a:spcAft>
                          <a:spcPts val="0"/>
                        </a:spcAft>
                      </a:pPr>
                      <a:r>
                        <a:rPr lang="en-US" sz="1500" b="1" dirty="0" smtClean="0"/>
                        <a:t>15</a:t>
                      </a:r>
                      <a:endParaRPr lang="en-US" sz="1500" b="1" dirty="0"/>
                    </a:p>
                  </a:txBody>
                  <a:tcPr marL="97155" marR="97155" marT="47897" marB="47897" anchor="ctr">
                    <a:solidFill>
                      <a:schemeClr val="bg1"/>
                    </a:solidFill>
                  </a:tcPr>
                </a:tc>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kern="1200" dirty="0" smtClean="0">
                          <a:solidFill>
                            <a:schemeClr val="tx1"/>
                          </a:solidFill>
                          <a:latin typeface="+mn-lt"/>
                          <a:ea typeface="+mn-ea"/>
                          <a:cs typeface="+mn-cs"/>
                        </a:rPr>
                        <a:t>Yo puedo identificar lo que el autor está explicando o describiendo</a:t>
                      </a:r>
                      <a:r>
                        <a:rPr lang="en-US" sz="1000" b="1" kern="1200" baseline="0" dirty="0" smtClean="0">
                          <a:solidFill>
                            <a:schemeClr val="tx1"/>
                          </a:solidFill>
                          <a:latin typeface="+mn-lt"/>
                          <a:ea typeface="+mn-ea"/>
                          <a:cs typeface="+mn-cs"/>
                        </a:rPr>
                        <a:t>.</a:t>
                      </a:r>
                      <a:r>
                        <a:rPr lang="en-US" sz="1000" b="1" kern="1200" baseline="0" dirty="0" smtClean="0">
                          <a:solidFill>
                            <a:schemeClr val="tx1"/>
                          </a:solidFill>
                          <a:latin typeface="+mn-lt"/>
                          <a:ea typeface="+mn-ea"/>
                          <a:cs typeface="Times New Roman"/>
                        </a:rPr>
                        <a:t> </a:t>
                      </a:r>
                      <a:r>
                        <a:rPr lang="en-US" sz="1000" b="0" i="1" baseline="0" dirty="0" smtClean="0">
                          <a:latin typeface="+mn-lt"/>
                          <a:ea typeface="Times New Roman"/>
                          <a:cs typeface="Times New Roman"/>
                        </a:rPr>
                        <a:t>RI.2.6</a:t>
                      </a:r>
                      <a:endParaRPr lang="en-US" sz="1000" b="1" dirty="0" smtClean="0">
                        <a:latin typeface="+mn-lt"/>
                        <a:ea typeface="Calibri"/>
                        <a:cs typeface="Times New Roman"/>
                      </a:endParaRPr>
                    </a:p>
                  </a:txBody>
                  <a:tcPr marL="97155" marR="97155" marT="47897" marB="47897" anchor="ctr">
                    <a:solidFill>
                      <a:schemeClr val="bg1"/>
                    </a:solidFill>
                  </a:tcPr>
                </a:tc>
                <a:tc>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n-US" sz="1500" b="1" i="0" dirty="0" smtClean="0">
                          <a:effectLst>
                            <a:outerShdw blurRad="38100" dist="38100" dir="2700000" algn="tl">
                              <a:srgbClr val="000000">
                                <a:alpha val="43137"/>
                              </a:srgbClr>
                            </a:outerShdw>
                          </a:effectLst>
                          <a:latin typeface="+mn-lt"/>
                          <a:ea typeface="Calibri"/>
                          <a:cs typeface="Times New Roman"/>
                        </a:rPr>
                        <a:t>1</a:t>
                      </a:r>
                    </a:p>
                  </a:txBody>
                  <a:tcPr marL="97155" marR="97155" marT="47897" marB="47897" anchor="ctr">
                    <a:solidFill>
                      <a:schemeClr val="bg1"/>
                    </a:solidFill>
                  </a:tcPr>
                </a:tc>
                <a:tc>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n-US" sz="1500" b="1" i="0" dirty="0" smtClean="0">
                          <a:effectLst>
                            <a:outerShdw blurRad="38100" dist="38100" dir="2700000" algn="tl">
                              <a:srgbClr val="000000">
                                <a:alpha val="43137"/>
                              </a:srgbClr>
                            </a:outerShdw>
                          </a:effectLst>
                          <a:latin typeface="+mn-lt"/>
                          <a:ea typeface="Calibri"/>
                          <a:cs typeface="Times New Roman"/>
                        </a:rPr>
                        <a:t>2</a:t>
                      </a:r>
                    </a:p>
                  </a:txBody>
                  <a:tcPr marL="97155" marR="97155" marT="47897" marB="47897" anchor="ctr">
                    <a:solidFill>
                      <a:schemeClr val="bg1"/>
                    </a:solidFill>
                  </a:tcPr>
                </a:tc>
                <a:tc>
                  <a:txBody>
                    <a:bodyPr/>
                    <a:lstStyle/>
                    <a:p>
                      <a:pPr algn="ctr">
                        <a:lnSpc>
                          <a:spcPct val="100000"/>
                        </a:lnSpc>
                        <a:spcAft>
                          <a:spcPts val="0"/>
                        </a:spcAft>
                      </a:pPr>
                      <a:r>
                        <a:rPr lang="en-US" sz="1500" b="1" i="0" dirty="0" smtClean="0">
                          <a:effectLst>
                            <a:outerShdw blurRad="38100" dist="38100" dir="2700000" algn="tl">
                              <a:srgbClr val="000000">
                                <a:alpha val="43137"/>
                              </a:srgbClr>
                            </a:outerShdw>
                          </a:effectLst>
                        </a:rPr>
                        <a:t>1</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c>
                  <a:txBody>
                    <a:bodyPr/>
                    <a:lstStyle/>
                    <a:p>
                      <a:pPr algn="ctr">
                        <a:lnSpc>
                          <a:spcPct val="100000"/>
                        </a:lnSpc>
                        <a:spcAft>
                          <a:spcPts val="0"/>
                        </a:spcAft>
                      </a:pPr>
                      <a:r>
                        <a:rPr lang="en-US" sz="1500" b="1" i="0" dirty="0" smtClean="0">
                          <a:effectLst>
                            <a:outerShdw blurRad="38100" dist="38100" dir="2700000" algn="tl">
                              <a:srgbClr val="000000">
                                <a:alpha val="43137"/>
                              </a:srgbClr>
                            </a:outerShdw>
                          </a:effectLst>
                        </a:rPr>
                        <a:t>0</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r>
              <a:tr h="252308">
                <a:tc>
                  <a:txBody>
                    <a:bodyPr/>
                    <a:lstStyle/>
                    <a:p>
                      <a:pPr algn="ctr">
                        <a:lnSpc>
                          <a:spcPct val="100000"/>
                        </a:lnSpc>
                        <a:spcAft>
                          <a:spcPts val="0"/>
                        </a:spcAft>
                      </a:pPr>
                      <a:r>
                        <a:rPr lang="en-US" sz="1500" b="1" dirty="0" smtClean="0"/>
                        <a:t>16</a:t>
                      </a:r>
                      <a:endParaRPr lang="en-US" sz="1500" b="1" dirty="0"/>
                    </a:p>
                  </a:txBody>
                  <a:tcPr marL="97155" marR="97155" marT="47897" marB="47897" anchor="ctr">
                    <a:solidFill>
                      <a:schemeClr val="bg1"/>
                    </a:solidFill>
                  </a:tcPr>
                </a:tc>
                <a:tc gridSpan="2">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kern="1200" dirty="0" smtClean="0">
                          <a:solidFill>
                            <a:schemeClr val="tx1"/>
                          </a:solidFill>
                          <a:latin typeface="+mn-lt"/>
                          <a:ea typeface="+mn-ea"/>
                          <a:cs typeface="+mn-cs"/>
                        </a:rPr>
                        <a:t>Yo puedo utilizar las imágenes para</a:t>
                      </a:r>
                      <a:r>
                        <a:rPr lang="es-ES" sz="1000" b="1" kern="1200" baseline="0" dirty="0" smtClean="0">
                          <a:solidFill>
                            <a:schemeClr val="tx1"/>
                          </a:solidFill>
                          <a:latin typeface="+mn-lt"/>
                          <a:ea typeface="+mn-ea"/>
                          <a:cs typeface="+mn-cs"/>
                        </a:rPr>
                        <a:t> contestar </a:t>
                      </a:r>
                      <a:r>
                        <a:rPr lang="es-ES" sz="1000" b="1" kern="1200" dirty="0" smtClean="0">
                          <a:solidFill>
                            <a:schemeClr val="tx1"/>
                          </a:solidFill>
                          <a:latin typeface="+mn-lt"/>
                          <a:ea typeface="+mn-ea"/>
                          <a:cs typeface="+mn-cs"/>
                        </a:rPr>
                        <a:t>las preguntas acerca de un texto. </a:t>
                      </a:r>
                      <a:r>
                        <a:rPr lang="en-US" sz="1000" b="0" i="1" dirty="0" smtClean="0">
                          <a:latin typeface="+mn-lt"/>
                          <a:ea typeface="+mn-ea"/>
                          <a:cs typeface="+mn-cs"/>
                        </a:rPr>
                        <a:t>RI.2.7</a:t>
                      </a:r>
                      <a:endParaRPr lang="en-US" sz="1000" b="1" dirty="0" smtClean="0">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a:txBody>
                    <a:bodyPr/>
                    <a:lstStyle/>
                    <a:p>
                      <a:pPr algn="ctr"/>
                      <a:r>
                        <a:rPr lang="en-US" sz="1500" b="1" i="0" dirty="0" smtClean="0">
                          <a:effectLst>
                            <a:outerShdw blurRad="38100" dist="38100" dir="2700000" algn="tl">
                              <a:srgbClr val="000000">
                                <a:alpha val="43137"/>
                              </a:srgbClr>
                            </a:outerShdw>
                          </a:effectLst>
                        </a:rPr>
                        <a:t>2</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c>
                  <a:txBody>
                    <a:bodyPr/>
                    <a:lstStyle/>
                    <a:p>
                      <a:pPr algn="ctr">
                        <a:lnSpc>
                          <a:spcPct val="100000"/>
                        </a:lnSpc>
                        <a:spcAft>
                          <a:spcPts val="0"/>
                        </a:spcAft>
                      </a:pPr>
                      <a:r>
                        <a:rPr lang="en-US" sz="1500" b="1" i="0" dirty="0" smtClean="0">
                          <a:effectLst>
                            <a:outerShdw blurRad="38100" dist="38100" dir="2700000" algn="tl">
                              <a:srgbClr val="000000">
                                <a:alpha val="43137"/>
                              </a:srgbClr>
                            </a:outerShdw>
                          </a:effectLst>
                        </a:rPr>
                        <a:t>1</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c>
                  <a:txBody>
                    <a:bodyPr/>
                    <a:lstStyle/>
                    <a:p>
                      <a:pPr algn="ctr">
                        <a:lnSpc>
                          <a:spcPct val="100000"/>
                        </a:lnSpc>
                        <a:spcAft>
                          <a:spcPts val="0"/>
                        </a:spcAft>
                      </a:pPr>
                      <a:r>
                        <a:rPr lang="en-US" sz="1500" b="1" i="0" dirty="0" smtClean="0">
                          <a:effectLst>
                            <a:outerShdw blurRad="38100" dist="38100" dir="2700000" algn="tl">
                              <a:srgbClr val="000000">
                                <a:alpha val="43137"/>
                              </a:srgbClr>
                            </a:outerShdw>
                          </a:effectLst>
                        </a:rPr>
                        <a:t>0</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90955185"/>
              </p:ext>
            </p:extLst>
          </p:nvPr>
        </p:nvGraphicFramePr>
        <p:xfrm>
          <a:off x="533401" y="658240"/>
          <a:ext cx="6400799" cy="3224346"/>
        </p:xfrm>
        <a:graphic>
          <a:graphicData uri="http://schemas.openxmlformats.org/drawingml/2006/table">
            <a:tbl>
              <a:tblPr firstRow="1" bandRow="1">
                <a:tableStyleId>{5940675A-B579-460E-94D1-54222C63F5DA}</a:tableStyleId>
              </a:tblPr>
              <a:tblGrid>
                <a:gridCol w="533399"/>
                <a:gridCol w="4419600"/>
                <a:gridCol w="533402"/>
                <a:gridCol w="457200"/>
                <a:gridCol w="457198"/>
              </a:tblGrid>
              <a:tr h="319314">
                <a:tc gridSpan="5">
                  <a:txBody>
                    <a:bodyPr/>
                    <a:lstStyle/>
                    <a:p>
                      <a:pPr algn="ctr">
                        <a:lnSpc>
                          <a:spcPct val="100000"/>
                        </a:lnSpc>
                        <a:spcAft>
                          <a:spcPts val="0"/>
                        </a:spcAft>
                      </a:pPr>
                      <a:r>
                        <a:rPr lang="es-ES_tradnl" sz="1500" b="1" noProof="0" dirty="0" smtClean="0"/>
                        <a:t>Texto Literario</a:t>
                      </a:r>
                      <a:endParaRPr lang="es-ES_tradnl" sz="1500" b="1" noProof="0" dirty="0"/>
                    </a:p>
                  </a:txBody>
                  <a:tcPr marL="97155" marR="97155" marT="47897" marB="47897" anchor="ctr">
                    <a:solidFill>
                      <a:schemeClr val="accent3">
                        <a:lumMod val="20000"/>
                        <a:lumOff val="80000"/>
                      </a:schemeClr>
                    </a:solidFill>
                  </a:tcPr>
                </a:tc>
                <a:tc hMerge="1">
                  <a:txBody>
                    <a:bodyPr/>
                    <a:lstStyle/>
                    <a:p>
                      <a:pPr marL="0" marR="0" lvl="0" indent="0" algn="l" defTabSz="966612" rtl="0" eaLnBrk="1" fontAlgn="auto" latinLnBrk="0" hangingPunct="1">
                        <a:lnSpc>
                          <a:spcPct val="115000"/>
                        </a:lnSpc>
                        <a:spcBef>
                          <a:spcPts val="0"/>
                        </a:spcBef>
                        <a:spcAft>
                          <a:spcPts val="1200"/>
                        </a:spcAft>
                        <a:buClrTx/>
                        <a:buSzTx/>
                        <a:buFontTx/>
                        <a:buNone/>
                        <a:tabLst/>
                        <a:defRPr/>
                      </a:pPr>
                      <a:endParaRPr kumimoji="0" lang="en-US" sz="1100" b="1" i="0" u="none" strike="noStrike" kern="1200" cap="none" spc="0" normalizeH="0" baseline="0" noProof="0" dirty="0" smtClean="0">
                        <a:ln>
                          <a:noFill/>
                        </a:ln>
                        <a:solidFill>
                          <a:prstClr val="black"/>
                        </a:solidFill>
                        <a:effectLst/>
                        <a:uLnTx/>
                        <a:uFillTx/>
                        <a:latin typeface="+mn-lt"/>
                        <a:ea typeface="Calibri"/>
                        <a:cs typeface="Times New Roman"/>
                      </a:endParaRPr>
                    </a:p>
                  </a:txBody>
                  <a:tcPr anchor="ctr">
                    <a:solidFill>
                      <a:schemeClr val="bg1"/>
                    </a:solidFill>
                  </a:tcPr>
                </a:tc>
                <a:tc hMerge="1">
                  <a:txBody>
                    <a:bodyPr/>
                    <a:lstStyle/>
                    <a:p>
                      <a:endParaRPr lang="en-US"/>
                    </a:p>
                  </a:txBody>
                  <a:tcPr/>
                </a:tc>
                <a:tc hMerge="1">
                  <a:txBody>
                    <a:bodyPr/>
                    <a:lstStyle/>
                    <a:p>
                      <a:endParaRPr lang="en-US" sz="1000"/>
                    </a:p>
                  </a:txBody>
                  <a:tcPr>
                    <a:solidFill>
                      <a:schemeClr val="bg1"/>
                    </a:solidFill>
                  </a:tcPr>
                </a:tc>
                <a:tc hMerge="1">
                  <a:txBody>
                    <a:bodyPr/>
                    <a:lstStyle/>
                    <a:p>
                      <a:endParaRPr lang="en-US"/>
                    </a:p>
                  </a:txBody>
                  <a:tcPr/>
                </a:tc>
              </a:tr>
              <a:tr h="209006">
                <a:tc>
                  <a:txBody>
                    <a:bodyPr/>
                    <a:lstStyle/>
                    <a:p>
                      <a:pPr algn="ctr">
                        <a:lnSpc>
                          <a:spcPct val="100000"/>
                        </a:lnSpc>
                        <a:spcAft>
                          <a:spcPts val="0"/>
                        </a:spcAft>
                      </a:pPr>
                      <a:r>
                        <a:rPr lang="en-US" sz="1500" b="1" dirty="0" smtClean="0"/>
                        <a:t>1</a:t>
                      </a:r>
                      <a:endParaRPr lang="en-US" sz="1500" b="1" dirty="0"/>
                    </a:p>
                  </a:txBody>
                  <a:tcPr marL="97155" marR="97155" marT="47897" marB="47897" anchor="ctr">
                    <a:solidFill>
                      <a:schemeClr val="bg1"/>
                    </a:solidFill>
                  </a:tcPr>
                </a:tc>
                <a:tc gridSpan="2">
                  <a: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s-ES" sz="1000" b="1" dirty="0" smtClean="0">
                          <a:effectLst/>
                          <a:latin typeface="+mn-lt"/>
                          <a:ea typeface="Times New Roman"/>
                          <a:cs typeface="Times New Roman"/>
                        </a:rPr>
                        <a:t>Yo</a:t>
                      </a:r>
                      <a:r>
                        <a:rPr lang="es-ES" sz="1000" b="1" baseline="0" dirty="0" smtClean="0">
                          <a:effectLst/>
                          <a:latin typeface="+mn-lt"/>
                          <a:ea typeface="Times New Roman"/>
                          <a:cs typeface="Times New Roman"/>
                        </a:rPr>
                        <a:t> puedo e</a:t>
                      </a:r>
                      <a:r>
                        <a:rPr lang="es-ES" sz="1000" b="1" dirty="0" smtClean="0">
                          <a:effectLst/>
                          <a:latin typeface="+mn-lt"/>
                          <a:ea typeface="Times New Roman"/>
                          <a:cs typeface="Times New Roman"/>
                        </a:rPr>
                        <a:t>ntender las partes de un cuento introducidas</a:t>
                      </a:r>
                      <a:r>
                        <a:rPr lang="es-ES" sz="1000" b="1" baseline="0" dirty="0" smtClean="0">
                          <a:effectLst/>
                          <a:latin typeface="+mn-lt"/>
                          <a:ea typeface="Times New Roman"/>
                          <a:cs typeface="Times New Roman"/>
                        </a:rPr>
                        <a:t> </a:t>
                      </a:r>
                      <a:r>
                        <a:rPr lang="es-ES" sz="1000" b="1" dirty="0" smtClean="0">
                          <a:effectLst/>
                          <a:latin typeface="+mn-lt"/>
                          <a:ea typeface="Times New Roman"/>
                          <a:cs typeface="Times New Roman"/>
                        </a:rPr>
                        <a:t>al comienzo de éste</a:t>
                      </a:r>
                      <a:r>
                        <a:rPr lang="en-US" sz="1000" b="1" baseline="0" dirty="0" smtClean="0">
                          <a:effectLst/>
                          <a:latin typeface="+mn-lt"/>
                          <a:ea typeface="Times New Roman"/>
                          <a:cs typeface="Times New Roman"/>
                        </a:rPr>
                        <a:t>. </a:t>
                      </a:r>
                      <a:r>
                        <a:rPr kumimoji="0" lang="en-US" sz="1000" b="0" i="1" u="none" strike="noStrike" kern="1200" cap="none" spc="0" normalizeH="0" baseline="0" noProof="0" dirty="0" smtClean="0">
                          <a:ln>
                            <a:noFill/>
                          </a:ln>
                          <a:solidFill>
                            <a:prstClr val="black"/>
                          </a:solidFill>
                          <a:effectLst/>
                          <a:uLnTx/>
                          <a:uFillTx/>
                          <a:latin typeface="+mn-lt"/>
                          <a:ea typeface="Calibri"/>
                          <a:cs typeface="Times New Roman"/>
                        </a:rPr>
                        <a:t>RL.2.5</a:t>
                      </a:r>
                      <a:endParaRPr kumimoji="0" lang="en-US" sz="1200" b="1" i="0" u="none" strike="noStrike" kern="1200" cap="none" spc="0" normalizeH="0" baseline="0" noProof="0" dirty="0" smtClean="0">
                        <a:ln>
                          <a:noFill/>
                        </a:ln>
                        <a:solidFill>
                          <a:prstClr val="black"/>
                        </a:solidFill>
                        <a:effectLst/>
                        <a:uLnTx/>
                        <a:uFillTx/>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gridSpan="2">
                  <a:txBody>
                    <a:bodyPr/>
                    <a:lstStyle/>
                    <a:p>
                      <a:pPr>
                        <a:lnSpc>
                          <a:spcPct val="100000"/>
                        </a:lnSpc>
                        <a:spcAft>
                          <a:spcPts val="0"/>
                        </a:spcAft>
                      </a:pPr>
                      <a:endParaRPr lang="en-US" sz="1000" dirty="0" smtClean="0"/>
                    </a:p>
                  </a:txBody>
                  <a:tcPr marL="97155" marR="97155" marT="47897" marB="47897">
                    <a:solidFill>
                      <a:schemeClr val="bg1"/>
                    </a:solidFill>
                  </a:tcPr>
                </a:tc>
                <a:tc hMerge="1">
                  <a:txBody>
                    <a:bodyPr/>
                    <a:lstStyle/>
                    <a:p>
                      <a:endParaRPr lang="en-US"/>
                    </a:p>
                  </a:txBody>
                  <a:tcPr/>
                </a:tc>
              </a:tr>
              <a:tr h="189412">
                <a:tc>
                  <a:txBody>
                    <a:bodyPr/>
                    <a:lstStyle/>
                    <a:p>
                      <a:pPr algn="ctr">
                        <a:lnSpc>
                          <a:spcPct val="100000"/>
                        </a:lnSpc>
                        <a:spcAft>
                          <a:spcPts val="0"/>
                        </a:spcAft>
                      </a:pPr>
                      <a:r>
                        <a:rPr lang="en-US" sz="1500" b="1" dirty="0" smtClean="0"/>
                        <a:t>2</a:t>
                      </a:r>
                      <a:endParaRPr lang="en-US" sz="1500" b="1" dirty="0"/>
                    </a:p>
                  </a:txBody>
                  <a:tcPr marL="97155" marR="97155" marT="47897" marB="47897" anchor="ctr">
                    <a:solidFill>
                      <a:schemeClr val="bg1"/>
                    </a:solidFill>
                  </a:tcPr>
                </a:tc>
                <a:tc gridSpan="2">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dirty="0" smtClean="0">
                          <a:effectLst/>
                          <a:latin typeface="+mn-lt"/>
                          <a:ea typeface="Times New Roman"/>
                          <a:cs typeface="Times New Roman"/>
                        </a:rPr>
                        <a:t>Yo puedo encontrar información del principio y del final del cuento</a:t>
                      </a:r>
                      <a:r>
                        <a:rPr lang="en-US" sz="1000" b="1" dirty="0" smtClean="0">
                          <a:effectLst/>
                          <a:latin typeface="+mn-lt"/>
                          <a:ea typeface="Times New Roman"/>
                          <a:cs typeface="Times New Roman"/>
                        </a:rPr>
                        <a:t>.</a:t>
                      </a:r>
                      <a:r>
                        <a:rPr lang="en-US" sz="1000" b="0" baseline="0" dirty="0" smtClean="0">
                          <a:effectLst/>
                          <a:latin typeface="+mn-lt"/>
                          <a:ea typeface="Times New Roman"/>
                          <a:cs typeface="Times New Roman"/>
                        </a:rPr>
                        <a:t> </a:t>
                      </a:r>
                      <a:r>
                        <a:rPr lang="en-US" sz="1000" b="0" i="1" dirty="0" smtClean="0">
                          <a:solidFill>
                            <a:schemeClr val="tx1"/>
                          </a:solidFill>
                          <a:effectLst/>
                          <a:latin typeface="+mn-lt"/>
                          <a:ea typeface="Calibri"/>
                          <a:cs typeface="Times New Roman"/>
                        </a:rPr>
                        <a:t>RL.2.5</a:t>
                      </a:r>
                      <a:endParaRPr lang="en-US" sz="1200" b="1" dirty="0" smtClean="0">
                        <a:solidFill>
                          <a:schemeClr val="tx1"/>
                        </a:solidFill>
                        <a:effectLst/>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gridSpan="2">
                  <a:txBody>
                    <a:bodyPr/>
                    <a:lstStyle/>
                    <a:p>
                      <a:pPr>
                        <a:lnSpc>
                          <a:spcPct val="100000"/>
                        </a:lnSpc>
                        <a:spcAft>
                          <a:spcPts val="0"/>
                        </a:spcAft>
                      </a:pPr>
                      <a:endParaRPr lang="en-US" sz="1000" dirty="0" smtClean="0"/>
                    </a:p>
                  </a:txBody>
                  <a:tcPr marL="97155" marR="97155" marT="47897" marB="47897">
                    <a:solidFill>
                      <a:schemeClr val="bg1"/>
                    </a:solidFill>
                  </a:tcPr>
                </a:tc>
                <a:tc hMerge="1">
                  <a:txBody>
                    <a:bodyPr/>
                    <a:lstStyle/>
                    <a:p>
                      <a:endParaRPr lang="en-US"/>
                    </a:p>
                  </a:txBody>
                  <a:tcPr/>
                </a:tc>
              </a:tr>
              <a:tr h="169818">
                <a:tc>
                  <a:txBody>
                    <a:bodyPr/>
                    <a:lstStyle/>
                    <a:p>
                      <a:pPr algn="ctr">
                        <a:lnSpc>
                          <a:spcPct val="100000"/>
                        </a:lnSpc>
                        <a:spcAft>
                          <a:spcPts val="0"/>
                        </a:spcAft>
                      </a:pPr>
                      <a:r>
                        <a:rPr lang="en-US" sz="1500" b="1" dirty="0" smtClean="0"/>
                        <a:t>3</a:t>
                      </a:r>
                      <a:endParaRPr lang="en-US" sz="1500" b="1" dirty="0"/>
                    </a:p>
                  </a:txBody>
                  <a:tcPr marL="97155" marR="97155" marT="47897" marB="47897" anchor="ctr">
                    <a:solidFill>
                      <a:schemeClr val="bg1"/>
                    </a:solidFill>
                  </a:tcPr>
                </a:tc>
                <a:tc gridSpan="2">
                  <a:txBody>
                    <a:bodyPr/>
                    <a:lstStyle/>
                    <a:p>
                      <a:pPr marL="0" marR="0" algn="l">
                        <a:lnSpc>
                          <a:spcPct val="100000"/>
                        </a:lnSpc>
                        <a:spcBef>
                          <a:spcPts val="0"/>
                        </a:spcBef>
                        <a:spcAft>
                          <a:spcPts val="0"/>
                        </a:spcAft>
                      </a:pPr>
                      <a:r>
                        <a:rPr lang="es-ES" sz="1000" b="1" dirty="0" smtClean="0">
                          <a:effectLst/>
                          <a:latin typeface="+mn-lt"/>
                          <a:ea typeface="Times New Roman"/>
                          <a:cs typeface="Times New Roman"/>
                        </a:rPr>
                        <a:t>Yo puedo inferir lo que piensa o siente un personaje a partir del texto</a:t>
                      </a:r>
                      <a:r>
                        <a:rPr lang="en-US" sz="1000" b="1" baseline="0" dirty="0" smtClean="0">
                          <a:effectLst/>
                          <a:latin typeface="+mn-lt"/>
                          <a:ea typeface="Times New Roman"/>
                          <a:cs typeface="Times New Roman"/>
                        </a:rPr>
                        <a:t>. </a:t>
                      </a:r>
                      <a:r>
                        <a:rPr lang="en-US" sz="1000" b="0" i="1" baseline="0" dirty="0" smtClean="0">
                          <a:effectLst/>
                          <a:latin typeface="+mn-lt"/>
                          <a:ea typeface="Times New Roman"/>
                          <a:cs typeface="Times New Roman"/>
                        </a:rPr>
                        <a:t>RL.2.6</a:t>
                      </a:r>
                      <a:endParaRPr lang="en-US" sz="1200" b="0" i="1" dirty="0">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gridSpan="2">
                  <a:txBody>
                    <a:bodyPr/>
                    <a:lstStyle/>
                    <a:p>
                      <a:pPr>
                        <a:lnSpc>
                          <a:spcPct val="100000"/>
                        </a:lnSpc>
                        <a:spcAft>
                          <a:spcPts val="0"/>
                        </a:spcAft>
                      </a:pPr>
                      <a:endParaRPr lang="en-US" sz="1000" dirty="0"/>
                    </a:p>
                  </a:txBody>
                  <a:tcPr marL="97155" marR="97155" marT="47897" marB="47897">
                    <a:solidFill>
                      <a:schemeClr val="bg1"/>
                    </a:solidFill>
                  </a:tcPr>
                </a:tc>
                <a:tc hMerge="1">
                  <a:txBody>
                    <a:bodyPr/>
                    <a:lstStyle/>
                    <a:p>
                      <a:endParaRPr lang="en-US"/>
                    </a:p>
                  </a:txBody>
                  <a:tcPr/>
                </a:tc>
              </a:tr>
              <a:tr h="226424">
                <a:tc>
                  <a:txBody>
                    <a:bodyPr/>
                    <a:lstStyle/>
                    <a:p>
                      <a:pPr algn="ctr">
                        <a:lnSpc>
                          <a:spcPct val="100000"/>
                        </a:lnSpc>
                        <a:spcAft>
                          <a:spcPts val="0"/>
                        </a:spcAft>
                      </a:pPr>
                      <a:r>
                        <a:rPr lang="en-US" sz="1500" b="1" dirty="0" smtClean="0"/>
                        <a:t>4</a:t>
                      </a:r>
                      <a:endParaRPr lang="en-US" sz="1500" b="1" dirty="0"/>
                    </a:p>
                  </a:txBody>
                  <a:tcPr marL="97155" marR="97155" marT="47897" marB="47897" anchor="ctr">
                    <a:solidFill>
                      <a:schemeClr val="bg1"/>
                    </a:solidFill>
                  </a:tcPr>
                </a:tc>
                <a:tc gridSpan="2">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dirty="0" smtClean="0">
                          <a:effectLst/>
                          <a:latin typeface="+mn-lt"/>
                          <a:ea typeface="Times New Roman"/>
                          <a:cs typeface="Times New Roman"/>
                        </a:rPr>
                        <a:t>Yo puedo</a:t>
                      </a:r>
                      <a:r>
                        <a:rPr lang="es-ES" sz="1000" b="1" baseline="0" dirty="0" smtClean="0">
                          <a:effectLst/>
                          <a:latin typeface="+mn-lt"/>
                          <a:ea typeface="Times New Roman"/>
                          <a:cs typeface="Times New Roman"/>
                        </a:rPr>
                        <a:t> decir </a:t>
                      </a:r>
                      <a:r>
                        <a:rPr lang="es-ES" sz="1000" b="1" dirty="0" smtClean="0">
                          <a:effectLst/>
                          <a:latin typeface="+mn-lt"/>
                          <a:ea typeface="Times New Roman"/>
                          <a:cs typeface="Times New Roman"/>
                        </a:rPr>
                        <a:t>las diferencias en</a:t>
                      </a:r>
                      <a:r>
                        <a:rPr lang="es-ES" sz="1000" b="1" baseline="0" dirty="0" smtClean="0">
                          <a:effectLst/>
                          <a:latin typeface="+mn-lt"/>
                          <a:ea typeface="Times New Roman"/>
                          <a:cs typeface="Times New Roman"/>
                        </a:rPr>
                        <a:t> los </a:t>
                      </a:r>
                      <a:r>
                        <a:rPr lang="es-ES" sz="1000" b="1" dirty="0" smtClean="0">
                          <a:effectLst/>
                          <a:latin typeface="+mn-lt"/>
                          <a:ea typeface="Times New Roman"/>
                          <a:cs typeface="Times New Roman"/>
                        </a:rPr>
                        <a:t>puntos de vista de los personajes</a:t>
                      </a:r>
                      <a:r>
                        <a:rPr lang="en-US" sz="1000" b="1" dirty="0" smtClean="0">
                          <a:effectLst/>
                          <a:latin typeface="+mn-lt"/>
                          <a:ea typeface="Times New Roman"/>
                          <a:cs typeface="Times New Roman"/>
                        </a:rPr>
                        <a:t>.</a:t>
                      </a:r>
                      <a:r>
                        <a:rPr lang="en-US" sz="1000" b="1" baseline="0" dirty="0" smtClean="0">
                          <a:effectLst/>
                          <a:latin typeface="+mn-lt"/>
                          <a:ea typeface="Times New Roman"/>
                          <a:cs typeface="Times New Roman"/>
                        </a:rPr>
                        <a:t> </a:t>
                      </a:r>
                      <a:r>
                        <a:rPr lang="en-US" sz="1000" b="0" i="1" dirty="0" smtClean="0">
                          <a:effectLst/>
                          <a:latin typeface="+mn-lt"/>
                          <a:ea typeface="Calibri"/>
                          <a:cs typeface="Times New Roman"/>
                        </a:rPr>
                        <a:t>RL.2.6</a:t>
                      </a:r>
                      <a:endParaRPr lang="en-US" sz="1200" b="1" dirty="0">
                        <a:effectLst/>
                        <a:latin typeface="+mn-lt"/>
                        <a:ea typeface="Calibri"/>
                        <a:cs typeface="Times New Roman"/>
                      </a:endParaRPr>
                    </a:p>
                  </a:txBody>
                  <a:tcPr marL="97155" marR="97155" marT="47897" marB="47897" anchor="ctr">
                    <a:solidFill>
                      <a:schemeClr val="bg1"/>
                    </a:solidFill>
                  </a:tcPr>
                </a:tc>
                <a:tc hMerge="1">
                  <a:txBody>
                    <a:bodyPr/>
                    <a:lstStyle/>
                    <a:p>
                      <a:endParaRPr lang="en-US"/>
                    </a:p>
                  </a:txBody>
                  <a:tcPr/>
                </a:tc>
                <a:tc gridSpan="2">
                  <a:txBody>
                    <a:bodyPr/>
                    <a:lstStyle/>
                    <a:p>
                      <a:pPr>
                        <a:lnSpc>
                          <a:spcPct val="100000"/>
                        </a:lnSpc>
                        <a:spcAft>
                          <a:spcPts val="0"/>
                        </a:spcAft>
                      </a:pPr>
                      <a:endParaRPr lang="en-US" sz="1000" dirty="0" smtClean="0"/>
                    </a:p>
                  </a:txBody>
                  <a:tcPr marL="97155" marR="97155" marT="47897" marB="47897">
                    <a:solidFill>
                      <a:schemeClr val="bg1"/>
                    </a:solidFill>
                  </a:tcPr>
                </a:tc>
                <a:tc hMerge="1">
                  <a:txBody>
                    <a:bodyPr/>
                    <a:lstStyle/>
                    <a:p>
                      <a:endParaRPr lang="en-US"/>
                    </a:p>
                  </a:txBody>
                  <a:tcPr/>
                </a:tc>
              </a:tr>
              <a:tr h="206830">
                <a:tc>
                  <a:txBody>
                    <a:bodyPr/>
                    <a:lstStyle/>
                    <a:p>
                      <a:pPr algn="ctr">
                        <a:lnSpc>
                          <a:spcPct val="100000"/>
                        </a:lnSpc>
                        <a:spcAft>
                          <a:spcPts val="0"/>
                        </a:spcAft>
                      </a:pPr>
                      <a:r>
                        <a:rPr lang="en-US" sz="1500" b="1" dirty="0" smtClean="0"/>
                        <a:t>5</a:t>
                      </a:r>
                      <a:endParaRPr lang="en-US" sz="1500" b="1" dirty="0"/>
                    </a:p>
                  </a:txBody>
                  <a:tcPr marL="97155" marR="97155" marT="47897" marB="47897" anchor="ctr">
                    <a:solidFill>
                      <a:schemeClr val="bg1"/>
                    </a:solidFill>
                  </a:tcPr>
                </a:tc>
                <a:tc gridSpan="2">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dirty="0" smtClean="0">
                          <a:effectLst/>
                          <a:latin typeface="+mn-lt"/>
                          <a:ea typeface="Times New Roman"/>
                          <a:cs typeface="Times New Roman"/>
                        </a:rPr>
                        <a:t>Yo puedo contestar</a:t>
                      </a:r>
                      <a:r>
                        <a:rPr lang="es-ES" sz="1000" b="1" baseline="0" dirty="0" smtClean="0">
                          <a:effectLst/>
                          <a:latin typeface="+mn-lt"/>
                          <a:ea typeface="Times New Roman"/>
                          <a:cs typeface="Times New Roman"/>
                        </a:rPr>
                        <a:t> las interrogantes</a:t>
                      </a:r>
                      <a:r>
                        <a:rPr lang="es-ES" sz="1000" b="1" dirty="0" smtClean="0">
                          <a:effectLst/>
                          <a:latin typeface="+mn-lt"/>
                          <a:ea typeface="Times New Roman"/>
                          <a:cs typeface="Times New Roman"/>
                        </a:rPr>
                        <a:t>: quién, qué, cuándo, dónde, por qué y cómo acerca de la trama</a:t>
                      </a:r>
                      <a:r>
                        <a:rPr lang="en-US" sz="1000" b="1" dirty="0" smtClean="0">
                          <a:effectLst/>
                          <a:latin typeface="+mn-lt"/>
                          <a:ea typeface="Times New Roman"/>
                          <a:cs typeface="Times New Roman"/>
                        </a:rPr>
                        <a:t>.</a:t>
                      </a:r>
                      <a:r>
                        <a:rPr lang="en-US" sz="1000" b="1" baseline="0" dirty="0" smtClean="0">
                          <a:effectLst/>
                          <a:latin typeface="+mn-lt"/>
                          <a:ea typeface="Times New Roman"/>
                          <a:cs typeface="Times New Roman"/>
                        </a:rPr>
                        <a:t> </a:t>
                      </a:r>
                      <a:r>
                        <a:rPr lang="en-US" sz="1000" b="0" i="1" baseline="0" dirty="0" smtClean="0">
                          <a:effectLst/>
                          <a:latin typeface="+mn-lt"/>
                          <a:ea typeface="Times New Roman"/>
                          <a:cs typeface="Times New Roman"/>
                        </a:rPr>
                        <a:t>RL.2.7</a:t>
                      </a:r>
                      <a:endParaRPr lang="en-US" sz="1000" b="0" i="1" dirty="0" smtClean="0">
                        <a:effectLst/>
                        <a:latin typeface="+mn-lt"/>
                        <a:ea typeface="Times New Roman"/>
                        <a:cs typeface="Times New Roman"/>
                      </a:endParaRPr>
                    </a:p>
                  </a:txBody>
                  <a:tcPr marL="97155" marR="97155" marT="47897" marB="47897" anchor="ctr">
                    <a:solidFill>
                      <a:schemeClr val="bg1"/>
                    </a:solidFill>
                  </a:tcPr>
                </a:tc>
                <a:tc hMerge="1">
                  <a:txBody>
                    <a:bodyPr/>
                    <a:lstStyle/>
                    <a:p>
                      <a:endParaRPr lang="en-US"/>
                    </a:p>
                  </a:txBody>
                  <a:tcPr/>
                </a:tc>
                <a:tc gridSpan="2">
                  <a:txBody>
                    <a:bodyPr/>
                    <a:lstStyle/>
                    <a:p>
                      <a:pPr>
                        <a:lnSpc>
                          <a:spcPct val="100000"/>
                        </a:lnSpc>
                        <a:spcAft>
                          <a:spcPts val="0"/>
                        </a:spcAft>
                      </a:pPr>
                      <a:endParaRPr lang="en-US" sz="1000" dirty="0"/>
                    </a:p>
                  </a:txBody>
                  <a:tcPr marL="97155" marR="97155" marT="47897" marB="47897">
                    <a:solidFill>
                      <a:schemeClr val="bg1"/>
                    </a:solidFill>
                  </a:tcPr>
                </a:tc>
                <a:tc hMerge="1">
                  <a:txBody>
                    <a:bodyPr/>
                    <a:lstStyle/>
                    <a:p>
                      <a:endParaRPr lang="en-US"/>
                    </a:p>
                  </a:txBody>
                  <a:tcPr/>
                </a:tc>
              </a:tr>
              <a:tr h="263436">
                <a:tc>
                  <a:txBody>
                    <a:bodyPr/>
                    <a:lstStyle/>
                    <a:p>
                      <a:pPr algn="ctr">
                        <a:lnSpc>
                          <a:spcPct val="100000"/>
                        </a:lnSpc>
                        <a:spcAft>
                          <a:spcPts val="0"/>
                        </a:spcAft>
                      </a:pPr>
                      <a:r>
                        <a:rPr lang="en-US" sz="1500" b="1" dirty="0" smtClean="0"/>
                        <a:t>6</a:t>
                      </a:r>
                      <a:endParaRPr lang="en-US" sz="1500" b="1" dirty="0"/>
                    </a:p>
                  </a:txBody>
                  <a:tcPr marL="97155" marR="97155" marT="47897" marB="47897" anchor="ctr">
                    <a:solidFill>
                      <a:schemeClr val="bg1"/>
                    </a:solidFill>
                  </a:tcPr>
                </a:tc>
                <a:tc gridSpan="2">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dirty="0" smtClean="0">
                          <a:effectLst/>
                          <a:latin typeface="+mn-lt"/>
                          <a:ea typeface="Calibri"/>
                          <a:cs typeface="Calibri"/>
                        </a:rPr>
                        <a:t>Yo puedo utilizar ilustraciones y  palabras para responder preguntas sobre la trama o una idea</a:t>
                      </a:r>
                      <a:r>
                        <a:rPr lang="en-US" sz="1000" b="1" baseline="0" dirty="0" smtClean="0">
                          <a:effectLst/>
                          <a:latin typeface="+mn-lt"/>
                          <a:ea typeface="Calibri"/>
                          <a:cs typeface="Calibri"/>
                        </a:rPr>
                        <a:t>. </a:t>
                      </a:r>
                      <a:r>
                        <a:rPr lang="en-US" sz="1000" b="0" i="1" baseline="0" dirty="0" smtClean="0">
                          <a:effectLst/>
                          <a:latin typeface="+mn-lt"/>
                          <a:ea typeface="Calibri"/>
                          <a:cs typeface="Calibri"/>
                        </a:rPr>
                        <a:t>RL.2.7</a:t>
                      </a:r>
                      <a:endParaRPr lang="en-US" sz="1000" b="0" i="1" dirty="0" smtClean="0">
                        <a:effectLst/>
                        <a:latin typeface="+mn-lt"/>
                        <a:ea typeface="Calibri"/>
                        <a:cs typeface="Calibri"/>
                      </a:endParaRPr>
                    </a:p>
                  </a:txBody>
                  <a:tcPr marL="97155" marR="97155" marT="47897" marB="47897" anchor="ctr">
                    <a:solidFill>
                      <a:schemeClr val="bg1"/>
                    </a:solidFill>
                  </a:tcPr>
                </a:tc>
                <a:tc hMerge="1">
                  <a:txBody>
                    <a:bodyPr/>
                    <a:lstStyle/>
                    <a:p>
                      <a:endParaRPr lang="en-US"/>
                    </a:p>
                  </a:txBody>
                  <a:tcPr/>
                </a:tc>
                <a:tc gridSpan="2">
                  <a:txBody>
                    <a:bodyPr/>
                    <a:lstStyle/>
                    <a:p>
                      <a:pPr>
                        <a:lnSpc>
                          <a:spcPct val="100000"/>
                        </a:lnSpc>
                        <a:spcAft>
                          <a:spcPts val="0"/>
                        </a:spcAft>
                      </a:pPr>
                      <a:endParaRPr lang="en-US" sz="1000" dirty="0" smtClean="0"/>
                    </a:p>
                    <a:p>
                      <a:pPr>
                        <a:lnSpc>
                          <a:spcPct val="100000"/>
                        </a:lnSpc>
                        <a:spcAft>
                          <a:spcPts val="0"/>
                        </a:spcAft>
                      </a:pPr>
                      <a:endParaRPr lang="en-US" sz="1000" dirty="0"/>
                    </a:p>
                  </a:txBody>
                  <a:tcPr marL="97155" marR="97155" marT="47897" marB="47897">
                    <a:solidFill>
                      <a:schemeClr val="bg1"/>
                    </a:solidFill>
                  </a:tcPr>
                </a:tc>
                <a:tc hMerge="1">
                  <a:txBody>
                    <a:bodyPr/>
                    <a:lstStyle/>
                    <a:p>
                      <a:endParaRPr lang="en-US"/>
                    </a:p>
                  </a:txBody>
                  <a:tcPr/>
                </a:tc>
              </a:tr>
              <a:tr h="167642">
                <a:tc>
                  <a:txBody>
                    <a:bodyPr/>
                    <a:lstStyle/>
                    <a:p>
                      <a:pPr algn="ctr">
                        <a:lnSpc>
                          <a:spcPct val="100000"/>
                        </a:lnSpc>
                        <a:spcAft>
                          <a:spcPts val="0"/>
                        </a:spcAft>
                      </a:pPr>
                      <a:r>
                        <a:rPr lang="en-US" sz="1500" b="1" dirty="0" smtClean="0"/>
                        <a:t>7</a:t>
                      </a:r>
                      <a:endParaRPr lang="en-US" sz="1500" b="1" dirty="0"/>
                    </a:p>
                  </a:txBody>
                  <a:tcPr marL="97155" marR="97155" marT="47897" marB="47897" anchor="ctr">
                    <a:solidFill>
                      <a:schemeClr val="bg1"/>
                    </a:solidFill>
                  </a:tcPr>
                </a:tc>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ES" sz="1000" b="1" dirty="0" smtClean="0">
                          <a:effectLst/>
                          <a:latin typeface="+mn-lt"/>
                          <a:ea typeface="Calibri"/>
                          <a:cs typeface="Times New Roman"/>
                        </a:rPr>
                        <a:t>Yo puedo decir las diferencias en los puntos de vista de los personajes por sus</a:t>
                      </a:r>
                      <a:r>
                        <a:rPr lang="es-ES" sz="1000" b="1" baseline="0" dirty="0" smtClean="0">
                          <a:effectLst/>
                          <a:latin typeface="+mn-lt"/>
                          <a:ea typeface="Calibri"/>
                          <a:cs typeface="Times New Roman"/>
                        </a:rPr>
                        <a:t> </a:t>
                      </a:r>
                      <a:r>
                        <a:rPr lang="es-ES" sz="1000" b="1" dirty="0" smtClean="0">
                          <a:effectLst/>
                          <a:latin typeface="+mn-lt"/>
                          <a:ea typeface="Calibri"/>
                          <a:cs typeface="Times New Roman"/>
                        </a:rPr>
                        <a:t>diálogos</a:t>
                      </a:r>
                      <a:r>
                        <a:rPr lang="en-US" sz="1000" b="1" baseline="0" dirty="0" smtClean="0">
                          <a:effectLst/>
                          <a:latin typeface="+mn-lt"/>
                          <a:ea typeface="Calibri"/>
                          <a:cs typeface="Times New Roman"/>
                        </a:rPr>
                        <a:t>. </a:t>
                      </a:r>
                      <a:r>
                        <a:rPr lang="en-US" sz="1000" b="0" i="1" baseline="0" dirty="0" smtClean="0">
                          <a:effectLst/>
                          <a:latin typeface="+mn-lt"/>
                          <a:ea typeface="Calibri"/>
                          <a:cs typeface="Times New Roman"/>
                        </a:rPr>
                        <a:t>RL.2.6</a:t>
                      </a:r>
                      <a:endParaRPr lang="en-US" sz="1200" b="0" i="1" dirty="0" smtClean="0">
                        <a:latin typeface="+mn-lt"/>
                        <a:ea typeface="Calibri"/>
                        <a:cs typeface="Times New Roman"/>
                      </a:endParaRPr>
                    </a:p>
                  </a:txBody>
                  <a:tcPr marL="97155" marR="97155" marT="47897" marB="47897" anchor="ctr">
                    <a:solidFill>
                      <a:schemeClr val="bg1"/>
                    </a:solidFill>
                  </a:tcPr>
                </a:tc>
                <a:tc>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n-US" sz="1500" b="1" i="0" dirty="0" smtClean="0">
                          <a:effectLst>
                            <a:outerShdw blurRad="38100" dist="38100" dir="2700000" algn="tl">
                              <a:srgbClr val="000000">
                                <a:alpha val="43137"/>
                              </a:srgbClr>
                            </a:outerShdw>
                          </a:effectLst>
                          <a:latin typeface="+mn-lt"/>
                          <a:ea typeface="Calibri"/>
                          <a:cs typeface="Times New Roman"/>
                        </a:rPr>
                        <a:t>2</a:t>
                      </a:r>
                    </a:p>
                  </a:txBody>
                  <a:tcPr marL="97155" marR="97155" marT="47897" marB="47897" anchor="ctr">
                    <a:solidFill>
                      <a:schemeClr val="bg1"/>
                    </a:solidFill>
                  </a:tcPr>
                </a:tc>
                <a:tc>
                  <a:txBody>
                    <a:bodyPr/>
                    <a:lstStyle/>
                    <a:p>
                      <a:pPr algn="ctr">
                        <a:lnSpc>
                          <a:spcPct val="100000"/>
                        </a:lnSpc>
                        <a:spcAft>
                          <a:spcPts val="0"/>
                        </a:spcAft>
                      </a:pPr>
                      <a:r>
                        <a:rPr lang="en-US" sz="1500" b="1" i="0" dirty="0" smtClean="0">
                          <a:effectLst>
                            <a:outerShdw blurRad="38100" dist="38100" dir="2700000" algn="tl">
                              <a:srgbClr val="000000">
                                <a:alpha val="43137"/>
                              </a:srgbClr>
                            </a:outerShdw>
                          </a:effectLst>
                        </a:rPr>
                        <a:t>1</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c>
                  <a:txBody>
                    <a:bodyPr/>
                    <a:lstStyle/>
                    <a:p>
                      <a:pPr algn="ctr">
                        <a:lnSpc>
                          <a:spcPct val="100000"/>
                        </a:lnSpc>
                        <a:spcAft>
                          <a:spcPts val="0"/>
                        </a:spcAft>
                      </a:pPr>
                      <a:r>
                        <a:rPr lang="en-US" sz="1500" b="1" i="0" dirty="0" smtClean="0">
                          <a:effectLst>
                            <a:outerShdw blurRad="38100" dist="38100" dir="2700000" algn="tl">
                              <a:srgbClr val="000000">
                                <a:alpha val="43137"/>
                              </a:srgbClr>
                            </a:outerShdw>
                          </a:effectLst>
                        </a:rPr>
                        <a:t>0</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r>
              <a:tr h="388499">
                <a:tc>
                  <a:txBody>
                    <a:bodyPr/>
                    <a:lstStyle/>
                    <a:p>
                      <a:pPr algn="ctr">
                        <a:lnSpc>
                          <a:spcPct val="100000"/>
                        </a:lnSpc>
                        <a:spcAft>
                          <a:spcPts val="0"/>
                        </a:spcAft>
                      </a:pPr>
                      <a:r>
                        <a:rPr lang="en-US" sz="1500" b="1" dirty="0" smtClean="0"/>
                        <a:t>8</a:t>
                      </a:r>
                      <a:endParaRPr lang="en-US" sz="1500" b="1" dirty="0"/>
                    </a:p>
                  </a:txBody>
                  <a:tcPr marL="97155" marR="97155" marT="47897" marB="47897" anchor="ctr">
                    <a:solidFill>
                      <a:schemeClr val="bg1"/>
                    </a:solidFill>
                  </a:tcPr>
                </a:tc>
                <a:tc>
                  <a: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PR" sz="1000" b="1" noProof="0" dirty="0" smtClean="0">
                          <a:effectLst/>
                          <a:latin typeface="+mn-lt"/>
                          <a:ea typeface="Calibri"/>
                          <a:cs typeface="Times New Roman"/>
                        </a:rPr>
                        <a:t>Yo</a:t>
                      </a:r>
                      <a:r>
                        <a:rPr lang="es-PR" sz="1000" b="1" baseline="0" noProof="0" dirty="0" smtClean="0">
                          <a:effectLst/>
                          <a:latin typeface="+mn-lt"/>
                          <a:ea typeface="Calibri"/>
                          <a:cs typeface="Times New Roman"/>
                        </a:rPr>
                        <a:t> encuentro y utilizo información </a:t>
                      </a:r>
                      <a:r>
                        <a:rPr lang="es-PR" sz="1000" b="1" noProof="0" dirty="0" smtClean="0">
                          <a:effectLst/>
                          <a:latin typeface="+mn-lt"/>
                          <a:ea typeface="Calibri"/>
                          <a:cs typeface="Times New Roman"/>
                        </a:rPr>
                        <a:t>de las ilustraciones y textos para completar una tarea.  </a:t>
                      </a:r>
                      <a:r>
                        <a:rPr lang="es-PR" sz="1000" b="1" baseline="0" noProof="0" dirty="0" smtClean="0">
                          <a:effectLst/>
                          <a:latin typeface="+mn-lt"/>
                          <a:ea typeface="Calibri"/>
                          <a:cs typeface="Times New Roman"/>
                        </a:rPr>
                        <a:t> </a:t>
                      </a:r>
                      <a:r>
                        <a:rPr lang="es-PR" sz="1000" b="0" i="1" baseline="0" noProof="0" dirty="0" smtClean="0">
                          <a:effectLst/>
                          <a:latin typeface="+mn-lt"/>
                          <a:ea typeface="Calibri"/>
                          <a:cs typeface="Times New Roman"/>
                        </a:rPr>
                        <a:t>RL.2.7</a:t>
                      </a:r>
                      <a:endParaRPr lang="es-PR" sz="1000" b="0" i="1" noProof="0" dirty="0" smtClean="0">
                        <a:effectLst/>
                        <a:latin typeface="+mn-lt"/>
                        <a:ea typeface="Calibri"/>
                        <a:cs typeface="Times New Roman"/>
                      </a:endParaRPr>
                    </a:p>
                  </a:txBody>
                  <a:tcPr marL="97155" marR="97155" marT="47897" marB="47897" anchor="ctr">
                    <a:solidFill>
                      <a:schemeClr val="bg1"/>
                    </a:solidFill>
                  </a:tcPr>
                </a:tc>
                <a:tc>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s-PR" sz="1500" b="1" i="0" noProof="0" dirty="0" smtClean="0">
                          <a:effectLst>
                            <a:outerShdw blurRad="38100" dist="38100" dir="2700000" algn="tl">
                              <a:srgbClr val="000000">
                                <a:alpha val="43137"/>
                              </a:srgbClr>
                            </a:outerShdw>
                          </a:effectLst>
                          <a:latin typeface="+mn-lt"/>
                          <a:ea typeface="Calibri"/>
                          <a:cs typeface="Times New Roman"/>
                        </a:rPr>
                        <a:t>2</a:t>
                      </a:r>
                    </a:p>
                  </a:txBody>
                  <a:tcPr marL="97155" marR="97155" marT="47897" marB="47897" anchor="ctr">
                    <a:solidFill>
                      <a:schemeClr val="bg1"/>
                    </a:solidFill>
                  </a:tcPr>
                </a:tc>
                <a:tc>
                  <a:txBody>
                    <a:bodyPr/>
                    <a:lstStyle/>
                    <a:p>
                      <a:pPr algn="ctr">
                        <a:lnSpc>
                          <a:spcPct val="100000"/>
                        </a:lnSpc>
                        <a:spcAft>
                          <a:spcPts val="0"/>
                        </a:spcAft>
                      </a:pPr>
                      <a:r>
                        <a:rPr lang="en-US" sz="1500" b="1" i="0" dirty="0" smtClean="0">
                          <a:effectLst>
                            <a:outerShdw blurRad="38100" dist="38100" dir="2700000" algn="tl">
                              <a:srgbClr val="000000">
                                <a:alpha val="43137"/>
                              </a:srgbClr>
                            </a:outerShdw>
                          </a:effectLst>
                        </a:rPr>
                        <a:t>1</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c>
                  <a:txBody>
                    <a:bodyPr/>
                    <a:lstStyle/>
                    <a:p>
                      <a:pPr algn="ctr">
                        <a:lnSpc>
                          <a:spcPct val="100000"/>
                        </a:lnSpc>
                        <a:spcAft>
                          <a:spcPts val="0"/>
                        </a:spcAft>
                      </a:pPr>
                      <a:r>
                        <a:rPr lang="en-US" sz="1500" b="1" i="0" dirty="0" smtClean="0">
                          <a:effectLst>
                            <a:outerShdw blurRad="38100" dist="38100" dir="2700000" algn="tl">
                              <a:srgbClr val="000000">
                                <a:alpha val="43137"/>
                              </a:srgbClr>
                            </a:outerShdw>
                          </a:effectLst>
                        </a:rPr>
                        <a:t>0</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r>
            </a:tbl>
          </a:graphicData>
        </a:graphic>
      </p:graphicFrame>
      <p:sp>
        <p:nvSpPr>
          <p:cNvPr id="2" name="TextBox 1"/>
          <p:cNvSpPr txBox="1"/>
          <p:nvPr/>
        </p:nvSpPr>
        <p:spPr>
          <a:xfrm>
            <a:off x="269071" y="280684"/>
            <a:ext cx="7162800" cy="312763"/>
          </a:xfrm>
          <a:prstGeom prst="rect">
            <a:avLst/>
          </a:prstGeom>
          <a:noFill/>
        </p:spPr>
        <p:txBody>
          <a:bodyPr wrap="square" lIns="96378" tIns="48189" rIns="96378" bIns="48189" rtlCol="0">
            <a:spAutoFit/>
          </a:bodyPr>
          <a:lstStyle/>
          <a:p>
            <a:pPr lvl="0" defTabSz="966612"/>
            <a:r>
              <a:rPr lang="es-419" sz="1200" dirty="0" smtClean="0">
                <a:solidFill>
                  <a:prstClr val="black"/>
                </a:solidFill>
              </a:rPr>
              <a:t>Colorea la casilla </a:t>
            </a:r>
            <a:r>
              <a:rPr lang="es-419" sz="1200" b="1" dirty="0" smtClean="0">
                <a:solidFill>
                  <a:prstClr val="black"/>
                </a:solidFill>
              </a:rPr>
              <a:t>verde</a:t>
            </a:r>
            <a:r>
              <a:rPr lang="es-419" sz="1200" dirty="0" smtClean="0">
                <a:solidFill>
                  <a:prstClr val="black"/>
                </a:solidFill>
              </a:rPr>
              <a:t>, si tu respuesta estaba </a:t>
            </a:r>
            <a:r>
              <a:rPr lang="es-419" sz="1200" b="1" dirty="0" smtClean="0">
                <a:solidFill>
                  <a:prstClr val="black"/>
                </a:solidFill>
              </a:rPr>
              <a:t>correcta</a:t>
            </a:r>
            <a:r>
              <a:rPr lang="es-419" sz="1200" dirty="0" smtClean="0">
                <a:solidFill>
                  <a:prstClr val="black"/>
                </a:solidFill>
              </a:rPr>
              <a:t>.  Colorea la casilla </a:t>
            </a:r>
            <a:r>
              <a:rPr lang="es-419" sz="1200" b="1" dirty="0" smtClean="0">
                <a:solidFill>
                  <a:prstClr val="black"/>
                </a:solidFill>
              </a:rPr>
              <a:t>roja</a:t>
            </a:r>
            <a:r>
              <a:rPr lang="es-419" sz="1200" dirty="0" smtClean="0">
                <a:solidFill>
                  <a:prstClr val="black"/>
                </a:solidFill>
              </a:rPr>
              <a:t>, si tu respuesta estaba </a:t>
            </a:r>
            <a:r>
              <a:rPr lang="es-419" sz="1200" b="1" dirty="0" smtClean="0">
                <a:solidFill>
                  <a:prstClr val="black"/>
                </a:solidFill>
              </a:rPr>
              <a:t>incorrecta</a:t>
            </a:r>
            <a:r>
              <a:rPr lang="es-419" sz="1200" dirty="0" smtClean="0">
                <a:solidFill>
                  <a:prstClr val="black"/>
                </a:solidFill>
              </a:rPr>
              <a:t>.</a:t>
            </a:r>
            <a:r>
              <a:rPr lang="es-419" sz="1400" dirty="0" smtClean="0">
                <a:solidFill>
                  <a:prstClr val="black"/>
                </a:solidFill>
              </a:rPr>
              <a:t>  </a:t>
            </a:r>
            <a:endParaRPr lang="es-419" sz="1400" b="1" dirty="0">
              <a:solidFill>
                <a:srgbClr val="C00000"/>
              </a:solidFill>
              <a:effectLst>
                <a:outerShdw blurRad="38100" dist="38100" dir="2700000" algn="tl">
                  <a:srgbClr val="000000">
                    <a:alpha val="43137"/>
                  </a:srgbClr>
                </a:outerShdw>
              </a:effectLst>
            </a:endParaRPr>
          </a:p>
        </p:txBody>
      </p:sp>
      <p:sp>
        <p:nvSpPr>
          <p:cNvPr id="6" name="Curved Down Arrow 5"/>
          <p:cNvSpPr/>
          <p:nvPr/>
        </p:nvSpPr>
        <p:spPr>
          <a:xfrm rot="950843">
            <a:off x="5661433" y="4073652"/>
            <a:ext cx="844935" cy="21649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s-419" dirty="0">
              <a:solidFill>
                <a:schemeClr val="tx1"/>
              </a:solidFill>
            </a:endParaRPr>
          </a:p>
        </p:txBody>
      </p:sp>
      <p:sp>
        <p:nvSpPr>
          <p:cNvPr id="7" name="Curved Down Arrow 6"/>
          <p:cNvSpPr/>
          <p:nvPr/>
        </p:nvSpPr>
        <p:spPr>
          <a:xfrm rot="1021836">
            <a:off x="5665920" y="757787"/>
            <a:ext cx="877810" cy="2542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s-419"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563126864"/>
              </p:ext>
            </p:extLst>
          </p:nvPr>
        </p:nvGraphicFramePr>
        <p:xfrm>
          <a:off x="533400" y="7391400"/>
          <a:ext cx="6400800" cy="1574729"/>
        </p:xfrm>
        <a:graphic>
          <a:graphicData uri="http://schemas.openxmlformats.org/drawingml/2006/table">
            <a:tbl>
              <a:tblPr firstRow="1" bandRow="1">
                <a:tableStyleId>{5940675A-B579-460E-94D1-54222C63F5DA}</a:tableStyleId>
              </a:tblPr>
              <a:tblGrid>
                <a:gridCol w="533400"/>
                <a:gridCol w="4011704"/>
                <a:gridCol w="579470"/>
                <a:gridCol w="563531"/>
                <a:gridCol w="712695"/>
              </a:tblGrid>
              <a:tr h="152400">
                <a:tc gridSpan="5">
                  <a:txBody>
                    <a:bodyPr/>
                    <a:lstStyle/>
                    <a:p>
                      <a:pPr algn="ctr">
                        <a:lnSpc>
                          <a:spcPct val="100000"/>
                        </a:lnSpc>
                        <a:spcAft>
                          <a:spcPts val="0"/>
                        </a:spcAft>
                      </a:pPr>
                      <a:r>
                        <a:rPr lang="es-ES_tradnl" sz="1400" b="1" dirty="0" smtClean="0"/>
                        <a:t>Escritura</a:t>
                      </a:r>
                      <a:endParaRPr lang="es-ES_tradnl" sz="1400" b="1" dirty="0"/>
                    </a:p>
                  </a:txBody>
                  <a:tcPr marL="97155" marR="97155" marT="47897" marB="47897" anchor="ctr">
                    <a:solidFill>
                      <a:schemeClr val="accent3">
                        <a:lumMod val="40000"/>
                        <a:lumOff val="60000"/>
                      </a:schemeClr>
                    </a:solidFill>
                  </a:tcPr>
                </a:tc>
                <a:tc hMerge="1">
                  <a:txBody>
                    <a:bodyPr/>
                    <a:lstStyle/>
                    <a:p>
                      <a:pPr marL="0" marR="0" indent="0" algn="l" defTabSz="966612" rtl="0" eaLnBrk="1" fontAlgn="auto" latinLnBrk="0" hangingPunct="1">
                        <a:lnSpc>
                          <a:spcPct val="100000"/>
                        </a:lnSpc>
                        <a:spcBef>
                          <a:spcPts val="0"/>
                        </a:spcBef>
                        <a:spcAft>
                          <a:spcPts val="0"/>
                        </a:spcAft>
                        <a:buClrTx/>
                        <a:buSzTx/>
                        <a:buFontTx/>
                        <a:buNone/>
                        <a:tabLst/>
                        <a:defRPr/>
                      </a:pPr>
                      <a:endParaRPr lang="en-US" sz="1000" b="0" dirty="0" smtClean="0">
                        <a:latin typeface="+mn-lt"/>
                        <a:ea typeface="Calibri"/>
                        <a:cs typeface="Times New Roman"/>
                      </a:endParaRPr>
                    </a:p>
                  </a:txBody>
                  <a:tcPr marL="85725" marR="85725" marT="43543" marB="43543" anchor="ctr">
                    <a:solidFill>
                      <a:schemeClr val="bg1"/>
                    </a:solidFill>
                  </a:tcPr>
                </a:tc>
                <a:tc hMerge="1">
                  <a:txBody>
                    <a:bodyPr/>
                    <a:lstStyle/>
                    <a:p>
                      <a:endParaRPr lang="en-US"/>
                    </a:p>
                  </a:txBody>
                  <a:tcPr/>
                </a:tc>
                <a:tc hMerge="1">
                  <a:txBody>
                    <a:bodyPr/>
                    <a:lstStyle/>
                    <a:p>
                      <a:pPr algn="ctr">
                        <a:lnSpc>
                          <a:spcPct val="100000"/>
                        </a:lnSpc>
                        <a:spcAft>
                          <a:spcPts val="0"/>
                        </a:spcAft>
                      </a:pPr>
                      <a:endParaRPr lang="en-US" sz="1400" b="1" i="0" dirty="0">
                        <a:effectLst>
                          <a:outerShdw blurRad="38100" dist="38100" dir="2700000" algn="tl">
                            <a:srgbClr val="000000">
                              <a:alpha val="43137"/>
                            </a:srgbClr>
                          </a:outerShdw>
                        </a:effectLst>
                      </a:endParaRPr>
                    </a:p>
                  </a:txBody>
                  <a:tcPr marL="85725" marR="85725" marT="43543" marB="43543" anchor="ctr">
                    <a:solidFill>
                      <a:schemeClr val="bg1"/>
                    </a:solidFill>
                  </a:tcPr>
                </a:tc>
                <a:tc hMerge="1">
                  <a:txBody>
                    <a:bodyPr/>
                    <a:lstStyle/>
                    <a:p>
                      <a:pPr algn="ctr"/>
                      <a:endParaRPr lang="en-US" sz="1400" b="1" i="0" dirty="0">
                        <a:effectLst>
                          <a:outerShdw blurRad="38100" dist="38100" dir="2700000" algn="tl">
                            <a:srgbClr val="000000">
                              <a:alpha val="43137"/>
                            </a:srgbClr>
                          </a:outerShdw>
                        </a:effectLst>
                      </a:endParaRPr>
                    </a:p>
                  </a:txBody>
                  <a:tcPr marL="85725" marR="85725" marT="43543" marB="43543" anchor="ctr">
                    <a:solidFill>
                      <a:schemeClr val="bg1"/>
                    </a:solidFill>
                  </a:tcPr>
                </a:tc>
              </a:tr>
              <a:tr h="251027">
                <a:tc>
                  <a:txBody>
                    <a:bodyPr/>
                    <a:lstStyle/>
                    <a:p>
                      <a:pPr algn="ctr">
                        <a:lnSpc>
                          <a:spcPct val="100000"/>
                        </a:lnSpc>
                        <a:spcAft>
                          <a:spcPts val="0"/>
                        </a:spcAft>
                      </a:pPr>
                      <a:r>
                        <a:rPr lang="en-US" sz="1400" b="1" dirty="0" smtClean="0"/>
                        <a:t>17</a:t>
                      </a:r>
                      <a:endParaRPr lang="en-US" sz="1400" b="1" dirty="0"/>
                    </a:p>
                  </a:txBody>
                  <a:tcPr marL="97155" marR="97155" marT="47897" marB="47897" anchor="ctr">
                    <a:solidFill>
                      <a:schemeClr val="bg1"/>
                    </a:solidFill>
                  </a:tcPr>
                </a:tc>
                <a:tc>
                  <a:txBody>
                    <a:bodyPr/>
                    <a:lstStyle/>
                    <a:p>
                      <a:pPr marL="0" marR="0" indent="0" algn="l" defTabSz="1018809" rtl="0" eaLnBrk="1" fontAlgn="auto" latinLnBrk="0" hangingPunct="1">
                        <a:lnSpc>
                          <a:spcPct val="100000"/>
                        </a:lnSpc>
                        <a:spcBef>
                          <a:spcPts val="0"/>
                        </a:spcBef>
                        <a:spcAft>
                          <a:spcPts val="0"/>
                        </a:spcAft>
                        <a:buClrTx/>
                        <a:buSzTx/>
                        <a:buFont typeface="+mj-lt"/>
                        <a:buNone/>
                        <a:tabLst/>
                        <a:defRPr/>
                      </a:pPr>
                      <a:r>
                        <a:rPr lang="es-ES_tradnl" sz="1100" b="0" i="0" kern="1200" baseline="0" dirty="0" smtClean="0">
                          <a:solidFill>
                            <a:srgbClr val="000000"/>
                          </a:solidFill>
                          <a:effectLst/>
                          <a:latin typeface="+mn-lt"/>
                          <a:ea typeface="Times New Roman"/>
                          <a:cs typeface="Times New Roman"/>
                        </a:rPr>
                        <a:t>Escribe una conclusión para el párrafo. W.2.2c  (Escrito breve)</a:t>
                      </a:r>
                      <a:endParaRPr lang="es-ES_tradnl" sz="1100" b="0" dirty="0" smtClean="0">
                        <a:latin typeface="+mn-lt"/>
                        <a:ea typeface="Calibri"/>
                        <a:cs typeface="Times New Roman"/>
                      </a:endParaRPr>
                    </a:p>
                  </a:txBody>
                  <a:tcPr marL="97155" marR="97155" marT="47897" marB="47897" anchor="ctr">
                    <a:solidFill>
                      <a:schemeClr val="bg1"/>
                    </a:solidFill>
                  </a:tcPr>
                </a:tc>
                <a:tc>
                  <a:txBody>
                    <a:bodyPr/>
                    <a:lstStyle/>
                    <a:p>
                      <a:pPr algn="ctr"/>
                      <a:r>
                        <a:rPr lang="es-ES_tradnl" sz="1500" b="1" dirty="0" smtClean="0">
                          <a:effectLst>
                            <a:outerShdw blurRad="38100" dist="38100" dir="2700000" algn="tl">
                              <a:srgbClr val="000000">
                                <a:alpha val="43137"/>
                              </a:srgbClr>
                            </a:outerShdw>
                          </a:effectLst>
                        </a:rPr>
                        <a:t>2</a:t>
                      </a:r>
                      <a:endParaRPr lang="es-ES_tradnl" sz="1500" b="1" dirty="0">
                        <a:effectLst>
                          <a:outerShdw blurRad="38100" dist="38100" dir="2700000" algn="tl">
                            <a:srgbClr val="000000">
                              <a:alpha val="43137"/>
                            </a:srgbClr>
                          </a:outerShdw>
                        </a:effectLst>
                      </a:endParaRPr>
                    </a:p>
                  </a:txBody>
                  <a:tcPr marL="97155" marR="97155" marT="47897" marB="47897" anchor="ctr">
                    <a:solidFill>
                      <a:schemeClr val="bg1"/>
                    </a:solidFill>
                  </a:tcPr>
                </a:tc>
                <a:tc>
                  <a:txBody>
                    <a:bodyPr/>
                    <a:lstStyle/>
                    <a:p>
                      <a:pPr algn="ctr">
                        <a:lnSpc>
                          <a:spcPct val="100000"/>
                        </a:lnSpc>
                        <a:spcAft>
                          <a:spcPts val="0"/>
                        </a:spcAft>
                      </a:pPr>
                      <a:r>
                        <a:rPr lang="es-ES_tradnl" sz="1500" b="1" i="0" dirty="0" smtClean="0">
                          <a:effectLst>
                            <a:outerShdw blurRad="38100" dist="38100" dir="2700000" algn="tl">
                              <a:srgbClr val="000000">
                                <a:alpha val="43137"/>
                              </a:srgbClr>
                            </a:outerShdw>
                          </a:effectLst>
                        </a:rPr>
                        <a:t>1</a:t>
                      </a:r>
                      <a:endParaRPr lang="es-ES_tradnl"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c>
                  <a:txBody>
                    <a:bodyPr/>
                    <a:lstStyle/>
                    <a:p>
                      <a:pPr algn="ctr"/>
                      <a:r>
                        <a:rPr lang="en-US" sz="1500" b="1" i="0" dirty="0" smtClean="0">
                          <a:effectLst>
                            <a:outerShdw blurRad="38100" dist="38100" dir="2700000" algn="tl">
                              <a:srgbClr val="000000">
                                <a:alpha val="43137"/>
                              </a:srgbClr>
                            </a:outerShdw>
                          </a:effectLst>
                        </a:rPr>
                        <a:t>0</a:t>
                      </a:r>
                      <a:endParaRPr lang="en-US" sz="1500" b="1" i="0" dirty="0">
                        <a:effectLst>
                          <a:outerShdw blurRad="38100" dist="38100" dir="2700000" algn="tl">
                            <a:srgbClr val="000000">
                              <a:alpha val="43137"/>
                            </a:srgbClr>
                          </a:outerShdw>
                        </a:effectLst>
                      </a:endParaRPr>
                    </a:p>
                  </a:txBody>
                  <a:tcPr marL="97155" marR="97155" marT="47897" marB="47897" anchor="ctr">
                    <a:solidFill>
                      <a:schemeClr val="bg1"/>
                    </a:solidFill>
                  </a:tcPr>
                </a:tc>
              </a:tr>
              <a:tr h="313727">
                <a:tc>
                  <a:txBody>
                    <a:bodyPr/>
                    <a:lstStyle/>
                    <a:p>
                      <a:pPr algn="ctr">
                        <a:lnSpc>
                          <a:spcPct val="100000"/>
                        </a:lnSpc>
                        <a:spcAft>
                          <a:spcPts val="0"/>
                        </a:spcAft>
                      </a:pPr>
                      <a:r>
                        <a:rPr lang="en-US" sz="1400" b="1" dirty="0" smtClean="0"/>
                        <a:t>18</a:t>
                      </a:r>
                      <a:endParaRPr lang="en-US" sz="1400" b="1" dirty="0"/>
                    </a:p>
                  </a:txBody>
                  <a:tcPr marL="97155" marR="97155" marT="47897" marB="47897" anchor="ctr">
                    <a:solidFill>
                      <a:schemeClr val="bg1"/>
                    </a:solidFill>
                  </a:tcPr>
                </a:tc>
                <a:tc gridSpan="2">
                  <a:txBody>
                    <a:bodyPr/>
                    <a:lstStyle/>
                    <a:p>
                      <a:pPr marL="0" marR="0" indent="0" algn="l" defTabSz="1018809" rtl="0" eaLnBrk="1" fontAlgn="auto" latinLnBrk="0" hangingPunct="1">
                        <a:lnSpc>
                          <a:spcPct val="100000"/>
                        </a:lnSpc>
                        <a:spcBef>
                          <a:spcPts val="0"/>
                        </a:spcBef>
                        <a:spcAft>
                          <a:spcPts val="0"/>
                        </a:spcAft>
                        <a:buClrTx/>
                        <a:buSzTx/>
                        <a:buFont typeface="+mj-lt"/>
                        <a:buNone/>
                        <a:tabLst/>
                        <a:defRPr/>
                      </a:pPr>
                      <a:r>
                        <a:rPr lang="es-ES_tradnl" sz="1100" b="0" dirty="0" smtClean="0">
                          <a:latin typeface="+mn-lt"/>
                          <a:ea typeface="Times New Roman"/>
                          <a:cs typeface="Helvetica" panose="020B0604020202020204" pitchFamily="34" charset="0"/>
                        </a:rPr>
                        <a:t>¿Qué oración terminaría mejor el párrafo?  </a:t>
                      </a:r>
                      <a:r>
                        <a:rPr lang="es-ES_tradnl" sz="1100" b="0" dirty="0" smtClean="0">
                          <a:latin typeface="+mn-lt"/>
                          <a:cs typeface="Helvetica" panose="020B0604020202020204" pitchFamily="34" charset="0"/>
                        </a:rPr>
                        <a:t>W.2.2b</a:t>
                      </a:r>
                    </a:p>
                  </a:txBody>
                  <a:tcPr marL="97155" marR="97155" marT="47897" marB="47897" anchor="ctr">
                    <a:solidFill>
                      <a:schemeClr val="bg1"/>
                    </a:solidFill>
                  </a:tcPr>
                </a:tc>
                <a:tc hMerge="1">
                  <a:txBody>
                    <a:bodyPr/>
                    <a:lstStyle/>
                    <a:p>
                      <a:endParaRPr lang="en-US"/>
                    </a:p>
                  </a:txBody>
                  <a:tcPr/>
                </a:tc>
                <a:tc gridSpan="2">
                  <a:txBody>
                    <a:bodyPr/>
                    <a:lstStyle/>
                    <a:p>
                      <a:pPr algn="ctr">
                        <a:lnSpc>
                          <a:spcPct val="100000"/>
                        </a:lnSpc>
                        <a:spcAft>
                          <a:spcPts val="0"/>
                        </a:spcAft>
                      </a:pPr>
                      <a:endParaRPr lang="es-ES_tradnl" sz="1100" b="1" i="0" dirty="0">
                        <a:effectLst>
                          <a:outerShdw blurRad="38100" dist="38100" dir="2700000" algn="tl">
                            <a:srgbClr val="000000">
                              <a:alpha val="43137"/>
                            </a:srgbClr>
                          </a:outerShdw>
                        </a:effectLst>
                      </a:endParaRPr>
                    </a:p>
                  </a:txBody>
                  <a:tcPr marL="97155" marR="97155" marT="47897" marB="47897" anchor="ctr">
                    <a:solidFill>
                      <a:schemeClr val="bg1"/>
                    </a:solidFill>
                  </a:tcPr>
                </a:tc>
                <a:tc hMerge="1">
                  <a:txBody>
                    <a:bodyPr/>
                    <a:lstStyle/>
                    <a:p>
                      <a:endParaRPr lang="en-US"/>
                    </a:p>
                  </a:txBody>
                  <a:tcPr/>
                </a:tc>
              </a:tr>
              <a:tr h="313727">
                <a:tc>
                  <a:txBody>
                    <a:bodyPr/>
                    <a:lstStyle/>
                    <a:p>
                      <a:pPr algn="ctr">
                        <a:lnSpc>
                          <a:spcPct val="100000"/>
                        </a:lnSpc>
                        <a:spcAft>
                          <a:spcPts val="0"/>
                        </a:spcAft>
                      </a:pPr>
                      <a:r>
                        <a:rPr lang="en-US" sz="1400" b="1" dirty="0" smtClean="0"/>
                        <a:t>19</a:t>
                      </a:r>
                      <a:endParaRPr lang="en-US" sz="1400" b="1" dirty="0"/>
                    </a:p>
                  </a:txBody>
                  <a:tcPr marL="97155" marR="97155" marT="47897" marB="47897" anchor="ctr">
                    <a:solidFill>
                      <a:schemeClr val="bg1"/>
                    </a:solidFill>
                  </a:tcPr>
                </a:tc>
                <a:tc gridSpan="2">
                  <a:txBody>
                    <a:bodyPr/>
                    <a:lstStyle/>
                    <a:p>
                      <a:pPr marL="0" marR="0" lvl="0" indent="0" algn="l" defTabSz="1018809" rtl="0" eaLnBrk="1" fontAlgn="auto" latinLnBrk="0" hangingPunct="1">
                        <a:lnSpc>
                          <a:spcPct val="100000"/>
                        </a:lnSpc>
                        <a:spcBef>
                          <a:spcPts val="0"/>
                        </a:spcBef>
                        <a:spcAft>
                          <a:spcPts val="0"/>
                        </a:spcAft>
                        <a:buClrTx/>
                        <a:buSzTx/>
                        <a:buFontTx/>
                        <a:buNone/>
                        <a:tabLst/>
                        <a:defRPr/>
                      </a:pPr>
                      <a:r>
                        <a:rPr lang="es-ES_tradnl" sz="1100" b="0" dirty="0" smtClean="0">
                          <a:latin typeface="+mn-lt"/>
                          <a:cs typeface="Helvetica" panose="020B0604020202020204" pitchFamily="34" charset="0"/>
                        </a:rPr>
                        <a:t>¿Qué palabra sustituye mejor la palabra subrayada? L.2.3a</a:t>
                      </a:r>
                    </a:p>
                  </a:txBody>
                  <a:tcPr marL="97155" marR="97155" marT="47897" marB="47897" anchor="ctr">
                    <a:solidFill>
                      <a:schemeClr val="bg1"/>
                    </a:solidFill>
                  </a:tcPr>
                </a:tc>
                <a:tc hMerge="1">
                  <a:txBody>
                    <a:bodyPr/>
                    <a:lstStyle/>
                    <a:p>
                      <a:endParaRPr lang="en-US"/>
                    </a:p>
                  </a:txBody>
                  <a:tcPr/>
                </a:tc>
                <a:tc gridSpan="2">
                  <a:txBody>
                    <a:bodyPr/>
                    <a:lstStyle/>
                    <a:p>
                      <a:pPr algn="ctr">
                        <a:lnSpc>
                          <a:spcPct val="100000"/>
                        </a:lnSpc>
                        <a:spcAft>
                          <a:spcPts val="0"/>
                        </a:spcAft>
                      </a:pPr>
                      <a:endParaRPr lang="es-ES_tradnl" sz="1100" b="1" i="0" dirty="0">
                        <a:effectLst>
                          <a:outerShdw blurRad="38100" dist="38100" dir="2700000" algn="tl">
                            <a:srgbClr val="000000">
                              <a:alpha val="43137"/>
                            </a:srgbClr>
                          </a:outerShdw>
                        </a:effectLst>
                      </a:endParaRPr>
                    </a:p>
                  </a:txBody>
                  <a:tcPr marL="97155" marR="97155" marT="47897" marB="47897" anchor="ctr">
                    <a:solidFill>
                      <a:schemeClr val="bg1"/>
                    </a:solidFill>
                  </a:tcPr>
                </a:tc>
                <a:tc hMerge="1">
                  <a:txBody>
                    <a:bodyPr/>
                    <a:lstStyle/>
                    <a:p>
                      <a:endParaRPr lang="en-US"/>
                    </a:p>
                  </a:txBody>
                  <a:tcPr/>
                </a:tc>
              </a:tr>
              <a:tr h="313727">
                <a:tc>
                  <a:txBody>
                    <a:bodyPr/>
                    <a:lstStyle/>
                    <a:p>
                      <a:pPr algn="ctr">
                        <a:lnSpc>
                          <a:spcPct val="100000"/>
                        </a:lnSpc>
                        <a:spcAft>
                          <a:spcPts val="0"/>
                        </a:spcAft>
                      </a:pPr>
                      <a:r>
                        <a:rPr lang="en-US" sz="1400" b="1" dirty="0" smtClean="0"/>
                        <a:t>20</a:t>
                      </a:r>
                      <a:endParaRPr lang="en-US" sz="1400" b="1" dirty="0"/>
                    </a:p>
                  </a:txBody>
                  <a:tcPr marL="97155" marR="97155" marT="47897" marB="47897" anchor="c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100" b="0" dirty="0" smtClean="0">
                          <a:latin typeface="+mn-lt"/>
                        </a:rPr>
                        <a:t>¿Qué oración utiliza las mayúsculas correctamente? </a:t>
                      </a:r>
                      <a:r>
                        <a:rPr kumimoji="0" lang="es-ES_tradnl" sz="1100" b="0" i="0" u="none" strike="noStrike" kern="1200" cap="none" spc="0" normalizeH="0" baseline="0" noProof="0" dirty="0" smtClean="0">
                          <a:ln>
                            <a:noFill/>
                          </a:ln>
                          <a:solidFill>
                            <a:prstClr val="black"/>
                          </a:solidFill>
                          <a:effectLst/>
                          <a:uLnTx/>
                          <a:uFillTx/>
                          <a:latin typeface="+mn-lt"/>
                          <a:ea typeface="+mn-ea"/>
                          <a:cs typeface="Helvetica" panose="020B0604020202020204" pitchFamily="34" charset="0"/>
                        </a:rPr>
                        <a:t>L.2.2a</a:t>
                      </a:r>
                    </a:p>
                  </a:txBody>
                  <a:tcPr marL="97155" marR="97155" marT="47897" marB="47897" anchor="ctr">
                    <a:solidFill>
                      <a:schemeClr val="bg1"/>
                    </a:solidFill>
                  </a:tcPr>
                </a:tc>
                <a:tc hMerge="1">
                  <a:txBody>
                    <a:bodyPr/>
                    <a:lstStyle/>
                    <a:p>
                      <a:endParaRPr lang="en-US"/>
                    </a:p>
                  </a:txBody>
                  <a:tcPr/>
                </a:tc>
                <a:tc gridSpan="2">
                  <a:txBody>
                    <a:bodyPr/>
                    <a:lstStyle/>
                    <a:p>
                      <a:pPr algn="ctr">
                        <a:lnSpc>
                          <a:spcPct val="100000"/>
                        </a:lnSpc>
                        <a:spcAft>
                          <a:spcPts val="0"/>
                        </a:spcAft>
                      </a:pPr>
                      <a:endParaRPr lang="es-ES_tradnl" sz="1100" b="1" i="0" dirty="0">
                        <a:effectLst>
                          <a:outerShdw blurRad="38100" dist="38100" dir="2700000" algn="tl">
                            <a:srgbClr val="000000">
                              <a:alpha val="43137"/>
                            </a:srgbClr>
                          </a:outerShdw>
                        </a:effectLst>
                      </a:endParaRPr>
                    </a:p>
                  </a:txBody>
                  <a:tcPr marL="97155" marR="97155" marT="47897" marB="47897" anchor="ctr">
                    <a:solidFill>
                      <a:schemeClr val="bg1"/>
                    </a:solidFill>
                  </a:tcPr>
                </a:tc>
                <a:tc hMerge="1">
                  <a:txBody>
                    <a:bodyPr/>
                    <a:lstStyle/>
                    <a:p>
                      <a:endParaRPr lang="en-US"/>
                    </a:p>
                  </a:txBody>
                  <a:tcPr/>
                </a:tc>
              </a:tr>
            </a:tbl>
          </a:graphicData>
        </a:graphic>
      </p:graphicFrame>
      <p:sp>
        <p:nvSpPr>
          <p:cNvPr id="10" name="Curved Down Arrow 9"/>
          <p:cNvSpPr/>
          <p:nvPr/>
        </p:nvSpPr>
        <p:spPr>
          <a:xfrm rot="591258">
            <a:off x="5423703" y="7438053"/>
            <a:ext cx="844935" cy="21649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96378" tIns="48189" rIns="96378" bIns="48189" rtlCol="0" anchor="ctr"/>
          <a:lstStyle/>
          <a:p>
            <a:pPr algn="ctr"/>
            <a:endParaRPr lang="es-419" dirty="0">
              <a:solidFill>
                <a:schemeClr val="tx1"/>
              </a:solidFill>
            </a:endParaRPr>
          </a:p>
        </p:txBody>
      </p:sp>
    </p:spTree>
    <p:extLst>
      <p:ext uri="{BB962C8B-B14F-4D97-AF65-F5344CB8AC3E}">
        <p14:creationId xmlns:p14="http://schemas.microsoft.com/office/powerpoint/2010/main" val="923716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136" y="504989"/>
            <a:ext cx="6945086" cy="1827631"/>
          </a:xfrm>
          <a:prstGeom prst="rect">
            <a:avLst/>
          </a:prstGeom>
          <a:noFill/>
        </p:spPr>
        <p:txBody>
          <a:bodyPr wrap="square" lIns="101231" tIns="50617" rIns="101231" bIns="50617" rtlCol="0">
            <a:spAutoFit/>
          </a:bodyPr>
          <a:lstStyle/>
          <a:p>
            <a:pPr lvl="0"/>
            <a:r>
              <a:rPr lang="es-ES" sz="1781" b="1" u="sng" dirty="0">
                <a:solidFill>
                  <a:prstClr val="black"/>
                </a:solidFill>
              </a:rPr>
              <a:t>Instrucciones</a:t>
            </a:r>
            <a:endParaRPr lang="es-ES" sz="1571" dirty="0"/>
          </a:p>
          <a:p>
            <a:r>
              <a:rPr lang="es-419" sz="1048" dirty="0"/>
              <a:t>Las E</a:t>
            </a:r>
            <a:r>
              <a:rPr lang="es-419" sz="1048" dirty="0" smtClean="0"/>
              <a:t>valuaciones </a:t>
            </a:r>
            <a:r>
              <a:rPr lang="es-419" sz="1048" dirty="0"/>
              <a:t>de HSD para las escuelas primarias no ofrecen un </a:t>
            </a:r>
            <a:r>
              <a:rPr lang="es-419" sz="1048" dirty="0" smtClean="0"/>
              <a:t>guion </a:t>
            </a:r>
            <a:r>
              <a:rPr lang="es-419" sz="1048" dirty="0"/>
              <a:t>para el maestro, ni son por tiempo. Son una herramienta para tomar decisiones informadas relacionadas con la instrucción. La intención de estas evaluaciones no es que los estudiantes "adivinen y verifiquen" las respuestas sólo para terminar una evaluación. </a:t>
            </a:r>
            <a:endParaRPr lang="es-419" sz="1048" dirty="0" smtClean="0"/>
          </a:p>
          <a:p>
            <a:r>
              <a:rPr lang="es-ES" sz="1048" dirty="0"/>
              <a:t/>
            </a:r>
            <a:br>
              <a:rPr lang="es-ES" sz="1048" dirty="0"/>
            </a:br>
            <a:r>
              <a:rPr lang="es-ES" sz="1048" dirty="0"/>
              <a:t>Todos los estudiantes deben </a:t>
            </a:r>
            <a:r>
              <a:rPr lang="es-ES" sz="1048" dirty="0" smtClean="0"/>
              <a:t>progresar hacia </a:t>
            </a:r>
            <a:r>
              <a:rPr lang="es-ES" sz="1048" dirty="0"/>
              <a:t>tomar las evaluaciones independientemente, pero muchos necesitarán estrategias que los ayude a desarrollar académicamente. Si los estudiantes </a:t>
            </a:r>
            <a:r>
              <a:rPr lang="es-ES" sz="1048" b="1" dirty="0"/>
              <a:t>no están </a:t>
            </a:r>
            <a:r>
              <a:rPr lang="es-ES" sz="1048" dirty="0"/>
              <a:t>leyendo al nivel de grado y no pueden leer el texto, </a:t>
            </a:r>
            <a:r>
              <a:rPr lang="es-ES" sz="1048" b="1" dirty="0"/>
              <a:t>por favor, lea los cuentos </a:t>
            </a:r>
            <a:r>
              <a:rPr lang="es-ES" sz="1048" dirty="0"/>
              <a:t>a los estudiantes y haga las preguntas. Permita a los estudiantes leer las partes del texto que puedan. Favor de tomar en cuenta el nivel de diferenciación que un estudiante necesita.</a:t>
            </a:r>
          </a:p>
          <a:p>
            <a:endParaRPr lang="es-ES" sz="1048" dirty="0"/>
          </a:p>
        </p:txBody>
      </p:sp>
      <p:sp>
        <p:nvSpPr>
          <p:cNvPr id="6" name="Rectangle 5"/>
          <p:cNvSpPr/>
          <p:nvPr/>
        </p:nvSpPr>
        <p:spPr>
          <a:xfrm>
            <a:off x="4934615" y="151231"/>
            <a:ext cx="2623699" cy="588949"/>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06701" tIns="53350" rIns="106701" bIns="53350" rtlCol="0" anchor="t"/>
          <a:lstStyle/>
          <a:p>
            <a:r>
              <a:rPr lang="es-ES" sz="1257" b="1" dirty="0">
                <a:solidFill>
                  <a:schemeClr val="tx1"/>
                </a:solidFill>
              </a:rPr>
              <a:t>Ordenar en la Imprenta de HSD…</a:t>
            </a:r>
          </a:p>
          <a:p>
            <a:r>
              <a:rPr lang="es-ES" sz="943" dirty="0">
                <a:solidFill>
                  <a:schemeClr val="tx1"/>
                </a:solidFill>
                <a:hlinkClick r:id="rId3"/>
              </a:rPr>
              <a:t>http://www.hsd.k12.or.us/Departments/PrintShop/WebSubmissionForms.aspx</a:t>
            </a:r>
            <a:endParaRPr lang="es-ES" sz="943" dirty="0">
              <a:solidFill>
                <a:schemeClr val="tx1"/>
              </a:solidFill>
            </a:endParaRPr>
          </a:p>
          <a:p>
            <a:endParaRPr lang="es-ES" sz="943" dirty="0">
              <a:solidFill>
                <a:schemeClr val="tx1"/>
              </a:solidFill>
            </a:endParaRPr>
          </a:p>
        </p:txBody>
      </p:sp>
      <p:sp>
        <p:nvSpPr>
          <p:cNvPr id="2" name="Rectangle 1"/>
          <p:cNvSpPr/>
          <p:nvPr/>
        </p:nvSpPr>
        <p:spPr>
          <a:xfrm>
            <a:off x="613228" y="2873828"/>
            <a:ext cx="6786994" cy="646331"/>
          </a:xfrm>
          <a:prstGeom prst="rect">
            <a:avLst/>
          </a:prstGeom>
        </p:spPr>
        <p:txBody>
          <a:bodyPr wrap="square" lIns="90880" tIns="45440" rIns="90880" bIns="45440">
            <a:spAutoFit/>
          </a:bodyPr>
          <a:lstStyle/>
          <a:p>
            <a:pPr algn="ctr"/>
            <a:r>
              <a:rPr lang="es-ES" sz="1362" b="1"/>
              <a:t>About this Assessment</a:t>
            </a:r>
          </a:p>
          <a:p>
            <a:endParaRPr lang="es-ES" sz="1048" b="1"/>
          </a:p>
          <a:p>
            <a:r>
              <a:rPr lang="es-ES" sz="1048" b="1"/>
              <a:t>This assessment includes:  </a:t>
            </a:r>
            <a:r>
              <a:rPr lang="es-ES" sz="1048"/>
              <a:t>Selected-Response, Constructed-Response, and a Performance Task.</a:t>
            </a:r>
          </a:p>
        </p:txBody>
      </p:sp>
      <p:graphicFrame>
        <p:nvGraphicFramePr>
          <p:cNvPr id="3" name="Table 2"/>
          <p:cNvGraphicFramePr>
            <a:graphicFrameLocks noGrp="1"/>
          </p:cNvGraphicFramePr>
          <p:nvPr>
            <p:extLst>
              <p:ext uri="{D42A27DB-BD31-4B8C-83A1-F6EECF244321}">
                <p14:modId xmlns:p14="http://schemas.microsoft.com/office/powerpoint/2010/main" val="4163638084"/>
              </p:ext>
            </p:extLst>
          </p:nvPr>
        </p:nvGraphicFramePr>
        <p:xfrm>
          <a:off x="533400" y="2554514"/>
          <a:ext cx="6705600" cy="1460863"/>
        </p:xfrm>
        <a:graphic>
          <a:graphicData uri="http://schemas.openxmlformats.org/drawingml/2006/table">
            <a:tbl>
              <a:tblPr firstRow="1" bandRow="1">
                <a:tableStyleId>{5940675A-B579-460E-94D1-54222C63F5DA}</a:tableStyleId>
              </a:tblPr>
              <a:tblGrid>
                <a:gridCol w="1995714"/>
                <a:gridCol w="3033486"/>
                <a:gridCol w="1676400"/>
              </a:tblGrid>
              <a:tr h="411480">
                <a:tc gridSpan="3">
                  <a:txBody>
                    <a:bodyPr/>
                    <a:lstStyle/>
                    <a:p>
                      <a:pPr algn="ctr"/>
                      <a:r>
                        <a:rPr lang="es-ES" sz="1200" b="1" noProof="0" dirty="0" smtClean="0"/>
                        <a:t>Tipos de rúbricas de respuestas construidas de SBAC en esta evaluación</a:t>
                      </a:r>
                      <a:endParaRPr lang="es-ES" sz="1200" b="1" baseline="0" noProof="0" dirty="0" smtClean="0"/>
                    </a:p>
                    <a:p>
                      <a:pPr algn="ctr"/>
                      <a:r>
                        <a:rPr lang="es-ES" sz="900" b="1" baseline="0" noProof="0" dirty="0" smtClean="0">
                          <a:hlinkClick r:id="rId4"/>
                        </a:rPr>
                        <a:t>http://www.livebinders.com/play/play?id=774846</a:t>
                      </a:r>
                      <a:endParaRPr lang="es-ES" sz="900" b="1" baseline="0" noProof="0" dirty="0" smtClean="0"/>
                    </a:p>
                  </a:txBody>
                  <a:tcPr marL="90159" marR="90159" anchor="ctr">
                    <a:solidFill>
                      <a:schemeClr val="bg1"/>
                    </a:solidFill>
                  </a:tcPr>
                </a:tc>
                <a:tc hMerge="1">
                  <a:txBody>
                    <a:bodyPr/>
                    <a:lstStyle/>
                    <a:p>
                      <a:endParaRPr lang="en-US"/>
                    </a:p>
                  </a:txBody>
                  <a:tcPr/>
                </a:tc>
                <a:tc hMerge="1">
                  <a:txBody>
                    <a:bodyPr/>
                    <a:lstStyle/>
                    <a:p>
                      <a:endParaRPr lang="en-US" dirty="0"/>
                    </a:p>
                  </a:txBody>
                  <a:tcPr/>
                </a:tc>
              </a:tr>
              <a:tr h="1049383">
                <a:tc>
                  <a:txBody>
                    <a:bodyPr/>
                    <a:lstStyle/>
                    <a:p>
                      <a:pPr algn="l"/>
                      <a:r>
                        <a:rPr lang="es-ES" sz="1000" b="1" noProof="0" smtClean="0"/>
                        <a:t>Lectura</a:t>
                      </a:r>
                    </a:p>
                    <a:p>
                      <a:pPr marL="114300" indent="-114300" algn="l">
                        <a:buFont typeface="Arial" panose="020B0604020202020204" pitchFamily="34" charset="0"/>
                        <a:buChar char="•"/>
                      </a:pPr>
                      <a:r>
                        <a:rPr lang="es-ES" sz="1000" b="0" noProof="0" smtClean="0"/>
                        <a:t>2 Puntos por respuesta corta</a:t>
                      </a:r>
                    </a:p>
                    <a:p>
                      <a:pPr marL="114300" indent="-114300" algn="l">
                        <a:buFont typeface="Arial" panose="020B0604020202020204" pitchFamily="34" charset="0"/>
                        <a:buChar char="•"/>
                      </a:pPr>
                      <a:r>
                        <a:rPr lang="es-ES" sz="1000" b="0" noProof="0" smtClean="0"/>
                        <a:t>3 Puntos por respuesta extendida</a:t>
                      </a:r>
                    </a:p>
                  </a:txBody>
                  <a:tcPr marL="90159" marR="90159">
                    <a:solidFill>
                      <a:schemeClr val="bg1"/>
                    </a:solidFill>
                  </a:tcPr>
                </a:tc>
                <a:tc>
                  <a:txBody>
                    <a:bodyPr/>
                    <a:lstStyle/>
                    <a:p>
                      <a:pPr algn="l"/>
                      <a:r>
                        <a:rPr lang="es-ES" sz="1000" b="1" noProof="0" dirty="0" smtClean="0"/>
                        <a:t>Escritura</a:t>
                      </a:r>
                    </a:p>
                    <a:p>
                      <a:pPr marL="114300" indent="-114300" algn="l">
                        <a:buFont typeface="Arial" panose="020B0604020202020204" pitchFamily="34" charset="0"/>
                        <a:buChar char="•"/>
                      </a:pPr>
                      <a:r>
                        <a:rPr lang="es-ES" sz="1000" b="0" noProof="0" dirty="0" smtClean="0"/>
                        <a:t>Rúbrica de 4 puntos –</a:t>
                      </a:r>
                      <a:r>
                        <a:rPr lang="es-ES" sz="1000" b="0" baseline="0" noProof="0" dirty="0" smtClean="0"/>
                        <a:t> Composición completa (Tarea de Rendimiento)</a:t>
                      </a:r>
                      <a:endParaRPr lang="es-ES" sz="1000" b="0" noProof="0" dirty="0" smtClean="0"/>
                    </a:p>
                    <a:p>
                      <a:pPr marL="114300" indent="-114300" algn="l">
                        <a:buFont typeface="Arial" panose="020B0604020202020204" pitchFamily="34" charset="0"/>
                        <a:buChar char="•"/>
                      </a:pPr>
                      <a:r>
                        <a:rPr lang="es-ES" sz="1000" b="0" noProof="0" dirty="0" smtClean="0"/>
                        <a:t>Rúbrica de 3 puntos –</a:t>
                      </a:r>
                      <a:r>
                        <a:rPr lang="es-ES" sz="1000" b="0" baseline="0" noProof="0" dirty="0" smtClean="0"/>
                        <a:t> Escrito breve (1-2 párrafos)</a:t>
                      </a:r>
                    </a:p>
                    <a:p>
                      <a:pPr marL="114300" indent="-114300" algn="l">
                        <a:buFont typeface="Arial" panose="020B0604020202020204" pitchFamily="34" charset="0"/>
                        <a:buChar char="•"/>
                      </a:pPr>
                      <a:r>
                        <a:rPr lang="es-ES" sz="1000" b="0" noProof="0" dirty="0" smtClean="0"/>
                        <a:t>Rúbrica de 3 puntos</a:t>
                      </a:r>
                      <a:r>
                        <a:rPr lang="es-ES" sz="1000" b="0" baseline="0" noProof="0" dirty="0" smtClean="0"/>
                        <a:t> – Escribir para revisar (cuando sea necesario)</a:t>
                      </a:r>
                      <a:endParaRPr lang="es-ES" sz="1000" b="0" noProof="0" dirty="0" smtClean="0"/>
                    </a:p>
                  </a:txBody>
                  <a:tcPr marL="90159" marR="90159">
                    <a:solidFill>
                      <a:schemeClr val="bg1"/>
                    </a:solidFill>
                  </a:tcPr>
                </a:tc>
                <a:tc>
                  <a:txBody>
                    <a:bodyPr/>
                    <a:lstStyle/>
                    <a:p>
                      <a:pPr algn="l"/>
                      <a:r>
                        <a:rPr lang="es-ES" sz="1000" b="1" noProof="0" dirty="0" smtClean="0"/>
                        <a:t>Investigación</a:t>
                      </a:r>
                    </a:p>
                    <a:p>
                      <a:pPr marL="114300" indent="-114300" algn="l">
                        <a:buFont typeface="Arial" panose="020B0604020202020204" pitchFamily="34" charset="0"/>
                        <a:buChar char="•"/>
                      </a:pPr>
                      <a:r>
                        <a:rPr lang="es-ES" sz="1000" b="0" noProof="0" dirty="0" smtClean="0"/>
                        <a:t>Rúbrica de 2</a:t>
                      </a:r>
                      <a:r>
                        <a:rPr lang="es-ES" sz="1000" b="0" baseline="0" noProof="0" dirty="0" smtClean="0"/>
                        <a:t> p</a:t>
                      </a:r>
                      <a:r>
                        <a:rPr lang="es-ES" sz="1000" b="0" noProof="0" dirty="0" smtClean="0"/>
                        <a:t>untos: Midiendo el uso de la destreza de Investigación</a:t>
                      </a:r>
                      <a:endParaRPr lang="es-ES" sz="1000" b="0" noProof="0" dirty="0"/>
                    </a:p>
                  </a:txBody>
                  <a:tcPr marL="90159" marR="90159">
                    <a:solidFill>
                      <a:schemeClr val="bg1"/>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09721039"/>
              </p:ext>
            </p:extLst>
          </p:nvPr>
        </p:nvGraphicFramePr>
        <p:xfrm>
          <a:off x="533400" y="4151086"/>
          <a:ext cx="6785429" cy="4966789"/>
        </p:xfrm>
        <a:graphic>
          <a:graphicData uri="http://schemas.openxmlformats.org/drawingml/2006/table">
            <a:tbl>
              <a:tblPr firstRow="1" bandRow="1">
                <a:tableStyleId>{5940675A-B579-460E-94D1-54222C63F5DA}</a:tableStyleId>
              </a:tblPr>
              <a:tblGrid>
                <a:gridCol w="3653693"/>
                <a:gridCol w="3131736"/>
              </a:tblGrid>
              <a:tr h="609600">
                <a:tc gridSpan="2">
                  <a:txBody>
                    <a:bodyPr/>
                    <a:lstStyle/>
                    <a:p>
                      <a:pPr algn="ctr"/>
                      <a:r>
                        <a:rPr lang="es-ES" sz="1400" b="1" noProof="0" dirty="0" smtClean="0"/>
                        <a:t>Trimestre</a:t>
                      </a:r>
                      <a:r>
                        <a:rPr lang="es-ES" sz="1400" b="1" baseline="0" noProof="0" dirty="0" smtClean="0"/>
                        <a:t> 2: Tarea de Rendimiento</a:t>
                      </a:r>
                      <a:endParaRPr lang="es-ES" sz="1400" b="1" noProof="0" dirty="0" smtClean="0"/>
                    </a:p>
                    <a:p>
                      <a:pPr algn="ctr"/>
                      <a:r>
                        <a:rPr lang="es-ES" sz="1000" b="1" baseline="0" noProof="0" dirty="0" smtClean="0">
                          <a:solidFill>
                            <a:srgbClr val="C00000"/>
                          </a:solidFill>
                        </a:rPr>
                        <a:t>Las secciones subrayadas son las que SBAC califica.</a:t>
                      </a:r>
                    </a:p>
                    <a:p>
                      <a:pPr algn="ctr"/>
                      <a:r>
                        <a:rPr lang="es-ES" sz="900" b="1" baseline="0" noProof="0" dirty="0" smtClean="0">
                          <a:solidFill>
                            <a:srgbClr val="002060"/>
                          </a:solidFill>
                        </a:rPr>
                        <a:t>Por favor, tome </a:t>
                      </a:r>
                      <a:r>
                        <a:rPr lang="es-ES" sz="900" b="1" u="sng" baseline="0" noProof="0" dirty="0" smtClean="0">
                          <a:solidFill>
                            <a:srgbClr val="002060"/>
                          </a:solidFill>
                          <a:effectLst>
                            <a:outerShdw blurRad="38100" dist="38100" dir="2700000" algn="tl">
                              <a:srgbClr val="000000">
                                <a:alpha val="43137"/>
                              </a:srgbClr>
                            </a:outerShdw>
                          </a:effectLst>
                        </a:rPr>
                        <a:t>2 días</a:t>
                      </a:r>
                      <a:r>
                        <a:rPr lang="es-ES" sz="900" b="1" u="none" baseline="0" noProof="0" dirty="0" smtClean="0">
                          <a:solidFill>
                            <a:srgbClr val="002060"/>
                          </a:solidFill>
                          <a:effectLst>
                            <a:outerShdw blurRad="38100" dist="38100" dir="2700000" algn="tl">
                              <a:srgbClr val="000000">
                                <a:alpha val="43137"/>
                              </a:srgbClr>
                            </a:outerShdw>
                          </a:effectLst>
                        </a:rPr>
                        <a:t> </a:t>
                      </a:r>
                      <a:r>
                        <a:rPr lang="es-ES" sz="900" b="1" baseline="0" noProof="0" dirty="0" smtClean="0">
                          <a:solidFill>
                            <a:srgbClr val="002060"/>
                          </a:solidFill>
                        </a:rPr>
                        <a:t> para completar las tareas de rendimiento.</a:t>
                      </a:r>
                      <a:endParaRPr lang="es-ES" sz="900" b="1" noProof="0" dirty="0">
                        <a:solidFill>
                          <a:srgbClr val="002060"/>
                        </a:solidFill>
                      </a:endParaRPr>
                    </a:p>
                  </a:txBody>
                  <a:tcPr marL="95794" marR="957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b="1" dirty="0"/>
                    </a:p>
                  </a:txBody>
                  <a:tcPr/>
                </a:tc>
              </a:tr>
              <a:tr h="274320">
                <a:tc>
                  <a:txBody>
                    <a:bodyPr/>
                    <a:lstStyle/>
                    <a:p>
                      <a:pPr algn="ctr"/>
                      <a:r>
                        <a:rPr lang="es-ES" sz="1200" b="1" u="sng" noProof="0" smtClean="0"/>
                        <a:t>Parte 1</a:t>
                      </a:r>
                      <a:endParaRPr lang="es-ES" sz="1200" b="1" u="sng" noProof="0"/>
                    </a:p>
                  </a:txBody>
                  <a:tcPr marL="95794" marR="95794">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1200" b="1" u="sng" noProof="0" smtClean="0"/>
                        <a:t>Parte 2</a:t>
                      </a:r>
                      <a:endParaRPr lang="es-ES" sz="1200" b="1" u="sng" noProof="0"/>
                    </a:p>
                  </a:txBody>
                  <a:tcPr marL="95794" marR="95794">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082869">
                <a:tc>
                  <a:txBody>
                    <a:bodyPr/>
                    <a:lstStyle/>
                    <a:p>
                      <a:pPr>
                        <a:buFont typeface="Arial" pitchFamily="34" charset="0"/>
                        <a:buChar char="•"/>
                      </a:pPr>
                      <a:r>
                        <a:rPr lang="es-ES" sz="1000" noProof="0" dirty="0" smtClean="0"/>
                        <a:t>     Actividad del salón de clase si lo desea/necesita</a:t>
                      </a:r>
                    </a:p>
                    <a:p>
                      <a:pPr>
                        <a:buFont typeface="Arial" pitchFamily="34" charset="0"/>
                        <a:buChar char="•"/>
                      </a:pPr>
                      <a:r>
                        <a:rPr lang="es-ES" sz="1000" noProof="0" dirty="0" smtClean="0"/>
                        <a:t>     Leer</a:t>
                      </a:r>
                      <a:r>
                        <a:rPr lang="es-ES" sz="1000" baseline="0" noProof="0" dirty="0" smtClean="0"/>
                        <a:t> dos pasajes relacionados.</a:t>
                      </a:r>
                    </a:p>
                    <a:p>
                      <a:pPr>
                        <a:buFont typeface="Arial" pitchFamily="34" charset="0"/>
                        <a:buChar char="•"/>
                      </a:pPr>
                      <a:r>
                        <a:rPr lang="es-ES" sz="1000" baseline="0" noProof="0" dirty="0" smtClean="0"/>
                        <a:t>     Tomar notas mientras leen.</a:t>
                      </a:r>
                    </a:p>
                    <a:p>
                      <a:pPr>
                        <a:buFont typeface="Arial" pitchFamily="34" charset="0"/>
                        <a:buChar char="•"/>
                      </a:pPr>
                      <a:r>
                        <a:rPr lang="es-ES" sz="1000" baseline="0" noProof="0" dirty="0" smtClean="0"/>
                        <a:t>     </a:t>
                      </a:r>
                      <a:r>
                        <a:rPr lang="es-ES" sz="1000" b="1" u="sng" kern="1200" baseline="0" noProof="0" dirty="0" smtClean="0">
                          <a:solidFill>
                            <a:srgbClr val="C00000"/>
                          </a:solidFill>
                          <a:latin typeface="+mn-lt"/>
                          <a:ea typeface="+mn-ea"/>
                          <a:cs typeface="+mn-cs"/>
                        </a:rPr>
                        <a:t>Contestar peguntas de respuestas múltiples (</a:t>
                      </a:r>
                      <a:r>
                        <a:rPr lang="es-ES" sz="1000" b="1" u="sng" baseline="0" noProof="0" dirty="0" smtClean="0">
                          <a:solidFill>
                            <a:srgbClr val="C00000"/>
                          </a:solidFill>
                        </a:rPr>
                        <a:t>SR) y preguntas de investigación de respuestas construidas (CR) sobre las fuentes. </a:t>
                      </a:r>
                    </a:p>
                    <a:p>
                      <a:pPr>
                        <a:buFont typeface="Arial" pitchFamily="34" charset="0"/>
                        <a:buNone/>
                      </a:pPr>
                      <a:endParaRPr lang="es-ES" sz="600" b="1" u="sng" baseline="0" noProof="0" dirty="0" smtClean="0">
                        <a:solidFill>
                          <a:srgbClr val="C00000"/>
                        </a:solidFill>
                      </a:endParaRPr>
                    </a:p>
                    <a:p>
                      <a:pPr>
                        <a:buFont typeface="Arial" pitchFamily="34" charset="0"/>
                        <a:buNone/>
                      </a:pPr>
                      <a:r>
                        <a:rPr lang="es-ES" sz="1000" b="1" u="sng" baseline="0" noProof="0" dirty="0" smtClean="0">
                          <a:solidFill>
                            <a:srgbClr val="002060"/>
                          </a:solidFill>
                        </a:rPr>
                        <a:t>Componentes de la parte 1</a:t>
                      </a:r>
                    </a:p>
                    <a:p>
                      <a:pPr marL="182361" indent="-182361"/>
                      <a:r>
                        <a:rPr lang="es-ES" sz="900" b="1" u="sng" noProof="0" dirty="0" smtClean="0">
                          <a:solidFill>
                            <a:srgbClr val="002060"/>
                          </a:solidFill>
                        </a:rPr>
                        <a:t>Toma de nota:</a:t>
                      </a:r>
                      <a:r>
                        <a:rPr lang="es-ES" sz="900" b="1" noProof="0" dirty="0" smtClean="0">
                          <a:solidFill>
                            <a:srgbClr val="002060"/>
                          </a:solidFill>
                        </a:rPr>
                        <a:t> </a:t>
                      </a:r>
                    </a:p>
                    <a:p>
                      <a:pPr marL="182361" marR="0" lvl="0" indent="-182361" algn="l" defTabSz="966612" rtl="0" eaLnBrk="1" fontAlgn="auto" latinLnBrk="0" hangingPunct="1">
                        <a:lnSpc>
                          <a:spcPct val="100000"/>
                        </a:lnSpc>
                        <a:spcBef>
                          <a:spcPts val="0"/>
                        </a:spcBef>
                        <a:spcAft>
                          <a:spcPts val="0"/>
                        </a:spcAft>
                        <a:buClrTx/>
                        <a:buSzTx/>
                        <a:buFontTx/>
                        <a:buNone/>
                        <a:tabLst/>
                        <a:defRPr/>
                      </a:pPr>
                      <a:r>
                        <a:rPr lang="es-ES" sz="900" b="0" noProof="0" dirty="0" smtClean="0">
                          <a:solidFill>
                            <a:schemeClr val="tx1"/>
                          </a:solidFill>
                        </a:rPr>
                        <a:t>       </a:t>
                      </a:r>
                      <a:r>
                        <a:rPr lang="es-ES" sz="900" noProof="0" dirty="0" smtClean="0">
                          <a:solidFill>
                            <a:prstClr val="black"/>
                          </a:solidFill>
                        </a:rPr>
                        <a:t>Los estudiantes toman notas/apuntes mientras leen pasajes para recopilar información sobre sus fuentes. A los estudiantes se les es permitido usar sus notas para más tarde escribir una composición completa (ensayo). Las estrategias de toma de notas deben ser enseñadas como lecciones estructuradas durante el año escolar en los grados K - 6. </a:t>
                      </a:r>
                      <a:r>
                        <a:rPr lang="es-ES" sz="900" b="1" noProof="0" dirty="0" smtClean="0">
                          <a:solidFill>
                            <a:srgbClr val="C00000"/>
                          </a:solidFill>
                          <a:effectLst>
                            <a:outerShdw blurRad="38100" dist="38100" dir="2700000" algn="tl">
                              <a:srgbClr val="000000">
                                <a:alpha val="43137"/>
                              </a:srgbClr>
                            </a:outerShdw>
                          </a:effectLst>
                        </a:rPr>
                        <a:t>En esta evaluación se proporciona una página para tomar notas con instrucciones para los maestros y una página para los estudiantes, o usted puede usar cualquier formato que haya usado con éxito en el pasado</a:t>
                      </a:r>
                      <a:r>
                        <a:rPr lang="es-ES" sz="700" noProof="0" dirty="0" smtClean="0">
                          <a:solidFill>
                            <a:prstClr val="black"/>
                          </a:solidFill>
                        </a:rPr>
                        <a:t>. </a:t>
                      </a:r>
                      <a:r>
                        <a:rPr lang="es-ES" sz="900" noProof="0" dirty="0" smtClean="0">
                          <a:solidFill>
                            <a:prstClr val="black"/>
                          </a:solidFill>
                        </a:rPr>
                        <a:t>Por favor, haga que los estudiantes practiquen usando la página de tomar notas en este</a:t>
                      </a:r>
                      <a:r>
                        <a:rPr lang="es-ES" sz="900" noProof="0" dirty="0" smtClean="0">
                          <a:solidFill>
                            <a:prstClr val="black"/>
                          </a:solidFill>
                          <a:effectLst>
                            <a:outerShdw blurRad="38100" dist="38100" dir="2700000" algn="tl">
                              <a:srgbClr val="000000">
                                <a:alpha val="43137"/>
                              </a:srgbClr>
                            </a:outerShdw>
                          </a:effectLst>
                        </a:rPr>
                        <a:t> </a:t>
                      </a:r>
                      <a:r>
                        <a:rPr lang="es-ES" sz="900" noProof="0" dirty="0" smtClean="0">
                          <a:solidFill>
                            <a:prstClr val="black"/>
                          </a:solidFill>
                        </a:rPr>
                        <a:t>documento</a:t>
                      </a:r>
                      <a:r>
                        <a:rPr lang="es-ES" sz="900" noProof="0" dirty="0" smtClean="0">
                          <a:solidFill>
                            <a:prstClr val="black"/>
                          </a:solidFill>
                          <a:effectLst>
                            <a:outerShdw blurRad="38100" dist="38100" dir="2700000" algn="tl">
                              <a:srgbClr val="000000">
                                <a:alpha val="43137"/>
                              </a:srgbClr>
                            </a:outerShdw>
                          </a:effectLst>
                        </a:rPr>
                        <a:t> </a:t>
                      </a:r>
                      <a:r>
                        <a:rPr lang="es-ES" sz="900" b="1" u="sng" noProof="0" dirty="0" smtClean="0">
                          <a:solidFill>
                            <a:prstClr val="black"/>
                          </a:solidFill>
                          <a:effectLst>
                            <a:outerShdw blurRad="38100" dist="38100" dir="2700000" algn="tl">
                              <a:srgbClr val="000000">
                                <a:alpha val="43137"/>
                              </a:srgbClr>
                            </a:outerShdw>
                          </a:effectLst>
                        </a:rPr>
                        <a:t>antes </a:t>
                      </a:r>
                      <a:r>
                        <a:rPr lang="es-ES" sz="900" noProof="0" dirty="0" smtClean="0">
                          <a:solidFill>
                            <a:prstClr val="black"/>
                          </a:solidFill>
                        </a:rPr>
                        <a:t>de la evaluación, si es que decide usarla.   </a:t>
                      </a:r>
                    </a:p>
                    <a:p>
                      <a:pPr marL="182361" indent="-182361"/>
                      <a:endParaRPr lang="es-ES" sz="300" i="1" noProof="0" dirty="0" smtClean="0"/>
                    </a:p>
                    <a:p>
                      <a:pPr marL="182361" indent="-182361"/>
                      <a:r>
                        <a:rPr lang="es-ES" sz="900" b="1" u="sng" noProof="0" dirty="0" smtClean="0">
                          <a:solidFill>
                            <a:srgbClr val="002060"/>
                          </a:solidFill>
                        </a:rPr>
                        <a:t>Investigación</a:t>
                      </a:r>
                      <a:r>
                        <a:rPr lang="es-ES" sz="900" b="1" noProof="0" dirty="0" smtClean="0">
                          <a:solidFill>
                            <a:srgbClr val="002060"/>
                          </a:solidFill>
                        </a:rPr>
                        <a:t>: </a:t>
                      </a:r>
                    </a:p>
                    <a:p>
                      <a:pPr marL="182361" indent="-182361"/>
                      <a:r>
                        <a:rPr lang="es-ES" sz="900" b="1" noProof="0" dirty="0" smtClean="0">
                          <a:solidFill>
                            <a:srgbClr val="002060"/>
                          </a:solidFill>
                        </a:rPr>
                        <a:t>       </a:t>
                      </a:r>
                      <a:r>
                        <a:rPr lang="es-ES" sz="900" noProof="0" dirty="0" smtClean="0"/>
                        <a:t>En la </a:t>
                      </a:r>
                      <a:r>
                        <a:rPr lang="es-ES" sz="900" b="0" u="none" noProof="0" dirty="0" smtClean="0"/>
                        <a:t>Parte 1 </a:t>
                      </a:r>
                      <a:r>
                        <a:rPr lang="es-ES" sz="900" noProof="0" dirty="0" smtClean="0"/>
                        <a:t>de una tarea de rendimiento los estudiantes contestan por escrito preguntas de respuestas construidas (CR) para medir su habilidad de utilizar las </a:t>
                      </a:r>
                      <a:r>
                        <a:rPr lang="es-ES" sz="900" b="1" u="sng" noProof="0" dirty="0" smtClean="0"/>
                        <a:t>destrezas de investigación </a:t>
                      </a:r>
                      <a:r>
                        <a:rPr lang="es-ES" sz="900" b="0" u="none" noProof="0" dirty="0" smtClean="0"/>
                        <a:t>necesarias para completar dicha tarea de rendimiento.</a:t>
                      </a:r>
                      <a:r>
                        <a:rPr lang="es-ES" sz="900" noProof="0" dirty="0" smtClean="0"/>
                        <a:t> Estas preguntas CR </a:t>
                      </a:r>
                      <a:r>
                        <a:rPr lang="es-ES" sz="900" b="1" u="sng" noProof="0" dirty="0" smtClean="0">
                          <a:solidFill>
                            <a:srgbClr val="C00000"/>
                          </a:solidFill>
                        </a:rPr>
                        <a:t>son calificadas</a:t>
                      </a:r>
                      <a:r>
                        <a:rPr lang="es-ES" sz="900" b="1" noProof="0" dirty="0" smtClean="0">
                          <a:solidFill>
                            <a:srgbClr val="C00000"/>
                          </a:solidFill>
                        </a:rPr>
                        <a:t> </a:t>
                      </a:r>
                      <a:r>
                        <a:rPr lang="es-ES" sz="900" noProof="0" dirty="0" smtClean="0"/>
                        <a:t>usando las Rúbricas de Investigación SBAC, en lugar de las rúbricas de respuestas</a:t>
                      </a:r>
                      <a:r>
                        <a:rPr lang="es-ES" sz="900" baseline="0" noProof="0" dirty="0" smtClean="0"/>
                        <a:t> de lectura.  </a:t>
                      </a:r>
                      <a:endParaRPr lang="es-ES" sz="900" b="1" u="sng" baseline="0" noProof="0" dirty="0" smtClean="0">
                        <a:solidFill>
                          <a:srgbClr val="C00000"/>
                        </a:solidFill>
                      </a:endParaRPr>
                    </a:p>
                  </a:txBody>
                  <a:tcPr marL="95794" marR="95794">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Font typeface="Arial" pitchFamily="34" charset="0"/>
                        <a:buChar char="•"/>
                      </a:pPr>
                      <a:r>
                        <a:rPr lang="es-ES" sz="1000" noProof="0" dirty="0" smtClean="0"/>
                        <a:t>     Planifica tu ensayo</a:t>
                      </a:r>
                      <a:r>
                        <a:rPr lang="es-ES" sz="1000" baseline="0" noProof="0" dirty="0" smtClean="0"/>
                        <a:t> (escribir las ideas).</a:t>
                      </a:r>
                      <a:endParaRPr lang="es-ES" sz="1000" b="1" u="sng" noProof="0" dirty="0" smtClean="0"/>
                    </a:p>
                    <a:p>
                      <a:pPr>
                        <a:buFont typeface="Arial" pitchFamily="34" charset="0"/>
                        <a:buChar char="•"/>
                      </a:pPr>
                      <a:r>
                        <a:rPr lang="es-ES" sz="1000" baseline="0" noProof="0" dirty="0" smtClean="0"/>
                        <a:t>     Escribir, Revisar y Editar (W.2.5)</a:t>
                      </a:r>
                    </a:p>
                    <a:p>
                      <a:pPr>
                        <a:buFont typeface="Arial" pitchFamily="34" charset="0"/>
                        <a:buChar char="•"/>
                      </a:pPr>
                      <a:r>
                        <a:rPr lang="es-ES" sz="1000" b="1" u="none" kern="1200" baseline="0" noProof="0" dirty="0" smtClean="0">
                          <a:solidFill>
                            <a:schemeClr val="tx1"/>
                          </a:solidFill>
                          <a:latin typeface="+mn-lt"/>
                          <a:ea typeface="+mn-ea"/>
                          <a:cs typeface="+mn-cs"/>
                        </a:rPr>
                        <a:t>     </a:t>
                      </a:r>
                      <a:r>
                        <a:rPr lang="es-ES" sz="1000" b="1" u="sng" kern="1200" baseline="0" noProof="0" dirty="0" smtClean="0">
                          <a:solidFill>
                            <a:srgbClr val="C00000"/>
                          </a:solidFill>
                          <a:latin typeface="+mn-lt"/>
                          <a:ea typeface="+mn-ea"/>
                          <a:cs typeface="+mn-cs"/>
                        </a:rPr>
                        <a:t>Escribir una Composición completa o un Discurso </a:t>
                      </a:r>
                    </a:p>
                    <a:p>
                      <a:pPr>
                        <a:buFont typeface="Arial" pitchFamily="34" charset="0"/>
                        <a:buNone/>
                      </a:pPr>
                      <a:endParaRPr lang="es-ES" sz="1000" b="1" u="sng" noProof="0" dirty="0" smtClean="0">
                        <a:solidFill>
                          <a:srgbClr val="C00000"/>
                        </a:solidFill>
                      </a:endParaRPr>
                    </a:p>
                    <a:p>
                      <a:pPr marL="0" marR="0" indent="0" algn="l" defTabSz="1018824" rtl="0" eaLnBrk="1" fontAlgn="auto" latinLnBrk="0" hangingPunct="1">
                        <a:lnSpc>
                          <a:spcPct val="100000"/>
                        </a:lnSpc>
                        <a:spcBef>
                          <a:spcPts val="0"/>
                        </a:spcBef>
                        <a:spcAft>
                          <a:spcPts val="0"/>
                        </a:spcAft>
                        <a:buClrTx/>
                        <a:buSzTx/>
                        <a:buFont typeface="Arial" pitchFamily="34" charset="0"/>
                        <a:buNone/>
                        <a:tabLst/>
                        <a:defRPr/>
                      </a:pPr>
                      <a:endParaRPr lang="es-ES" sz="1000" b="1" u="sng" baseline="0" noProof="0" dirty="0" smtClean="0">
                        <a:solidFill>
                          <a:srgbClr val="002060"/>
                        </a:solidFill>
                      </a:endParaRPr>
                    </a:p>
                    <a:p>
                      <a:pPr marL="0" marR="0" indent="0" algn="l" defTabSz="1018824" rtl="0" eaLnBrk="1" fontAlgn="auto" latinLnBrk="0" hangingPunct="1">
                        <a:lnSpc>
                          <a:spcPct val="100000"/>
                        </a:lnSpc>
                        <a:spcBef>
                          <a:spcPts val="0"/>
                        </a:spcBef>
                        <a:spcAft>
                          <a:spcPts val="0"/>
                        </a:spcAft>
                        <a:buClrTx/>
                        <a:buSzTx/>
                        <a:buFont typeface="Arial" pitchFamily="34" charset="0"/>
                        <a:buNone/>
                        <a:tabLst/>
                        <a:defRPr/>
                      </a:pPr>
                      <a:r>
                        <a:rPr lang="es-ES" sz="1000" b="1" u="sng" baseline="0" noProof="0" dirty="0" smtClean="0">
                          <a:solidFill>
                            <a:srgbClr val="002060"/>
                          </a:solidFill>
                        </a:rPr>
                        <a:t>Componentes de la parte 2</a:t>
                      </a:r>
                    </a:p>
                    <a:p>
                      <a:pPr>
                        <a:buFont typeface="Arial" pitchFamily="34" charset="0"/>
                        <a:buNone/>
                      </a:pPr>
                      <a:r>
                        <a:rPr lang="es-ES" sz="900" b="1" i="0" u="sng" noProof="0" dirty="0" smtClean="0">
                          <a:solidFill>
                            <a:srgbClr val="002060"/>
                          </a:solidFill>
                          <a:effectLst/>
                        </a:rPr>
                        <a:t>Planificar</a:t>
                      </a:r>
                      <a:endParaRPr lang="es-ES" sz="900" noProof="0" dirty="0" smtClean="0">
                        <a:solidFill>
                          <a:srgbClr val="C00000"/>
                        </a:solidFill>
                      </a:endParaRPr>
                    </a:p>
                    <a:p>
                      <a:pPr marL="171450" indent="0">
                        <a:buFont typeface="Arial" pitchFamily="34" charset="0"/>
                        <a:buNone/>
                      </a:pPr>
                      <a:r>
                        <a:rPr lang="es-ES" sz="900" noProof="0" dirty="0" smtClean="0">
                          <a:solidFill>
                            <a:schemeClr val="tx1"/>
                          </a:solidFill>
                        </a:rPr>
                        <a:t>Los estudiantes revisan notas y fuentes, y planifican su composición. </a:t>
                      </a:r>
                      <a:endParaRPr lang="es-ES" sz="900" noProof="0" dirty="0" smtClean="0">
                        <a:solidFill>
                          <a:srgbClr val="C00000"/>
                        </a:solidFill>
                      </a:endParaRPr>
                    </a:p>
                    <a:p>
                      <a:pPr>
                        <a:buFont typeface="Arial" pitchFamily="34" charset="0"/>
                        <a:buNone/>
                      </a:pPr>
                      <a:r>
                        <a:rPr lang="es-ES" sz="900" b="1" u="sng" noProof="0" dirty="0" smtClean="0">
                          <a:solidFill>
                            <a:srgbClr val="002060"/>
                          </a:solidFill>
                        </a:rPr>
                        <a:t>Escribir,</a:t>
                      </a:r>
                      <a:r>
                        <a:rPr lang="es-ES" sz="900" b="1" u="sng" baseline="0" noProof="0" dirty="0" smtClean="0">
                          <a:solidFill>
                            <a:srgbClr val="002060"/>
                          </a:solidFill>
                        </a:rPr>
                        <a:t> Revisar, Editar</a:t>
                      </a:r>
                      <a:endParaRPr lang="es-ES" sz="900" b="1" u="sng" noProof="0" dirty="0" smtClean="0">
                        <a:solidFill>
                          <a:srgbClr val="002060"/>
                        </a:solidFill>
                      </a:endParaRPr>
                    </a:p>
                    <a:p>
                      <a:pPr marL="169863" indent="-169863">
                        <a:buFont typeface="Arial" pitchFamily="34" charset="0"/>
                        <a:buNone/>
                      </a:pPr>
                      <a:r>
                        <a:rPr lang="es-ES" sz="900" b="0" u="none" baseline="0" noProof="0" dirty="0" smtClean="0">
                          <a:solidFill>
                            <a:schemeClr val="tx1"/>
                          </a:solidFill>
                        </a:rPr>
                        <a:t>       Los estudiantes  escriben un borrador, revisan y editan su escrito. </a:t>
                      </a:r>
                    </a:p>
                    <a:p>
                      <a:pPr marL="171450" indent="0">
                        <a:buFont typeface="Arial" pitchFamily="34" charset="0"/>
                        <a:buNone/>
                      </a:pPr>
                      <a:r>
                        <a:rPr lang="es-ES" sz="900" b="0" u="none" baseline="0" noProof="0" dirty="0" smtClean="0">
                          <a:solidFill>
                            <a:schemeClr val="tx1"/>
                          </a:solidFill>
                        </a:rPr>
                        <a:t>Las herramientas de procesadores de palabras deben estar disponible para verificar la ortografía (pero no la gramática).</a:t>
                      </a:r>
                      <a:endParaRPr lang="es-ES" sz="900" b="1" u="sng" noProof="0" dirty="0" smtClean="0">
                        <a:solidFill>
                          <a:schemeClr val="tx1"/>
                        </a:solidFill>
                      </a:endParaRPr>
                    </a:p>
                    <a:p>
                      <a:pPr>
                        <a:buFont typeface="Arial" pitchFamily="34" charset="0"/>
                        <a:buNone/>
                      </a:pPr>
                      <a:r>
                        <a:rPr lang="es-ES" sz="900" b="1" u="sng" noProof="0" dirty="0" smtClean="0">
                          <a:solidFill>
                            <a:srgbClr val="002060"/>
                          </a:solidFill>
                        </a:rPr>
                        <a:t>Escribir una Composición Informativa Completa</a:t>
                      </a:r>
                    </a:p>
                    <a:p>
                      <a:pPr marL="171450" lvl="0" indent="-171450">
                        <a:buFont typeface="Arial" panose="020B0604020202020204" pitchFamily="34" charset="0"/>
                        <a:buChar char="•"/>
                      </a:pPr>
                      <a:r>
                        <a:rPr lang="es-ES" sz="900" b="1" kern="1200" noProof="0" dirty="0" smtClean="0">
                          <a:solidFill>
                            <a:schemeClr val="tx1"/>
                          </a:solidFill>
                          <a:effectLst/>
                          <a:latin typeface="+mn-lt"/>
                          <a:ea typeface="+mn-ea"/>
                          <a:cs typeface="+mn-cs"/>
                        </a:rPr>
                        <a:t>introducción </a:t>
                      </a:r>
                      <a:r>
                        <a:rPr lang="es-ES" sz="900" kern="1200" noProof="0" dirty="0" smtClean="0">
                          <a:solidFill>
                            <a:schemeClr val="tx1"/>
                          </a:solidFill>
                          <a:effectLst/>
                          <a:latin typeface="+mn-lt"/>
                          <a:ea typeface="+mn-ea"/>
                          <a:cs typeface="+mn-cs"/>
                        </a:rPr>
                        <a:t>(identifica el tema y ofrece un enfoque)</a:t>
                      </a:r>
                    </a:p>
                    <a:p>
                      <a:pPr marL="171450" lvl="0" indent="-171450">
                        <a:buFont typeface="Arial" panose="020B0604020202020204" pitchFamily="34" charset="0"/>
                        <a:buChar char="•"/>
                      </a:pPr>
                      <a:r>
                        <a:rPr lang="es-ES" sz="900" b="1" kern="1200" noProof="0" dirty="0" smtClean="0">
                          <a:solidFill>
                            <a:schemeClr val="tx1"/>
                          </a:solidFill>
                          <a:effectLst/>
                          <a:latin typeface="+mn-lt"/>
                          <a:ea typeface="+mn-ea"/>
                          <a:cs typeface="+mn-cs"/>
                        </a:rPr>
                        <a:t>organización </a:t>
                      </a:r>
                      <a:r>
                        <a:rPr lang="es-ES" sz="900" kern="1200" noProof="0" dirty="0" smtClean="0">
                          <a:solidFill>
                            <a:schemeClr val="tx1"/>
                          </a:solidFill>
                          <a:effectLst/>
                          <a:latin typeface="+mn-lt"/>
                          <a:ea typeface="+mn-ea"/>
                          <a:cs typeface="+mn-cs"/>
                        </a:rPr>
                        <a:t>(definición, clasificación, comparación/contraste, etc.)</a:t>
                      </a:r>
                    </a:p>
                    <a:p>
                      <a:pPr marL="171450" lvl="0" indent="-171450">
                        <a:buFont typeface="Arial" panose="020B0604020202020204" pitchFamily="34" charset="0"/>
                        <a:buChar char="•"/>
                      </a:pPr>
                      <a:r>
                        <a:rPr lang="es-ES" sz="900" b="1" kern="1200" noProof="0" dirty="0" smtClean="0">
                          <a:solidFill>
                            <a:schemeClr val="tx1"/>
                          </a:solidFill>
                          <a:effectLst/>
                          <a:latin typeface="+mn-lt"/>
                          <a:ea typeface="+mn-ea"/>
                          <a:cs typeface="+mn-cs"/>
                        </a:rPr>
                        <a:t>desarrollo </a:t>
                      </a:r>
                      <a:r>
                        <a:rPr lang="es-ES" sz="900" kern="1200" noProof="0" dirty="0" smtClean="0">
                          <a:solidFill>
                            <a:schemeClr val="tx1"/>
                          </a:solidFill>
                          <a:effectLst/>
                          <a:latin typeface="+mn-lt"/>
                          <a:ea typeface="+mn-ea"/>
                          <a:cs typeface="+mn-cs"/>
                        </a:rPr>
                        <a:t>(con hechos, detalles concretos, citas, otra información )</a:t>
                      </a:r>
                    </a:p>
                    <a:p>
                      <a:pPr marL="171450" lvl="0" indent="-171450">
                        <a:buFont typeface="Arial" panose="020B0604020202020204" pitchFamily="34" charset="0"/>
                        <a:buChar char="•"/>
                      </a:pPr>
                      <a:r>
                        <a:rPr lang="es-ES" sz="900" b="1" kern="1200" noProof="0" dirty="0" smtClean="0">
                          <a:solidFill>
                            <a:schemeClr val="tx1"/>
                          </a:solidFill>
                          <a:effectLst/>
                          <a:latin typeface="+mn-lt"/>
                          <a:ea typeface="+mn-ea"/>
                          <a:cs typeface="+mn-cs"/>
                        </a:rPr>
                        <a:t>transiciones </a:t>
                      </a:r>
                      <a:r>
                        <a:rPr lang="es-ES" sz="900" kern="1200" noProof="0" dirty="0" smtClean="0">
                          <a:solidFill>
                            <a:schemeClr val="tx1"/>
                          </a:solidFill>
                          <a:effectLst/>
                          <a:latin typeface="+mn-lt"/>
                          <a:ea typeface="+mn-ea"/>
                          <a:cs typeface="+mn-cs"/>
                        </a:rPr>
                        <a:t>(ideas</a:t>
                      </a:r>
                      <a:r>
                        <a:rPr lang="es-ES" sz="900" kern="1200" baseline="0" noProof="0" dirty="0" smtClean="0">
                          <a:solidFill>
                            <a:schemeClr val="tx1"/>
                          </a:solidFill>
                          <a:effectLst/>
                          <a:latin typeface="+mn-lt"/>
                          <a:ea typeface="+mn-ea"/>
                          <a:cs typeface="+mn-cs"/>
                        </a:rPr>
                        <a:t> de enlace</a:t>
                      </a:r>
                      <a:r>
                        <a:rPr lang="es-ES" sz="900" kern="1200" noProof="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s-ES" sz="900" b="1" kern="1200" noProof="0" dirty="0" smtClean="0">
                          <a:solidFill>
                            <a:schemeClr val="tx1"/>
                          </a:solidFill>
                          <a:effectLst/>
                          <a:latin typeface="+mn-lt"/>
                          <a:ea typeface="+mn-ea"/>
                          <a:cs typeface="+mn-cs"/>
                        </a:rPr>
                        <a:t>lenguaje preciso y dominio</a:t>
                      </a:r>
                      <a:r>
                        <a:rPr lang="es-ES" sz="900" b="1" kern="1200" baseline="0" noProof="0" dirty="0" smtClean="0">
                          <a:solidFill>
                            <a:schemeClr val="tx1"/>
                          </a:solidFill>
                          <a:effectLst/>
                          <a:latin typeface="+mn-lt"/>
                          <a:ea typeface="+mn-ea"/>
                          <a:cs typeface="+mn-cs"/>
                        </a:rPr>
                        <a:t> </a:t>
                      </a:r>
                      <a:r>
                        <a:rPr lang="es-ES" sz="900" b="1" kern="1200" noProof="0" dirty="0" smtClean="0">
                          <a:solidFill>
                            <a:schemeClr val="tx1"/>
                          </a:solidFill>
                          <a:effectLst/>
                          <a:latin typeface="+mn-lt"/>
                          <a:ea typeface="+mn-ea"/>
                          <a:cs typeface="+mn-cs"/>
                        </a:rPr>
                        <a:t>de vocabulario</a:t>
                      </a:r>
                      <a:r>
                        <a:rPr lang="es-ES" sz="900" b="1" kern="1200" baseline="0" noProof="0" dirty="0" smtClean="0">
                          <a:solidFill>
                            <a:schemeClr val="tx1"/>
                          </a:solidFill>
                          <a:effectLst/>
                          <a:latin typeface="+mn-lt"/>
                          <a:ea typeface="+mn-ea"/>
                          <a:cs typeface="+mn-cs"/>
                        </a:rPr>
                        <a:t> específico</a:t>
                      </a:r>
                    </a:p>
                    <a:p>
                      <a:pPr marL="171450" lvl="0" indent="-171450">
                        <a:buFont typeface="Arial" panose="020B0604020202020204" pitchFamily="34" charset="0"/>
                        <a:buChar char="•"/>
                      </a:pPr>
                      <a:r>
                        <a:rPr lang="es-ES" sz="900" b="1" kern="1200" noProof="0" dirty="0" smtClean="0">
                          <a:solidFill>
                            <a:schemeClr val="tx1"/>
                          </a:solidFill>
                          <a:effectLst/>
                          <a:latin typeface="+mn-lt"/>
                          <a:ea typeface="+mn-ea"/>
                          <a:cs typeface="+mn-cs"/>
                        </a:rPr>
                        <a:t>conclusión </a:t>
                      </a:r>
                      <a:r>
                        <a:rPr lang="es-ES" sz="900" kern="1200" noProof="0" dirty="0" smtClean="0">
                          <a:solidFill>
                            <a:schemeClr val="tx1"/>
                          </a:solidFill>
                          <a:effectLst/>
                          <a:latin typeface="+mn-lt"/>
                          <a:ea typeface="+mn-ea"/>
                          <a:cs typeface="+mn-cs"/>
                        </a:rPr>
                        <a:t>(cierre) </a:t>
                      </a:r>
                    </a:p>
                    <a:p>
                      <a:pPr marL="171450" lvl="0" indent="-171450">
                        <a:buFont typeface="Arial" panose="020B0604020202020204" pitchFamily="34" charset="0"/>
                        <a:buChar char="•"/>
                      </a:pPr>
                      <a:r>
                        <a:rPr lang="es-ES" sz="900" b="1" kern="1200" noProof="0" dirty="0" smtClean="0">
                          <a:solidFill>
                            <a:schemeClr val="tx1"/>
                          </a:solidFill>
                          <a:effectLst/>
                          <a:latin typeface="+mn-lt"/>
                          <a:ea typeface="+mn-ea"/>
                          <a:cs typeface="+mn-cs"/>
                        </a:rPr>
                        <a:t>convenciones</a:t>
                      </a:r>
                      <a:r>
                        <a:rPr lang="es-ES" sz="900" b="1" kern="1200" baseline="0" noProof="0" dirty="0" smtClean="0">
                          <a:solidFill>
                            <a:schemeClr val="tx1"/>
                          </a:solidFill>
                          <a:effectLst/>
                          <a:latin typeface="+mn-lt"/>
                          <a:ea typeface="+mn-ea"/>
                          <a:cs typeface="+mn-cs"/>
                        </a:rPr>
                        <a:t> del inglés estándar</a:t>
                      </a:r>
                      <a:r>
                        <a:rPr lang="es-ES" sz="900" kern="1200" noProof="0" dirty="0" smtClean="0">
                          <a:solidFill>
                            <a:schemeClr val="tx1"/>
                          </a:solidFill>
                          <a:effectLst/>
                          <a:latin typeface="+mn-lt"/>
                          <a:ea typeface="+mn-ea"/>
                          <a:cs typeface="+mn-cs"/>
                        </a:rPr>
                        <a:t>. </a:t>
                      </a:r>
                    </a:p>
                    <a:p>
                      <a:pPr>
                        <a:buFont typeface="Arial" pitchFamily="34" charset="0"/>
                        <a:buNone/>
                      </a:pPr>
                      <a:endParaRPr lang="es-ES" sz="900" b="1" u="sng" noProof="0" dirty="0" smtClean="0">
                        <a:solidFill>
                          <a:srgbClr val="002060"/>
                        </a:solidFill>
                      </a:endParaRPr>
                    </a:p>
                  </a:txBody>
                  <a:tcPr marL="95794" marR="95794">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Rectangle 7"/>
          <p:cNvSpPr/>
          <p:nvPr/>
        </p:nvSpPr>
        <p:spPr>
          <a:xfrm>
            <a:off x="453571" y="9086030"/>
            <a:ext cx="7104743" cy="547809"/>
          </a:xfrm>
          <a:prstGeom prst="rect">
            <a:avLst/>
          </a:prstGeom>
          <a:noFill/>
        </p:spPr>
        <p:txBody>
          <a:bodyPr wrap="square" lIns="90880" tIns="45440" rIns="90880" bIns="45440">
            <a:spAutoFit/>
          </a:bodyPr>
          <a:lstStyle/>
          <a:p>
            <a:r>
              <a:rPr lang="es-MX" sz="943" b="1" dirty="0"/>
              <a:t>No hay preguntas/elementos de tecnología (TE). Nota:  Se </a:t>
            </a:r>
            <a:r>
              <a:rPr lang="es-MX" sz="943" b="1" i="1" u="sng" dirty="0"/>
              <a:t>recomienda enfáticamente </a:t>
            </a:r>
            <a:r>
              <a:rPr lang="es-MX" sz="943" b="1" dirty="0"/>
              <a:t>que los estudiantes tengan experiencia con los siguientes tipos de tareas, en varios lugares de práctica educativa en línea (internet), ya que éstas no  están en las evaluaciones de primaria </a:t>
            </a:r>
            <a:r>
              <a:rPr lang="es-MX" sz="943" b="1" dirty="0" smtClean="0"/>
              <a:t>de </a:t>
            </a:r>
            <a:r>
              <a:rPr lang="es-MX" sz="943" b="1" dirty="0"/>
              <a:t>HSD: </a:t>
            </a:r>
            <a:r>
              <a:rPr lang="es-MX" sz="943" i="1" dirty="0"/>
              <a:t>reordenar texto, seleccionar y cambiar texto, seleccionar texto, seleccionar de un menú desplegable (</a:t>
            </a:r>
            <a:r>
              <a:rPr lang="es-MX" sz="838" i="1" dirty="0" err="1"/>
              <a:t>drop-down</a:t>
            </a:r>
            <a:r>
              <a:rPr lang="es-MX" sz="943" i="1" dirty="0"/>
              <a:t>).</a:t>
            </a:r>
          </a:p>
        </p:txBody>
      </p:sp>
      <p:sp>
        <p:nvSpPr>
          <p:cNvPr id="9" name="Rectangle 8"/>
          <p:cNvSpPr/>
          <p:nvPr/>
        </p:nvSpPr>
        <p:spPr>
          <a:xfrm>
            <a:off x="533400" y="2075543"/>
            <a:ext cx="6786994" cy="514155"/>
          </a:xfrm>
          <a:prstGeom prst="rect">
            <a:avLst/>
          </a:prstGeom>
        </p:spPr>
        <p:txBody>
          <a:bodyPr wrap="square" lIns="90880" tIns="45440" rIns="90880" bIns="45440">
            <a:spAutoFit/>
          </a:bodyPr>
          <a:lstStyle/>
          <a:p>
            <a:pPr algn="ctr"/>
            <a:r>
              <a:rPr lang="es-ES" sz="1362" b="1" dirty="0"/>
              <a:t>Acerca de esta evaluación</a:t>
            </a:r>
          </a:p>
          <a:p>
            <a:endParaRPr lang="es-ES" sz="210" b="1" dirty="0"/>
          </a:p>
          <a:p>
            <a:r>
              <a:rPr lang="es-ES" sz="1048" b="1" dirty="0"/>
              <a:t>Esta evaluación incluye:  </a:t>
            </a:r>
            <a:r>
              <a:rPr lang="es-ES" sz="1048" dirty="0"/>
              <a:t>Respuestas de selección múltiple, Respuesta construida y una Tarea de </a:t>
            </a:r>
            <a:r>
              <a:rPr lang="es-ES" sz="1048" dirty="0" smtClean="0"/>
              <a:t>rendimiento</a:t>
            </a:r>
            <a:r>
              <a:rPr lang="es-ES" sz="1048" dirty="0"/>
              <a:t>.</a:t>
            </a:r>
          </a:p>
        </p:txBody>
      </p:sp>
      <p:sp>
        <p:nvSpPr>
          <p:cNvPr id="10" name="Slide Number Placeholder 2"/>
          <p:cNvSpPr>
            <a:spLocks noGrp="1"/>
          </p:cNvSpPr>
          <p:nvPr>
            <p:ph type="sldNum" sz="quarter" idx="12"/>
          </p:nvPr>
        </p:nvSpPr>
        <p:spPr>
          <a:xfrm>
            <a:off x="6557963" y="9522884"/>
            <a:ext cx="842010" cy="535517"/>
          </a:xfrm>
        </p:spPr>
        <p:txBody>
          <a:bodyPr/>
          <a:lstStyle/>
          <a:p>
            <a:r>
              <a:rPr lang="en-US" dirty="0"/>
              <a:t>5</a:t>
            </a:r>
          </a:p>
        </p:txBody>
      </p:sp>
    </p:spTree>
    <p:extLst>
      <p:ext uri="{BB962C8B-B14F-4D97-AF65-F5344CB8AC3E}">
        <p14:creationId xmlns:p14="http://schemas.microsoft.com/office/powerpoint/2010/main" val="1794748547"/>
      </p:ext>
    </p:extLst>
  </p:cSld>
  <p:clrMapOvr>
    <a:masterClrMapping/>
  </p:clrMapOvr>
  <p:transition advTm="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p:nvPr/>
        </p:nvSpPr>
        <p:spPr>
          <a:xfrm>
            <a:off x="409084" y="391982"/>
            <a:ext cx="6873239" cy="8447218"/>
          </a:xfrm>
          <a:prstGeom prst="rect">
            <a:avLst/>
          </a:prstGeom>
          <a:noFill/>
          <a:ln>
            <a:noFill/>
          </a:ln>
        </p:spPr>
        <p:txBody>
          <a:bodyPr lIns="98870" tIns="49422" rIns="98870" bIns="49422" anchor="t" anchorCtr="0">
            <a:noAutofit/>
          </a:bodyPr>
          <a:lstStyle/>
          <a:p>
            <a:pPr algn="ctr">
              <a:buSzPct val="25000"/>
            </a:pPr>
            <a:r>
              <a:rPr lang="es-ES_tradnl" b="1" u="sng" dirty="0">
                <a:solidFill>
                  <a:schemeClr val="dk1"/>
                </a:solidFill>
                <a:ea typeface="Calibri"/>
                <a:cs typeface="Calibri"/>
                <a:sym typeface="Calibri"/>
              </a:rPr>
              <a:t>Relaciones entre las plantas y los animales </a:t>
            </a:r>
          </a:p>
          <a:p>
            <a:pPr algn="ctr"/>
            <a:r>
              <a:rPr lang="es-ES_tradnl" sz="1800" b="1" i="1" dirty="0"/>
              <a:t>Tarea de rendimiento: Actividad de la clase</a:t>
            </a:r>
          </a:p>
          <a:p>
            <a:pPr algn="ctr"/>
            <a:endParaRPr lang="es-ES_tradnl" sz="1553" b="1" dirty="0">
              <a:solidFill>
                <a:schemeClr val="dk1"/>
              </a:solidFill>
              <a:latin typeface="Calibri"/>
              <a:ea typeface="Calibri"/>
              <a:cs typeface="Calibri"/>
              <a:sym typeface="Calibri"/>
            </a:endParaRPr>
          </a:p>
          <a:p>
            <a:r>
              <a:rPr lang="es-419" sz="1100" i="1" dirty="0"/>
              <a:t>Esta pre-actividad para la clase sigue el diseño general de elementos contextuales, recursos, objetivos de aprendizaje, términos clave y propósito del Consorcio de </a:t>
            </a:r>
            <a:r>
              <a:rPr lang="es-419" sz="1100" i="1" dirty="0" err="1"/>
              <a:t>Evaluciones</a:t>
            </a:r>
            <a:r>
              <a:rPr lang="es-419" sz="1100" i="1" dirty="0"/>
              <a:t> </a:t>
            </a:r>
            <a:r>
              <a:rPr lang="es-419" sz="1100" i="1" dirty="0" err="1"/>
              <a:t>Smarter</a:t>
            </a:r>
            <a:r>
              <a:rPr lang="es-419" sz="1100" i="1" dirty="0"/>
              <a:t> </a:t>
            </a:r>
            <a:r>
              <a:rPr lang="es-419" sz="1100" i="1" dirty="0" err="1"/>
              <a:t>Balanced</a:t>
            </a:r>
            <a:r>
              <a:rPr lang="es-419" sz="1100" i="1" dirty="0"/>
              <a:t> (SBAC). [http://oaksportal.org/resources/]</a:t>
            </a:r>
          </a:p>
          <a:p>
            <a:r>
              <a:rPr lang="es-419" sz="1100" i="1" dirty="0"/>
              <a:t>La actividad fue escrita por </a:t>
            </a:r>
            <a:r>
              <a:rPr lang="es-ES_tradnl" sz="1068" b="1" i="1" dirty="0" err="1" smtClean="0">
                <a:solidFill>
                  <a:schemeClr val="dk1"/>
                </a:solidFill>
                <a:latin typeface="Calibri"/>
                <a:ea typeface="Calibri"/>
                <a:cs typeface="Calibri"/>
                <a:sym typeface="Calibri"/>
              </a:rPr>
              <a:t>Gretchen</a:t>
            </a:r>
            <a:r>
              <a:rPr lang="es-ES_tradnl" sz="1068" b="1" i="1" dirty="0" smtClean="0">
                <a:solidFill>
                  <a:schemeClr val="dk1"/>
                </a:solidFill>
                <a:latin typeface="Calibri"/>
                <a:ea typeface="Calibri"/>
                <a:cs typeface="Calibri"/>
                <a:sym typeface="Calibri"/>
              </a:rPr>
              <a:t> </a:t>
            </a:r>
            <a:r>
              <a:rPr lang="es-ES_tradnl" sz="1068" b="1" i="1" dirty="0" err="1">
                <a:solidFill>
                  <a:schemeClr val="dk1"/>
                </a:solidFill>
                <a:latin typeface="Calibri"/>
                <a:ea typeface="Calibri"/>
                <a:cs typeface="Calibri"/>
                <a:sym typeface="Calibri"/>
              </a:rPr>
              <a:t>Erlandsen</a:t>
            </a:r>
            <a:r>
              <a:rPr lang="es-ES_tradnl" sz="1068" b="1" i="1" dirty="0">
                <a:solidFill>
                  <a:schemeClr val="dk1"/>
                </a:solidFill>
                <a:latin typeface="Calibri"/>
                <a:ea typeface="Calibri"/>
                <a:cs typeface="Calibri"/>
                <a:sym typeface="Calibri"/>
              </a:rPr>
              <a:t> </a:t>
            </a:r>
            <a:r>
              <a:rPr lang="es-ES_tradnl" sz="1068" i="1" dirty="0">
                <a:solidFill>
                  <a:schemeClr val="dk1"/>
                </a:solidFill>
                <a:latin typeface="Calibri"/>
                <a:ea typeface="Calibri"/>
                <a:cs typeface="Calibri"/>
                <a:sym typeface="Calibri"/>
              </a:rPr>
              <a:t>y </a:t>
            </a:r>
            <a:r>
              <a:rPr lang="es-ES_tradnl" sz="1068" b="1" i="1" dirty="0">
                <a:solidFill>
                  <a:schemeClr val="dk1"/>
                </a:solidFill>
                <a:latin typeface="Calibri"/>
                <a:ea typeface="Calibri"/>
                <a:cs typeface="Calibri"/>
                <a:sym typeface="Calibri"/>
              </a:rPr>
              <a:t>Anna </a:t>
            </a:r>
            <a:r>
              <a:rPr lang="es-ES_tradnl" sz="1068" b="1" i="1" dirty="0" err="1">
                <a:solidFill>
                  <a:schemeClr val="dk1"/>
                </a:solidFill>
                <a:latin typeface="Calibri"/>
                <a:ea typeface="Calibri"/>
                <a:cs typeface="Calibri"/>
                <a:sym typeface="Calibri"/>
              </a:rPr>
              <a:t>Wooley</a:t>
            </a:r>
            <a:r>
              <a:rPr lang="es-ES_tradnl" sz="1068" i="1" dirty="0">
                <a:solidFill>
                  <a:schemeClr val="dk1"/>
                </a:solidFill>
                <a:latin typeface="Calibri"/>
                <a:ea typeface="Calibri"/>
                <a:cs typeface="Calibri"/>
                <a:sym typeface="Calibri"/>
              </a:rPr>
              <a:t>.</a:t>
            </a:r>
          </a:p>
          <a:p>
            <a:endParaRPr lang="es-ES_tradnl" sz="1068" i="1" dirty="0">
              <a:solidFill>
                <a:schemeClr val="dk1"/>
              </a:solidFill>
              <a:latin typeface="Calibri"/>
              <a:ea typeface="Calibri"/>
              <a:cs typeface="Calibri"/>
              <a:sym typeface="Calibri"/>
            </a:endParaRPr>
          </a:p>
          <a:p>
            <a:pPr lvl="0"/>
            <a:r>
              <a:rPr lang="es-ES_tradnl" sz="1300" dirty="0">
                <a:solidFill>
                  <a:prstClr val="black"/>
                </a:solidFill>
              </a:rPr>
              <a:t>La actividad en el salón de clase introduce a los estudiantes al contexto de una tarea de rendimiento, para que no estén en desventaja al demostrar las destrezas que la tarea intenta evaluar. </a:t>
            </a:r>
          </a:p>
          <a:p>
            <a:pPr lvl="0"/>
            <a:endParaRPr lang="es-ES_tradnl" sz="600" dirty="0">
              <a:solidFill>
                <a:prstClr val="black"/>
              </a:solidFill>
            </a:endParaRPr>
          </a:p>
          <a:p>
            <a:pPr lvl="0"/>
            <a:r>
              <a:rPr lang="es-ES_tradnl" sz="1300" dirty="0">
                <a:solidFill>
                  <a:prstClr val="black"/>
                </a:solidFill>
              </a:rPr>
              <a:t>Los elementos contextuales incluyen:</a:t>
            </a:r>
          </a:p>
          <a:p>
            <a:pPr lvl="0"/>
            <a:endParaRPr lang="es-ES_tradnl" sz="600" dirty="0">
              <a:solidFill>
                <a:prstClr val="black"/>
              </a:solidFill>
            </a:endParaRPr>
          </a:p>
          <a:p>
            <a:pPr marL="249205" lvl="0" indent="-249205">
              <a:buFontTx/>
              <a:buAutoNum type="arabicPeriod"/>
            </a:pPr>
            <a:r>
              <a:rPr lang="es-ES_tradnl" sz="1300" dirty="0" smtClean="0">
                <a:solidFill>
                  <a:prstClr val="black"/>
                </a:solidFill>
              </a:rPr>
              <a:t>Un </a:t>
            </a:r>
            <a:r>
              <a:rPr lang="es-ES_tradnl" sz="1300" b="1" dirty="0" smtClean="0">
                <a:solidFill>
                  <a:prstClr val="black"/>
                </a:solidFill>
              </a:rPr>
              <a:t>entendimiento del escenario/ambiente o de la situación </a:t>
            </a:r>
            <a:r>
              <a:rPr lang="es-ES_tradnl" sz="1300" dirty="0" smtClean="0">
                <a:solidFill>
                  <a:prstClr val="black"/>
                </a:solidFill>
              </a:rPr>
              <a:t>en la que se sitúa la tarea. </a:t>
            </a:r>
          </a:p>
          <a:p>
            <a:pPr lvl="0"/>
            <a:r>
              <a:rPr lang="es-ES_tradnl" sz="1300" dirty="0" smtClean="0">
                <a:solidFill>
                  <a:prstClr val="black"/>
                </a:solidFill>
              </a:rPr>
              <a:t>2.    </a:t>
            </a:r>
            <a:r>
              <a:rPr lang="es-ES_tradnl" sz="1300" b="1" dirty="0" smtClean="0">
                <a:solidFill>
                  <a:prstClr val="black"/>
                </a:solidFill>
              </a:rPr>
              <a:t>Conceptos potencialmente desconocidos </a:t>
            </a:r>
            <a:r>
              <a:rPr lang="es-ES_tradnl" sz="1300" dirty="0" smtClean="0">
                <a:solidFill>
                  <a:prstClr val="black"/>
                </a:solidFill>
              </a:rPr>
              <a:t>que están asociados al escenario/ambiente</a:t>
            </a:r>
            <a:r>
              <a:rPr lang="es-ES_tradnl" sz="1300" b="1" dirty="0" smtClean="0">
                <a:solidFill>
                  <a:prstClr val="black"/>
                </a:solidFill>
              </a:rPr>
              <a:t>.</a:t>
            </a:r>
          </a:p>
          <a:p>
            <a:pPr marL="287338" lvl="0" indent="-287338"/>
            <a:r>
              <a:rPr lang="es-ES_tradnl" sz="1300" dirty="0" smtClean="0">
                <a:solidFill>
                  <a:prstClr val="black"/>
                </a:solidFill>
              </a:rPr>
              <a:t>3</a:t>
            </a:r>
            <a:r>
              <a:rPr lang="es-ES_tradnl" sz="1300" dirty="0">
                <a:solidFill>
                  <a:prstClr val="black"/>
                </a:solidFill>
              </a:rPr>
              <a:t>.    </a:t>
            </a:r>
            <a:r>
              <a:rPr lang="es-ES_tradnl" sz="1300" b="1" dirty="0">
                <a:solidFill>
                  <a:prstClr val="black"/>
                </a:solidFill>
              </a:rPr>
              <a:t>Términos</a:t>
            </a:r>
            <a:r>
              <a:rPr lang="es-ES_tradnl" sz="1300" dirty="0">
                <a:solidFill>
                  <a:prstClr val="black"/>
                </a:solidFill>
              </a:rPr>
              <a:t> </a:t>
            </a:r>
            <a:r>
              <a:rPr lang="es-ES_tradnl" sz="1300" b="1" dirty="0">
                <a:solidFill>
                  <a:prstClr val="black"/>
                </a:solidFill>
              </a:rPr>
              <a:t>clave o vocabulario </a:t>
            </a:r>
            <a:r>
              <a:rPr lang="es-ES_tradnl" sz="1300" dirty="0">
                <a:solidFill>
                  <a:prstClr val="black"/>
                </a:solidFill>
              </a:rPr>
              <a:t>que los estudiantes necesitarán entender con el fin de participar de manera significativa y completar la tarea de rendimiento.</a:t>
            </a:r>
          </a:p>
          <a:p>
            <a:pPr marL="249205" lvl="0" indent="-249205">
              <a:buFontTx/>
              <a:buAutoNum type="arabicPeriod"/>
            </a:pPr>
            <a:endParaRPr lang="es-ES_tradnl" sz="600" dirty="0">
              <a:solidFill>
                <a:prstClr val="black"/>
              </a:solidFill>
            </a:endParaRPr>
          </a:p>
          <a:p>
            <a:pPr lvl="0"/>
            <a:r>
              <a:rPr lang="es-ES_tradnl" sz="1300" dirty="0">
                <a:solidFill>
                  <a:prstClr val="black"/>
                </a:solidFill>
              </a:rPr>
              <a:t>Con la actividad en el salón de clase también se pretende generar el interés de los estudiantes  hacia una mayor exploración de la idea clave (las ideas claves). La actividad debe ser fácil de implementar con instrucciones claras. </a:t>
            </a:r>
          </a:p>
          <a:p>
            <a:pPr lvl="0"/>
            <a:endParaRPr lang="es-ES_tradnl" sz="600" dirty="0">
              <a:solidFill>
                <a:prstClr val="black"/>
              </a:solidFill>
            </a:endParaRPr>
          </a:p>
          <a:p>
            <a:pPr lvl="0"/>
            <a:r>
              <a:rPr lang="es-ES_tradnl" sz="1300" dirty="0">
                <a:solidFill>
                  <a:prstClr val="black"/>
                </a:solidFill>
              </a:rPr>
              <a:t>Por favor, lea toda la actividad antes de comenzarla con los estudiantes,  para asegurar que se complete con antelación cualquier preparación en el salón. A lo largo de la actividad, se permite pausar y preguntar a los estudiantes si tienen pregunta</a:t>
            </a:r>
            <a:r>
              <a:rPr lang="es-ES_tradnl" sz="1300" dirty="0">
                <a:solidFill>
                  <a:prstClr val="black"/>
                </a:solidFill>
                <a:sym typeface="Calibri"/>
              </a:rPr>
              <a:t>s.</a:t>
            </a:r>
            <a:endParaRPr lang="es-ES_tradnl" sz="1300" dirty="0">
              <a:solidFill>
                <a:prstClr val="black"/>
              </a:solidFill>
              <a:ea typeface="Calibri"/>
              <a:cs typeface="Calibri"/>
              <a:sym typeface="Calibri"/>
            </a:endParaRPr>
          </a:p>
          <a:p>
            <a:endParaRPr lang="es-ES_tradnl" sz="582" dirty="0">
              <a:solidFill>
                <a:schemeClr val="dk1"/>
              </a:solidFill>
              <a:latin typeface="Calibri"/>
              <a:ea typeface="Calibri"/>
              <a:cs typeface="Calibri"/>
              <a:sym typeface="Calibri"/>
            </a:endParaRPr>
          </a:p>
          <a:p>
            <a:pPr>
              <a:buSzPct val="25000"/>
            </a:pPr>
            <a:r>
              <a:rPr lang="es-ES_tradnl" sz="1300" b="1" dirty="0">
                <a:solidFill>
                  <a:schemeClr val="dk1"/>
                </a:solidFill>
                <a:ea typeface="Calibri"/>
                <a:cs typeface="Calibri"/>
                <a:sym typeface="Calibri"/>
              </a:rPr>
              <a:t>Recursos necesarios:</a:t>
            </a:r>
          </a:p>
          <a:p>
            <a:pPr>
              <a:buSzPct val="25000"/>
            </a:pPr>
            <a:r>
              <a:rPr lang="es-ES_tradnl" sz="1262" dirty="0" smtClean="0">
                <a:solidFill>
                  <a:schemeClr val="dk1"/>
                </a:solidFill>
                <a:ea typeface="Calibri"/>
                <a:cs typeface="Calibri"/>
                <a:sym typeface="Calibri"/>
              </a:rPr>
              <a:t>Video </a:t>
            </a:r>
            <a:r>
              <a:rPr lang="es-ES_tradnl" sz="1262" dirty="0">
                <a:solidFill>
                  <a:schemeClr val="dk1"/>
                </a:solidFill>
                <a:ea typeface="Calibri"/>
                <a:cs typeface="Calibri"/>
                <a:sym typeface="Calibri"/>
              </a:rPr>
              <a:t>del ciclo de vida de la cereza </a:t>
            </a:r>
            <a:r>
              <a:rPr lang="es-ES_tradnl" sz="1262" dirty="0">
                <a:solidFill>
                  <a:schemeClr val="dk1"/>
                </a:solidFill>
                <a:latin typeface="Calibri"/>
                <a:ea typeface="Calibri"/>
                <a:cs typeface="Calibri"/>
                <a:sym typeface="Calibri"/>
              </a:rPr>
              <a:t>: </a:t>
            </a:r>
            <a:r>
              <a:rPr lang="es-ES_tradnl" sz="1262" u="sng" dirty="0">
                <a:solidFill>
                  <a:schemeClr val="hlink"/>
                </a:solidFill>
                <a:latin typeface="Calibri"/>
                <a:ea typeface="Calibri"/>
                <a:cs typeface="Calibri"/>
                <a:sym typeface="Calibri"/>
                <a:hlinkClick r:id="rId3"/>
              </a:rPr>
              <a:t>https://www.youtube.com/watch?v=Q80pcN0lp8s</a:t>
            </a:r>
          </a:p>
          <a:p>
            <a:pPr>
              <a:buSzPct val="25000"/>
            </a:pPr>
            <a:r>
              <a:rPr lang="es-ES_tradnl" sz="1262" dirty="0" smtClean="0">
                <a:solidFill>
                  <a:schemeClr val="dk1"/>
                </a:solidFill>
                <a:ea typeface="Calibri"/>
                <a:cs typeface="Calibri"/>
                <a:sym typeface="Calibri"/>
              </a:rPr>
              <a:t>Cartel </a:t>
            </a:r>
            <a:r>
              <a:rPr lang="es-ES_tradnl" sz="1262" dirty="0">
                <a:solidFill>
                  <a:schemeClr val="dk1"/>
                </a:solidFill>
                <a:ea typeface="Calibri"/>
                <a:cs typeface="Calibri"/>
                <a:sym typeface="Calibri"/>
              </a:rPr>
              <a:t>del ciclo de vida preparado para la lección</a:t>
            </a:r>
          </a:p>
          <a:p>
            <a:pPr>
              <a:buSzPct val="25000"/>
            </a:pPr>
            <a:r>
              <a:rPr lang="es-ES_tradnl" sz="1262" dirty="0">
                <a:solidFill>
                  <a:schemeClr val="dk1"/>
                </a:solidFill>
                <a:latin typeface="Calibri"/>
                <a:ea typeface="Calibri"/>
                <a:cs typeface="Calibri"/>
                <a:sym typeface="Calibri"/>
              </a:rPr>
              <a:t>Marcadores</a:t>
            </a:r>
          </a:p>
          <a:p>
            <a:endParaRPr lang="es-ES_tradnl" sz="582" dirty="0">
              <a:solidFill>
                <a:schemeClr val="dk1"/>
              </a:solidFill>
              <a:latin typeface="Calibri"/>
              <a:ea typeface="Calibri"/>
              <a:cs typeface="Calibri"/>
              <a:sym typeface="Calibri"/>
            </a:endParaRPr>
          </a:p>
          <a:p>
            <a:pPr>
              <a:buSzPct val="25000"/>
            </a:pPr>
            <a:r>
              <a:rPr lang="es-ES_tradnl" sz="1300" b="1" dirty="0">
                <a:solidFill>
                  <a:schemeClr val="dk1"/>
                </a:solidFill>
                <a:ea typeface="Calibri"/>
                <a:cs typeface="Calibri"/>
              </a:rPr>
              <a:t>Metas de aprendizaje:</a:t>
            </a:r>
          </a:p>
          <a:p>
            <a:r>
              <a:rPr lang="es-ES_tradnl" sz="1300" dirty="0" smtClean="0">
                <a:solidFill>
                  <a:schemeClr val="dk1"/>
                </a:solidFill>
                <a:ea typeface="Calibri"/>
                <a:cs typeface="Calibri"/>
                <a:sym typeface="Calibri"/>
              </a:rPr>
              <a:t>Los </a:t>
            </a:r>
            <a:r>
              <a:rPr lang="es-ES_tradnl" sz="1300" dirty="0">
                <a:solidFill>
                  <a:schemeClr val="dk1"/>
                </a:solidFill>
                <a:ea typeface="Calibri"/>
                <a:cs typeface="Calibri"/>
                <a:sym typeface="Calibri"/>
              </a:rPr>
              <a:t>estudiantes entenderán que las plantas y los animales pueden tener una relación simbiótica.</a:t>
            </a:r>
          </a:p>
          <a:p>
            <a:r>
              <a:rPr lang="es-ES_tradnl" sz="1300" dirty="0">
                <a:solidFill>
                  <a:schemeClr val="dk1"/>
                </a:solidFill>
                <a:ea typeface="Calibri"/>
                <a:cs typeface="Calibri"/>
                <a:sym typeface="Calibri"/>
              </a:rPr>
              <a:t>Los estudiantes </a:t>
            </a:r>
            <a:r>
              <a:rPr lang="es-ES_tradnl" sz="1300" dirty="0" smtClean="0">
                <a:solidFill>
                  <a:schemeClr val="dk1"/>
                </a:solidFill>
                <a:ea typeface="Calibri"/>
                <a:cs typeface="Calibri"/>
                <a:sym typeface="Calibri"/>
              </a:rPr>
              <a:t>entenderán </a:t>
            </a:r>
            <a:r>
              <a:rPr lang="es-ES_tradnl" sz="1300" dirty="0">
                <a:solidFill>
                  <a:schemeClr val="dk1"/>
                </a:solidFill>
                <a:ea typeface="Calibri"/>
                <a:cs typeface="Calibri"/>
                <a:sym typeface="Calibri"/>
              </a:rPr>
              <a:t>que las plantas son diferentes </a:t>
            </a:r>
            <a:r>
              <a:rPr lang="es-ES_tradnl" sz="1300" dirty="0" smtClean="0">
                <a:solidFill>
                  <a:schemeClr val="dk1"/>
                </a:solidFill>
                <a:ea typeface="Calibri"/>
                <a:cs typeface="Calibri"/>
                <a:sym typeface="Calibri"/>
              </a:rPr>
              <a:t>a través de las </a:t>
            </a:r>
            <a:r>
              <a:rPr lang="es-ES_tradnl" sz="1300" dirty="0">
                <a:solidFill>
                  <a:schemeClr val="dk1"/>
                </a:solidFill>
                <a:ea typeface="Calibri"/>
                <a:cs typeface="Calibri"/>
                <a:sym typeface="Calibri"/>
              </a:rPr>
              <a:t>diferentes estaciones</a:t>
            </a:r>
            <a:r>
              <a:rPr lang="es-ES_tradnl" sz="1300" dirty="0">
                <a:solidFill>
                  <a:schemeClr val="dk1"/>
                </a:solidFill>
                <a:latin typeface="Calibri"/>
                <a:ea typeface="Calibri"/>
                <a:cs typeface="Calibri"/>
                <a:sym typeface="Calibri"/>
              </a:rPr>
              <a:t>. </a:t>
            </a:r>
          </a:p>
          <a:p>
            <a:pPr marL="185422" indent="-6867"/>
            <a:endParaRPr lang="es-ES_tradnl" sz="1262" dirty="0">
              <a:solidFill>
                <a:schemeClr val="dk1"/>
              </a:solidFill>
              <a:latin typeface="Calibri"/>
              <a:ea typeface="Calibri"/>
              <a:cs typeface="Calibri"/>
              <a:sym typeface="Calibri"/>
            </a:endParaRPr>
          </a:p>
          <a:p>
            <a:pPr lvl="0"/>
            <a:r>
              <a:rPr lang="es-ES_tradnl" sz="1300" dirty="0">
                <a:solidFill>
                  <a:prstClr val="black"/>
                </a:solidFill>
              </a:rPr>
              <a:t>Los estudiantes entenderán los términos clave:</a:t>
            </a:r>
          </a:p>
          <a:p>
            <a:pPr lvl="0"/>
            <a:r>
              <a:rPr lang="es-ES_tradnl" sz="1100" i="1" dirty="0">
                <a:solidFill>
                  <a:prstClr val="black"/>
                </a:solidFill>
              </a:rPr>
              <a:t>Nota: Las definiciones que se proporcionan aquí son para la conveniencia de los facilitadores. Se espera que los estudiantes entiendan estos términos clave en el contexto de la tarea, no que se memoricen las definiciones.</a:t>
            </a:r>
            <a:endParaRPr lang="es-ES_tradnl" sz="1100" dirty="0">
              <a:solidFill>
                <a:prstClr val="black"/>
              </a:solidFill>
            </a:endParaRPr>
          </a:p>
          <a:p>
            <a:endParaRPr lang="es-ES_tradnl" sz="582" b="1" dirty="0">
              <a:solidFill>
                <a:schemeClr val="dk1"/>
              </a:solidFill>
              <a:latin typeface="Calibri"/>
              <a:ea typeface="Calibri"/>
              <a:cs typeface="Calibri"/>
              <a:sym typeface="Calibri"/>
            </a:endParaRPr>
          </a:p>
          <a:p>
            <a:pPr marL="188595" indent="-188595">
              <a:buFont typeface="Arial" panose="020B0604020202020204" pitchFamily="34" charset="0"/>
              <a:buChar char="•"/>
            </a:pPr>
            <a:r>
              <a:rPr lang="es-ES_tradnl" sz="1262" dirty="0">
                <a:solidFill>
                  <a:schemeClr val="dk1"/>
                </a:solidFill>
                <a:latin typeface="Calibri"/>
                <a:ea typeface="Calibri"/>
                <a:cs typeface="Calibri"/>
                <a:sym typeface="Calibri"/>
              </a:rPr>
              <a:t>Ciclos (ciclos de vida de las plantas y los animales, estaciones)</a:t>
            </a:r>
          </a:p>
          <a:p>
            <a:pPr marL="188595" indent="-188595">
              <a:buFont typeface="Arial" panose="020B0604020202020204" pitchFamily="34" charset="0"/>
              <a:buChar char="•"/>
            </a:pPr>
            <a:r>
              <a:rPr lang="es-ES_tradnl" sz="1262" dirty="0">
                <a:solidFill>
                  <a:schemeClr val="dk1"/>
                </a:solidFill>
                <a:latin typeface="Calibri"/>
                <a:ea typeface="Calibri"/>
                <a:cs typeface="Calibri"/>
                <a:sym typeface="Calibri"/>
              </a:rPr>
              <a:t>Preparándose para los cambios (adaptaciones, </a:t>
            </a:r>
            <a:r>
              <a:rPr lang="es-ES_tradnl" sz="1262" dirty="0" smtClean="0">
                <a:solidFill>
                  <a:schemeClr val="dk1"/>
                </a:solidFill>
                <a:latin typeface="Calibri"/>
                <a:ea typeface="Calibri"/>
                <a:cs typeface="Calibri"/>
                <a:sym typeface="Calibri"/>
              </a:rPr>
              <a:t>almacenar </a:t>
            </a:r>
            <a:r>
              <a:rPr lang="es-ES_tradnl" sz="1262" dirty="0">
                <a:solidFill>
                  <a:schemeClr val="dk1"/>
                </a:solidFill>
                <a:latin typeface="Calibri"/>
                <a:ea typeface="Calibri"/>
                <a:cs typeface="Calibri"/>
                <a:sym typeface="Calibri"/>
              </a:rPr>
              <a:t>comida o agua, </a:t>
            </a:r>
            <a:r>
              <a:rPr lang="es-ES_tradnl" sz="1262" dirty="0" smtClean="0">
                <a:solidFill>
                  <a:schemeClr val="dk1"/>
                </a:solidFill>
                <a:latin typeface="Calibri"/>
                <a:ea typeface="Calibri"/>
                <a:cs typeface="Calibri"/>
                <a:sym typeface="Calibri"/>
              </a:rPr>
              <a:t>le crece un </a:t>
            </a:r>
            <a:r>
              <a:rPr lang="es-ES_tradnl" sz="1262" dirty="0">
                <a:solidFill>
                  <a:schemeClr val="dk1"/>
                </a:solidFill>
                <a:latin typeface="Calibri"/>
                <a:ea typeface="Calibri"/>
                <a:cs typeface="Calibri"/>
                <a:sym typeface="Calibri"/>
              </a:rPr>
              <a:t>pelaje </a:t>
            </a:r>
            <a:r>
              <a:rPr lang="es-ES_tradnl" sz="1262" dirty="0" smtClean="0">
                <a:solidFill>
                  <a:schemeClr val="dk1"/>
                </a:solidFill>
                <a:latin typeface="Calibri"/>
                <a:ea typeface="Calibri"/>
                <a:cs typeface="Calibri"/>
                <a:sym typeface="Calibri"/>
              </a:rPr>
              <a:t>espeso/ pierde el </a:t>
            </a:r>
            <a:r>
              <a:rPr lang="es-ES_tradnl" sz="1262" dirty="0">
                <a:solidFill>
                  <a:schemeClr val="dk1"/>
                </a:solidFill>
                <a:latin typeface="Calibri"/>
                <a:ea typeface="Calibri"/>
                <a:cs typeface="Calibri"/>
                <a:sym typeface="Calibri"/>
              </a:rPr>
              <a:t>pelaje)</a:t>
            </a:r>
          </a:p>
          <a:p>
            <a:pPr marL="185422" indent="-103012">
              <a:buClr>
                <a:schemeClr val="dk1"/>
              </a:buClr>
            </a:pPr>
            <a:endParaRPr lang="es-ES_tradnl" sz="1262" b="1" dirty="0">
              <a:solidFill>
                <a:schemeClr val="dk1"/>
              </a:solidFill>
              <a:latin typeface="Calibri"/>
              <a:ea typeface="Calibri"/>
              <a:cs typeface="Calibri"/>
              <a:sym typeface="Calibri"/>
            </a:endParaRPr>
          </a:p>
          <a:p>
            <a:pPr>
              <a:buSzPct val="25000"/>
            </a:pPr>
            <a:r>
              <a:rPr lang="es-ES_tradnl" sz="1262" dirty="0">
                <a:solidFill>
                  <a:schemeClr val="dk1"/>
                </a:solidFill>
                <a:latin typeface="Calibri"/>
                <a:ea typeface="Calibri"/>
                <a:cs typeface="Calibri"/>
                <a:sym typeface="Calibri"/>
              </a:rPr>
              <a:t>Objetivo: La meta del facilitador es </a:t>
            </a:r>
            <a:r>
              <a:rPr lang="es-ES_tradnl" sz="1262" dirty="0" smtClean="0">
                <a:solidFill>
                  <a:schemeClr val="dk1"/>
                </a:solidFill>
                <a:latin typeface="Calibri"/>
                <a:ea typeface="Calibri"/>
                <a:cs typeface="Calibri"/>
                <a:sym typeface="Calibri"/>
              </a:rPr>
              <a:t>proporcionar a </a:t>
            </a:r>
            <a:r>
              <a:rPr lang="es-ES_tradnl" sz="1262" dirty="0">
                <a:solidFill>
                  <a:schemeClr val="dk1"/>
                </a:solidFill>
                <a:latin typeface="Calibri"/>
                <a:ea typeface="Calibri"/>
                <a:cs typeface="Calibri"/>
                <a:sym typeface="Calibri"/>
              </a:rPr>
              <a:t>los estudiantes </a:t>
            </a:r>
            <a:r>
              <a:rPr lang="es-ES_tradnl" sz="1262" dirty="0" smtClean="0">
                <a:solidFill>
                  <a:schemeClr val="dk1"/>
                </a:solidFill>
                <a:latin typeface="Calibri"/>
                <a:ea typeface="Calibri"/>
                <a:cs typeface="Calibri"/>
                <a:sym typeface="Calibri"/>
              </a:rPr>
              <a:t>una </a:t>
            </a:r>
            <a:r>
              <a:rPr lang="es-ES_tradnl" sz="1262" dirty="0">
                <a:solidFill>
                  <a:schemeClr val="dk1"/>
                </a:solidFill>
                <a:latin typeface="Calibri"/>
                <a:ea typeface="Calibri"/>
                <a:cs typeface="Calibri"/>
                <a:sym typeface="Calibri"/>
              </a:rPr>
              <a:t>mejor </a:t>
            </a:r>
            <a:r>
              <a:rPr lang="es-ES_tradnl" sz="1262" dirty="0" smtClean="0">
                <a:solidFill>
                  <a:schemeClr val="dk1"/>
                </a:solidFill>
                <a:latin typeface="Calibri"/>
                <a:ea typeface="Calibri"/>
                <a:cs typeface="Calibri"/>
                <a:sym typeface="Calibri"/>
              </a:rPr>
              <a:t>comprensión de varios </a:t>
            </a:r>
            <a:r>
              <a:rPr lang="es-ES_tradnl" sz="1262" dirty="0">
                <a:solidFill>
                  <a:schemeClr val="dk1"/>
                </a:solidFill>
                <a:latin typeface="Calibri"/>
                <a:ea typeface="Calibri"/>
                <a:cs typeface="Calibri"/>
                <a:sym typeface="Calibri"/>
              </a:rPr>
              <a:t>ciclos (estaciones, ciclo de vida de las plantas/animales), </a:t>
            </a:r>
            <a:r>
              <a:rPr lang="es-ES_tradnl" sz="1262" dirty="0" smtClean="0">
                <a:solidFill>
                  <a:schemeClr val="dk1"/>
                </a:solidFill>
                <a:latin typeface="Calibri"/>
                <a:ea typeface="Calibri"/>
                <a:cs typeface="Calibri"/>
                <a:sym typeface="Calibri"/>
              </a:rPr>
              <a:t>y de cómo </a:t>
            </a:r>
            <a:r>
              <a:rPr lang="es-ES_tradnl" sz="1262" dirty="0">
                <a:solidFill>
                  <a:schemeClr val="dk1"/>
                </a:solidFill>
                <a:latin typeface="Calibri"/>
                <a:ea typeface="Calibri"/>
                <a:cs typeface="Calibri"/>
                <a:sym typeface="Calibri"/>
              </a:rPr>
              <a:t>los animales se preparan para </a:t>
            </a:r>
            <a:r>
              <a:rPr lang="es-ES_tradnl" sz="1262" dirty="0" smtClean="0">
                <a:solidFill>
                  <a:schemeClr val="dk1"/>
                </a:solidFill>
                <a:latin typeface="Calibri"/>
                <a:ea typeface="Calibri"/>
                <a:cs typeface="Calibri"/>
                <a:sym typeface="Calibri"/>
              </a:rPr>
              <a:t>las diferentes </a:t>
            </a:r>
            <a:r>
              <a:rPr lang="es-ES_tradnl" sz="1262" dirty="0">
                <a:solidFill>
                  <a:schemeClr val="dk1"/>
                </a:solidFill>
                <a:latin typeface="Calibri"/>
                <a:ea typeface="Calibri"/>
                <a:cs typeface="Calibri"/>
                <a:sym typeface="Calibri"/>
              </a:rPr>
              <a:t>estaciones</a:t>
            </a:r>
            <a:r>
              <a:rPr lang="es-ES_tradnl" sz="1262" dirty="0">
                <a:solidFill>
                  <a:schemeClr val="dk1"/>
                </a:solidFill>
                <a:ea typeface="Calibri"/>
                <a:cs typeface="Calibri"/>
                <a:sym typeface="Calibri"/>
              </a:rPr>
              <a:t>, específicamente </a:t>
            </a:r>
            <a:r>
              <a:rPr lang="es-ES_tradnl" sz="1262" dirty="0" smtClean="0">
                <a:solidFill>
                  <a:schemeClr val="dk1"/>
                </a:solidFill>
                <a:ea typeface="Calibri"/>
                <a:cs typeface="Calibri"/>
                <a:sym typeface="Calibri"/>
              </a:rPr>
              <a:t>para el invierno</a:t>
            </a:r>
            <a:r>
              <a:rPr lang="es-ES_tradnl" sz="1262" dirty="0">
                <a:solidFill>
                  <a:schemeClr val="dk1"/>
                </a:solidFill>
                <a:latin typeface="Calibri"/>
                <a:ea typeface="Calibri"/>
                <a:cs typeface="Calibri"/>
                <a:sym typeface="Calibri"/>
              </a:rPr>
              <a:t>. </a:t>
            </a:r>
            <a:endParaRPr lang="es-ES_tradnl" sz="1262" dirty="0" smtClean="0">
              <a:solidFill>
                <a:schemeClr val="dk1"/>
              </a:solidFill>
              <a:latin typeface="Calibri"/>
              <a:ea typeface="Calibri"/>
              <a:cs typeface="Calibri"/>
              <a:sym typeface="Calibri"/>
            </a:endParaRPr>
          </a:p>
          <a:p>
            <a:pPr>
              <a:buSzPct val="25000"/>
            </a:pPr>
            <a:endParaRPr sz="1262" dirty="0" smtClean="0">
              <a:solidFill>
                <a:schemeClr val="dk1"/>
              </a:solidFill>
              <a:latin typeface="Calibri"/>
              <a:ea typeface="Calibri"/>
              <a:cs typeface="Calibri"/>
              <a:sym typeface="Calibri"/>
            </a:endParaRPr>
          </a:p>
          <a:p>
            <a:pPr>
              <a:buSzPct val="25000"/>
            </a:pPr>
            <a:r>
              <a:rPr lang="es-419" sz="970" dirty="0">
                <a:solidFill>
                  <a:schemeClr val="dk1"/>
                </a:solidFill>
                <a:ea typeface="Calibri"/>
                <a:cs typeface="Calibri"/>
                <a:sym typeface="Calibri"/>
              </a:rPr>
              <a:t>*Los facilitadores pueden decidir si quieren mostrar materiales complementarios utilizando un proyector o un computador / </a:t>
            </a:r>
            <a:r>
              <a:rPr lang="es-419" sz="970" dirty="0" err="1">
                <a:solidFill>
                  <a:schemeClr val="dk1"/>
                </a:solidFill>
                <a:ea typeface="Calibri"/>
                <a:cs typeface="Calibri"/>
                <a:sym typeface="Calibri"/>
              </a:rPr>
              <a:t>Smartboard</a:t>
            </a:r>
            <a:r>
              <a:rPr lang="es-419" sz="970" dirty="0">
                <a:solidFill>
                  <a:schemeClr val="dk1"/>
                </a:solidFill>
                <a:ea typeface="Calibri"/>
                <a:cs typeface="Calibri"/>
                <a:sym typeface="Calibri"/>
              </a:rPr>
              <a:t>, o si quieren hacer copias y entregarlas a los estudiantes.</a:t>
            </a:r>
          </a:p>
        </p:txBody>
      </p:sp>
      <p:sp>
        <p:nvSpPr>
          <p:cNvPr id="3" name="Rectangle 2"/>
          <p:cNvSpPr/>
          <p:nvPr/>
        </p:nvSpPr>
        <p:spPr>
          <a:xfrm>
            <a:off x="3547070" y="9538658"/>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
        <p:nvSpPr>
          <p:cNvPr id="4" name="Slide Number Placeholder 1"/>
          <p:cNvSpPr>
            <a:spLocks noGrp="1"/>
          </p:cNvSpPr>
          <p:nvPr>
            <p:ph type="sldNum" sz="quarter" idx="12"/>
          </p:nvPr>
        </p:nvSpPr>
        <p:spPr>
          <a:xfrm>
            <a:off x="6706198" y="9322648"/>
            <a:ext cx="677581" cy="535517"/>
          </a:xfrm>
        </p:spPr>
        <p:txBody>
          <a:bodyPr/>
          <a:lstStyle/>
          <a:p>
            <a:r>
              <a:rPr lang="en-US" dirty="0" smtClean="0"/>
              <a:t>6</a:t>
            </a:r>
            <a:endParaRPr lang="en-US" dirty="0"/>
          </a:p>
        </p:txBody>
      </p:sp>
    </p:spTree>
    <p:extLst>
      <p:ext uri="{BB962C8B-B14F-4D97-AF65-F5344CB8AC3E}">
        <p14:creationId xmlns:p14="http://schemas.microsoft.com/office/powerpoint/2010/main" val="2853186288"/>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409074" y="391983"/>
            <a:ext cx="6873239" cy="9411842"/>
          </a:xfrm>
          <a:prstGeom prst="rect">
            <a:avLst/>
          </a:prstGeom>
          <a:noFill/>
          <a:ln>
            <a:noFill/>
          </a:ln>
        </p:spPr>
        <p:txBody>
          <a:bodyPr lIns="98870" tIns="49422" rIns="98870" bIns="49422" anchor="t" anchorCtr="0">
            <a:noAutofit/>
          </a:bodyPr>
          <a:lstStyle/>
          <a:p>
            <a:r>
              <a:rPr lang="es-ES_tradnl" b="1" dirty="0">
                <a:solidFill>
                  <a:schemeClr val="dk1"/>
                </a:solidFill>
                <a:ea typeface="Calibri"/>
                <a:cs typeface="Calibri"/>
                <a:sym typeface="Calibri"/>
              </a:rPr>
              <a:t>Relación entre </a:t>
            </a:r>
            <a:r>
              <a:rPr lang="es-ES_tradnl" b="1" dirty="0" smtClean="0">
                <a:solidFill>
                  <a:schemeClr val="dk1"/>
                </a:solidFill>
                <a:ea typeface="Calibri"/>
                <a:cs typeface="Calibri"/>
                <a:sym typeface="Calibri"/>
              </a:rPr>
              <a:t>plantas </a:t>
            </a:r>
            <a:r>
              <a:rPr lang="es-ES_tradnl" b="1" dirty="0">
                <a:solidFill>
                  <a:schemeClr val="dk1"/>
                </a:solidFill>
                <a:ea typeface="Calibri"/>
                <a:cs typeface="Calibri"/>
                <a:sym typeface="Calibri"/>
              </a:rPr>
              <a:t>y animales </a:t>
            </a:r>
            <a:r>
              <a:rPr lang="es-ES_tradnl" sz="1262" i="1" dirty="0">
                <a:solidFill>
                  <a:schemeClr val="dk1"/>
                </a:solidFill>
                <a:ea typeface="Calibri"/>
                <a:cs typeface="Calibri"/>
                <a:sym typeface="Calibri"/>
              </a:rPr>
              <a:t>continuación…</a:t>
            </a:r>
          </a:p>
          <a:p>
            <a:pPr>
              <a:buClr>
                <a:schemeClr val="dk1"/>
              </a:buClr>
            </a:pPr>
            <a:endParaRPr lang="es-ES_tradnl" sz="1262" b="1" dirty="0">
              <a:solidFill>
                <a:schemeClr val="dk1"/>
              </a:solidFill>
              <a:latin typeface="Calibri"/>
              <a:ea typeface="Calibri"/>
              <a:cs typeface="Calibri"/>
              <a:sym typeface="Calibri"/>
            </a:endParaRPr>
          </a:p>
          <a:p>
            <a:pPr>
              <a:buClr>
                <a:schemeClr val="dk1"/>
              </a:buClr>
              <a:buSzPct val="91666"/>
            </a:pPr>
            <a:r>
              <a:rPr lang="es-ES_tradnl" sz="1250" b="1" dirty="0" smtClean="0">
                <a:solidFill>
                  <a:schemeClr val="dk1"/>
                </a:solidFill>
                <a:ea typeface="Calibri"/>
                <a:cs typeface="Calibri"/>
                <a:sym typeface="Calibri"/>
              </a:rPr>
              <a:t>Tú fuiste </a:t>
            </a:r>
            <a:r>
              <a:rPr lang="es-ES_tradnl" sz="1250" b="1" dirty="0">
                <a:solidFill>
                  <a:schemeClr val="dk1"/>
                </a:solidFill>
                <a:ea typeface="Calibri"/>
                <a:cs typeface="Calibri"/>
                <a:sym typeface="Calibri"/>
              </a:rPr>
              <a:t>de excursión al parque. Tu </a:t>
            </a:r>
            <a:r>
              <a:rPr lang="es-ES_tradnl" sz="1250" b="1" dirty="0" smtClean="0">
                <a:solidFill>
                  <a:schemeClr val="dk1"/>
                </a:solidFill>
                <a:ea typeface="Calibri"/>
                <a:cs typeface="Calibri"/>
                <a:sym typeface="Calibri"/>
              </a:rPr>
              <a:t>maestro </a:t>
            </a:r>
            <a:r>
              <a:rPr lang="es-ES_tradnl" sz="1250" b="1" dirty="0">
                <a:solidFill>
                  <a:schemeClr val="dk1"/>
                </a:solidFill>
                <a:ea typeface="Calibri"/>
                <a:cs typeface="Calibri"/>
                <a:sym typeface="Calibri"/>
              </a:rPr>
              <a:t>te ha pedido que escribas un artículo </a:t>
            </a:r>
            <a:r>
              <a:rPr lang="es-ES_tradnl" sz="1250" b="1" dirty="0" smtClean="0">
                <a:solidFill>
                  <a:schemeClr val="dk1"/>
                </a:solidFill>
                <a:ea typeface="Calibri"/>
                <a:cs typeface="Calibri"/>
                <a:sym typeface="Calibri"/>
              </a:rPr>
              <a:t>describiendo </a:t>
            </a:r>
            <a:r>
              <a:rPr lang="es-ES_tradnl" sz="1250" b="1" dirty="0">
                <a:solidFill>
                  <a:schemeClr val="dk1"/>
                </a:solidFill>
                <a:ea typeface="Calibri"/>
                <a:cs typeface="Calibri"/>
                <a:sym typeface="Calibri"/>
              </a:rPr>
              <a:t>cómo se ven las plantas en las diferentes etapas de su ciclo de vida. </a:t>
            </a:r>
            <a:r>
              <a:rPr lang="es-ES_tradnl" sz="1250" b="1" u="sng" dirty="0">
                <a:solidFill>
                  <a:schemeClr val="dk1"/>
                </a:solidFill>
                <a:ea typeface="Calibri"/>
                <a:cs typeface="Calibri"/>
                <a:sym typeface="Calibri"/>
              </a:rPr>
              <a:t>La </a:t>
            </a:r>
            <a:r>
              <a:rPr lang="es-ES_tradnl" sz="1250" b="1" u="sng" dirty="0" smtClean="0">
                <a:solidFill>
                  <a:schemeClr val="dk1"/>
                </a:solidFill>
                <a:ea typeface="Calibri"/>
                <a:cs typeface="Calibri"/>
                <a:sym typeface="Calibri"/>
              </a:rPr>
              <a:t>Ilustración </a:t>
            </a:r>
            <a:r>
              <a:rPr lang="es-ES_tradnl" sz="1250" b="1" u="sng" dirty="0">
                <a:solidFill>
                  <a:schemeClr val="dk1"/>
                </a:solidFill>
                <a:ea typeface="Calibri"/>
                <a:cs typeface="Calibri"/>
                <a:sym typeface="Calibri"/>
              </a:rPr>
              <a:t>del ciclo de vida de la planta</a:t>
            </a:r>
            <a:r>
              <a:rPr lang="es-ES_tradnl" sz="1250" b="1" dirty="0">
                <a:solidFill>
                  <a:schemeClr val="dk1"/>
                </a:solidFill>
                <a:ea typeface="Calibri"/>
                <a:cs typeface="Calibri"/>
                <a:sym typeface="Calibri"/>
              </a:rPr>
              <a:t> </a:t>
            </a:r>
            <a:r>
              <a:rPr lang="es-ES_tradnl" sz="1250" b="1" dirty="0" smtClean="0">
                <a:solidFill>
                  <a:schemeClr val="dk1"/>
                </a:solidFill>
                <a:ea typeface="Calibri"/>
                <a:cs typeface="Calibri"/>
                <a:sym typeface="Calibri"/>
              </a:rPr>
              <a:t>te </a:t>
            </a:r>
            <a:r>
              <a:rPr lang="es-ES_tradnl" sz="1250" b="1" dirty="0">
                <a:solidFill>
                  <a:schemeClr val="dk1"/>
                </a:solidFill>
                <a:ea typeface="Calibri"/>
                <a:cs typeface="Calibri"/>
                <a:sym typeface="Calibri"/>
              </a:rPr>
              <a:t>puede ayudar. Explica cómo las diferentes etapas del ciclo de vida de la planta afectan la capacidad de una ardilla para </a:t>
            </a:r>
            <a:r>
              <a:rPr lang="es-ES_tradnl" sz="1250" b="1" dirty="0" smtClean="0">
                <a:solidFill>
                  <a:schemeClr val="dk1"/>
                </a:solidFill>
                <a:ea typeface="Calibri"/>
                <a:cs typeface="Calibri"/>
                <a:sym typeface="Calibri"/>
              </a:rPr>
              <a:t>recolectar </a:t>
            </a:r>
            <a:r>
              <a:rPr lang="es-ES_tradnl" sz="1250" b="1" dirty="0">
                <a:solidFill>
                  <a:schemeClr val="dk1"/>
                </a:solidFill>
                <a:ea typeface="Calibri"/>
                <a:cs typeface="Calibri"/>
                <a:sym typeface="Calibri"/>
              </a:rPr>
              <a:t>alimentos.</a:t>
            </a:r>
          </a:p>
          <a:p>
            <a:pPr>
              <a:buClr>
                <a:schemeClr val="dk1"/>
              </a:buClr>
              <a:buSzPct val="91666"/>
            </a:pPr>
            <a:endParaRPr lang="es-ES_tradnl" sz="1250" b="1" dirty="0">
              <a:solidFill>
                <a:schemeClr val="dk1"/>
              </a:solidFill>
              <a:ea typeface="Calibri"/>
              <a:cs typeface="Calibri"/>
              <a:sym typeface="Calibri"/>
            </a:endParaRPr>
          </a:p>
          <a:p>
            <a:pPr>
              <a:buClr>
                <a:schemeClr val="dk1"/>
              </a:buClr>
              <a:buSzPct val="91666"/>
            </a:pPr>
            <a:r>
              <a:rPr lang="es-ES_tradnl" sz="1250" b="1" dirty="0">
                <a:solidFill>
                  <a:schemeClr val="dk1"/>
                </a:solidFill>
                <a:ea typeface="Calibri"/>
                <a:cs typeface="Calibri"/>
                <a:sym typeface="Calibri"/>
              </a:rPr>
              <a:t>El facilitador dice: </a:t>
            </a:r>
            <a:r>
              <a:rPr lang="es-ES_tradnl" sz="1250" b="1" dirty="0" smtClean="0">
                <a:solidFill>
                  <a:schemeClr val="dk1"/>
                </a:solidFill>
                <a:ea typeface="Calibri"/>
                <a:cs typeface="Calibri"/>
                <a:sym typeface="Calibri"/>
              </a:rPr>
              <a:t>−</a:t>
            </a:r>
            <a:r>
              <a:rPr lang="es-ES_tradnl" sz="1250" b="1" i="1" dirty="0" smtClean="0">
                <a:solidFill>
                  <a:schemeClr val="dk1"/>
                </a:solidFill>
                <a:ea typeface="Calibri"/>
                <a:cs typeface="Calibri"/>
                <a:sym typeface="Calibri"/>
              </a:rPr>
              <a:t>Hoy </a:t>
            </a:r>
            <a:r>
              <a:rPr lang="es-ES_tradnl" sz="1250" b="1" i="1" dirty="0">
                <a:solidFill>
                  <a:schemeClr val="dk1"/>
                </a:solidFill>
                <a:ea typeface="Calibri"/>
                <a:cs typeface="Calibri"/>
                <a:sym typeface="Calibri"/>
              </a:rPr>
              <a:t>vamos a </a:t>
            </a:r>
            <a:r>
              <a:rPr lang="es-ES_tradnl" sz="1250" b="1" i="1" dirty="0" smtClean="0">
                <a:solidFill>
                  <a:schemeClr val="dk1"/>
                </a:solidFill>
                <a:ea typeface="Calibri"/>
                <a:cs typeface="Calibri"/>
                <a:sym typeface="Calibri"/>
              </a:rPr>
              <a:t>prepararnos para la Tarea </a:t>
            </a:r>
            <a:r>
              <a:rPr lang="es-ES_tradnl" sz="1250" b="1" i="1" dirty="0">
                <a:solidFill>
                  <a:schemeClr val="dk1"/>
                </a:solidFill>
                <a:ea typeface="Calibri"/>
                <a:cs typeface="Calibri"/>
                <a:sym typeface="Calibri"/>
              </a:rPr>
              <a:t>de rendimiento </a:t>
            </a:r>
            <a:r>
              <a:rPr lang="es-ES_tradnl" sz="1250" b="1" i="1" dirty="0" smtClean="0">
                <a:solidFill>
                  <a:schemeClr val="dk1"/>
                </a:solidFill>
                <a:ea typeface="Calibri"/>
                <a:cs typeface="Calibri"/>
                <a:sym typeface="Calibri"/>
              </a:rPr>
              <a:t>sobre las </a:t>
            </a:r>
            <a:r>
              <a:rPr lang="es-ES_tradnl" sz="1250" b="1" i="1" dirty="0">
                <a:solidFill>
                  <a:schemeClr val="dk1"/>
                </a:solidFill>
                <a:ea typeface="Calibri"/>
                <a:cs typeface="Calibri"/>
                <a:sym typeface="Calibri"/>
              </a:rPr>
              <a:t>plantas y los animales. Vamos a hablar </a:t>
            </a:r>
            <a:r>
              <a:rPr lang="es-ES_tradnl" sz="1250" b="1" i="1" dirty="0" smtClean="0">
                <a:solidFill>
                  <a:schemeClr val="dk1"/>
                </a:solidFill>
                <a:ea typeface="Calibri"/>
                <a:cs typeface="Calibri"/>
                <a:sym typeface="Calibri"/>
              </a:rPr>
              <a:t>de </a:t>
            </a:r>
            <a:r>
              <a:rPr lang="es-ES_tradnl" sz="1250" b="1" i="1" dirty="0">
                <a:solidFill>
                  <a:schemeClr val="dk1"/>
                </a:solidFill>
                <a:ea typeface="Calibri"/>
                <a:cs typeface="Calibri"/>
                <a:sym typeface="Calibri"/>
              </a:rPr>
              <a:t>cómo las plantas cambian a medida que crecen. </a:t>
            </a:r>
            <a:r>
              <a:rPr lang="es-ES_tradnl" sz="1250" b="1" i="1" dirty="0" smtClean="0">
                <a:solidFill>
                  <a:schemeClr val="dk1"/>
                </a:solidFill>
                <a:ea typeface="Calibri"/>
                <a:cs typeface="Calibri"/>
                <a:sym typeface="Calibri"/>
              </a:rPr>
              <a:t>Luego, hablaremos del </a:t>
            </a:r>
            <a:r>
              <a:rPr lang="es-ES_tradnl" sz="1250" b="1" i="1" dirty="0">
                <a:solidFill>
                  <a:schemeClr val="dk1"/>
                </a:solidFill>
                <a:ea typeface="Calibri"/>
                <a:cs typeface="Calibri"/>
                <a:sym typeface="Calibri"/>
              </a:rPr>
              <a:t>por qué esto es importante para los animales</a:t>
            </a:r>
            <a:r>
              <a:rPr lang="es-ES_tradnl" sz="1250" b="1" i="1" dirty="0" smtClean="0">
                <a:solidFill>
                  <a:schemeClr val="dk1"/>
                </a:solidFill>
                <a:ea typeface="Calibri"/>
                <a:cs typeface="Calibri"/>
                <a:sym typeface="Calibri"/>
              </a:rPr>
              <a:t>. Voltéense hacia un compañero y hablen </a:t>
            </a:r>
            <a:r>
              <a:rPr lang="es-ES_tradnl" sz="1250" b="1" i="1" dirty="0">
                <a:solidFill>
                  <a:schemeClr val="dk1"/>
                </a:solidFill>
                <a:ea typeface="Calibri"/>
                <a:cs typeface="Calibri"/>
                <a:sym typeface="Calibri"/>
              </a:rPr>
              <a:t>sobre cómo las plantas cambian a medida que crecen</a:t>
            </a:r>
            <a:r>
              <a:rPr lang="es-ES_tradnl" sz="1250" b="1" i="1" dirty="0" smtClean="0">
                <a:solidFill>
                  <a:schemeClr val="dk1"/>
                </a:solidFill>
                <a:ea typeface="Calibri"/>
                <a:cs typeface="Calibri"/>
                <a:sym typeface="Calibri"/>
              </a:rPr>
              <a:t>.</a:t>
            </a:r>
            <a:endParaRPr lang="es-ES_tradnl" sz="1250" b="1" i="1" dirty="0">
              <a:solidFill>
                <a:schemeClr val="dk1"/>
              </a:solidFill>
              <a:ea typeface="Calibri"/>
              <a:cs typeface="Calibri"/>
              <a:sym typeface="Calibri"/>
            </a:endParaRPr>
          </a:p>
          <a:p>
            <a:endParaRPr lang="es-ES_tradnl" sz="1250" b="1" dirty="0">
              <a:solidFill>
                <a:schemeClr val="dk1"/>
              </a:solidFill>
              <a:ea typeface="Calibri"/>
              <a:cs typeface="Calibri"/>
              <a:sym typeface="Calibri"/>
            </a:endParaRPr>
          </a:p>
          <a:p>
            <a:endParaRPr lang="es-ES_tradnl" sz="1250" b="1" dirty="0">
              <a:solidFill>
                <a:schemeClr val="dk1"/>
              </a:solidFill>
              <a:ea typeface="Calibri"/>
              <a:cs typeface="Calibri"/>
              <a:sym typeface="Calibri"/>
            </a:endParaRPr>
          </a:p>
          <a:p>
            <a:pPr>
              <a:buClr>
                <a:schemeClr val="dk1"/>
              </a:buClr>
              <a:buSzPct val="91666"/>
            </a:pPr>
            <a:r>
              <a:rPr lang="es-ES_tradnl" sz="1250" b="1" dirty="0">
                <a:solidFill>
                  <a:schemeClr val="dk1"/>
                </a:solidFill>
                <a:ea typeface="Calibri"/>
                <a:cs typeface="Calibri"/>
                <a:sym typeface="Calibri"/>
              </a:rPr>
              <a:t>Pregunta </a:t>
            </a:r>
            <a:r>
              <a:rPr lang="es-ES_tradnl" sz="1250" b="1" dirty="0" smtClean="0">
                <a:solidFill>
                  <a:schemeClr val="dk1"/>
                </a:solidFill>
                <a:ea typeface="Calibri"/>
                <a:cs typeface="Calibri"/>
                <a:sym typeface="Calibri"/>
              </a:rPr>
              <a:t>de discusión</a:t>
            </a:r>
            <a:r>
              <a:rPr lang="es-ES_tradnl" sz="1250" b="1" dirty="0">
                <a:solidFill>
                  <a:schemeClr val="dk1"/>
                </a:solidFill>
                <a:ea typeface="Calibri"/>
                <a:cs typeface="Calibri"/>
                <a:sym typeface="Calibri"/>
              </a:rPr>
              <a:t>:</a:t>
            </a:r>
          </a:p>
          <a:p>
            <a:pPr>
              <a:buClr>
                <a:schemeClr val="dk1"/>
              </a:buClr>
              <a:buSzPct val="91666"/>
            </a:pPr>
            <a:r>
              <a:rPr lang="es-ES_tradnl" sz="1250" b="1" dirty="0">
                <a:solidFill>
                  <a:schemeClr val="dk1"/>
                </a:solidFill>
                <a:ea typeface="Calibri"/>
                <a:cs typeface="Calibri"/>
                <a:sym typeface="Calibri"/>
              </a:rPr>
              <a:t>“¿Qué sabes acerca de cómo las plantas cambian a medida que crecen?”</a:t>
            </a:r>
          </a:p>
          <a:p>
            <a:pPr>
              <a:buClr>
                <a:schemeClr val="dk1"/>
              </a:buClr>
            </a:pPr>
            <a:endParaRPr lang="es-ES_tradnl" sz="1250" b="1" dirty="0">
              <a:solidFill>
                <a:schemeClr val="dk1"/>
              </a:solidFill>
              <a:ea typeface="Calibri"/>
              <a:cs typeface="Calibri"/>
              <a:sym typeface="Calibri"/>
            </a:endParaRPr>
          </a:p>
          <a:p>
            <a:r>
              <a:rPr lang="es-ES_tradnl" sz="1250" b="1" dirty="0">
                <a:solidFill>
                  <a:srgbClr val="000000"/>
                </a:solidFill>
                <a:ea typeface="Calibri"/>
                <a:cs typeface="Calibri"/>
                <a:sym typeface="Calibri"/>
              </a:rPr>
              <a:t>Posibles respuestas de los </a:t>
            </a:r>
            <a:r>
              <a:rPr lang="es-ES_tradnl" sz="1250" b="1" dirty="0" smtClean="0">
                <a:solidFill>
                  <a:srgbClr val="000000"/>
                </a:solidFill>
                <a:ea typeface="Calibri"/>
                <a:cs typeface="Calibri"/>
                <a:sym typeface="Calibri"/>
              </a:rPr>
              <a:t>estudiantes (espontáneas)</a:t>
            </a:r>
            <a:endParaRPr lang="es-ES_tradnl" sz="1250" b="1" dirty="0">
              <a:solidFill>
                <a:srgbClr val="000000"/>
              </a:solidFill>
              <a:ea typeface="Calibri"/>
              <a:cs typeface="Calibri"/>
              <a:sym typeface="Calibri"/>
            </a:endParaRPr>
          </a:p>
          <a:p>
            <a:pPr marL="285750" indent="-114300">
              <a:buClr>
                <a:schemeClr val="dk1"/>
              </a:buClr>
              <a:buSzPct val="91666"/>
              <a:buFont typeface="Arial" panose="020B0604020202020204" pitchFamily="34" charset="0"/>
              <a:buChar char="•"/>
            </a:pPr>
            <a:r>
              <a:rPr lang="es-ES_tradnl" sz="1250" b="1" dirty="0" smtClean="0">
                <a:solidFill>
                  <a:schemeClr val="dk1"/>
                </a:solidFill>
                <a:ea typeface="Calibri"/>
                <a:cs typeface="Calibri"/>
                <a:sym typeface="Calibri"/>
              </a:rPr>
              <a:t>Las </a:t>
            </a:r>
            <a:r>
              <a:rPr lang="es-ES_tradnl" sz="1250" b="1" dirty="0">
                <a:solidFill>
                  <a:schemeClr val="dk1"/>
                </a:solidFill>
                <a:ea typeface="Calibri"/>
                <a:cs typeface="Calibri"/>
                <a:sym typeface="Calibri"/>
              </a:rPr>
              <a:t>plantas empiezan </a:t>
            </a:r>
            <a:r>
              <a:rPr lang="es-ES_tradnl" sz="1250" b="1" dirty="0" smtClean="0">
                <a:solidFill>
                  <a:schemeClr val="dk1"/>
                </a:solidFill>
                <a:ea typeface="Calibri"/>
                <a:cs typeface="Calibri"/>
                <a:sym typeface="Calibri"/>
              </a:rPr>
              <a:t>pequeñas y se </a:t>
            </a:r>
            <a:r>
              <a:rPr lang="es-ES_tradnl" sz="1250" b="1" dirty="0">
                <a:solidFill>
                  <a:schemeClr val="dk1"/>
                </a:solidFill>
                <a:ea typeface="Calibri"/>
                <a:cs typeface="Calibri"/>
                <a:sym typeface="Calibri"/>
              </a:rPr>
              <a:t>hacen grandes</a:t>
            </a:r>
            <a:r>
              <a:rPr lang="es-ES_tradnl" sz="1250" b="1" dirty="0" smtClean="0">
                <a:solidFill>
                  <a:schemeClr val="dk1"/>
                </a:solidFill>
                <a:ea typeface="Calibri"/>
                <a:cs typeface="Calibri"/>
                <a:sym typeface="Calibri"/>
              </a:rPr>
              <a:t>.</a:t>
            </a:r>
            <a:endParaRPr lang="es-ES_tradnl" sz="1250" b="1" dirty="0">
              <a:solidFill>
                <a:schemeClr val="dk1"/>
              </a:solidFill>
              <a:ea typeface="Calibri"/>
              <a:cs typeface="Calibri"/>
              <a:sym typeface="Calibri"/>
            </a:endParaRPr>
          </a:p>
          <a:p>
            <a:pPr marL="285750" indent="-114300">
              <a:buClr>
                <a:schemeClr val="dk1"/>
              </a:buClr>
              <a:buSzPct val="91666"/>
              <a:buFont typeface="Arial" panose="020B0604020202020204" pitchFamily="34" charset="0"/>
              <a:buChar char="•"/>
            </a:pPr>
            <a:r>
              <a:rPr lang="es-ES_tradnl" sz="1250" b="1" dirty="0" smtClean="0">
                <a:solidFill>
                  <a:schemeClr val="dk1"/>
                </a:solidFill>
                <a:ea typeface="Calibri"/>
                <a:cs typeface="Calibri"/>
                <a:sym typeface="Calibri"/>
              </a:rPr>
              <a:t>Las </a:t>
            </a:r>
            <a:r>
              <a:rPr lang="es-ES_tradnl" sz="1250" b="1" dirty="0">
                <a:solidFill>
                  <a:schemeClr val="dk1"/>
                </a:solidFill>
                <a:ea typeface="Calibri"/>
                <a:cs typeface="Calibri"/>
                <a:sym typeface="Calibri"/>
              </a:rPr>
              <a:t>plantas crecen de las semillas</a:t>
            </a:r>
            <a:r>
              <a:rPr lang="es-ES_tradnl" sz="1250" b="1" dirty="0" smtClean="0">
                <a:solidFill>
                  <a:schemeClr val="dk1"/>
                </a:solidFill>
                <a:ea typeface="Calibri"/>
                <a:cs typeface="Calibri"/>
                <a:sym typeface="Calibri"/>
              </a:rPr>
              <a:t>.</a:t>
            </a:r>
            <a:endParaRPr lang="es-ES_tradnl" sz="1250" b="1" dirty="0">
              <a:solidFill>
                <a:schemeClr val="dk1"/>
              </a:solidFill>
              <a:ea typeface="Calibri"/>
              <a:cs typeface="Calibri"/>
              <a:sym typeface="Calibri"/>
            </a:endParaRPr>
          </a:p>
          <a:p>
            <a:pPr marL="285750" indent="-114300">
              <a:buClr>
                <a:schemeClr val="dk1"/>
              </a:buClr>
              <a:buSzPct val="91666"/>
              <a:buFont typeface="Arial" panose="020B0604020202020204" pitchFamily="34" charset="0"/>
              <a:buChar char="•"/>
            </a:pPr>
            <a:r>
              <a:rPr lang="es-ES_tradnl" sz="1250" b="1" dirty="0" smtClean="0">
                <a:solidFill>
                  <a:schemeClr val="dk1"/>
                </a:solidFill>
                <a:ea typeface="Calibri"/>
                <a:cs typeface="Calibri"/>
                <a:sym typeface="Calibri"/>
              </a:rPr>
              <a:t>Algunas </a:t>
            </a:r>
            <a:r>
              <a:rPr lang="es-ES_tradnl" sz="1250" b="1" dirty="0">
                <a:solidFill>
                  <a:schemeClr val="dk1"/>
                </a:solidFill>
                <a:ea typeface="Calibri"/>
                <a:cs typeface="Calibri"/>
                <a:sym typeface="Calibri"/>
              </a:rPr>
              <a:t>plantas </a:t>
            </a:r>
            <a:r>
              <a:rPr lang="es-ES_tradnl" sz="1250" b="1" dirty="0" smtClean="0">
                <a:solidFill>
                  <a:schemeClr val="dk1"/>
                </a:solidFill>
                <a:ea typeface="Calibri"/>
                <a:cs typeface="Calibri"/>
                <a:sym typeface="Calibri"/>
              </a:rPr>
              <a:t>crecen hasta ser árboles </a:t>
            </a:r>
            <a:r>
              <a:rPr lang="es-ES_tradnl" sz="1250" b="1" dirty="0">
                <a:solidFill>
                  <a:schemeClr val="dk1"/>
                </a:solidFill>
                <a:ea typeface="Calibri"/>
                <a:cs typeface="Calibri"/>
                <a:sym typeface="Calibri"/>
              </a:rPr>
              <a:t>grandes</a:t>
            </a:r>
            <a:r>
              <a:rPr lang="es-ES_tradnl" sz="1250" b="1" dirty="0" smtClean="0">
                <a:solidFill>
                  <a:schemeClr val="dk1"/>
                </a:solidFill>
                <a:ea typeface="Calibri"/>
                <a:cs typeface="Calibri"/>
                <a:sym typeface="Calibri"/>
              </a:rPr>
              <a:t>.</a:t>
            </a:r>
            <a:endParaRPr lang="es-ES_tradnl" sz="1250" b="1" dirty="0">
              <a:solidFill>
                <a:schemeClr val="dk1"/>
              </a:solidFill>
              <a:ea typeface="Calibri"/>
              <a:cs typeface="Calibri"/>
              <a:sym typeface="Calibri"/>
            </a:endParaRPr>
          </a:p>
          <a:p>
            <a:pPr>
              <a:buClr>
                <a:schemeClr val="dk1"/>
              </a:buClr>
            </a:pPr>
            <a:endParaRPr lang="es-ES_tradnl" sz="1250" b="1" dirty="0">
              <a:solidFill>
                <a:schemeClr val="dk1"/>
              </a:solidFill>
              <a:ea typeface="Calibri"/>
              <a:cs typeface="Calibri"/>
              <a:sym typeface="Calibri"/>
            </a:endParaRPr>
          </a:p>
          <a:p>
            <a:pPr>
              <a:buClr>
                <a:schemeClr val="dk1"/>
              </a:buClr>
              <a:buSzPct val="91666"/>
            </a:pPr>
            <a:r>
              <a:rPr lang="es-ES_tradnl" sz="1250" b="1" dirty="0">
                <a:solidFill>
                  <a:schemeClr val="dk1"/>
                </a:solidFill>
                <a:ea typeface="Calibri"/>
                <a:cs typeface="Calibri"/>
                <a:sym typeface="Calibri"/>
              </a:rPr>
              <a:t>[</a:t>
            </a:r>
            <a:r>
              <a:rPr lang="es-ES_tradnl" sz="1250" b="1" dirty="0" smtClean="0"/>
              <a:t>Dé </a:t>
            </a:r>
            <a:r>
              <a:rPr lang="es-ES_tradnl" sz="1250" b="1" dirty="0"/>
              <a:t>dos minutos a los estudiantes para </a:t>
            </a:r>
            <a:r>
              <a:rPr lang="es-ES_tradnl" sz="1250" b="1" dirty="0" smtClean="0"/>
              <a:t>que hablen </a:t>
            </a:r>
            <a:r>
              <a:rPr lang="es-ES_tradnl" sz="1250" b="1" dirty="0"/>
              <a:t>con sus </a:t>
            </a:r>
            <a:r>
              <a:rPr lang="es-ES_tradnl" sz="1250" b="1" dirty="0" smtClean="0"/>
              <a:t>compañeros.</a:t>
            </a:r>
            <a:r>
              <a:rPr lang="es-ES_tradnl" sz="1250" b="1" dirty="0" smtClean="0">
                <a:solidFill>
                  <a:schemeClr val="dk1"/>
                </a:solidFill>
                <a:ea typeface="Calibri"/>
                <a:cs typeface="Calibri"/>
                <a:sym typeface="Calibri"/>
              </a:rPr>
              <a:t>]</a:t>
            </a:r>
            <a:endParaRPr lang="es-ES_tradnl" sz="1250" b="1" dirty="0">
              <a:solidFill>
                <a:schemeClr val="dk1"/>
              </a:solidFill>
              <a:ea typeface="Calibri"/>
              <a:cs typeface="Calibri"/>
              <a:sym typeface="Calibri"/>
            </a:endParaRPr>
          </a:p>
          <a:p>
            <a:pPr>
              <a:buClr>
                <a:schemeClr val="dk1"/>
              </a:buClr>
            </a:pPr>
            <a:endParaRPr lang="es-ES_tradnl" sz="1250" b="1" dirty="0">
              <a:solidFill>
                <a:schemeClr val="dk1"/>
              </a:solidFill>
              <a:ea typeface="Calibri"/>
              <a:cs typeface="Calibri"/>
              <a:sym typeface="Calibri"/>
            </a:endParaRPr>
          </a:p>
          <a:p>
            <a:pPr>
              <a:buClr>
                <a:schemeClr val="dk1"/>
              </a:buClr>
              <a:buSzPct val="91666"/>
            </a:pPr>
            <a:r>
              <a:rPr lang="es-ES_tradnl" sz="1250" b="1" dirty="0">
                <a:solidFill>
                  <a:schemeClr val="dk1"/>
                </a:solidFill>
                <a:ea typeface="Calibri"/>
                <a:cs typeface="Calibri"/>
                <a:sym typeface="Calibri"/>
              </a:rPr>
              <a:t>El facilitador dice: </a:t>
            </a:r>
            <a:r>
              <a:rPr lang="es-ES_tradnl" sz="1250" b="1" dirty="0" smtClean="0">
                <a:solidFill>
                  <a:schemeClr val="dk1"/>
                </a:solidFill>
                <a:ea typeface="Calibri"/>
                <a:cs typeface="Calibri"/>
                <a:sym typeface="Calibri"/>
              </a:rPr>
              <a:t>−</a:t>
            </a:r>
            <a:r>
              <a:rPr lang="es-ES_tradnl" sz="1250" b="1" i="1" dirty="0" smtClean="0">
                <a:solidFill>
                  <a:schemeClr val="dk1"/>
                </a:solidFill>
                <a:ea typeface="Calibri"/>
                <a:cs typeface="Calibri"/>
                <a:sym typeface="Calibri"/>
              </a:rPr>
              <a:t>Estudiantes, </a:t>
            </a:r>
            <a:r>
              <a:rPr lang="es-ES_tradnl" sz="1250" b="1" i="1" dirty="0">
                <a:solidFill>
                  <a:schemeClr val="dk1"/>
                </a:solidFill>
                <a:ea typeface="Calibri"/>
                <a:cs typeface="Calibri"/>
                <a:sym typeface="Calibri"/>
              </a:rPr>
              <a:t>por favor ayúdenme a hacer </a:t>
            </a:r>
            <a:r>
              <a:rPr lang="es-ES_tradnl" sz="1250" b="1" i="1" dirty="0" smtClean="0">
                <a:solidFill>
                  <a:schemeClr val="dk1"/>
                </a:solidFill>
                <a:ea typeface="Calibri"/>
                <a:cs typeface="Calibri"/>
                <a:sym typeface="Calibri"/>
              </a:rPr>
              <a:t>una gráfica del </a:t>
            </a:r>
            <a:r>
              <a:rPr lang="es-ES_tradnl" sz="1250" b="1" i="1" dirty="0">
                <a:solidFill>
                  <a:schemeClr val="dk1"/>
                </a:solidFill>
                <a:ea typeface="Calibri"/>
                <a:cs typeface="Calibri"/>
                <a:sym typeface="Calibri"/>
              </a:rPr>
              <a:t>ciclo de vida de un árbol</a:t>
            </a:r>
            <a:r>
              <a:rPr lang="es-ES_tradnl" sz="1250" b="1" i="1" dirty="0" smtClean="0">
                <a:solidFill>
                  <a:schemeClr val="dk1"/>
                </a:solidFill>
                <a:ea typeface="Calibri"/>
                <a:cs typeface="Calibri"/>
                <a:sym typeface="Calibri"/>
              </a:rPr>
              <a:t>.</a:t>
            </a:r>
            <a:endParaRPr lang="es-ES_tradnl" sz="1250" b="1" i="1" dirty="0">
              <a:solidFill>
                <a:schemeClr val="dk1"/>
              </a:solidFill>
              <a:ea typeface="Calibri"/>
              <a:cs typeface="Calibri"/>
              <a:sym typeface="Calibri"/>
            </a:endParaRPr>
          </a:p>
          <a:p>
            <a:pPr>
              <a:buClr>
                <a:schemeClr val="dk1"/>
              </a:buClr>
            </a:pPr>
            <a:endParaRPr lang="es-ES_tradnl" sz="1250" b="1" dirty="0">
              <a:solidFill>
                <a:schemeClr val="dk1"/>
              </a:solidFill>
              <a:ea typeface="Calibri"/>
              <a:cs typeface="Calibri"/>
              <a:sym typeface="Calibri"/>
            </a:endParaRPr>
          </a:p>
          <a:p>
            <a:pPr>
              <a:buClr>
                <a:schemeClr val="dk1"/>
              </a:buClr>
              <a:buSzPct val="91666"/>
            </a:pPr>
            <a:r>
              <a:rPr lang="es-ES_tradnl" sz="1250" b="1" dirty="0">
                <a:solidFill>
                  <a:schemeClr val="dk1"/>
                </a:solidFill>
                <a:ea typeface="Calibri"/>
                <a:cs typeface="Calibri"/>
                <a:sym typeface="Calibri"/>
              </a:rPr>
              <a:t>[El </a:t>
            </a:r>
            <a:r>
              <a:rPr lang="es-ES_tradnl" sz="1250" b="1" dirty="0" smtClean="0">
                <a:solidFill>
                  <a:schemeClr val="dk1"/>
                </a:solidFill>
                <a:ea typeface="Calibri"/>
                <a:cs typeface="Calibri"/>
                <a:sym typeface="Calibri"/>
              </a:rPr>
              <a:t>facilitador solicitará </a:t>
            </a:r>
            <a:r>
              <a:rPr lang="es-ES_tradnl" sz="1250" b="1" dirty="0">
                <a:solidFill>
                  <a:schemeClr val="dk1"/>
                </a:solidFill>
                <a:ea typeface="Calibri"/>
                <a:cs typeface="Calibri"/>
                <a:sym typeface="Calibri"/>
              </a:rPr>
              <a:t>respuestas de los estudiantes para </a:t>
            </a:r>
            <a:r>
              <a:rPr lang="es-ES_tradnl" sz="1250" b="1" dirty="0" smtClean="0">
                <a:solidFill>
                  <a:schemeClr val="dk1"/>
                </a:solidFill>
                <a:ea typeface="Calibri"/>
                <a:cs typeface="Calibri"/>
                <a:sym typeface="Calibri"/>
              </a:rPr>
              <a:t>escribir las etapas </a:t>
            </a:r>
            <a:r>
              <a:rPr lang="es-ES_tradnl" sz="1250" b="1" dirty="0">
                <a:solidFill>
                  <a:schemeClr val="dk1"/>
                </a:solidFill>
                <a:ea typeface="Calibri"/>
                <a:cs typeface="Calibri"/>
                <a:sym typeface="Calibri"/>
              </a:rPr>
              <a:t>de desarrollo de un árbol (semilla, brote, árbol joven, árbol adulto)]</a:t>
            </a:r>
          </a:p>
          <a:p>
            <a:endParaRPr lang="es-ES_tradnl" sz="1250" b="1" dirty="0">
              <a:solidFill>
                <a:schemeClr val="dk1"/>
              </a:solidFill>
              <a:ea typeface="Calibri"/>
              <a:cs typeface="Calibri"/>
              <a:sym typeface="Calibri"/>
            </a:endParaRPr>
          </a:p>
          <a:p>
            <a:pPr>
              <a:buClr>
                <a:schemeClr val="dk1"/>
              </a:buClr>
              <a:buSzPct val="91666"/>
            </a:pPr>
            <a:r>
              <a:rPr lang="es-ES_tradnl" sz="1250" b="1" dirty="0">
                <a:solidFill>
                  <a:schemeClr val="dk1"/>
                </a:solidFill>
                <a:ea typeface="Calibri"/>
                <a:cs typeface="Calibri"/>
                <a:sym typeface="Calibri"/>
              </a:rPr>
              <a:t>El facilitador dice: </a:t>
            </a:r>
            <a:r>
              <a:rPr lang="es-ES_tradnl" sz="1250" b="1" dirty="0" smtClean="0">
                <a:solidFill>
                  <a:schemeClr val="dk1"/>
                </a:solidFill>
                <a:ea typeface="Calibri"/>
                <a:cs typeface="Calibri"/>
                <a:sym typeface="Calibri"/>
              </a:rPr>
              <a:t>−</a:t>
            </a:r>
            <a:r>
              <a:rPr lang="es-419" sz="1250" b="1" i="1" dirty="0">
                <a:solidFill>
                  <a:schemeClr val="dk1"/>
                </a:solidFill>
                <a:ea typeface="Calibri"/>
                <a:cs typeface="Calibri"/>
                <a:sym typeface="Calibri"/>
              </a:rPr>
              <a:t>Voltéense hacia un compañero y </a:t>
            </a:r>
            <a:r>
              <a:rPr lang="es-419" sz="1250" b="1" i="1" dirty="0" smtClean="0">
                <a:solidFill>
                  <a:schemeClr val="dk1"/>
                </a:solidFill>
                <a:ea typeface="Calibri"/>
                <a:cs typeface="Calibri"/>
                <a:sym typeface="Calibri"/>
              </a:rPr>
              <a:t>hablen </a:t>
            </a:r>
            <a:r>
              <a:rPr lang="es-ES_tradnl" sz="1250" b="1" i="1" dirty="0" smtClean="0">
                <a:solidFill>
                  <a:schemeClr val="dk1"/>
                </a:solidFill>
                <a:ea typeface="Calibri"/>
                <a:cs typeface="Calibri"/>
                <a:sym typeface="Calibri"/>
              </a:rPr>
              <a:t>sobre el porqué </a:t>
            </a:r>
            <a:r>
              <a:rPr lang="es-ES_tradnl" sz="1250" b="1" i="1" dirty="0">
                <a:solidFill>
                  <a:schemeClr val="dk1"/>
                </a:solidFill>
                <a:ea typeface="Calibri"/>
                <a:cs typeface="Calibri"/>
                <a:sym typeface="Calibri"/>
              </a:rPr>
              <a:t>las plantas son importantes para los animales</a:t>
            </a:r>
            <a:r>
              <a:rPr lang="es-ES_tradnl" sz="1250" b="1" i="1" dirty="0" smtClean="0">
                <a:solidFill>
                  <a:schemeClr val="dk1"/>
                </a:solidFill>
                <a:ea typeface="Calibri"/>
                <a:cs typeface="Calibri"/>
                <a:sym typeface="Calibri"/>
              </a:rPr>
              <a:t>.</a:t>
            </a:r>
            <a:endParaRPr lang="es-ES_tradnl" sz="1250" b="1" i="1" dirty="0">
              <a:solidFill>
                <a:schemeClr val="dk1"/>
              </a:solidFill>
              <a:ea typeface="Calibri"/>
              <a:cs typeface="Calibri"/>
              <a:sym typeface="Calibri"/>
            </a:endParaRPr>
          </a:p>
          <a:p>
            <a:pPr>
              <a:buClr>
                <a:schemeClr val="dk1"/>
              </a:buClr>
            </a:pPr>
            <a:endParaRPr lang="es-ES_tradnl" sz="1250" b="1" dirty="0">
              <a:solidFill>
                <a:schemeClr val="dk1"/>
              </a:solidFill>
              <a:ea typeface="Calibri"/>
              <a:cs typeface="Calibri"/>
              <a:sym typeface="Calibri"/>
            </a:endParaRPr>
          </a:p>
          <a:p>
            <a:pPr>
              <a:buClr>
                <a:schemeClr val="dk1"/>
              </a:buClr>
              <a:buSzPct val="91666"/>
            </a:pPr>
            <a:r>
              <a:rPr lang="es-ES_tradnl" sz="1250" b="1" dirty="0">
                <a:solidFill>
                  <a:schemeClr val="dk1"/>
                </a:solidFill>
                <a:ea typeface="Calibri"/>
                <a:cs typeface="Calibri"/>
                <a:sym typeface="Calibri"/>
              </a:rPr>
              <a:t>Pregunta </a:t>
            </a:r>
            <a:r>
              <a:rPr lang="es-ES_tradnl" sz="1250" b="1" dirty="0" smtClean="0">
                <a:solidFill>
                  <a:schemeClr val="dk1"/>
                </a:solidFill>
                <a:ea typeface="Calibri"/>
                <a:cs typeface="Calibri"/>
                <a:sym typeface="Calibri"/>
              </a:rPr>
              <a:t>de discusión</a:t>
            </a:r>
            <a:r>
              <a:rPr lang="es-ES_tradnl" sz="1250" b="1" dirty="0">
                <a:solidFill>
                  <a:schemeClr val="dk1"/>
                </a:solidFill>
                <a:ea typeface="Calibri"/>
                <a:cs typeface="Calibri"/>
                <a:sym typeface="Calibri"/>
              </a:rPr>
              <a:t>:</a:t>
            </a:r>
          </a:p>
          <a:p>
            <a:pPr>
              <a:buClr>
                <a:schemeClr val="dk1"/>
              </a:buClr>
              <a:buSzPct val="91666"/>
            </a:pPr>
            <a:r>
              <a:rPr lang="es-ES_tradnl" sz="1250" b="1" dirty="0">
                <a:solidFill>
                  <a:schemeClr val="dk1"/>
                </a:solidFill>
                <a:ea typeface="Calibri"/>
                <a:cs typeface="Calibri"/>
                <a:sym typeface="Calibri"/>
              </a:rPr>
              <a:t>“¿Qué sabes </a:t>
            </a:r>
            <a:r>
              <a:rPr lang="es-ES_tradnl" sz="1250" b="1" dirty="0" smtClean="0">
                <a:solidFill>
                  <a:schemeClr val="dk1"/>
                </a:solidFill>
                <a:ea typeface="Calibri"/>
                <a:cs typeface="Calibri"/>
                <a:sym typeface="Calibri"/>
              </a:rPr>
              <a:t>sobre el porqué </a:t>
            </a:r>
            <a:r>
              <a:rPr lang="es-ES_tradnl" sz="1250" b="1" dirty="0">
                <a:solidFill>
                  <a:schemeClr val="dk1"/>
                </a:solidFill>
                <a:ea typeface="Calibri"/>
                <a:cs typeface="Calibri"/>
                <a:sym typeface="Calibri"/>
              </a:rPr>
              <a:t>las plantas son importantes para los animales?”</a:t>
            </a:r>
          </a:p>
          <a:p>
            <a:pPr>
              <a:buClr>
                <a:schemeClr val="dk1"/>
              </a:buClr>
            </a:pPr>
            <a:endParaRPr lang="es-ES_tradnl" sz="1250" b="1" dirty="0">
              <a:solidFill>
                <a:schemeClr val="dk1"/>
              </a:solidFill>
              <a:ea typeface="Calibri"/>
              <a:cs typeface="Calibri"/>
              <a:sym typeface="Calibri"/>
            </a:endParaRPr>
          </a:p>
          <a:p>
            <a:r>
              <a:rPr lang="es-ES_tradnl" sz="1250" b="1" dirty="0">
                <a:solidFill>
                  <a:srgbClr val="000000"/>
                </a:solidFill>
                <a:ea typeface="Calibri"/>
                <a:cs typeface="Calibri"/>
                <a:sym typeface="Calibri"/>
              </a:rPr>
              <a:t>Posibles respuestas de los  estudiantes </a:t>
            </a:r>
            <a:r>
              <a:rPr lang="es-ES_tradnl" sz="1250" b="1" dirty="0" smtClean="0">
                <a:solidFill>
                  <a:srgbClr val="000000"/>
                </a:solidFill>
                <a:ea typeface="Calibri"/>
                <a:cs typeface="Calibri"/>
                <a:sym typeface="Calibri"/>
              </a:rPr>
              <a:t>(espontáneas)</a:t>
            </a:r>
            <a:endParaRPr lang="es-ES_tradnl" sz="1250" b="1" dirty="0">
              <a:solidFill>
                <a:srgbClr val="000000"/>
              </a:solidFill>
              <a:ea typeface="Calibri"/>
              <a:cs typeface="Calibri"/>
              <a:sym typeface="Calibri"/>
            </a:endParaRPr>
          </a:p>
          <a:p>
            <a:pPr marL="285750" indent="-114300">
              <a:buClr>
                <a:schemeClr val="dk1"/>
              </a:buClr>
              <a:buSzPct val="91666"/>
              <a:buFont typeface="Arial" panose="020B0604020202020204" pitchFamily="34" charset="0"/>
              <a:buChar char="•"/>
            </a:pPr>
            <a:r>
              <a:rPr lang="es-ES_tradnl" sz="1250" b="1" dirty="0" smtClean="0">
                <a:solidFill>
                  <a:schemeClr val="dk1"/>
                </a:solidFill>
                <a:ea typeface="Calibri"/>
                <a:cs typeface="Calibri"/>
                <a:sym typeface="Calibri"/>
              </a:rPr>
              <a:t>Los </a:t>
            </a:r>
            <a:r>
              <a:rPr lang="es-ES_tradnl" sz="1250" b="1" dirty="0">
                <a:solidFill>
                  <a:schemeClr val="dk1"/>
                </a:solidFill>
                <a:ea typeface="Calibri"/>
                <a:cs typeface="Calibri"/>
                <a:sym typeface="Calibri"/>
              </a:rPr>
              <a:t>animales comen plantas</a:t>
            </a:r>
            <a:r>
              <a:rPr lang="es-ES_tradnl" sz="1250" b="1" dirty="0" smtClean="0">
                <a:solidFill>
                  <a:schemeClr val="dk1"/>
                </a:solidFill>
                <a:ea typeface="Calibri"/>
                <a:cs typeface="Calibri"/>
                <a:sym typeface="Calibri"/>
              </a:rPr>
              <a:t>.</a:t>
            </a:r>
            <a:endParaRPr lang="es-ES_tradnl" sz="1250" b="1" dirty="0">
              <a:solidFill>
                <a:schemeClr val="dk1"/>
              </a:solidFill>
              <a:ea typeface="Calibri"/>
              <a:cs typeface="Calibri"/>
              <a:sym typeface="Calibri"/>
            </a:endParaRPr>
          </a:p>
          <a:p>
            <a:pPr marL="285750" indent="-114300">
              <a:buClr>
                <a:schemeClr val="dk1"/>
              </a:buClr>
              <a:buSzPct val="91666"/>
              <a:buFont typeface="Arial" panose="020B0604020202020204" pitchFamily="34" charset="0"/>
              <a:buChar char="•"/>
            </a:pPr>
            <a:r>
              <a:rPr lang="es-ES_tradnl" sz="1250" b="1" dirty="0" smtClean="0">
                <a:solidFill>
                  <a:schemeClr val="dk1"/>
                </a:solidFill>
                <a:ea typeface="Calibri"/>
                <a:cs typeface="Calibri"/>
                <a:sym typeface="Calibri"/>
              </a:rPr>
              <a:t>Los </a:t>
            </a:r>
            <a:r>
              <a:rPr lang="es-ES_tradnl" sz="1250" b="1" dirty="0">
                <a:solidFill>
                  <a:schemeClr val="dk1"/>
                </a:solidFill>
                <a:ea typeface="Calibri"/>
                <a:cs typeface="Calibri"/>
                <a:sym typeface="Calibri"/>
              </a:rPr>
              <a:t>animales necesitan las plantas para </a:t>
            </a:r>
            <a:r>
              <a:rPr lang="es-ES_tradnl" sz="1250" b="1" dirty="0" smtClean="0">
                <a:solidFill>
                  <a:schemeClr val="dk1"/>
                </a:solidFill>
                <a:ea typeface="Calibri"/>
                <a:cs typeface="Calibri"/>
                <a:sym typeface="Calibri"/>
              </a:rPr>
              <a:t>esconderse.</a:t>
            </a:r>
          </a:p>
          <a:p>
            <a:pPr marL="285750" indent="-114300">
              <a:buClr>
                <a:schemeClr val="dk1"/>
              </a:buClr>
              <a:buSzPct val="91666"/>
              <a:buFont typeface="Arial" panose="020B0604020202020204" pitchFamily="34" charset="0"/>
              <a:buChar char="•"/>
            </a:pPr>
            <a:r>
              <a:rPr lang="es-ES_tradnl" sz="1250" b="1" dirty="0" smtClean="0">
                <a:solidFill>
                  <a:schemeClr val="dk1"/>
                </a:solidFill>
                <a:ea typeface="Calibri"/>
                <a:cs typeface="Calibri"/>
                <a:sym typeface="Calibri"/>
              </a:rPr>
              <a:t>Los </a:t>
            </a:r>
            <a:r>
              <a:rPr lang="es-ES_tradnl" sz="1250" b="1" dirty="0">
                <a:solidFill>
                  <a:schemeClr val="dk1"/>
                </a:solidFill>
                <a:ea typeface="Calibri"/>
                <a:cs typeface="Calibri"/>
                <a:sym typeface="Calibri"/>
              </a:rPr>
              <a:t>animales necesitan las plantas para alimentarse</a:t>
            </a:r>
            <a:r>
              <a:rPr lang="es-ES_tradnl" sz="1250" b="1" dirty="0" smtClean="0">
                <a:solidFill>
                  <a:schemeClr val="dk1"/>
                </a:solidFill>
                <a:ea typeface="Calibri"/>
                <a:cs typeface="Calibri"/>
                <a:sym typeface="Calibri"/>
              </a:rPr>
              <a:t>.</a:t>
            </a:r>
            <a:endParaRPr lang="es-ES_tradnl" sz="1250" b="1" dirty="0">
              <a:solidFill>
                <a:schemeClr val="dk1"/>
              </a:solidFill>
              <a:ea typeface="Calibri"/>
              <a:cs typeface="Calibri"/>
              <a:sym typeface="Calibri"/>
            </a:endParaRPr>
          </a:p>
          <a:p>
            <a:pPr>
              <a:buClr>
                <a:schemeClr val="dk1"/>
              </a:buClr>
            </a:pPr>
            <a:endParaRPr lang="es-ES_tradnl" sz="1250" b="1" dirty="0">
              <a:solidFill>
                <a:schemeClr val="dk1"/>
              </a:solidFill>
              <a:ea typeface="Calibri"/>
              <a:cs typeface="Calibri"/>
              <a:sym typeface="Calibri"/>
            </a:endParaRPr>
          </a:p>
          <a:p>
            <a:pPr>
              <a:buClr>
                <a:schemeClr val="dk1"/>
              </a:buClr>
              <a:buSzPct val="91666"/>
            </a:pPr>
            <a:r>
              <a:rPr lang="es-ES_tradnl" sz="1250" b="1" dirty="0">
                <a:solidFill>
                  <a:schemeClr val="dk1"/>
                </a:solidFill>
                <a:ea typeface="Calibri"/>
                <a:cs typeface="Calibri"/>
                <a:sym typeface="Calibri"/>
              </a:rPr>
              <a:t>El facilitador dice: </a:t>
            </a:r>
            <a:r>
              <a:rPr lang="es-ES_tradnl" sz="1250" b="1" dirty="0" smtClean="0">
                <a:solidFill>
                  <a:schemeClr val="dk1"/>
                </a:solidFill>
                <a:ea typeface="Calibri"/>
                <a:cs typeface="Calibri"/>
                <a:sym typeface="Calibri"/>
              </a:rPr>
              <a:t>−</a:t>
            </a:r>
            <a:r>
              <a:rPr lang="es-ES" sz="1250" b="1" i="1" dirty="0" smtClean="0">
                <a:solidFill>
                  <a:schemeClr val="dk1"/>
                </a:solidFill>
                <a:ea typeface="Calibri"/>
                <a:cs typeface="Calibri"/>
                <a:sym typeface="Calibri"/>
              </a:rPr>
              <a:t>Ahora </a:t>
            </a:r>
            <a:r>
              <a:rPr lang="es-ES" sz="1250" b="1" i="1" dirty="0">
                <a:solidFill>
                  <a:schemeClr val="dk1"/>
                </a:solidFill>
                <a:ea typeface="Calibri"/>
                <a:cs typeface="Calibri"/>
                <a:sym typeface="Calibri"/>
              </a:rPr>
              <a:t>vamos a ver un video corto sobre las plantas y los animales</a:t>
            </a:r>
            <a:r>
              <a:rPr lang="es-ES_tradnl" sz="1250" b="1" i="1" dirty="0">
                <a:solidFill>
                  <a:schemeClr val="dk1"/>
                </a:solidFill>
                <a:ea typeface="Calibri"/>
                <a:cs typeface="Calibri"/>
                <a:sym typeface="Calibri"/>
              </a:rPr>
              <a:t>.”</a:t>
            </a:r>
          </a:p>
          <a:p>
            <a:pPr>
              <a:buClr>
                <a:schemeClr val="dk1"/>
              </a:buClr>
              <a:buSzPct val="91666"/>
            </a:pPr>
            <a:r>
              <a:rPr lang="es-ES_tradnl" sz="1250" b="1" i="1" dirty="0">
                <a:solidFill>
                  <a:schemeClr val="dk1"/>
                </a:solidFill>
                <a:ea typeface="Calibri"/>
                <a:cs typeface="Calibri"/>
                <a:sym typeface="Calibri"/>
              </a:rPr>
              <a:t>https://www.youtube.com/watch?v=Q80pcN0lp8s</a:t>
            </a:r>
          </a:p>
          <a:p>
            <a:pPr>
              <a:buClr>
                <a:schemeClr val="dk1"/>
              </a:buClr>
            </a:pPr>
            <a:endParaRPr sz="1262" b="1" dirty="0">
              <a:solidFill>
                <a:schemeClr val="dk1"/>
              </a:solidFill>
              <a:latin typeface="Calibri"/>
              <a:ea typeface="Calibri"/>
              <a:cs typeface="Calibri"/>
              <a:sym typeface="Calibri"/>
            </a:endParaRPr>
          </a:p>
          <a:p>
            <a:pPr>
              <a:buClr>
                <a:schemeClr val="dk1"/>
              </a:buClr>
            </a:pPr>
            <a:endParaRPr sz="1262" b="1" dirty="0">
              <a:solidFill>
                <a:schemeClr val="dk1"/>
              </a:solidFill>
              <a:latin typeface="Calibri"/>
              <a:ea typeface="Calibri"/>
              <a:cs typeface="Calibri"/>
              <a:sym typeface="Calibri"/>
            </a:endParaRPr>
          </a:p>
          <a:p>
            <a:pPr>
              <a:buClr>
                <a:schemeClr val="dk1"/>
              </a:buClr>
            </a:pPr>
            <a:endParaRPr sz="1262" b="1" dirty="0">
              <a:solidFill>
                <a:schemeClr val="dk1"/>
              </a:solidFill>
              <a:latin typeface="Calibri"/>
              <a:ea typeface="Calibri"/>
              <a:cs typeface="Calibri"/>
              <a:sym typeface="Calibri"/>
            </a:endParaRPr>
          </a:p>
          <a:p>
            <a:pPr>
              <a:buClr>
                <a:schemeClr val="dk1"/>
              </a:buClr>
            </a:pPr>
            <a:endParaRPr sz="1262" b="1" dirty="0">
              <a:solidFill>
                <a:schemeClr val="dk1"/>
              </a:solidFill>
              <a:latin typeface="Calibri"/>
              <a:ea typeface="Calibri"/>
              <a:cs typeface="Calibri"/>
              <a:sym typeface="Calibri"/>
            </a:endParaRPr>
          </a:p>
          <a:p>
            <a:endParaRPr sz="1262" b="1" dirty="0">
              <a:solidFill>
                <a:schemeClr val="dk1"/>
              </a:solidFill>
              <a:latin typeface="Calibri"/>
              <a:ea typeface="Calibri"/>
              <a:cs typeface="Calibri"/>
              <a:sym typeface="Calibri"/>
            </a:endParaRPr>
          </a:p>
          <a:p>
            <a:pPr>
              <a:buClr>
                <a:schemeClr val="dk1"/>
              </a:buClr>
            </a:pPr>
            <a:endParaRPr sz="1262" b="1" dirty="0">
              <a:solidFill>
                <a:schemeClr val="dk1"/>
              </a:solidFill>
              <a:latin typeface="Calibri"/>
              <a:ea typeface="Calibri"/>
              <a:cs typeface="Calibri"/>
              <a:sym typeface="Calibri"/>
            </a:endParaRPr>
          </a:p>
          <a:p>
            <a:pPr>
              <a:buClr>
                <a:schemeClr val="dk1"/>
              </a:buClr>
              <a:buSzPct val="91666"/>
            </a:pPr>
            <a:r>
              <a:rPr lang="en-US" sz="1262" b="1" dirty="0">
                <a:solidFill>
                  <a:schemeClr val="dk1"/>
                </a:solidFill>
                <a:latin typeface="Calibri"/>
                <a:ea typeface="Calibri"/>
                <a:cs typeface="Calibri"/>
                <a:sym typeface="Calibri"/>
              </a:rPr>
              <a:t> </a:t>
            </a:r>
          </a:p>
          <a:p>
            <a:pPr>
              <a:buClr>
                <a:schemeClr val="dk1"/>
              </a:buClr>
            </a:pPr>
            <a:endParaRPr sz="1262" b="1" dirty="0">
              <a:solidFill>
                <a:schemeClr val="dk1"/>
              </a:solidFill>
              <a:latin typeface="Calibri"/>
              <a:ea typeface="Calibri"/>
              <a:cs typeface="Calibri"/>
              <a:sym typeface="Calibri"/>
            </a:endParaRPr>
          </a:p>
          <a:p>
            <a:pPr>
              <a:buClr>
                <a:schemeClr val="dk1"/>
              </a:buClr>
            </a:pPr>
            <a:endParaRPr sz="1262" b="1" dirty="0">
              <a:solidFill>
                <a:schemeClr val="dk1"/>
              </a:solidFill>
              <a:latin typeface="Calibri"/>
              <a:ea typeface="Calibri"/>
              <a:cs typeface="Calibri"/>
              <a:sym typeface="Calibri"/>
            </a:endParaRPr>
          </a:p>
          <a:p>
            <a:endParaRPr sz="1262" b="1" dirty="0">
              <a:solidFill>
                <a:schemeClr val="dk1"/>
              </a:solidFill>
              <a:latin typeface="Calibri"/>
              <a:ea typeface="Calibri"/>
              <a:cs typeface="Calibri"/>
              <a:sym typeface="Calibri"/>
            </a:endParaRPr>
          </a:p>
          <a:p>
            <a:endParaRPr sz="1262" dirty="0">
              <a:solidFill>
                <a:schemeClr val="dk1"/>
              </a:solidFill>
              <a:latin typeface="Calibri"/>
              <a:ea typeface="Calibri"/>
              <a:cs typeface="Calibri"/>
              <a:sym typeface="Calibri"/>
            </a:endParaRPr>
          </a:p>
          <a:p>
            <a:endParaRPr sz="1262" dirty="0">
              <a:solidFill>
                <a:schemeClr val="dk1"/>
              </a:solidFill>
              <a:latin typeface="Calibri"/>
              <a:ea typeface="Calibri"/>
              <a:cs typeface="Calibri"/>
              <a:sym typeface="Calibri"/>
            </a:endParaRPr>
          </a:p>
          <a:p>
            <a:endParaRPr sz="1262" dirty="0">
              <a:solidFill>
                <a:schemeClr val="dk1"/>
              </a:solidFill>
              <a:latin typeface="Calibri"/>
              <a:ea typeface="Calibri"/>
              <a:cs typeface="Calibri"/>
              <a:sym typeface="Calibri"/>
            </a:endParaRPr>
          </a:p>
        </p:txBody>
      </p:sp>
      <p:sp>
        <p:nvSpPr>
          <p:cNvPr id="3" name="Rectangle 2"/>
          <p:cNvSpPr/>
          <p:nvPr/>
        </p:nvSpPr>
        <p:spPr>
          <a:xfrm>
            <a:off x="3547070" y="9538658"/>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
        <p:nvSpPr>
          <p:cNvPr id="4" name="Slide Number Placeholder 1"/>
          <p:cNvSpPr>
            <a:spLocks noGrp="1"/>
          </p:cNvSpPr>
          <p:nvPr>
            <p:ph type="sldNum" sz="quarter" idx="12"/>
          </p:nvPr>
        </p:nvSpPr>
        <p:spPr>
          <a:xfrm>
            <a:off x="6706198" y="9322648"/>
            <a:ext cx="677581" cy="535517"/>
          </a:xfrm>
        </p:spPr>
        <p:txBody>
          <a:bodyPr/>
          <a:lstStyle/>
          <a:p>
            <a:r>
              <a:rPr lang="en-US" dirty="0" smtClean="0"/>
              <a:t>7</a:t>
            </a:r>
            <a:endParaRPr lang="en-US" dirty="0"/>
          </a:p>
        </p:txBody>
      </p:sp>
    </p:spTree>
    <p:extLst>
      <p:ext uri="{BB962C8B-B14F-4D97-AF65-F5344CB8AC3E}">
        <p14:creationId xmlns:p14="http://schemas.microsoft.com/office/powerpoint/2010/main" val="1865852545"/>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381000" y="205691"/>
            <a:ext cx="7217527" cy="9143115"/>
          </a:xfrm>
          <a:prstGeom prst="rect">
            <a:avLst/>
          </a:prstGeom>
          <a:noFill/>
          <a:ln>
            <a:noFill/>
          </a:ln>
        </p:spPr>
        <p:txBody>
          <a:bodyPr lIns="98870" tIns="98870" rIns="98870" bIns="98870" anchor="t" anchorCtr="0">
            <a:noAutofit/>
          </a:bodyPr>
          <a:lstStyle/>
          <a:p>
            <a:r>
              <a:rPr lang="es-ES_tradnl" b="1" dirty="0">
                <a:solidFill>
                  <a:schemeClr val="dk1"/>
                </a:solidFill>
                <a:ea typeface="Calibri"/>
                <a:cs typeface="Calibri"/>
                <a:sym typeface="Calibri"/>
              </a:rPr>
              <a:t>Relación entre plantas y animales </a:t>
            </a:r>
            <a:r>
              <a:rPr lang="es-ES_tradnl" sz="1200" i="1" dirty="0">
                <a:solidFill>
                  <a:schemeClr val="dk1"/>
                </a:solidFill>
                <a:ea typeface="Calibri"/>
                <a:cs typeface="Calibri"/>
                <a:sym typeface="Calibri"/>
              </a:rPr>
              <a:t>continuación…</a:t>
            </a:r>
          </a:p>
          <a:p>
            <a:pPr>
              <a:buClr>
                <a:schemeClr val="dk1"/>
              </a:buClr>
            </a:pPr>
            <a:endParaRPr lang="es-ES_tradnl" sz="1262" dirty="0">
              <a:solidFill>
                <a:schemeClr val="dk1"/>
              </a:solidFill>
              <a:latin typeface="Calibri"/>
              <a:ea typeface="Calibri"/>
              <a:cs typeface="Calibri"/>
              <a:sym typeface="Calibri"/>
            </a:endParaRPr>
          </a:p>
          <a:p>
            <a:r>
              <a:rPr lang="es-ES_tradnl" sz="1250" b="1" dirty="0">
                <a:solidFill>
                  <a:schemeClr val="dk1"/>
                </a:solidFill>
                <a:ea typeface="Calibri"/>
                <a:cs typeface="Calibri"/>
                <a:sym typeface="Calibri"/>
              </a:rPr>
              <a:t>Durante </a:t>
            </a:r>
            <a:r>
              <a:rPr lang="es-ES_tradnl" sz="1250" b="1" dirty="0" smtClean="0">
                <a:solidFill>
                  <a:schemeClr val="dk1"/>
                </a:solidFill>
                <a:ea typeface="Calibri"/>
                <a:cs typeface="Calibri"/>
                <a:sym typeface="Calibri"/>
              </a:rPr>
              <a:t>este video</a:t>
            </a:r>
            <a:r>
              <a:rPr lang="es-ES_tradnl" sz="1250" b="1" dirty="0">
                <a:solidFill>
                  <a:schemeClr val="dk1"/>
                </a:solidFill>
                <a:ea typeface="Calibri"/>
                <a:cs typeface="Calibri"/>
                <a:sym typeface="Calibri"/>
              </a:rPr>
              <a:t>, el facilitador hará una pausa </a:t>
            </a:r>
            <a:r>
              <a:rPr lang="es-ES_tradnl" sz="1250" b="1" dirty="0" smtClean="0">
                <a:solidFill>
                  <a:schemeClr val="dk1"/>
                </a:solidFill>
                <a:ea typeface="Calibri"/>
                <a:cs typeface="Calibri"/>
                <a:sym typeface="Calibri"/>
              </a:rPr>
              <a:t>en </a:t>
            </a:r>
            <a:r>
              <a:rPr lang="es-ES_tradnl" sz="1250" b="1" dirty="0">
                <a:solidFill>
                  <a:schemeClr val="dk1"/>
                </a:solidFill>
                <a:ea typeface="Calibri"/>
                <a:cs typeface="Calibri"/>
                <a:sym typeface="Calibri"/>
              </a:rPr>
              <a:t>las secciones que incluyen texto. </a:t>
            </a:r>
            <a:r>
              <a:rPr lang="es-ES_tradnl" sz="1250" b="1" dirty="0" smtClean="0">
                <a:solidFill>
                  <a:schemeClr val="dk1"/>
                </a:solidFill>
                <a:ea typeface="Calibri"/>
                <a:cs typeface="Calibri"/>
                <a:sym typeface="Calibri"/>
              </a:rPr>
              <a:t> Ellos deben crear un </a:t>
            </a:r>
            <a:r>
              <a:rPr lang="es-ES_tradnl" sz="1250" b="1" dirty="0">
                <a:solidFill>
                  <a:schemeClr val="dk1"/>
                </a:solidFill>
                <a:ea typeface="Calibri"/>
                <a:cs typeface="Calibri"/>
                <a:sym typeface="Calibri"/>
              </a:rPr>
              <a:t>cartel </a:t>
            </a:r>
            <a:r>
              <a:rPr lang="es-ES_tradnl" sz="1250" b="1" dirty="0" smtClean="0">
                <a:solidFill>
                  <a:schemeClr val="dk1"/>
                </a:solidFill>
                <a:ea typeface="Calibri"/>
                <a:cs typeface="Calibri"/>
                <a:sym typeface="Calibri"/>
              </a:rPr>
              <a:t>del </a:t>
            </a:r>
            <a:r>
              <a:rPr lang="es-ES_tradnl" sz="1250" b="1" dirty="0">
                <a:solidFill>
                  <a:schemeClr val="dk1"/>
                </a:solidFill>
                <a:ea typeface="Calibri"/>
                <a:cs typeface="Calibri"/>
                <a:sym typeface="Calibri"/>
              </a:rPr>
              <a:t>ciclo del cerezo (árbol de las cerezas) con dibujos del </a:t>
            </a:r>
            <a:r>
              <a:rPr lang="es-ES_tradnl" sz="1250" b="1" dirty="0" smtClean="0">
                <a:solidFill>
                  <a:schemeClr val="dk1"/>
                </a:solidFill>
                <a:ea typeface="Calibri"/>
                <a:cs typeface="Calibri"/>
                <a:sym typeface="Calibri"/>
              </a:rPr>
              <a:t>árbol, </a:t>
            </a:r>
            <a:r>
              <a:rPr lang="es-ES_tradnl" sz="1250" b="1" dirty="0">
                <a:solidFill>
                  <a:schemeClr val="dk1"/>
                </a:solidFill>
                <a:ea typeface="Calibri"/>
                <a:cs typeface="Calibri"/>
                <a:sym typeface="Calibri"/>
              </a:rPr>
              <a:t>e </a:t>
            </a:r>
            <a:r>
              <a:rPr lang="es-ES_tradnl" sz="1250" b="1" dirty="0">
                <a:solidFill>
                  <a:schemeClr val="tx1">
                    <a:lumMod val="95000"/>
                    <a:lumOff val="5000"/>
                  </a:schemeClr>
                </a:solidFill>
                <a:ea typeface="Calibri"/>
                <a:cs typeface="Calibri"/>
                <a:sym typeface="Calibri"/>
              </a:rPr>
              <a:t>incluir </a:t>
            </a:r>
            <a:r>
              <a:rPr lang="es-ES_tradnl" sz="1250" b="1" dirty="0" smtClean="0">
                <a:solidFill>
                  <a:schemeClr val="tx1">
                    <a:lumMod val="95000"/>
                    <a:lumOff val="5000"/>
                  </a:schemeClr>
                </a:solidFill>
                <a:ea typeface="Calibri"/>
                <a:cs typeface="Calibri"/>
                <a:sym typeface="Calibri"/>
              </a:rPr>
              <a:t>descripciones/anotaciones de </a:t>
            </a:r>
            <a:r>
              <a:rPr lang="es-ES_tradnl" sz="1250" b="1" dirty="0">
                <a:solidFill>
                  <a:schemeClr val="tx1">
                    <a:lumMod val="95000"/>
                    <a:lumOff val="5000"/>
                  </a:schemeClr>
                </a:solidFill>
                <a:ea typeface="Calibri"/>
                <a:cs typeface="Calibri"/>
                <a:sym typeface="Calibri"/>
              </a:rPr>
              <a:t>las </a:t>
            </a:r>
            <a:r>
              <a:rPr lang="es-ES_tradnl" sz="1250" b="1" dirty="0">
                <a:solidFill>
                  <a:schemeClr val="dk1"/>
                </a:solidFill>
                <a:ea typeface="Calibri"/>
                <a:cs typeface="Calibri"/>
                <a:sym typeface="Calibri"/>
              </a:rPr>
              <a:t>etapas en el desarrollo del cerezo </a:t>
            </a:r>
            <a:r>
              <a:rPr lang="es-ES_tradnl" sz="1250" b="1" dirty="0" smtClean="0">
                <a:solidFill>
                  <a:schemeClr val="dk1"/>
                </a:solidFill>
                <a:ea typeface="Calibri"/>
                <a:cs typeface="Calibri"/>
                <a:sym typeface="Calibri"/>
              </a:rPr>
              <a:t>en </a:t>
            </a:r>
            <a:r>
              <a:rPr lang="es-ES_tradnl" sz="1250" b="1" dirty="0">
                <a:solidFill>
                  <a:schemeClr val="dk1"/>
                </a:solidFill>
                <a:ea typeface="Calibri"/>
                <a:cs typeface="Calibri"/>
                <a:sym typeface="Calibri"/>
              </a:rPr>
              <a:t>la primavera y el verano. Cuando </a:t>
            </a:r>
            <a:r>
              <a:rPr lang="es-ES_tradnl" sz="1250" b="1" dirty="0" smtClean="0">
                <a:solidFill>
                  <a:schemeClr val="dk1"/>
                </a:solidFill>
                <a:ea typeface="Calibri"/>
                <a:cs typeface="Calibri"/>
                <a:sym typeface="Calibri"/>
              </a:rPr>
              <a:t>haya </a:t>
            </a:r>
            <a:r>
              <a:rPr lang="es-ES_tradnl" sz="1250" b="1" dirty="0">
                <a:solidFill>
                  <a:schemeClr val="dk1"/>
                </a:solidFill>
                <a:ea typeface="Calibri"/>
                <a:cs typeface="Calibri"/>
                <a:sym typeface="Calibri"/>
              </a:rPr>
              <a:t>un texto en el video, el maestro </a:t>
            </a:r>
            <a:r>
              <a:rPr lang="es-ES_tradnl" sz="1250" b="1" dirty="0" smtClean="0">
                <a:solidFill>
                  <a:schemeClr val="dk1"/>
                </a:solidFill>
                <a:ea typeface="Calibri"/>
                <a:cs typeface="Calibri"/>
                <a:sym typeface="Calibri"/>
              </a:rPr>
              <a:t>debe </a:t>
            </a:r>
            <a:r>
              <a:rPr lang="es-ES_tradnl" sz="1250" b="1" dirty="0">
                <a:solidFill>
                  <a:schemeClr val="dk1"/>
                </a:solidFill>
                <a:ea typeface="Calibri"/>
                <a:cs typeface="Calibri"/>
                <a:sym typeface="Calibri"/>
              </a:rPr>
              <a:t>añadir al cartel </a:t>
            </a:r>
            <a:r>
              <a:rPr lang="es-ES_tradnl" sz="1250" b="1" dirty="0" smtClean="0">
                <a:solidFill>
                  <a:schemeClr val="dk1"/>
                </a:solidFill>
                <a:ea typeface="Calibri"/>
                <a:cs typeface="Calibri"/>
                <a:sym typeface="Calibri"/>
              </a:rPr>
              <a:t>las anotaciones </a:t>
            </a:r>
            <a:r>
              <a:rPr lang="es-ES_tradnl" sz="1250" b="1" i="1" dirty="0" smtClean="0">
                <a:solidFill>
                  <a:schemeClr val="dk1"/>
                </a:solidFill>
                <a:ea typeface="Calibri"/>
                <a:cs typeface="Calibri"/>
                <a:sym typeface="Calibri"/>
              </a:rPr>
              <a:t>(</a:t>
            </a:r>
            <a:r>
              <a:rPr lang="es-ES_tradnl" sz="1250" b="1" i="1" dirty="0" err="1" smtClean="0">
                <a:solidFill>
                  <a:schemeClr val="dk1"/>
                </a:solidFill>
                <a:ea typeface="Calibri"/>
                <a:cs typeface="Calibri"/>
                <a:sym typeface="Calibri"/>
              </a:rPr>
              <a:t>labels</a:t>
            </a:r>
            <a:r>
              <a:rPr lang="es-ES_tradnl" sz="1250" b="1" i="1" dirty="0" smtClean="0">
                <a:solidFill>
                  <a:schemeClr val="dk1"/>
                </a:solidFill>
                <a:ea typeface="Calibri"/>
                <a:cs typeface="Calibri"/>
                <a:sym typeface="Calibri"/>
              </a:rPr>
              <a:t>) </a:t>
            </a:r>
            <a:r>
              <a:rPr lang="es-ES_tradnl" sz="1250" b="1" dirty="0" smtClean="0">
                <a:solidFill>
                  <a:schemeClr val="dk1"/>
                </a:solidFill>
                <a:ea typeface="Calibri"/>
                <a:cs typeface="Calibri"/>
                <a:sym typeface="Calibri"/>
              </a:rPr>
              <a:t>correspondientes </a:t>
            </a:r>
            <a:r>
              <a:rPr lang="es-ES_tradnl" sz="1250" b="1" dirty="0">
                <a:solidFill>
                  <a:schemeClr val="dk1"/>
                </a:solidFill>
                <a:ea typeface="Calibri"/>
                <a:cs typeface="Calibri"/>
                <a:sym typeface="Calibri"/>
              </a:rPr>
              <a:t>para la primavera (flores,  </a:t>
            </a:r>
            <a:r>
              <a:rPr lang="es-ES_tradnl" sz="1250" b="1" dirty="0" smtClean="0">
                <a:solidFill>
                  <a:schemeClr val="dk1"/>
                </a:solidFill>
                <a:ea typeface="Calibri"/>
                <a:cs typeface="Calibri"/>
                <a:sym typeface="Calibri"/>
              </a:rPr>
              <a:t>las abejas </a:t>
            </a:r>
            <a:r>
              <a:rPr lang="es-ES_tradnl" sz="1250" b="1" dirty="0">
                <a:solidFill>
                  <a:schemeClr val="dk1"/>
                </a:solidFill>
                <a:ea typeface="Calibri"/>
                <a:cs typeface="Calibri"/>
                <a:sym typeface="Calibri"/>
              </a:rPr>
              <a:t>vienen a polinizar</a:t>
            </a:r>
            <a:r>
              <a:rPr lang="es-ES_tradnl" sz="1250" b="1" dirty="0" smtClean="0">
                <a:solidFill>
                  <a:schemeClr val="dk1"/>
                </a:solidFill>
                <a:ea typeface="Calibri"/>
                <a:cs typeface="Calibri"/>
                <a:sym typeface="Calibri"/>
              </a:rPr>
              <a:t>), </a:t>
            </a:r>
            <a:r>
              <a:rPr lang="es-ES_tradnl" sz="1250" b="1" dirty="0">
                <a:solidFill>
                  <a:schemeClr val="dk1"/>
                </a:solidFill>
                <a:ea typeface="Calibri"/>
                <a:cs typeface="Calibri"/>
                <a:sym typeface="Calibri"/>
              </a:rPr>
              <a:t>y para el verano </a:t>
            </a:r>
            <a:r>
              <a:rPr lang="es-ES_tradnl" sz="1250" b="1" dirty="0" smtClean="0">
                <a:solidFill>
                  <a:schemeClr val="dk1"/>
                </a:solidFill>
                <a:ea typeface="Calibri"/>
                <a:cs typeface="Calibri"/>
                <a:sym typeface="Calibri"/>
              </a:rPr>
              <a:t>(las cerezas </a:t>
            </a:r>
            <a:r>
              <a:rPr lang="es-ES_tradnl" sz="1250" b="1" dirty="0">
                <a:solidFill>
                  <a:schemeClr val="dk1"/>
                </a:solidFill>
                <a:ea typeface="Calibri"/>
                <a:cs typeface="Calibri"/>
                <a:sym typeface="Calibri"/>
              </a:rPr>
              <a:t>maduran, las cerezas son recogidas por las personas y los animales). El </a:t>
            </a:r>
            <a:r>
              <a:rPr lang="es-ES_tradnl" sz="1250" b="1" dirty="0" smtClean="0">
                <a:solidFill>
                  <a:schemeClr val="dk1"/>
                </a:solidFill>
                <a:ea typeface="Calibri"/>
                <a:cs typeface="Calibri"/>
                <a:sym typeface="Calibri"/>
              </a:rPr>
              <a:t>video solo </a:t>
            </a:r>
            <a:r>
              <a:rPr lang="es-ES_tradnl" sz="1250" b="1" dirty="0">
                <a:solidFill>
                  <a:schemeClr val="dk1"/>
                </a:solidFill>
                <a:ea typeface="Calibri"/>
                <a:cs typeface="Calibri"/>
                <a:sym typeface="Calibri"/>
              </a:rPr>
              <a:t>informa </a:t>
            </a:r>
            <a:r>
              <a:rPr lang="es-ES_tradnl" sz="1250" b="1" dirty="0" smtClean="0">
                <a:solidFill>
                  <a:schemeClr val="dk1"/>
                </a:solidFill>
                <a:ea typeface="Calibri"/>
                <a:cs typeface="Calibri"/>
                <a:sym typeface="Calibri"/>
              </a:rPr>
              <a:t>sobre la </a:t>
            </a:r>
            <a:r>
              <a:rPr lang="es-ES_tradnl" sz="1250" b="1" dirty="0">
                <a:solidFill>
                  <a:schemeClr val="dk1"/>
                </a:solidFill>
                <a:ea typeface="Calibri"/>
                <a:cs typeface="Calibri"/>
                <a:sym typeface="Calibri"/>
              </a:rPr>
              <a:t>primavera y el verano, por lo tanto, la discusión </a:t>
            </a:r>
            <a:r>
              <a:rPr lang="es-ES_tradnl" sz="1250" b="1" dirty="0" smtClean="0">
                <a:solidFill>
                  <a:schemeClr val="dk1"/>
                </a:solidFill>
                <a:ea typeface="Calibri"/>
                <a:cs typeface="Calibri"/>
                <a:sym typeface="Calibri"/>
              </a:rPr>
              <a:t>continuará luego en </a:t>
            </a:r>
            <a:r>
              <a:rPr lang="es-ES_tradnl" sz="1250" b="1" dirty="0">
                <a:solidFill>
                  <a:schemeClr val="dk1"/>
                </a:solidFill>
                <a:ea typeface="Calibri"/>
                <a:cs typeface="Calibri"/>
                <a:sym typeface="Calibri"/>
              </a:rPr>
              <a:t>la lección guiando a los estudiantes a </a:t>
            </a:r>
            <a:r>
              <a:rPr lang="es-ES_tradnl" sz="1250" b="1" dirty="0" smtClean="0">
                <a:solidFill>
                  <a:schemeClr val="dk1"/>
                </a:solidFill>
                <a:ea typeface="Calibri"/>
                <a:cs typeface="Calibri"/>
                <a:sym typeface="Calibri"/>
              </a:rPr>
              <a:t>completar el ciclo para el </a:t>
            </a:r>
            <a:r>
              <a:rPr lang="es-ES_tradnl" sz="1250" b="1" dirty="0">
                <a:solidFill>
                  <a:schemeClr val="dk1"/>
                </a:solidFill>
                <a:ea typeface="Calibri"/>
                <a:cs typeface="Calibri"/>
                <a:sym typeface="Calibri"/>
              </a:rPr>
              <a:t>otoño y el invierno.</a:t>
            </a:r>
          </a:p>
          <a:p>
            <a:endParaRPr lang="es-ES_tradnl" sz="1250" b="1" dirty="0">
              <a:solidFill>
                <a:schemeClr val="dk1"/>
              </a:solidFill>
              <a:ea typeface="Calibri"/>
              <a:cs typeface="Calibri"/>
              <a:sym typeface="Calibri"/>
            </a:endParaRPr>
          </a:p>
          <a:p>
            <a:r>
              <a:rPr lang="es-ES_tradnl" sz="1250" b="1" dirty="0">
                <a:solidFill>
                  <a:schemeClr val="dk1"/>
                </a:solidFill>
                <a:ea typeface="Calibri"/>
                <a:cs typeface="Calibri"/>
                <a:sym typeface="Calibri"/>
              </a:rPr>
              <a:t>El facilitador dice: </a:t>
            </a:r>
            <a:r>
              <a:rPr lang="es-ES_tradnl" sz="1250" b="1" dirty="0" smtClean="0">
                <a:solidFill>
                  <a:schemeClr val="dk1"/>
                </a:solidFill>
                <a:ea typeface="Calibri"/>
                <a:cs typeface="Calibri"/>
                <a:sym typeface="Calibri"/>
              </a:rPr>
              <a:t>−</a:t>
            </a:r>
            <a:r>
              <a:rPr lang="es-ES_tradnl" sz="1250" b="1" i="1" dirty="0" smtClean="0">
                <a:solidFill>
                  <a:schemeClr val="dk1"/>
                </a:solidFill>
                <a:ea typeface="Calibri"/>
                <a:cs typeface="Calibri"/>
                <a:sym typeface="Calibri"/>
              </a:rPr>
              <a:t>¿Notaron que este es otro ciclo </a:t>
            </a:r>
            <a:r>
              <a:rPr lang="es-ES_tradnl" sz="1250" b="1" i="1" dirty="0">
                <a:solidFill>
                  <a:schemeClr val="dk1"/>
                </a:solidFill>
                <a:ea typeface="Calibri"/>
                <a:cs typeface="Calibri"/>
                <a:sym typeface="Calibri"/>
              </a:rPr>
              <a:t>para los árboles adultos</a:t>
            </a:r>
            <a:r>
              <a:rPr lang="es-ES_tradnl" sz="1250" b="1" i="1" dirty="0" smtClean="0">
                <a:solidFill>
                  <a:schemeClr val="dk1"/>
                </a:solidFill>
                <a:ea typeface="Calibri"/>
                <a:cs typeface="Calibri"/>
                <a:sym typeface="Calibri"/>
              </a:rPr>
              <a:t>?  </a:t>
            </a:r>
            <a:r>
              <a:rPr lang="es-ES_tradnl" sz="1250" b="1" i="1" dirty="0">
                <a:solidFill>
                  <a:schemeClr val="dk1"/>
                </a:solidFill>
                <a:ea typeface="Calibri"/>
                <a:cs typeface="Calibri"/>
                <a:sym typeface="Calibri"/>
              </a:rPr>
              <a:t>El ciclo </a:t>
            </a:r>
            <a:r>
              <a:rPr lang="es-ES_tradnl" sz="1250" b="1" i="1" dirty="0" smtClean="0">
                <a:solidFill>
                  <a:schemeClr val="dk1"/>
                </a:solidFill>
                <a:ea typeface="Calibri"/>
                <a:cs typeface="Calibri"/>
                <a:sym typeface="Calibri"/>
              </a:rPr>
              <a:t>pasa por </a:t>
            </a:r>
            <a:r>
              <a:rPr lang="es-ES_tradnl" sz="1250" b="1" i="1" dirty="0">
                <a:solidFill>
                  <a:schemeClr val="dk1"/>
                </a:solidFill>
                <a:ea typeface="Calibri"/>
                <a:cs typeface="Calibri"/>
                <a:sym typeface="Calibri"/>
              </a:rPr>
              <a:t>diferentes etapas dependiendo de la </a:t>
            </a:r>
            <a:r>
              <a:rPr lang="es-ES_tradnl" sz="1250" b="1" i="1" dirty="0" smtClean="0">
                <a:solidFill>
                  <a:schemeClr val="dk1"/>
                </a:solidFill>
                <a:ea typeface="Calibri"/>
                <a:cs typeface="Calibri"/>
                <a:sym typeface="Calibri"/>
              </a:rPr>
              <a:t>estación.</a:t>
            </a:r>
            <a:endParaRPr lang="es-ES_tradnl" sz="1250" b="1" i="1" dirty="0">
              <a:solidFill>
                <a:schemeClr val="dk1"/>
              </a:solidFill>
              <a:ea typeface="Calibri"/>
              <a:cs typeface="Calibri"/>
              <a:sym typeface="Calibri"/>
            </a:endParaRPr>
          </a:p>
          <a:p>
            <a:endParaRPr lang="es-ES_tradnl" sz="1250" b="1" dirty="0">
              <a:solidFill>
                <a:schemeClr val="dk1"/>
              </a:solidFill>
              <a:ea typeface="Calibri"/>
              <a:cs typeface="Calibri"/>
              <a:sym typeface="Calibri"/>
            </a:endParaRPr>
          </a:p>
          <a:p>
            <a:r>
              <a:rPr lang="es-ES_tradnl" sz="1250" b="1" dirty="0">
                <a:solidFill>
                  <a:schemeClr val="dk1"/>
                </a:solidFill>
                <a:ea typeface="Calibri"/>
                <a:cs typeface="Calibri"/>
                <a:sym typeface="Calibri"/>
              </a:rPr>
              <a:t>[El facilitador continuará </a:t>
            </a:r>
            <a:r>
              <a:rPr lang="es-ES_tradnl" sz="1250" b="1" dirty="0" smtClean="0">
                <a:solidFill>
                  <a:schemeClr val="dk1"/>
                </a:solidFill>
                <a:ea typeface="Calibri"/>
                <a:cs typeface="Calibri"/>
                <a:sym typeface="Calibri"/>
              </a:rPr>
              <a:t>entonces guiando </a:t>
            </a:r>
            <a:r>
              <a:rPr lang="es-ES_tradnl" sz="1250" b="1" dirty="0">
                <a:solidFill>
                  <a:schemeClr val="dk1"/>
                </a:solidFill>
                <a:ea typeface="Calibri"/>
                <a:cs typeface="Calibri"/>
                <a:sym typeface="Calibri"/>
              </a:rPr>
              <a:t>a los estudiantes </a:t>
            </a:r>
            <a:r>
              <a:rPr lang="es-ES_tradnl" sz="1250" b="1" dirty="0" smtClean="0">
                <a:solidFill>
                  <a:schemeClr val="dk1"/>
                </a:solidFill>
                <a:ea typeface="Calibri"/>
                <a:cs typeface="Calibri"/>
                <a:sym typeface="Calibri"/>
              </a:rPr>
              <a:t>a identificar por escrito las diferentes partes del </a:t>
            </a:r>
            <a:r>
              <a:rPr lang="es-ES_tradnl" sz="1250" b="1" dirty="0">
                <a:solidFill>
                  <a:schemeClr val="dk1"/>
                </a:solidFill>
                <a:ea typeface="Calibri"/>
                <a:cs typeface="Calibri"/>
                <a:sym typeface="Calibri"/>
              </a:rPr>
              <a:t>ciclo de vida de un árbol a través de las estaciones del año, ayudando a los estudiantes </a:t>
            </a:r>
            <a:r>
              <a:rPr lang="es-ES_tradnl" sz="1250" b="1" dirty="0" smtClean="0">
                <a:solidFill>
                  <a:schemeClr val="dk1"/>
                </a:solidFill>
                <a:ea typeface="Calibri"/>
                <a:cs typeface="Calibri"/>
                <a:sym typeface="Calibri"/>
              </a:rPr>
              <a:t>a </a:t>
            </a:r>
            <a:r>
              <a:rPr lang="es-ES_tradnl" sz="1250" b="1" dirty="0">
                <a:solidFill>
                  <a:schemeClr val="dk1"/>
                </a:solidFill>
                <a:ea typeface="Calibri"/>
                <a:cs typeface="Calibri"/>
                <a:sym typeface="Calibri"/>
              </a:rPr>
              <a:t>inferir lo que ocurre en el otoño y el invierno.]</a:t>
            </a:r>
          </a:p>
          <a:p>
            <a:endParaRPr lang="es-ES_tradnl" sz="1250" b="1" dirty="0">
              <a:solidFill>
                <a:schemeClr val="dk1"/>
              </a:solidFill>
              <a:ea typeface="Calibri"/>
              <a:cs typeface="Calibri"/>
              <a:sym typeface="Calibri"/>
            </a:endParaRPr>
          </a:p>
          <a:p>
            <a:r>
              <a:rPr lang="es-ES_tradnl" sz="1250" b="1" dirty="0">
                <a:solidFill>
                  <a:schemeClr val="dk1"/>
                </a:solidFill>
                <a:ea typeface="Calibri"/>
                <a:cs typeface="Calibri"/>
                <a:sym typeface="Calibri"/>
              </a:rPr>
              <a:t>El facilitador dice : </a:t>
            </a:r>
            <a:r>
              <a:rPr lang="es-ES_tradnl" sz="1250" b="1" dirty="0" smtClean="0">
                <a:solidFill>
                  <a:schemeClr val="dk1"/>
                </a:solidFill>
                <a:ea typeface="Calibri"/>
                <a:cs typeface="Calibri"/>
                <a:sym typeface="Calibri"/>
              </a:rPr>
              <a:t>−</a:t>
            </a:r>
            <a:r>
              <a:rPr lang="es-ES_tradnl" sz="1250" b="1" i="1" dirty="0" smtClean="0">
                <a:solidFill>
                  <a:schemeClr val="dk1"/>
                </a:solidFill>
                <a:ea typeface="Calibri"/>
                <a:cs typeface="Calibri"/>
                <a:sym typeface="Calibri"/>
              </a:rPr>
              <a:t>¿</a:t>
            </a:r>
            <a:r>
              <a:rPr lang="es-ES_tradnl" sz="1250" b="1" i="1" dirty="0">
                <a:solidFill>
                  <a:schemeClr val="dk1"/>
                </a:solidFill>
                <a:ea typeface="Calibri"/>
                <a:cs typeface="Calibri"/>
                <a:sym typeface="Calibri"/>
              </a:rPr>
              <a:t>Qué sabemos acerca de los cambios que </a:t>
            </a:r>
            <a:r>
              <a:rPr lang="es-ES_tradnl" sz="1250" b="1" i="1" dirty="0" smtClean="0">
                <a:solidFill>
                  <a:schemeClr val="dk1"/>
                </a:solidFill>
                <a:ea typeface="Calibri"/>
                <a:cs typeface="Calibri"/>
                <a:sym typeface="Calibri"/>
              </a:rPr>
              <a:t>ocurren en </a:t>
            </a:r>
            <a:r>
              <a:rPr lang="es-ES_tradnl" sz="1250" b="1" i="1" dirty="0">
                <a:solidFill>
                  <a:schemeClr val="dk1"/>
                </a:solidFill>
                <a:ea typeface="Calibri"/>
                <a:cs typeface="Calibri"/>
                <a:sym typeface="Calibri"/>
              </a:rPr>
              <a:t>los árboles durante el otoño?</a:t>
            </a:r>
            <a:r>
              <a:rPr lang="es-ES_tradnl" sz="1250" b="1" dirty="0">
                <a:solidFill>
                  <a:schemeClr val="dk1"/>
                </a:solidFill>
                <a:ea typeface="Calibri"/>
                <a:cs typeface="Calibri"/>
                <a:sym typeface="Calibri"/>
              </a:rPr>
              <a:t> </a:t>
            </a:r>
          </a:p>
          <a:p>
            <a:endParaRPr lang="es-ES_tradnl" sz="1250" b="1" dirty="0">
              <a:solidFill>
                <a:schemeClr val="dk1"/>
              </a:solidFill>
              <a:ea typeface="Calibri"/>
              <a:cs typeface="Calibri"/>
              <a:sym typeface="Calibri"/>
            </a:endParaRPr>
          </a:p>
          <a:p>
            <a:r>
              <a:rPr lang="es-ES_tradnl" sz="1250" b="1" dirty="0" smtClean="0">
                <a:solidFill>
                  <a:schemeClr val="dk1"/>
                </a:solidFill>
                <a:ea typeface="Calibri"/>
                <a:cs typeface="Calibri"/>
                <a:sym typeface="Calibri"/>
              </a:rPr>
              <a:t>[Voltéense, hablen y compartan sus respuestas.]</a:t>
            </a:r>
            <a:endParaRPr lang="es-ES_tradnl" sz="1250" b="1" dirty="0">
              <a:solidFill>
                <a:schemeClr val="dk1"/>
              </a:solidFill>
              <a:ea typeface="Calibri"/>
              <a:cs typeface="Calibri"/>
              <a:sym typeface="Calibri"/>
            </a:endParaRPr>
          </a:p>
          <a:p>
            <a:endParaRPr lang="es-ES_tradnl" sz="1250" b="1" dirty="0">
              <a:solidFill>
                <a:schemeClr val="dk1"/>
              </a:solidFill>
              <a:ea typeface="Calibri"/>
              <a:cs typeface="Calibri"/>
              <a:sym typeface="Calibri"/>
            </a:endParaRPr>
          </a:p>
          <a:p>
            <a:r>
              <a:rPr lang="es-ES_tradnl" sz="1250" b="1" dirty="0">
                <a:solidFill>
                  <a:schemeClr val="dk1"/>
                </a:solidFill>
                <a:ea typeface="Calibri"/>
                <a:cs typeface="Calibri"/>
                <a:sym typeface="Calibri"/>
              </a:rPr>
              <a:t>Posibles respuestas de los  estudiantes </a:t>
            </a:r>
            <a:r>
              <a:rPr lang="es-ES_tradnl" sz="1250" b="1" dirty="0" smtClean="0">
                <a:solidFill>
                  <a:schemeClr val="dk1"/>
                </a:solidFill>
                <a:ea typeface="Calibri"/>
                <a:cs typeface="Calibri"/>
                <a:sym typeface="Calibri"/>
              </a:rPr>
              <a:t>(espontánea)</a:t>
            </a:r>
            <a:endParaRPr lang="es-ES_tradnl" sz="1250" b="1" dirty="0">
              <a:solidFill>
                <a:schemeClr val="dk1"/>
              </a:solidFill>
              <a:ea typeface="Calibri"/>
              <a:cs typeface="Calibri"/>
              <a:sym typeface="Calibri"/>
            </a:endParaRPr>
          </a:p>
          <a:p>
            <a:pPr marL="228600" indent="-111125">
              <a:buFont typeface="Arial" panose="020B0604020202020204" pitchFamily="34" charset="0"/>
              <a:buChar char="•"/>
            </a:pPr>
            <a:r>
              <a:rPr lang="es-ES_tradnl" sz="1250" b="1" dirty="0" smtClean="0">
                <a:solidFill>
                  <a:schemeClr val="dk1"/>
                </a:solidFill>
                <a:ea typeface="Calibri"/>
                <a:cs typeface="Calibri"/>
                <a:sym typeface="Calibri"/>
              </a:rPr>
              <a:t>Las </a:t>
            </a:r>
            <a:r>
              <a:rPr lang="es-ES_tradnl" sz="1250" b="1" dirty="0">
                <a:solidFill>
                  <a:schemeClr val="dk1"/>
                </a:solidFill>
                <a:ea typeface="Calibri"/>
                <a:cs typeface="Calibri"/>
                <a:sym typeface="Calibri"/>
              </a:rPr>
              <a:t>hojas cambian de color</a:t>
            </a:r>
            <a:r>
              <a:rPr lang="es-ES_tradnl" sz="1250" b="1" dirty="0" smtClean="0">
                <a:solidFill>
                  <a:schemeClr val="dk1"/>
                </a:solidFill>
                <a:ea typeface="Calibri"/>
                <a:cs typeface="Calibri"/>
                <a:sym typeface="Calibri"/>
              </a:rPr>
              <a:t>. </a:t>
            </a:r>
            <a:endParaRPr lang="es-ES_tradnl" sz="1250" b="1" dirty="0">
              <a:solidFill>
                <a:schemeClr val="dk1"/>
              </a:solidFill>
              <a:ea typeface="Calibri"/>
              <a:cs typeface="Calibri"/>
              <a:sym typeface="Calibri"/>
            </a:endParaRPr>
          </a:p>
          <a:p>
            <a:pPr marL="228600" indent="-111125">
              <a:buFont typeface="Arial" panose="020B0604020202020204" pitchFamily="34" charset="0"/>
              <a:buChar char="•"/>
            </a:pPr>
            <a:r>
              <a:rPr lang="es-ES_tradnl" sz="1250" b="1" dirty="0" smtClean="0">
                <a:solidFill>
                  <a:schemeClr val="dk1"/>
                </a:solidFill>
                <a:ea typeface="Calibri"/>
                <a:cs typeface="Calibri"/>
                <a:sym typeface="Calibri"/>
              </a:rPr>
              <a:t>Las </a:t>
            </a:r>
            <a:r>
              <a:rPr lang="es-ES_tradnl" sz="1250" b="1" dirty="0">
                <a:solidFill>
                  <a:schemeClr val="dk1"/>
                </a:solidFill>
                <a:ea typeface="Calibri"/>
                <a:cs typeface="Calibri"/>
                <a:sym typeface="Calibri"/>
              </a:rPr>
              <a:t>hojas caen de los árboles</a:t>
            </a:r>
            <a:r>
              <a:rPr lang="es-ES_tradnl" sz="1250" b="1" dirty="0" smtClean="0">
                <a:solidFill>
                  <a:schemeClr val="dk1"/>
                </a:solidFill>
                <a:ea typeface="Calibri"/>
                <a:cs typeface="Calibri"/>
                <a:sym typeface="Calibri"/>
              </a:rPr>
              <a:t>.</a:t>
            </a:r>
            <a:endParaRPr lang="es-ES_tradnl" sz="1250" b="1" dirty="0">
              <a:solidFill>
                <a:schemeClr val="dk1"/>
              </a:solidFill>
              <a:ea typeface="Calibri"/>
              <a:cs typeface="Calibri"/>
              <a:sym typeface="Calibri"/>
            </a:endParaRPr>
          </a:p>
          <a:p>
            <a:pPr marL="228600" indent="-111125">
              <a:buFont typeface="Arial" panose="020B0604020202020204" pitchFamily="34" charset="0"/>
              <a:buChar char="•"/>
            </a:pPr>
            <a:r>
              <a:rPr lang="es-ES_tradnl" sz="1250" b="1" dirty="0" smtClean="0">
                <a:solidFill>
                  <a:schemeClr val="dk1"/>
                </a:solidFill>
                <a:ea typeface="Calibri"/>
                <a:cs typeface="Calibri"/>
                <a:sym typeface="Calibri"/>
              </a:rPr>
              <a:t>Toda </a:t>
            </a:r>
            <a:r>
              <a:rPr lang="es-ES_tradnl" sz="1250" b="1" dirty="0">
                <a:solidFill>
                  <a:schemeClr val="dk1"/>
                </a:solidFill>
                <a:ea typeface="Calibri"/>
                <a:cs typeface="Calibri"/>
                <a:sym typeface="Calibri"/>
              </a:rPr>
              <a:t>la fruta se ha ido</a:t>
            </a:r>
            <a:r>
              <a:rPr lang="es-ES_tradnl" sz="1250" b="1" dirty="0" smtClean="0">
                <a:solidFill>
                  <a:schemeClr val="dk1"/>
                </a:solidFill>
                <a:ea typeface="Calibri"/>
                <a:cs typeface="Calibri"/>
                <a:sym typeface="Calibri"/>
              </a:rPr>
              <a:t>.</a:t>
            </a:r>
            <a:endParaRPr lang="es-ES_tradnl" sz="1250" b="1" dirty="0">
              <a:solidFill>
                <a:schemeClr val="dk1"/>
              </a:solidFill>
              <a:ea typeface="Calibri"/>
              <a:cs typeface="Calibri"/>
              <a:sym typeface="Calibri"/>
            </a:endParaRPr>
          </a:p>
          <a:p>
            <a:endParaRPr lang="es-ES_tradnl" sz="1250" b="1" dirty="0">
              <a:solidFill>
                <a:schemeClr val="dk1"/>
              </a:solidFill>
              <a:ea typeface="Calibri"/>
              <a:cs typeface="Calibri"/>
              <a:sym typeface="Calibri"/>
            </a:endParaRPr>
          </a:p>
          <a:p>
            <a:r>
              <a:rPr lang="es-ES_tradnl" sz="1250" b="1" dirty="0">
                <a:solidFill>
                  <a:schemeClr val="dk1"/>
                </a:solidFill>
                <a:ea typeface="Calibri"/>
                <a:cs typeface="Calibri"/>
                <a:sym typeface="Calibri"/>
              </a:rPr>
              <a:t>[El facilitador </a:t>
            </a:r>
            <a:r>
              <a:rPr lang="es-ES_tradnl" sz="1250" b="1" dirty="0" smtClean="0">
                <a:solidFill>
                  <a:schemeClr val="dk1"/>
                </a:solidFill>
                <a:ea typeface="Calibri"/>
                <a:cs typeface="Calibri"/>
                <a:sym typeface="Calibri"/>
              </a:rPr>
              <a:t>añade la imagen del otoño al ciclo, y anota en </a:t>
            </a:r>
            <a:r>
              <a:rPr lang="es-ES_tradnl" sz="1250" b="1" dirty="0">
                <a:solidFill>
                  <a:schemeClr val="dk1"/>
                </a:solidFill>
                <a:ea typeface="Calibri"/>
                <a:cs typeface="Calibri"/>
                <a:sym typeface="Calibri"/>
              </a:rPr>
              <a:t>esta sección </a:t>
            </a:r>
            <a:r>
              <a:rPr lang="es-ES_tradnl" sz="1250" b="1" dirty="0" smtClean="0">
                <a:solidFill>
                  <a:schemeClr val="dk1"/>
                </a:solidFill>
                <a:ea typeface="Calibri"/>
                <a:cs typeface="Calibri"/>
                <a:sym typeface="Calibri"/>
              </a:rPr>
              <a:t>las </a:t>
            </a:r>
            <a:r>
              <a:rPr lang="es-ES_tradnl" sz="1250" b="1" dirty="0">
                <a:solidFill>
                  <a:schemeClr val="dk1"/>
                </a:solidFill>
                <a:ea typeface="Calibri"/>
                <a:cs typeface="Calibri"/>
                <a:sym typeface="Calibri"/>
              </a:rPr>
              <a:t>respuestas de los estudiantes.]</a:t>
            </a:r>
          </a:p>
          <a:p>
            <a:endParaRPr lang="es-ES_tradnl" sz="1250" b="1" dirty="0">
              <a:solidFill>
                <a:schemeClr val="dk1"/>
              </a:solidFill>
              <a:ea typeface="Calibri"/>
              <a:cs typeface="Calibri"/>
              <a:sym typeface="Calibri"/>
            </a:endParaRPr>
          </a:p>
          <a:p>
            <a:r>
              <a:rPr lang="es-ES_tradnl" sz="1250" b="1" dirty="0">
                <a:solidFill>
                  <a:schemeClr val="dk1"/>
                </a:solidFill>
                <a:ea typeface="Calibri"/>
                <a:cs typeface="Calibri"/>
                <a:sym typeface="Calibri"/>
              </a:rPr>
              <a:t>El facilitador dice: </a:t>
            </a:r>
            <a:r>
              <a:rPr lang="es-ES_tradnl" sz="1250" b="1" dirty="0" smtClean="0">
                <a:ea typeface="Calibri"/>
                <a:cs typeface="Calibri"/>
                <a:sym typeface="Calibri"/>
              </a:rPr>
              <a:t>−</a:t>
            </a:r>
            <a:r>
              <a:rPr lang="es-ES_tradnl" sz="1250" b="1" i="1" dirty="0" smtClean="0">
                <a:ea typeface="Calibri"/>
                <a:cs typeface="Calibri"/>
                <a:sym typeface="Calibri"/>
              </a:rPr>
              <a:t>¿</a:t>
            </a:r>
            <a:r>
              <a:rPr lang="es-ES_tradnl" sz="1250" b="1" i="1" dirty="0">
                <a:ea typeface="Calibri"/>
                <a:cs typeface="Calibri"/>
                <a:sym typeface="Calibri"/>
              </a:rPr>
              <a:t>Qué sabemos acerca de los cambios que </a:t>
            </a:r>
            <a:r>
              <a:rPr lang="es-ES_tradnl" sz="1250" b="1" i="1" dirty="0" smtClean="0">
                <a:ea typeface="Calibri"/>
                <a:cs typeface="Calibri"/>
                <a:sym typeface="Calibri"/>
              </a:rPr>
              <a:t>ocurren en los </a:t>
            </a:r>
            <a:r>
              <a:rPr lang="es-ES_tradnl" sz="1250" b="1" i="1" dirty="0">
                <a:ea typeface="Calibri"/>
                <a:cs typeface="Calibri"/>
                <a:sym typeface="Calibri"/>
              </a:rPr>
              <a:t>árboles durante el invierno</a:t>
            </a:r>
            <a:r>
              <a:rPr lang="es-ES_tradnl" sz="1250" b="1" i="1" dirty="0" smtClean="0">
                <a:ea typeface="Calibri"/>
                <a:cs typeface="Calibri"/>
                <a:sym typeface="Calibri"/>
              </a:rPr>
              <a:t>?</a:t>
            </a:r>
          </a:p>
          <a:p>
            <a:endParaRPr lang="es-ES_tradnl" sz="1250" b="1" dirty="0">
              <a:solidFill>
                <a:srgbClr val="00B0F0"/>
              </a:solidFill>
              <a:ea typeface="Calibri"/>
              <a:cs typeface="Calibri"/>
              <a:sym typeface="Calibri"/>
            </a:endParaRPr>
          </a:p>
          <a:p>
            <a:r>
              <a:rPr lang="es-ES_tradnl" sz="1250" b="1" dirty="0">
                <a:solidFill>
                  <a:srgbClr val="000000"/>
                </a:solidFill>
                <a:ea typeface="Calibri"/>
                <a:cs typeface="Calibri"/>
                <a:sym typeface="Calibri"/>
              </a:rPr>
              <a:t>[Voltéense, hablen y </a:t>
            </a:r>
            <a:r>
              <a:rPr lang="es-ES_tradnl" sz="1250" b="1" dirty="0" smtClean="0">
                <a:solidFill>
                  <a:srgbClr val="000000"/>
                </a:solidFill>
                <a:ea typeface="Calibri"/>
                <a:cs typeface="Calibri"/>
                <a:sym typeface="Calibri"/>
              </a:rPr>
              <a:t>compartan sus respuestas.]</a:t>
            </a:r>
            <a:endParaRPr lang="es-ES_tradnl" sz="1250" b="1" dirty="0">
              <a:solidFill>
                <a:srgbClr val="000000"/>
              </a:solidFill>
              <a:ea typeface="Calibri"/>
              <a:cs typeface="Calibri"/>
              <a:sym typeface="Calibri"/>
            </a:endParaRPr>
          </a:p>
          <a:p>
            <a:endParaRPr lang="es-ES_tradnl" sz="1250" b="1" dirty="0">
              <a:solidFill>
                <a:srgbClr val="000000"/>
              </a:solidFill>
              <a:ea typeface="Calibri"/>
              <a:cs typeface="Calibri"/>
              <a:sym typeface="Calibri"/>
            </a:endParaRPr>
          </a:p>
          <a:p>
            <a:r>
              <a:rPr lang="es-ES_tradnl" sz="1250" b="1" dirty="0">
                <a:solidFill>
                  <a:srgbClr val="000000"/>
                </a:solidFill>
                <a:ea typeface="Calibri"/>
                <a:cs typeface="Calibri"/>
                <a:sym typeface="Calibri"/>
              </a:rPr>
              <a:t>Posibles respuestas de los </a:t>
            </a:r>
            <a:r>
              <a:rPr lang="es-ES_tradnl" sz="1250" b="1" dirty="0" smtClean="0">
                <a:solidFill>
                  <a:srgbClr val="000000"/>
                </a:solidFill>
                <a:ea typeface="Calibri"/>
                <a:cs typeface="Calibri"/>
                <a:sym typeface="Calibri"/>
              </a:rPr>
              <a:t>estudiantes (espontánea)</a:t>
            </a:r>
            <a:endParaRPr lang="es-ES_tradnl" sz="1250" b="1" dirty="0">
              <a:solidFill>
                <a:srgbClr val="000000"/>
              </a:solidFill>
              <a:ea typeface="Calibri"/>
              <a:cs typeface="Calibri"/>
              <a:sym typeface="Calibri"/>
            </a:endParaRPr>
          </a:p>
          <a:p>
            <a:pPr marL="228600" indent="-111125">
              <a:buFont typeface="Arial" panose="020B0604020202020204" pitchFamily="34" charset="0"/>
              <a:buChar char="•"/>
            </a:pPr>
            <a:r>
              <a:rPr lang="es-ES_tradnl" sz="1250" b="1" dirty="0" smtClean="0">
                <a:solidFill>
                  <a:srgbClr val="000000"/>
                </a:solidFill>
                <a:ea typeface="Calibri"/>
                <a:cs typeface="Calibri"/>
                <a:sym typeface="Calibri"/>
              </a:rPr>
              <a:t>No </a:t>
            </a:r>
            <a:r>
              <a:rPr lang="es-ES_tradnl" sz="1250" b="1" dirty="0">
                <a:solidFill>
                  <a:srgbClr val="000000"/>
                </a:solidFill>
                <a:ea typeface="Calibri"/>
                <a:cs typeface="Calibri"/>
                <a:sym typeface="Calibri"/>
              </a:rPr>
              <a:t>hay hojas o </a:t>
            </a:r>
            <a:r>
              <a:rPr lang="es-ES_tradnl" sz="1250" b="1" dirty="0" smtClean="0">
                <a:solidFill>
                  <a:srgbClr val="000000"/>
                </a:solidFill>
                <a:ea typeface="Calibri"/>
                <a:cs typeface="Calibri"/>
                <a:sym typeface="Calibri"/>
              </a:rPr>
              <a:t>frutas </a:t>
            </a:r>
            <a:r>
              <a:rPr lang="es-ES_tradnl" sz="1250" b="1" dirty="0">
                <a:solidFill>
                  <a:srgbClr val="000000"/>
                </a:solidFill>
                <a:ea typeface="Calibri"/>
                <a:cs typeface="Calibri"/>
                <a:sym typeface="Calibri"/>
              </a:rPr>
              <a:t>en los árboles</a:t>
            </a:r>
            <a:r>
              <a:rPr lang="es-ES_tradnl" sz="1250" b="1" dirty="0" smtClean="0">
                <a:solidFill>
                  <a:srgbClr val="000000"/>
                </a:solidFill>
                <a:ea typeface="Calibri"/>
                <a:cs typeface="Calibri"/>
                <a:sym typeface="Calibri"/>
              </a:rPr>
              <a:t>.</a:t>
            </a:r>
            <a:endParaRPr lang="es-ES_tradnl" sz="1250" b="1" dirty="0">
              <a:solidFill>
                <a:srgbClr val="000000"/>
              </a:solidFill>
              <a:ea typeface="Calibri"/>
              <a:cs typeface="Calibri"/>
              <a:sym typeface="Calibri"/>
            </a:endParaRPr>
          </a:p>
          <a:p>
            <a:pPr marL="228600" indent="-111125">
              <a:buFont typeface="Arial" panose="020B0604020202020204" pitchFamily="34" charset="0"/>
              <a:buChar char="•"/>
            </a:pPr>
            <a:r>
              <a:rPr lang="es-ES_tradnl" sz="1250" b="1" dirty="0" smtClean="0">
                <a:solidFill>
                  <a:srgbClr val="000000"/>
                </a:solidFill>
                <a:ea typeface="Calibri"/>
                <a:cs typeface="Calibri"/>
                <a:sym typeface="Calibri"/>
              </a:rPr>
              <a:t>Hace </a:t>
            </a:r>
            <a:r>
              <a:rPr lang="es-ES_tradnl" sz="1250" b="1" dirty="0">
                <a:solidFill>
                  <a:srgbClr val="000000"/>
                </a:solidFill>
                <a:ea typeface="Calibri"/>
                <a:cs typeface="Calibri"/>
                <a:sym typeface="Calibri"/>
              </a:rPr>
              <a:t>demasiado frío para que las hojas sobrevivan</a:t>
            </a:r>
            <a:r>
              <a:rPr lang="es-ES_tradnl" sz="1250" b="1" dirty="0" smtClean="0">
                <a:solidFill>
                  <a:srgbClr val="000000"/>
                </a:solidFill>
                <a:ea typeface="Calibri"/>
                <a:cs typeface="Calibri"/>
                <a:sym typeface="Calibri"/>
              </a:rPr>
              <a:t>.</a:t>
            </a:r>
          </a:p>
          <a:p>
            <a:pPr marL="228600" indent="-111125">
              <a:buFont typeface="Arial" panose="020B0604020202020204" pitchFamily="34" charset="0"/>
              <a:buChar char="•"/>
            </a:pPr>
            <a:r>
              <a:rPr lang="es-ES_tradnl" sz="1250" b="1" dirty="0" smtClean="0">
                <a:solidFill>
                  <a:srgbClr val="000000"/>
                </a:solidFill>
                <a:ea typeface="Calibri"/>
                <a:cs typeface="Calibri"/>
                <a:sym typeface="Calibri"/>
              </a:rPr>
              <a:t>El árbol es solamente un tronco con ramas.</a:t>
            </a:r>
          </a:p>
          <a:p>
            <a:endParaRPr lang="es-ES_tradnl" sz="1250" b="1" dirty="0">
              <a:solidFill>
                <a:srgbClr val="000000"/>
              </a:solidFill>
              <a:ea typeface="Calibri"/>
              <a:cs typeface="Calibri"/>
              <a:sym typeface="Calibri"/>
            </a:endParaRPr>
          </a:p>
          <a:p>
            <a:r>
              <a:rPr lang="es-ES_tradnl" sz="1250" b="1" dirty="0">
                <a:solidFill>
                  <a:srgbClr val="000000"/>
                </a:solidFill>
                <a:ea typeface="Calibri"/>
                <a:cs typeface="Calibri"/>
                <a:sym typeface="Calibri"/>
              </a:rPr>
              <a:t>[El facilitador </a:t>
            </a:r>
            <a:r>
              <a:rPr lang="es-419" sz="1250" b="1" dirty="0">
                <a:solidFill>
                  <a:srgbClr val="000000"/>
                </a:solidFill>
                <a:ea typeface="Calibri"/>
                <a:cs typeface="Calibri"/>
                <a:sym typeface="Calibri"/>
              </a:rPr>
              <a:t>añade </a:t>
            </a:r>
            <a:r>
              <a:rPr lang="es-ES_tradnl" sz="1250" b="1" dirty="0">
                <a:solidFill>
                  <a:srgbClr val="000000"/>
                </a:solidFill>
                <a:ea typeface="Calibri"/>
                <a:cs typeface="Calibri"/>
                <a:sym typeface="Calibri"/>
              </a:rPr>
              <a:t>la imagen del </a:t>
            </a:r>
            <a:r>
              <a:rPr lang="es-ES_tradnl" sz="1250" b="1" dirty="0" smtClean="0">
                <a:solidFill>
                  <a:srgbClr val="000000"/>
                </a:solidFill>
                <a:ea typeface="Calibri"/>
                <a:cs typeface="Calibri"/>
                <a:sym typeface="Calibri"/>
              </a:rPr>
              <a:t>invierno </a:t>
            </a:r>
            <a:r>
              <a:rPr lang="es-419" sz="1250" b="1" dirty="0" smtClean="0">
                <a:solidFill>
                  <a:srgbClr val="000000"/>
                </a:solidFill>
                <a:ea typeface="Calibri"/>
                <a:cs typeface="Calibri"/>
                <a:sym typeface="Calibri"/>
              </a:rPr>
              <a:t>al ciclo</a:t>
            </a:r>
            <a:r>
              <a:rPr lang="es-ES_tradnl" sz="1250" b="1" dirty="0" smtClean="0">
                <a:solidFill>
                  <a:srgbClr val="000000"/>
                </a:solidFill>
                <a:ea typeface="Calibri"/>
                <a:cs typeface="Calibri"/>
                <a:sym typeface="Calibri"/>
              </a:rPr>
              <a:t>, </a:t>
            </a:r>
            <a:r>
              <a:rPr lang="es-419" sz="1250" b="1" dirty="0">
                <a:solidFill>
                  <a:srgbClr val="000000"/>
                </a:solidFill>
                <a:ea typeface="Calibri"/>
                <a:cs typeface="Calibri"/>
                <a:sym typeface="Calibri"/>
              </a:rPr>
              <a:t>y anota en esta sección las respuestas de los estudiantes</a:t>
            </a:r>
            <a:r>
              <a:rPr lang="es-ES_tradnl" sz="1250" b="1" dirty="0" smtClean="0">
                <a:solidFill>
                  <a:srgbClr val="000000"/>
                </a:solidFill>
                <a:ea typeface="Calibri"/>
                <a:cs typeface="Calibri"/>
                <a:sym typeface="Calibri"/>
              </a:rPr>
              <a:t>.]</a:t>
            </a:r>
            <a:endParaRPr lang="es-ES_tradnl" sz="1250" b="1" dirty="0">
              <a:solidFill>
                <a:srgbClr val="000000"/>
              </a:solidFill>
              <a:ea typeface="Calibri"/>
              <a:cs typeface="Calibri"/>
              <a:sym typeface="Calibri"/>
            </a:endParaRPr>
          </a:p>
          <a:p>
            <a:endParaRPr lang="es-ES_tradnl" sz="1250" b="1" dirty="0">
              <a:solidFill>
                <a:srgbClr val="00B0F0"/>
              </a:solidFill>
              <a:ea typeface="Calibri"/>
              <a:cs typeface="Calibri"/>
              <a:sym typeface="Calibri"/>
            </a:endParaRPr>
          </a:p>
          <a:p>
            <a:pPr>
              <a:buClr>
                <a:schemeClr val="dk1"/>
              </a:buClr>
              <a:buSzPct val="91666"/>
            </a:pPr>
            <a:r>
              <a:rPr lang="es-ES_tradnl" sz="1250" b="1" dirty="0">
                <a:ea typeface="Calibri"/>
                <a:cs typeface="Calibri"/>
                <a:sym typeface="Calibri"/>
              </a:rPr>
              <a:t>Pregunta de </a:t>
            </a:r>
            <a:r>
              <a:rPr lang="es-ES_tradnl" sz="1250" b="1" dirty="0" smtClean="0">
                <a:ea typeface="Calibri"/>
                <a:cs typeface="Calibri"/>
                <a:sym typeface="Calibri"/>
              </a:rPr>
              <a:t>discusión </a:t>
            </a:r>
            <a:r>
              <a:rPr lang="es-ES_tradnl" sz="1250" b="1" dirty="0">
                <a:ea typeface="Calibri"/>
                <a:cs typeface="Calibri"/>
                <a:sym typeface="Calibri"/>
              </a:rPr>
              <a:t>del video:</a:t>
            </a:r>
          </a:p>
          <a:p>
            <a:pPr>
              <a:buClr>
                <a:schemeClr val="dk1"/>
              </a:buClr>
              <a:buSzPct val="91666"/>
            </a:pPr>
            <a:r>
              <a:rPr lang="es-ES_tradnl" sz="1250" b="1" dirty="0">
                <a:ea typeface="Calibri"/>
                <a:cs typeface="Calibri"/>
                <a:sym typeface="Calibri"/>
              </a:rPr>
              <a:t> "¿Qué </a:t>
            </a:r>
            <a:r>
              <a:rPr lang="es-ES_tradnl" sz="1250" b="1" dirty="0" smtClean="0">
                <a:ea typeface="Calibri"/>
                <a:cs typeface="Calibri"/>
                <a:sym typeface="Calibri"/>
              </a:rPr>
              <a:t>notaron sobre la relación </a:t>
            </a:r>
            <a:r>
              <a:rPr lang="es-ES_tradnl" sz="1250" b="1" dirty="0">
                <a:ea typeface="Calibri"/>
                <a:cs typeface="Calibri"/>
                <a:sym typeface="Calibri"/>
              </a:rPr>
              <a:t>entre la flor del cerezo y la abeja?”</a:t>
            </a:r>
          </a:p>
          <a:p>
            <a:pPr>
              <a:buClr>
                <a:schemeClr val="dk1"/>
              </a:buClr>
              <a:buSzPct val="91666"/>
            </a:pPr>
            <a:endParaRPr lang="es-ES_tradnl" sz="1250" b="1" dirty="0">
              <a:solidFill>
                <a:srgbClr val="00B0F0"/>
              </a:solidFill>
              <a:ea typeface="Calibri"/>
              <a:cs typeface="Calibri"/>
              <a:sym typeface="Calibri"/>
            </a:endParaRPr>
          </a:p>
          <a:p>
            <a:r>
              <a:rPr lang="es-ES_tradnl" sz="1250" b="1" dirty="0">
                <a:solidFill>
                  <a:srgbClr val="000000"/>
                </a:solidFill>
                <a:ea typeface="Calibri"/>
                <a:cs typeface="Calibri"/>
                <a:sym typeface="Calibri"/>
              </a:rPr>
              <a:t>Posibles respuestas de los  estudiantes </a:t>
            </a:r>
            <a:r>
              <a:rPr lang="es-ES_tradnl" sz="1250" b="1" dirty="0" smtClean="0">
                <a:solidFill>
                  <a:srgbClr val="000000"/>
                </a:solidFill>
                <a:ea typeface="Calibri"/>
                <a:cs typeface="Calibri"/>
                <a:sym typeface="Calibri"/>
              </a:rPr>
              <a:t>(espontánea)</a:t>
            </a:r>
            <a:endParaRPr lang="es-ES_tradnl" sz="1250" b="1" dirty="0">
              <a:solidFill>
                <a:srgbClr val="000000"/>
              </a:solidFill>
              <a:ea typeface="Calibri"/>
              <a:cs typeface="Calibri"/>
              <a:sym typeface="Calibri"/>
            </a:endParaRPr>
          </a:p>
          <a:p>
            <a:pPr marL="228600" indent="-111125">
              <a:buClr>
                <a:schemeClr val="dk1"/>
              </a:buClr>
              <a:buSzPct val="91666"/>
              <a:buFont typeface="Arial" panose="020B0604020202020204" pitchFamily="34" charset="0"/>
              <a:buChar char="•"/>
            </a:pPr>
            <a:r>
              <a:rPr lang="es-ES_tradnl" sz="1250" b="1" dirty="0" smtClean="0">
                <a:solidFill>
                  <a:srgbClr val="000000"/>
                </a:solidFill>
                <a:ea typeface="Calibri"/>
                <a:cs typeface="Calibri"/>
                <a:sym typeface="Calibri"/>
              </a:rPr>
              <a:t>La </a:t>
            </a:r>
            <a:r>
              <a:rPr lang="es-ES_tradnl" sz="1250" b="1" dirty="0">
                <a:solidFill>
                  <a:srgbClr val="000000"/>
                </a:solidFill>
                <a:ea typeface="Calibri"/>
                <a:cs typeface="Calibri"/>
                <a:sym typeface="Calibri"/>
              </a:rPr>
              <a:t>abeja </a:t>
            </a:r>
            <a:r>
              <a:rPr lang="es-ES_tradnl" sz="1250" b="1" dirty="0" smtClean="0">
                <a:solidFill>
                  <a:srgbClr val="000000"/>
                </a:solidFill>
                <a:ea typeface="Calibri"/>
                <a:cs typeface="Calibri"/>
                <a:sym typeface="Calibri"/>
              </a:rPr>
              <a:t>se comió </a:t>
            </a:r>
            <a:r>
              <a:rPr lang="es-ES_tradnl" sz="1250" b="1" dirty="0">
                <a:solidFill>
                  <a:srgbClr val="000000"/>
                </a:solidFill>
                <a:ea typeface="Calibri"/>
                <a:cs typeface="Calibri"/>
                <a:sym typeface="Calibri"/>
              </a:rPr>
              <a:t>el polen</a:t>
            </a:r>
            <a:r>
              <a:rPr lang="es-ES_tradnl" sz="1250" b="1" dirty="0" smtClean="0">
                <a:solidFill>
                  <a:srgbClr val="000000"/>
                </a:solidFill>
                <a:ea typeface="Calibri"/>
                <a:cs typeface="Calibri"/>
                <a:sym typeface="Calibri"/>
              </a:rPr>
              <a:t>.</a:t>
            </a:r>
            <a:endParaRPr lang="es-ES_tradnl" sz="1250" b="1" dirty="0">
              <a:solidFill>
                <a:srgbClr val="000000"/>
              </a:solidFill>
              <a:ea typeface="Calibri"/>
              <a:cs typeface="Calibri"/>
              <a:sym typeface="Calibri"/>
            </a:endParaRPr>
          </a:p>
          <a:p>
            <a:pPr marL="228600" indent="-111125">
              <a:buClr>
                <a:schemeClr val="dk1"/>
              </a:buClr>
              <a:buSzPct val="91666"/>
              <a:buFont typeface="Arial" panose="020B0604020202020204" pitchFamily="34" charset="0"/>
              <a:buChar char="•"/>
            </a:pPr>
            <a:r>
              <a:rPr lang="es-ES_tradnl" sz="1250" b="1" dirty="0" smtClean="0">
                <a:solidFill>
                  <a:srgbClr val="000000"/>
                </a:solidFill>
                <a:ea typeface="Calibri"/>
                <a:cs typeface="Calibri"/>
                <a:sym typeface="Calibri"/>
              </a:rPr>
              <a:t>El </a:t>
            </a:r>
            <a:r>
              <a:rPr lang="es-ES_tradnl" sz="1250" b="1" dirty="0">
                <a:solidFill>
                  <a:srgbClr val="000000"/>
                </a:solidFill>
                <a:ea typeface="Calibri"/>
                <a:cs typeface="Calibri"/>
                <a:sym typeface="Calibri"/>
              </a:rPr>
              <a:t>árbol le dio comida a la abeja</a:t>
            </a:r>
            <a:r>
              <a:rPr lang="es-ES_tradnl" sz="1250" b="1" dirty="0" smtClean="0">
                <a:solidFill>
                  <a:srgbClr val="000000"/>
                </a:solidFill>
                <a:ea typeface="Calibri"/>
                <a:cs typeface="Calibri"/>
                <a:sym typeface="Calibri"/>
              </a:rPr>
              <a:t>.</a:t>
            </a:r>
            <a:endParaRPr lang="es-ES_tradnl" sz="1250" b="1" dirty="0">
              <a:solidFill>
                <a:srgbClr val="000000"/>
              </a:solidFill>
              <a:ea typeface="Calibri"/>
              <a:cs typeface="Calibri"/>
              <a:sym typeface="Calibri"/>
            </a:endParaRPr>
          </a:p>
          <a:p>
            <a:pPr marL="228600" indent="-111125">
              <a:buClr>
                <a:schemeClr val="dk1"/>
              </a:buClr>
              <a:buSzPct val="91666"/>
              <a:buFont typeface="Arial" panose="020B0604020202020204" pitchFamily="34" charset="0"/>
              <a:buChar char="•"/>
            </a:pPr>
            <a:r>
              <a:rPr lang="es-ES_tradnl" sz="1250" b="1" dirty="0" smtClean="0">
                <a:solidFill>
                  <a:srgbClr val="000000"/>
                </a:solidFill>
                <a:ea typeface="Calibri"/>
                <a:cs typeface="Calibri"/>
                <a:sym typeface="Calibri"/>
              </a:rPr>
              <a:t>La </a:t>
            </a:r>
            <a:r>
              <a:rPr lang="es-ES_tradnl" sz="1250" b="1" dirty="0">
                <a:solidFill>
                  <a:srgbClr val="000000"/>
                </a:solidFill>
                <a:ea typeface="Calibri"/>
                <a:cs typeface="Calibri"/>
                <a:sym typeface="Calibri"/>
              </a:rPr>
              <a:t>abeja se </a:t>
            </a:r>
            <a:r>
              <a:rPr lang="es-ES_tradnl" sz="1250" b="1" dirty="0" smtClean="0">
                <a:solidFill>
                  <a:srgbClr val="000000"/>
                </a:solidFill>
                <a:ea typeface="Calibri"/>
                <a:cs typeface="Calibri"/>
                <a:sym typeface="Calibri"/>
              </a:rPr>
              <a:t>movió de un árbol a otro árbol.</a:t>
            </a:r>
            <a:endParaRPr lang="es-ES_tradnl" sz="1250" b="1" dirty="0">
              <a:solidFill>
                <a:srgbClr val="000000"/>
              </a:solidFill>
              <a:ea typeface="Calibri"/>
              <a:cs typeface="Calibri"/>
              <a:sym typeface="Calibri"/>
            </a:endParaRPr>
          </a:p>
          <a:p>
            <a:endParaRPr sz="1262" b="1" dirty="0">
              <a:solidFill>
                <a:schemeClr val="dk1"/>
              </a:solidFill>
              <a:latin typeface="Calibri"/>
              <a:ea typeface="Calibri"/>
              <a:cs typeface="Calibri"/>
              <a:sym typeface="Calibri"/>
            </a:endParaRPr>
          </a:p>
          <a:p>
            <a:endParaRPr sz="1262" dirty="0">
              <a:solidFill>
                <a:schemeClr val="dk1"/>
              </a:solidFill>
              <a:latin typeface="Calibri"/>
              <a:ea typeface="Calibri"/>
              <a:cs typeface="Calibri"/>
              <a:sym typeface="Calibri"/>
            </a:endParaRPr>
          </a:p>
          <a:p>
            <a:pPr>
              <a:buClr>
                <a:schemeClr val="dk1"/>
              </a:buClr>
            </a:pPr>
            <a:endParaRPr sz="1262" b="1" dirty="0">
              <a:solidFill>
                <a:schemeClr val="dk1"/>
              </a:solidFill>
              <a:latin typeface="Calibri"/>
              <a:ea typeface="Calibri"/>
              <a:cs typeface="Calibri"/>
              <a:sym typeface="Calibri"/>
            </a:endParaRPr>
          </a:p>
          <a:p>
            <a:endParaRPr sz="1262" dirty="0">
              <a:solidFill>
                <a:schemeClr val="dk1"/>
              </a:solidFill>
              <a:latin typeface="Calibri"/>
              <a:ea typeface="Calibri"/>
              <a:cs typeface="Calibri"/>
              <a:sym typeface="Calibri"/>
            </a:endParaRPr>
          </a:p>
        </p:txBody>
      </p:sp>
      <p:sp>
        <p:nvSpPr>
          <p:cNvPr id="3" name="Rectangle 2"/>
          <p:cNvSpPr/>
          <p:nvPr/>
        </p:nvSpPr>
        <p:spPr>
          <a:xfrm>
            <a:off x="4135178" y="9590406"/>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
        <p:nvSpPr>
          <p:cNvPr id="4" name="Slide Number Placeholder 1"/>
          <p:cNvSpPr>
            <a:spLocks noGrp="1"/>
          </p:cNvSpPr>
          <p:nvPr>
            <p:ph type="sldNum" sz="quarter" idx="12"/>
          </p:nvPr>
        </p:nvSpPr>
        <p:spPr>
          <a:xfrm>
            <a:off x="6706198" y="9322648"/>
            <a:ext cx="677581" cy="535517"/>
          </a:xfrm>
        </p:spPr>
        <p:txBody>
          <a:bodyPr/>
          <a:lstStyle/>
          <a:p>
            <a:r>
              <a:rPr lang="en-US" dirty="0" smtClean="0"/>
              <a:t>8</a:t>
            </a:r>
            <a:endParaRPr lang="en-US" dirty="0"/>
          </a:p>
        </p:txBody>
      </p:sp>
    </p:spTree>
    <p:extLst>
      <p:ext uri="{BB962C8B-B14F-4D97-AF65-F5344CB8AC3E}">
        <p14:creationId xmlns:p14="http://schemas.microsoft.com/office/powerpoint/2010/main" val="1673214131"/>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450488" y="434261"/>
            <a:ext cx="6662040" cy="4575082"/>
          </a:xfrm>
          <a:prstGeom prst="rect">
            <a:avLst/>
          </a:prstGeom>
          <a:noFill/>
          <a:ln>
            <a:noFill/>
          </a:ln>
        </p:spPr>
        <p:txBody>
          <a:bodyPr lIns="98870" tIns="98870" rIns="98870" bIns="98870" anchor="t" anchorCtr="0">
            <a:noAutofit/>
          </a:bodyPr>
          <a:lstStyle/>
          <a:p>
            <a:r>
              <a:rPr lang="es-419" b="1" dirty="0">
                <a:solidFill>
                  <a:schemeClr val="dk1"/>
                </a:solidFill>
                <a:ea typeface="Calibri"/>
                <a:cs typeface="Calibri"/>
                <a:sym typeface="Calibri"/>
              </a:rPr>
              <a:t>Relación entre plantas y animales</a:t>
            </a:r>
            <a:r>
              <a:rPr lang="es-419" sz="1747" b="1" dirty="0">
                <a:solidFill>
                  <a:schemeClr val="dk1"/>
                </a:solidFill>
                <a:ea typeface="Calibri"/>
                <a:cs typeface="Calibri"/>
                <a:sym typeface="Calibri"/>
              </a:rPr>
              <a:t> </a:t>
            </a:r>
            <a:r>
              <a:rPr lang="es-419" sz="1200" i="1" dirty="0">
                <a:solidFill>
                  <a:schemeClr val="dk1"/>
                </a:solidFill>
                <a:ea typeface="Calibri"/>
                <a:cs typeface="Calibri"/>
                <a:sym typeface="Calibri"/>
              </a:rPr>
              <a:t>continuación</a:t>
            </a:r>
            <a:r>
              <a:rPr lang="es-419" sz="1200" i="1" dirty="0" smtClean="0">
                <a:solidFill>
                  <a:schemeClr val="dk1"/>
                </a:solidFill>
                <a:ea typeface="Calibri"/>
                <a:cs typeface="Calibri"/>
                <a:sym typeface="Calibri"/>
              </a:rPr>
              <a:t>…</a:t>
            </a:r>
          </a:p>
          <a:p>
            <a:endParaRPr lang="es-419" sz="1200" i="1" dirty="0">
              <a:solidFill>
                <a:schemeClr val="dk1"/>
              </a:solidFill>
              <a:ea typeface="Calibri"/>
              <a:cs typeface="Calibri"/>
              <a:sym typeface="Calibri"/>
            </a:endParaRPr>
          </a:p>
          <a:p>
            <a:pPr>
              <a:buClr>
                <a:schemeClr val="dk1"/>
              </a:buClr>
              <a:buSzPct val="91666"/>
            </a:pPr>
            <a:r>
              <a:rPr lang="es-ES_tradnl" sz="1300" b="1" dirty="0" smtClean="0">
                <a:solidFill>
                  <a:schemeClr val="dk1"/>
                </a:solidFill>
                <a:ea typeface="Calibri"/>
                <a:cs typeface="Calibri"/>
                <a:sym typeface="Calibri"/>
              </a:rPr>
              <a:t>El </a:t>
            </a:r>
            <a:r>
              <a:rPr lang="es-ES_tradnl" sz="1300" b="1" dirty="0">
                <a:solidFill>
                  <a:schemeClr val="dk1"/>
                </a:solidFill>
                <a:ea typeface="Calibri"/>
                <a:cs typeface="Calibri"/>
                <a:sym typeface="Calibri"/>
              </a:rPr>
              <a:t>facilitador dice: </a:t>
            </a:r>
            <a:r>
              <a:rPr lang="es-ES_tradnl" sz="1300" b="1" dirty="0">
                <a:solidFill>
                  <a:schemeClr val="dk1"/>
                </a:solidFill>
                <a:latin typeface="Calibri"/>
                <a:ea typeface="Calibri"/>
                <a:cs typeface="Calibri"/>
                <a:sym typeface="Calibri"/>
              </a:rPr>
              <a:t> </a:t>
            </a:r>
          </a:p>
          <a:p>
            <a:r>
              <a:rPr lang="es-ES_tradnl" sz="1300" b="1" i="1" dirty="0" smtClean="0">
                <a:solidFill>
                  <a:schemeClr val="dk1"/>
                </a:solidFill>
                <a:latin typeface="Calibri"/>
                <a:ea typeface="Calibri"/>
                <a:cs typeface="Calibri"/>
                <a:sym typeface="Calibri"/>
              </a:rPr>
              <a:t>−</a:t>
            </a:r>
            <a:r>
              <a:rPr lang="es-ES_tradnl" sz="1300" b="1" i="1" dirty="0" smtClean="0">
                <a:solidFill>
                  <a:schemeClr val="dk1"/>
                </a:solidFill>
                <a:ea typeface="Calibri"/>
                <a:cs typeface="Calibri"/>
                <a:sym typeface="Calibri"/>
              </a:rPr>
              <a:t>Recuerden </a:t>
            </a:r>
            <a:r>
              <a:rPr lang="es-ES_tradnl" sz="1300" b="1" i="1" dirty="0">
                <a:solidFill>
                  <a:schemeClr val="dk1"/>
                </a:solidFill>
                <a:ea typeface="Calibri"/>
                <a:cs typeface="Calibri"/>
                <a:sym typeface="Calibri"/>
              </a:rPr>
              <a:t>que las abejas son </a:t>
            </a:r>
            <a:r>
              <a:rPr lang="es-ES_tradnl" sz="1300" b="1" i="1" dirty="0" smtClean="0">
                <a:solidFill>
                  <a:schemeClr val="dk1"/>
                </a:solidFill>
                <a:ea typeface="Calibri"/>
                <a:cs typeface="Calibri"/>
                <a:sym typeface="Calibri"/>
              </a:rPr>
              <a:t> </a:t>
            </a:r>
            <a:r>
              <a:rPr lang="es-ES_tradnl" sz="1300" b="1" i="1" dirty="0">
                <a:solidFill>
                  <a:schemeClr val="dk1"/>
                </a:solidFill>
                <a:ea typeface="Calibri"/>
                <a:cs typeface="Calibri"/>
                <a:sym typeface="Calibri"/>
              </a:rPr>
              <a:t>polinizadoras. Esto significa que </a:t>
            </a:r>
            <a:r>
              <a:rPr lang="es-ES_tradnl" sz="1300" b="1" i="1" dirty="0" smtClean="0">
                <a:solidFill>
                  <a:schemeClr val="dk1"/>
                </a:solidFill>
                <a:ea typeface="Calibri"/>
                <a:cs typeface="Calibri"/>
                <a:sym typeface="Calibri"/>
              </a:rPr>
              <a:t>mueven </a:t>
            </a:r>
            <a:r>
              <a:rPr lang="es-ES_tradnl" sz="1300" b="1" i="1" dirty="0">
                <a:solidFill>
                  <a:schemeClr val="dk1"/>
                </a:solidFill>
                <a:ea typeface="Calibri"/>
                <a:cs typeface="Calibri"/>
                <a:sym typeface="Calibri"/>
              </a:rPr>
              <a:t>el polen de </a:t>
            </a:r>
            <a:r>
              <a:rPr lang="es-ES_tradnl" sz="1300" b="1" i="1" dirty="0" smtClean="0">
                <a:solidFill>
                  <a:schemeClr val="dk1"/>
                </a:solidFill>
                <a:ea typeface="Calibri"/>
                <a:cs typeface="Calibri"/>
                <a:sym typeface="Calibri"/>
              </a:rPr>
              <a:t>un árbol a otro </a:t>
            </a:r>
            <a:r>
              <a:rPr lang="es-ES_tradnl" sz="1300" b="1" i="1" dirty="0">
                <a:solidFill>
                  <a:schemeClr val="dk1"/>
                </a:solidFill>
                <a:ea typeface="Calibri"/>
                <a:cs typeface="Calibri"/>
                <a:sym typeface="Calibri"/>
              </a:rPr>
              <a:t>mientras comen, ayudando a crear nuevas flores</a:t>
            </a:r>
            <a:r>
              <a:rPr lang="es-ES_tradnl" sz="1300" b="1" i="1" dirty="0" smtClean="0">
                <a:solidFill>
                  <a:schemeClr val="dk1"/>
                </a:solidFill>
                <a:latin typeface="Calibri"/>
                <a:ea typeface="Calibri"/>
                <a:cs typeface="Calibri"/>
                <a:sym typeface="Calibri"/>
              </a:rPr>
              <a:t>.</a:t>
            </a:r>
            <a:endParaRPr lang="es-ES_tradnl" sz="1300" b="1" i="1" dirty="0">
              <a:solidFill>
                <a:schemeClr val="dk1"/>
              </a:solidFill>
              <a:latin typeface="Calibri"/>
              <a:ea typeface="Calibri"/>
              <a:cs typeface="Calibri"/>
              <a:sym typeface="Calibri"/>
            </a:endParaRPr>
          </a:p>
          <a:p>
            <a:endParaRPr lang="es-ES_tradnl" sz="1300" b="1" dirty="0">
              <a:solidFill>
                <a:schemeClr val="dk1"/>
              </a:solidFill>
              <a:latin typeface="Calibri"/>
              <a:ea typeface="Calibri"/>
              <a:cs typeface="Calibri"/>
              <a:sym typeface="Calibri"/>
            </a:endParaRPr>
          </a:p>
          <a:p>
            <a:r>
              <a:rPr lang="es-ES_tradnl" sz="1300" b="1" dirty="0" smtClean="0">
                <a:solidFill>
                  <a:schemeClr val="dk1"/>
                </a:solidFill>
                <a:latin typeface="Calibri"/>
                <a:ea typeface="Calibri"/>
                <a:cs typeface="Calibri"/>
                <a:sym typeface="Calibri"/>
              </a:rPr>
              <a:t>Pregunta </a:t>
            </a:r>
            <a:r>
              <a:rPr lang="es-ES_tradnl" sz="1300" b="1" dirty="0">
                <a:solidFill>
                  <a:schemeClr val="dk1"/>
                </a:solidFill>
                <a:latin typeface="Calibri"/>
                <a:ea typeface="Calibri"/>
                <a:cs typeface="Calibri"/>
                <a:sym typeface="Calibri"/>
              </a:rPr>
              <a:t>de discusión:</a:t>
            </a:r>
          </a:p>
          <a:p>
            <a:r>
              <a:rPr lang="es-ES" sz="1300" b="1" dirty="0">
                <a:solidFill>
                  <a:schemeClr val="dk1"/>
                </a:solidFill>
                <a:ea typeface="Calibri"/>
                <a:cs typeface="Calibri"/>
                <a:sym typeface="Calibri"/>
              </a:rPr>
              <a:t>¿Qué pasaría con las </a:t>
            </a:r>
            <a:r>
              <a:rPr lang="es-ES" sz="1300" b="1" dirty="0" smtClean="0">
                <a:solidFill>
                  <a:schemeClr val="dk1"/>
                </a:solidFill>
                <a:ea typeface="Calibri"/>
                <a:cs typeface="Calibri"/>
                <a:sym typeface="Calibri"/>
              </a:rPr>
              <a:t>abejas </a:t>
            </a:r>
            <a:r>
              <a:rPr lang="es-ES" sz="1300" b="1" dirty="0">
                <a:solidFill>
                  <a:schemeClr val="dk1"/>
                </a:solidFill>
                <a:ea typeface="Calibri"/>
                <a:cs typeface="Calibri"/>
                <a:sym typeface="Calibri"/>
              </a:rPr>
              <a:t>si la planta fuera nada más que un brote, o una planta bebé </a:t>
            </a:r>
            <a:r>
              <a:rPr lang="es-ES" sz="1300" b="1" dirty="0" smtClean="0">
                <a:solidFill>
                  <a:schemeClr val="dk1"/>
                </a:solidFill>
                <a:ea typeface="Calibri"/>
                <a:cs typeface="Calibri"/>
                <a:sym typeface="Calibri"/>
              </a:rPr>
              <a:t>que no </a:t>
            </a:r>
            <a:r>
              <a:rPr lang="es-ES" sz="1300" b="1" dirty="0">
                <a:solidFill>
                  <a:schemeClr val="dk1"/>
                </a:solidFill>
                <a:ea typeface="Calibri"/>
                <a:cs typeface="Calibri"/>
                <a:sym typeface="Calibri"/>
              </a:rPr>
              <a:t>tiene  frutas o semillas todavía?</a:t>
            </a:r>
          </a:p>
          <a:p>
            <a:endParaRPr lang="es-ES_tradnl" sz="1300" b="1" dirty="0">
              <a:solidFill>
                <a:schemeClr val="dk1"/>
              </a:solidFill>
              <a:latin typeface="Calibri"/>
              <a:ea typeface="Calibri"/>
              <a:cs typeface="Calibri"/>
              <a:sym typeface="Calibri"/>
            </a:endParaRPr>
          </a:p>
          <a:p>
            <a:r>
              <a:rPr lang="es-ES_tradnl" sz="1300" b="1" dirty="0">
                <a:solidFill>
                  <a:srgbClr val="000000"/>
                </a:solidFill>
                <a:ea typeface="Calibri"/>
                <a:cs typeface="Calibri"/>
                <a:sym typeface="Calibri"/>
              </a:rPr>
              <a:t>Posibles respuestas de los  estudiantes</a:t>
            </a:r>
            <a:r>
              <a:rPr lang="es-ES_tradnl" sz="1300" b="1" dirty="0">
                <a:solidFill>
                  <a:schemeClr val="dk1"/>
                </a:solidFill>
                <a:latin typeface="Calibri"/>
                <a:ea typeface="Calibri"/>
                <a:cs typeface="Calibri"/>
                <a:sym typeface="Calibri"/>
              </a:rPr>
              <a:t>:</a:t>
            </a:r>
          </a:p>
          <a:p>
            <a:pPr marL="285750" indent="-114300">
              <a:buFont typeface="Arial" panose="020B0604020202020204" pitchFamily="34" charset="0"/>
              <a:buChar char="•"/>
            </a:pPr>
            <a:r>
              <a:rPr lang="es-ES_tradnl" sz="1300" b="1" dirty="0" smtClean="0">
                <a:solidFill>
                  <a:schemeClr val="dk1"/>
                </a:solidFill>
                <a:latin typeface="Calibri"/>
                <a:ea typeface="Calibri"/>
                <a:cs typeface="Calibri"/>
                <a:sym typeface="Calibri"/>
              </a:rPr>
              <a:t>El </a:t>
            </a:r>
            <a:r>
              <a:rPr lang="es-ES_tradnl" sz="1300" b="1" dirty="0">
                <a:solidFill>
                  <a:schemeClr val="dk1"/>
                </a:solidFill>
                <a:latin typeface="Calibri"/>
                <a:ea typeface="Calibri"/>
                <a:cs typeface="Calibri"/>
                <a:sym typeface="Calibri"/>
              </a:rPr>
              <a:t>animal </a:t>
            </a:r>
            <a:r>
              <a:rPr lang="es-ES_tradnl" sz="1300" b="1" dirty="0" smtClean="0">
                <a:solidFill>
                  <a:schemeClr val="dk1"/>
                </a:solidFill>
                <a:latin typeface="Calibri"/>
                <a:ea typeface="Calibri"/>
                <a:cs typeface="Calibri"/>
                <a:sym typeface="Calibri"/>
              </a:rPr>
              <a:t>muere.</a:t>
            </a:r>
            <a:endParaRPr lang="es-ES_tradnl" sz="1300" b="1" dirty="0">
              <a:solidFill>
                <a:schemeClr val="dk1"/>
              </a:solidFill>
              <a:latin typeface="Calibri"/>
              <a:ea typeface="Calibri"/>
              <a:cs typeface="Calibri"/>
              <a:sym typeface="Calibri"/>
            </a:endParaRPr>
          </a:p>
          <a:p>
            <a:pPr marL="285750" indent="-114300">
              <a:buFont typeface="Arial" panose="020B0604020202020204" pitchFamily="34" charset="0"/>
              <a:buChar char="•"/>
            </a:pPr>
            <a:r>
              <a:rPr lang="es-ES_tradnl" sz="1300" b="1" dirty="0" smtClean="0">
                <a:solidFill>
                  <a:schemeClr val="dk1"/>
                </a:solidFill>
                <a:latin typeface="Calibri"/>
                <a:ea typeface="Calibri"/>
                <a:cs typeface="Calibri"/>
                <a:sym typeface="Calibri"/>
              </a:rPr>
              <a:t>Ellos </a:t>
            </a:r>
            <a:r>
              <a:rPr lang="es-ES_tradnl" sz="1300" b="1" dirty="0">
                <a:solidFill>
                  <a:schemeClr val="dk1"/>
                </a:solidFill>
                <a:latin typeface="Calibri"/>
                <a:ea typeface="Calibri"/>
                <a:cs typeface="Calibri"/>
                <a:sym typeface="Calibri"/>
              </a:rPr>
              <a:t>encuentran comida en otro </a:t>
            </a:r>
            <a:r>
              <a:rPr lang="es-ES_tradnl" sz="1300" b="1" dirty="0" smtClean="0">
                <a:solidFill>
                  <a:schemeClr val="dk1"/>
                </a:solidFill>
                <a:latin typeface="Calibri"/>
                <a:ea typeface="Calibri"/>
                <a:cs typeface="Calibri"/>
                <a:sym typeface="Calibri"/>
              </a:rPr>
              <a:t>lado.</a:t>
            </a:r>
            <a:endParaRPr lang="es-ES_tradnl" sz="1300" b="1" dirty="0">
              <a:solidFill>
                <a:schemeClr val="dk1"/>
              </a:solidFill>
              <a:latin typeface="Calibri"/>
              <a:ea typeface="Calibri"/>
              <a:cs typeface="Calibri"/>
              <a:sym typeface="Calibri"/>
            </a:endParaRPr>
          </a:p>
          <a:p>
            <a:pPr marL="285750" indent="-114300">
              <a:buFont typeface="Arial" panose="020B0604020202020204" pitchFamily="34" charset="0"/>
              <a:buChar char="•"/>
            </a:pPr>
            <a:r>
              <a:rPr lang="es-ES_tradnl" sz="1300" b="1" dirty="0" smtClean="0">
                <a:solidFill>
                  <a:schemeClr val="dk1"/>
                </a:solidFill>
                <a:latin typeface="Calibri"/>
                <a:ea typeface="Calibri"/>
                <a:cs typeface="Calibri"/>
                <a:sym typeface="Calibri"/>
              </a:rPr>
              <a:t>Ellos migran.</a:t>
            </a:r>
            <a:endParaRPr lang="es-ES_tradnl" sz="1300" b="1" dirty="0">
              <a:solidFill>
                <a:schemeClr val="dk1"/>
              </a:solidFill>
              <a:latin typeface="Calibri"/>
              <a:ea typeface="Calibri"/>
              <a:cs typeface="Calibri"/>
              <a:sym typeface="Calibri"/>
            </a:endParaRPr>
          </a:p>
          <a:p>
            <a:pPr marL="285750" indent="-114300">
              <a:buFont typeface="Arial" panose="020B0604020202020204" pitchFamily="34" charset="0"/>
              <a:buChar char="•"/>
            </a:pPr>
            <a:r>
              <a:rPr lang="es-ES" sz="1300" b="1" dirty="0">
                <a:solidFill>
                  <a:schemeClr val="dk1"/>
                </a:solidFill>
                <a:ea typeface="Calibri"/>
                <a:cs typeface="Calibri"/>
                <a:sym typeface="Calibri"/>
              </a:rPr>
              <a:t>Ellos deciden adaptarse y comer una parte diferente de la cadena alimenticia</a:t>
            </a:r>
            <a:r>
              <a:rPr lang="es-ES_tradnl" sz="1300" b="1" dirty="0">
                <a:solidFill>
                  <a:schemeClr val="dk1"/>
                </a:solidFill>
                <a:latin typeface="Calibri"/>
                <a:ea typeface="Calibri"/>
                <a:cs typeface="Calibri"/>
                <a:sym typeface="Calibri"/>
              </a:rPr>
              <a:t>.</a:t>
            </a:r>
          </a:p>
          <a:p>
            <a:endParaRPr lang="es-ES_tradnl" sz="1300" b="1" dirty="0">
              <a:solidFill>
                <a:schemeClr val="dk1"/>
              </a:solidFill>
              <a:latin typeface="Calibri"/>
              <a:ea typeface="Calibri"/>
              <a:cs typeface="Calibri"/>
              <a:sym typeface="Calibri"/>
            </a:endParaRPr>
          </a:p>
          <a:p>
            <a:pPr>
              <a:buClr>
                <a:schemeClr val="dk1"/>
              </a:buClr>
              <a:buSzPct val="25000"/>
            </a:pPr>
            <a:r>
              <a:rPr lang="es-ES_tradnl" sz="1300" b="1" dirty="0">
                <a:solidFill>
                  <a:schemeClr val="dk1"/>
                </a:solidFill>
                <a:ea typeface="Calibri"/>
                <a:cs typeface="Calibri"/>
                <a:sym typeface="Calibri"/>
              </a:rPr>
              <a:t>El facilitador dice:  </a:t>
            </a:r>
            <a:r>
              <a:rPr lang="es-ES_tradnl" sz="1300" b="1" i="1" dirty="0" smtClean="0">
                <a:solidFill>
                  <a:schemeClr val="dk1"/>
                </a:solidFill>
                <a:latin typeface="Calibri"/>
                <a:ea typeface="Calibri"/>
                <a:cs typeface="Calibri"/>
                <a:sym typeface="Calibri"/>
              </a:rPr>
              <a:t>−</a:t>
            </a:r>
            <a:r>
              <a:rPr lang="es-ES" sz="1300" b="1" i="1" dirty="0" smtClean="0">
                <a:solidFill>
                  <a:schemeClr val="dk1"/>
                </a:solidFill>
                <a:ea typeface="Calibri"/>
                <a:cs typeface="Calibri"/>
                <a:sym typeface="Calibri"/>
              </a:rPr>
              <a:t>En </a:t>
            </a:r>
            <a:r>
              <a:rPr lang="es-ES" sz="1300" b="1" i="1" dirty="0">
                <a:solidFill>
                  <a:schemeClr val="dk1"/>
                </a:solidFill>
                <a:ea typeface="Calibri"/>
                <a:cs typeface="Calibri"/>
                <a:sym typeface="Calibri"/>
              </a:rPr>
              <a:t>s</a:t>
            </a:r>
            <a:r>
              <a:rPr lang="es-ES" sz="1300" b="1" i="1" dirty="0" smtClean="0">
                <a:solidFill>
                  <a:schemeClr val="dk1"/>
                </a:solidFill>
                <a:ea typeface="Calibri"/>
                <a:cs typeface="Calibri"/>
                <a:sym typeface="Calibri"/>
              </a:rPr>
              <a:t>u </a:t>
            </a:r>
            <a:r>
              <a:rPr lang="es-ES" sz="1300" b="1" i="1" dirty="0">
                <a:solidFill>
                  <a:schemeClr val="dk1"/>
                </a:solidFill>
                <a:ea typeface="Calibri"/>
                <a:cs typeface="Calibri"/>
                <a:sym typeface="Calibri"/>
              </a:rPr>
              <a:t>Tarea de rendimiento, </a:t>
            </a:r>
            <a:r>
              <a:rPr lang="es-ES" sz="1300" b="1" i="1" dirty="0" smtClean="0">
                <a:solidFill>
                  <a:schemeClr val="dk1"/>
                </a:solidFill>
                <a:ea typeface="Calibri"/>
                <a:cs typeface="Calibri"/>
                <a:sym typeface="Calibri"/>
              </a:rPr>
              <a:t>aprenderán </a:t>
            </a:r>
            <a:r>
              <a:rPr lang="es-ES" sz="1300" b="1" i="1" dirty="0">
                <a:solidFill>
                  <a:schemeClr val="dk1"/>
                </a:solidFill>
                <a:ea typeface="Calibri"/>
                <a:cs typeface="Calibri"/>
                <a:sym typeface="Calibri"/>
              </a:rPr>
              <a:t>más acerca de las relaciones entre las plantas y los animales. </a:t>
            </a:r>
            <a:r>
              <a:rPr lang="es-419" sz="1300" b="1" i="1" dirty="0">
                <a:solidFill>
                  <a:schemeClr val="dk1"/>
                </a:solidFill>
                <a:ea typeface="Calibri"/>
                <a:cs typeface="Calibri"/>
                <a:sym typeface="Calibri"/>
              </a:rPr>
              <a:t>El trabajo en grupo que hicieron hoy debe ayudarles  a prepararse para la investigación y el escrito que van a hacer en la tarea de rendimiento.</a:t>
            </a:r>
          </a:p>
          <a:p>
            <a:pPr>
              <a:buClr>
                <a:schemeClr val="dk1"/>
              </a:buClr>
            </a:pPr>
            <a:endParaRPr lang="es-ES_tradnl" sz="1300" b="1" dirty="0">
              <a:solidFill>
                <a:schemeClr val="dk1"/>
              </a:solidFill>
              <a:latin typeface="Calibri"/>
              <a:ea typeface="Calibri"/>
              <a:cs typeface="Calibri"/>
              <a:sym typeface="Calibri"/>
            </a:endParaRPr>
          </a:p>
          <a:p>
            <a:pPr>
              <a:buClr>
                <a:schemeClr val="dk1"/>
              </a:buClr>
              <a:buSzPct val="25000"/>
            </a:pPr>
            <a:r>
              <a:rPr lang="es-ES_tradnl" sz="1300" b="1" dirty="0">
                <a:solidFill>
                  <a:schemeClr val="dk1"/>
                </a:solidFill>
                <a:latin typeface="Calibri"/>
                <a:ea typeface="Calibri"/>
                <a:cs typeface="Calibri"/>
                <a:sym typeface="Calibri"/>
              </a:rPr>
              <a:t>Nota: </a:t>
            </a:r>
            <a:r>
              <a:rPr lang="es-ES" sz="1300" b="1" dirty="0">
                <a:solidFill>
                  <a:schemeClr val="dk1"/>
                </a:solidFill>
                <a:ea typeface="Calibri"/>
                <a:cs typeface="Calibri"/>
                <a:sym typeface="Calibri"/>
              </a:rPr>
              <a:t>El facilitador debe recoger las notas de los estudiantes de esta actividad</a:t>
            </a:r>
            <a:r>
              <a:rPr lang="es-ES_tradnl" sz="1300" b="1" dirty="0">
                <a:solidFill>
                  <a:schemeClr val="dk1"/>
                </a:solidFill>
                <a:latin typeface="Calibri"/>
                <a:ea typeface="Calibri"/>
                <a:cs typeface="Calibri"/>
                <a:sym typeface="Calibri"/>
              </a:rPr>
              <a:t>.</a:t>
            </a:r>
          </a:p>
          <a:p>
            <a:pPr>
              <a:buClr>
                <a:schemeClr val="dk1"/>
              </a:buClr>
            </a:pPr>
            <a:endParaRPr sz="1262" b="1" dirty="0">
              <a:solidFill>
                <a:schemeClr val="dk1"/>
              </a:solidFill>
              <a:latin typeface="Calibri"/>
              <a:ea typeface="Calibri"/>
              <a:cs typeface="Calibri"/>
              <a:sym typeface="Calibri"/>
            </a:endParaRPr>
          </a:p>
          <a:p>
            <a:pPr>
              <a:buClr>
                <a:schemeClr val="dk1"/>
              </a:buClr>
            </a:pPr>
            <a:endParaRPr sz="1262" b="1" dirty="0">
              <a:solidFill>
                <a:schemeClr val="dk1"/>
              </a:solidFill>
              <a:latin typeface="Calibri"/>
              <a:ea typeface="Calibri"/>
              <a:cs typeface="Calibri"/>
              <a:sym typeface="Calibri"/>
            </a:endParaRPr>
          </a:p>
          <a:p>
            <a:endParaRPr sz="1262" b="1" dirty="0">
              <a:solidFill>
                <a:schemeClr val="dk1"/>
              </a:solidFill>
              <a:latin typeface="Calibri"/>
              <a:ea typeface="Calibri"/>
              <a:cs typeface="Calibri"/>
              <a:sym typeface="Calibri"/>
            </a:endParaRPr>
          </a:p>
          <a:p>
            <a:endParaRPr sz="1262" b="1" dirty="0">
              <a:solidFill>
                <a:schemeClr val="dk1"/>
              </a:solidFill>
              <a:latin typeface="Calibri"/>
              <a:ea typeface="Calibri"/>
              <a:cs typeface="Calibri"/>
              <a:sym typeface="Calibri"/>
            </a:endParaRPr>
          </a:p>
          <a:p>
            <a:pPr>
              <a:buClr>
                <a:schemeClr val="dk1"/>
              </a:buClr>
            </a:pPr>
            <a:endParaRPr sz="1262" dirty="0">
              <a:solidFill>
                <a:schemeClr val="dk1"/>
              </a:solidFill>
              <a:latin typeface="Calibri"/>
              <a:ea typeface="Calibri"/>
              <a:cs typeface="Calibri"/>
              <a:sym typeface="Calibri"/>
            </a:endParaRPr>
          </a:p>
          <a:p>
            <a:endParaRPr sz="1747" dirty="0"/>
          </a:p>
        </p:txBody>
      </p:sp>
      <p:sp>
        <p:nvSpPr>
          <p:cNvPr id="3" name="Rectangle 2"/>
          <p:cNvSpPr/>
          <p:nvPr/>
        </p:nvSpPr>
        <p:spPr>
          <a:xfrm>
            <a:off x="3547070" y="9538658"/>
            <a:ext cx="2909810" cy="230832"/>
          </a:xfrm>
          <a:prstGeom prst="rect">
            <a:avLst/>
          </a:prstGeom>
        </p:spPr>
        <p:txBody>
          <a:bodyPr wrap="square">
            <a:spAutoFit/>
          </a:bodyPr>
          <a:lstStyle/>
          <a:p>
            <a:r>
              <a:rPr lang="en-US" sz="900" dirty="0"/>
              <a:t>Rev. Control:  </a:t>
            </a:r>
            <a:r>
              <a:rPr lang="en-US" sz="900" dirty="0" smtClean="0"/>
              <a:t>07/01/2015 </a:t>
            </a:r>
            <a:r>
              <a:rPr lang="en-US" sz="900" dirty="0"/>
              <a:t>– OSP and  S. Richmond</a:t>
            </a:r>
          </a:p>
        </p:txBody>
      </p:sp>
      <p:sp>
        <p:nvSpPr>
          <p:cNvPr id="4" name="Slide Number Placeholder 1"/>
          <p:cNvSpPr>
            <a:spLocks noGrp="1"/>
          </p:cNvSpPr>
          <p:nvPr>
            <p:ph type="sldNum" sz="quarter" idx="12"/>
          </p:nvPr>
        </p:nvSpPr>
        <p:spPr>
          <a:xfrm>
            <a:off x="6706198" y="9322648"/>
            <a:ext cx="677581" cy="535517"/>
          </a:xfrm>
        </p:spPr>
        <p:txBody>
          <a:bodyPr/>
          <a:lstStyle/>
          <a:p>
            <a:r>
              <a:rPr lang="en-US" dirty="0" smtClean="0"/>
              <a:t>9</a:t>
            </a:r>
            <a:endParaRPr lang="en-US" dirty="0"/>
          </a:p>
        </p:txBody>
      </p:sp>
    </p:spTree>
    <p:extLst>
      <p:ext uri="{BB962C8B-B14F-4D97-AF65-F5344CB8AC3E}">
        <p14:creationId xmlns:p14="http://schemas.microsoft.com/office/powerpoint/2010/main" val="3392809185"/>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21242</TotalTime>
  <Words>13396</Words>
  <Application>Microsoft Office PowerPoint</Application>
  <PresentationFormat>Custom</PresentationFormat>
  <Paragraphs>1643</Paragraphs>
  <Slides>45</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Bookman Old Style</vt:lpstr>
      <vt:lpstr>Calibri</vt:lpstr>
      <vt:lpstr>Folio Light</vt:lpstr>
      <vt:lpstr>GillSansMT</vt:lpstr>
      <vt:lpstr>Helvetica</vt:lpstr>
      <vt:lpstr>Lucida Handwriting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Richmond</dc:creator>
  <cp:lastModifiedBy>Richmond, Susan</cp:lastModifiedBy>
  <cp:revision>617</cp:revision>
  <cp:lastPrinted>2015-10-29T20:12:36Z</cp:lastPrinted>
  <dcterms:created xsi:type="dcterms:W3CDTF">2013-06-13T16:49:22Z</dcterms:created>
  <dcterms:modified xsi:type="dcterms:W3CDTF">2015-11-13T23:32:10Z</dcterms:modified>
</cp:coreProperties>
</file>