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363" r:id="rId3"/>
    <p:sldId id="409" r:id="rId4"/>
    <p:sldId id="394" r:id="rId5"/>
    <p:sldId id="410" r:id="rId6"/>
    <p:sldId id="427" r:id="rId7"/>
    <p:sldId id="428" r:id="rId8"/>
    <p:sldId id="429" r:id="rId9"/>
    <p:sldId id="420" r:id="rId10"/>
    <p:sldId id="421" r:id="rId11"/>
    <p:sldId id="422" r:id="rId12"/>
    <p:sldId id="391" r:id="rId13"/>
    <p:sldId id="388" r:id="rId14"/>
    <p:sldId id="401" r:id="rId15"/>
    <p:sldId id="400" r:id="rId16"/>
    <p:sldId id="412" r:id="rId17"/>
    <p:sldId id="319" r:id="rId18"/>
    <p:sldId id="369" r:id="rId19"/>
    <p:sldId id="371" r:id="rId20"/>
    <p:sldId id="368" r:id="rId21"/>
    <p:sldId id="367" r:id="rId22"/>
    <p:sldId id="413" r:id="rId23"/>
    <p:sldId id="414" r:id="rId24"/>
    <p:sldId id="423" r:id="rId25"/>
    <p:sldId id="406" r:id="rId26"/>
    <p:sldId id="402" r:id="rId27"/>
    <p:sldId id="357" r:id="rId28"/>
    <p:sldId id="389" r:id="rId29"/>
    <p:sldId id="326" r:id="rId30"/>
    <p:sldId id="393" r:id="rId31"/>
    <p:sldId id="328" r:id="rId32"/>
    <p:sldId id="329" r:id="rId33"/>
    <p:sldId id="330" r:id="rId34"/>
    <p:sldId id="373" r:id="rId35"/>
    <p:sldId id="386" r:id="rId36"/>
    <p:sldId id="375" r:id="rId37"/>
    <p:sldId id="387" r:id="rId38"/>
    <p:sldId id="377" r:id="rId39"/>
    <p:sldId id="398" r:id="rId40"/>
    <p:sldId id="382" r:id="rId41"/>
    <p:sldId id="416" r:id="rId42"/>
    <p:sldId id="399" r:id="rId43"/>
    <p:sldId id="404" r:id="rId44"/>
    <p:sldId id="405" r:id="rId45"/>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5340" autoAdjust="0"/>
  </p:normalViewPr>
  <p:slideViewPr>
    <p:cSldViewPr>
      <p:cViewPr varScale="1">
        <p:scale>
          <a:sx n="66" d="100"/>
          <a:sy n="66" d="100"/>
        </p:scale>
        <p:origin x="1302" y="78"/>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1428" tIns="45714" rIns="91428" bIns="45714" rtlCol="0"/>
          <a:lstStyle>
            <a:lvl1pPr algn="r">
              <a:defRPr sz="1200"/>
            </a:lvl1pPr>
          </a:lstStyle>
          <a:p>
            <a:fld id="{703BBA2A-8788-4E3E-B85C-043146DE5216}" type="datetimeFigureOut">
              <a:rPr lang="en-US" smtClean="0"/>
              <a:pPr/>
              <a:t>11/13/2015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8" tIns="45714" rIns="91428" bIns="45714"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5812E32-FA1A-4F4E-BBE4-59F7E9A50687}" type="datetimeFigureOut">
              <a:rPr lang="en-US" smtClean="0"/>
              <a:pPr/>
              <a:t>11/13/2015</a:t>
            </a:fld>
            <a:endParaRPr lang="en-US" dirty="0"/>
          </a:p>
        </p:txBody>
      </p:sp>
      <p:sp>
        <p:nvSpPr>
          <p:cNvPr id="4" name="Slide Image Placeholder 3"/>
          <p:cNvSpPr>
            <a:spLocks noGrp="1" noRot="1" noChangeAspect="1"/>
          </p:cNvSpPr>
          <p:nvPr>
            <p:ph type="sldImg" idx="2"/>
          </p:nvPr>
        </p:nvSpPr>
        <p:spPr>
          <a:xfrm>
            <a:off x="2178050" y="696913"/>
            <a:ext cx="26543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62129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6</a:t>
            </a:fld>
            <a:endParaRPr lang="en-US"/>
          </a:p>
        </p:txBody>
      </p:sp>
    </p:spTree>
    <p:extLst>
      <p:ext uri="{BB962C8B-B14F-4D97-AF65-F5344CB8AC3E}">
        <p14:creationId xmlns:p14="http://schemas.microsoft.com/office/powerpoint/2010/main" val="344094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7</a:t>
            </a:fld>
            <a:endParaRPr lang="en-US"/>
          </a:p>
        </p:txBody>
      </p:sp>
    </p:spTree>
    <p:extLst>
      <p:ext uri="{BB962C8B-B14F-4D97-AF65-F5344CB8AC3E}">
        <p14:creationId xmlns:p14="http://schemas.microsoft.com/office/powerpoint/2010/main" val="299420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24779B-7D2E-4D2C-8F94-3C8FE0262EEC}" type="slidenum">
              <a:rPr lang="en-US" smtClean="0"/>
              <a:t>8</a:t>
            </a:fld>
            <a:endParaRPr lang="en-US"/>
          </a:p>
        </p:txBody>
      </p:sp>
    </p:spTree>
    <p:extLst>
      <p:ext uri="{BB962C8B-B14F-4D97-AF65-F5344CB8AC3E}">
        <p14:creationId xmlns:p14="http://schemas.microsoft.com/office/powerpoint/2010/main" val="111205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9</a:t>
            </a:fld>
            <a:endParaRPr lang="en-US"/>
          </a:p>
        </p:txBody>
      </p:sp>
    </p:spTree>
    <p:extLst>
      <p:ext uri="{BB962C8B-B14F-4D97-AF65-F5344CB8AC3E}">
        <p14:creationId xmlns:p14="http://schemas.microsoft.com/office/powerpoint/2010/main" val="26593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10</a:t>
            </a:fld>
            <a:endParaRPr lang="en-US"/>
          </a:p>
        </p:txBody>
      </p:sp>
    </p:spTree>
    <p:extLst>
      <p:ext uri="{BB962C8B-B14F-4D97-AF65-F5344CB8AC3E}">
        <p14:creationId xmlns:p14="http://schemas.microsoft.com/office/powerpoint/2010/main" val="428782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6913"/>
            <a:ext cx="2657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0081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23</a:t>
            </a:fld>
            <a:endParaRPr lang="en-US" dirty="0"/>
          </a:p>
        </p:txBody>
      </p:sp>
    </p:spTree>
    <p:extLst>
      <p:ext uri="{BB962C8B-B14F-4D97-AF65-F5344CB8AC3E}">
        <p14:creationId xmlns:p14="http://schemas.microsoft.com/office/powerpoint/2010/main" val="2307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172200" y="9090025"/>
            <a:ext cx="792480" cy="511175"/>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11/13/2015</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s-ES_tradnl" smtClean="0"/>
              <a:pPr/>
              <a:t>1</a:t>
            </a:fld>
            <a:endParaRPr lang="es-ES_tradnl" dirty="0"/>
          </a:p>
        </p:txBody>
      </p:sp>
      <p:sp>
        <p:nvSpPr>
          <p:cNvPr id="17" name="TextBox 16"/>
          <p:cNvSpPr txBox="1"/>
          <p:nvPr/>
        </p:nvSpPr>
        <p:spPr>
          <a:xfrm>
            <a:off x="767688" y="4684926"/>
            <a:ext cx="5486400" cy="1082491"/>
          </a:xfrm>
          <a:prstGeom prst="rect">
            <a:avLst/>
          </a:prstGeom>
          <a:noFill/>
          <a:ln>
            <a:noFill/>
          </a:ln>
        </p:spPr>
        <p:txBody>
          <a:bodyPr wrap="square" lIns="96661" tIns="48331" rIns="96661" bIns="48331" rtlCol="0">
            <a:spAutoFit/>
          </a:bodyPr>
          <a:lstStyle/>
          <a:p>
            <a:r>
              <a:rPr lang="es-ES_tradnl" sz="3200" b="1" dirty="0" smtClean="0">
                <a:effectLst>
                  <a:outerShdw blurRad="38100" dist="38100" dir="2700000" algn="tl">
                    <a:srgbClr val="000000">
                      <a:alpha val="43137"/>
                    </a:srgbClr>
                  </a:outerShdw>
                </a:effectLst>
              </a:rPr>
              <a:t>Pre-evaluación Trimestre </a:t>
            </a:r>
            <a:r>
              <a:rPr lang="es-ES_tradnl" sz="3200" b="1" u="sng" dirty="0" smtClean="0">
                <a:effectLst>
                  <a:outerShdw blurRad="38100" dist="38100" dir="2700000" algn="tl">
                    <a:srgbClr val="000000">
                      <a:alpha val="43137"/>
                    </a:srgbClr>
                  </a:outerShdw>
                </a:effectLst>
              </a:rPr>
              <a:t>2</a:t>
            </a:r>
            <a:r>
              <a:rPr lang="es-ES_tradnl" sz="3200" b="1" dirty="0" smtClean="0">
                <a:effectLst>
                  <a:outerShdw blurRad="38100" dist="38100" dir="2700000" algn="tl">
                    <a:srgbClr val="000000">
                      <a:alpha val="43137"/>
                    </a:srgbClr>
                  </a:outerShdw>
                </a:effectLst>
              </a:rPr>
              <a:t> Instrucciones del maestro</a:t>
            </a:r>
            <a:endParaRPr lang="es-ES_tradnl" sz="3200" b="1" dirty="0">
              <a:effectLst>
                <a:outerShdw blurRad="38100" dist="38100" dir="2700000" algn="tl">
                  <a:srgbClr val="000000">
                    <a:alpha val="43137"/>
                  </a:srgbClr>
                </a:outerShdw>
              </a:effectLst>
            </a:endParaRPr>
          </a:p>
        </p:txBody>
      </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4" name="Group 13"/>
          <p:cNvGrpSpPr/>
          <p:nvPr/>
        </p:nvGrpSpPr>
        <p:grpSpPr>
          <a:xfrm>
            <a:off x="804317" y="2091325"/>
            <a:ext cx="3240233" cy="1951503"/>
            <a:chOff x="3513083" y="274258"/>
            <a:chExt cx="3623568" cy="2568003"/>
          </a:xfrm>
        </p:grpSpPr>
        <p:grpSp>
          <p:nvGrpSpPr>
            <p:cNvPr id="18" name="Group 17"/>
            <p:cNvGrpSpPr/>
            <p:nvPr/>
          </p:nvGrpSpPr>
          <p:grpSpPr>
            <a:xfrm>
              <a:off x="3513083" y="274258"/>
              <a:ext cx="3623568" cy="2538281"/>
              <a:chOff x="3754558" y="937499"/>
              <a:chExt cx="3445410" cy="2329487"/>
            </a:xfrm>
          </p:grpSpPr>
          <p:sp>
            <p:nvSpPr>
              <p:cNvPr id="24" name="Parallelogram 23"/>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ES_tradnl" dirty="0"/>
              </a:p>
            </p:txBody>
          </p:sp>
          <p:sp>
            <p:nvSpPr>
              <p:cNvPr id="29" name="Parallelogram 28"/>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ES_tradnl" dirty="0"/>
              </a:p>
            </p:txBody>
          </p:sp>
        </p:grpSp>
        <p:pic>
          <p:nvPicPr>
            <p:cNvPr id="20"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6" descr="reading"/>
            <p:cNvPicPr>
              <a:picLocks noChangeAspect="1" noChangeArrowheads="1"/>
            </p:cNvPicPr>
            <p:nvPr/>
          </p:nvPicPr>
          <p:blipFill>
            <a:blip r:embed="rId5" cstate="print"/>
            <a:srcRect/>
            <a:stretch>
              <a:fillRect/>
            </a:stretch>
          </p:blipFill>
          <p:spPr bwMode="auto">
            <a:xfrm>
              <a:off x="4501915" y="535168"/>
              <a:ext cx="1820972" cy="1596664"/>
            </a:xfrm>
            <a:prstGeom prst="rect">
              <a:avLst/>
            </a:prstGeom>
            <a:noFill/>
          </p:spPr>
        </p:pic>
      </p:grpSp>
      <p:sp>
        <p:nvSpPr>
          <p:cNvPr id="25" name="Rectangle 24"/>
          <p:cNvSpPr/>
          <p:nvPr/>
        </p:nvSpPr>
        <p:spPr>
          <a:xfrm>
            <a:off x="934720" y="5951220"/>
            <a:ext cx="4704080" cy="2698031"/>
          </a:xfrm>
          <a:prstGeom prst="rect">
            <a:avLst/>
          </a:prstGeom>
        </p:spPr>
        <p:txBody>
          <a:bodyPr wrap="square" lIns="96378" tIns="48189" rIns="96378" bIns="48189">
            <a:spAutoFit/>
          </a:bodyPr>
          <a:lstStyle/>
          <a:p>
            <a:r>
              <a:rPr lang="es-ES_tradnl" sz="1300" b="1" u="sng" dirty="0" smtClean="0"/>
              <a:t>Lectura</a:t>
            </a:r>
            <a:endParaRPr lang="es-ES_tradnl" sz="1300" b="1" dirty="0" smtClean="0"/>
          </a:p>
          <a:p>
            <a:r>
              <a:rPr lang="es-ES_tradnl" sz="1300" b="1" dirty="0" smtClean="0">
                <a:solidFill>
                  <a:srgbClr val="C00000"/>
                </a:solidFill>
              </a:rPr>
              <a:t>12</a:t>
            </a:r>
            <a:r>
              <a:rPr lang="es-ES_tradnl" sz="1300" b="1" dirty="0" smtClean="0"/>
              <a:t> Preguntas de selección múltiple</a:t>
            </a:r>
            <a:r>
              <a:rPr lang="es-ES_tradnl" sz="1300" b="1" dirty="0" smtClean="0">
                <a:solidFill>
                  <a:srgbClr val="C00000"/>
                </a:solidFill>
              </a:rPr>
              <a:t> </a:t>
            </a:r>
          </a:p>
          <a:p>
            <a:r>
              <a:rPr lang="es-ES_tradnl" sz="1300" b="1" dirty="0" smtClean="0">
                <a:solidFill>
                  <a:srgbClr val="C00000"/>
                </a:solidFill>
              </a:rPr>
              <a:t>  1 </a:t>
            </a:r>
            <a:r>
              <a:rPr lang="es-ES_tradnl" sz="1300" b="1" dirty="0" smtClean="0"/>
              <a:t>Respuesta construida </a:t>
            </a:r>
          </a:p>
          <a:p>
            <a:r>
              <a:rPr lang="es-ES_tradnl" sz="1300" b="1" u="sng" dirty="0" smtClean="0"/>
              <a:t>Investigación</a:t>
            </a:r>
          </a:p>
          <a:p>
            <a:r>
              <a:rPr lang="es-ES_tradnl" sz="1300" b="1" dirty="0" smtClean="0">
                <a:solidFill>
                  <a:srgbClr val="C00000"/>
                </a:solidFill>
              </a:rPr>
              <a:t>  3</a:t>
            </a:r>
            <a:r>
              <a:rPr lang="es-ES_tradnl" sz="1300" b="1" dirty="0" smtClean="0"/>
              <a:t> Respuesta construida </a:t>
            </a:r>
          </a:p>
          <a:p>
            <a:r>
              <a:rPr lang="es-ES_tradnl" sz="1300" b="1" u="sng" dirty="0" smtClean="0"/>
              <a:t>Escritura</a:t>
            </a:r>
          </a:p>
          <a:p>
            <a:r>
              <a:rPr lang="es-ES_tradnl" sz="1300" b="1" dirty="0" smtClean="0"/>
              <a:t>  </a:t>
            </a:r>
            <a:r>
              <a:rPr lang="es-ES_tradnl" sz="1300" b="1" dirty="0" smtClean="0">
                <a:solidFill>
                  <a:srgbClr val="FF0000"/>
                </a:solidFill>
              </a:rPr>
              <a:t>1</a:t>
            </a:r>
            <a:r>
              <a:rPr lang="es-ES_tradnl" sz="1300" b="1" dirty="0" smtClean="0"/>
              <a:t> Composición completa (Tarea de rendimiento)</a:t>
            </a:r>
          </a:p>
          <a:p>
            <a:r>
              <a:rPr lang="es-ES_tradnl" sz="1300" b="1" dirty="0" smtClean="0"/>
              <a:t>  </a:t>
            </a:r>
            <a:r>
              <a:rPr lang="es-ES_tradnl" sz="1300" b="1" dirty="0" smtClean="0">
                <a:solidFill>
                  <a:srgbClr val="C00000"/>
                </a:solidFill>
              </a:rPr>
              <a:t>1</a:t>
            </a:r>
            <a:r>
              <a:rPr lang="es-ES_tradnl" sz="1300" b="1" dirty="0" smtClean="0"/>
              <a:t> Escrito breve </a:t>
            </a:r>
          </a:p>
          <a:p>
            <a:r>
              <a:rPr lang="es-ES_tradnl" sz="1300" b="1" dirty="0" smtClean="0"/>
              <a:t>  </a:t>
            </a:r>
            <a:r>
              <a:rPr lang="es-ES_tradnl" sz="1300" b="1" dirty="0" smtClean="0">
                <a:solidFill>
                  <a:srgbClr val="C00000"/>
                </a:solidFill>
              </a:rPr>
              <a:t>1 </a:t>
            </a:r>
            <a:r>
              <a:rPr lang="es-ES_tradnl" sz="1300" b="1" dirty="0" smtClean="0"/>
              <a:t>Escribir para revisar </a:t>
            </a:r>
          </a:p>
          <a:p>
            <a:r>
              <a:rPr lang="es-ES_tradnl" sz="1300" b="1" u="sng" dirty="0" smtClean="0"/>
              <a:t>Escritura con lenguaje integrado</a:t>
            </a:r>
          </a:p>
          <a:p>
            <a:r>
              <a:rPr lang="es-ES_tradnl" sz="1300" b="1" dirty="0" smtClean="0"/>
              <a:t>  </a:t>
            </a:r>
            <a:r>
              <a:rPr lang="es-ES_tradnl" sz="1300" b="1" dirty="0" smtClean="0">
                <a:solidFill>
                  <a:srgbClr val="C00000"/>
                </a:solidFill>
              </a:rPr>
              <a:t>1 </a:t>
            </a:r>
            <a:r>
              <a:rPr lang="es-ES_tradnl" sz="1300" b="1" dirty="0" smtClean="0"/>
              <a:t>Lenguaje/Vocabulario</a:t>
            </a:r>
          </a:p>
          <a:p>
            <a:r>
              <a:rPr lang="es-ES_tradnl" sz="1300" b="1" dirty="0" smtClean="0"/>
              <a:t>  </a:t>
            </a:r>
            <a:r>
              <a:rPr lang="es-ES_tradnl" sz="1300" b="1" dirty="0" smtClean="0">
                <a:solidFill>
                  <a:srgbClr val="FF0000"/>
                </a:solidFill>
              </a:rPr>
              <a:t>1</a:t>
            </a:r>
            <a:r>
              <a:rPr lang="es-ES_tradnl" sz="1300" b="1" dirty="0" smtClean="0"/>
              <a:t> Editar/Clarificar</a:t>
            </a:r>
          </a:p>
          <a:p>
            <a:endParaRPr lang="es-ES_tradnl" sz="1300" dirty="0"/>
          </a:p>
        </p:txBody>
      </p:sp>
      <p:sp>
        <p:nvSpPr>
          <p:cNvPr id="26" name="Rectangle 25"/>
          <p:cNvSpPr/>
          <p:nvPr/>
        </p:nvSpPr>
        <p:spPr>
          <a:xfrm>
            <a:off x="4254445" y="7622906"/>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_tradnl" b="1" dirty="0" smtClean="0">
                <a:solidFill>
                  <a:schemeClr val="tx1"/>
                </a:solidFill>
                <a:effectLst>
                  <a:outerShdw blurRad="38100" dist="38100" dir="2700000" algn="tl">
                    <a:srgbClr val="000000">
                      <a:alpha val="43137"/>
                    </a:srgbClr>
                  </a:outerShdw>
                </a:effectLst>
              </a:rPr>
              <a:t>Tarea de rendimiento al nivel de grado.</a:t>
            </a:r>
            <a:endParaRPr lang="es-ES_tradnl"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26720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_tradnl" b="1" dirty="0" smtClean="0">
                <a:solidFill>
                  <a:schemeClr val="tx1"/>
                </a:solidFill>
                <a:effectLst>
                  <a:outerShdw blurRad="38100" dist="38100" dir="2700000" algn="tl">
                    <a:srgbClr val="000000">
                      <a:alpha val="43137"/>
                    </a:srgbClr>
                  </a:outerShdw>
                </a:effectLst>
              </a:rPr>
              <a:t>Pasos secuenciales </a:t>
            </a:r>
            <a:r>
              <a:rPr lang="es-ES_tradnl" b="1" u="sng" dirty="0" smtClean="0">
                <a:solidFill>
                  <a:schemeClr val="tx1"/>
                </a:solidFill>
                <a:effectLst>
                  <a:outerShdw blurRad="38100" dist="38100" dir="2700000" algn="tl">
                    <a:srgbClr val="000000">
                      <a:alpha val="43137"/>
                    </a:srgbClr>
                  </a:outerShdw>
                </a:effectLst>
              </a:rPr>
              <a:t>hacia</a:t>
            </a:r>
            <a:r>
              <a:rPr lang="es-ES_tradnl" b="1" dirty="0" smtClean="0">
                <a:solidFill>
                  <a:schemeClr val="tx1"/>
                </a:solidFill>
                <a:effectLst>
                  <a:outerShdw blurRad="38100" dist="38100" dir="2700000" algn="tl">
                    <a:srgbClr val="000000">
                      <a:alpha val="43137"/>
                    </a:srgbClr>
                  </a:outerShdw>
                </a:effectLst>
              </a:rPr>
              <a:t> el dominio del Estándar</a:t>
            </a:r>
            <a:endParaRPr lang="es-ES_tradnl" b="1" dirty="0">
              <a:solidFill>
                <a:schemeClr val="tx1"/>
              </a:solidFill>
              <a:effectLst>
                <a:outerShdw blurRad="38100" dist="38100" dir="2700000" algn="tl">
                  <a:srgbClr val="000000">
                    <a:alpha val="43137"/>
                  </a:srgbClr>
                </a:outerShdw>
              </a:effectLst>
            </a:endParaRPr>
          </a:p>
        </p:txBody>
      </p:sp>
      <p:grpSp>
        <p:nvGrpSpPr>
          <p:cNvPr id="28" name="Group 27"/>
          <p:cNvGrpSpPr/>
          <p:nvPr/>
        </p:nvGrpSpPr>
        <p:grpSpPr>
          <a:xfrm>
            <a:off x="691903" y="718078"/>
            <a:ext cx="1748492" cy="1754327"/>
            <a:chOff x="730228" y="747711"/>
            <a:chExt cx="1748492" cy="1754327"/>
          </a:xfrm>
        </p:grpSpPr>
        <p:sp>
          <p:nvSpPr>
            <p:cNvPr id="30" name="Rectangle 29"/>
            <p:cNvSpPr/>
            <p:nvPr/>
          </p:nvSpPr>
          <p:spPr>
            <a:xfrm>
              <a:off x="837911" y="747711"/>
              <a:ext cx="1219777"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5400" b="1" cap="none" spc="0" dirty="0" smtClean="0">
                  <a:ln w="11430"/>
                  <a:effectLst>
                    <a:outerShdw blurRad="80000" dist="40000" dir="5040000" algn="tl">
                      <a:srgbClr val="000000">
                        <a:alpha val="30000"/>
                      </a:srgbClr>
                    </a:outerShdw>
                  </a:effectLst>
                </a:rPr>
                <a:t>1</a:t>
              </a:r>
              <a:r>
                <a:rPr lang="es-ES_tradnl" sz="5400" b="1" baseline="30000" dirty="0" smtClean="0">
                  <a:ln w="11430"/>
                  <a:effectLst>
                    <a:outerShdw blurRad="80000" dist="40000" dir="5040000" algn="tl">
                      <a:srgbClr val="000000">
                        <a:alpha val="30000"/>
                      </a:srgbClr>
                    </a:outerShdw>
                  </a:effectLst>
                </a:rPr>
                <a:t>er</a:t>
              </a:r>
              <a:endParaRPr lang="es-ES_tradnl" sz="5400" b="1" cap="none" spc="0" dirty="0" smtClean="0">
                <a:ln w="11430"/>
                <a:effectLst>
                  <a:outerShdw blurRad="80000" dist="40000" dir="5040000" algn="tl">
                    <a:srgbClr val="000000">
                      <a:alpha val="30000"/>
                    </a:srgbClr>
                  </a:outerShdw>
                </a:effectLst>
              </a:endParaRPr>
            </a:p>
          </p:txBody>
        </p:sp>
        <p:sp>
          <p:nvSpPr>
            <p:cNvPr id="31" name="Rectangle 30"/>
            <p:cNvSpPr/>
            <p:nvPr/>
          </p:nvSpPr>
          <p:spPr>
            <a:xfrm>
              <a:off x="730228" y="1671041"/>
              <a:ext cx="1748492" cy="830997"/>
            </a:xfrm>
            <a:prstGeom prst="rect">
              <a:avLst/>
            </a:prstGeom>
          </p:spPr>
          <p:txBody>
            <a:bodyPr wrap="none">
              <a:spAutoFit/>
            </a:bodyPr>
            <a:lstStyle/>
            <a:p>
              <a:r>
                <a:rPr lang="es-ES_tradnl" sz="4800" b="1" dirty="0" smtClean="0">
                  <a:effectLst>
                    <a:outerShdw blurRad="38100" dist="38100" dir="2700000" algn="tl">
                      <a:srgbClr val="000000">
                        <a:alpha val="43137"/>
                      </a:srgbClr>
                    </a:outerShdw>
                  </a:effectLst>
                </a:rPr>
                <a:t>Grado</a:t>
              </a:r>
              <a:endParaRPr lang="es-ES_tradnl" sz="4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91803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www.independent.co.uk/incoming/article9200557.ece/alternates/w620/pg-31-penguins-1-r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83" y="5120640"/>
            <a:ext cx="4660052" cy="34404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i.telegraph.co.uk/multimedia/archive/02443/polar-bear-walking_2443200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681" y="1120140"/>
            <a:ext cx="4657238" cy="2863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4681" y="4160523"/>
            <a:ext cx="2763520" cy="266883"/>
          </a:xfrm>
          <a:prstGeom prst="rect">
            <a:avLst/>
          </a:prstGeom>
          <a:noFill/>
        </p:spPr>
        <p:txBody>
          <a:bodyPr wrap="square" lIns="96661" tIns="48331" rIns="96661" bIns="48331" rtlCol="0">
            <a:spAutoFit/>
          </a:bodyPr>
          <a:lstStyle/>
          <a:p>
            <a:r>
              <a:rPr lang="en-US" sz="1100" dirty="0" err="1"/>
              <a:t>o</a:t>
            </a:r>
            <a:r>
              <a:rPr lang="en-US" sz="1100" dirty="0" err="1" smtClean="0"/>
              <a:t>so</a:t>
            </a:r>
            <a:r>
              <a:rPr lang="en-US" sz="1100" dirty="0" smtClean="0"/>
              <a:t> polar</a:t>
            </a:r>
            <a:endParaRPr lang="en-US" sz="1100" dirty="0"/>
          </a:p>
        </p:txBody>
      </p:sp>
      <p:sp>
        <p:nvSpPr>
          <p:cNvPr id="6" name="TextBox 5"/>
          <p:cNvSpPr txBox="1"/>
          <p:nvPr/>
        </p:nvSpPr>
        <p:spPr>
          <a:xfrm>
            <a:off x="572127" y="8721093"/>
            <a:ext cx="2763520" cy="266883"/>
          </a:xfrm>
          <a:prstGeom prst="rect">
            <a:avLst/>
          </a:prstGeom>
          <a:noFill/>
        </p:spPr>
        <p:txBody>
          <a:bodyPr wrap="square" lIns="96661" tIns="48331" rIns="96661" bIns="48331" rtlCol="0">
            <a:spAutoFit/>
          </a:bodyPr>
          <a:lstStyle/>
          <a:p>
            <a:r>
              <a:rPr lang="es-419" sz="1100" dirty="0" smtClean="0"/>
              <a:t>pingüino</a:t>
            </a:r>
            <a:endParaRPr lang="es-419" sz="1100" dirty="0"/>
          </a:p>
        </p:txBody>
      </p:sp>
      <p:sp>
        <p:nvSpPr>
          <p:cNvPr id="7" name="Rectangle 6"/>
          <p:cNvSpPr/>
          <p:nvPr/>
        </p:nvSpPr>
        <p:spPr>
          <a:xfrm>
            <a:off x="1558019" y="320040"/>
            <a:ext cx="3657600" cy="387799"/>
          </a:xfrm>
          <a:prstGeom prst="rect">
            <a:avLst/>
          </a:prstGeom>
        </p:spPr>
        <p:txBody>
          <a:bodyPr lIns="96661" tIns="48331" rIns="96661" bIns="48331">
            <a:spAutoFit/>
          </a:bodyPr>
          <a:lstStyle/>
          <a:p>
            <a:pPr algn="ctr"/>
            <a:r>
              <a:rPr lang="es-419" dirty="0" smtClean="0"/>
              <a:t>Materiales complementarios</a:t>
            </a:r>
            <a:endParaRPr lang="es-419" dirty="0"/>
          </a:p>
        </p:txBody>
      </p:sp>
      <p:sp>
        <p:nvSpPr>
          <p:cNvPr id="8" name="Rectangle 7"/>
          <p:cNvSpPr/>
          <p:nvPr/>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
        <p:nvSpPr>
          <p:cNvPr id="9" name="Slide Number Placeholder 3"/>
          <p:cNvSpPr>
            <a:spLocks noGrp="1"/>
          </p:cNvSpPr>
          <p:nvPr>
            <p:ph type="sldNum" sz="quarter" idx="12"/>
          </p:nvPr>
        </p:nvSpPr>
        <p:spPr>
          <a:xfrm>
            <a:off x="6172200" y="9090025"/>
            <a:ext cx="792480" cy="511175"/>
          </a:xfrm>
        </p:spPr>
        <p:txBody>
          <a:bodyPr/>
          <a:lstStyle/>
          <a:p>
            <a:r>
              <a:rPr lang="en-US" dirty="0" smtClean="0"/>
              <a:t>10</a:t>
            </a:r>
            <a:endParaRPr lang="en-US" dirty="0"/>
          </a:p>
        </p:txBody>
      </p:sp>
    </p:spTree>
    <p:extLst>
      <p:ext uri="{BB962C8B-B14F-4D97-AF65-F5344CB8AC3E}">
        <p14:creationId xmlns:p14="http://schemas.microsoft.com/office/powerpoint/2010/main" val="233475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4361" y="418025"/>
            <a:ext cx="6370922" cy="8509702"/>
          </a:xfrm>
          <a:prstGeom prst="rect">
            <a:avLst/>
          </a:prstGeom>
          <a:noFill/>
        </p:spPr>
        <p:txBody>
          <a:bodyPr wrap="square" rtlCol="0">
            <a:spAutoFit/>
          </a:bodyPr>
          <a:lstStyle/>
          <a:p>
            <a:pPr algn="ctr" defTabSz="953081"/>
            <a:r>
              <a:rPr lang="es-419" sz="1465" b="1" u="sng" dirty="0">
                <a:solidFill>
                  <a:prstClr val="black"/>
                </a:solidFill>
              </a:rPr>
              <a:t>Pre-evaluación y Progresiones de aprendizaje</a:t>
            </a:r>
          </a:p>
          <a:p>
            <a:pPr algn="ctr" defTabSz="953081"/>
            <a:endParaRPr lang="es-419" sz="1020" b="1" u="sng" dirty="0">
              <a:solidFill>
                <a:prstClr val="black"/>
              </a:solidFill>
            </a:endParaRPr>
          </a:p>
          <a:p>
            <a:pPr defTabSz="953081"/>
            <a:r>
              <a:rPr lang="es-419" sz="1097" dirty="0">
                <a:solidFill>
                  <a:prstClr val="black"/>
                </a:solidFill>
              </a:rPr>
              <a:t>Las </a:t>
            </a:r>
            <a:r>
              <a:rPr lang="es-419" sz="1097" b="1" u="sng" dirty="0">
                <a:solidFill>
                  <a:prstClr val="black"/>
                </a:solidFill>
              </a:rPr>
              <a:t>pre-evaluaciones</a:t>
            </a:r>
            <a:r>
              <a:rPr lang="es-419" sz="1097" dirty="0">
                <a:solidFill>
                  <a:prstClr val="black"/>
                </a:solidFill>
              </a:rPr>
              <a:t> son particularmente únicas.</a:t>
            </a:r>
          </a:p>
          <a:p>
            <a:pPr defTabSz="953081"/>
            <a:endParaRPr lang="es-419" sz="732" dirty="0">
              <a:solidFill>
                <a:prstClr val="black"/>
              </a:solidFill>
            </a:endParaRPr>
          </a:p>
          <a:p>
            <a:pPr defTabSz="953081"/>
            <a:r>
              <a:rPr lang="es-419" sz="1097" dirty="0">
                <a:solidFill>
                  <a:prstClr val="black"/>
                </a:solidFill>
              </a:rPr>
              <a:t>Ellas miden el progreso </a:t>
            </a:r>
            <a:r>
              <a:rPr lang="es-419" sz="1097" b="1" i="1" u="sng" dirty="0">
                <a:solidFill>
                  <a:prstClr val="black"/>
                </a:solidFill>
                <a:effectLst>
                  <a:outerShdw blurRad="38100" dist="38100" dir="2700000" algn="tl">
                    <a:srgbClr val="000000">
                      <a:alpha val="43137"/>
                    </a:srgbClr>
                  </a:outerShdw>
                </a:effectLst>
              </a:rPr>
              <a:t>hacia un estándar. </a:t>
            </a:r>
          </a:p>
          <a:p>
            <a:pPr defTabSz="953081"/>
            <a:endParaRPr lang="es-419" sz="732" dirty="0">
              <a:solidFill>
                <a:prstClr val="black"/>
              </a:solidFill>
            </a:endParaRPr>
          </a:p>
          <a:p>
            <a:pPr defTabSz="953081"/>
            <a:r>
              <a:rPr lang="es-419" sz="1097" dirty="0">
                <a:solidFill>
                  <a:prstClr val="black"/>
                </a:solidFill>
              </a:rPr>
              <a:t>Diferentes a los </a:t>
            </a:r>
            <a:r>
              <a:rPr lang="es-419" sz="1097" dirty="0" err="1">
                <a:solidFill>
                  <a:prstClr val="black"/>
                </a:solidFill>
              </a:rPr>
              <a:t>CFAs</a:t>
            </a:r>
            <a:r>
              <a:rPr lang="es-419" sz="1097" dirty="0">
                <a:solidFill>
                  <a:prstClr val="black"/>
                </a:solidFill>
              </a:rPr>
              <a:t> (</a:t>
            </a:r>
            <a:r>
              <a:rPr lang="es-419" sz="1097" b="1" i="1" u="sng" dirty="0" err="1">
                <a:solidFill>
                  <a:prstClr val="black"/>
                </a:solidFill>
              </a:rPr>
              <a:t>C</a:t>
            </a:r>
            <a:r>
              <a:rPr lang="es-419" sz="1097" i="1" dirty="0" err="1">
                <a:solidFill>
                  <a:prstClr val="black"/>
                </a:solidFill>
              </a:rPr>
              <a:t>ommon</a:t>
            </a:r>
            <a:r>
              <a:rPr lang="es-419" sz="1097" i="1" dirty="0">
                <a:solidFill>
                  <a:prstClr val="black"/>
                </a:solidFill>
              </a:rPr>
              <a:t> </a:t>
            </a:r>
            <a:r>
              <a:rPr lang="es-419" sz="1097" b="1" i="1" u="sng" dirty="0" err="1">
                <a:solidFill>
                  <a:prstClr val="black"/>
                </a:solidFill>
              </a:rPr>
              <a:t>F</a:t>
            </a:r>
            <a:r>
              <a:rPr lang="es-419" sz="1097" i="1" dirty="0" err="1">
                <a:solidFill>
                  <a:prstClr val="black"/>
                </a:solidFill>
              </a:rPr>
              <a:t>ormative</a:t>
            </a:r>
            <a:r>
              <a:rPr lang="es-419" sz="1097" i="1" dirty="0">
                <a:solidFill>
                  <a:prstClr val="black"/>
                </a:solidFill>
              </a:rPr>
              <a:t> </a:t>
            </a:r>
            <a:r>
              <a:rPr lang="es-419" sz="1097" b="1" i="1" u="sng" dirty="0" err="1">
                <a:solidFill>
                  <a:prstClr val="black"/>
                </a:solidFill>
              </a:rPr>
              <a:t>A</a:t>
            </a:r>
            <a:r>
              <a:rPr lang="es-419" sz="1097" i="1" dirty="0" err="1">
                <a:solidFill>
                  <a:prstClr val="black"/>
                </a:solidFill>
              </a:rPr>
              <a:t>ssessments</a:t>
            </a:r>
            <a:r>
              <a:rPr lang="es-419" sz="1097" dirty="0">
                <a:solidFill>
                  <a:prstClr val="black"/>
                </a:solidFill>
              </a:rPr>
              <a:t>) que miden el dominio del estándar, las pre-evaluaciones son más como un panorama de las fortalezas  y las deficiencias del estudiante, que miden las destrezas y conceptos que este necesita </a:t>
            </a:r>
            <a:r>
              <a:rPr lang="es-419" sz="1097" b="1" i="1" dirty="0">
                <a:solidFill>
                  <a:prstClr val="black"/>
                </a:solidFill>
              </a:rPr>
              <a:t>a lo largo del camino </a:t>
            </a:r>
            <a:r>
              <a:rPr lang="es-419" sz="1097" dirty="0">
                <a:solidFill>
                  <a:prstClr val="black"/>
                </a:solidFill>
              </a:rPr>
              <a:t>para poder alcanzar el dominio del estándar.</a:t>
            </a: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372"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endParaRPr lang="es-419" sz="1097" dirty="0">
              <a:solidFill>
                <a:prstClr val="black"/>
              </a:solidFill>
            </a:endParaRPr>
          </a:p>
          <a:p>
            <a:pPr defTabSz="953081"/>
            <a:r>
              <a:rPr lang="es-419" sz="1097" dirty="0">
                <a:solidFill>
                  <a:prstClr val="black"/>
                </a:solidFill>
              </a:rPr>
              <a:t>¿Qué hay de una post evaluación? No existe una post-evaluación estandarizada.</a:t>
            </a:r>
          </a:p>
          <a:p>
            <a:pPr defTabSz="953081"/>
            <a:r>
              <a:rPr lang="es-419" sz="1097" dirty="0">
                <a:solidFill>
                  <a:prstClr val="black"/>
                </a:solidFill>
              </a:rPr>
              <a:t>La verdadera medida de cómo los estudiantes están trabajando </a:t>
            </a:r>
            <a:r>
              <a:rPr lang="es-419" sz="1097" b="1" i="1" dirty="0">
                <a:solidFill>
                  <a:prstClr val="black"/>
                </a:solidFill>
              </a:rPr>
              <a:t>a lo largo del camino</a:t>
            </a:r>
            <a:r>
              <a:rPr lang="es-419" sz="1097" dirty="0">
                <a:solidFill>
                  <a:prstClr val="black"/>
                </a:solidFill>
              </a:rPr>
              <a:t>, se evalúa en el salón de clases durante la instrucción y la evaluación formativa. Por esta razón los </a:t>
            </a:r>
            <a:r>
              <a:rPr lang="es-419" sz="1097" dirty="0" err="1">
                <a:solidFill>
                  <a:prstClr val="black"/>
                </a:solidFill>
              </a:rPr>
              <a:t>CFAs</a:t>
            </a:r>
            <a:r>
              <a:rPr lang="es-419" sz="1097" dirty="0">
                <a:solidFill>
                  <a:prstClr val="black"/>
                </a:solidFill>
              </a:rPr>
              <a:t> no se llaman post evaluaciones. Los </a:t>
            </a:r>
            <a:r>
              <a:rPr lang="es-419" sz="1097" dirty="0" err="1">
                <a:solidFill>
                  <a:prstClr val="black"/>
                </a:solidFill>
              </a:rPr>
              <a:t>CFAs</a:t>
            </a:r>
            <a:r>
              <a:rPr lang="es-419" sz="1097" dirty="0">
                <a:solidFill>
                  <a:prstClr val="black"/>
                </a:solidFill>
              </a:rPr>
              <a:t> miden el </a:t>
            </a:r>
            <a:r>
              <a:rPr lang="es-419" sz="1097" b="1" i="1" dirty="0">
                <a:solidFill>
                  <a:prstClr val="black"/>
                </a:solidFill>
              </a:rPr>
              <a:t>objetivo final</a:t>
            </a:r>
            <a:r>
              <a:rPr lang="es-419" sz="1097" dirty="0">
                <a:solidFill>
                  <a:prstClr val="black"/>
                </a:solidFill>
              </a:rPr>
              <a:t>, o el dominio del estándar. Sin embargo, sin las pre-evaluaciones, ¿cómo sabríamos en qué enfocar nuestra instrucción a través de cada trimestre?</a:t>
            </a:r>
          </a:p>
          <a:p>
            <a:pPr defTabSz="953081"/>
            <a:endParaRPr lang="es-419" sz="732" dirty="0">
              <a:solidFill>
                <a:prstClr val="black"/>
              </a:solidFill>
            </a:endParaRPr>
          </a:p>
          <a:p>
            <a:pPr defTabSz="953081"/>
            <a:r>
              <a:rPr lang="es-419" sz="1097" b="1" u="sng" dirty="0">
                <a:solidFill>
                  <a:prstClr val="black"/>
                </a:solidFill>
              </a:rPr>
              <a:t>Progresiones de aprendizaje: </a:t>
            </a:r>
            <a:r>
              <a:rPr lang="es-419" sz="1097" dirty="0">
                <a:solidFill>
                  <a:prstClr val="black"/>
                </a:solidFill>
              </a:rPr>
              <a:t>son el conjunto pronosticado de destrezas necesarias para poder completar la demanda de la tarea requerida de cada estándar. Las progresiones de aprendizaje fueron alineadas a la matriz </a:t>
            </a:r>
            <a:r>
              <a:rPr lang="es-419" sz="1097" dirty="0" err="1">
                <a:solidFill>
                  <a:prstClr val="black"/>
                </a:solidFill>
              </a:rPr>
              <a:t>Hess</a:t>
            </a:r>
            <a:r>
              <a:rPr lang="es-419" sz="1097" dirty="0">
                <a:solidFill>
                  <a:prstClr val="black"/>
                </a:solidFill>
              </a:rPr>
              <a:t> </a:t>
            </a:r>
            <a:r>
              <a:rPr lang="es-419" sz="1097" b="1" i="1" u="sng" dirty="0" err="1">
                <a:solidFill>
                  <a:prstClr val="black"/>
                </a:solidFill>
              </a:rPr>
              <a:t>Cognitive</a:t>
            </a:r>
            <a:r>
              <a:rPr lang="es-419" sz="1097" b="1" i="1" u="sng" dirty="0">
                <a:solidFill>
                  <a:prstClr val="black"/>
                </a:solidFill>
              </a:rPr>
              <a:t> Rigor </a:t>
            </a:r>
            <a:r>
              <a:rPr lang="es-419" sz="1097" b="1" i="1" u="sng" dirty="0" err="1">
                <a:solidFill>
                  <a:prstClr val="black"/>
                </a:solidFill>
              </a:rPr>
              <a:t>Matrix</a:t>
            </a:r>
            <a:r>
              <a:rPr lang="es-419" sz="1097" b="1" i="1" u="sng" dirty="0">
                <a:solidFill>
                  <a:prstClr val="black"/>
                </a:solidFill>
              </a:rPr>
              <a:t>.</a:t>
            </a:r>
          </a:p>
          <a:p>
            <a:pPr defTabSz="953081"/>
            <a:endParaRPr lang="es-419" sz="732" dirty="0">
              <a:solidFill>
                <a:prstClr val="black"/>
              </a:solidFill>
            </a:endParaRPr>
          </a:p>
          <a:p>
            <a:pPr defTabSz="953081"/>
            <a:r>
              <a:rPr lang="es-419" sz="1097" dirty="0">
                <a:solidFill>
                  <a:prstClr val="black"/>
                </a:solidFill>
              </a:rPr>
              <a:t>Las pre-evaluaciones miden el dominio del estudiante que se indican en los recuadros morados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pPr defTabSz="953081"/>
            <a:endParaRPr lang="es-419" sz="732" dirty="0">
              <a:solidFill>
                <a:prstClr val="black"/>
              </a:solidFill>
            </a:endParaRPr>
          </a:p>
          <a:p>
            <a:pPr defTabSz="953081"/>
            <a:r>
              <a:rPr lang="es-419" sz="1097" dirty="0">
                <a:solidFill>
                  <a:prstClr val="black"/>
                </a:solidFill>
              </a:rPr>
              <a:t>Hay una lista de cotejo de las Progresiones de aprendizaje en lectura para cada estándar en cada grado, que se puede utilizar para monitorear el progreso. Está disponible en: </a:t>
            </a:r>
          </a:p>
          <a:p>
            <a:pPr defTabSz="953081"/>
            <a:endParaRPr lang="es-419" sz="1097" dirty="0">
              <a:solidFill>
                <a:prstClr val="black"/>
              </a:solidFill>
              <a:hlinkClick r:id=""/>
            </a:endParaRPr>
          </a:p>
          <a:p>
            <a:pPr algn="ctr" defTabSz="953081"/>
            <a:r>
              <a:rPr lang="es-419" sz="1097" dirty="0">
                <a:solidFill>
                  <a:prstClr val="black"/>
                </a:solidFill>
                <a:hlinkClick r:id=""/>
              </a:rPr>
              <a:t>http://sresource.homestead.com/Grade-2.html</a:t>
            </a:r>
            <a:endParaRPr lang="es-419" sz="1097" dirty="0">
              <a:solidFill>
                <a:prstClr val="black"/>
              </a:solidFill>
            </a:endParaRPr>
          </a:p>
          <a:p>
            <a:pPr defTabSz="953081"/>
            <a:endParaRPr lang="es-419" sz="1097" dirty="0">
              <a:solidFill>
                <a:prstClr val="black"/>
              </a:solidFill>
            </a:endParaRPr>
          </a:p>
        </p:txBody>
      </p:sp>
      <p:graphicFrame>
        <p:nvGraphicFramePr>
          <p:cNvPr id="20" name="Table 19"/>
          <p:cNvGraphicFramePr>
            <a:graphicFrameLocks noGrp="1"/>
          </p:cNvGraphicFramePr>
          <p:nvPr>
            <p:extLst/>
          </p:nvPr>
        </p:nvGraphicFramePr>
        <p:xfrm>
          <a:off x="499595" y="3180450"/>
          <a:ext cx="6292215" cy="1952758"/>
        </p:xfrm>
        <a:graphic>
          <a:graphicData uri="http://schemas.openxmlformats.org/drawingml/2006/table">
            <a:tbl>
              <a:tblPr firstRow="1" firstCol="1" bandRow="1"/>
              <a:tblGrid>
                <a:gridCol w="756239"/>
                <a:gridCol w="854320"/>
                <a:gridCol w="826395"/>
                <a:gridCol w="677866"/>
                <a:gridCol w="739425"/>
                <a:gridCol w="655319"/>
                <a:gridCol w="676435"/>
                <a:gridCol w="1106216"/>
              </a:tblGrid>
              <a:tr h="13824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1745" marR="31745"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1745" marR="31745"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797176">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1745" marR="31745"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en clase.</a:t>
                      </a:r>
                      <a:endParaRPr lang="en-US" sz="800"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1745" marR="31745"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11</a:t>
            </a:fld>
            <a:endParaRPr lang="en-US" dirty="0">
              <a:solidFill>
                <a:prstClr val="black">
                  <a:tint val="75000"/>
                </a:prstClr>
              </a:solidFill>
            </a:endParaRPr>
          </a:p>
        </p:txBody>
      </p:sp>
      <p:sp>
        <p:nvSpPr>
          <p:cNvPr id="28" name="Rectangle 27"/>
          <p:cNvSpPr/>
          <p:nvPr/>
        </p:nvSpPr>
        <p:spPr>
          <a:xfrm>
            <a:off x="1996852" y="7503192"/>
            <a:ext cx="2592817" cy="247119"/>
          </a:xfrm>
          <a:prstGeom prst="rect">
            <a:avLst/>
          </a:prstGeom>
        </p:spPr>
        <p:txBody>
          <a:bodyPr wrap="square">
            <a:spAutoFit/>
          </a:bodyPr>
          <a:lstStyle/>
          <a:p>
            <a:pPr defTabSz="953081"/>
            <a:endParaRPr lang="en-US" sz="1006" dirty="0">
              <a:solidFill>
                <a:prstClr val="black"/>
              </a:solidFill>
            </a:endParaRPr>
          </a:p>
        </p:txBody>
      </p:sp>
      <p:grpSp>
        <p:nvGrpSpPr>
          <p:cNvPr id="3" name="Group 2"/>
          <p:cNvGrpSpPr/>
          <p:nvPr/>
        </p:nvGrpSpPr>
        <p:grpSpPr>
          <a:xfrm>
            <a:off x="493358" y="1907750"/>
            <a:ext cx="6471322" cy="1171628"/>
            <a:chOff x="265858" y="1499563"/>
            <a:chExt cx="6656473" cy="1222268"/>
          </a:xfrm>
        </p:grpSpPr>
        <p:grpSp>
          <p:nvGrpSpPr>
            <p:cNvPr id="15" name="Group 14"/>
            <p:cNvGrpSpPr/>
            <p:nvPr/>
          </p:nvGrpSpPr>
          <p:grpSpPr>
            <a:xfrm>
              <a:off x="291659" y="1761639"/>
              <a:ext cx="6477000" cy="960192"/>
              <a:chOff x="282134" y="115719"/>
              <a:chExt cx="6477000" cy="960192"/>
            </a:xfrm>
          </p:grpSpPr>
          <p:sp>
            <p:nvSpPr>
              <p:cNvPr id="16" name="Rectangle 15"/>
              <p:cNvSpPr/>
              <p:nvPr/>
            </p:nvSpPr>
            <p:spPr>
              <a:xfrm>
                <a:off x="385762" y="121808"/>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3081"/>
                <a:r>
                  <a:rPr lang="es-419" sz="1097" dirty="0">
                    <a:solidFill>
                      <a:prstClr val="black"/>
                    </a:solidFill>
                  </a:rPr>
                  <a:t>Ejemplo de una </a:t>
                </a:r>
                <a:r>
                  <a:rPr lang="es-419" sz="1097" b="1" i="1" dirty="0">
                    <a:solidFill>
                      <a:prstClr val="black"/>
                    </a:solidFill>
                  </a:rPr>
                  <a:t>Progresión de aprendizaje  </a:t>
                </a:r>
                <a:r>
                  <a:rPr lang="es-419" sz="1097" dirty="0">
                    <a:solidFill>
                      <a:prstClr val="black"/>
                    </a:solidFill>
                  </a:rPr>
                  <a:t>para RL.2.1</a:t>
                </a:r>
              </a:p>
              <a:p>
                <a:pPr algn="ctr" defTabSz="953081"/>
                <a:r>
                  <a:rPr lang="es-419" sz="1097" dirty="0">
                    <a:solidFill>
                      <a:prstClr val="black"/>
                    </a:solidFill>
                  </a:rPr>
                  <a:t>Las pre-evaluaciones miden los </a:t>
                </a:r>
                <a:r>
                  <a:rPr lang="es-419" sz="1097" b="1" i="1" dirty="0">
                    <a:solidFill>
                      <a:prstClr val="black"/>
                    </a:solidFill>
                  </a:rPr>
                  <a:t>puntos</a:t>
                </a:r>
                <a:r>
                  <a:rPr lang="es-419" sz="1097" dirty="0">
                    <a:solidFill>
                      <a:prstClr val="black"/>
                    </a:solidFill>
                  </a:rPr>
                  <a:t> </a:t>
                </a:r>
                <a:r>
                  <a:rPr lang="es-419" sz="1097" b="1" i="1" dirty="0">
                    <a:solidFill>
                      <a:prstClr val="black"/>
                    </a:solidFill>
                  </a:rPr>
                  <a:t>de ajuste </a:t>
                </a:r>
                <a:r>
                  <a:rPr lang="es-419" sz="1097" dirty="0">
                    <a:solidFill>
                      <a:prstClr val="black"/>
                    </a:solidFill>
                  </a:rPr>
                  <a:t>que aparecen en morado</a:t>
                </a:r>
              </a:p>
            </p:txBody>
          </p:sp>
          <p:sp>
            <p:nvSpPr>
              <p:cNvPr id="17" name="Rectangle 16"/>
              <p:cNvSpPr/>
              <p:nvPr/>
            </p:nvSpPr>
            <p:spPr>
              <a:xfrm>
                <a:off x="5804442" y="115719"/>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53081"/>
                <a:r>
                  <a:rPr lang="en-US" sz="1190" b="1" dirty="0">
                    <a:solidFill>
                      <a:prstClr val="black"/>
                    </a:solidFill>
                  </a:rPr>
                  <a:t>  CFA</a:t>
                </a:r>
              </a:p>
              <a:p>
                <a:pPr defTabSz="953081"/>
                <a:r>
                  <a:rPr lang="en-US" sz="1006" dirty="0">
                    <a:solidFill>
                      <a:prstClr val="black"/>
                    </a:solidFill>
                  </a:rPr>
                  <a:t>RL.2.2.1 </a:t>
                </a:r>
                <a:r>
                  <a:rPr lang="es-419" sz="875" dirty="0">
                    <a:solidFill>
                      <a:prstClr val="black"/>
                    </a:solidFill>
                  </a:rPr>
                  <a:t>evaluación del estándar a nivel de grado</a:t>
                </a:r>
              </a:p>
            </p:txBody>
          </p:sp>
          <p:sp>
            <p:nvSpPr>
              <p:cNvPr id="19" name="Rectangle 18"/>
              <p:cNvSpPr/>
              <p:nvPr/>
            </p:nvSpPr>
            <p:spPr>
              <a:xfrm>
                <a:off x="385762" y="534819"/>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53081"/>
                <a:r>
                  <a:rPr lang="es-419" sz="972" dirty="0">
                    <a:solidFill>
                      <a:prstClr val="black"/>
                    </a:solidFill>
                  </a:rPr>
                  <a:t>Después de haber dado  la pre-evaluación, las progresiones de aprendizaje proporcionan tareas de evaluación </a:t>
                </a:r>
                <a:r>
                  <a:rPr lang="es-419" sz="972" b="1" i="1" dirty="0">
                    <a:solidFill>
                      <a:prstClr val="black"/>
                    </a:solidFill>
                  </a:rPr>
                  <a:t>por debajo y cerca del nivel del grado a través de cada trimestre</a:t>
                </a:r>
                <a:r>
                  <a:rPr lang="es-419" sz="972" dirty="0">
                    <a:solidFill>
                      <a:prstClr val="black"/>
                    </a:solidFill>
                  </a:rPr>
                  <a:t>.</a:t>
                </a:r>
              </a:p>
            </p:txBody>
          </p:sp>
          <p:cxnSp>
            <p:nvCxnSpPr>
              <p:cNvPr id="18" name="Straight Arrow Connector 17"/>
              <p:cNvCxnSpPr/>
              <p:nvPr/>
            </p:nvCxnSpPr>
            <p:spPr>
              <a:xfrm>
                <a:off x="282134" y="1075911"/>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65858" y="159253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3081"/>
              <a:r>
                <a:rPr lang="es-419" sz="826" b="1" dirty="0">
                  <a:solidFill>
                    <a:prstClr val="black"/>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4703048" y="2361141"/>
              <a:ext cx="1129867" cy="30797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3081"/>
              <a:r>
                <a:rPr lang="es-419" sz="824" b="1" dirty="0">
                  <a:solidFill>
                    <a:prstClr val="black"/>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222837" y="1499563"/>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3081"/>
              <a:r>
                <a:rPr lang="es-419" sz="824" b="1" dirty="0">
                  <a:solidFill>
                    <a:prstClr val="black"/>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786474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86405989"/>
              </p:ext>
            </p:extLst>
          </p:nvPr>
        </p:nvGraphicFramePr>
        <p:xfrm>
          <a:off x="220578" y="1100904"/>
          <a:ext cx="6857998" cy="3345097"/>
        </p:xfrm>
        <a:graphic>
          <a:graphicData uri="http://schemas.openxmlformats.org/drawingml/2006/table">
            <a:tbl>
              <a:tblPr firstRow="1" firstCol="1" bandRow="1"/>
              <a:tblGrid>
                <a:gridCol w="544234"/>
                <a:gridCol w="598766"/>
                <a:gridCol w="555232"/>
                <a:gridCol w="489077"/>
                <a:gridCol w="632091"/>
                <a:gridCol w="533400"/>
                <a:gridCol w="609600"/>
                <a:gridCol w="546969"/>
                <a:gridCol w="621982"/>
                <a:gridCol w="544234"/>
                <a:gridCol w="572815"/>
                <a:gridCol w="609598"/>
              </a:tblGrid>
              <a:tr h="290378">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0867" marR="30867"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a:solidFill>
                            <a:srgbClr val="000000"/>
                          </a:solidFill>
                          <a:effectLst/>
                          <a:latin typeface="Calibri"/>
                          <a:ea typeface="Times New Roman"/>
                          <a:cs typeface="Times New Roman"/>
                        </a:rPr>
                        <a:t>DOK 2 - ANr</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a:solidFill>
                            <a:srgbClr val="000000"/>
                          </a:solidFill>
                          <a:effectLst/>
                          <a:latin typeface="Calibri"/>
                          <a:ea typeface="Times New Roman"/>
                          <a:cs typeface="Times New Roman"/>
                        </a:rPr>
                        <a:t>DOK 2 - ANt</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054719">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Recuerda o localiza libros que narran cuentos y libros que dan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ción</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usa el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explicar, diferencias, mayor o principal,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ción</a:t>
                      </a:r>
                      <a:r>
                        <a:rPr lang="es-MX" sz="750" i="1" dirty="0">
                          <a:effectLst/>
                          <a:latin typeface="Calibri" panose="020F0502020204030204" pitchFamily="34" charset="0"/>
                          <a:ea typeface="Calibri" panose="020F0502020204030204" pitchFamily="34" charset="0"/>
                          <a:cs typeface="Times New Roman" panose="02020603050405020304" pitchFamily="18" charset="0"/>
                        </a:rPr>
                        <a:t>, texto y ‘libros que narran un cuento”.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Utiliza palabras correctas y precisas cuando identifica elementos literarios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perso</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-najes</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ambiente) y elementos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tivos</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enca-bezado</a:t>
                      </a:r>
                      <a:r>
                        <a:rPr lang="es-MX" sz="750" i="1" dirty="0">
                          <a:effectLst/>
                          <a:latin typeface="Calibri" panose="020F0502020204030204" pitchFamily="34" charset="0"/>
                          <a:ea typeface="Calibri" panose="020F0502020204030204" pitchFamily="34" charset="0"/>
                          <a:cs typeface="Times New Roman" panose="02020603050405020304" pitchFamily="18" charset="0"/>
                        </a:rPr>
                        <a:t>, tema).</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Contesta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pregun</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-tas </a:t>
                      </a:r>
                      <a:r>
                        <a:rPr lang="es-MX" sz="750" i="1" dirty="0">
                          <a:effectLst/>
                          <a:latin typeface="Calibri" panose="020F0502020204030204" pitchFamily="34" charset="0"/>
                          <a:ea typeface="Calibri" panose="020F0502020204030204" pitchFamily="34" charset="0"/>
                          <a:cs typeface="Times New Roman" panose="02020603050405020304" pitchFamily="18" charset="0"/>
                        </a:rPr>
                        <a:t>sobre detalles en libros que narran un cuento y libros que dan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ción</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(leído y discutido en clase)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u="sng">
                          <a:effectLst/>
                          <a:latin typeface="Calibri" panose="020F0502020204030204" pitchFamily="34" charset="0"/>
                          <a:ea typeface="Calibri" panose="020F0502020204030204" pitchFamily="34" charset="0"/>
                          <a:cs typeface="Times New Roman" panose="02020603050405020304" pitchFamily="18" charset="0"/>
                        </a:rPr>
                        <a:t>Desarrollo de contenido</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Entiende que los libros tienen diferentes propósitos y puede dar ejemplos entre libros que narran cuentos y libros que ofrecen información.</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Identi-fica</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y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descri</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-be </a:t>
                      </a:r>
                      <a:r>
                        <a:rPr lang="es-MX" sz="750" i="1" dirty="0">
                          <a:effectLst/>
                          <a:latin typeface="Calibri" panose="020F0502020204030204" pitchFamily="34" charset="0"/>
                          <a:ea typeface="Calibri" panose="020F0502020204030204" pitchFamily="34" charset="0"/>
                          <a:cs typeface="Times New Roman" panose="02020603050405020304" pitchFamily="18" charset="0"/>
                        </a:rPr>
                        <a:t>los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aspectos </a:t>
                      </a:r>
                      <a:r>
                        <a:rPr lang="es-MX" sz="750" i="1" dirty="0">
                          <a:effectLst/>
                          <a:latin typeface="Calibri" panose="020F0502020204030204" pitchFamily="34" charset="0"/>
                          <a:ea typeface="Calibri" panose="020F0502020204030204" pitchFamily="34" charset="0"/>
                          <a:cs typeface="Times New Roman" panose="02020603050405020304" pitchFamily="18" charset="0"/>
                        </a:rPr>
                        <a:t>que son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diferen-tes</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entre libros que narran cuentos  y libros que dan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infor-mación</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b="1" i="1" dirty="0" err="1" smtClean="0">
                          <a:effectLst/>
                          <a:latin typeface="Calibri" panose="020F0502020204030204" pitchFamily="34" charset="0"/>
                          <a:ea typeface="Calibri" panose="020F0502020204030204" pitchFamily="34" charset="0"/>
                          <a:cs typeface="Times New Roman" panose="02020603050405020304" pitchFamily="18" charset="0"/>
                        </a:rPr>
                        <a:t>ción</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específica en libros de cuentos y libros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b="1" i="1" dirty="0" err="1" smtClean="0">
                          <a:effectLst/>
                          <a:latin typeface="Calibri" panose="020F0502020204030204" pitchFamily="34" charset="0"/>
                          <a:ea typeface="Calibri" panose="020F0502020204030204" pitchFamily="34" charset="0"/>
                          <a:cs typeface="Times New Roman" panose="02020603050405020304" pitchFamily="18" charset="0"/>
                        </a:rPr>
                        <a:t>tivos</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para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demostrar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una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compren-</a:t>
                      </a:r>
                      <a:r>
                        <a:rPr lang="es-MX" sz="750" b="1" i="1" dirty="0" err="1" smtClean="0">
                          <a:effectLst/>
                          <a:latin typeface="Calibri" panose="020F0502020204030204" pitchFamily="34" charset="0"/>
                          <a:ea typeface="Calibri" panose="020F0502020204030204" pitchFamily="34" charset="0"/>
                          <a:cs typeface="Times New Roman" panose="02020603050405020304" pitchFamily="18" charset="0"/>
                        </a:rPr>
                        <a:t>sión</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de las diferencias</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ctr" defTabSz="966612" rtl="0" eaLnBrk="1" fontAlgn="auto" latinLnBrk="0" hangingPunct="1">
                        <a:lnSpc>
                          <a:spcPct val="115000"/>
                        </a:lnSpc>
                        <a:spcBef>
                          <a:spcPts val="0"/>
                        </a:spcBef>
                        <a:spcAft>
                          <a:spcPts val="1000"/>
                        </a:spcAft>
                        <a:buClrTx/>
                        <a:buSzTx/>
                        <a:buFontTx/>
                        <a:buNone/>
                        <a:tabLst/>
                        <a:defRPr/>
                      </a:pPr>
                      <a:r>
                        <a:rPr lang="en-US" sz="750" b="1" dirty="0" smtClean="0">
                          <a:solidFill>
                            <a:srgbClr val="C00000"/>
                          </a:solidFill>
                          <a:effectLst>
                            <a:outerShdw blurRad="38100" dist="38100" dir="2700000" algn="tl">
                              <a:srgbClr val="000000">
                                <a:alpha val="43137"/>
                              </a:srgbClr>
                            </a:outerShdw>
                          </a:effectLst>
                          <a:latin typeface="+mn-lt"/>
                          <a:ea typeface="Calibri"/>
                          <a:cs typeface="Times New Roman"/>
                        </a:rPr>
                        <a:t>SELECCIÓN</a:t>
                      </a:r>
                      <a:r>
                        <a:rPr lang="en-US" sz="750" b="1" baseline="0" dirty="0" smtClean="0">
                          <a:solidFill>
                            <a:srgbClr val="C00000"/>
                          </a:solidFill>
                          <a:effectLst>
                            <a:outerShdw blurRad="38100" dist="38100" dir="2700000" algn="tl">
                              <a:srgbClr val="000000">
                                <a:alpha val="43137"/>
                              </a:srgbClr>
                            </a:outerShdw>
                          </a:effectLst>
                          <a:latin typeface="+mn-lt"/>
                          <a:ea typeface="Calibri"/>
                          <a:cs typeface="Times New Roman"/>
                        </a:rPr>
                        <a:t>  MÚLTIPLE</a:t>
                      </a:r>
                      <a:endParaRPr lang="en-US" sz="750" dirty="0" smtClean="0">
                        <a:solidFill>
                          <a:srgbClr val="C00000"/>
                        </a:solidFill>
                        <a:effectLst>
                          <a:outerShdw blurRad="38100" dist="38100" dir="2700000" algn="tl">
                            <a:srgbClr val="000000">
                              <a:alpha val="43137"/>
                            </a:srgbClr>
                          </a:outerShdw>
                        </a:effectLst>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Utilizando una amplia variedad de tipos de texto, explica las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princi</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-pales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diferen-cias</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entre los libros que narran cuentos (literarios) y libros que dan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ción</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tivos</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Analiza la estructura del texto de una gran variedad de tipos de texto (tanto literarios como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b="1" i="1" dirty="0" err="1" smtClean="0">
                          <a:effectLst/>
                          <a:latin typeface="Calibri" panose="020F0502020204030204" pitchFamily="34" charset="0"/>
                          <a:ea typeface="Calibri" panose="020F0502020204030204" pitchFamily="34" charset="0"/>
                          <a:cs typeface="Times New Roman" panose="02020603050405020304" pitchFamily="18" charset="0"/>
                        </a:rPr>
                        <a:t>tivos</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 señalando las semejanzas y diferencias (utilizando un organizador gráfico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ctr" defTabSz="966612" rtl="0" eaLnBrk="1" fontAlgn="auto" latinLnBrk="0" hangingPunct="1">
                        <a:lnSpc>
                          <a:spcPct val="115000"/>
                        </a:lnSpc>
                        <a:spcBef>
                          <a:spcPts val="0"/>
                        </a:spcBef>
                        <a:spcAft>
                          <a:spcPts val="1000"/>
                        </a:spcAft>
                        <a:buClrTx/>
                        <a:buSzTx/>
                        <a:buFontTx/>
                        <a:buNone/>
                        <a:tabLst/>
                        <a:defRPr/>
                      </a:pPr>
                      <a:r>
                        <a:rPr lang="en-US" sz="750" b="1" dirty="0" smtClean="0">
                          <a:solidFill>
                            <a:srgbClr val="C00000"/>
                          </a:solidFill>
                          <a:effectLst>
                            <a:outerShdw blurRad="38100" dist="38100" dir="2700000" algn="tl">
                              <a:srgbClr val="000000">
                                <a:alpha val="43137"/>
                              </a:srgbClr>
                            </a:outerShdw>
                          </a:effectLst>
                          <a:latin typeface="+mn-lt"/>
                          <a:ea typeface="Calibri"/>
                          <a:cs typeface="Times New Roman"/>
                        </a:rPr>
                        <a:t>SELECCIÓN</a:t>
                      </a:r>
                      <a:r>
                        <a:rPr lang="en-US" sz="750" b="1" baseline="0" dirty="0" smtClean="0">
                          <a:solidFill>
                            <a:srgbClr val="C00000"/>
                          </a:solidFill>
                          <a:effectLst>
                            <a:outerShdw blurRad="38100" dist="38100" dir="2700000" algn="tl">
                              <a:srgbClr val="000000">
                                <a:alpha val="43137"/>
                              </a:srgbClr>
                            </a:outerShdw>
                          </a:effectLst>
                          <a:latin typeface="+mn-lt"/>
                          <a:ea typeface="Calibri"/>
                          <a:cs typeface="Times New Roman"/>
                        </a:rPr>
                        <a:t>  MÚLTIPLE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Distingue las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caracte-rísticas</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del texto entre los libros que narran cuentos (literarios) y libros que dan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ción</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tivos</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contes-tando</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a preguntas (¡de un texto nuevo!).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Explica por qué un texto (libro) es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un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“texto” de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un cuento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o uno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b="1" i="1" dirty="0" err="1" smtClean="0">
                          <a:effectLst/>
                          <a:latin typeface="Calibri" panose="020F0502020204030204" pitchFamily="34" charset="0"/>
                          <a:ea typeface="Calibri" panose="020F0502020204030204" pitchFamily="34" charset="0"/>
                          <a:cs typeface="Times New Roman" panose="02020603050405020304" pitchFamily="18" charset="0"/>
                        </a:rPr>
                        <a:t>tivo</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 citando evidencias y ejemplos</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ctr" defTabSz="966612" rtl="0" eaLnBrk="1" fontAlgn="auto" latinLnBrk="0" hangingPunct="1">
                        <a:lnSpc>
                          <a:spcPct val="115000"/>
                        </a:lnSpc>
                        <a:spcBef>
                          <a:spcPts val="0"/>
                        </a:spcBef>
                        <a:spcAft>
                          <a:spcPts val="1000"/>
                        </a:spcAft>
                        <a:buClrTx/>
                        <a:buSzTx/>
                        <a:buFontTx/>
                        <a:buNone/>
                        <a:tabLst/>
                        <a:defRPr/>
                      </a:pPr>
                      <a:r>
                        <a:rPr lang="en-US" sz="750" b="1" dirty="0" smtClean="0">
                          <a:solidFill>
                            <a:srgbClr val="C00000"/>
                          </a:solidFill>
                          <a:effectLst>
                            <a:outerShdw blurRad="38100" dist="38100" dir="2700000" algn="tl">
                              <a:srgbClr val="000000">
                                <a:alpha val="43137"/>
                              </a:srgbClr>
                            </a:outerShdw>
                          </a:effectLst>
                          <a:latin typeface="+mn-lt"/>
                          <a:ea typeface="Calibri"/>
                          <a:cs typeface="Times New Roman"/>
                        </a:rPr>
                        <a:t>SELECCIÓN</a:t>
                      </a:r>
                      <a:r>
                        <a:rPr lang="en-US" sz="750" b="1" baseline="0" dirty="0" smtClean="0">
                          <a:solidFill>
                            <a:srgbClr val="C00000"/>
                          </a:solidFill>
                          <a:effectLst>
                            <a:outerShdw blurRad="38100" dist="38100" dir="2700000" algn="tl">
                              <a:srgbClr val="000000">
                                <a:alpha val="43137"/>
                              </a:srgbClr>
                            </a:outerShdw>
                          </a:effectLst>
                          <a:latin typeface="+mn-lt"/>
                          <a:ea typeface="Calibri"/>
                          <a:cs typeface="Times New Roman"/>
                        </a:rPr>
                        <a:t>  MÚLTIPLE</a:t>
                      </a:r>
                      <a:endParaRPr lang="en-US" sz="750" dirty="0" smtClean="0">
                        <a:solidFill>
                          <a:srgbClr val="C00000"/>
                        </a:solidFill>
                        <a:effectLst>
                          <a:outerShdw blurRad="38100" dist="38100" dir="2700000" algn="tl">
                            <a:srgbClr val="000000">
                              <a:alpha val="43137"/>
                            </a:srgbClr>
                          </a:outerShdw>
                        </a:effectLst>
                        <a:latin typeface="+mn-lt"/>
                        <a:ea typeface="Calibri"/>
                        <a:cs typeface="Times New Roman"/>
                      </a:endParaRPr>
                    </a:p>
                    <a:p>
                      <a:pPr marL="0" marR="0" algn="l">
                        <a:lnSpc>
                          <a:spcPct val="115000"/>
                        </a:lnSpc>
                        <a:spcBef>
                          <a:spcPts val="0"/>
                        </a:spcBef>
                        <a:spcAft>
                          <a:spcPts val="1000"/>
                        </a:spcAft>
                      </a:pP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RL.1.5</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dirty="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Explican las diferencias principales entre libros de cuentos y libros que ofrecen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informa-</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ción</a:t>
                      </a:r>
                      <a:r>
                        <a:rPr lang="es-MX" sz="750" i="1" dirty="0">
                          <a:effectLst/>
                          <a:latin typeface="Calibri" panose="020F0502020204030204" pitchFamily="34" charset="0"/>
                          <a:ea typeface="Calibri" panose="020F0502020204030204" pitchFamily="34" charset="0"/>
                          <a:cs typeface="Times New Roman" panose="02020603050405020304" pitchFamily="18" charset="0"/>
                        </a:rPr>
                        <a:t>, usando una amplia variedad de lecturas en diferentes tipos de texto (cita evidencia).</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47006731"/>
              </p:ext>
            </p:extLst>
          </p:nvPr>
        </p:nvGraphicFramePr>
        <p:xfrm>
          <a:off x="204701" y="4550765"/>
          <a:ext cx="6873875" cy="2087119"/>
        </p:xfrm>
        <a:graphic>
          <a:graphicData uri="http://schemas.openxmlformats.org/drawingml/2006/table">
            <a:tbl>
              <a:tblPr firstRow="1" firstCol="1" bandRow="1"/>
              <a:tblGrid>
                <a:gridCol w="774929"/>
                <a:gridCol w="825899"/>
                <a:gridCol w="889430"/>
                <a:gridCol w="794134"/>
                <a:gridCol w="1001634"/>
                <a:gridCol w="808990"/>
                <a:gridCol w="921195"/>
                <a:gridCol w="857664"/>
              </a:tblGrid>
              <a:tr h="129292">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100" marR="32100"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err="1">
                          <a:solidFill>
                            <a:srgbClr val="000000"/>
                          </a:solidFill>
                          <a:effectLst/>
                          <a:latin typeface="Calibri"/>
                          <a:ea typeface="Times New Roman"/>
                          <a:cs typeface="Times New Roman"/>
                        </a:rPr>
                        <a:t>Ck</a:t>
                      </a:r>
                      <a:endParaRPr lang="en-US" sz="800" dirty="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–Cl</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95320">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Recuenta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detalles </a:t>
                      </a:r>
                      <a:r>
                        <a:rPr lang="es-MX" sz="750" i="1" dirty="0">
                          <a:effectLst/>
                          <a:latin typeface="Calibri" panose="020F0502020204030204" pitchFamily="34" charset="0"/>
                          <a:ea typeface="Calibri" panose="020F0502020204030204" pitchFamily="34" charset="0"/>
                          <a:cs typeface="Times New Roman" panose="02020603050405020304" pitchFamily="18" charset="0"/>
                        </a:rPr>
                        <a:t>sobre personajes en un cuento (leído y discutido en clase.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usa el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personaje, ambiente, identificar, contar/ narrar, hablar y la frase: “señala en un texto”.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Usa palabras correctas para explicar quién habló en un texto (por ejemplo: “____dijo” o “____ está contando el cuento ahora…”).</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sobre quién está hablando en un texto (que se ha leído y discutido en clase</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Entiende que hay pistas en un texto que nos dicen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cuándo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alguien está hablando. Puede dar ejemplos</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Identifica diferentes partes de un texto que muestra cuándo un personaje está hablando (leído, pero no discutido en clase).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información (la parte del texto) para identificar específicamente quién está narrando el cuento en diferentes partes </a:t>
                      </a: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de un  texto nuevo</a:t>
                      </a:r>
                      <a:r>
                        <a:rPr lang="es-MX" sz="750" b="1" i="1" u="sng"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MX"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RESPUESTA CONSTRUIDA</a:t>
                      </a:r>
                      <a:endParaRPr kumimoji="0" lang="es-419"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RL.1.6</a:t>
                      </a:r>
                      <a:r>
                        <a:rPr lang="es-MX" sz="750" i="1" dirty="0">
                          <a:effectLst/>
                          <a:latin typeface="Calibri" panose="020F0502020204030204" pitchFamily="34" charset="0"/>
                          <a:ea typeface="Calibri" panose="020F0502020204030204" pitchFamily="34" charset="0"/>
                          <a:cs typeface="Times New Roman" panose="02020603050405020304" pitchFamily="18" charset="0"/>
                        </a:rPr>
                        <a:t> Identifican al narrador del cuento en varios momentos del texto.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52883420"/>
              </p:ext>
            </p:extLst>
          </p:nvPr>
        </p:nvGraphicFramePr>
        <p:xfrm>
          <a:off x="232611" y="6750839"/>
          <a:ext cx="6873875" cy="2477009"/>
        </p:xfrm>
        <a:graphic>
          <a:graphicData uri="http://schemas.openxmlformats.org/drawingml/2006/table">
            <a:tbl>
              <a:tblPr firstRow="1" firstCol="1" bandRow="1"/>
              <a:tblGrid>
                <a:gridCol w="777875"/>
                <a:gridCol w="762000"/>
                <a:gridCol w="1066800"/>
                <a:gridCol w="914400"/>
                <a:gridCol w="838200"/>
                <a:gridCol w="838200"/>
                <a:gridCol w="838200"/>
                <a:gridCol w="838200"/>
              </a:tblGrid>
              <a:tr h="128768">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970" marR="31970"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514718">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Localiza ilustraciones en un cuento.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Recuerda detalles sobre personajes, el ambiente o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acontecimiento.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(leído y discutido en clase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usa el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ilustraciones, cuento, detalles, personajes, ambiente y evento o acontecimiento.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Identifica una ilustración de un cuento que ayuda a describir a un personaje, el ambiente o un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acontecimiento.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Identifica detalles del texto</a:t>
                      </a:r>
                      <a:r>
                        <a:rPr lang="es-MX" sz="750" b="1" dirty="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palabras</a:t>
                      </a:r>
                      <a:r>
                        <a:rPr lang="es-MX" sz="750" b="1" dirty="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 que ayudan a describir a un personaje, el ambiente o un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acontecimiento.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Dirigido por el maestro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sobre elementos  literarios con las interrogantes quién, qué, cuándo, dónde, y cómo (personajes, ambiente y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acontecimientos).</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MX"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Explica cómo los detalles e ilustraciones son utilizados por un autor para describir personajes, el ambiente o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MX" sz="750" i="1" dirty="0">
                          <a:effectLst/>
                          <a:latin typeface="Calibri" panose="020F0502020204030204" pitchFamily="34" charset="0"/>
                          <a:ea typeface="Calibri" panose="020F0502020204030204" pitchFamily="34" charset="0"/>
                          <a:cs typeface="Times New Roman" panose="02020603050405020304" pitchFamily="18" charset="0"/>
                        </a:rPr>
                        <a:t>.</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Localiza ilustraciones y detalles que responden a preguntas específicas acerca de los personajes, el ambiente o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acontecimientos.</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Obtiene e interpreta información utilizando las ilustraciones y detalles para describir personajes, el ambiente, o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acontecimientos.</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MX"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RESPUESTA CONSTRUIDA</a:t>
                      </a:r>
                      <a:endParaRPr kumimoji="0" lang="es-419"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RL.1.7</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dirty="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Usan las ilustraciones y detalles de un cuento para describir a los personajes, ambientes o acontecimientos.</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8" name="TextBox 7"/>
          <p:cNvSpPr txBox="1"/>
          <p:nvPr/>
        </p:nvSpPr>
        <p:spPr>
          <a:xfrm>
            <a:off x="228600" y="218797"/>
            <a:ext cx="6857998" cy="954107"/>
          </a:xfrm>
          <a:prstGeom prst="rect">
            <a:avLst/>
          </a:prstGeom>
          <a:noFill/>
        </p:spPr>
        <p:txBody>
          <a:bodyPr wrap="square" rtlCol="0">
            <a:spAutoFit/>
          </a:bodyPr>
          <a:lstStyle/>
          <a:p>
            <a:pPr lvl="0" defTabSz="1018809"/>
            <a:r>
              <a:rPr lang="es-419" sz="1400" b="1" dirty="0">
                <a:solidFill>
                  <a:prstClr val="black"/>
                </a:solidFill>
              </a:rPr>
              <a:t>Trimestre uno: </a:t>
            </a:r>
            <a:r>
              <a:rPr lang="es-419" sz="1400" dirty="0">
                <a:solidFill>
                  <a:prstClr val="black"/>
                </a:solidFill>
              </a:rPr>
              <a:t>Progresión de aprendizaje de </a:t>
            </a:r>
            <a:r>
              <a:rPr lang="es-419" sz="1400" b="1" u="sng" dirty="0">
                <a:solidFill>
                  <a:prstClr val="black"/>
                </a:solidFill>
              </a:rPr>
              <a:t>Lectura de Texto Literario  </a:t>
            </a:r>
          </a:p>
          <a:p>
            <a:pPr lvl="0" defTabSz="1018809"/>
            <a:r>
              <a:rPr lang="es-419" sz="1400" dirty="0">
                <a:solidFill>
                  <a:prstClr val="black"/>
                </a:solidFill>
              </a:rPr>
              <a:t>En esta pre-evaluación se evalúan las casillas indicadas y resaltadas </a:t>
            </a:r>
            <a:r>
              <a:rPr lang="es-419" sz="1400" b="1" dirty="0">
                <a:solidFill>
                  <a:prstClr val="black"/>
                </a:solidFill>
              </a:rPr>
              <a:t>antes del estándar</a:t>
            </a:r>
            <a:r>
              <a:rPr lang="es-419" sz="1400" dirty="0">
                <a:solidFill>
                  <a:prstClr val="black"/>
                </a:solidFill>
              </a:rPr>
              <a:t>. El estándar como tal se evalúa en el CFA (</a:t>
            </a:r>
            <a:r>
              <a:rPr lang="es-419" sz="1400" i="1" dirty="0" err="1">
                <a:solidFill>
                  <a:prstClr val="black"/>
                </a:solidFill>
              </a:rPr>
              <a:t>Common</a:t>
            </a:r>
            <a:r>
              <a:rPr lang="es-419" sz="1400" i="1" dirty="0">
                <a:solidFill>
                  <a:prstClr val="black"/>
                </a:solidFill>
              </a:rPr>
              <a:t> </a:t>
            </a:r>
            <a:r>
              <a:rPr lang="es-419" sz="1400" i="1" dirty="0" err="1">
                <a:solidFill>
                  <a:prstClr val="black"/>
                </a:solidFill>
              </a:rPr>
              <a:t>Formative</a:t>
            </a:r>
            <a:r>
              <a:rPr lang="es-419" sz="1400" i="1" dirty="0">
                <a:solidFill>
                  <a:prstClr val="black"/>
                </a:solidFill>
              </a:rPr>
              <a:t> </a:t>
            </a:r>
            <a:r>
              <a:rPr lang="es-419" sz="1400" i="1" dirty="0" err="1">
                <a:solidFill>
                  <a:prstClr val="black"/>
                </a:solidFill>
              </a:rPr>
              <a:t>Assessment</a:t>
            </a:r>
            <a:r>
              <a:rPr lang="es-419" sz="1400" dirty="0">
                <a:solidFill>
                  <a:prstClr val="black"/>
                </a:solidFill>
              </a:rPr>
              <a:t>) al final de cada trimestre.</a:t>
            </a:r>
          </a:p>
        </p:txBody>
      </p:sp>
    </p:spTree>
    <p:extLst>
      <p:ext uri="{BB962C8B-B14F-4D97-AF65-F5344CB8AC3E}">
        <p14:creationId xmlns:p14="http://schemas.microsoft.com/office/powerpoint/2010/main" val="14935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8" name="TextBox 7"/>
          <p:cNvSpPr txBox="1"/>
          <p:nvPr/>
        </p:nvSpPr>
        <p:spPr>
          <a:xfrm>
            <a:off x="337050" y="565797"/>
            <a:ext cx="6553200" cy="954107"/>
          </a:xfrm>
          <a:prstGeom prst="rect">
            <a:avLst/>
          </a:prstGeom>
          <a:noFill/>
        </p:spPr>
        <p:txBody>
          <a:bodyPr wrap="square" rtlCol="0">
            <a:spAutoFit/>
          </a:bodyPr>
          <a:lstStyle/>
          <a:p>
            <a:pPr lvl="0" defTabSz="1018809"/>
            <a:r>
              <a:rPr lang="es-419" sz="1400" b="1" dirty="0">
                <a:solidFill>
                  <a:prstClr val="black"/>
                </a:solidFill>
              </a:rPr>
              <a:t>Trimestre uno: </a:t>
            </a:r>
            <a:r>
              <a:rPr lang="es-419" sz="1400" dirty="0">
                <a:solidFill>
                  <a:prstClr val="black"/>
                </a:solidFill>
              </a:rPr>
              <a:t>Progresión de aprendizaje de </a:t>
            </a:r>
            <a:r>
              <a:rPr lang="es-419" sz="1400" b="1" u="sng" dirty="0">
                <a:solidFill>
                  <a:prstClr val="black"/>
                </a:solidFill>
              </a:rPr>
              <a:t>Lectura de Texto Informativo  </a:t>
            </a:r>
          </a:p>
          <a:p>
            <a:pPr lvl="0" defTabSz="1018809"/>
            <a:r>
              <a:rPr lang="es-419" sz="1400" dirty="0">
                <a:solidFill>
                  <a:prstClr val="black"/>
                </a:solidFill>
              </a:rPr>
              <a:t>En esta pre-evaluación se evalúan las casillas indicadas y resaltadas </a:t>
            </a:r>
            <a:r>
              <a:rPr lang="es-419" sz="1400" b="1" dirty="0">
                <a:solidFill>
                  <a:prstClr val="black"/>
                </a:solidFill>
              </a:rPr>
              <a:t>antes del estándar</a:t>
            </a:r>
            <a:r>
              <a:rPr lang="es-419" sz="1400" dirty="0">
                <a:solidFill>
                  <a:prstClr val="black"/>
                </a:solidFill>
              </a:rPr>
              <a:t>. El estándar como tal se evalúa en el CFA (</a:t>
            </a:r>
            <a:r>
              <a:rPr lang="es-419" sz="1400" i="1" dirty="0" err="1">
                <a:solidFill>
                  <a:prstClr val="black"/>
                </a:solidFill>
              </a:rPr>
              <a:t>Common</a:t>
            </a:r>
            <a:r>
              <a:rPr lang="es-419" sz="1400" i="1" dirty="0">
                <a:solidFill>
                  <a:prstClr val="black"/>
                </a:solidFill>
              </a:rPr>
              <a:t> </a:t>
            </a:r>
            <a:r>
              <a:rPr lang="es-419" sz="1400" i="1" dirty="0" err="1">
                <a:solidFill>
                  <a:prstClr val="black"/>
                </a:solidFill>
              </a:rPr>
              <a:t>Formative</a:t>
            </a:r>
            <a:r>
              <a:rPr lang="es-419" sz="1400" i="1" dirty="0">
                <a:solidFill>
                  <a:prstClr val="black"/>
                </a:solidFill>
              </a:rPr>
              <a:t> </a:t>
            </a:r>
            <a:r>
              <a:rPr lang="es-419" sz="1400" i="1" dirty="0" err="1">
                <a:solidFill>
                  <a:prstClr val="black"/>
                </a:solidFill>
              </a:rPr>
              <a:t>Assessment</a:t>
            </a:r>
            <a:r>
              <a:rPr lang="es-419" sz="1400" dirty="0">
                <a:solidFill>
                  <a:prstClr val="black"/>
                </a:solidFill>
              </a:rPr>
              <a:t>) al final de cada trimestre.</a:t>
            </a:r>
          </a:p>
        </p:txBody>
      </p:sp>
      <p:graphicFrame>
        <p:nvGraphicFramePr>
          <p:cNvPr id="2" name="Table 1"/>
          <p:cNvGraphicFramePr>
            <a:graphicFrameLocks noGrp="1"/>
          </p:cNvGraphicFramePr>
          <p:nvPr>
            <p:extLst>
              <p:ext uri="{D42A27DB-BD31-4B8C-83A1-F6EECF244321}">
                <p14:modId xmlns:p14="http://schemas.microsoft.com/office/powerpoint/2010/main" val="1086372339"/>
              </p:ext>
            </p:extLst>
          </p:nvPr>
        </p:nvGraphicFramePr>
        <p:xfrm>
          <a:off x="337050" y="1578687"/>
          <a:ext cx="6584951" cy="2096009"/>
        </p:xfrm>
        <a:graphic>
          <a:graphicData uri="http://schemas.openxmlformats.org/drawingml/2006/table">
            <a:tbl>
              <a:tblPr firstRow="1" firstCol="1" bandRow="1"/>
              <a:tblGrid>
                <a:gridCol w="807588"/>
                <a:gridCol w="884687"/>
                <a:gridCol w="609600"/>
                <a:gridCol w="742111"/>
                <a:gridCol w="683344"/>
                <a:gridCol w="1012945"/>
                <a:gridCol w="990600"/>
                <a:gridCol w="854076"/>
              </a:tblGrid>
              <a:tr h="12571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212" marR="31212"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r>
              <a:tr h="430731">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Localiza encabezados, tablas de contenido, glosarios, menús electrónicos e iconos, en textos que han sido leídos y discutidos en clase.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usa el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características del texto, (por ejemplo, </a:t>
                      </a:r>
                      <a:r>
                        <a:rPr lang="es-MX" sz="750" dirty="0">
                          <a:effectLst/>
                          <a:latin typeface="Calibri" panose="020F0502020204030204" pitchFamily="34" charset="0"/>
                          <a:ea typeface="Calibri" panose="020F0502020204030204" pitchFamily="34" charset="0"/>
                          <a:cs typeface="Times New Roman" panose="02020603050405020304" pitchFamily="18" charset="0"/>
                        </a:rPr>
                        <a:t>e</a:t>
                      </a:r>
                      <a:r>
                        <a:rPr lang="es-MX" sz="750" i="1" dirty="0">
                          <a:effectLst/>
                          <a:latin typeface="Calibri" panose="020F0502020204030204" pitchFamily="34" charset="0"/>
                          <a:ea typeface="Calibri" panose="020F0502020204030204" pitchFamily="34" charset="0"/>
                          <a:cs typeface="Times New Roman" panose="02020603050405020304" pitchFamily="18" charset="0"/>
                        </a:rPr>
                        <a:t>ncabezado, tabla de contenido, glosario, menú electrónico, icono), “dato clave”, e “información.”</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Selecciona palabras apropiadas cuando describe varias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caracte-rísticas</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del texto.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Contesta preguntas que requieren encontrar las respuestas dentro de las diversas características del texto (leído y discutido).</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NO FUE EVALUADO</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Entiende que diversas </a:t>
                      </a:r>
                      <a:r>
                        <a:rPr lang="es-MX" sz="750" i="1" dirty="0" err="1" smtClean="0">
                          <a:effectLst/>
                          <a:latin typeface="Calibri" panose="020F0502020204030204" pitchFamily="34" charset="0"/>
                          <a:ea typeface="Calibri" panose="020F0502020204030204" pitchFamily="34" charset="0"/>
                          <a:cs typeface="Times New Roman" panose="02020603050405020304" pitchFamily="18" charset="0"/>
                        </a:rPr>
                        <a:t>caracte-rísticas</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del texto ayudan a localizar información,  y ofrece ejemplos de esto.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información específica del texto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usando</a:t>
                      </a:r>
                      <a:r>
                        <a:rPr lang="es-MX" sz="750"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encabezados, tablas de contenido, glosarios, menús electrónicos e iconos que apoyan la idea central (en un </a:t>
                      </a: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texto nuevo</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 que no se ha  discutido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s-419" sz="7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Obtiene e interpreta información utilizando los encabezados, tabla de contenido, glosarios, menús electrónicos, e iconos (interpreta – significa que aplica la información aprendida a una pregunta</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s-419" sz="7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RI.1.5</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dirty="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Conocen y usan varias características de texto (por ejemplo: encabezados, tablas de contenido, glosarios, menús electrónicos, iconos), para localizar los datos clave o información en un texto.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95402754"/>
              </p:ext>
            </p:extLst>
          </p:nvPr>
        </p:nvGraphicFramePr>
        <p:xfrm>
          <a:off x="342366" y="4038600"/>
          <a:ext cx="6584952" cy="1955674"/>
        </p:xfrm>
        <a:graphic>
          <a:graphicData uri="http://schemas.openxmlformats.org/drawingml/2006/table">
            <a:tbl>
              <a:tblPr firstRow="1" firstCol="1" bandRow="1"/>
              <a:tblGrid>
                <a:gridCol w="693153"/>
                <a:gridCol w="770523"/>
                <a:gridCol w="838200"/>
                <a:gridCol w="990600"/>
                <a:gridCol w="942474"/>
                <a:gridCol w="743148"/>
                <a:gridCol w="756167"/>
                <a:gridCol w="850687"/>
              </a:tblGrid>
              <a:tr h="12773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713" marR="31713"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r>
              <a:tr h="437646">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Localiza una imagen, leyenda o texto en un cuento que ha sido leído y discutido en clase. </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usa el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ilustraciones, texto, información, palabras, imágenes, proveer o proporcionar y distinguir entre.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Selecciona el término apropiado cuando se refiere a la información proporcionada por las imágenes (ilustraciones) o por el texto (palabras).</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Hace y contesta preguntas sobre información proporcionada por las ilustraciones y por el texto, usando las interrogantes: quién, qué, cuándo, por qué y cómo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s-419" sz="7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Entiende que  las imágenes proporcionan información.</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Entiende que  el texto proporciona información</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Localiza información proporcionada por imágenes.</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Localiza información proporcionada por el texto.</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Obtiene (selecciona la fuente de información precisa para…) información basada en el texto e ilustraciones. </a:t>
                      </a:r>
                      <a:endParaRPr lang="es-MX"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RESPUESTA CONSTRUIDA</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RI.1.6</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dirty="0">
                          <a:effectLst/>
                          <a:latin typeface="Calibri" panose="020F0502020204030204" pitchFamily="34" charset="0"/>
                          <a:ea typeface="Calibri" panose="020F0502020204030204" pitchFamily="34" charset="0"/>
                          <a:cs typeface="Times New Roman" panose="02020603050405020304" pitchFamily="18" charset="0"/>
                        </a:rPr>
                        <a:t> </a:t>
                      </a:r>
                      <a:r>
                        <a:rPr lang="es-MX" sz="750" i="1" dirty="0">
                          <a:effectLst/>
                          <a:latin typeface="Calibri" panose="020F0502020204030204" pitchFamily="34" charset="0"/>
                          <a:ea typeface="Calibri" panose="020F0502020204030204" pitchFamily="34" charset="0"/>
                          <a:cs typeface="Times New Roman" panose="02020603050405020304" pitchFamily="18" charset="0"/>
                        </a:rPr>
                        <a:t>Distinguen entre la información proporcionada por imágenes u otras ilustraciones y la información contenida en las palabras de un texto.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28116208"/>
              </p:ext>
            </p:extLst>
          </p:nvPr>
        </p:nvGraphicFramePr>
        <p:xfrm>
          <a:off x="337052" y="6358178"/>
          <a:ext cx="6584949" cy="1565784"/>
        </p:xfrm>
        <a:graphic>
          <a:graphicData uri="http://schemas.openxmlformats.org/drawingml/2006/table">
            <a:tbl>
              <a:tblPr firstRow="1" firstCol="1" bandRow="1"/>
              <a:tblGrid>
                <a:gridCol w="750066"/>
                <a:gridCol w="906329"/>
                <a:gridCol w="874080"/>
                <a:gridCol w="990600"/>
                <a:gridCol w="1010570"/>
                <a:gridCol w="1146975"/>
                <a:gridCol w="906329"/>
              </a:tblGrid>
              <a:tr h="127906">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756" marR="3175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solidFill>
                      <a:srgbClr val="A6A6A6"/>
                    </a:solidFill>
                  </a:tcPr>
                </a:tc>
              </a:tr>
              <a:tr h="438232">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Recuenta partes de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un cuento </a:t>
                      </a:r>
                      <a:r>
                        <a:rPr lang="es-MX" sz="750" i="1" dirty="0">
                          <a:effectLst/>
                          <a:latin typeface="Calibri" panose="020F0502020204030204" pitchFamily="34" charset="0"/>
                          <a:ea typeface="Calibri" panose="020F0502020204030204" pitchFamily="34" charset="0"/>
                          <a:cs typeface="Times New Roman" panose="02020603050405020304" pitchFamily="18" charset="0"/>
                        </a:rPr>
                        <a:t>haciendo referencia a imágenes o palabras en un texto (leído y discutido en clase).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usa el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ilustraciones, detalles, texto, describe y expresar (formular) ideas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clave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Selecciona palabras apropiadas cuando  habla de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un cuento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(utiliza las palabras de las ilustraciones y / o el texto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descriptivas utilizando quién, qué, cuándo, dónde y cómo, sobre ideas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clave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en un texto (leído y discutido en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clase.</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SELECCIÓN  MÚLTIPLE</a:t>
                      </a:r>
                      <a:endParaRPr kumimoji="0" lang="es-419" sz="7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1000"/>
                        </a:spcAft>
                      </a:pPr>
                      <a:r>
                        <a:rPr lang="es-MX" sz="750" i="1"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Entiende que  las ilustraciones pueden mostrar ideas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clave.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Entiende que los detalles en el texto hablan sobre las ideas </a:t>
                      </a:r>
                      <a:r>
                        <a:rPr lang="es-MX" sz="750" i="1" dirty="0" smtClean="0">
                          <a:effectLst/>
                          <a:latin typeface="Calibri" panose="020F0502020204030204" pitchFamily="34" charset="0"/>
                          <a:ea typeface="Calibri" panose="020F0502020204030204" pitchFamily="34" charset="0"/>
                          <a:cs typeface="Times New Roman" panose="02020603050405020304" pitchFamily="18" charset="0"/>
                        </a:rPr>
                        <a:t>clave.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a:t>
                      </a: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ideas </a:t>
                      </a:r>
                      <a:r>
                        <a:rPr lang="es-MX" sz="750" b="1" i="1" u="sng" dirty="0" smtClean="0">
                          <a:effectLst/>
                          <a:latin typeface="Calibri" panose="020F0502020204030204" pitchFamily="34" charset="0"/>
                          <a:ea typeface="Calibri" panose="020F0502020204030204" pitchFamily="34" charset="0"/>
                          <a:cs typeface="Times New Roman" panose="02020603050405020304" pitchFamily="18" charset="0"/>
                        </a:rPr>
                        <a:t>clave</a:t>
                      </a:r>
                      <a:r>
                        <a:rPr lang="es-MX" sz="750" b="1" i="1" u="sng"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usando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detalles en las ilustraciones.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a:t>
                      </a: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ideas </a:t>
                      </a:r>
                      <a:r>
                        <a:rPr lang="es-MX" sz="750" b="1" i="1" u="sng" dirty="0" smtClean="0">
                          <a:effectLst/>
                          <a:latin typeface="Calibri" panose="020F0502020204030204" pitchFamily="34" charset="0"/>
                          <a:ea typeface="Calibri" panose="020F0502020204030204" pitchFamily="34" charset="0"/>
                          <a:cs typeface="Times New Roman" panose="02020603050405020304" pitchFamily="18" charset="0"/>
                        </a:rPr>
                        <a:t>clave</a:t>
                      </a:r>
                      <a:r>
                        <a:rPr lang="es-MX" sz="750" b="1" i="1" u="sng"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usando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detalles encontrados en el texto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66612" rtl="0" eaLnBrk="1" fontAlgn="auto" latinLnBrk="0" hangingPunct="1">
                        <a:lnSpc>
                          <a:spcPct val="115000"/>
                        </a:lnSpc>
                        <a:spcBef>
                          <a:spcPts val="0"/>
                        </a:spcBef>
                        <a:spcAft>
                          <a:spcPts val="1000"/>
                        </a:spcAft>
                        <a:buClrTx/>
                        <a:buSzTx/>
                        <a:buFontTx/>
                        <a:buNone/>
                        <a:tabLst/>
                        <a:defRPr/>
                      </a:pPr>
                      <a:r>
                        <a:rPr kumimoji="0" lang="en-US" sz="75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rPr>
                        <a:t>RESPUESTA CONSTRUIDA</a:t>
                      </a:r>
                      <a:endParaRPr kumimoji="0" lang="en-US" sz="75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Calibri"/>
                        <a:cs typeface="Times New Roman"/>
                      </a:endParaRPr>
                    </a:p>
                    <a:p>
                      <a:pPr marL="0" marR="0" algn="l">
                        <a:lnSpc>
                          <a:spcPct val="115000"/>
                        </a:lnSpc>
                        <a:spcBef>
                          <a:spcPts val="0"/>
                        </a:spcBef>
                        <a:spcAft>
                          <a:spcPts val="1000"/>
                        </a:spcAft>
                      </a:pP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s-419" sz="750" b="1" i="1" u="sng"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RI.1.7 </a:t>
                      </a:r>
                      <a:r>
                        <a:rPr lang="es-419" sz="750" i="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Usan las ilustraciones y los detalles en un texto para describir las ideas clave.</a:t>
                      </a:r>
                      <a:endParaRPr lang="en-US" sz="75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6" marR="3175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379008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sldNum" sz="quarter" idx="4294967295"/>
          </p:nvPr>
        </p:nvSpPr>
        <p:spPr>
          <a:xfrm>
            <a:off x="6172201" y="8952974"/>
            <a:ext cx="792481" cy="27411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14</a:t>
            </a:fld>
            <a:endParaRPr sz="1300">
              <a:solidFill>
                <a:srgbClr val="888888"/>
              </a:solidFill>
            </a:endParaRPr>
          </a:p>
        </p:txBody>
      </p:sp>
      <p:sp>
        <p:nvSpPr>
          <p:cNvPr id="66" name="Shape 66"/>
          <p:cNvSpPr/>
          <p:nvPr/>
        </p:nvSpPr>
        <p:spPr>
          <a:xfrm>
            <a:off x="410210" y="795307"/>
            <a:ext cx="6819900" cy="3847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sz="1800"/>
            </a:pPr>
            <a:r>
              <a:rPr lang="es-MX" sz="1900" dirty="0" smtClean="0"/>
              <a:t>Escribe una nueva </a:t>
            </a:r>
            <a:r>
              <a:rPr lang="es-MX" sz="1900" u="sng" dirty="0" smtClean="0"/>
              <a:t>idea clave</a:t>
            </a:r>
            <a:r>
              <a:rPr lang="es-MX" sz="1900" dirty="0" smtClean="0"/>
              <a:t> que aprendiste sobre el </a:t>
            </a:r>
            <a:r>
              <a:rPr lang="es-MX" sz="1900" u="sng" dirty="0" smtClean="0"/>
              <a:t>tema principal</a:t>
            </a:r>
            <a:r>
              <a:rPr lang="es-MX" sz="1900" dirty="0" smtClean="0"/>
              <a:t>.</a:t>
            </a:r>
            <a:endParaRPr lang="es-MX" sz="1900" dirty="0"/>
          </a:p>
        </p:txBody>
      </p:sp>
      <p:graphicFrame>
        <p:nvGraphicFramePr>
          <p:cNvPr id="67" name="Table 67"/>
          <p:cNvGraphicFramePr/>
          <p:nvPr>
            <p:extLst>
              <p:ext uri="{D42A27DB-BD31-4B8C-83A1-F6EECF244321}">
                <p14:modId xmlns:p14="http://schemas.microsoft.com/office/powerpoint/2010/main" val="3262401384"/>
              </p:ext>
            </p:extLst>
          </p:nvPr>
        </p:nvGraphicFramePr>
        <p:xfrm>
          <a:off x="457200" y="1381991"/>
          <a:ext cx="6324601" cy="1411087"/>
        </p:xfrm>
        <a:graphic>
          <a:graphicData uri="http://schemas.openxmlformats.org/drawingml/2006/table">
            <a:tbl>
              <a:tblPr/>
              <a:tblGrid>
                <a:gridCol w="6324601"/>
              </a:tblGrid>
              <a:tr h="349135">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solidFill>
                      <a:srgbClr val="FFFFFF"/>
                    </a:solidFill>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bl>
          </a:graphicData>
        </a:graphic>
      </p:graphicFrame>
      <p:sp>
        <p:nvSpPr>
          <p:cNvPr id="68" name="Shape 68"/>
          <p:cNvSpPr/>
          <p:nvPr/>
        </p:nvSpPr>
        <p:spPr>
          <a:xfrm>
            <a:off x="533399" y="3910931"/>
            <a:ext cx="6172203" cy="5035642"/>
          </a:xfrm>
          <a:prstGeom prst="rect">
            <a:avLst/>
          </a:prstGeom>
          <a:ln w="25400">
            <a:solidFill>
              <a:srgbClr val="3A5E8A"/>
            </a:solidFill>
          </a:ln>
        </p:spPr>
        <p:txBody>
          <a:bodyPr lIns="0" tIns="0" rIns="0" bIns="0" anchor="ctr"/>
          <a:lstStyle/>
          <a:p>
            <a:pPr lvl="0" algn="ctr">
              <a:defRPr>
                <a:solidFill>
                  <a:srgbClr val="FFFFFF"/>
                </a:solidFill>
              </a:defRPr>
            </a:pPr>
            <a:endParaRPr/>
          </a:p>
        </p:txBody>
      </p:sp>
      <p:sp>
        <p:nvSpPr>
          <p:cNvPr id="69" name="Shape 69"/>
          <p:cNvSpPr/>
          <p:nvPr/>
        </p:nvSpPr>
        <p:spPr>
          <a:xfrm>
            <a:off x="278853" y="1412503"/>
            <a:ext cx="2691374" cy="1692771"/>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ma14="http://schemas.microsoft.com/office/mac/drawingml/2011/main" xmlns="" val="1"/>
            </a:ext>
          </a:extLst>
        </p:spPr>
        <p:txBody>
          <a:bodyPr wrap="square" lIns="0" tIns="0" rIns="0" bIns="0">
            <a:spAutoFit/>
          </a:bodyPr>
          <a:lstStyle/>
          <a:p>
            <a:pPr marL="112713" lvl="0">
              <a:defRPr sz="1800"/>
            </a:pPr>
            <a:r>
              <a:rPr lang="es-MX" sz="1100" b="1" dirty="0" smtClean="0"/>
              <a:t>Instruya a los estudiantes a mirar en una </a:t>
            </a:r>
            <a:r>
              <a:rPr lang="es-MX" sz="1100" b="1" u="sng" dirty="0" smtClean="0">
                <a:solidFill>
                  <a:srgbClr val="C00000"/>
                </a:solidFill>
                <a:effectLst>
                  <a:outerShdw blurRad="38100" dist="38100" dir="2700000" rotWithShape="0">
                    <a:srgbClr val="000000">
                      <a:alpha val="43137"/>
                    </a:srgbClr>
                  </a:outerShdw>
                </a:effectLst>
              </a:rPr>
              <a:t>parte del pasaje </a:t>
            </a:r>
            <a:r>
              <a:rPr lang="es-MX" sz="1100" b="1" dirty="0" smtClean="0"/>
              <a:t>que les gustó o uno que usted haya escogido para ellos (un párrafo o una sección). </a:t>
            </a:r>
          </a:p>
          <a:p>
            <a:pPr lvl="0">
              <a:defRPr sz="1800"/>
            </a:pPr>
            <a:endParaRPr lang="es-MX" sz="1100" b="1" dirty="0" smtClean="0"/>
          </a:p>
          <a:p>
            <a:pPr marL="112713" lvl="0">
              <a:defRPr sz="1800"/>
            </a:pPr>
            <a:r>
              <a:rPr lang="es-MX" sz="1100" b="1" dirty="0" smtClean="0"/>
              <a:t>Pregunte a los estudiantes: −</a:t>
            </a:r>
            <a:r>
              <a:rPr lang="es-MX" sz="1100" b="1" i="1" dirty="0" smtClean="0"/>
              <a:t>¿Esta parte del párrafo o sección  dice </a:t>
            </a:r>
            <a:r>
              <a:rPr lang="es-MX" sz="1100" b="1" i="1" u="sng" dirty="0" smtClean="0"/>
              <a:t>algo nuevo </a:t>
            </a:r>
            <a:r>
              <a:rPr lang="es-MX" sz="1100" b="1" i="1" dirty="0" smtClean="0"/>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t>? </a:t>
            </a:r>
            <a:r>
              <a:rPr lang="es-MX" sz="1100" b="1" dirty="0" smtClean="0"/>
              <a:t>(recuérdeles el tema principal). </a:t>
            </a:r>
            <a:r>
              <a:rPr lang="es-MX" sz="1100" b="1" i="1" dirty="0" smtClean="0"/>
              <a:t>Esta es una </a:t>
            </a:r>
            <a:r>
              <a:rPr lang="es-MX" sz="1100" b="1" i="1" u="sng" dirty="0" smtClean="0">
                <a:solidFill>
                  <a:srgbClr val="C00000"/>
                </a:solidFill>
                <a:effectLst>
                  <a:outerShdw blurRad="38100" dist="38100" dir="2700000" rotWithShape="0">
                    <a:srgbClr val="000000">
                      <a:alpha val="43137"/>
                    </a:srgbClr>
                  </a:outerShdw>
                </a:effectLst>
              </a:rPr>
              <a:t>idea clave </a:t>
            </a:r>
            <a:r>
              <a:rPr lang="es-MX" sz="1100" b="1" i="1" dirty="0" smtClean="0"/>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t>.</a:t>
            </a:r>
            <a:endParaRPr lang="es-MX" sz="1100" b="1" i="1" dirty="0"/>
          </a:p>
        </p:txBody>
      </p:sp>
      <p:sp>
        <p:nvSpPr>
          <p:cNvPr id="70" name="Shape 70"/>
          <p:cNvSpPr/>
          <p:nvPr/>
        </p:nvSpPr>
        <p:spPr>
          <a:xfrm>
            <a:off x="4114800" y="4114800"/>
            <a:ext cx="2931160" cy="2200602"/>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ma14="http://schemas.microsoft.com/office/mac/drawingml/2011/main" xmlns="" val="1"/>
            </a:ext>
          </a:extLst>
        </p:spPr>
        <p:txBody>
          <a:bodyPr wrap="square" lIns="0" tIns="0" rIns="0" bIns="0">
            <a:spAutoFit/>
          </a:bodyPr>
          <a:lstStyle/>
          <a:p>
            <a:pPr marL="109538" lvl="0">
              <a:defRPr sz="1800"/>
            </a:pPr>
            <a:r>
              <a:rPr lang="es-MX" sz="1100" b="1" dirty="0" smtClean="0"/>
              <a:t>Pida a los estudiantes que busquen </a:t>
            </a: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t>  que  </a:t>
            </a:r>
            <a:r>
              <a:rPr lang="es-MX" sz="1100" b="1" u="sng" dirty="0" smtClean="0"/>
              <a:t>expliquen más</a:t>
            </a:r>
            <a:r>
              <a:rPr lang="es-MX" sz="1100" b="1" dirty="0" smtClean="0"/>
              <a:t> sobre “lo nuevo que aprendieron”.  </a:t>
            </a:r>
          </a:p>
          <a:p>
            <a:pPr marL="109538" lvl="0">
              <a:defRPr sz="1800"/>
            </a:pPr>
            <a:endParaRPr lang="es-MX" sz="1100" b="1" dirty="0" smtClean="0"/>
          </a:p>
          <a:p>
            <a:pPr marL="109538" lvl="0">
              <a:defRPr sz="1800"/>
            </a:pPr>
            <a:r>
              <a:rPr lang="es-MX" sz="1100" b="1" dirty="0" smtClean="0">
                <a:effectLst>
                  <a:outerShdw blurRad="38100" dist="38100" dir="2700000" rotWithShape="0">
                    <a:srgbClr val="000000">
                      <a:alpha val="43137"/>
                    </a:srgbClr>
                  </a:outerShdw>
                </a:effectLst>
              </a:rPr>
              <a:t>Los </a:t>
            </a: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t>ofrecen evidencia para apoyar una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t>(o idea).  </a:t>
            </a:r>
          </a:p>
          <a:p>
            <a:pPr marL="109538" lvl="0">
              <a:defRPr sz="1800"/>
            </a:pPr>
            <a:endParaRPr lang="es-MX" sz="1100" b="1" dirty="0" smtClean="0"/>
          </a:p>
          <a:p>
            <a:pPr marL="109538" lvl="0">
              <a:defRPr sz="1800"/>
            </a:pPr>
            <a:r>
              <a:rPr lang="es-MX" sz="1100" b="1" dirty="0" smtClean="0"/>
              <a:t>Ejemplo: si el tema principal es sobre perros y …</a:t>
            </a:r>
          </a:p>
          <a:p>
            <a:pPr marL="109538" lvl="0">
              <a:defRPr sz="1800"/>
            </a:pPr>
            <a:endParaRPr lang="es-MX" sz="1100" b="1" dirty="0" smtClean="0"/>
          </a:p>
          <a:p>
            <a:pPr marL="109538" lvl="0">
              <a:defRPr sz="1800"/>
            </a:pPr>
            <a:r>
              <a:rPr lang="es-MX" sz="1100" b="1" dirty="0" smtClean="0"/>
              <a:t>“Al perro le gusta jugar,” (es la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t>),</a:t>
            </a:r>
          </a:p>
          <a:p>
            <a:pPr marL="109538" lvl="0">
              <a:defRPr sz="1800"/>
            </a:pPr>
            <a:r>
              <a:rPr lang="es-MX" sz="1100" b="1" dirty="0" smtClean="0"/>
              <a:t>Entonces, algunos </a:t>
            </a:r>
            <a:r>
              <a:rPr lang="es-MX" sz="1100" b="1" u="sng" dirty="0" smtClean="0">
                <a:solidFill>
                  <a:srgbClr val="C00000"/>
                </a:solidFill>
                <a:effectLst>
                  <a:outerShdw blurRad="38100" dist="38100" dir="2700000" rotWithShape="0">
                    <a:srgbClr val="000000">
                      <a:alpha val="43137"/>
                    </a:srgbClr>
                  </a:outerShdw>
                </a:effectLst>
              </a:rPr>
              <a:t>detalles clave </a:t>
            </a:r>
            <a:r>
              <a:rPr lang="es-MX" sz="1100" b="1" dirty="0" smtClean="0"/>
              <a:t>podrían ser:  </a:t>
            </a:r>
          </a:p>
          <a:p>
            <a:pPr marL="284163" lvl="0">
              <a:buSzPct val="100000"/>
              <a:buFont typeface="Arial"/>
              <a:buChar char="•"/>
              <a:defRPr sz="1800"/>
            </a:pPr>
            <a:r>
              <a:rPr lang="es-MX" sz="1100" b="1" dirty="0" smtClean="0"/>
              <a:t>al perro le gusta jugar a buscar cosas.</a:t>
            </a:r>
          </a:p>
          <a:p>
            <a:pPr marL="284163" lvl="0">
              <a:buSzPct val="100000"/>
              <a:buFont typeface="Arial"/>
              <a:buChar char="•"/>
              <a:defRPr sz="1800"/>
            </a:pPr>
            <a:r>
              <a:rPr lang="es-MX" sz="1100" b="1" dirty="0" smtClean="0"/>
              <a:t>al perro le gusta jugar con la pelota.</a:t>
            </a:r>
            <a:endParaRPr lang="es-MX" sz="1100" b="1" dirty="0"/>
          </a:p>
        </p:txBody>
      </p:sp>
      <p:grpSp>
        <p:nvGrpSpPr>
          <p:cNvPr id="2" name="Group 73"/>
          <p:cNvGrpSpPr/>
          <p:nvPr/>
        </p:nvGrpSpPr>
        <p:grpSpPr>
          <a:xfrm>
            <a:off x="2864639" y="1215980"/>
            <a:ext cx="406400" cy="436419"/>
            <a:chOff x="0" y="0"/>
            <a:chExt cx="406400" cy="457200"/>
          </a:xfrm>
        </p:grpSpPr>
        <p:sp>
          <p:nvSpPr>
            <p:cNvPr id="71" name="Shape 71"/>
            <p:cNvSpPr/>
            <p:nvPr/>
          </p:nvSpPr>
          <p:spPr>
            <a:xfrm>
              <a:off x="0" y="0"/>
              <a:ext cx="406400"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72" name="Shape 72"/>
            <p:cNvSpPr/>
            <p:nvPr/>
          </p:nvSpPr>
          <p:spPr>
            <a:xfrm>
              <a:off x="19839" y="75444"/>
              <a:ext cx="366722" cy="3063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a:solidFill>
                    <a:srgbClr val="FFFFFF"/>
                  </a:solidFill>
                  <a:effectLst>
                    <a:outerShdw blurRad="38100" dist="38100" dir="2700000" rotWithShape="0">
                      <a:srgbClr val="000000">
                        <a:alpha val="43137"/>
                      </a:srgbClr>
                    </a:outerShdw>
                  </a:effectLst>
                </a:rPr>
                <a:t>1</a:t>
              </a:r>
            </a:p>
          </p:txBody>
        </p:sp>
      </p:grpSp>
      <p:grpSp>
        <p:nvGrpSpPr>
          <p:cNvPr id="3" name="Group 76"/>
          <p:cNvGrpSpPr/>
          <p:nvPr/>
        </p:nvGrpSpPr>
        <p:grpSpPr>
          <a:xfrm>
            <a:off x="6858000" y="4495800"/>
            <a:ext cx="304800" cy="360218"/>
            <a:chOff x="0" y="0"/>
            <a:chExt cx="381001" cy="457200"/>
          </a:xfrm>
        </p:grpSpPr>
        <p:sp>
          <p:nvSpPr>
            <p:cNvPr id="74" name="Shape 74"/>
            <p:cNvSpPr/>
            <p:nvPr/>
          </p:nvSpPr>
          <p:spPr>
            <a:xfrm>
              <a:off x="0" y="0"/>
              <a:ext cx="381001"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75" name="Shape 75"/>
            <p:cNvSpPr/>
            <p:nvPr/>
          </p:nvSpPr>
          <p:spPr>
            <a:xfrm>
              <a:off x="18599" y="75444"/>
              <a:ext cx="343803" cy="3063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dirty="0">
                  <a:solidFill>
                    <a:srgbClr val="FFFFFF"/>
                  </a:solidFill>
                  <a:effectLst>
                    <a:outerShdw blurRad="38100" dist="38100" dir="2700000" rotWithShape="0">
                      <a:srgbClr val="000000">
                        <a:alpha val="43137"/>
                      </a:srgbClr>
                    </a:outerShdw>
                  </a:effectLst>
                </a:rPr>
                <a:t>2</a:t>
              </a:r>
            </a:p>
          </p:txBody>
        </p:sp>
      </p:grpSp>
      <p:sp>
        <p:nvSpPr>
          <p:cNvPr id="77" name="Shape 77"/>
          <p:cNvSpPr/>
          <p:nvPr/>
        </p:nvSpPr>
        <p:spPr>
          <a:xfrm>
            <a:off x="228601" y="195667"/>
            <a:ext cx="885713" cy="331078"/>
          </a:xfrm>
          <a:prstGeom prst="rect">
            <a:avLst/>
          </a:prstGeom>
          <a:solidFill>
            <a:srgbClr val="DDD9C3"/>
          </a:solidFill>
          <a:ln w="12700">
            <a:miter lim="400000"/>
          </a:ln>
          <a:extLst>
            <a:ext uri="{C572A759-6A51-4108-AA02-DFA0A04FC94B}">
              <ma14:wrappingTextBoxFlag xmlns:ma14="http://schemas.microsoft.com/office/mac/drawingml/2011/main" xmlns="" val="1"/>
            </a:ext>
          </a:extLst>
        </p:spPr>
        <p:txBody>
          <a:bodyPr lIns="49638" tIns="49638" rIns="49638" bIns="49638">
            <a:spAutoFit/>
          </a:bodyPr>
          <a:lstStyle>
            <a:lvl1pPr>
              <a:defRPr sz="1500" b="1"/>
            </a:lvl1pPr>
          </a:lstStyle>
          <a:p>
            <a:pPr lvl="0">
              <a:defRPr sz="1800" b="0"/>
            </a:pPr>
            <a:r>
              <a:rPr sz="1500" b="1" dirty="0" err="1" smtClean="0"/>
              <a:t>Grado</a:t>
            </a:r>
            <a:r>
              <a:rPr lang="en-US" sz="1500" b="1" dirty="0" smtClean="0"/>
              <a:t> 1</a:t>
            </a:r>
            <a:endParaRPr sz="1500" b="1" dirty="0"/>
          </a:p>
        </p:txBody>
      </p:sp>
      <p:sp>
        <p:nvSpPr>
          <p:cNvPr id="78" name="Shape 78"/>
          <p:cNvSpPr/>
          <p:nvPr/>
        </p:nvSpPr>
        <p:spPr>
          <a:xfrm>
            <a:off x="307609" y="3233523"/>
            <a:ext cx="6690907" cy="685021"/>
          </a:xfrm>
          <a:prstGeom prst="rect">
            <a:avLst/>
          </a:prstGeom>
          <a:ln w="12700">
            <a:miter lim="400000"/>
          </a:ln>
          <a:extLst>
            <a:ext uri="{C572A759-6A51-4108-AA02-DFA0A04FC94B}">
              <ma14:wrappingTextBoxFlag xmlns:ma14="http://schemas.microsoft.com/office/mac/drawingml/2011/main" xmlns="" val="1"/>
            </a:ext>
          </a:extLst>
        </p:spPr>
        <p:txBody>
          <a:bodyPr wrap="square" lIns="49638" tIns="49638" rIns="49638" bIns="49638">
            <a:spAutoFit/>
          </a:bodyPr>
          <a:lstStyle/>
          <a:p>
            <a:pPr lvl="0">
              <a:defRPr sz="1800"/>
            </a:pPr>
            <a:r>
              <a:rPr lang="es-MX" sz="1900" dirty="0" smtClean="0"/>
              <a:t>Explica más </a:t>
            </a:r>
            <a:r>
              <a:rPr lang="es-MX" sz="1900" u="sng" dirty="0" smtClean="0"/>
              <a:t>detalles claves</a:t>
            </a:r>
            <a:r>
              <a:rPr lang="es-MX" sz="1900" dirty="0" smtClean="0"/>
              <a:t> sobre la nueva </a:t>
            </a:r>
            <a:r>
              <a:rPr lang="es-MX" sz="1900" u="sng" dirty="0" smtClean="0"/>
              <a:t>idea clave</a:t>
            </a:r>
            <a:r>
              <a:rPr lang="es-MX" sz="1900" dirty="0" smtClean="0"/>
              <a:t> que aprendiste. Puedes usar palabras y dibujos para hablar sobre esto.</a:t>
            </a:r>
            <a:endParaRPr lang="es-MX" sz="1900" dirty="0"/>
          </a:p>
        </p:txBody>
      </p:sp>
      <p:sp>
        <p:nvSpPr>
          <p:cNvPr id="79" name="Shape 79"/>
          <p:cNvSpPr/>
          <p:nvPr/>
        </p:nvSpPr>
        <p:spPr>
          <a:xfrm>
            <a:off x="487680" y="6138073"/>
            <a:ext cx="3332480" cy="3016210"/>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ma14="http://schemas.microsoft.com/office/mac/drawingml/2011/main" xmlns="" val="1"/>
            </a:ext>
          </a:extLst>
        </p:spPr>
        <p:txBody>
          <a:bodyPr lIns="0" tIns="0" rIns="0" bIns="0">
            <a:spAutoFit/>
          </a:bodyPr>
          <a:lstStyle/>
          <a:p>
            <a:pPr marL="112713" lvl="0">
              <a:defRPr sz="1800"/>
            </a:pPr>
            <a:r>
              <a:rPr lang="es-MX" sz="1100" b="1" u="sng" dirty="0" smtClean="0">
                <a:solidFill>
                  <a:srgbClr val="002060"/>
                </a:solidFill>
              </a:rPr>
              <a:t>Diferenciación</a:t>
            </a:r>
            <a:r>
              <a:rPr lang="es-MX" sz="1100" b="1" dirty="0" smtClean="0">
                <a:solidFill>
                  <a:srgbClr val="002060"/>
                </a:solidFill>
              </a:rPr>
              <a:t>:</a:t>
            </a:r>
          </a:p>
          <a:p>
            <a:pPr marL="112713" lvl="0">
              <a:defRPr sz="1800"/>
            </a:pPr>
            <a:endParaRPr lang="es-MX" sz="900" b="1" dirty="0" smtClean="0">
              <a:solidFill>
                <a:srgbClr val="002060"/>
              </a:solidFill>
            </a:endParaRPr>
          </a:p>
          <a:p>
            <a:pPr marL="112713" lvl="0">
              <a:defRPr sz="1800"/>
            </a:pPr>
            <a:r>
              <a:rPr lang="es-MX" sz="1100" b="1" dirty="0" smtClean="0">
                <a:solidFill>
                  <a:srgbClr val="002060"/>
                </a:solidFill>
              </a:rPr>
              <a:t>En primer grado usted puede desarrollar progresivamente al estudiante  empezando solamente escribiendo una idea clave y luego avanzando a la escritura de detalles clave.  Los estudiantes que se beneficiarían del enriquecimiento, pueden seguir adelante con más secciones o párrafos.  </a:t>
            </a:r>
          </a:p>
          <a:p>
            <a:pPr marL="112713" lvl="0">
              <a:defRPr sz="1800"/>
            </a:pPr>
            <a:endParaRPr lang="es-MX" sz="1100" b="1" dirty="0" smtClean="0">
              <a:solidFill>
                <a:srgbClr val="002060"/>
              </a:solidFill>
            </a:endParaRPr>
          </a:p>
          <a:p>
            <a:pPr marL="112713" lvl="0">
              <a:defRPr sz="1800"/>
            </a:pPr>
            <a:r>
              <a:rPr lang="es-MX" sz="1100" b="1" dirty="0" smtClean="0">
                <a:solidFill>
                  <a:srgbClr val="002060"/>
                </a:solidFill>
              </a:rPr>
              <a:t>Para los estudiantes que necesitan instrucción más directa, enseñe cada parte en mini lecciones. Estos conceptos pueden enseñarse por separado: </a:t>
            </a:r>
          </a:p>
          <a:p>
            <a:pPr marL="398463" lvl="0">
              <a:buClr>
                <a:srgbClr val="002060"/>
              </a:buClr>
              <a:buSzPct val="100000"/>
              <a:buFont typeface="Arial"/>
              <a:buChar char="•"/>
              <a:defRPr sz="1800"/>
            </a:pPr>
            <a:r>
              <a:rPr lang="es-MX" sz="1100" b="1" dirty="0" smtClean="0">
                <a:solidFill>
                  <a:srgbClr val="002060"/>
                </a:solidFill>
              </a:rPr>
              <a:t>Tema principal </a:t>
            </a:r>
          </a:p>
          <a:p>
            <a:pPr marL="398463" lvl="0">
              <a:buClr>
                <a:srgbClr val="002060"/>
              </a:buClr>
              <a:buSzPct val="100000"/>
              <a:buFont typeface="Arial"/>
              <a:buChar char="•"/>
              <a:defRPr sz="1800"/>
            </a:pPr>
            <a:r>
              <a:rPr lang="es-MX" sz="1100" b="1" dirty="0" smtClean="0">
                <a:solidFill>
                  <a:srgbClr val="002060"/>
                </a:solidFill>
              </a:rPr>
              <a:t>Ideas clave</a:t>
            </a:r>
          </a:p>
          <a:p>
            <a:pPr marL="398463" lvl="0">
              <a:buClr>
                <a:srgbClr val="002060"/>
              </a:buClr>
              <a:buSzPct val="100000"/>
              <a:buFont typeface="Arial"/>
              <a:buChar char="•"/>
              <a:defRPr sz="1800"/>
            </a:pPr>
            <a:r>
              <a:rPr lang="es-MX" sz="1100" b="1" dirty="0" smtClean="0">
                <a:solidFill>
                  <a:srgbClr val="002060"/>
                </a:solidFill>
              </a:rPr>
              <a:t>Detalles clave</a:t>
            </a:r>
          </a:p>
          <a:p>
            <a:pPr marL="112713" lvl="0">
              <a:defRPr sz="1800"/>
            </a:pPr>
            <a:r>
              <a:rPr lang="es-MX" sz="1100" b="1" dirty="0" smtClean="0">
                <a:solidFill>
                  <a:srgbClr val="002060"/>
                </a:solidFill>
              </a:rPr>
              <a:t>Los estudiantes ELL pueden necesitar que cada parte sea enseñada usando una estructura del lenguaje (oración) que enfatice palabras de transición. </a:t>
            </a:r>
            <a:endParaRPr lang="es-MX" sz="1100" b="1" dirty="0">
              <a:solidFill>
                <a:srgbClr val="002060"/>
              </a:solidFill>
            </a:endParaRPr>
          </a:p>
        </p:txBody>
      </p:sp>
      <p:grpSp>
        <p:nvGrpSpPr>
          <p:cNvPr id="4" name="Group 82"/>
          <p:cNvGrpSpPr/>
          <p:nvPr/>
        </p:nvGrpSpPr>
        <p:grpSpPr>
          <a:xfrm>
            <a:off x="3576320" y="6058063"/>
            <a:ext cx="381003" cy="436419"/>
            <a:chOff x="0" y="0"/>
            <a:chExt cx="381001" cy="457200"/>
          </a:xfrm>
        </p:grpSpPr>
        <p:sp>
          <p:nvSpPr>
            <p:cNvPr id="80" name="Shape 80"/>
            <p:cNvSpPr/>
            <p:nvPr/>
          </p:nvSpPr>
          <p:spPr>
            <a:xfrm>
              <a:off x="0" y="0"/>
              <a:ext cx="381001"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81" name="Shape 81"/>
            <p:cNvSpPr/>
            <p:nvPr/>
          </p:nvSpPr>
          <p:spPr>
            <a:xfrm>
              <a:off x="18599" y="75444"/>
              <a:ext cx="343803" cy="3063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a:solidFill>
                    <a:srgbClr val="FFFFFF"/>
                  </a:solidFill>
                  <a:effectLst>
                    <a:outerShdw blurRad="38100" dist="38100" dir="2700000" rotWithShape="0">
                      <a:srgbClr val="000000">
                        <a:alpha val="43137"/>
                      </a:srgbClr>
                    </a:outerShdw>
                  </a:effectLst>
                </a:rPr>
                <a:t>3</a:t>
              </a:r>
            </a:p>
          </p:txBody>
        </p:sp>
      </p:grpSp>
      <p:sp>
        <p:nvSpPr>
          <p:cNvPr id="83" name="Shape 83"/>
          <p:cNvSpPr/>
          <p:nvPr/>
        </p:nvSpPr>
        <p:spPr>
          <a:xfrm>
            <a:off x="1219201" y="4320541"/>
            <a:ext cx="2763521" cy="1269796"/>
          </a:xfrm>
          <a:prstGeom prst="rect">
            <a:avLst/>
          </a:prstGeom>
          <a:solidFill>
            <a:srgbClr val="EEECE1"/>
          </a:solidFill>
          <a:ln w="12700">
            <a:miter lim="400000"/>
          </a:ln>
          <a:effectLst>
            <a:outerShdw blurRad="152400" dist="250190" dir="8460000" rotWithShape="0">
              <a:srgbClr val="000000">
                <a:alpha val="28000"/>
              </a:srgbClr>
            </a:outerShdw>
          </a:effectLst>
          <a:extLst>
            <a:ext uri="{C572A759-6A51-4108-AA02-DFA0A04FC94B}">
              <ma14:wrappingTextBoxFlag xmlns:ma14="http://schemas.microsoft.com/office/mac/drawingml/2011/main" xmlns="" val="1"/>
            </a:ext>
          </a:extLst>
        </p:spPr>
        <p:txBody>
          <a:bodyPr lIns="49638" tIns="49638" rIns="49638" bIns="49638">
            <a:spAutoFit/>
          </a:bodyPr>
          <a:lstStyle/>
          <a:p>
            <a:pPr lvl="0">
              <a:defRPr sz="1800"/>
            </a:pPr>
            <a:r>
              <a:rPr lang="es-419" sz="1900" dirty="0" smtClean="0"/>
              <a:t>Recuerde que los estudiantes necesitarán tener una hoja para tomar notas por </a:t>
            </a:r>
            <a:r>
              <a:rPr lang="es-419" sz="1900" u="sng" dirty="0" smtClean="0"/>
              <a:t>cada</a:t>
            </a:r>
            <a:r>
              <a:rPr lang="es-419" sz="1900" dirty="0" smtClean="0"/>
              <a:t> pasaje.</a:t>
            </a:r>
            <a:endParaRPr lang="es-419" sz="1900" dirty="0"/>
          </a:p>
        </p:txBody>
      </p:sp>
      <p:graphicFrame>
        <p:nvGraphicFramePr>
          <p:cNvPr id="84" name="Table 84"/>
          <p:cNvGraphicFramePr/>
          <p:nvPr>
            <p:extLst>
              <p:ext uri="{D42A27DB-BD31-4B8C-83A1-F6EECF244321}">
                <p14:modId xmlns:p14="http://schemas.microsoft.com/office/powerpoint/2010/main" val="51942624"/>
              </p:ext>
            </p:extLst>
          </p:nvPr>
        </p:nvGraphicFramePr>
        <p:xfrm>
          <a:off x="1950722" y="65462"/>
          <a:ext cx="5242563" cy="712816"/>
        </p:xfrm>
        <a:graphic>
          <a:graphicData uri="http://schemas.openxmlformats.org/drawingml/2006/table">
            <a:tbl>
              <a:tblPr/>
              <a:tblGrid>
                <a:gridCol w="533401"/>
                <a:gridCol w="914400"/>
                <a:gridCol w="819150"/>
                <a:gridCol w="685801"/>
                <a:gridCol w="781050"/>
                <a:gridCol w="762000"/>
                <a:gridCol w="746761"/>
              </a:tblGrid>
              <a:tr h="286931">
                <a:tc rowSpan="2">
                  <a:txBody>
                    <a:bodyPr/>
                    <a:lstStyle/>
                    <a:p>
                      <a:pPr lvl="0" algn="ctr">
                        <a:defRPr sz="1800" b="0" i="0"/>
                      </a:pPr>
                      <a:r>
                        <a:rPr sz="1300" b="1" dirty="0"/>
                        <a:t>R E-</a:t>
                      </a:r>
                      <a:endParaRPr sz="1800" dirty="0"/>
                    </a:p>
                    <a:p>
                      <a:pPr lvl="0" algn="ctr">
                        <a:defRPr sz="1800" b="0" i="0"/>
                      </a:pPr>
                      <a:r>
                        <a:rPr sz="1100" b="1" i="1" dirty="0">
                          <a:solidFill>
                            <a:srgbClr val="FF0000"/>
                          </a:solidFill>
                        </a:rPr>
                        <a:t>LEE</a:t>
                      </a:r>
                    </a:p>
                  </a:txBody>
                  <a:tcPr marL="45720" marR="45720" marT="43642" marB="43642" horzOverflow="overflow">
                    <a:lnL w="12700">
                      <a:miter lim="400000"/>
                    </a:lnL>
                    <a:lnR w="6350">
                      <a:solidFill>
                        <a:srgbClr val="BFBFBF"/>
                      </a:solidFill>
                      <a:round/>
                    </a:lnR>
                    <a:lnT w="12700">
                      <a:miter lim="400000"/>
                    </a:lnT>
                    <a:lnB w="12700">
                      <a:miter lim="400000"/>
                    </a:lnB>
                    <a:solidFill>
                      <a:srgbClr val="FFFFFF"/>
                    </a:solidFill>
                  </a:tcPr>
                </a:tc>
                <a:tc>
                  <a:txBody>
                    <a:bodyPr/>
                    <a:lstStyle/>
                    <a:p>
                      <a:pPr lvl="0" algn="ctr">
                        <a:defRPr sz="1800" b="0" i="0"/>
                      </a:pPr>
                      <a:r>
                        <a:rPr sz="1000" b="1"/>
                        <a:t>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R</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C</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H</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r>
              <a:tr h="425885">
                <a:tc vMerge="1">
                  <a:txBody>
                    <a:bodyPr/>
                    <a:lstStyle/>
                    <a:p>
                      <a:endParaRPr lang="es-MX"/>
                    </a:p>
                  </a:txBody>
                  <a:tcPr/>
                </a:tc>
                <a:tc>
                  <a:txBody>
                    <a:bodyPr/>
                    <a:lstStyle/>
                    <a:p>
                      <a:pPr lvl="0" algn="ctr">
                        <a:defRPr sz="1800" b="0" i="0"/>
                      </a:pPr>
                      <a:r>
                        <a:rPr sz="900" b="1" dirty="0"/>
                        <a:t>ALGO NUEVO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2DCDB"/>
                    </a:solidFill>
                  </a:tcPr>
                </a:tc>
                <a:tc>
                  <a:txBody>
                    <a:bodyPr/>
                    <a:lstStyle/>
                    <a:p>
                      <a:pPr lvl="0" algn="ctr">
                        <a:defRPr sz="1800" b="0" i="0"/>
                      </a:pPr>
                      <a:r>
                        <a:rPr sz="900" b="1" dirty="0"/>
                        <a:t>EXPLICA MÁS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CD5B5"/>
                    </a:solidFill>
                  </a:tcPr>
                </a:tc>
                <a:tc>
                  <a:txBody>
                    <a:bodyPr/>
                    <a:lstStyle/>
                    <a:p>
                      <a:pPr lvl="0" algn="ctr">
                        <a:defRPr sz="1800" b="0" i="0"/>
                      </a:pPr>
                      <a:r>
                        <a:rPr sz="900" b="1" dirty="0"/>
                        <a:t>UNA Y OTRA VEZ</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99"/>
                    </a:solidFill>
                  </a:tcPr>
                </a:tc>
                <a:tc>
                  <a:txBody>
                    <a:bodyPr/>
                    <a:lstStyle/>
                    <a:p>
                      <a:pPr lvl="0" algn="ctr">
                        <a:defRPr sz="1800" b="0" i="0"/>
                      </a:pPr>
                      <a:r>
                        <a:rPr sz="900" b="1" dirty="0"/>
                        <a:t>¿RELEVANTE O NO?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D7E4BD"/>
                    </a:solidFill>
                  </a:tcPr>
                </a:tc>
                <a:tc>
                  <a:txBody>
                    <a:bodyPr/>
                    <a:lstStyle/>
                    <a:p>
                      <a:pPr lvl="0" algn="ctr">
                        <a:defRPr sz="1800" b="0" i="0"/>
                      </a:pPr>
                      <a:r>
                        <a:rPr sz="900" b="1" dirty="0"/>
                        <a:t>CONCLUYE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B7DEE8"/>
                    </a:solidFill>
                  </a:tcPr>
                </a:tc>
                <a:tc>
                  <a:txBody>
                    <a:bodyPr/>
                    <a:lstStyle/>
                    <a:p>
                      <a:pPr lvl="0" algn="ctr">
                        <a:defRPr sz="1800" b="0" i="0"/>
                      </a:pPr>
                      <a:r>
                        <a:rPr sz="900" b="1" dirty="0"/>
                        <a:t>TIENE EVIDENCIA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CCC1DA"/>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sldNum" sz="quarter" idx="4294967295"/>
          </p:nvPr>
        </p:nvSpPr>
        <p:spPr>
          <a:xfrm>
            <a:off x="6172201" y="8952974"/>
            <a:ext cx="792481" cy="27411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lang="es-MX" sz="1300" smtClean="0">
                <a:solidFill>
                  <a:srgbClr val="888888"/>
                </a:solidFill>
              </a:rPr>
              <a:pPr lvl="0">
                <a:defRPr sz="1800">
                  <a:solidFill>
                    <a:srgbClr val="000000"/>
                  </a:solidFill>
                </a:defRPr>
              </a:pPr>
              <a:t>15</a:t>
            </a:fld>
            <a:endParaRPr lang="es-MX" sz="1300" dirty="0">
              <a:solidFill>
                <a:srgbClr val="888888"/>
              </a:solidFill>
            </a:endParaRPr>
          </a:p>
        </p:txBody>
      </p:sp>
      <p:graphicFrame>
        <p:nvGraphicFramePr>
          <p:cNvPr id="87" name="Table 87"/>
          <p:cNvGraphicFramePr/>
          <p:nvPr>
            <p:extLst>
              <p:ext uri="{D42A27DB-BD31-4B8C-83A1-F6EECF244321}">
                <p14:modId xmlns:p14="http://schemas.microsoft.com/office/powerpoint/2010/main" val="2703777158"/>
              </p:ext>
            </p:extLst>
          </p:nvPr>
        </p:nvGraphicFramePr>
        <p:xfrm>
          <a:off x="502920" y="1784465"/>
          <a:ext cx="6461762" cy="1415936"/>
        </p:xfrm>
        <a:graphic>
          <a:graphicData uri="http://schemas.openxmlformats.org/drawingml/2006/table">
            <a:tbl>
              <a:tblPr/>
              <a:tblGrid>
                <a:gridCol w="6461762"/>
              </a:tblGrid>
              <a:tr h="353984">
                <a:tc>
                  <a:txBody>
                    <a:bodyPr/>
                    <a:lstStyle/>
                    <a:p>
                      <a:pPr lvl="0" algn="l">
                        <a:defRPr sz="1800" b="0" i="0"/>
                      </a:pPr>
                      <a:endParaRPr sz="1700" dirty="0"/>
                    </a:p>
                  </a:txBody>
                  <a:tcPr marL="45720" marR="45720" marT="43642" marB="43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prstDash val="sysDash"/>
                      <a:round/>
                    </a:lnB>
                    <a:solidFill>
                      <a:srgbClr val="FFFFFF"/>
                    </a:solidFill>
                  </a:tcPr>
                </a:tc>
              </a:tr>
              <a:tr h="353984">
                <a:tc>
                  <a:txBody>
                    <a:bodyPr/>
                    <a:lstStyle/>
                    <a:p>
                      <a:pPr lvl="0" algn="l">
                        <a:defRPr sz="1800" b="0" i="0"/>
                      </a:pPr>
                      <a:endParaRPr sz="1700" dirty="0"/>
                    </a:p>
                  </a:txBody>
                  <a:tcPr marL="45720" marR="45720" marT="43642" marB="43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prstDash val="sysDash"/>
                      <a:round/>
                    </a:lnT>
                    <a:lnB w="12700">
                      <a:solidFill>
                        <a:srgbClr val="000000"/>
                      </a:solidFill>
                      <a:round/>
                    </a:lnB>
                  </a:tcPr>
                </a:tc>
              </a:tr>
              <a:tr h="353984">
                <a:tc>
                  <a:txBody>
                    <a:bodyPr/>
                    <a:lstStyle/>
                    <a:p>
                      <a:pPr lvl="0" algn="l">
                        <a:defRPr sz="1800" b="0" i="0"/>
                      </a:pPr>
                      <a:endParaRPr sz="1700"/>
                    </a:p>
                  </a:txBody>
                  <a:tcPr marL="45720" marR="45720" marT="43642" marB="43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prstDash val="sysDash"/>
                      <a:round/>
                    </a:lnT>
                    <a:lnB w="12700" cap="flat" cmpd="sng" algn="ctr">
                      <a:solidFill>
                        <a:schemeClr val="tx1"/>
                      </a:solidFill>
                      <a:prstDash val="solid"/>
                      <a:round/>
                      <a:headEnd type="none" w="med" len="med"/>
                      <a:tailEnd type="none" w="med" len="med"/>
                    </a:lnB>
                  </a:tcPr>
                </a:tc>
              </a:tr>
            </a:tbl>
          </a:graphicData>
        </a:graphic>
      </p:graphicFrame>
      <p:grpSp>
        <p:nvGrpSpPr>
          <p:cNvPr id="3" name="Group 2"/>
          <p:cNvGrpSpPr/>
          <p:nvPr/>
        </p:nvGrpSpPr>
        <p:grpSpPr>
          <a:xfrm>
            <a:off x="406400" y="240028"/>
            <a:ext cx="6908800" cy="8995672"/>
            <a:chOff x="406400" y="240028"/>
            <a:chExt cx="6908800" cy="8995672"/>
          </a:xfrm>
        </p:grpSpPr>
        <p:sp>
          <p:nvSpPr>
            <p:cNvPr id="88" name="Shape 88"/>
            <p:cNvSpPr/>
            <p:nvPr/>
          </p:nvSpPr>
          <p:spPr>
            <a:xfrm>
              <a:off x="406400" y="240028"/>
              <a:ext cx="6908800" cy="14927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800"/>
              </a:pPr>
              <a:r>
                <a:rPr lang="es-MX" b="1" u="sng" dirty="0"/>
                <a:t>Hoja para </a:t>
              </a:r>
              <a:r>
                <a:rPr lang="es-MX" sz="1800" b="1" u="sng" dirty="0"/>
                <a:t>tomar notas</a:t>
              </a:r>
            </a:p>
            <a:p>
              <a:pPr lvl="0">
                <a:defRPr sz="1800"/>
              </a:pPr>
              <a:endParaRPr lang="es-MX" dirty="0" smtClean="0"/>
            </a:p>
            <a:p>
              <a:pPr lvl="0">
                <a:defRPr sz="1800"/>
              </a:pPr>
              <a:r>
                <a:rPr lang="es-MX" dirty="0" smtClean="0"/>
                <a:t>Nombre_____________________ Pasaje________________________</a:t>
              </a:r>
            </a:p>
            <a:p>
              <a:pPr lvl="0">
                <a:defRPr sz="1800"/>
              </a:pPr>
              <a:endParaRPr lang="es-MX" dirty="0" smtClean="0"/>
            </a:p>
            <a:p>
              <a:pPr lvl="0">
                <a:defRPr sz="1800"/>
              </a:pPr>
              <a:r>
                <a:rPr lang="es-MX" sz="1900" dirty="0" smtClean="0"/>
                <a:t>Escribe una </a:t>
              </a:r>
              <a:r>
                <a:rPr lang="es-MX" sz="1900" u="sng" dirty="0" smtClean="0"/>
                <a:t>idea clave</a:t>
              </a:r>
              <a:r>
                <a:rPr lang="es-MX" sz="1900" dirty="0" smtClean="0"/>
                <a:t> nueva que aprendiste sobre el </a:t>
              </a:r>
              <a:r>
                <a:rPr lang="es-MX" sz="1900" u="sng" dirty="0" smtClean="0"/>
                <a:t>tema principal</a:t>
              </a:r>
              <a:r>
                <a:rPr lang="es-MX" sz="1900" dirty="0" smtClean="0"/>
                <a:t>.</a:t>
              </a:r>
              <a:endParaRPr lang="es-MX" sz="1900" dirty="0"/>
            </a:p>
          </p:txBody>
        </p:sp>
        <p:sp>
          <p:nvSpPr>
            <p:cNvPr id="89" name="Shape 89"/>
            <p:cNvSpPr/>
            <p:nvPr/>
          </p:nvSpPr>
          <p:spPr>
            <a:xfrm>
              <a:off x="429465" y="3418768"/>
              <a:ext cx="6819898" cy="677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defRPr sz="1800"/>
              </a:pPr>
              <a:r>
                <a:rPr lang="es-MX" sz="1900" dirty="0" smtClean="0"/>
                <a:t> Explica más </a:t>
              </a:r>
              <a:r>
                <a:rPr lang="es-MX" sz="1900" u="sng" dirty="0" smtClean="0"/>
                <a:t>detalles clave</a:t>
              </a:r>
              <a:r>
                <a:rPr lang="es-MX" sz="1900" dirty="0" smtClean="0"/>
                <a:t> sobre la nueva </a:t>
              </a:r>
              <a:r>
                <a:rPr lang="es-MX" sz="1900" u="sng" dirty="0" smtClean="0"/>
                <a:t>idea clave</a:t>
              </a:r>
              <a:r>
                <a:rPr lang="es-MX" sz="1900" dirty="0" smtClean="0"/>
                <a:t> que aprendiste. Puedes usar palabras y dibujos para hablar sobre esto.</a:t>
              </a:r>
              <a:endParaRPr lang="es-MX" sz="1900" dirty="0"/>
            </a:p>
          </p:txBody>
        </p:sp>
        <p:sp>
          <p:nvSpPr>
            <p:cNvPr id="90" name="Shape 90"/>
            <p:cNvSpPr/>
            <p:nvPr/>
          </p:nvSpPr>
          <p:spPr>
            <a:xfrm>
              <a:off x="533401" y="4071416"/>
              <a:ext cx="6172203" cy="5164284"/>
            </a:xfrm>
            <a:prstGeom prst="rect">
              <a:avLst/>
            </a:prstGeom>
            <a:no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lang="es-MX" dirty="0"/>
            </a:p>
          </p:txBody>
        </p:sp>
      </p:grpSp>
      <p:sp>
        <p:nvSpPr>
          <p:cNvPr id="92" name="Shape 92"/>
          <p:cNvSpPr/>
          <p:nvPr/>
        </p:nvSpPr>
        <p:spPr>
          <a:xfrm>
            <a:off x="406400" y="256070"/>
            <a:ext cx="841375" cy="331078"/>
          </a:xfrm>
          <a:prstGeom prst="rect">
            <a:avLst/>
          </a:prstGeom>
          <a:solidFill>
            <a:srgbClr val="DDD9C3"/>
          </a:solidFill>
          <a:ln w="12700">
            <a:miter lim="400000"/>
          </a:ln>
          <a:extLst>
            <a:ext uri="{C572A759-6A51-4108-AA02-DFA0A04FC94B}">
              <ma14:wrappingTextBoxFlag xmlns:ma14="http://schemas.microsoft.com/office/mac/drawingml/2011/main" xmlns="" val="1"/>
            </a:ext>
          </a:extLst>
        </p:spPr>
        <p:txBody>
          <a:bodyPr wrap="square" lIns="49638" tIns="49638" rIns="49638" bIns="49638">
            <a:spAutoFit/>
          </a:bodyPr>
          <a:lstStyle>
            <a:lvl1pPr>
              <a:defRPr sz="1500" b="1"/>
            </a:lvl1pPr>
          </a:lstStyle>
          <a:p>
            <a:pPr lvl="0">
              <a:defRPr sz="1800" b="0"/>
            </a:pPr>
            <a:r>
              <a:rPr lang="es-MX" sz="1500" b="1" dirty="0" smtClean="0"/>
              <a:t>Grado 1</a:t>
            </a:r>
            <a:endParaRPr lang="es-MX" sz="15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16</a:t>
            </a:fld>
            <a:endParaRPr lang="en-US" dirty="0"/>
          </a:p>
        </p:txBody>
      </p:sp>
      <p:sp>
        <p:nvSpPr>
          <p:cNvPr id="3" name="TextBox 2"/>
          <p:cNvSpPr txBox="1"/>
          <p:nvPr/>
        </p:nvSpPr>
        <p:spPr>
          <a:xfrm>
            <a:off x="334081" y="416382"/>
            <a:ext cx="6569256" cy="7769328"/>
          </a:xfrm>
          <a:prstGeom prst="rect">
            <a:avLst/>
          </a:prstGeom>
          <a:noFill/>
        </p:spPr>
        <p:txBody>
          <a:bodyPr wrap="square" lIns="88984" tIns="44492" rIns="88984" bIns="44492" rtlCol="0">
            <a:spAutoFit/>
          </a:bodyPr>
          <a:lstStyle/>
          <a:p>
            <a:pPr algn="ctr"/>
            <a:r>
              <a:rPr lang="es-419" sz="1500" b="1" dirty="0"/>
              <a:t>Determinando textos a nivel de grado</a:t>
            </a:r>
          </a:p>
          <a:p>
            <a:pPr algn="ctr"/>
            <a:endParaRPr lang="es-419" sz="743" b="1" dirty="0"/>
          </a:p>
          <a:p>
            <a:r>
              <a:rPr lang="es-419" sz="1397" dirty="0"/>
              <a:t>El nivel de grado de un texto se determina utilizando una combinación tanto de las nuevas escalas cuantitativas como de las medidas cualitativas de los CCSS.</a:t>
            </a:r>
          </a:p>
          <a:p>
            <a:endParaRPr lang="es-419" sz="1397" dirty="0"/>
          </a:p>
          <a:p>
            <a:r>
              <a:rPr lang="es-419" sz="1397" b="1" dirty="0"/>
              <a:t>Ejemplo</a:t>
            </a:r>
            <a:r>
              <a:rPr lang="es-419" sz="1397" dirty="0"/>
              <a:t>:  Si el grado equivalente de un texto es </a:t>
            </a:r>
            <a:r>
              <a:rPr lang="es-419" sz="1659" b="1" dirty="0">
                <a:solidFill>
                  <a:srgbClr val="0070C0"/>
                </a:solidFill>
              </a:rPr>
              <a:t>6.8</a:t>
            </a:r>
            <a:r>
              <a:rPr lang="es-419" sz="1397" dirty="0"/>
              <a:t> y tiene una medida </a:t>
            </a:r>
            <a:r>
              <a:rPr lang="es-419" sz="1397" i="1" dirty="0" err="1"/>
              <a:t>lexile</a:t>
            </a:r>
            <a:r>
              <a:rPr lang="es-419" sz="1397" dirty="0"/>
              <a:t> de </a:t>
            </a:r>
            <a:r>
              <a:rPr lang="es-419" sz="1659" b="1" dirty="0">
                <a:solidFill>
                  <a:srgbClr val="0070C0"/>
                </a:solidFill>
              </a:rPr>
              <a:t>970</a:t>
            </a:r>
            <a:r>
              <a:rPr lang="es-419" sz="1397" dirty="0"/>
              <a:t>, los datos cuantitativos muestran que la ubicación debe ser </a:t>
            </a:r>
            <a:r>
              <a:rPr lang="es-419" sz="1397" b="1" dirty="0"/>
              <a:t>entre los grados  4 y 8.</a:t>
            </a:r>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r>
              <a:rPr lang="es-419" sz="1397" b="1" dirty="0"/>
              <a:t>Cuatro medidas cualitativas</a:t>
            </a:r>
            <a:r>
              <a:rPr lang="es-419" sz="1397" dirty="0"/>
              <a:t> pueden examinarse desde la banda inferior de 4</a:t>
            </a:r>
            <a:r>
              <a:rPr lang="es-419" sz="1397" baseline="30000" dirty="0"/>
              <a:t>to</a:t>
            </a:r>
            <a:r>
              <a:rPr lang="es-419" sz="1397" dirty="0"/>
              <a:t> grado  hasta la banda superior de 8</a:t>
            </a:r>
            <a:r>
              <a:rPr lang="es-419" sz="1397" baseline="30000" dirty="0"/>
              <a:t>vo</a:t>
            </a:r>
            <a:r>
              <a:rPr lang="es-419" sz="1397" dirty="0"/>
              <a:t> grado para determinar la legibilidad a nivel de grado.</a:t>
            </a:r>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r>
              <a:rPr lang="es-419" sz="1397" dirty="0"/>
              <a:t>La combinación de la escala </a:t>
            </a:r>
            <a:r>
              <a:rPr lang="es-419" sz="1397" b="1" dirty="0"/>
              <a:t>cuantitativa</a:t>
            </a:r>
            <a:r>
              <a:rPr lang="es-419" sz="1397" dirty="0"/>
              <a:t> y las medidas </a:t>
            </a:r>
            <a:r>
              <a:rPr lang="es-419" sz="1397" b="1" dirty="0"/>
              <a:t>cualitativas</a:t>
            </a:r>
            <a:r>
              <a:rPr lang="es-419" sz="1397" dirty="0"/>
              <a:t>, para este texto en particular, muestra que el mejor nivel de legibilidad para este texto sería 6</a:t>
            </a:r>
            <a:r>
              <a:rPr lang="es-419" sz="1397" baseline="30000" dirty="0"/>
              <a:t>to </a:t>
            </a:r>
            <a:r>
              <a:rPr lang="es-419" sz="1397" dirty="0"/>
              <a:t>grado.</a:t>
            </a:r>
          </a:p>
          <a:p>
            <a:endParaRPr lang="es-419" sz="1397" dirty="0"/>
          </a:p>
        </p:txBody>
      </p:sp>
      <p:graphicFrame>
        <p:nvGraphicFramePr>
          <p:cNvPr id="10" name="Table 9"/>
          <p:cNvGraphicFramePr>
            <a:graphicFrameLocks noGrp="1"/>
          </p:cNvGraphicFramePr>
          <p:nvPr>
            <p:extLst/>
          </p:nvPr>
        </p:nvGraphicFramePr>
        <p:xfrm>
          <a:off x="546221" y="1931028"/>
          <a:ext cx="5581627" cy="1772269"/>
        </p:xfrm>
        <a:graphic>
          <a:graphicData uri="http://schemas.openxmlformats.org/drawingml/2006/table">
            <a:tbl>
              <a:tblPr/>
              <a:tblGrid>
                <a:gridCol w="1971798"/>
                <a:gridCol w="1804600"/>
                <a:gridCol w="1805229"/>
              </a:tblGrid>
              <a:tr h="445964">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8002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0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6538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2">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31">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2917470" y="2660602"/>
            <a:ext cx="3017096" cy="512463"/>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grpSp>
      <p:graphicFrame>
        <p:nvGraphicFramePr>
          <p:cNvPr id="14" name="Table 13"/>
          <p:cNvGraphicFramePr>
            <a:graphicFrameLocks noGrp="1"/>
          </p:cNvGraphicFramePr>
          <p:nvPr>
            <p:extLst/>
          </p:nvPr>
        </p:nvGraphicFramePr>
        <p:xfrm>
          <a:off x="286937" y="4389050"/>
          <a:ext cx="6411328" cy="2909654"/>
        </p:xfrm>
        <a:graphic>
          <a:graphicData uri="http://schemas.openxmlformats.org/drawingml/2006/table">
            <a:tbl>
              <a:tblPr firstRow="1" bandRow="1">
                <a:tableStyleId>{5940675A-B579-460E-94D1-54222C63F5DA}</a:tableStyleId>
              </a:tblPr>
              <a:tblGrid>
                <a:gridCol w="1282266"/>
                <a:gridCol w="1346601"/>
                <a:gridCol w="1293358"/>
                <a:gridCol w="980556"/>
                <a:gridCol w="801416"/>
                <a:gridCol w="707131"/>
              </a:tblGrid>
              <a:tr h="292837">
                <a:tc rowSpan="2">
                  <a:txBody>
                    <a:bodyPr/>
                    <a:lstStyle/>
                    <a:p>
                      <a:pPr algn="ctr"/>
                      <a:endParaRPr lang="es-419" sz="800" noProof="0" dirty="0" smtClean="0">
                        <a:solidFill>
                          <a:srgbClr val="002060"/>
                        </a:solidFill>
                      </a:endParaRPr>
                    </a:p>
                    <a:p>
                      <a:pPr algn="ctr"/>
                      <a:r>
                        <a:rPr lang="es-419" sz="800" b="1" u="sng" noProof="0" dirty="0" smtClean="0">
                          <a:solidFill>
                            <a:srgbClr val="002060"/>
                          </a:solidFill>
                          <a:effectLst>
                            <a:outerShdw blurRad="38100" dist="38100" dir="2700000" algn="tl">
                              <a:srgbClr val="000000">
                                <a:alpha val="43137"/>
                              </a:srgbClr>
                            </a:outerShdw>
                          </a:effectLst>
                        </a:rPr>
                        <a:t>4 factores cualitativos</a:t>
                      </a:r>
                      <a:endParaRPr lang="es-419" sz="800" b="1" u="sng" noProof="0" dirty="0">
                        <a:solidFill>
                          <a:srgbClr val="002060"/>
                        </a:solidFill>
                        <a:effectLst>
                          <a:outerShdw blurRad="38100" dist="38100" dir="2700000" algn="tl">
                            <a:srgbClr val="000000">
                              <a:alpha val="43137"/>
                            </a:srgbClr>
                          </a:outerShdw>
                        </a:effectLst>
                      </a:endParaRPr>
                    </a:p>
                  </a:txBody>
                  <a:tcPr marL="90513" marR="90513" marT="43926" marB="43926" anchor="ctr"/>
                </a:tc>
                <a:tc gridSpan="5">
                  <a:txBody>
                    <a:bodyPr/>
                    <a:lstStyle/>
                    <a:p>
                      <a:pPr algn="ctr"/>
                      <a:r>
                        <a:rPr lang="es-419" sz="1300" b="1" noProof="0" dirty="0" smtClean="0">
                          <a:solidFill>
                            <a:srgbClr val="002060"/>
                          </a:solidFill>
                        </a:rPr>
                        <a:t>Clasifica el texto desde más</a:t>
                      </a:r>
                      <a:r>
                        <a:rPr lang="es-419" sz="1300" b="1" baseline="0" noProof="0" dirty="0" smtClean="0">
                          <a:solidFill>
                            <a:srgbClr val="002060"/>
                          </a:solidFill>
                        </a:rPr>
                        <a:t> fácil hasta más difícil, </a:t>
                      </a:r>
                      <a:r>
                        <a:rPr lang="es-419" sz="1300" b="1" u="sng" baseline="0" noProof="0" dirty="0" smtClean="0">
                          <a:solidFill>
                            <a:srgbClr val="002060"/>
                          </a:solidFill>
                        </a:rPr>
                        <a:t>entre las bandas</a:t>
                      </a:r>
                      <a:r>
                        <a:rPr lang="es-419" sz="1300" b="1" baseline="0" noProof="0" dirty="0" smtClean="0">
                          <a:solidFill>
                            <a:srgbClr val="002060"/>
                          </a:solidFill>
                        </a:rPr>
                        <a:t>.</a:t>
                      </a:r>
                      <a:endParaRPr lang="es-419" sz="1300" b="1"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3557">
                <a:tc vMerge="1">
                  <a:txBody>
                    <a:bodyPr/>
                    <a:lstStyle/>
                    <a:p>
                      <a:endParaRPr lang="en-US" sz="1400" dirty="0"/>
                    </a:p>
                  </a:txBody>
                  <a:tcPr/>
                </a:tc>
                <a:tc>
                  <a:txBody>
                    <a:bodyPr/>
                    <a:lstStyle/>
                    <a:p>
                      <a:pPr algn="ctr"/>
                      <a:r>
                        <a:rPr lang="es-419" sz="800" b="1" noProof="0" dirty="0" smtClean="0">
                          <a:solidFill>
                            <a:srgbClr val="002060"/>
                          </a:solidFill>
                        </a:rPr>
                        <a:t>Principio del grado inferior  (banda)</a:t>
                      </a:r>
                      <a:endParaRPr lang="es-419" sz="800" b="1" noProof="0" dirty="0">
                        <a:solidFill>
                          <a:srgbClr val="002060"/>
                        </a:solidFill>
                      </a:endParaRPr>
                    </a:p>
                  </a:txBody>
                  <a:tcPr marL="90513" marR="90513" marT="43926" marB="43926" anchor="ctr">
                    <a:solidFill>
                      <a:schemeClr val="bg1">
                        <a:lumMod val="95000"/>
                      </a:schemeClr>
                    </a:solidFill>
                  </a:tcPr>
                </a:tc>
                <a:tc>
                  <a:txBody>
                    <a:bodyPr/>
                    <a:lstStyle/>
                    <a:p>
                      <a:pPr algn="ctr"/>
                      <a:r>
                        <a:rPr lang="es-419" sz="800" b="1" noProof="0" dirty="0" smtClean="0">
                          <a:solidFill>
                            <a:srgbClr val="002060"/>
                          </a:solidFill>
                        </a:rPr>
                        <a:t>Fin del grado inferior (banda) </a:t>
                      </a:r>
                      <a:endParaRPr lang="es-419" sz="800" b="1" noProof="0" dirty="0">
                        <a:solidFill>
                          <a:srgbClr val="002060"/>
                        </a:solidFill>
                      </a:endParaRPr>
                    </a:p>
                  </a:txBody>
                  <a:tcPr marL="90513" marR="90513" marT="43926" marB="43926" anchor="ctr">
                    <a:solidFill>
                      <a:schemeClr val="bg1">
                        <a:lumMod val="85000"/>
                      </a:schemeClr>
                    </a:solidFill>
                  </a:tcPr>
                </a:tc>
                <a:tc>
                  <a:txBody>
                    <a:bodyPr/>
                    <a:lstStyle/>
                    <a:p>
                      <a:pPr algn="ctr"/>
                      <a:r>
                        <a:rPr lang="es-419" sz="800" b="1" noProof="0" dirty="0" smtClean="0">
                          <a:solidFill>
                            <a:srgbClr val="002060"/>
                          </a:solidFill>
                        </a:rPr>
                        <a:t>Principio de un grado</a:t>
                      </a:r>
                      <a:r>
                        <a:rPr lang="es-419" sz="800" b="1" baseline="0" noProof="0" dirty="0" smtClean="0">
                          <a:solidFill>
                            <a:srgbClr val="002060"/>
                          </a:solidFill>
                        </a:rPr>
                        <a:t> </a:t>
                      </a:r>
                      <a:r>
                        <a:rPr lang="es-419" sz="800" b="1" noProof="0" dirty="0" smtClean="0">
                          <a:solidFill>
                            <a:srgbClr val="002060"/>
                          </a:solidFill>
                        </a:rPr>
                        <a:t>más alto (banda) hasta la mitad </a:t>
                      </a:r>
                      <a:endParaRPr lang="es-419" sz="800" b="1" noProof="0" dirty="0">
                        <a:solidFill>
                          <a:srgbClr val="002060"/>
                        </a:solidFill>
                      </a:endParaRPr>
                    </a:p>
                  </a:txBody>
                  <a:tcPr marL="90513" marR="90513" marT="43926" marB="43926" anchor="ctr">
                    <a:solidFill>
                      <a:schemeClr val="accent1">
                        <a:lumMod val="20000"/>
                        <a:lumOff val="80000"/>
                      </a:schemeClr>
                    </a:solidFill>
                  </a:tcPr>
                </a:tc>
                <a:tc>
                  <a:txBody>
                    <a:bodyPr/>
                    <a:lstStyle/>
                    <a:p>
                      <a:pPr algn="ctr"/>
                      <a:r>
                        <a:rPr lang="es-419" sz="800" b="1" noProof="0" dirty="0" smtClean="0">
                          <a:solidFill>
                            <a:srgbClr val="002060"/>
                          </a:solidFill>
                        </a:rPr>
                        <a:t>Fin de un   grado (banda) más alto</a:t>
                      </a:r>
                      <a:endParaRPr lang="es-419" sz="800" b="1" noProof="0" dirty="0">
                        <a:solidFill>
                          <a:srgbClr val="002060"/>
                        </a:solidFill>
                      </a:endParaRPr>
                    </a:p>
                  </a:txBody>
                  <a:tcPr marL="90513" marR="90513" marT="43926" marB="43926" anchor="ctr">
                    <a:solidFill>
                      <a:schemeClr val="accent1">
                        <a:lumMod val="40000"/>
                        <a:lumOff val="60000"/>
                      </a:schemeClr>
                    </a:solidFill>
                  </a:tcPr>
                </a:tc>
                <a:tc>
                  <a:txBody>
                    <a:bodyPr/>
                    <a:lstStyle/>
                    <a:p>
                      <a:pPr algn="ctr"/>
                      <a:r>
                        <a:rPr lang="es-419" sz="800" b="1" noProof="0" dirty="0" smtClean="0">
                          <a:solidFill>
                            <a:srgbClr val="002060"/>
                          </a:solidFill>
                        </a:rPr>
                        <a:t>No es adecuado</a:t>
                      </a:r>
                      <a:r>
                        <a:rPr lang="es-419" sz="800" b="1" baseline="0" noProof="0" dirty="0" smtClean="0">
                          <a:solidFill>
                            <a:srgbClr val="002060"/>
                          </a:solidFill>
                        </a:rPr>
                        <a:t> para banda</a:t>
                      </a:r>
                      <a:endParaRPr lang="es-419" sz="800" b="1" noProof="0" dirty="0">
                        <a:solidFill>
                          <a:srgbClr val="002060"/>
                        </a:solidFill>
                      </a:endParaRPr>
                    </a:p>
                  </a:txBody>
                  <a:tcPr marL="90513" marR="90513" marT="43926" marB="43926" anchor="ctr">
                    <a:solidFill>
                      <a:schemeClr val="accent6">
                        <a:lumMod val="20000"/>
                        <a:lumOff val="80000"/>
                      </a:schemeClr>
                    </a:solidFill>
                  </a:tcPr>
                </a:tc>
              </a:tr>
              <a:tr h="389065">
                <a:tc>
                  <a:txBody>
                    <a:bodyPr/>
                    <a:lstStyle/>
                    <a:p>
                      <a:r>
                        <a:rPr lang="es-419" sz="800" noProof="0" dirty="0" smtClean="0">
                          <a:solidFill>
                            <a:srgbClr val="002060"/>
                          </a:solidFill>
                        </a:rPr>
                        <a:t>Propósito/significado</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Estructura</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Claridad del lenguaje</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Lenguaje </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Ubicación general</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823773" y="5437021"/>
            <a:ext cx="4525644" cy="1687132"/>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grpSp>
      <p:sp>
        <p:nvSpPr>
          <p:cNvPr id="27" name="Rectangle 26"/>
          <p:cNvSpPr/>
          <p:nvPr/>
        </p:nvSpPr>
        <p:spPr>
          <a:xfrm>
            <a:off x="3333885" y="9105082"/>
            <a:ext cx="2777546" cy="220830"/>
          </a:xfrm>
          <a:prstGeom prst="rect">
            <a:avLst/>
          </a:prstGeom>
        </p:spPr>
        <p:txBody>
          <a:bodyPr wrap="square">
            <a:spAutoFit/>
          </a:bodyPr>
          <a:lstStyle/>
          <a:p>
            <a:r>
              <a:rPr lang="en-US" sz="835" dirty="0"/>
              <a:t>Rev. Control:  </a:t>
            </a:r>
            <a:r>
              <a:rPr lang="en-US" sz="835" dirty="0" smtClean="0"/>
              <a:t>07/01/2015 </a:t>
            </a:r>
            <a:r>
              <a:rPr lang="en-US" sz="835" dirty="0"/>
              <a:t>– OSP and  S. Richmond</a:t>
            </a:r>
          </a:p>
        </p:txBody>
      </p:sp>
      <p:sp>
        <p:nvSpPr>
          <p:cNvPr id="28" name="Rectangle 27"/>
          <p:cNvSpPr/>
          <p:nvPr/>
        </p:nvSpPr>
        <p:spPr>
          <a:xfrm>
            <a:off x="178308" y="8271939"/>
            <a:ext cx="6311153" cy="395749"/>
          </a:xfrm>
          <a:prstGeom prst="rect">
            <a:avLst/>
          </a:prstGeom>
        </p:spPr>
        <p:txBody>
          <a:bodyPr wrap="square">
            <a:spAutoFit/>
          </a:bodyPr>
          <a:lstStyle/>
          <a:p>
            <a:pPr algn="ctr"/>
            <a:r>
              <a:rPr lang="es-419" sz="986" b="1" dirty="0">
                <a:solidFill>
                  <a:schemeClr val="tx2"/>
                </a:solidFill>
              </a:rPr>
              <a:t>Para ver más detalles sobre cada una de las medidas cualitativas, favor de ir a la diapositiva 6 de:</a:t>
            </a:r>
          </a:p>
          <a:p>
            <a:pPr algn="ctr"/>
            <a:r>
              <a:rPr lang="es-419" sz="986" dirty="0"/>
              <a:t> </a:t>
            </a:r>
            <a:r>
              <a:rPr lang="es-419" sz="986" b="1" dirty="0">
                <a:solidFill>
                  <a:srgbClr val="002060"/>
                </a:solidFill>
                <a:hlinkClick r:id="rId2"/>
              </a:rPr>
              <a:t>http://www.corestandards.org/assets/Appendix_A.pdf</a:t>
            </a:r>
            <a:endParaRPr lang="es-419" sz="986" dirty="0"/>
          </a:p>
        </p:txBody>
      </p:sp>
    </p:spTree>
    <p:extLst>
      <p:ext uri="{BB962C8B-B14F-4D97-AF65-F5344CB8AC3E}">
        <p14:creationId xmlns:p14="http://schemas.microsoft.com/office/powerpoint/2010/main" val="106254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24392657"/>
              </p:ext>
            </p:extLst>
          </p:nvPr>
        </p:nvGraphicFramePr>
        <p:xfrm>
          <a:off x="568961" y="669036"/>
          <a:ext cx="6421120" cy="5579364"/>
        </p:xfrm>
        <a:graphic>
          <a:graphicData uri="http://schemas.openxmlformats.org/drawingml/2006/table">
            <a:tbl>
              <a:tblPr firstRow="1" firstCol="1" bandRow="1"/>
              <a:tblGrid>
                <a:gridCol w="497839"/>
                <a:gridCol w="5923281"/>
              </a:tblGrid>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000" b="0" i="1" noProof="0" dirty="0" smtClean="0">
                          <a:effectLst/>
                        </a:rPr>
                        <a:t>Una</a:t>
                      </a:r>
                      <a:r>
                        <a:rPr lang="es-ES_tradnl" sz="1000" b="0" i="1" baseline="0" noProof="0" dirty="0" smtClean="0">
                          <a:effectLst/>
                        </a:rPr>
                        <a:t> nota sobre las respuestas construidas</a:t>
                      </a:r>
                      <a:r>
                        <a:rPr lang="es-ES_tradnl" sz="1000" b="0" i="1" noProof="0" dirty="0" smtClean="0">
                          <a:effectLst/>
                        </a:rPr>
                        <a:t>:  Las</a:t>
                      </a:r>
                      <a:r>
                        <a:rPr lang="es-ES_tradnl" sz="1000" b="0" i="1" baseline="0" noProof="0" dirty="0" smtClean="0">
                          <a:effectLst/>
                        </a:rPr>
                        <a:t> respuestas construidas no están escritas “en piedra.” No hay una manera perfecta en la que el estudiante deba responder. Busque la intención general de </a:t>
                      </a:r>
                      <a:r>
                        <a:rPr lang="es-ES_tradnl" sz="1000" b="0" i="1" baseline="0" noProof="0" dirty="0" smtClean="0">
                          <a:solidFill>
                            <a:schemeClr val="tx1"/>
                          </a:solidFill>
                          <a:effectLst/>
                        </a:rPr>
                        <a:t>la pregunta y  la respuesta del estudiante y siga la rúbrica a continuación tanto como sea posible</a:t>
                      </a:r>
                      <a:r>
                        <a:rPr lang="es-ES_tradnl" sz="1000" b="0" i="1" baseline="0" noProof="0" dirty="0" smtClean="0">
                          <a:effectLst/>
                        </a:rPr>
                        <a:t>.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1000" b="0" i="1" dirty="0" smtClean="0">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224028">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s-ES_tradnl" sz="800" b="1" u="sng" baseline="0" noProof="0" dirty="0" smtClean="0">
                        <a:effectLst>
                          <a:outerShdw blurRad="38100" dist="38100" dir="2700000" algn="tl">
                            <a:srgbClr val="000000">
                              <a:alpha val="43137"/>
                            </a:srgbClr>
                          </a:outerShdw>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201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_tradnl" sz="1600" b="1" noProof="0" dirty="0" smtClean="0">
                          <a:effectLst>
                            <a:outerShdw blurRad="38100" dist="38100" dir="2700000" algn="tl">
                              <a:srgbClr val="000000">
                                <a:alpha val="43137"/>
                              </a:srgbClr>
                            </a:outerShdw>
                          </a:effectLst>
                        </a:rPr>
                        <a:t>Pre-evaluación Trimestre 2: Clave </a:t>
                      </a:r>
                      <a:r>
                        <a:rPr lang="es-ES_tradnl" sz="1600" b="1" baseline="0" noProof="0" dirty="0" smtClean="0">
                          <a:effectLst>
                            <a:outerShdw blurRad="38100" dist="38100" dir="2700000" algn="tl">
                              <a:srgbClr val="000000">
                                <a:alpha val="43137"/>
                              </a:srgbClr>
                            </a:outerShdw>
                          </a:effectLst>
                        </a:rPr>
                        <a:t>para la </a:t>
                      </a:r>
                      <a:r>
                        <a:rPr lang="es-ES_tradnl" sz="1600" b="1" u="sng" noProof="0" dirty="0" smtClean="0">
                          <a:effectLst>
                            <a:outerShdw blurRad="38100" dist="38100" dir="2700000" algn="tl">
                              <a:srgbClr val="000000">
                                <a:alpha val="43137"/>
                              </a:srgbClr>
                            </a:outerShdw>
                          </a:effectLst>
                        </a:rPr>
                        <a:t>Respuesta</a:t>
                      </a:r>
                      <a:r>
                        <a:rPr lang="es-ES_tradnl" sz="1600" b="1" u="sng" baseline="0" noProof="0" dirty="0" smtClean="0">
                          <a:effectLst>
                            <a:outerShdw blurRad="38100" dist="38100" dir="2700000" algn="tl">
                              <a:srgbClr val="000000">
                                <a:alpha val="43137"/>
                              </a:srgbClr>
                            </a:outerShdw>
                          </a:effectLst>
                        </a:rPr>
                        <a:t> construida</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400" b="1" kern="1200" dirty="0" smtClean="0">
                          <a:solidFill>
                            <a:srgbClr val="000000"/>
                          </a:solidFill>
                          <a:effectLst/>
                          <a:latin typeface="+mn-lt"/>
                          <a:ea typeface="Times New Roman"/>
                          <a:cs typeface="Times New Roman"/>
                        </a:rPr>
                        <a:t>Estándar RL.1.6:   Rúbrica para la </a:t>
                      </a:r>
                      <a:r>
                        <a:rPr lang="es-ES" sz="1400" b="1" kern="1200" baseline="0" noProof="0" dirty="0" smtClean="0">
                          <a:solidFill>
                            <a:srgbClr val="000000"/>
                          </a:solidFill>
                          <a:effectLst/>
                          <a:latin typeface="+mn-lt"/>
                          <a:ea typeface="Times New Roman"/>
                          <a:cs typeface="Arial"/>
                        </a:rPr>
                        <a:t>Respuesta construida – </a:t>
                      </a:r>
                      <a:r>
                        <a:rPr lang="es-ES" sz="1400" b="1" u="none" kern="1200" baseline="0" dirty="0" smtClean="0">
                          <a:solidFill>
                            <a:srgbClr val="000000"/>
                          </a:solidFill>
                          <a:effectLst/>
                          <a:latin typeface="+mn-lt"/>
                          <a:ea typeface="Times New Roman"/>
                          <a:cs typeface="Times New Roman"/>
                        </a:rPr>
                        <a:t>Lectura </a:t>
                      </a:r>
                      <a:endParaRPr lang="es-ES" sz="1400" dirty="0" smtClean="0">
                        <a:effectLst/>
                        <a:latin typeface="+mn-lt"/>
                        <a:ea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419"/>
                    </a:p>
                  </a:txBody>
                  <a:tcPr/>
                </a:tc>
              </a:tr>
              <a:tr h="478536">
                <a:tc gridSpan="2">
                  <a:txBody>
                    <a:bodyPr/>
                    <a:lstStyle/>
                    <a:p>
                      <a:pPr lvl="0" algn="l">
                        <a:defRPr sz="1800" b="0" i="0"/>
                      </a:pPr>
                      <a:r>
                        <a:rPr lang="es-ES" sz="1400" b="1" kern="1200" dirty="0" smtClean="0">
                          <a:solidFill>
                            <a:srgbClr val="000000"/>
                          </a:solidFill>
                          <a:effectLst/>
                          <a:latin typeface="Helvetica" panose="020B0604020202020204" pitchFamily="34" charset="0"/>
                          <a:ea typeface="Times New Roman"/>
                          <a:cs typeface="Helvetica" panose="020B0604020202020204" pitchFamily="34" charset="0"/>
                        </a:rPr>
                        <a:t>Pregunta #7: </a:t>
                      </a:r>
                      <a:r>
                        <a:rPr lang="es-ES" sz="1400" b="1" i="0" kern="1200" noProof="0" dirty="0" smtClean="0">
                          <a:solidFill>
                            <a:schemeClr val="tx1"/>
                          </a:solidFill>
                          <a:latin typeface="Helvetica" panose="020B0604020202020204" pitchFamily="34" charset="0"/>
                          <a:ea typeface="+mn-ea"/>
                          <a:cs typeface="Helvetica" panose="020B0604020202020204" pitchFamily="34" charset="0"/>
                        </a:rPr>
                        <a:t>¿Qué le dijo Querida</a:t>
                      </a:r>
                      <a:r>
                        <a:rPr lang="es-ES" sz="1400" b="1" i="0" kern="1200" baseline="0" noProof="0" dirty="0" smtClean="0">
                          <a:solidFill>
                            <a:schemeClr val="tx1"/>
                          </a:solidFill>
                          <a:latin typeface="Helvetica" panose="020B0604020202020204" pitchFamily="34" charset="0"/>
                          <a:ea typeface="+mn-ea"/>
                          <a:cs typeface="Helvetica" panose="020B0604020202020204" pitchFamily="34" charset="0"/>
                        </a:rPr>
                        <a:t> a </a:t>
                      </a:r>
                      <a:r>
                        <a:rPr lang="es-ES" sz="1400" b="1" i="0" kern="1200" baseline="0" noProof="0" dirty="0" err="1" smtClean="0">
                          <a:solidFill>
                            <a:schemeClr val="tx1"/>
                          </a:solidFill>
                          <a:latin typeface="Helvetica" panose="020B0604020202020204" pitchFamily="34" charset="0"/>
                          <a:ea typeface="+mn-ea"/>
                          <a:cs typeface="Helvetica" panose="020B0604020202020204" pitchFamily="34" charset="0"/>
                        </a:rPr>
                        <a:t>Rafy</a:t>
                      </a:r>
                      <a:r>
                        <a:rPr lang="es-ES" sz="1400" b="1" noProof="0" dirty="0" smtClean="0">
                          <a:latin typeface="Helvetica" panose="020B0604020202020204" pitchFamily="34" charset="0"/>
                          <a:cs typeface="Helvetica" panose="020B0604020202020204" pitchFamily="34" charset="0"/>
                        </a:rPr>
                        <a:t>?   ¿Qué le dijo</a:t>
                      </a:r>
                      <a:r>
                        <a:rPr lang="es-ES" sz="1400" b="1" baseline="0" noProof="0" dirty="0" smtClean="0">
                          <a:latin typeface="Helvetica" panose="020B0604020202020204" pitchFamily="34" charset="0"/>
                          <a:cs typeface="Helvetica" panose="020B0604020202020204" pitchFamily="34" charset="0"/>
                        </a:rPr>
                        <a:t> </a:t>
                      </a:r>
                      <a:r>
                        <a:rPr lang="es-ES" sz="1400" b="1" baseline="0" noProof="0" dirty="0" err="1" smtClean="0">
                          <a:latin typeface="Helvetica" panose="020B0604020202020204" pitchFamily="34" charset="0"/>
                          <a:cs typeface="Helvetica" panose="020B0604020202020204" pitchFamily="34" charset="0"/>
                        </a:rPr>
                        <a:t>Rafy</a:t>
                      </a:r>
                      <a:r>
                        <a:rPr lang="es-ES" sz="1400" b="1" baseline="0" noProof="0" dirty="0" smtClean="0">
                          <a:latin typeface="Helvetica" panose="020B0604020202020204" pitchFamily="34" charset="0"/>
                          <a:cs typeface="Helvetica" panose="020B0604020202020204" pitchFamily="34" charset="0"/>
                        </a:rPr>
                        <a:t> a Querida</a:t>
                      </a:r>
                      <a:r>
                        <a:rPr lang="es-ES" sz="1400" b="1" noProof="0" dirty="0" smtClean="0">
                          <a:latin typeface="Helvetica" panose="020B0604020202020204" pitchFamily="34" charset="0"/>
                          <a:cs typeface="Helvetica" panose="020B0604020202020204" pitchFamily="34" charset="0"/>
                        </a:rPr>
                        <a:t>?</a:t>
                      </a:r>
                      <a:r>
                        <a:rPr lang="es-ES" sz="1400" b="1" baseline="0" noProof="0" dirty="0" smtClean="0">
                          <a:latin typeface="Helvetica" panose="020B0604020202020204" pitchFamily="34" charset="0"/>
                          <a:cs typeface="Helvetica" panose="020B0604020202020204" pitchFamily="34" charset="0"/>
                        </a:rPr>
                        <a:t>  </a:t>
                      </a:r>
                      <a:r>
                        <a:rPr lang="es-ES" sz="1400" b="1" baseline="0" noProof="0" dirty="0" smtClean="0">
                          <a:solidFill>
                            <a:schemeClr val="tx1"/>
                          </a:solidFill>
                          <a:latin typeface="Helvetica" panose="020B0604020202020204" pitchFamily="34" charset="0"/>
                          <a:cs typeface="Helvetica" panose="020B0604020202020204" pitchFamily="34" charset="0"/>
                        </a:rPr>
                        <a:t>Utiliza palabras y dibujos en tu respuesta</a:t>
                      </a:r>
                      <a:r>
                        <a:rPr lang="es-ES" sz="1400" b="1" baseline="0" dirty="0" smtClean="0">
                          <a:latin typeface="Helvetica" panose="020B0604020202020204" pitchFamily="34" charset="0"/>
                          <a:cs typeface="Helvetica" panose="020B0604020202020204" pitchFamily="34" charset="0"/>
                        </a:rPr>
                        <a:t>.</a:t>
                      </a:r>
                      <a:endParaRPr lang="es-ES" sz="1400" b="1" dirty="0" smtClean="0">
                        <a:latin typeface="Helvetica" panose="020B0604020202020204" pitchFamily="34" charset="0"/>
                        <a:cs typeface="Helvetica" panose="020B0604020202020204" pitchFamily="34" charset="0"/>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727">
                <a:tc gridSpan="2">
                  <a:txBody>
                    <a:bodyPr/>
                    <a:lstStyle/>
                    <a:p>
                      <a:pPr lvl="0" algn="l">
                        <a:defRPr sz="1800" b="0" i="0"/>
                      </a:pPr>
                      <a:r>
                        <a:rPr lang="es-ES" sz="1000" kern="1200" dirty="0" smtClean="0">
                          <a:solidFill>
                            <a:srgbClr val="000000"/>
                          </a:solidFill>
                          <a:effectLst/>
                          <a:latin typeface="+mn-lt"/>
                          <a:ea typeface="Times New Roman"/>
                          <a:cs typeface="Arial"/>
                        </a:rPr>
                        <a:t>Instrucciones para las notas de calificación:  Escriba una visión general de lo que los estudiantes podrían incluir en una respuesta competente, utilizando ejemplos del texto.  Sea bien específico y  “extenso”. </a:t>
                      </a:r>
                    </a:p>
                    <a:p>
                      <a:pPr lvl="0" algn="ctr">
                        <a:defRPr sz="1800" b="0" i="0"/>
                      </a:pPr>
                      <a:r>
                        <a:rPr lang="es-ES" sz="1000" b="1" i="1" u="sng" kern="1200" dirty="0" smtClean="0">
                          <a:solidFill>
                            <a:srgbClr val="000000"/>
                          </a:solidFill>
                          <a:effectLst/>
                          <a:latin typeface="+mn-lt"/>
                          <a:ea typeface="Times New Roman"/>
                          <a:cs typeface="Arial"/>
                        </a:rPr>
                        <a:t>Lenguaje del maestro - Notas de calificación </a:t>
                      </a:r>
                    </a:p>
                    <a:p>
                      <a:pPr lvl="0" algn="l">
                        <a:defRPr sz="1800" b="0" i="0"/>
                      </a:pPr>
                      <a:r>
                        <a:rPr lang="es-ES" sz="1000" b="1" dirty="0" smtClean="0"/>
                        <a:t>Suficiente evidencia (conclusión o idea central) </a:t>
                      </a:r>
                      <a:r>
                        <a:rPr lang="es-ES" sz="1000" b="0" dirty="0" smtClean="0"/>
                        <a:t>para la pregunta sería las palabras y dibujos de los estudiantes explicando/mostrando lo que </a:t>
                      </a:r>
                      <a:r>
                        <a:rPr lang="es-ES" sz="1000" b="0" dirty="0" err="1" smtClean="0"/>
                        <a:t>Rafy</a:t>
                      </a:r>
                      <a:r>
                        <a:rPr lang="es-ES" sz="1000" b="0" dirty="0" smtClean="0"/>
                        <a:t> y Querida se están diciendo el uno al otro (se deben incluir algunas palabras, no sólo dibujos).</a:t>
                      </a:r>
                    </a:p>
                    <a:p>
                      <a:pPr lvl="0" algn="l">
                        <a:defRPr sz="1800" b="0" i="0"/>
                      </a:pPr>
                      <a:r>
                        <a:rPr lang="es-ES" sz="1000" b="1" dirty="0" smtClean="0"/>
                        <a:t>Las i</a:t>
                      </a:r>
                      <a:r>
                        <a:rPr lang="es-ES" sz="1000" b="1" dirty="0" smtClean="0">
                          <a:uFill>
                            <a:solidFill/>
                          </a:uFill>
                        </a:rPr>
                        <a:t>dentificaciones específicas</a:t>
                      </a:r>
                      <a:r>
                        <a:rPr lang="es-ES" sz="1000" b="0" baseline="0" dirty="0" smtClean="0">
                          <a:uFill>
                            <a:solidFill/>
                          </a:uFill>
                        </a:rPr>
                        <a:t> (detalles clave) incluirían que Querida dice que: (1) ella está triste de irse (2) ella tiene que encontrar comida, y (3) va a nevar. Los detalles clave de lo que dice </a:t>
                      </a:r>
                      <a:r>
                        <a:rPr lang="es-ES" sz="1000" b="0" baseline="0" dirty="0" err="1" smtClean="0">
                          <a:uFill>
                            <a:solidFill/>
                          </a:uFill>
                        </a:rPr>
                        <a:t>Rafy</a:t>
                      </a:r>
                      <a:r>
                        <a:rPr lang="es-ES" sz="1000" b="0" baseline="0" dirty="0" smtClean="0">
                          <a:uFill>
                            <a:solidFill/>
                          </a:uFill>
                        </a:rPr>
                        <a:t> incluiría: (1) Está bien (no te preocupes), y (2) él va a quedarse y va a mantener los huevos calientes. </a:t>
                      </a:r>
                    </a:p>
                    <a:p>
                      <a:pPr lvl="0" algn="l">
                        <a:defRPr sz="1800" b="0" i="0"/>
                      </a:pPr>
                      <a:r>
                        <a:rPr lang="en-US" sz="1000" b="1" dirty="0" smtClean="0"/>
                        <a:t>El </a:t>
                      </a:r>
                      <a:r>
                        <a:rPr lang="en-US" sz="1000" b="1" dirty="0" err="1" smtClean="0"/>
                        <a:t>apoyo</a:t>
                      </a:r>
                      <a:r>
                        <a:rPr lang="en-US" sz="1000" b="1" dirty="0" smtClean="0"/>
                        <a:t> total</a:t>
                      </a:r>
                      <a:r>
                        <a:rPr lang="en-US" sz="1000" b="1" baseline="0" dirty="0" smtClean="0"/>
                        <a:t> (</a:t>
                      </a:r>
                      <a:r>
                        <a:rPr lang="en-US" sz="1000" b="1" baseline="0" dirty="0" err="1" smtClean="0"/>
                        <a:t>otros</a:t>
                      </a:r>
                      <a:r>
                        <a:rPr lang="en-US" sz="1000" b="1" baseline="0" dirty="0" smtClean="0"/>
                        <a:t> </a:t>
                      </a:r>
                      <a:r>
                        <a:rPr lang="en-US" sz="1000" b="1" baseline="0" dirty="0" err="1" smtClean="0"/>
                        <a:t>detalles</a:t>
                      </a:r>
                      <a:r>
                        <a:rPr lang="en-US" sz="1000" b="1" baseline="0" dirty="0" smtClean="0"/>
                        <a:t>) </a:t>
                      </a:r>
                      <a:r>
                        <a:rPr lang="es-ES" sz="1000" b="0" baseline="0" dirty="0" smtClean="0"/>
                        <a:t>podría incluir cualquier información que responda a la pregunta y que esté explícitamente tomada del texto (no una opinión), incluyendo imágenes y palabras.</a:t>
                      </a:r>
                      <a:endParaRPr lang="es-E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3</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 sz="1000" i="1" dirty="0" smtClean="0"/>
                        <a:t>El estudiante da una respuesta competente indicando lo que dicen ambos pingüinos(y puede incluir dibujos).</a:t>
                      </a:r>
                    </a:p>
                    <a:p>
                      <a:pPr lvl="0" algn="l">
                        <a:defRPr sz="1800" b="0" i="0"/>
                      </a:pPr>
                      <a:r>
                        <a:rPr lang="es-ES" sz="1100" i="0" dirty="0" smtClean="0"/>
                        <a:t>Querida es la hembra. Ella dijo que está triste de irse, pero tiene que conseguir algo de comida. </a:t>
                      </a:r>
                      <a:r>
                        <a:rPr lang="es-ES" sz="1100" i="0" dirty="0" err="1" smtClean="0"/>
                        <a:t>Rafy</a:t>
                      </a:r>
                      <a:r>
                        <a:rPr lang="es-ES" sz="1100" i="0" dirty="0" smtClean="0"/>
                        <a:t> es el papá. Él dice que todo va a estar bien porque él va a cuidar los huevos cuando ella se vaya. </a:t>
                      </a:r>
                      <a:endParaRPr lang="en-US" sz="1000" i="1" dirty="0" smtClean="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96">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2</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El estudiante da una respuesta parcial indicando algo de lo que uno o los dos pingüinos dicen (y puede incluir dibujos).</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s-ES" sz="1100" b="0" i="0" u="none" strike="noStrike" kern="1200" cap="none" spc="0" normalizeH="0" baseline="0" noProof="0" dirty="0" err="1" smtClean="0">
                          <a:ln>
                            <a:noFill/>
                          </a:ln>
                          <a:solidFill>
                            <a:prstClr val="black"/>
                          </a:solidFill>
                          <a:effectLst/>
                          <a:uLnTx/>
                          <a:uFillTx/>
                          <a:latin typeface="+mn-lt"/>
                          <a:ea typeface="+mn-ea"/>
                          <a:cs typeface="+mn-cs"/>
                        </a:rPr>
                        <a:t>Rafy</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 y Querida hablan entre ellos. </a:t>
                      </a:r>
                      <a:r>
                        <a:rPr kumimoji="0" lang="es-ES" sz="1100" b="0" i="0" u="none" strike="noStrike" kern="1200" cap="none" spc="0" normalizeH="0" baseline="0" noProof="0" dirty="0" err="1" smtClean="0">
                          <a:ln>
                            <a:noFill/>
                          </a:ln>
                          <a:solidFill>
                            <a:prstClr val="black"/>
                          </a:solidFill>
                          <a:effectLst/>
                          <a:uLnTx/>
                          <a:uFillTx/>
                          <a:latin typeface="+mn-lt"/>
                          <a:ea typeface="+mn-ea"/>
                          <a:cs typeface="+mn-cs"/>
                        </a:rPr>
                        <a:t>Rafy</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 es muy agradable.  Él dijo que va a cuidar los huevos. Querida se tiene que ir.</a:t>
                      </a:r>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1</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El estudiante da una respuesta mínima indicando vagamente lo que uno o los dos pingüinos dice (y puede incluir imágenes muy vagas).</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100" b="0" i="0" u="none" strike="noStrike" kern="1200" cap="none" spc="0" normalizeH="0" baseline="0" noProof="0" dirty="0" smtClean="0">
                          <a:ln>
                            <a:noFill/>
                          </a:ln>
                          <a:solidFill>
                            <a:prstClr val="black"/>
                          </a:solidFill>
                          <a:effectLst/>
                          <a:uLnTx/>
                          <a:uFillTx/>
                          <a:latin typeface="+mn-lt"/>
                          <a:ea typeface="+mn-ea"/>
                          <a:cs typeface="+mn-cs"/>
                        </a:rPr>
                        <a:t>Querida se tiene que ir. </a:t>
                      </a:r>
                      <a:r>
                        <a:rPr kumimoji="0" lang="es-ES" sz="1100" b="0" i="0" u="none" strike="noStrike" kern="1200" cap="none" spc="0" normalizeH="0" baseline="0" noProof="0" dirty="0" err="1" smtClean="0">
                          <a:ln>
                            <a:noFill/>
                          </a:ln>
                          <a:solidFill>
                            <a:prstClr val="black"/>
                          </a:solidFill>
                          <a:effectLst/>
                          <a:uLnTx/>
                          <a:uFillTx/>
                          <a:latin typeface="+mn-lt"/>
                          <a:ea typeface="+mn-ea"/>
                          <a:cs typeface="+mn-cs"/>
                        </a:rPr>
                        <a:t>Rafy</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 está triste también. Él se va a quedar.</a:t>
                      </a:r>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27">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0</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El estudiante no proporciona ninguna evidencia indicando lo que ambos  pingüinos están diciendo.</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100" b="0" i="0" u="none" strike="noStrike" kern="1200" cap="none" spc="0" normalizeH="0" baseline="0" noProof="0" dirty="0" smtClean="0">
                          <a:ln>
                            <a:noFill/>
                          </a:ln>
                          <a:solidFill>
                            <a:prstClr val="black"/>
                          </a:solidFill>
                          <a:effectLst/>
                          <a:uLnTx/>
                          <a:uFillTx/>
                          <a:latin typeface="+mn-lt"/>
                          <a:ea typeface="+mn-ea"/>
                          <a:cs typeface="+mn-cs"/>
                        </a:rPr>
                        <a:t>Los pingüinos machos se sientan en el huevo durante todo el invierno.</a:t>
                      </a:r>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76131234"/>
              </p:ext>
            </p:extLst>
          </p:nvPr>
        </p:nvGraphicFramePr>
        <p:xfrm>
          <a:off x="5105400" y="6400800"/>
          <a:ext cx="1828800" cy="742316"/>
        </p:xfrm>
        <a:graphic>
          <a:graphicData uri="http://schemas.openxmlformats.org/drawingml/2006/table">
            <a:tbl>
              <a:tblPr firstRow="1" firstCol="1" bandRow="1"/>
              <a:tblGrid>
                <a:gridCol w="1828800"/>
              </a:tblGrid>
              <a:tr h="129292">
                <a:tc>
                  <a:txBody>
                    <a:bodyPr/>
                    <a:lstStyle/>
                    <a:p>
                      <a:pPr marL="0" marR="0" algn="ctr">
                        <a:lnSpc>
                          <a:spcPct val="115000"/>
                        </a:lnSpc>
                        <a:spcBef>
                          <a:spcPts val="0"/>
                        </a:spcBef>
                        <a:spcAft>
                          <a:spcPts val="0"/>
                        </a:spcAft>
                      </a:pPr>
                      <a:r>
                        <a:rPr lang="en-US" sz="800" b="0" dirty="0" err="1" smtClean="0">
                          <a:solidFill>
                            <a:srgbClr val="000000"/>
                          </a:solidFill>
                          <a:effectLst/>
                          <a:latin typeface="+mn-lt"/>
                          <a:ea typeface="Times New Roman"/>
                          <a:cs typeface="Times New Roman"/>
                        </a:rPr>
                        <a:t>Hacia</a:t>
                      </a:r>
                      <a:r>
                        <a:rPr lang="en-US" sz="800" b="0" dirty="0" smtClean="0">
                          <a:solidFill>
                            <a:srgbClr val="000000"/>
                          </a:solidFill>
                          <a:effectLst/>
                          <a:latin typeface="+mn-lt"/>
                          <a:ea typeface="Times New Roman"/>
                          <a:cs typeface="Times New Roman"/>
                        </a:rPr>
                        <a:t> RL.1.6 DOK </a:t>
                      </a:r>
                      <a:r>
                        <a:rPr lang="en-US" sz="800" b="0" dirty="0">
                          <a:solidFill>
                            <a:srgbClr val="000000"/>
                          </a:solidFill>
                          <a:effectLst/>
                          <a:latin typeface="+mn-lt"/>
                          <a:ea typeface="Times New Roman"/>
                          <a:cs typeface="Times New Roman"/>
                        </a:rPr>
                        <a:t>2 –Cl</a:t>
                      </a:r>
                      <a:endParaRPr lang="en-US" sz="800" b="0" dirty="0">
                        <a:effectLst/>
                        <a:latin typeface="+mn-lt"/>
                        <a:ea typeface="Calibri"/>
                        <a:cs typeface="Times New Roman"/>
                      </a:endParaRPr>
                    </a:p>
                  </a:txBody>
                  <a:tcPr marL="32100" marR="32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r>
              <a:tr h="295320">
                <a:tc>
                  <a:txBody>
                    <a:bodyPr/>
                    <a:lstStyle/>
                    <a:p>
                      <a:pPr marL="0" marR="0" algn="l">
                        <a:lnSpc>
                          <a:spcPct val="115000"/>
                        </a:lnSpc>
                        <a:spcBef>
                          <a:spcPts val="0"/>
                        </a:spcBef>
                        <a:spcAft>
                          <a:spcPts val="0"/>
                        </a:spcAft>
                      </a:pPr>
                      <a:r>
                        <a:rPr lang="es-ES" sz="800" b="0" dirty="0" smtClean="0">
                          <a:solidFill>
                            <a:srgbClr val="000000"/>
                          </a:solidFill>
                          <a:effectLst/>
                          <a:latin typeface="+mn-lt"/>
                          <a:ea typeface="Times New Roman"/>
                          <a:cs typeface="Times New Roman"/>
                        </a:rPr>
                        <a:t>Localiza información (la parte del texto) para identificar específicamente quién está narrando el cuento en diferentes partes de un  </a:t>
                      </a:r>
                      <a:r>
                        <a:rPr lang="es-ES" sz="800" b="0" u="sng" dirty="0" smtClean="0">
                          <a:solidFill>
                            <a:srgbClr val="000000"/>
                          </a:solidFill>
                          <a:effectLst/>
                          <a:latin typeface="+mn-lt"/>
                          <a:ea typeface="Times New Roman"/>
                          <a:cs typeface="Times New Roman"/>
                        </a:rPr>
                        <a:t>texto nuevo</a:t>
                      </a:r>
                      <a:r>
                        <a:rPr lang="es-ES" sz="800" b="0" dirty="0" smtClean="0">
                          <a:solidFill>
                            <a:srgbClr val="000000"/>
                          </a:solidFill>
                          <a:effectLst/>
                          <a:latin typeface="+mn-lt"/>
                          <a:ea typeface="Times New Roman"/>
                          <a:cs typeface="Times New Roman"/>
                        </a:rPr>
                        <a:t>.</a:t>
                      </a:r>
                    </a:p>
                    <a:p>
                      <a:pPr marL="0" marR="0" algn="l">
                        <a:lnSpc>
                          <a:spcPct val="115000"/>
                        </a:lnSpc>
                        <a:spcBef>
                          <a:spcPts val="0"/>
                        </a:spcBef>
                        <a:spcAft>
                          <a:spcPts val="0"/>
                        </a:spcAft>
                      </a:pPr>
                      <a:endParaRPr lang="en-US" sz="300" b="0" u="sng" dirty="0" smtClean="0">
                        <a:solidFill>
                          <a:srgbClr val="000000"/>
                        </a:solidFill>
                        <a:effectLst/>
                        <a:latin typeface="+mn-lt"/>
                        <a:ea typeface="Times New Roman"/>
                        <a:cs typeface="Times New Roman"/>
                      </a:endParaRPr>
                    </a:p>
                  </a:txBody>
                  <a:tcPr marL="32100" marR="32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5" name="Slide Number Placeholder 3"/>
          <p:cNvSpPr>
            <a:spLocks noGrp="1"/>
          </p:cNvSpPr>
          <p:nvPr>
            <p:ph type="sldNum" sz="quarter" idx="12"/>
          </p:nvPr>
        </p:nvSpPr>
        <p:spPr>
          <a:xfrm>
            <a:off x="6141720" y="8991600"/>
            <a:ext cx="792480" cy="511175"/>
          </a:xfrm>
        </p:spPr>
        <p:txBody>
          <a:bodyPr/>
          <a:lstStyle/>
          <a:p>
            <a:r>
              <a:rPr lang="en-US" dirty="0" smtClean="0"/>
              <a:t>17</a:t>
            </a:r>
            <a:endParaRPr lang="en-US" dirty="0"/>
          </a:p>
        </p:txBody>
      </p:sp>
    </p:spTree>
    <p:extLst>
      <p:ext uri="{BB962C8B-B14F-4D97-AF65-F5344CB8AC3E}">
        <p14:creationId xmlns:p14="http://schemas.microsoft.com/office/powerpoint/2010/main" val="810823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62436270"/>
              </p:ext>
            </p:extLst>
          </p:nvPr>
        </p:nvGraphicFramePr>
        <p:xfrm>
          <a:off x="368701" y="1328374"/>
          <a:ext cx="6421120" cy="5205014"/>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400" b="1" dirty="0" smtClean="0">
                          <a:effectLst>
                            <a:outerShdw blurRad="38100" dist="38100" dir="2700000" algn="tl">
                              <a:srgbClr val="000000">
                                <a:alpha val="43137"/>
                              </a:srgbClr>
                            </a:outerShdw>
                          </a:effectLst>
                        </a:rPr>
                        <a:t>Pre-evaluación Trimestre 2: Clave para la </a:t>
                      </a:r>
                      <a:r>
                        <a:rPr lang="es-ES" sz="1400" b="1" u="sng" dirty="0" smtClean="0">
                          <a:effectLst>
                            <a:outerShdw blurRad="38100" dist="38100" dir="2700000" algn="tl">
                              <a:srgbClr val="000000">
                                <a:alpha val="43137"/>
                              </a:srgbClr>
                            </a:outerShdw>
                          </a:effectLst>
                        </a:rPr>
                        <a:t>Respuesta construida de investigación</a:t>
                      </a:r>
                    </a:p>
                  </a:txBody>
                  <a:tcPr marL="97536" marR="97536" marT="48006" marB="48006"/>
                </a:tc>
                <a:tc hMerge="1">
                  <a:txBody>
                    <a:bodyPr/>
                    <a:lstStyle/>
                    <a:p>
                      <a:endParaRPr lang="en-US"/>
                    </a:p>
                  </a:txBody>
                  <a:tcPr/>
                </a:tc>
              </a:tr>
              <a:tr h="561525">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6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4</a:t>
                      </a:r>
                      <a:endParaRPr kumimoji="0" lang="es-ES" sz="14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y/o ideas </a:t>
                      </a:r>
                      <a:endParaRPr kumimoji="0" lang="en-US" sz="1100" b="1" i="0" u="none" strike="noStrike" kern="1200" cap="none" spc="0" normalizeH="0" baseline="0" noProof="0" dirty="0">
                        <a:ln>
                          <a:noFill/>
                        </a:ln>
                        <a:solidFill>
                          <a:prstClr val="black"/>
                        </a:solidFill>
                        <a:effectLst/>
                        <a:uLnTx/>
                        <a:uFillTx/>
                        <a:latin typeface="+mn-lt"/>
                        <a:ea typeface="+mn-ea"/>
                        <a:cs typeface="+mn-cs"/>
                      </a:endParaRPr>
                    </a:p>
                  </a:txBody>
                  <a:tcPr marL="97536" marR="97536" marT="48006" marB="48006"/>
                </a:tc>
                <a:tc hMerge="1">
                  <a:txBody>
                    <a:bodyPr/>
                    <a:lstStyle/>
                    <a:p>
                      <a:endParaRPr lang="en-US"/>
                    </a:p>
                  </a:txBody>
                  <a:tcPr/>
                </a:tc>
              </a:tr>
              <a:tr h="518428">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s-ES" sz="1400" b="1" i="0" u="none" strike="noStrike" kern="1200" cap="none" spc="0" normalizeH="0" baseline="0" noProof="0" dirty="0" smtClean="0">
                          <a:ln>
                            <a:noFill/>
                          </a:ln>
                          <a:solidFill>
                            <a:prstClr val="black"/>
                          </a:solidFill>
                          <a:effectLst/>
                          <a:uLnTx/>
                          <a:uFillTx/>
                          <a:latin typeface="Helvetica" pitchFamily="34" charset="0"/>
                          <a:ea typeface="+mn-ea"/>
                          <a:cs typeface="+mn-cs"/>
                        </a:rPr>
                        <a:t>Pregunta # 8: </a:t>
                      </a:r>
                      <a:r>
                        <a:rPr kumimoji="0" lang="es-E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¿Qué información en el texto y en la ilustración de </a:t>
                      </a:r>
                      <a:r>
                        <a:rPr kumimoji="0" lang="es-ES" sz="1400" b="1" i="1" u="sng" strike="noStrike" kern="1200" cap="none" spc="0" normalizeH="0" baseline="0" noProof="0" dirty="0" err="1" smtClean="0">
                          <a:ln>
                            <a:noFill/>
                          </a:ln>
                          <a:solidFill>
                            <a:prstClr val="black"/>
                          </a:solidFill>
                          <a:effectLst/>
                          <a:uLnTx/>
                          <a:uFillTx/>
                          <a:latin typeface="Helvetica" panose="020B0604020202020204" pitchFamily="34" charset="0"/>
                          <a:ea typeface="+mn-ea"/>
                          <a:cs typeface="Helvetica" panose="020B0604020202020204" pitchFamily="34" charset="0"/>
                        </a:rPr>
                        <a:t>Rafy</a:t>
                      </a:r>
                      <a:r>
                        <a:rPr kumimoji="0" lang="es-ES" sz="14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el pingüino</a:t>
                      </a:r>
                      <a:r>
                        <a:rPr kumimoji="0" lang="es-E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dice que los pingüinos son buenos nadadores?</a:t>
                      </a:r>
                      <a:endParaRPr kumimoji="0" lang="es-E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endParaRPr>
                    </a:p>
                  </a:txBody>
                  <a:tcPr marL="97536" marR="97536" marT="48006" marB="48006"/>
                </a:tc>
                <a:tc hMerge="1">
                  <a:txBody>
                    <a:bodyPr/>
                    <a:lstStyle/>
                    <a:p>
                      <a:endParaRPr lang="en-US" dirty="0"/>
                    </a:p>
                  </a:txBody>
                  <a:tcPr/>
                </a:tc>
              </a:tr>
              <a:tr h="320040">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2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2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solidFill>
                      <a:schemeClr val="bg1">
                        <a:lumMod val="85000"/>
                      </a:schemeClr>
                    </a:solidFill>
                  </a:tcPr>
                </a:tc>
                <a:tc hMerge="1">
                  <a:txBody>
                    <a:bodyPr/>
                    <a:lstStyle/>
                    <a:p>
                      <a:endParaRPr lang="en-US"/>
                    </a:p>
                  </a:txBody>
                  <a:tcPr/>
                </a:tc>
              </a:tr>
              <a:tr h="120015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419" sz="1100" b="1" u="sng" dirty="0" smtClean="0"/>
                        <a:t>La respuesta</a:t>
                      </a:r>
                      <a:r>
                        <a:rPr lang="es-419" sz="1100" b="1" u="sng" baseline="0" dirty="0" smtClean="0"/>
                        <a:t> cita evidencia </a:t>
                      </a:r>
                      <a:r>
                        <a:rPr lang="es-419" sz="1100" b="0" u="none" baseline="0" dirty="0" smtClean="0"/>
                        <a:t> de la habilidad para citar evidencia </a:t>
                      </a:r>
                      <a:r>
                        <a:rPr lang="es-419" sz="1100" b="0" u="none" dirty="0" smtClean="0"/>
                        <a:t>que muestra que los pingüinos son buenos nadadores.</a:t>
                      </a:r>
                    </a:p>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100" b="1" i="0" u="sng" strike="noStrike" kern="1200" cap="none" spc="0" normalizeH="0" baseline="0" noProof="0" dirty="0" smtClean="0">
                          <a:ln>
                            <a:noFill/>
                          </a:ln>
                          <a:solidFill>
                            <a:prstClr val="black"/>
                          </a:solidFill>
                          <a:effectLst/>
                          <a:uLnTx/>
                          <a:uFillTx/>
                          <a:latin typeface="+mn-lt"/>
                          <a:ea typeface="+mn-ea"/>
                          <a:cs typeface="+mn-cs"/>
                        </a:rPr>
                        <a:t>La respuesta apoya la opinión o la idea de </a:t>
                      </a:r>
                      <a:r>
                        <a:rPr kumimoji="0" lang="es-419" sz="1100" b="0" i="0" u="none" strike="noStrike" kern="1200" cap="none" spc="0" normalizeH="0" baseline="0" noProof="0" dirty="0" smtClean="0">
                          <a:ln>
                            <a:noFill/>
                          </a:ln>
                          <a:solidFill>
                            <a:prstClr val="black"/>
                          </a:solidFill>
                          <a:effectLst/>
                          <a:uLnTx/>
                          <a:uFillTx/>
                          <a:latin typeface="+mn-lt"/>
                          <a:ea typeface="+mn-ea"/>
                          <a:cs typeface="+mn-cs"/>
                        </a:rPr>
                        <a:t>que los pingüinos son buenos nadadores. Los estudiantes son capaces de justificar que los pingüinos son buenos nadadores, utilizando evidencia del texto, que podría incluir: (1) </a:t>
                      </a:r>
                      <a:r>
                        <a:rPr kumimoji="0" lang="es-ES" sz="1100" b="0" i="0" u="none" strike="noStrike" kern="1200" cap="none" spc="0" normalizeH="0" baseline="0" noProof="0" dirty="0" err="1" smtClean="0">
                          <a:ln>
                            <a:noFill/>
                          </a:ln>
                          <a:solidFill>
                            <a:prstClr val="black"/>
                          </a:solidFill>
                          <a:effectLst/>
                          <a:uLnTx/>
                          <a:uFillTx/>
                          <a:latin typeface="+mn-lt"/>
                          <a:ea typeface="+mn-ea"/>
                          <a:cs typeface="+mn-cs"/>
                        </a:rPr>
                        <a:t>Rafy</a:t>
                      </a:r>
                      <a:r>
                        <a:rPr kumimoji="0" lang="es-ES" sz="1100" b="0" i="0" u="none" strike="noStrike" kern="1200" cap="none" spc="0" normalizeH="0" baseline="0" noProof="0" dirty="0" smtClean="0">
                          <a:ln>
                            <a:noFill/>
                          </a:ln>
                          <a:solidFill>
                            <a:prstClr val="black"/>
                          </a:solidFill>
                          <a:effectLst/>
                          <a:uLnTx/>
                          <a:uFillTx/>
                          <a:latin typeface="+mn-lt"/>
                          <a:ea typeface="+mn-ea"/>
                          <a:cs typeface="+mn-cs"/>
                        </a:rPr>
                        <a:t> es un buen nadador, y (2) él puede saltar fuera del agua hacia la tierra. Los estudiantes son capaces de justificar que los pingüinos son buenos nadadores, utilizando evidencia de la ilustración, que podría incluir: (1) los pingüinos tienen aletas, y (2) ellos tienen pies palmeados.</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s-ES" sz="1200" b="1" dirty="0" smtClean="0"/>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t>2</a:t>
                      </a:r>
                      <a:endParaRPr lang="en-US" sz="1900" b="1" dirty="0"/>
                    </a:p>
                  </a:txBody>
                  <a:tcPr marL="97536" marR="97536" marT="48006" marB="48006" anchor="ctr"/>
                </a:tc>
                <a:tc>
                  <a:txBody>
                    <a:bodyPr/>
                    <a:lstStyle/>
                    <a:p>
                      <a:r>
                        <a:rPr lang="es-ES" sz="1000" b="0" i="1" baseline="0" dirty="0" smtClean="0"/>
                        <a:t>La respuesta del estudiante establece la idea de que los pingüinos son buenos nadadores, y cita evidencia para justificar esto. </a:t>
                      </a:r>
                    </a:p>
                    <a:p>
                      <a:r>
                        <a:rPr lang="es-ES" sz="1100" b="0" i="0" baseline="0" dirty="0" smtClean="0"/>
                        <a:t>Los pingüinos son muy buenos nadadores. Yo sé que es cierto porque la historia dice que </a:t>
                      </a:r>
                      <a:r>
                        <a:rPr lang="es-ES" sz="1100" b="0" i="0" baseline="0" dirty="0" err="1" smtClean="0"/>
                        <a:t>Rafy</a:t>
                      </a:r>
                      <a:r>
                        <a:rPr lang="es-ES" sz="1100" b="0" i="0" baseline="0" dirty="0" smtClean="0"/>
                        <a:t> es un buen nadador. Él puede saltar fuera del agua. El dibujo muestra que los pingüinos tienen aletas. Ellos tienen pies palmeados también. Eso les puede ayudar a ser buenos nadadores.</a:t>
                      </a:r>
                      <a:endParaRPr lang="en-US" sz="1100" b="0" i="0" baseline="0" dirty="0" smtClean="0"/>
                    </a:p>
                  </a:txBody>
                  <a:tcPr marL="97536" marR="97536" marT="48006" marB="48006"/>
                </a:tc>
              </a:tr>
              <a:tr h="567196">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0" i="1" baseline="0" dirty="0" smtClean="0"/>
                        <a:t>La respuesta del estudiante establece la idea de que los pingüinos son buenos nadadores, y cita </a:t>
                      </a:r>
                      <a:r>
                        <a:rPr lang="es-ES" sz="1000" b="0" i="1" u="sng" baseline="0" dirty="0" smtClean="0"/>
                        <a:t>alguna</a:t>
                      </a:r>
                      <a:r>
                        <a:rPr lang="es-ES" sz="1000" b="0" i="1" baseline="0" dirty="0" smtClean="0"/>
                        <a:t> evidencia para justificar esto.</a:t>
                      </a:r>
                    </a:p>
                    <a:p>
                      <a:pPr marL="0" marR="0" indent="0" algn="l" defTabSz="1018809" rtl="0" eaLnBrk="1" fontAlgn="auto" latinLnBrk="0" hangingPunct="1">
                        <a:lnSpc>
                          <a:spcPct val="100000"/>
                        </a:lnSpc>
                        <a:spcBef>
                          <a:spcPts val="0"/>
                        </a:spcBef>
                        <a:spcAft>
                          <a:spcPts val="0"/>
                        </a:spcAft>
                        <a:buClrTx/>
                        <a:buSzTx/>
                        <a:buFontTx/>
                        <a:buNone/>
                        <a:tabLst/>
                        <a:defRPr/>
                      </a:pPr>
                      <a:r>
                        <a:rPr lang="es-ES" sz="1100" b="0" i="0" baseline="0" dirty="0" smtClean="0"/>
                        <a:t>Los pingüinos pueden nadar muy bien. Ellos tienen aletas que les ayudan a nadar.</a:t>
                      </a:r>
                      <a:endParaRPr lang="en-US" sz="1100" b="0" i="0" baseline="0" dirty="0" smtClean="0"/>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s-ES" sz="1000" b="0" i="1" baseline="0" dirty="0" smtClean="0"/>
                        <a:t>La respuesta no establece una idea específica, ni cita evidencia del texto para responder a la pregunta. </a:t>
                      </a:r>
                      <a:endParaRPr lang="en-US" sz="1000" b="0" i="1" baseline="0" dirty="0" smtClean="0"/>
                    </a:p>
                    <a:p>
                      <a:r>
                        <a:rPr lang="es-ES" sz="1100" b="0" i="0" baseline="0" dirty="0" smtClean="0"/>
                        <a:t>A los pingüinos les gusta nadar en el mar.</a:t>
                      </a:r>
                      <a:endParaRPr lang="en-US" sz="1100" b="0" i="0" baseline="0" dirty="0" smtClean="0"/>
                    </a:p>
                  </a:txBody>
                  <a:tcPr marL="97536" marR="97536" marT="48006" marB="48006"/>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02506725"/>
              </p:ext>
            </p:extLst>
          </p:nvPr>
        </p:nvGraphicFramePr>
        <p:xfrm>
          <a:off x="5243885" y="6714404"/>
          <a:ext cx="1524000" cy="684658"/>
        </p:xfrm>
        <a:graphic>
          <a:graphicData uri="http://schemas.openxmlformats.org/drawingml/2006/table">
            <a:tbl>
              <a:tblPr firstRow="1" firstCol="1" bandRow="1"/>
              <a:tblGrid>
                <a:gridCol w="1524000"/>
              </a:tblGrid>
              <a:tr h="128768">
                <a:tc>
                  <a:txBody>
                    <a:bodyPr/>
                    <a:lstStyle/>
                    <a:p>
                      <a:pPr marL="0" marR="0" algn="ctr">
                        <a:lnSpc>
                          <a:spcPct val="115000"/>
                        </a:lnSpc>
                        <a:spcBef>
                          <a:spcPts val="0"/>
                        </a:spcBef>
                        <a:spcAft>
                          <a:spcPts val="0"/>
                        </a:spcAft>
                      </a:pPr>
                      <a:r>
                        <a:rPr lang="en-US" sz="800" b="0" dirty="0" err="1" smtClean="0">
                          <a:solidFill>
                            <a:srgbClr val="000000"/>
                          </a:solidFill>
                          <a:effectLst/>
                          <a:latin typeface="+mn-lt"/>
                          <a:ea typeface="Times New Roman"/>
                          <a:cs typeface="Times New Roman"/>
                        </a:rPr>
                        <a:t>Hacia</a:t>
                      </a:r>
                      <a:r>
                        <a:rPr lang="en-US" sz="800" b="0" dirty="0" smtClean="0">
                          <a:solidFill>
                            <a:srgbClr val="000000"/>
                          </a:solidFill>
                          <a:effectLst/>
                          <a:latin typeface="+mn-lt"/>
                          <a:ea typeface="Times New Roman"/>
                          <a:cs typeface="Times New Roman"/>
                        </a:rPr>
                        <a:t> RL.1.7 DOK </a:t>
                      </a:r>
                      <a:r>
                        <a:rPr lang="en-US" sz="800" b="0" dirty="0">
                          <a:solidFill>
                            <a:srgbClr val="000000"/>
                          </a:solidFill>
                          <a:effectLst/>
                          <a:latin typeface="+mn-lt"/>
                          <a:ea typeface="Times New Roman"/>
                          <a:cs typeface="Times New Roman"/>
                        </a:rPr>
                        <a:t>2 - </a:t>
                      </a:r>
                      <a:r>
                        <a:rPr lang="en-US" sz="800" b="0" dirty="0" err="1">
                          <a:solidFill>
                            <a:srgbClr val="000000"/>
                          </a:solidFill>
                          <a:effectLst/>
                          <a:latin typeface="+mn-lt"/>
                          <a:ea typeface="Times New Roman"/>
                          <a:cs typeface="Times New Roman"/>
                        </a:rPr>
                        <a:t>APn</a:t>
                      </a:r>
                      <a:endParaRPr lang="en-US" sz="800" b="0" dirty="0">
                        <a:effectLst/>
                        <a:latin typeface="+mn-lt"/>
                        <a:ea typeface="Calibri"/>
                        <a:cs typeface="Times New Roman"/>
                      </a:endParaRPr>
                    </a:p>
                  </a:txBody>
                  <a:tcPr marL="31970" marR="31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514718">
                <a:tc>
                  <a:txBody>
                    <a:bodyPr/>
                    <a:lstStyle/>
                    <a:p>
                      <a:pPr marL="0" marR="0" algn="l">
                        <a:lnSpc>
                          <a:spcPct val="115000"/>
                        </a:lnSpc>
                        <a:spcBef>
                          <a:spcPts val="0"/>
                        </a:spcBef>
                        <a:spcAft>
                          <a:spcPts val="0"/>
                        </a:spcAft>
                      </a:pPr>
                      <a:r>
                        <a:rPr lang="es-ES" sz="800" b="0" dirty="0" smtClean="0">
                          <a:solidFill>
                            <a:srgbClr val="000000"/>
                          </a:solidFill>
                          <a:effectLst/>
                          <a:latin typeface="+mn-lt"/>
                          <a:ea typeface="Times New Roman"/>
                          <a:cs typeface="Calibri"/>
                        </a:rPr>
                        <a:t>Obtiene e interpreta información utilizando las ilustraciones y detalles para describir personajes, el ambiente, o acontecimientos.</a:t>
                      </a:r>
                      <a:endParaRPr lang="en-US" sz="800" b="0" dirty="0" smtClean="0">
                        <a:effectLst/>
                        <a:latin typeface="+mn-lt"/>
                        <a:ea typeface="Calibri"/>
                        <a:cs typeface="Calibri"/>
                      </a:endParaRPr>
                    </a:p>
                  </a:txBody>
                  <a:tcPr marL="31970" marR="31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6" name="Rectangle 5"/>
          <p:cNvSpPr/>
          <p:nvPr/>
        </p:nvSpPr>
        <p:spPr>
          <a:xfrm>
            <a:off x="360680" y="304800"/>
            <a:ext cx="6421120" cy="861774"/>
          </a:xfrm>
          <a:prstGeom prst="rect">
            <a:avLst/>
          </a:prstGeom>
        </p:spPr>
        <p:txBody>
          <a:bodyPr wrap="square">
            <a:spAutoFit/>
          </a:bodyPr>
          <a:lstStyle/>
          <a:p>
            <a:pPr lvl="0">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1000" i="1" dirty="0">
              <a:solidFill>
                <a:prstClr val="black"/>
              </a:solidFill>
            </a:endParaRPr>
          </a:p>
        </p:txBody>
      </p:sp>
    </p:spTree>
    <p:extLst>
      <p:ext uri="{BB962C8B-B14F-4D97-AF65-F5344CB8AC3E}">
        <p14:creationId xmlns:p14="http://schemas.microsoft.com/office/powerpoint/2010/main" val="4248510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517918898"/>
              </p:ext>
            </p:extLst>
          </p:nvPr>
        </p:nvGraphicFramePr>
        <p:xfrm>
          <a:off x="362761" y="1657236"/>
          <a:ext cx="6421120" cy="5337602"/>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Pre-evaluación Trimestre 2: Clave para la </a:t>
                      </a:r>
                      <a:r>
                        <a:rPr kumimoji="0" lang="es-ES" sz="14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Respuesta construida de investigación</a:t>
                      </a:r>
                    </a:p>
                  </a:txBody>
                  <a:tcPr marL="97536" marR="97536" marT="48006" marB="48006"/>
                </a:tc>
                <a:tc hMerge="1">
                  <a:txBody>
                    <a:bodyPr/>
                    <a:lstStyle/>
                    <a:p>
                      <a:endParaRPr lang="en-US"/>
                    </a:p>
                  </a:txBody>
                  <a:tcPr/>
                </a:tc>
              </a:tr>
              <a:tr h="508176">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600" b="1" u="sng" dirty="0" smtClean="0"/>
                        <a:t>Rúbricas para la Respuesta construida de investigación - Objetivo 3</a:t>
                      </a:r>
                    </a:p>
                    <a:p>
                      <a:pPr marL="231775" indent="-231775" algn="ctr"/>
                      <a:r>
                        <a:rPr kumimoji="0" lang="es-ES" sz="1400" b="1" i="0" u="none" strike="noStrike" kern="1200" cap="none" spc="0" normalizeH="0" baseline="0" dirty="0" smtClean="0">
                          <a:ln>
                            <a:noFill/>
                          </a:ln>
                          <a:solidFill>
                            <a:prstClr val="black"/>
                          </a:solidFill>
                          <a:effectLst/>
                          <a:uLnTx/>
                          <a:uFillTx/>
                          <a:latin typeface="+mn-lt"/>
                          <a:ea typeface="+mn-ea"/>
                          <a:cs typeface="+mn-cs"/>
                        </a:rPr>
                        <a:t>evidencia de la habilidad para distinguir información </a:t>
                      </a:r>
                      <a:r>
                        <a:rPr kumimoji="0" lang="es-ES" sz="1400" b="1" i="0" u="sng" strike="noStrike" kern="1200" cap="none" spc="0" normalizeH="0" baseline="0" dirty="0" smtClean="0">
                          <a:ln>
                            <a:noFill/>
                          </a:ln>
                          <a:solidFill>
                            <a:prstClr val="black"/>
                          </a:solidFill>
                          <a:effectLst/>
                          <a:uLnTx/>
                          <a:uFillTx/>
                          <a:latin typeface="+mn-lt"/>
                          <a:ea typeface="+mn-ea"/>
                          <a:cs typeface="+mn-cs"/>
                        </a:rPr>
                        <a:t>relevante</a:t>
                      </a:r>
                      <a:r>
                        <a:rPr kumimoji="0" lang="es-ES" sz="1400" b="1" i="0" u="none" strike="noStrike" kern="1200" cap="none" spc="0" normalizeH="0" baseline="0" dirty="0" smtClean="0">
                          <a:ln>
                            <a:noFill/>
                          </a:ln>
                          <a:solidFill>
                            <a:prstClr val="black"/>
                          </a:solidFill>
                          <a:effectLst/>
                          <a:uLnTx/>
                          <a:uFillTx/>
                          <a:latin typeface="+mn-lt"/>
                          <a:ea typeface="+mn-ea"/>
                          <a:cs typeface="+mn-cs"/>
                        </a:rPr>
                        <a:t> de la información irrelevante, como lo es distinguir un hecho de una opinión</a:t>
                      </a:r>
                    </a:p>
                  </a:txBody>
                  <a:tcPr marL="97536" marR="97536" marT="48006" marB="48006"/>
                </a:tc>
                <a:tc hMerge="1">
                  <a:txBody>
                    <a:bodyPr/>
                    <a:lstStyle/>
                    <a:p>
                      <a:endParaRPr lang="en-US"/>
                    </a:p>
                  </a:txBody>
                  <a:tcPr/>
                </a:tc>
              </a:tr>
              <a:tr h="561525">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400" b="1" dirty="0" smtClean="0">
                          <a:latin typeface="Helvetica" pitchFamily="34" charset="0"/>
                          <a:cs typeface="Helvetica" panose="020B0604020202020204" pitchFamily="34" charset="0"/>
                        </a:rPr>
                        <a:t>Pregunta  #15 : Describe la Antártica utilizando detalles del texto y la ilustración.</a:t>
                      </a:r>
                    </a:p>
                  </a:txBody>
                  <a:tcPr marL="97536" marR="97536" marT="48006" marB="48006"/>
                </a:tc>
                <a:tc hMerge="1">
                  <a:txBody>
                    <a:bodyPr/>
                    <a:lstStyle/>
                    <a:p>
                      <a:endParaRPr lang="en-US" dirty="0"/>
                    </a:p>
                  </a:txBody>
                  <a:tcPr/>
                </a:tc>
              </a:tr>
              <a:tr h="320040">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2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2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solidFill>
                      <a:schemeClr val="bg1">
                        <a:lumMod val="85000"/>
                      </a:schemeClr>
                    </a:solidFill>
                  </a:tcPr>
                </a:tc>
                <a:tc hMerge="1">
                  <a:txBody>
                    <a:bodyPr/>
                    <a:lstStyle/>
                    <a:p>
                      <a:endParaRPr lang="en-US"/>
                    </a:p>
                  </a:txBody>
                  <a:tcPr/>
                </a:tc>
              </a:tr>
              <a:tr h="120015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dirty="0" smtClean="0"/>
                        <a:t>La respuesta distingue qué evidencia es relevante sobre </a:t>
                      </a:r>
                      <a:r>
                        <a:rPr lang="es-ES" sz="1100" b="0" u="none" dirty="0" smtClean="0"/>
                        <a:t> la Antártica, con el fin de describirla. Los estudiantes deben distinguir las evidencias relevantes, tanto del texto como</a:t>
                      </a:r>
                      <a:r>
                        <a:rPr lang="es-ES" sz="1100" b="0" u="none" baseline="0" dirty="0" smtClean="0"/>
                        <a:t> de </a:t>
                      </a:r>
                      <a:r>
                        <a:rPr lang="es-ES" sz="1100" b="0" u="none" dirty="0" smtClean="0"/>
                        <a:t>la ilustración del mapa.</a:t>
                      </a:r>
                      <a:endParaRPr lang="es-ES" sz="1100" b="0" u="none"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endParaRPr lang="es-ES" sz="1100" b="0" u="none"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baseline="0" dirty="0" smtClean="0"/>
                        <a:t>La evidencia relevante puede incluir</a:t>
                      </a:r>
                      <a:r>
                        <a:rPr lang="es-ES" sz="1100" b="0" u="none" baseline="0" dirty="0" smtClean="0"/>
                        <a:t> del texto, que la Antártica es: (1) fría y (2) ventosa. La evidencia relevante de la  ilustración del mapa podría incluir que la Antártica está: (1) cubierta de nieve, (2) tiene pingüinos, (3) tiene agua alrededor (los estudiantes pueden nombrar los océanos), y (4) está cerca del Polo Sur.</a:t>
                      </a:r>
                      <a:endParaRPr lang="es-ES" sz="1100" b="0" u="none" dirty="0" smtClean="0"/>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s-ES" sz="1200" b="1" dirty="0" smtClean="0"/>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595806">
                <a:tc>
                  <a:txBody>
                    <a:bodyPr/>
                    <a:lstStyle/>
                    <a:p>
                      <a:pPr algn="ctr"/>
                      <a:r>
                        <a:rPr lang="en-US" sz="1900" b="1" dirty="0" smtClean="0"/>
                        <a:t>2</a:t>
                      </a:r>
                      <a:endParaRPr lang="en-US" sz="1900" b="1" dirty="0"/>
                    </a:p>
                  </a:txBody>
                  <a:tcPr marL="97536" marR="97536" marT="48006" marB="48006" anchor="ctr"/>
                </a:tc>
                <a:tc>
                  <a:txBody>
                    <a:bodyPr/>
                    <a:lstStyle/>
                    <a:p>
                      <a:r>
                        <a:rPr lang="es-ES" sz="1000" b="0" i="1" baseline="0" dirty="0" smtClean="0"/>
                        <a:t>El estudiante es capaz de distinguir evidencia relevante sobre la descripción de la Antártica, utilizando el texto y el mapa.</a:t>
                      </a:r>
                    </a:p>
                    <a:p>
                      <a:r>
                        <a:rPr lang="es-ES" sz="1100" b="0" i="0" baseline="0" dirty="0" smtClean="0"/>
                        <a:t>La Antártica es un lugar muy frío. Hay una gran cantidad de viento. La Antártica es  toda blanca, así que  tiene nieve. Los pingüinos pueden vivir allí también. Los pingüinos pueden nadar porque hay agua alrededor.</a:t>
                      </a:r>
                    </a:p>
                  </a:txBody>
                  <a:tcPr marL="97536" marR="97536" marT="48006" marB="48006"/>
                </a:tc>
              </a:tr>
              <a:tr h="457200">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0" i="1" baseline="0" dirty="0" smtClean="0"/>
                        <a:t>El estudiante es capaz de distinguir </a:t>
                      </a:r>
                      <a:r>
                        <a:rPr lang="es-ES" sz="1000" b="0" i="1" u="none" baseline="0" dirty="0" smtClean="0"/>
                        <a:t>alguna </a:t>
                      </a:r>
                      <a:r>
                        <a:rPr lang="es-ES" sz="1000" b="0" i="1" baseline="0" dirty="0" smtClean="0"/>
                        <a:t>evidencia relevante sobre la Antártica, utilizando el texto o el mapa.</a:t>
                      </a:r>
                    </a:p>
                    <a:p>
                      <a:pPr marL="0" marR="0" indent="0" algn="l" defTabSz="1018809" rtl="0" eaLnBrk="1" fontAlgn="auto" latinLnBrk="0" hangingPunct="1">
                        <a:lnSpc>
                          <a:spcPct val="100000"/>
                        </a:lnSpc>
                        <a:spcBef>
                          <a:spcPts val="0"/>
                        </a:spcBef>
                        <a:spcAft>
                          <a:spcPts val="0"/>
                        </a:spcAft>
                        <a:buClrTx/>
                        <a:buSzTx/>
                        <a:buFontTx/>
                        <a:buNone/>
                        <a:tabLst/>
                        <a:defRPr/>
                      </a:pPr>
                      <a:r>
                        <a:rPr lang="es-ES" sz="1100" b="0" i="0" baseline="0" dirty="0" err="1" smtClean="0"/>
                        <a:t>Rafy</a:t>
                      </a:r>
                      <a:r>
                        <a:rPr lang="es-ES" sz="1100" b="0" i="0" baseline="0" dirty="0" smtClean="0"/>
                        <a:t> vive en la Antártica, donde hace mucho frío. Él nada en los océanos que la rodean. </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s-ES" sz="1000" b="0" i="1" baseline="0" dirty="0" smtClean="0"/>
                        <a:t>El estudiante no es capaz de distinguir información relevante de la información irrelevante sobre la Antártica.</a:t>
                      </a:r>
                    </a:p>
                    <a:p>
                      <a:r>
                        <a:rPr lang="es-ES" sz="1100" b="0" i="0" baseline="0" dirty="0" smtClean="0"/>
                        <a:t>Está muy lejos. </a:t>
                      </a:r>
                    </a:p>
                  </a:txBody>
                  <a:tcPr marL="97536" marR="97536" marT="48006" marB="48006"/>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46360805"/>
              </p:ext>
            </p:extLst>
          </p:nvPr>
        </p:nvGraphicFramePr>
        <p:xfrm>
          <a:off x="5155263" y="7162800"/>
          <a:ext cx="1651364" cy="684658"/>
        </p:xfrm>
        <a:graphic>
          <a:graphicData uri="http://schemas.openxmlformats.org/drawingml/2006/table">
            <a:tbl>
              <a:tblPr/>
              <a:tblGrid>
                <a:gridCol w="1651364"/>
              </a:tblGrid>
              <a:tr h="121180">
                <a:tc>
                  <a:txBody>
                    <a:bodyPr/>
                    <a:lstStyle/>
                    <a:p>
                      <a:pPr marL="0" marR="0" algn="l">
                        <a:lnSpc>
                          <a:spcPct val="115000"/>
                        </a:lnSpc>
                        <a:spcBef>
                          <a:spcPts val="0"/>
                        </a:spcBef>
                        <a:spcAft>
                          <a:spcPts val="0"/>
                        </a:spcAft>
                      </a:pPr>
                      <a:r>
                        <a:rPr lang="en-US" sz="800" b="0" i="0" dirty="0" err="1" smtClean="0">
                          <a:solidFill>
                            <a:srgbClr val="000000"/>
                          </a:solidFill>
                          <a:latin typeface="+mn-lt"/>
                          <a:ea typeface="Times New Roman"/>
                          <a:cs typeface="Times New Roman"/>
                        </a:rPr>
                        <a:t>Hacia</a:t>
                      </a:r>
                      <a:r>
                        <a:rPr lang="en-US" sz="800" b="0" i="0" dirty="0" smtClean="0">
                          <a:solidFill>
                            <a:srgbClr val="000000"/>
                          </a:solidFill>
                          <a:latin typeface="+mn-lt"/>
                          <a:ea typeface="Times New Roman"/>
                          <a:cs typeface="Times New Roman"/>
                        </a:rPr>
                        <a:t> </a:t>
                      </a:r>
                      <a:r>
                        <a:rPr lang="en-US" sz="800" b="0" i="0" u="sng" dirty="0" smtClean="0">
                          <a:solidFill>
                            <a:srgbClr val="000000"/>
                          </a:solidFill>
                          <a:latin typeface="+mn-lt"/>
                          <a:ea typeface="Times New Roman"/>
                          <a:cs typeface="Times New Roman"/>
                        </a:rPr>
                        <a:t>RI.1.6</a:t>
                      </a:r>
                      <a:r>
                        <a:rPr lang="en-US" sz="800" b="0" i="0" u="none" dirty="0" smtClean="0">
                          <a:solidFill>
                            <a:srgbClr val="000000"/>
                          </a:solidFill>
                          <a:latin typeface="+mn-lt"/>
                          <a:ea typeface="Times New Roman"/>
                          <a:cs typeface="Times New Roman"/>
                        </a:rPr>
                        <a:t>       DOK</a:t>
                      </a:r>
                      <a:r>
                        <a:rPr lang="en-US" sz="800" b="0" i="0" u="none" baseline="0" dirty="0" smtClean="0">
                          <a:solidFill>
                            <a:srgbClr val="000000"/>
                          </a:solidFill>
                          <a:latin typeface="+mn-lt"/>
                          <a:ea typeface="Times New Roman"/>
                          <a:cs typeface="Times New Roman"/>
                        </a:rPr>
                        <a:t> – 2 </a:t>
                      </a:r>
                      <a:r>
                        <a:rPr lang="en-US" sz="800" b="0" i="0" u="none" baseline="0" dirty="0" err="1" smtClean="0">
                          <a:solidFill>
                            <a:srgbClr val="000000"/>
                          </a:solidFill>
                          <a:latin typeface="+mn-lt"/>
                          <a:ea typeface="Times New Roman"/>
                          <a:cs typeface="Times New Roman"/>
                        </a:rPr>
                        <a:t>APn</a:t>
                      </a:r>
                      <a:endParaRPr lang="en-US" sz="800" b="0" i="0" dirty="0">
                        <a:latin typeface="Calibri"/>
                        <a:ea typeface="Calibri"/>
                        <a:cs typeface="Times New Roman"/>
                      </a:endParaRPr>
                    </a:p>
                  </a:txBody>
                  <a:tcPr marL="30459" marR="30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60470">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800" b="0" i="0" kern="1200" dirty="0" smtClean="0">
                          <a:solidFill>
                            <a:schemeClr val="tx1"/>
                          </a:solidFill>
                          <a:latin typeface="+mn-lt"/>
                          <a:ea typeface="+mn-ea"/>
                          <a:cs typeface="+mn-cs"/>
                        </a:rPr>
                        <a:t>Obtiene (selecciona la fuente de información precisa para…) información basada en el texto e ilustraciones. </a:t>
                      </a:r>
                      <a:endParaRPr lang="en-US" sz="800" b="0" i="0" dirty="0" smtClean="0">
                        <a:latin typeface="+mn-lt"/>
                        <a:ea typeface="Calibri"/>
                        <a:cs typeface="Times New Roman"/>
                      </a:endParaRPr>
                    </a:p>
                  </a:txBody>
                  <a:tcPr marL="30459" marR="304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5" name="Rectangle 4"/>
          <p:cNvSpPr/>
          <p:nvPr/>
        </p:nvSpPr>
        <p:spPr>
          <a:xfrm>
            <a:off x="385507" y="522208"/>
            <a:ext cx="6421120" cy="861774"/>
          </a:xfrm>
          <a:prstGeom prst="rect">
            <a:avLst/>
          </a:prstGeom>
        </p:spPr>
        <p:txBody>
          <a:bodyPr wrap="square">
            <a:spAutoFit/>
          </a:bodyPr>
          <a:lstStyle/>
          <a:p>
            <a:pPr lvl="0">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1000" i="1" dirty="0">
              <a:solidFill>
                <a:prstClr val="black"/>
              </a:solidFill>
            </a:endParaRPr>
          </a:p>
        </p:txBody>
      </p:sp>
    </p:spTree>
    <p:extLst>
      <p:ext uri="{BB962C8B-B14F-4D97-AF65-F5344CB8AC3E}">
        <p14:creationId xmlns:p14="http://schemas.microsoft.com/office/powerpoint/2010/main" val="1758131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1012847"/>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baseline="30000" dirty="0" smtClean="0">
                  <a:ln w="11430"/>
                  <a:effectLst>
                    <a:outerShdw blurRad="80000" dist="40000" dir="5040000" algn="tl">
                      <a:srgbClr val="000000">
                        <a:alpha val="30000"/>
                      </a:srgbClr>
                    </a:outerShdw>
                  </a:effectLst>
                </a:rPr>
                <a:t>ro</a:t>
              </a:r>
              <a:endParaRPr lang="en-US"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141337379"/>
              </p:ext>
            </p:extLst>
          </p:nvPr>
        </p:nvGraphicFramePr>
        <p:xfrm>
          <a:off x="1137922" y="6149132"/>
          <a:ext cx="5369518" cy="2259883"/>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06401"/>
                <a:gridCol w="1960877"/>
                <a:gridCol w="2428242"/>
                <a:gridCol w="573998"/>
              </a:tblGrid>
              <a:tr h="272034">
                <a:tc gridSpan="4">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_tradnl" sz="1100" b="1" noProof="0" dirty="0" smtClean="0"/>
                        <a:t>Escrito</a:t>
                      </a:r>
                      <a:r>
                        <a:rPr lang="es-ES_tradnl" sz="1100" b="1" baseline="0" noProof="0" dirty="0" smtClean="0"/>
                        <a:t> </a:t>
                      </a:r>
                      <a:r>
                        <a:rPr lang="es-ES_tradnl" sz="1100" b="1" noProof="0" dirty="0" smtClean="0"/>
                        <a:t>informativo y Lenguaje</a:t>
                      </a:r>
                      <a:endParaRPr lang="es-ES_tradnl" sz="1100" b="1" noProof="0"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ES_tradnl" sz="1100" b="1" noProof="0" dirty="0" smtClean="0"/>
                        <a:t>Objetivos</a:t>
                      </a:r>
                      <a:endParaRPr lang="es-ES_tradnl"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ES_tradnl" sz="1100" b="1" noProof="0" dirty="0" smtClean="0"/>
                        <a:t>Estándares</a:t>
                      </a:r>
                      <a:endParaRPr lang="es-ES_tradnl"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90945">
                <a:tc>
                  <a:txBody>
                    <a:bodyPr/>
                    <a:lstStyle/>
                    <a:p>
                      <a:r>
                        <a:rPr lang="en-US" sz="1100" b="1" dirty="0" smtClean="0"/>
                        <a:t>3a</a:t>
                      </a:r>
                      <a:endParaRPr lang="en-US" sz="1100" b="1" dirty="0"/>
                    </a:p>
                  </a:txBody>
                  <a:tcPr marL="97536" marR="97536" marT="48006" marB="48006">
                    <a:solidFill>
                      <a:srgbClr val="FFFFCC"/>
                    </a:solidFill>
                  </a:tcPr>
                </a:tc>
                <a:tc>
                  <a:txBody>
                    <a:bodyPr/>
                    <a:lstStyle/>
                    <a:p>
                      <a:r>
                        <a:rPr lang="es-ES_tradnl" sz="1100" b="1" noProof="0" dirty="0" smtClean="0"/>
                        <a:t>Escrito informativo breve</a:t>
                      </a:r>
                      <a:endParaRPr lang="es-ES_tradnl" sz="1100" b="1" noProof="0" dirty="0"/>
                    </a:p>
                  </a:txBody>
                  <a:tcPr marL="97536" marR="97536" marT="48006" marB="48006">
                    <a:solidFill>
                      <a:srgbClr val="FFFFCC"/>
                    </a:solidFill>
                  </a:tcPr>
                </a:tc>
                <a:tc>
                  <a:txBody>
                    <a:bodyPr/>
                    <a:lstStyle/>
                    <a:p>
                      <a:r>
                        <a:rPr lang="es-ES_tradnl" sz="1100" b="1" noProof="0" dirty="0" smtClean="0"/>
                        <a:t>W.1.2a,</a:t>
                      </a:r>
                      <a:r>
                        <a:rPr lang="es-ES_tradnl" sz="1100" b="1" baseline="0" noProof="0" dirty="0" smtClean="0"/>
                        <a:t> W.1.2b,  W.1.2c,  y/o W.1.9</a:t>
                      </a:r>
                      <a:endParaRPr lang="es-ES_tradnl" sz="1100" b="1" noProof="0"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3b</a:t>
                      </a:r>
                      <a:endParaRPr lang="en-US" sz="1100" b="1" dirty="0"/>
                    </a:p>
                  </a:txBody>
                  <a:tcPr marL="97536" marR="97536" marT="48006" marB="48006">
                    <a:solidFill>
                      <a:srgbClr val="FFFFCC"/>
                    </a:solidFill>
                  </a:tcPr>
                </a:tc>
                <a:tc>
                  <a:txBody>
                    <a:bodyPr/>
                    <a:lstStyle/>
                    <a:p>
                      <a:r>
                        <a:rPr lang="es-ES_tradnl" sz="1100" b="1" noProof="0" dirty="0" smtClean="0"/>
                        <a:t>Escribir-Revisar:</a:t>
                      </a:r>
                      <a:r>
                        <a:rPr lang="es-ES_tradnl" sz="1100" b="1" baseline="0" noProof="0" dirty="0" smtClean="0"/>
                        <a:t> Escrito informativo</a:t>
                      </a:r>
                      <a:endParaRPr lang="es-ES_tradnl" sz="1100" b="1" noProof="0" dirty="0"/>
                    </a:p>
                  </a:txBody>
                  <a:tcPr marL="97536" marR="97536" marT="48006" marB="48006">
                    <a:solidFill>
                      <a:srgbClr val="FFFFCC"/>
                    </a:solidFill>
                  </a:tcPr>
                </a:tc>
                <a:tc>
                  <a:txBody>
                    <a:bodyPr/>
                    <a:lstStyle/>
                    <a:p>
                      <a:r>
                        <a:rPr lang="es-ES_tradnl" sz="1100" b="1" noProof="0" dirty="0" smtClean="0"/>
                        <a:t>W.1.2a,</a:t>
                      </a:r>
                      <a:r>
                        <a:rPr lang="es-ES_tradnl" sz="1100" b="1" baseline="0" noProof="0" dirty="0" smtClean="0"/>
                        <a:t> W.1.2b,  W.1.2c y/o W.1.9</a:t>
                      </a:r>
                      <a:endParaRPr lang="es-ES_tradnl" sz="1100" b="1" noProof="0"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4</a:t>
                      </a:r>
                      <a:endParaRPr lang="en-US" sz="1100" b="1" dirty="0"/>
                    </a:p>
                  </a:txBody>
                  <a:tcPr marL="97536" marR="97536" marT="48006" marB="48006">
                    <a:solidFill>
                      <a:srgbClr val="FFFFCC"/>
                    </a:solidFill>
                  </a:tcPr>
                </a:tc>
                <a:tc>
                  <a:txBody>
                    <a:bodyPr/>
                    <a:lstStyle/>
                    <a:p>
                      <a:r>
                        <a:rPr lang="es-ES_tradnl" sz="1100" b="1" noProof="0" dirty="0" smtClean="0"/>
                        <a:t>Composición completa  informativa</a:t>
                      </a:r>
                      <a:endParaRPr lang="es-ES_tradnl" sz="1100" b="1" noProof="0" dirty="0"/>
                    </a:p>
                  </a:txBody>
                  <a:tcPr marL="97536" marR="97536" marT="48006" marB="48006">
                    <a:solidFill>
                      <a:srgbClr val="FFFFCC"/>
                    </a:solidFill>
                  </a:tcPr>
                </a:tc>
                <a:tc>
                  <a:txBody>
                    <a:bodyPr/>
                    <a:lstStyle/>
                    <a:p>
                      <a:r>
                        <a:rPr lang="es-ES_tradnl" sz="1100" b="1" noProof="0" dirty="0" smtClean="0"/>
                        <a:t>W-2a, W-2b, W-2c, W-3b, W-4, W-5, W-8, W-9 </a:t>
                      </a:r>
                      <a:endParaRPr lang="es-ES_tradnl" sz="1100" b="1" noProof="0"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s-ES_tradnl" sz="1100" b="1" noProof="0" dirty="0" smtClean="0"/>
                        <a:t>Uso del lenguaje-vocabulario</a:t>
                      </a:r>
                      <a:endParaRPr lang="es-ES_tradnl" sz="1100" b="1" noProof="0" dirty="0"/>
                    </a:p>
                  </a:txBody>
                  <a:tcPr marL="97536" marR="97536" marT="48006" marB="48006">
                    <a:solidFill>
                      <a:srgbClr val="FFFFCC"/>
                    </a:solidFill>
                  </a:tcPr>
                </a:tc>
                <a:tc>
                  <a:txBody>
                    <a:bodyPr/>
                    <a:lstStyle/>
                    <a:p>
                      <a:r>
                        <a:rPr lang="es-ES_tradnl" sz="1100" b="1" noProof="0" dirty="0" smtClean="0"/>
                        <a:t>L.1.5d</a:t>
                      </a:r>
                      <a:endParaRPr lang="es-ES_tradnl" sz="1100" b="1" noProof="0" dirty="0"/>
                    </a:p>
                  </a:txBody>
                  <a:tcPr marL="97536" marR="97536" marT="48006" marB="48006">
                    <a:solidFill>
                      <a:srgbClr val="FFFFCC"/>
                    </a:solidFill>
                  </a:tcPr>
                </a:tc>
                <a:tc>
                  <a:txBody>
                    <a:bodyPr/>
                    <a:lstStyle/>
                    <a:p>
                      <a:pPr algn="ctr"/>
                      <a:r>
                        <a:rPr lang="en-US" sz="1100" b="1" dirty="0" smtClean="0"/>
                        <a:t>1-2</a:t>
                      </a:r>
                      <a:endParaRPr lang="en-US" sz="1100" b="1" dirty="0"/>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s-ES_tradnl" sz="1100" b="1" noProof="0" dirty="0" smtClean="0"/>
                        <a:t>Editar y clarificar</a:t>
                      </a:r>
                      <a:endParaRPr lang="es-ES_tradnl" sz="1100" b="1" noProof="0" dirty="0"/>
                    </a:p>
                  </a:txBody>
                  <a:tcPr marL="97536" marR="97536" marT="48006" marB="48006">
                    <a:solidFill>
                      <a:srgbClr val="FFFFCC"/>
                    </a:solidFill>
                  </a:tcPr>
                </a:tc>
                <a:tc>
                  <a:txBody>
                    <a:bodyPr/>
                    <a:lstStyle/>
                    <a:p>
                      <a:r>
                        <a:rPr lang="es-ES_tradnl" sz="1100" b="1" noProof="0" dirty="0" smtClean="0"/>
                        <a:t>L.1.2c</a:t>
                      </a:r>
                      <a:endParaRPr lang="es-ES_tradnl" sz="1100" b="1" noProof="0" dirty="0"/>
                    </a:p>
                  </a:txBody>
                  <a:tcPr marL="97536" marR="97536" marT="48006" marB="48006">
                    <a:solidFill>
                      <a:srgbClr val="FFFFCC"/>
                    </a:solidFill>
                  </a:tcPr>
                </a:tc>
                <a:tc>
                  <a:txBody>
                    <a:bodyPr/>
                    <a:lstStyle/>
                    <a:p>
                      <a:pPr algn="ctr"/>
                      <a:r>
                        <a:rPr lang="en-US" sz="1100" b="1" dirty="0" smtClean="0"/>
                        <a:t>1-2</a:t>
                      </a:r>
                      <a:endParaRPr lang="en-US" sz="1100" b="1" dirty="0"/>
                    </a:p>
                  </a:txBody>
                  <a:tcPr marL="97536" marR="97536" marT="48006" marB="48006" anchor="ctr">
                    <a:solidFill>
                      <a:srgbClr val="FFFFCC"/>
                    </a:solidFill>
                  </a:tcPr>
                </a:tc>
              </a:tr>
            </a:tbl>
          </a:graphicData>
        </a:graphic>
      </p:graphicFrame>
      <p:sp>
        <p:nvSpPr>
          <p:cNvPr id="7" name="TextBox 6"/>
          <p:cNvSpPr txBox="1"/>
          <p:nvPr/>
        </p:nvSpPr>
        <p:spPr>
          <a:xfrm>
            <a:off x="3570922" y="1619338"/>
            <a:ext cx="2673001" cy="83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r>
              <a:rPr lang="es-PR" sz="2500" b="1" dirty="0" smtClean="0">
                <a:solidFill>
                  <a:schemeClr val="accent1">
                    <a:lumMod val="75000"/>
                  </a:schemeClr>
                </a:solidFill>
                <a:latin typeface="Bookman Old Style" pitchFamily="18" charset="0"/>
              </a:rPr>
              <a:t>Trimestre 2 </a:t>
            </a:r>
            <a:r>
              <a:rPr lang="es-ES_tradnl" sz="2300" b="1" dirty="0" smtClean="0">
                <a:latin typeface="Bookman Old Style" pitchFamily="18" charset="0"/>
              </a:rPr>
              <a:t>Pre-evaluación</a:t>
            </a:r>
            <a:endParaRPr lang="es-ES_tradnl" b="1" dirty="0" smtClean="0">
              <a:latin typeface="Bookman Old Style" pitchFamily="18" charset="0"/>
            </a:endParaRPr>
          </a:p>
        </p:txBody>
      </p:sp>
      <p:sp>
        <p:nvSpPr>
          <p:cNvPr id="25" name="TextBox 24"/>
          <p:cNvSpPr txBox="1"/>
          <p:nvPr/>
        </p:nvSpPr>
        <p:spPr>
          <a:xfrm>
            <a:off x="1075765" y="5792025"/>
            <a:ext cx="5382459" cy="236099"/>
          </a:xfrm>
          <a:prstGeom prst="rect">
            <a:avLst/>
          </a:prstGeom>
          <a:noFill/>
        </p:spPr>
        <p:txBody>
          <a:bodyPr wrap="square" lIns="96655" tIns="48328" rIns="96655" bIns="48328" rtlCol="0">
            <a:spAutoFit/>
          </a:bodyPr>
          <a:lstStyle/>
          <a:p>
            <a:pPr algn="ctr"/>
            <a:r>
              <a:rPr lang="es-419" sz="900" b="1" i="1" dirty="0" smtClean="0">
                <a:latin typeface="Calibri" panose="020F0502020204030204" pitchFamily="34" charset="0"/>
              </a:rPr>
              <a:t>Nota:  Pueden haber más estándares por objetivo.  Sólo se listaron los estándares evaluados</a:t>
            </a:r>
            <a:r>
              <a:rPr lang="en-US" sz="900" b="1" i="1" dirty="0" smtClean="0">
                <a:latin typeface="Calibri" panose="020F0502020204030204" pitchFamily="34" charset="0"/>
              </a:rPr>
              <a:t>.</a:t>
            </a:r>
            <a:endParaRPr lang="en-US" sz="900" b="1" i="1" dirty="0">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621124997"/>
              </p:ext>
            </p:extLst>
          </p:nvPr>
        </p:nvGraphicFramePr>
        <p:xfrm>
          <a:off x="1544322" y="2859994"/>
          <a:ext cx="4479961" cy="1383653"/>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s-CO" sz="1100" b="1" noProof="0" dirty="0" smtClean="0"/>
                        <a:t>Lectura: Texto literario</a:t>
                      </a: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96972">
                <a:tc gridSpan="2">
                  <a:txBody>
                    <a:bodyPr/>
                    <a:lstStyle/>
                    <a:p>
                      <a:pPr algn="ctr"/>
                      <a:r>
                        <a:rPr lang="es-CO" sz="1100" b="1" noProof="0" dirty="0" smtClean="0"/>
                        <a:t>Objetivos</a:t>
                      </a:r>
                      <a:endParaRPr lang="es-CO"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72034">
                <a:tc>
                  <a:txBody>
                    <a:bodyPr/>
                    <a:lstStyle/>
                    <a:p>
                      <a:r>
                        <a:rPr lang="en-US" sz="1100" b="1" dirty="0" smtClean="0"/>
                        <a:t>4</a:t>
                      </a:r>
                      <a:endParaRPr lang="en-US" sz="1100" b="1" dirty="0"/>
                    </a:p>
                  </a:txBody>
                  <a:tcPr marL="97536" marR="97536" marT="48006" marB="48006">
                    <a:solidFill>
                      <a:srgbClr val="FFFFCC"/>
                    </a:solidFill>
                  </a:tcPr>
                </a:tc>
                <a:tc>
                  <a:txBody>
                    <a:bodyPr/>
                    <a:lstStyle/>
                    <a:p>
                      <a:r>
                        <a:rPr lang="es-CO" sz="1100" b="1" noProof="0" dirty="0" smtClean="0"/>
                        <a:t>Razonamiento y evaluación</a:t>
                      </a:r>
                      <a:endParaRPr lang="es-CO" sz="1100" b="1" noProof="0" dirty="0"/>
                    </a:p>
                  </a:txBody>
                  <a:tcPr marL="97536" marR="97536" marT="48006" marB="48006">
                    <a:solidFill>
                      <a:srgbClr val="FFFFCC"/>
                    </a:solidFill>
                  </a:tcPr>
                </a:tc>
                <a:tc>
                  <a:txBody>
                    <a:bodyPr/>
                    <a:lstStyle/>
                    <a:p>
                      <a:r>
                        <a:rPr lang="en-US" sz="1100" b="1" dirty="0" smtClean="0"/>
                        <a:t>RL.1.6</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0579">
                <a:tc>
                  <a:txBody>
                    <a:bodyPr/>
                    <a:lstStyle/>
                    <a:p>
                      <a:r>
                        <a:rPr lang="en-US" sz="1100" b="1" dirty="0" smtClean="0"/>
                        <a:t>5</a:t>
                      </a:r>
                      <a:endParaRPr lang="en-US" sz="1100" b="1" dirty="0"/>
                    </a:p>
                  </a:txBody>
                  <a:tcPr marL="97536" marR="97536" marT="48006" marB="48006">
                    <a:solidFill>
                      <a:srgbClr val="FFFFCC"/>
                    </a:solidFill>
                  </a:tcPr>
                </a:tc>
                <a:tc>
                  <a:txBody>
                    <a:bodyPr/>
                    <a:lstStyle/>
                    <a:p>
                      <a:r>
                        <a:rPr lang="es-CO" sz="1100" b="1" noProof="0" dirty="0" smtClean="0"/>
                        <a:t>Análisis</a:t>
                      </a:r>
                      <a:r>
                        <a:rPr lang="es-CO" sz="1100" b="1" baseline="0" noProof="0" dirty="0" smtClean="0"/>
                        <a:t> dentro o entre textos</a:t>
                      </a:r>
                      <a:endParaRPr lang="es-CO" sz="1100" b="1" noProof="0" dirty="0"/>
                    </a:p>
                  </a:txBody>
                  <a:tcPr marL="97536" marR="97536" marT="48006" marB="48006">
                    <a:solidFill>
                      <a:srgbClr val="FFFFCC"/>
                    </a:solidFill>
                  </a:tcPr>
                </a:tc>
                <a:tc>
                  <a:txBody>
                    <a:bodyPr/>
                    <a:lstStyle/>
                    <a:p>
                      <a:r>
                        <a:rPr lang="en-US" sz="1100" b="1" dirty="0" smtClean="0"/>
                        <a:t>RL.1.6,</a:t>
                      </a:r>
                      <a:r>
                        <a:rPr lang="en-US" sz="1100" b="1" baseline="0" dirty="0" smtClean="0"/>
                        <a:t> RL.1.7</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2034">
                <a:tc>
                  <a:txBody>
                    <a:bodyPr/>
                    <a:lstStyle/>
                    <a:p>
                      <a:r>
                        <a:rPr lang="en-US" sz="1100" b="1" dirty="0" smtClean="0"/>
                        <a:t>6</a:t>
                      </a:r>
                      <a:endParaRPr lang="en-US" sz="1100" b="1" dirty="0"/>
                    </a:p>
                  </a:txBody>
                  <a:tcPr marL="97536" marR="97536" marT="48006" marB="48006">
                    <a:solidFill>
                      <a:srgbClr val="FFFFCC"/>
                    </a:solidFill>
                  </a:tcPr>
                </a:tc>
                <a:tc>
                  <a:txBody>
                    <a:bodyPr/>
                    <a:lstStyle/>
                    <a:p>
                      <a:r>
                        <a:rPr lang="es-CO" sz="1100" b="1" noProof="0" dirty="0" smtClean="0"/>
                        <a:t>Estructuras/Características del texto</a:t>
                      </a:r>
                      <a:endParaRPr lang="es-CO" sz="1100" b="1" noProof="0" dirty="0"/>
                    </a:p>
                  </a:txBody>
                  <a:tcPr marL="97536" marR="97536" marT="48006" marB="48006">
                    <a:solidFill>
                      <a:srgbClr val="FFFFCC"/>
                    </a:solidFill>
                  </a:tcPr>
                </a:tc>
                <a:tc>
                  <a:txBody>
                    <a:bodyPr/>
                    <a:lstStyle/>
                    <a:p>
                      <a:r>
                        <a:rPr lang="en-US" sz="1100" b="1" dirty="0" smtClean="0"/>
                        <a:t>RL.1.5</a:t>
                      </a:r>
                      <a:endParaRPr lang="en-US" sz="1100" b="1" dirty="0"/>
                    </a:p>
                  </a:txBody>
                  <a:tcPr marL="97536" marR="97536" marT="48006" marB="48006">
                    <a:solidFill>
                      <a:srgbClr val="FFFFCC"/>
                    </a:solidFill>
                  </a:tcPr>
                </a:tc>
                <a:tc>
                  <a:txBody>
                    <a:bodyPr/>
                    <a:lstStyle/>
                    <a:p>
                      <a:pPr algn="ctr"/>
                      <a:r>
                        <a:rPr lang="en-US" sz="1100" b="1" dirty="0" smtClean="0"/>
                        <a:t>2-3</a:t>
                      </a:r>
                      <a:endParaRPr lang="en-US" sz="1100" b="1" dirty="0"/>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85610535"/>
              </p:ext>
            </p:extLst>
          </p:nvPr>
        </p:nvGraphicFramePr>
        <p:xfrm>
          <a:off x="1544322" y="4314721"/>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s-SV" sz="1100" b="1" noProof="0" dirty="0" smtClean="0"/>
                        <a:t>Lectura: Texto informativo</a:t>
                      </a:r>
                      <a:endParaRPr lang="es-SV" sz="1100" b="1" noProof="0"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SV" sz="1100" b="1" noProof="0" dirty="0" smtClean="0"/>
                        <a:t>Objetivos</a:t>
                      </a:r>
                      <a:endParaRPr lang="es-SV"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72034">
                <a:tc>
                  <a:txBody>
                    <a:bodyPr/>
                    <a:lstStyle/>
                    <a:p>
                      <a:r>
                        <a:rPr lang="en-US" sz="1100" b="1" dirty="0" smtClean="0"/>
                        <a:t>4</a:t>
                      </a:r>
                      <a:endParaRPr lang="en-US" sz="1100" b="1" dirty="0"/>
                    </a:p>
                  </a:txBody>
                  <a:tcPr marL="97536" marR="97536" marT="48006" marB="48006">
                    <a:solidFill>
                      <a:srgbClr val="FFFFCC"/>
                    </a:solidFill>
                  </a:tcPr>
                </a:tc>
                <a:tc>
                  <a:txBody>
                    <a:bodyPr/>
                    <a:lstStyle/>
                    <a:p>
                      <a:r>
                        <a:rPr lang="es-SV" sz="1100" b="1" noProof="0" dirty="0" smtClean="0"/>
                        <a:t>Razonamiento y evaluación</a:t>
                      </a:r>
                      <a:endParaRPr lang="es-SV" sz="1100" b="1" noProof="0" dirty="0"/>
                    </a:p>
                  </a:txBody>
                  <a:tcPr marL="97536" marR="97536" marT="48006" marB="48006">
                    <a:solidFill>
                      <a:srgbClr val="FFFFCC"/>
                    </a:solidFill>
                  </a:tcPr>
                </a:tc>
                <a:tc>
                  <a:txBody>
                    <a:bodyPr/>
                    <a:lstStyle/>
                    <a:p>
                      <a:r>
                        <a:rPr lang="en-US" sz="1100" b="1" dirty="0" smtClean="0"/>
                        <a:t>RI.1.6</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s-SV" sz="1100" b="1" noProof="0" dirty="0" smtClean="0"/>
                        <a:t>Análisis</a:t>
                      </a:r>
                      <a:r>
                        <a:rPr lang="es-SV" sz="1100" b="1" baseline="0" noProof="0" dirty="0" smtClean="0"/>
                        <a:t> dentro o entre textos</a:t>
                      </a:r>
                      <a:endParaRPr lang="es-SV" sz="1100" b="1" noProof="0" dirty="0"/>
                    </a:p>
                  </a:txBody>
                  <a:tcPr marL="97536" marR="97536" marT="48006" marB="48006">
                    <a:solidFill>
                      <a:srgbClr val="FFFFCC"/>
                    </a:solidFill>
                  </a:tcPr>
                </a:tc>
                <a:tc>
                  <a:txBody>
                    <a:bodyPr/>
                    <a:lstStyle/>
                    <a:p>
                      <a:r>
                        <a:rPr lang="en-US" sz="1100" b="1" dirty="0" smtClean="0"/>
                        <a:t>RI.1.7</a:t>
                      </a:r>
                      <a:endParaRPr lang="en-US" sz="1100" b="1" dirty="0"/>
                    </a:p>
                  </a:txBody>
                  <a:tcPr marL="97536" marR="97536" marT="48006" marB="48006">
                    <a:solidFill>
                      <a:srgbClr val="FFFFCC"/>
                    </a:solidFill>
                  </a:tcPr>
                </a:tc>
                <a:tc>
                  <a:txBody>
                    <a:bodyPr/>
                    <a:lstStyle/>
                    <a:p>
                      <a:pPr algn="ctr"/>
                      <a:r>
                        <a:rPr lang="en-US" sz="1100" b="1" dirty="0" smtClean="0"/>
                        <a:t>2-3</a:t>
                      </a:r>
                      <a:endParaRPr lang="en-US" sz="1100" b="1" dirty="0"/>
                    </a:p>
                  </a:txBody>
                  <a:tcPr marL="97536" marR="97536" marT="48006" marB="48006" anchor="ctr">
                    <a:solidFill>
                      <a:srgbClr val="FFFFCC"/>
                    </a:solidFill>
                  </a:tcPr>
                </a:tc>
              </a:tr>
              <a:tr h="272034">
                <a:tc>
                  <a:txBody>
                    <a:bodyPr/>
                    <a:lstStyle/>
                    <a:p>
                      <a:r>
                        <a:rPr lang="en-US" sz="1100" b="1" dirty="0" smtClean="0"/>
                        <a:t>6</a:t>
                      </a:r>
                      <a:endParaRPr lang="en-US" sz="1100" b="1" dirty="0"/>
                    </a:p>
                  </a:txBody>
                  <a:tcPr marL="97536" marR="97536" marT="48006" marB="48006">
                    <a:solidFill>
                      <a:srgbClr val="FFFFCC"/>
                    </a:solidFill>
                  </a:tcPr>
                </a:tc>
                <a:tc>
                  <a:txBody>
                    <a:bodyPr/>
                    <a:lstStyle/>
                    <a:p>
                      <a:r>
                        <a:rPr lang="es-SV" sz="1100" b="1" noProof="0" dirty="0" smtClean="0"/>
                        <a:t>Estructuras/Características del texto</a:t>
                      </a:r>
                      <a:endParaRPr lang="es-SV" sz="1100" b="1" noProof="0" dirty="0"/>
                    </a:p>
                  </a:txBody>
                  <a:tcPr marL="97536" marR="97536" marT="48006" marB="48006">
                    <a:solidFill>
                      <a:srgbClr val="FFFFCC"/>
                    </a:solidFill>
                  </a:tcPr>
                </a:tc>
                <a:tc>
                  <a:txBody>
                    <a:bodyPr/>
                    <a:lstStyle/>
                    <a:p>
                      <a:r>
                        <a:rPr lang="en-US" sz="1100" b="1" dirty="0" smtClean="0"/>
                        <a:t>RI.1.5, RI.1.7</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bl>
          </a:graphicData>
        </a:graphic>
      </p:graphicFrame>
      <p:sp>
        <p:nvSpPr>
          <p:cNvPr id="2" name="Rectangle 1"/>
          <p:cNvSpPr/>
          <p:nvPr/>
        </p:nvSpPr>
        <p:spPr>
          <a:xfrm>
            <a:off x="4539868" y="6697259"/>
            <a:ext cx="565531"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4" name="Rectangle 23"/>
          <p:cNvSpPr/>
          <p:nvPr/>
        </p:nvSpPr>
        <p:spPr>
          <a:xfrm>
            <a:off x="4038600" y="7020578"/>
            <a:ext cx="501268" cy="2012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9" name="Rectangle 28"/>
          <p:cNvSpPr/>
          <p:nvPr/>
        </p:nvSpPr>
        <p:spPr>
          <a:xfrm>
            <a:off x="3570922" y="7477068"/>
            <a:ext cx="2198422"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Tree>
    <p:extLst>
      <p:ext uri="{BB962C8B-B14F-4D97-AF65-F5344CB8AC3E}">
        <p14:creationId xmlns:p14="http://schemas.microsoft.com/office/powerpoint/2010/main" val="391500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590458044"/>
              </p:ext>
            </p:extLst>
          </p:nvPr>
        </p:nvGraphicFramePr>
        <p:xfrm>
          <a:off x="374793" y="1524000"/>
          <a:ext cx="6421120" cy="5524500"/>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Pre-evaluación Trimestre 2: Clave para la </a:t>
                      </a:r>
                      <a:r>
                        <a:rPr kumimoji="0" lang="es-ES" sz="14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Respuesta construida de investigación</a:t>
                      </a:r>
                    </a:p>
                  </a:txBody>
                  <a:tcPr marL="97536" marR="97536" marT="48006" marB="48006"/>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600" b="1" u="sng" dirty="0" smtClean="0"/>
                        <a:t>Rúbricas para</a:t>
                      </a:r>
                      <a:r>
                        <a:rPr lang="es-ES" sz="1600" b="1" u="sng" baseline="0" dirty="0" smtClean="0"/>
                        <a:t> la </a:t>
                      </a:r>
                      <a:r>
                        <a:rPr lang="es-ES" sz="1600" b="1" u="sng" dirty="0" smtClean="0"/>
                        <a:t>Respuesta construida de investigación - Objetivo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err="1" smtClean="0"/>
                        <a:t>Localizar</a:t>
                      </a:r>
                      <a:r>
                        <a:rPr lang="en-US" sz="1200" b="1" dirty="0" smtClean="0"/>
                        <a:t>, </a:t>
                      </a:r>
                      <a:r>
                        <a:rPr lang="en-US" sz="1200" b="1" dirty="0" err="1" smtClean="0"/>
                        <a:t>seleccionar</a:t>
                      </a:r>
                      <a:r>
                        <a:rPr lang="en-US" sz="1200" b="1" dirty="0" smtClean="0"/>
                        <a:t>, </a:t>
                      </a:r>
                      <a:r>
                        <a:rPr lang="en-US" sz="1200" b="1" dirty="0" err="1" smtClean="0"/>
                        <a:t>interpretar</a:t>
                      </a:r>
                      <a:r>
                        <a:rPr lang="en-US" sz="1200" b="1" dirty="0" smtClean="0"/>
                        <a:t> e </a:t>
                      </a:r>
                      <a:r>
                        <a:rPr lang="en-US" sz="1200" b="1" dirty="0" err="1" smtClean="0"/>
                        <a:t>integrar</a:t>
                      </a:r>
                      <a:r>
                        <a:rPr lang="en-US" sz="1200" b="1" dirty="0" smtClean="0"/>
                        <a:t> </a:t>
                      </a:r>
                      <a:r>
                        <a:rPr lang="en-US" sz="1200" b="1" dirty="0" err="1" smtClean="0"/>
                        <a:t>información</a:t>
                      </a:r>
                      <a:endParaRPr lang="en-US" sz="1200" b="1" dirty="0" smtClean="0"/>
                    </a:p>
                    <a:p>
                      <a:pPr marL="0" marR="0" indent="0" algn="ctr" defTabSz="914318" rtl="0" eaLnBrk="1" fontAlgn="auto" latinLnBrk="0" hangingPunct="1">
                        <a:lnSpc>
                          <a:spcPct val="100000"/>
                        </a:lnSpc>
                        <a:spcBef>
                          <a:spcPts val="0"/>
                        </a:spcBef>
                        <a:spcAft>
                          <a:spcPts val="0"/>
                        </a:spcAft>
                        <a:buClrTx/>
                        <a:buSzTx/>
                        <a:buFontTx/>
                        <a:buNone/>
                        <a:tabLst/>
                        <a:defRPr/>
                      </a:pPr>
                      <a:endParaRPr lang="en-US" sz="600" b="1" dirty="0" smtClean="0"/>
                    </a:p>
                  </a:txBody>
                  <a:tcPr marL="97536" marR="97536" marT="48006" marB="48006"/>
                </a:tc>
                <a:tc hMerge="1">
                  <a:txBody>
                    <a:bodyPr/>
                    <a:lstStyle/>
                    <a:p>
                      <a:endParaRPr lang="en-US"/>
                    </a:p>
                  </a:txBody>
                  <a:tcPr/>
                </a:tc>
              </a:tr>
              <a:tr h="31546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400" b="1" dirty="0" smtClean="0">
                          <a:latin typeface="Helvetica" pitchFamily="34" charset="0"/>
                          <a:cs typeface="Helvetica" panose="020B0604020202020204" pitchFamily="34" charset="0"/>
                        </a:rPr>
                        <a:t>Pregunta # 16:  ¿Cómo el cuerpo del pingüino</a:t>
                      </a:r>
                      <a:r>
                        <a:rPr lang="es-ES" sz="1400" b="1" baseline="0" dirty="0" smtClean="0">
                          <a:latin typeface="Helvetica" pitchFamily="34" charset="0"/>
                          <a:cs typeface="Helvetica" panose="020B0604020202020204" pitchFamily="34" charset="0"/>
                        </a:rPr>
                        <a:t> </a:t>
                      </a:r>
                      <a:r>
                        <a:rPr lang="es-ES" sz="1400" b="1" dirty="0" smtClean="0">
                          <a:latin typeface="Helvetica" pitchFamily="34" charset="0"/>
                          <a:cs typeface="Helvetica" panose="020B0604020202020204" pitchFamily="34" charset="0"/>
                        </a:rPr>
                        <a:t>le ayuda a sobrevivir?</a:t>
                      </a:r>
                    </a:p>
                  </a:txBody>
                  <a:tcPr marL="97536" marR="97536" marT="48006" marB="48006"/>
                </a:tc>
                <a:tc hMerge="1">
                  <a:txBody>
                    <a:bodyPr/>
                    <a:lstStyle/>
                    <a:p>
                      <a:endParaRPr lang="en-US" dirty="0"/>
                    </a:p>
                  </a:txBody>
                  <a:tcPr/>
                </a:tc>
              </a:tr>
              <a:tr h="320040">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4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4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solidFill>
                      <a:schemeClr val="bg1">
                        <a:lumMod val="85000"/>
                      </a:schemeClr>
                    </a:solidFill>
                  </a:tcPr>
                </a:tc>
                <a:tc hMerge="1">
                  <a:txBody>
                    <a:bodyPr/>
                    <a:lstStyle/>
                    <a:p>
                      <a:endParaRPr lang="en-US"/>
                    </a:p>
                  </a:txBody>
                  <a:tcPr/>
                </a:tc>
              </a:tr>
              <a:tr h="120015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dirty="0" smtClean="0"/>
                        <a:t>La respuesta da suficiente evidencia </a:t>
                      </a:r>
                      <a:r>
                        <a:rPr lang="es-ES" sz="1100" b="0" u="none" dirty="0" smtClean="0">
                          <a:effectLst/>
                        </a:rPr>
                        <a:t>de la habilidad para localizar y seleccionar información sobre cómo el cuerpo del pingüino le ayuda a sobrevivir. La información que apoya cómo el cuerpo de un pingüino le ayuda a sobrevivir podría incluir: (1) tienen grasa para mantener el calor, (2) pueden nadar bien (infiere que puedan pescar), y (3) tienen plumas que mantienen su piel seca y mantienen el agua alejada de la piel. </a:t>
                      </a:r>
                    </a:p>
                    <a:p>
                      <a:pPr marL="0" marR="0" indent="0" algn="l" defTabSz="914318" rtl="0" eaLnBrk="1" fontAlgn="auto" latinLnBrk="0" hangingPunct="1">
                        <a:lnSpc>
                          <a:spcPct val="100000"/>
                        </a:lnSpc>
                        <a:spcBef>
                          <a:spcPts val="0"/>
                        </a:spcBef>
                        <a:spcAft>
                          <a:spcPts val="0"/>
                        </a:spcAft>
                        <a:buClrTx/>
                        <a:buSzTx/>
                        <a:buFontTx/>
                        <a:buNone/>
                        <a:tabLst/>
                        <a:defRPr/>
                      </a:pPr>
                      <a:endParaRPr lang="en-US" sz="1100" b="0" i="0" u="none" baseline="0" dirty="0" smtClean="0">
                        <a:effectLst/>
                      </a:endParaRPr>
                    </a:p>
                    <a:p>
                      <a:pPr marL="0" marR="0" indent="0" algn="l" defTabSz="914318" rtl="0" eaLnBrk="1" fontAlgn="auto" latinLnBrk="0" hangingPunct="1">
                        <a:lnSpc>
                          <a:spcPct val="100000"/>
                        </a:lnSpc>
                        <a:spcBef>
                          <a:spcPts val="0"/>
                        </a:spcBef>
                        <a:spcAft>
                          <a:spcPts val="0"/>
                        </a:spcAft>
                        <a:buClrTx/>
                        <a:buSzTx/>
                        <a:buFontTx/>
                        <a:buNone/>
                        <a:tabLst/>
                        <a:defRPr/>
                      </a:pPr>
                      <a:r>
                        <a:rPr lang="es-ES" sz="1100" b="1" i="0" u="sng" baseline="0" dirty="0" smtClean="0"/>
                        <a:t>La respuesta da suficiente evidencia</a:t>
                      </a:r>
                      <a:r>
                        <a:rPr lang="es-ES" sz="1100" b="1" i="0" u="none" baseline="0" dirty="0" smtClean="0"/>
                        <a:t> </a:t>
                      </a:r>
                      <a:r>
                        <a:rPr lang="es-ES" sz="1100" b="0" i="0" u="none" baseline="0" dirty="0" smtClean="0"/>
                        <a:t>de la habilidad de interpretar e integrar información para escribir una respuesta organizada con el fin de responder a la pregunta.</a:t>
                      </a:r>
                      <a:endParaRPr lang="en-US" sz="1100" b="0" u="none" dirty="0" smtClean="0"/>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s-ES" sz="1400" b="1" dirty="0" smtClean="0"/>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t>2</a:t>
                      </a:r>
                      <a:endParaRPr lang="en-US" sz="1900" b="1" dirty="0"/>
                    </a:p>
                  </a:txBody>
                  <a:tcPr marL="97536" marR="97536" marT="48006" marB="48006" anchor="ctr"/>
                </a:tc>
                <a:tc>
                  <a:txBody>
                    <a:bodyPr/>
                    <a:lstStyle/>
                    <a:p>
                      <a:r>
                        <a:rPr lang="es-ES" sz="1000" b="0" i="1" dirty="0" smtClean="0"/>
                        <a:t>El estudiante localiza y selecciona información acerca de cómo el cuerpo de un pingüino le ayuda a sobrevivir, y es capaz de integrar la información para escribir una respuesta organizada.</a:t>
                      </a:r>
                    </a:p>
                    <a:p>
                      <a:r>
                        <a:rPr lang="es-ES" sz="1100" b="0" i="0" baseline="0" dirty="0" smtClean="0"/>
                        <a:t>Los pingüinos viven donde hace mucho frío. Así que tienen que mantenerse calientes. Tienen una gran cantidad de grasa para ayudarles a mantener el calor. Los pingüinos tienen que nadar para atrapar comida. Tienen un cuerpo que puede nadar. ¿Cómo se mantienen secos? ¡Las plumas de los pingüinos los mantienen secos incluso después de nadar!</a:t>
                      </a:r>
                      <a:endParaRPr lang="en-US" sz="1100" b="0" i="0" baseline="0" dirty="0" smtClean="0"/>
                    </a:p>
                  </a:txBody>
                  <a:tcPr marL="97536" marR="97536" marT="48006" marB="48006"/>
                </a:tc>
              </a:tr>
              <a:tr h="571500">
                <a:tc>
                  <a:txBody>
                    <a:bodyPr/>
                    <a:lstStyle/>
                    <a:p>
                      <a:pPr algn="ctr"/>
                      <a:r>
                        <a:rPr lang="en-US" sz="1900" b="1" dirty="0" smtClean="0"/>
                        <a:t>1</a:t>
                      </a:r>
                      <a:endParaRPr lang="en-US" sz="1900" b="1" dirty="0"/>
                    </a:p>
                  </a:txBody>
                  <a:tcPr marL="97536" marR="97536" marT="48006" marB="48006" anchor="ctr"/>
                </a:tc>
                <a:tc>
                  <a:txBody>
                    <a:bodyPr/>
                    <a:lstStyle/>
                    <a:p>
                      <a:r>
                        <a:rPr lang="es-ES" sz="1000" b="0" i="1" dirty="0" smtClean="0"/>
                        <a:t>El estudiante localiza y selecciona </a:t>
                      </a:r>
                      <a:r>
                        <a:rPr lang="es-ES" sz="1000" b="0" i="1" u="none" dirty="0" smtClean="0"/>
                        <a:t>alguna </a:t>
                      </a:r>
                      <a:r>
                        <a:rPr lang="es-ES" sz="1000" b="0" i="1" dirty="0" smtClean="0"/>
                        <a:t>información acerca de cómo el cuerpo de un pingüino le ayuda a sobrevivir, y es capaz de integrar la información para escribir una respuesta un poco organizada</a:t>
                      </a:r>
                      <a:r>
                        <a:rPr lang="en-US" sz="1000" b="0" i="1" baseline="0" dirty="0" smtClean="0"/>
                        <a:t>.</a:t>
                      </a:r>
                    </a:p>
                    <a:p>
                      <a:r>
                        <a:rPr lang="es-ES" sz="1100" b="0" i="0" baseline="0" dirty="0" smtClean="0"/>
                        <a:t>Los pingüinos sobreviven porque tienen un cuerpo lleno de grasa. Esto los mantiene calientes. También nadan muy bien.</a:t>
                      </a:r>
                      <a:endParaRPr lang="en-US" sz="1100" b="0" i="0" baseline="0" dirty="0" smtClean="0"/>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s-ES" sz="1000" i="1" dirty="0" smtClean="0"/>
                        <a:t>El estudiante no da suficiente evidencia de la capacidad de localizar, seleccionar, interpretar e integrar la información</a:t>
                      </a:r>
                      <a:r>
                        <a:rPr lang="en-US" sz="1000" b="0" i="1" baseline="0" dirty="0" smtClean="0"/>
                        <a:t>.</a:t>
                      </a:r>
                    </a:p>
                    <a:p>
                      <a:r>
                        <a:rPr lang="es-ES" sz="1100" b="0" i="0" baseline="0" dirty="0" smtClean="0"/>
                        <a:t>Los pingüinos son blancos y negros. Caminan muy chistoso</a:t>
                      </a:r>
                      <a:r>
                        <a:rPr lang="en-US" sz="1100" b="0" i="0" baseline="0" dirty="0" smtClean="0"/>
                        <a:t>.</a:t>
                      </a:r>
                    </a:p>
                  </a:txBody>
                  <a:tcPr marL="97536" marR="97536" marT="48006" marB="48006"/>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54417294"/>
              </p:ext>
            </p:extLst>
          </p:nvPr>
        </p:nvGraphicFramePr>
        <p:xfrm>
          <a:off x="5282627" y="7159363"/>
          <a:ext cx="1524000" cy="427545"/>
        </p:xfrm>
        <a:graphic>
          <a:graphicData uri="http://schemas.openxmlformats.org/drawingml/2006/table">
            <a:tbl>
              <a:tblPr/>
              <a:tblGrid>
                <a:gridCol w="1524000"/>
              </a:tblGrid>
              <a:tr h="155320">
                <a:tc>
                  <a:txBody>
                    <a:bodyPr/>
                    <a:lstStyle/>
                    <a:p>
                      <a:pPr marL="0" marR="0" algn="l">
                        <a:lnSpc>
                          <a:spcPct val="115000"/>
                        </a:lnSpc>
                        <a:spcBef>
                          <a:spcPts val="0"/>
                        </a:spcBef>
                        <a:spcAft>
                          <a:spcPts val="0"/>
                        </a:spcAft>
                      </a:pPr>
                      <a:r>
                        <a:rPr lang="en-US" sz="800" b="0" i="0" dirty="0" err="1" smtClean="0">
                          <a:solidFill>
                            <a:srgbClr val="000000"/>
                          </a:solidFill>
                          <a:latin typeface="+mn-lt"/>
                          <a:ea typeface="Times New Roman"/>
                          <a:cs typeface="Times New Roman"/>
                        </a:rPr>
                        <a:t>Hacia</a:t>
                      </a:r>
                      <a:r>
                        <a:rPr lang="en-US" sz="800" b="0" i="0" dirty="0" smtClean="0">
                          <a:solidFill>
                            <a:srgbClr val="000000"/>
                          </a:solidFill>
                          <a:latin typeface="+mn-lt"/>
                          <a:ea typeface="Times New Roman"/>
                          <a:cs typeface="Times New Roman"/>
                        </a:rPr>
                        <a:t> </a:t>
                      </a:r>
                      <a:r>
                        <a:rPr lang="en-US" sz="800" b="0" i="0" u="sng" dirty="0" smtClean="0">
                          <a:solidFill>
                            <a:srgbClr val="000000"/>
                          </a:solidFill>
                          <a:latin typeface="+mn-lt"/>
                          <a:ea typeface="Times New Roman"/>
                          <a:cs typeface="Times New Roman"/>
                        </a:rPr>
                        <a:t>RI.1.7</a:t>
                      </a:r>
                      <a:r>
                        <a:rPr lang="en-US" sz="800" b="0" i="0" u="none" dirty="0" smtClean="0">
                          <a:solidFill>
                            <a:srgbClr val="000000"/>
                          </a:solidFill>
                          <a:latin typeface="+mn-lt"/>
                          <a:ea typeface="Times New Roman"/>
                          <a:cs typeface="Times New Roman"/>
                        </a:rPr>
                        <a:t>          DOK-2</a:t>
                      </a:r>
                      <a:r>
                        <a:rPr lang="en-US" sz="800" b="0" i="0" u="none" baseline="0" dirty="0" smtClean="0">
                          <a:solidFill>
                            <a:srgbClr val="000000"/>
                          </a:solidFill>
                          <a:latin typeface="+mn-lt"/>
                          <a:ea typeface="Times New Roman"/>
                          <a:cs typeface="Times New Roman"/>
                        </a:rPr>
                        <a:t> </a:t>
                      </a:r>
                      <a:r>
                        <a:rPr lang="en-US" sz="800" b="0" i="0" u="none" dirty="0" smtClean="0">
                          <a:solidFill>
                            <a:srgbClr val="000000"/>
                          </a:solidFill>
                          <a:latin typeface="+mn-lt"/>
                          <a:ea typeface="Times New Roman"/>
                          <a:cs typeface="Times New Roman"/>
                        </a:rPr>
                        <a:t>  Cl</a:t>
                      </a:r>
                      <a:endParaRPr lang="en-US" sz="800" b="0" i="0" u="none" dirty="0">
                        <a:latin typeface="+mn-lt"/>
                        <a:ea typeface="Calibri"/>
                        <a:cs typeface="Times New Roman"/>
                      </a:endParaRPr>
                    </a:p>
                  </a:txBody>
                  <a:tcPr marL="30459" marR="30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55905">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800" b="0" i="0" dirty="0" smtClean="0">
                          <a:solidFill>
                            <a:srgbClr val="000000"/>
                          </a:solidFill>
                          <a:latin typeface="+mn-lt"/>
                          <a:ea typeface="Times New Roman"/>
                          <a:cs typeface="Times New Roman"/>
                        </a:rPr>
                        <a:t>Localiza </a:t>
                      </a:r>
                      <a:r>
                        <a:rPr lang="es-ES" sz="800" b="0" i="0" u="sng" dirty="0" smtClean="0">
                          <a:solidFill>
                            <a:srgbClr val="000000"/>
                          </a:solidFill>
                          <a:latin typeface="+mn-lt"/>
                          <a:ea typeface="Times New Roman"/>
                          <a:cs typeface="Times New Roman"/>
                        </a:rPr>
                        <a:t>ideas clave</a:t>
                      </a:r>
                      <a:r>
                        <a:rPr lang="es-ES" sz="800" b="0" i="0" u="none" baseline="0" dirty="0" smtClean="0">
                          <a:solidFill>
                            <a:srgbClr val="000000"/>
                          </a:solidFill>
                          <a:latin typeface="+mn-lt"/>
                          <a:ea typeface="Times New Roman"/>
                          <a:cs typeface="Times New Roman"/>
                        </a:rPr>
                        <a:t> utilizando</a:t>
                      </a:r>
                      <a:r>
                        <a:rPr lang="es-ES" sz="800" b="0" i="0" u="none" dirty="0" smtClean="0">
                          <a:solidFill>
                            <a:srgbClr val="000000"/>
                          </a:solidFill>
                          <a:latin typeface="+mn-lt"/>
                          <a:ea typeface="Times New Roman"/>
                          <a:cs typeface="Times New Roman"/>
                        </a:rPr>
                        <a:t> </a:t>
                      </a:r>
                      <a:r>
                        <a:rPr lang="es-ES" sz="800" b="0" i="0" dirty="0" smtClean="0">
                          <a:solidFill>
                            <a:srgbClr val="000000"/>
                          </a:solidFill>
                          <a:latin typeface="+mn-lt"/>
                          <a:ea typeface="Times New Roman"/>
                          <a:cs typeface="Times New Roman"/>
                        </a:rPr>
                        <a:t>detalles encontrados en el texto. </a:t>
                      </a:r>
                      <a:endParaRPr lang="en-US" sz="800" b="0" i="0" dirty="0" smtClean="0">
                        <a:latin typeface="+mn-lt"/>
                        <a:ea typeface="Calibri"/>
                        <a:cs typeface="Times New Roman"/>
                      </a:endParaRPr>
                    </a:p>
                  </a:txBody>
                  <a:tcPr marL="30459" marR="304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5" name="Rectangle 4"/>
          <p:cNvSpPr/>
          <p:nvPr/>
        </p:nvSpPr>
        <p:spPr>
          <a:xfrm>
            <a:off x="385507" y="522208"/>
            <a:ext cx="6421120" cy="861774"/>
          </a:xfrm>
          <a:prstGeom prst="rect">
            <a:avLst/>
          </a:prstGeom>
        </p:spPr>
        <p:txBody>
          <a:bodyPr wrap="square">
            <a:spAutoFit/>
          </a:bodyPr>
          <a:lstStyle/>
          <a:p>
            <a:pPr lvl="0">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1000" i="1" dirty="0">
              <a:solidFill>
                <a:prstClr val="black"/>
              </a:solidFill>
            </a:endParaRPr>
          </a:p>
        </p:txBody>
      </p:sp>
    </p:spTree>
    <p:extLst>
      <p:ext uri="{BB962C8B-B14F-4D97-AF65-F5344CB8AC3E}">
        <p14:creationId xmlns:p14="http://schemas.microsoft.com/office/powerpoint/2010/main" val="2069657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7103607"/>
              </p:ext>
            </p:extLst>
          </p:nvPr>
        </p:nvGraphicFramePr>
        <p:xfrm>
          <a:off x="362761" y="240030"/>
          <a:ext cx="6421120" cy="7667590"/>
        </p:xfrm>
        <a:graphic>
          <a:graphicData uri="http://schemas.openxmlformats.org/drawingml/2006/table">
            <a:tbl>
              <a:tblPr firstRow="1" bandRow="1">
                <a:tableStyleId>{5940675A-B579-460E-94D1-54222C63F5DA}</a:tableStyleId>
              </a:tblPr>
              <a:tblGrid>
                <a:gridCol w="508000"/>
                <a:gridCol w="5913120"/>
              </a:tblGrid>
              <a:tr h="53243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en un área específica, mientras que las rúbricas de lectura están evaluando la comprensión. </a:t>
                      </a:r>
                    </a:p>
                  </a:txBody>
                  <a:tcPr marL="97536" marR="97536" marT="48006" marB="48006"/>
                </a:tc>
                <a:tc hMerge="1">
                  <a:txBody>
                    <a:bodyPr/>
                    <a:lstStyle/>
                    <a:p>
                      <a:endParaRPr lang="en-US"/>
                    </a:p>
                  </a:txBody>
                  <a:tcPr/>
                </a:tc>
              </a:tr>
              <a:tr h="270579">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Pre-evaluación Trimestre 2: Clave para la </a:t>
                      </a:r>
                      <a:r>
                        <a:rPr kumimoji="0" lang="es-ES" sz="14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Respuesta construida del escrito breve</a:t>
                      </a:r>
                    </a:p>
                  </a:txBody>
                  <a:tcPr marL="97536" marR="97536" marT="48006" marB="48006"/>
                </a:tc>
                <a:tc hMerge="1">
                  <a:txBody>
                    <a:bodyPr/>
                    <a:lstStyle/>
                    <a:p>
                      <a:endParaRPr lang="en-US"/>
                    </a:p>
                  </a:txBody>
                  <a:tcPr/>
                </a:tc>
              </a:tr>
              <a:tr h="61971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100" b="1" u="sng" dirty="0" smtClean="0"/>
                        <a:t>Organización:  Conclusión</a:t>
                      </a:r>
                    </a:p>
                    <a:p>
                      <a:pPr marL="0" marR="0" indent="0" algn="ctr" defTabSz="966612" rtl="0" eaLnBrk="1" fontAlgn="auto" latinLnBrk="0" hangingPunct="1">
                        <a:lnSpc>
                          <a:spcPct val="100000"/>
                        </a:lnSpc>
                        <a:spcBef>
                          <a:spcPts val="0"/>
                        </a:spcBef>
                        <a:spcAft>
                          <a:spcPts val="0"/>
                        </a:spcAft>
                        <a:buClrTx/>
                        <a:buSzTx/>
                        <a:buFontTx/>
                        <a:buNone/>
                        <a:tabLst/>
                        <a:defRPr/>
                      </a:pPr>
                      <a:r>
                        <a:rPr lang="es-ES" sz="1100" dirty="0" smtClean="0"/>
                        <a:t>W.1.2.c  Objetivo: 3a</a:t>
                      </a:r>
                      <a:br>
                        <a:rPr lang="es-ES" sz="1100" dirty="0" smtClean="0"/>
                      </a:br>
                      <a:r>
                        <a:rPr lang="es-ES" sz="1100" dirty="0" smtClean="0"/>
                        <a:t>Proporcionar una declaración o sección final (de conclusión) relacionada con la información o explicación presentada.</a:t>
                      </a:r>
                      <a:endParaRPr lang="es-ES" sz="1100" b="1" dirty="0" smtClean="0"/>
                    </a:p>
                  </a:txBody>
                  <a:tcPr marL="97536" marR="97536" marT="48006" marB="48006"/>
                </a:tc>
                <a:tc hMerge="1">
                  <a:txBody>
                    <a:bodyPr/>
                    <a:lstStyle/>
                    <a:p>
                      <a:endParaRPr lang="en-US"/>
                    </a:p>
                  </a:txBody>
                  <a:tcPr/>
                </a:tc>
              </a:tr>
              <a:tr h="1440665">
                <a:tc gridSpan="2">
                  <a:txBody>
                    <a:bodyPr/>
                    <a:lstStyle/>
                    <a:p>
                      <a:pPr marL="342900" marR="0" indent="-342900" algn="l" defTabSz="1018809" rtl="0" eaLnBrk="1" fontAlgn="auto" latinLnBrk="0" hangingPunct="1">
                        <a:lnSpc>
                          <a:spcPct val="100000"/>
                        </a:lnSpc>
                        <a:spcBef>
                          <a:spcPts val="0"/>
                        </a:spcBef>
                        <a:spcAft>
                          <a:spcPts val="0"/>
                        </a:spcAft>
                        <a:buClrTx/>
                        <a:buSzTx/>
                        <a:buFont typeface="+mj-lt"/>
                        <a:buAutoNum type="arabicPeriod" startAt="17"/>
                        <a:tabLst/>
                        <a:defRPr/>
                      </a:pPr>
                      <a:r>
                        <a:rPr lang="es-ES" sz="1100" b="1" noProof="0" dirty="0" smtClean="0">
                          <a:latin typeface="+mj-lt"/>
                          <a:cs typeface="Helvetica" panose="020B0604020202020204" pitchFamily="34" charset="0"/>
                        </a:rPr>
                        <a:t>Un estudiante está escribiendo</a:t>
                      </a:r>
                      <a:r>
                        <a:rPr lang="es-ES" sz="1100" b="1" baseline="0" noProof="0" dirty="0" smtClean="0">
                          <a:latin typeface="+mj-lt"/>
                          <a:cs typeface="Helvetica" panose="020B0604020202020204" pitchFamily="34" charset="0"/>
                        </a:rPr>
                        <a:t> para la clase un párrafo para describir a los pingüinos.  Lee el párrafo.</a:t>
                      </a:r>
                      <a:endParaRPr lang="es-ES" sz="1100" b="1" i="0" kern="1200" dirty="0" smtClean="0">
                        <a:solidFill>
                          <a:srgbClr val="000000"/>
                        </a:solidFill>
                        <a:effectLst/>
                        <a:latin typeface="+mj-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endParaRPr lang="es-ES" sz="1100" b="1" i="0" u="sng" kern="1200" dirty="0" smtClean="0">
                        <a:solidFill>
                          <a:srgbClr val="000000"/>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ES" sz="1100" b="1" i="0" u="sng" kern="1200" dirty="0" smtClean="0">
                          <a:solidFill>
                            <a:srgbClr val="000000"/>
                          </a:solidFill>
                          <a:effectLst/>
                          <a:latin typeface="+mn-lt"/>
                          <a:ea typeface="Times New Roman"/>
                          <a:cs typeface="Times New Roman"/>
                        </a:rPr>
                        <a:t>Pingüinos</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ES" sz="8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100" b="0" i="0" kern="1200" dirty="0" smtClean="0">
                          <a:solidFill>
                            <a:srgbClr val="000000"/>
                          </a:solidFill>
                          <a:effectLst/>
                          <a:latin typeface="+mn-lt"/>
                          <a:ea typeface="Times New Roman"/>
                          <a:cs typeface="Times New Roman"/>
                        </a:rPr>
                        <a:t>      </a:t>
                      </a:r>
                      <a:r>
                        <a:rPr lang="es-ES" sz="1100" b="0" i="0" kern="1200" noProof="0" dirty="0" smtClean="0">
                          <a:solidFill>
                            <a:srgbClr val="000000"/>
                          </a:solidFill>
                          <a:effectLst/>
                          <a:latin typeface="+mj-lt"/>
                          <a:ea typeface="Times New Roman"/>
                          <a:cs typeface="Helvetica" panose="020B0604020202020204" pitchFamily="34" charset="0"/>
                        </a:rPr>
                        <a:t>Los pingüinos son diferentes a otros animales.</a:t>
                      </a:r>
                      <a:r>
                        <a:rPr lang="es-ES" sz="1100" b="0" i="0" kern="1200" baseline="0" noProof="0" dirty="0" smtClean="0">
                          <a:solidFill>
                            <a:srgbClr val="000000"/>
                          </a:solidFill>
                          <a:effectLst/>
                          <a:latin typeface="+mj-lt"/>
                          <a:ea typeface="Times New Roman"/>
                          <a:cs typeface="Helvetica" panose="020B0604020202020204" pitchFamily="34" charset="0"/>
                        </a:rPr>
                        <a:t>  Ellos viven dónde hace mucho frío.  Ellos tienen  mucha grasa para mantenerlos caliente.  A los pingüinos les gusta nadar y jugar.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100" b="0" i="0" kern="1200" baseline="0" noProof="0" dirty="0" smtClean="0">
                          <a:solidFill>
                            <a:srgbClr val="000000"/>
                          </a:solidFill>
                          <a:effectLst/>
                          <a:latin typeface="Helvetica" panose="020B0604020202020204" pitchFamily="34" charset="0"/>
                          <a:ea typeface="Times New Roman"/>
                          <a:cs typeface="Helvetica" panose="020B0604020202020204" pitchFamily="34" charset="0"/>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200" b="1" i="0" kern="1200" noProof="0" dirty="0" smtClean="0">
                          <a:solidFill>
                            <a:srgbClr val="000000"/>
                          </a:solidFill>
                          <a:effectLst/>
                          <a:latin typeface="+mj-lt"/>
                          <a:ea typeface="Times New Roman"/>
                          <a:cs typeface="Helvetica" panose="020B0604020202020204" pitchFamily="34" charset="0"/>
                        </a:rPr>
                        <a:t>Tarea:  Escribe</a:t>
                      </a:r>
                      <a:r>
                        <a:rPr lang="es-ES" sz="1200" b="1" i="0" kern="1200" baseline="0" noProof="0" dirty="0" smtClean="0">
                          <a:solidFill>
                            <a:srgbClr val="000000"/>
                          </a:solidFill>
                          <a:effectLst/>
                          <a:latin typeface="+mj-lt"/>
                          <a:ea typeface="Times New Roman"/>
                          <a:cs typeface="Helvetica" panose="020B0604020202020204" pitchFamily="34" charset="0"/>
                        </a:rPr>
                        <a:t> una o dos oraciones más que describan a los pingüinos</a:t>
                      </a:r>
                      <a:r>
                        <a:rPr lang="es-ES" sz="1200" b="1" i="0" kern="1200" baseline="0" noProof="0" dirty="0" smtClean="0">
                          <a:solidFill>
                            <a:srgbClr val="000000"/>
                          </a:solidFill>
                          <a:effectLst/>
                          <a:latin typeface="Helvetica" panose="020B0604020202020204" pitchFamily="34" charset="0"/>
                          <a:ea typeface="Times New Roman"/>
                          <a:cs typeface="Helvetica" panose="020B0604020202020204" pitchFamily="34" charset="0"/>
                        </a:rPr>
                        <a:t>.</a:t>
                      </a:r>
                      <a:endParaRPr lang="es-ES" sz="1100" b="1" i="0" kern="1200" baseline="0" noProof="0" dirty="0" smtClean="0">
                        <a:solidFill>
                          <a:srgbClr val="000000"/>
                        </a:solidFill>
                        <a:effectLst/>
                        <a:latin typeface="Helvetica" panose="020B0604020202020204" pitchFamily="34" charset="0"/>
                        <a:ea typeface="Times New Roman"/>
                        <a:cs typeface="Helvetica" panose="020B0604020202020204" pitchFamily="34" charset="0"/>
                      </a:endParaRPr>
                    </a:p>
                  </a:txBody>
                  <a:tcPr marL="97536" marR="97536" marT="48006" marB="48006"/>
                </a:tc>
                <a:tc hMerge="1">
                  <a:txBody>
                    <a:bodyPr/>
                    <a:lstStyle/>
                    <a:p>
                      <a:endParaRPr lang="en-US" dirty="0"/>
                    </a:p>
                  </a:txBody>
                  <a:tcPr/>
                </a:tc>
              </a:tr>
              <a:tr h="299674">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sz="1800" b="0" i="0"/>
                      </a:pPr>
                      <a:r>
                        <a:rPr kumimoji="0" lang="es-MX" sz="1400" b="1" i="0" u="none" strike="noStrike" kern="0" cap="none" spc="0" normalizeH="0" baseline="0" noProof="0" dirty="0" smtClean="0">
                          <a:ln>
                            <a:noFill/>
                          </a:ln>
                          <a:solidFill>
                            <a:srgbClr val="000000"/>
                          </a:solidFill>
                          <a:effectLst/>
                          <a:uLnTx/>
                          <a:uFillTx/>
                          <a:latin typeface="+mn-lt"/>
                          <a:ea typeface="+mn-ea"/>
                          <a:cs typeface="+mn-cs"/>
                          <a:sym typeface="Calibri"/>
                        </a:rPr>
                        <a:t>“Lenguaje de la respuesta” - maestro/rúbrica </a:t>
                      </a:r>
                      <a:endParaRPr kumimoji="0" lang="es-MX" sz="1400" b="1" i="0" u="none" strike="noStrike" kern="0" cap="none" spc="0" normalizeH="0" baseline="0" noProof="0" dirty="0">
                        <a:ln>
                          <a:noFill/>
                        </a:ln>
                        <a:solidFill>
                          <a:srgbClr val="000000"/>
                        </a:solidFill>
                        <a:effectLst/>
                        <a:uLnTx/>
                        <a:uFillTx/>
                        <a:latin typeface="+mn-lt"/>
                        <a:ea typeface="+mn-ea"/>
                        <a:cs typeface="+mn-cs"/>
                        <a:sym typeface="Calibri"/>
                      </a:endParaRPr>
                    </a:p>
                  </a:txBody>
                  <a:tcPr marL="97536" marR="97536" marT="48006" marB="48006">
                    <a:solidFill>
                      <a:schemeClr val="bg1">
                        <a:lumMod val="85000"/>
                      </a:schemeClr>
                    </a:solidFill>
                  </a:tcPr>
                </a:tc>
                <a:tc hMerge="1">
                  <a:txBody>
                    <a:bodyPr/>
                    <a:lstStyle/>
                    <a:p>
                      <a:endParaRPr lang="en-US"/>
                    </a:p>
                  </a:txBody>
                  <a:tcPr/>
                </a:tc>
              </a:tr>
              <a:tr h="1562377">
                <a:tc gridSpan="2">
                  <a:txBody>
                    <a:bodyPr/>
                    <a:lstStyle/>
                    <a:p>
                      <a:pPr lvl="0" algn="l">
                        <a:defRPr sz="1800" b="0" i="0"/>
                      </a:pPr>
                      <a:r>
                        <a:rPr lang="es-ES" sz="1100" u="sng" kern="1200" noProof="0" dirty="0" smtClean="0">
                          <a:solidFill>
                            <a:schemeClr val="tx1"/>
                          </a:solidFill>
                          <a:effectLst/>
                          <a:latin typeface="+mn-lt"/>
                          <a:ea typeface="+mn-ea"/>
                          <a:cs typeface="+mn-cs"/>
                        </a:rPr>
                        <a:t>Instrucciones  para calificar: </a:t>
                      </a:r>
                      <a:r>
                        <a:rPr lang="es-ES" sz="1100" u="none" kern="1200" noProof="0" dirty="0" smtClean="0">
                          <a:solidFill>
                            <a:schemeClr val="tx1"/>
                          </a:solidFill>
                          <a:effectLst/>
                          <a:latin typeface="+mn-lt"/>
                          <a:ea typeface="+mn-ea"/>
                          <a:cs typeface="+mn-cs"/>
                        </a:rPr>
                        <a:t>Escribir una visión general de lo que los estudiantes podrían incluir en una respuesta competente, con ejemplos del texto. Sea bien específico y "extenso”.</a:t>
                      </a:r>
                    </a:p>
                    <a:p>
                      <a:pPr lvl="0" algn="ctr">
                        <a:defRPr sz="1800" b="0" i="0"/>
                      </a:pPr>
                      <a:r>
                        <a:rPr lang="es-ES" sz="1100" b="1" i="1" u="sng" noProof="0" dirty="0" smtClean="0"/>
                        <a:t>Lenguaje del maestro y notas de</a:t>
                      </a:r>
                      <a:r>
                        <a:rPr lang="es-ES" sz="1100" b="1" i="1" u="sng" baseline="0" noProof="0" dirty="0" smtClean="0"/>
                        <a:t> calificación: </a:t>
                      </a:r>
                      <a:endParaRPr lang="es-ES" sz="1100" b="1" i="1" u="sng" noProof="0" dirty="0" smtClean="0">
                        <a:latin typeface="+mn-lt"/>
                      </a:endParaRPr>
                    </a:p>
                    <a:p>
                      <a:pPr lvl="0" algn="l">
                        <a:defRPr sz="1800" b="0" i="0"/>
                      </a:pPr>
                      <a:r>
                        <a:rPr lang="es-ES" sz="1100" b="1" u="none" kern="1200" baseline="0" noProof="0" dirty="0" smtClean="0">
                          <a:solidFill>
                            <a:schemeClr val="tx1"/>
                          </a:solidFill>
                          <a:effectLst/>
                          <a:latin typeface="+mn-lt"/>
                          <a:ea typeface="+mn-ea"/>
                          <a:cs typeface="+mn-cs"/>
                        </a:rPr>
                        <a:t>La respuesta del estudiante  </a:t>
                      </a:r>
                      <a:r>
                        <a:rPr lang="es-ES" sz="1100" b="0" noProof="0" dirty="0" smtClean="0">
                          <a:latin typeface="+mn-lt"/>
                        </a:rPr>
                        <a:t>debe proporcionar una conclusión (1-2 oraciones) que continúe de manera lógica el escrito, y que apoye la información anterior acerca de los pingüinos. La descripción puede ser: (1) apariencia o (2) acciones. La conclusión no tiene que  continuar después de </a:t>
                      </a:r>
                      <a:r>
                        <a:rPr lang="es-ES" sz="1100" b="0" i="1" noProof="0" dirty="0" smtClean="0">
                          <a:latin typeface="+mn-lt"/>
                        </a:rPr>
                        <a:t>"nadar y jugar“, </a:t>
                      </a:r>
                      <a:r>
                        <a:rPr lang="es-ES" sz="1100" b="0" noProof="0" dirty="0" smtClean="0">
                          <a:latin typeface="+mn-lt"/>
                        </a:rPr>
                        <a:t>ya que las otras descripciones en el párrafo son variadas.</a:t>
                      </a:r>
                      <a:r>
                        <a:rPr lang="es-ES" sz="1100" b="0" baseline="0" noProof="0" dirty="0" smtClean="0">
                          <a:latin typeface="+mn-lt"/>
                        </a:rPr>
                        <a:t> Lógicamente, la descripción de los estudiantes  también debe variar. La conclusión debe tener una declaración que ofrezca una respuesta del porqué la información anterior es importante, haciendo algo más que reafirmar razones (un final predecible; que carece de originalidad) o simplemente resumir las ideas principales.</a:t>
                      </a:r>
                      <a:endParaRPr lang="es-ES" sz="1100" b="0" noProof="0" dirty="0" smtClean="0">
                        <a:uFill>
                          <a:solidFill/>
                        </a:uFill>
                        <a:latin typeface="+mn-lt"/>
                      </a:endParaRP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s-ES" sz="1200" b="1" dirty="0" smtClean="0"/>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596438">
                <a:tc>
                  <a:txBody>
                    <a:bodyPr/>
                    <a:lstStyle/>
                    <a:p>
                      <a:pPr algn="ctr"/>
                      <a:r>
                        <a:rPr lang="en-US" sz="1900" b="1" dirty="0" smtClean="0"/>
                        <a:t>2</a:t>
                      </a:r>
                      <a:endParaRPr lang="en-US" sz="1900" b="1" dirty="0"/>
                    </a:p>
                  </a:txBody>
                  <a:tcPr marL="97536" marR="97536" marT="48006" marB="48006" anchor="ctr"/>
                </a:tc>
                <a:tc>
                  <a:txBody>
                    <a:bodyPr/>
                    <a:lstStyle/>
                    <a:p>
                      <a:r>
                        <a:rPr lang="es-ES" sz="1000" b="0" i="1" dirty="0" smtClean="0"/>
                        <a:t>La respuesta proporciona una conclusión que le</a:t>
                      </a:r>
                      <a:r>
                        <a:rPr lang="es-ES" sz="1000" b="0" i="1" baseline="0" dirty="0" smtClean="0"/>
                        <a:t> sigue </a:t>
                      </a:r>
                      <a:r>
                        <a:rPr lang="es-ES" sz="1000" b="0" i="1" dirty="0" smtClean="0"/>
                        <a:t>de manera lógica a la información anterior que describe a los pingüinos</a:t>
                      </a:r>
                      <a:r>
                        <a:rPr lang="en-US" sz="1000" b="0" i="1" dirty="0" smtClean="0"/>
                        <a:t>.</a:t>
                      </a:r>
                    </a:p>
                    <a:p>
                      <a:r>
                        <a:rPr lang="es-ES" sz="1100" b="0" i="0" baseline="0" dirty="0" smtClean="0"/>
                        <a:t>Los pingüinos hacen nidos de piedras para sus huevos. Tienen plumas por todas partes para mantener el agua fuera de su cuerpo. ¡Los pingüinos son perfectos para vivir en la Antártica donde hace mucho frío!</a:t>
                      </a:r>
                      <a:endParaRPr lang="en-US" sz="1100" b="0" i="0" baseline="0" dirty="0" smtClean="0"/>
                    </a:p>
                  </a:txBody>
                  <a:tcPr marL="97536" marR="97536" marT="48006" marB="48006"/>
                </a:tc>
              </a:tr>
              <a:tr h="531261">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0" i="1" dirty="0" smtClean="0"/>
                        <a:t>La respuesta proporciona una conclusión que está parcialmente relacionada con la información que describe a los pingüinos, pero se desvía refiriéndose a la natación como el propósito del párrafo en lugar de añadir descripciones adicionales</a:t>
                      </a:r>
                      <a:r>
                        <a:rPr lang="en-US" sz="1000" b="0" i="1" baseline="0" dirty="0" smtClean="0"/>
                        <a:t>.</a:t>
                      </a:r>
                      <a:endParaRPr lang="en-US" sz="1000" b="0" i="1"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s-ES" sz="1100" b="0" i="0" dirty="0" smtClean="0"/>
                        <a:t>Los pingüinos pueden saltar cuando nadan y cuando juegan. Sería divertido nadar como un pingüino</a:t>
                      </a:r>
                      <a:r>
                        <a:rPr lang="en-US" sz="1100" b="0" i="0" dirty="0" smtClean="0"/>
                        <a:t>.</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s-ES" sz="1000" i="1" dirty="0" smtClean="0"/>
                        <a:t>La respuesta no proporciona ninguna conclusión que describa a los pingüinos.</a:t>
                      </a:r>
                    </a:p>
                    <a:p>
                      <a:r>
                        <a:rPr lang="es-ES" sz="1100" i="0" baseline="0" dirty="0" smtClean="0"/>
                        <a:t>Un pingüino es un animal. Vive en la nieve todo el día.</a:t>
                      </a:r>
                      <a:endParaRPr lang="en-US" sz="1100" i="0" dirty="0" smtClean="0"/>
                    </a:p>
                  </a:txBody>
                  <a:tcPr marL="97536" marR="97536" marT="48006" marB="48006"/>
                </a:tc>
              </a:tr>
            </a:tbl>
          </a:graphicData>
        </a:graphic>
      </p:graphicFrame>
    </p:spTree>
    <p:extLst>
      <p:ext uri="{BB962C8B-B14F-4D97-AF65-F5344CB8AC3E}">
        <p14:creationId xmlns:p14="http://schemas.microsoft.com/office/powerpoint/2010/main" val="3229524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6016601"/>
              </p:ext>
            </p:extLst>
          </p:nvPr>
        </p:nvGraphicFramePr>
        <p:xfrm>
          <a:off x="166130" y="714616"/>
          <a:ext cx="6972321" cy="7934747"/>
        </p:xfrm>
        <a:graphic>
          <a:graphicData uri="http://schemas.openxmlformats.org/drawingml/2006/table">
            <a:tbl>
              <a:tblPr/>
              <a:tblGrid>
                <a:gridCol w="786691"/>
                <a:gridCol w="1273560"/>
                <a:gridCol w="1359657"/>
                <a:gridCol w="1216536"/>
                <a:gridCol w="1288096"/>
                <a:gridCol w="1047781"/>
              </a:tblGrid>
              <a:tr h="395881">
                <a:tc rowSpan="2">
                  <a:txBody>
                    <a:bodyPr/>
                    <a:lstStyle/>
                    <a:p>
                      <a:pPr marL="0" marR="0" algn="ctr">
                        <a:lnSpc>
                          <a:spcPct val="115000"/>
                        </a:lnSpc>
                        <a:spcBef>
                          <a:spcPts val="0"/>
                        </a:spcBef>
                        <a:spcAft>
                          <a:spcPts val="0"/>
                        </a:spcAft>
                      </a:pPr>
                      <a:r>
                        <a:rPr lang="es-ES_tradnl" sz="1100" b="1" noProof="0" dirty="0" smtClean="0">
                          <a:solidFill>
                            <a:srgbClr val="000000"/>
                          </a:solidFill>
                          <a:latin typeface="+mn-lt"/>
                          <a:ea typeface="Times New Roman"/>
                          <a:cs typeface="Times New Roman"/>
                        </a:rPr>
                        <a:t>Puntaje</a:t>
                      </a:r>
                      <a:endParaRPr lang="es-ES_tradnl" sz="1100" noProof="0" dirty="0">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ES_tradnl"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ES_tradnl"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ES_tradnl"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ES_tradnl"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ES_tradnl"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ES_tradnl"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-L.K.1a, L.K.2a, &amp; L.K.2d </a:t>
                      </a: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-L.1.1a, L.1.2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lang="es-419" sz="12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1484555">
                <a:tc vMerge="1">
                  <a:txBody>
                    <a:bodyPr/>
                    <a:lstStyle/>
                    <a:p>
                      <a:endParaRPr lang="en-US"/>
                    </a:p>
                  </a:txBody>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lvl="0" algn="ctr" rtl="0">
                        <a:lnSpc>
                          <a:spcPct val="115000"/>
                        </a:lnSpc>
                        <a:spcBef>
                          <a:spcPts val="0"/>
                        </a:spcBef>
                        <a:buClr>
                          <a:schemeClr val="dk1"/>
                        </a:buClr>
                        <a:buSzPct val="25000"/>
                        <a:buFont typeface="Arial"/>
                        <a:buNone/>
                      </a:pPr>
                      <a:r>
                        <a:rPr lang="es-419" sz="600" b="1" i="1" u="sng" dirty="0" smtClean="0">
                          <a:solidFill>
                            <a:schemeClr val="dk1"/>
                          </a:solidFill>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es-419" sz="600" b="1" dirty="0" smtClean="0">
                          <a:solidFill>
                            <a:schemeClr val="dk1"/>
                          </a:solidFill>
                          <a:latin typeface="+mn-lt"/>
                          <a:ea typeface="Calibri"/>
                          <a:cs typeface="Calibri"/>
                          <a:sym typeface="Calibri"/>
                        </a:rPr>
                        <a:t>Tipos de textos y propósitos:</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Kínder</a:t>
                      </a:r>
                      <a:r>
                        <a:rPr lang="es-419" sz="600" b="1" dirty="0" smtClean="0">
                          <a:solidFill>
                            <a:schemeClr val="dk1"/>
                          </a:solidFill>
                          <a:latin typeface="+mn-lt"/>
                          <a:ea typeface="Calibri"/>
                          <a:cs typeface="Calibri"/>
                          <a:sym typeface="Calibri"/>
                        </a:rPr>
                        <a:t>-W.K.2</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1ro</a:t>
                      </a:r>
                      <a:r>
                        <a:rPr lang="es-419" sz="600" b="1" dirty="0" smtClean="0">
                          <a:solidFill>
                            <a:schemeClr val="dk1"/>
                          </a:solidFill>
                          <a:latin typeface="+mn-lt"/>
                          <a:ea typeface="Calibri"/>
                          <a:cs typeface="Calibri"/>
                          <a:sym typeface="Calibri"/>
                        </a:rPr>
                        <a:t>-W.1.2.1-3</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2do</a:t>
                      </a:r>
                      <a:r>
                        <a:rPr lang="es-419" sz="600" b="1" dirty="0" smtClean="0">
                          <a:solidFill>
                            <a:schemeClr val="dk1"/>
                          </a:solidFill>
                          <a:latin typeface="+mn-lt"/>
                          <a:ea typeface="Calibri"/>
                          <a:cs typeface="Calibri"/>
                          <a:sym typeface="Calibri"/>
                        </a:rPr>
                        <a:t>-W.2.2.1-3</a:t>
                      </a:r>
                      <a:r>
                        <a:rPr lang="es-419" sz="6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a:t>
                      </a:r>
                      <a:endParaRPr lang="es-419" sz="6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419" sz="11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-ninguno</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-W.1.2.4</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-W.2.2.4</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800" b="1" i="0" u="none" strike="noStrike" kern="1200" cap="none" spc="0" normalizeH="0" baseline="0" noProof="0" dirty="0" smtClean="0">
                        <a:ln>
                          <a:noFill/>
                        </a:ln>
                        <a:solidFill>
                          <a:prstClr val="black"/>
                        </a:solidFill>
                        <a:effectLst/>
                        <a:uLnTx/>
                        <a:uFillTx/>
                        <a:latin typeface="+mn-lt"/>
                        <a:ea typeface="Calibri"/>
                        <a:cs typeface="Calibri"/>
                        <a:sym typeface="Calibri"/>
                      </a:endParaRPr>
                    </a:p>
                    <a:p>
                      <a:pPr algn="ctr"/>
                      <a:endParaRPr lang="es-419" sz="1100" b="1" noProof="0" dirty="0" smtClean="0">
                        <a:effectLst>
                          <a:outerShdw blurRad="38100" dist="38100" dir="2700000" algn="tl">
                            <a:srgbClr val="000000">
                              <a:alpha val="43137"/>
                            </a:srgbClr>
                          </a:outerShdw>
                        </a:effectLst>
                        <a:latin typeface="+mn-lt"/>
                      </a:endParaRPr>
                    </a:p>
                    <a:p>
                      <a:pPr algn="ctr"/>
                      <a:endParaRPr lang="es-419" sz="1100" b="1" noProof="0" dirty="0">
                        <a:effectLst>
                          <a:outerShdw blurRad="38100" dist="38100" dir="2700000" algn="tl">
                            <a:srgbClr val="000000">
                              <a:alpha val="43137"/>
                            </a:srgbClr>
                          </a:outerShdw>
                        </a:effectLst>
                        <a:latin typeface="+mn-lt"/>
                      </a:endParaRPr>
                    </a:p>
                  </a:txBody>
                  <a:tcPr marL="85873" marR="26590" marT="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419"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propósitos/producción y distribución del escrito: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-W.K.2.3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-W.1.5.2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-W.2.2.3</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419"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-L.K.1b-f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-L.1.1b-j &amp; L.1.6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-L.2.1 &amp; L.2.6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es-419"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352390">
                <a:tc>
                  <a:txBody>
                    <a:bodyPr/>
                    <a:lstStyle/>
                    <a:p>
                      <a:pPr marL="0" marR="0" algn="ctr">
                        <a:lnSpc>
                          <a:spcPct val="115000"/>
                        </a:lnSpc>
                        <a:spcBef>
                          <a:spcPts val="0"/>
                        </a:spcBef>
                        <a:spcAft>
                          <a:spcPts val="0"/>
                        </a:spcAft>
                      </a:pPr>
                      <a:r>
                        <a:rPr lang="es-ES_tradnl"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ES_tradnl"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p>
                    <a:p>
                      <a:pPr marL="0" marR="0" algn="ctr">
                        <a:lnSpc>
                          <a:spcPct val="115000"/>
                        </a:lnSpc>
                        <a:spcBef>
                          <a:spcPts val="0"/>
                        </a:spcBef>
                        <a:spcAft>
                          <a:spcPts val="0"/>
                        </a:spcAft>
                      </a:pPr>
                      <a:r>
                        <a:rPr lang="es-ES_tradnl"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es-ES_tradnl" sz="8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Utiliza una combinación de dibujo, dictado y escritura (K) en su composición;</a:t>
                      </a:r>
                    </a:p>
                    <a:p>
                      <a:pPr algn="l"/>
                      <a:r>
                        <a:rPr lang="es-ES_tradnl" sz="800" baseline="0" noProof="0" dirty="0" smtClean="0">
                          <a:latin typeface="+mn-lt"/>
                        </a:rPr>
                        <a:t>Explica algo más sobre el tema o hace una conexión entre el tema  e idea/ideas  más amplias;</a:t>
                      </a:r>
                    </a:p>
                    <a:p>
                      <a:pPr algn="l"/>
                      <a:r>
                        <a:rPr lang="es-ES_tradnl" sz="800" baseline="0" noProof="0" dirty="0" smtClean="0">
                          <a:latin typeface="+mn-lt"/>
                        </a:rPr>
                        <a:t>Presenta claramente el tema y la idea de enfoque o de control</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La introducción, cuerpo y la conclusión apoyan el enfoque;</a:t>
                      </a:r>
                    </a:p>
                    <a:p>
                      <a:pPr algn="l"/>
                      <a:r>
                        <a:rPr lang="es-ES" sz="800" baseline="0" noProof="0" dirty="0" smtClean="0">
                          <a:latin typeface="+mn-lt"/>
                        </a:rPr>
                        <a:t>Utiliza varias transiciones</a:t>
                      </a:r>
                    </a:p>
                    <a:p>
                      <a:pPr algn="l"/>
                      <a:r>
                        <a:rPr lang="es-ES" sz="800" baseline="0" noProof="0" dirty="0" smtClean="0">
                          <a:latin typeface="+mn-lt"/>
                        </a:rPr>
                        <a:t>apropiadamente (por ejemplo: porque, desde entonces, y, pero, también, por ejemplo, ya que) para conectar o agrupar ideas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Tiene profundidad en la información; información perceptiva;</a:t>
                      </a:r>
                    </a:p>
                    <a:p>
                      <a:pPr algn="l"/>
                      <a:r>
                        <a:rPr lang="es-ES" sz="800" baseline="0" noProof="0" dirty="0" smtClean="0">
                          <a:latin typeface="+mn-lt"/>
                        </a:rPr>
                        <a:t>Elabora usando una variedad relevante  de detalles, definiciones, ejemplos, citas y evidencias del texto para</a:t>
                      </a:r>
                    </a:p>
                    <a:p>
                      <a:pPr algn="l"/>
                      <a:r>
                        <a:rPr lang="es-ES" sz="800" baseline="0" noProof="0" dirty="0" smtClean="0">
                          <a:latin typeface="+mn-lt"/>
                        </a:rPr>
                        <a:t>apoyar el enfoque y/o conceptos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Mantiene una voz/tono de una persona conocedora transmitiendo información – sabe cuándo usar un lenguaje formal o informal;</a:t>
                      </a:r>
                    </a:p>
                    <a:p>
                      <a:pPr algn="l"/>
                      <a:r>
                        <a:rPr lang="es-ES_tradnl" sz="800" baseline="0" noProof="0" dirty="0" smtClean="0">
                          <a:latin typeface="+mn-lt"/>
                        </a:rPr>
                        <a:t>Utiliza vocabulario efectivo y preciso, y una variedad de estructuras en la oración</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Edita con apoyo/recursos;</a:t>
                      </a:r>
                    </a:p>
                    <a:p>
                      <a:pPr algn="l"/>
                      <a:r>
                        <a:rPr lang="es-ES_tradnl" sz="800" baseline="0" noProof="0" dirty="0" smtClean="0">
                          <a:latin typeface="+mn-lt"/>
                        </a:rPr>
                        <a:t>Tiene pocos o ningún error en gramática, uso de palabras o en la mecánica, de acuerdo al grado</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25364">
                <a:tc>
                  <a:txBody>
                    <a:bodyPr/>
                    <a:lstStyle/>
                    <a:p>
                      <a:pPr marL="0" marR="0" algn="ctr">
                        <a:lnSpc>
                          <a:spcPct val="115000"/>
                        </a:lnSpc>
                        <a:spcBef>
                          <a:spcPts val="0"/>
                        </a:spcBef>
                        <a:spcAft>
                          <a:spcPts val="0"/>
                        </a:spcAft>
                      </a:pPr>
                      <a:r>
                        <a:rPr lang="es-ES_tradnl"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Utiliza una combinación de dibujo, dictado y escritura (K) en su composición;</a:t>
                      </a:r>
                    </a:p>
                    <a:p>
                      <a:pPr algn="l"/>
                      <a:r>
                        <a:rPr lang="es-ES_tradnl" sz="800" b="0" i="0" baseline="0" noProof="0" dirty="0" smtClean="0">
                          <a:latin typeface="+mn-lt"/>
                        </a:rPr>
                        <a:t>El tema (en contexto) y la idea de enfoque o de control están claramente establecidos (gr K-3)</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Tiene coherencia en general</a:t>
                      </a:r>
                    </a:p>
                    <a:p>
                      <a:pPr algn="l"/>
                      <a:r>
                        <a:rPr lang="es-ES_tradnl" sz="800" b="0" i="0" baseline="0" noProof="0" dirty="0" smtClean="0">
                          <a:latin typeface="+mn-lt"/>
                        </a:rPr>
                        <a:t>(K-3); </a:t>
                      </a:r>
                    </a:p>
                    <a:p>
                      <a:pPr algn="l"/>
                      <a:r>
                        <a:rPr lang="es-ES_tradnl" sz="800" b="0" i="0" baseline="0" noProof="0" dirty="0" smtClean="0">
                          <a:latin typeface="+mn-lt"/>
                        </a:rPr>
                        <a:t>Provee una declaración  o sección de conclusión (grados: 1, 2, 3);</a:t>
                      </a:r>
                    </a:p>
                    <a:p>
                      <a:pPr algn="l"/>
                      <a:r>
                        <a:rPr lang="es-ES_tradnl" sz="800" b="0" i="0" baseline="0" noProof="0" dirty="0" smtClean="0">
                          <a:latin typeface="+mn-lt"/>
                        </a:rPr>
                        <a:t>Agrupa ideas relacionadas (grado 3) que apoya el enfoque;</a:t>
                      </a:r>
                    </a:p>
                    <a:p>
                      <a:pPr algn="l"/>
                      <a:r>
                        <a:rPr lang="es-ES_tradnl" sz="800" b="0" i="0" baseline="0" noProof="0" dirty="0" smtClean="0">
                          <a:latin typeface="+mn-lt"/>
                        </a:rPr>
                        <a:t>Utiliza transiciones para conectar ideas (grado 3)</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Algunos detalles auténticos, definiciones, hechos y evidencia del texto apoya el enfoque;</a:t>
                      </a:r>
                    </a:p>
                    <a:p>
                      <a:pPr algn="l"/>
                      <a:r>
                        <a:rPr lang="es-ES_tradnl" sz="800" b="0" i="0" baseline="0" noProof="0" dirty="0" smtClean="0">
                          <a:latin typeface="+mn-lt"/>
                        </a:rPr>
                        <a:t>Añade información para explicar/identificar,  o subtítulos/leyendas  (pie de foto) a ilustraciones, dibujos, visuales, gráficas/tablas o diagramas para realzar detalles, hechos e ideas.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Produce oraciones simples completas(K), compuestas (grado 1- 3),complejas  (grado 3);</a:t>
                      </a:r>
                    </a:p>
                    <a:p>
                      <a:pPr algn="l"/>
                      <a:r>
                        <a:rPr lang="es-ES_tradnl" sz="800" b="0" i="0" baseline="0" noProof="0" dirty="0" smtClean="0">
                          <a:latin typeface="+mn-lt"/>
                        </a:rPr>
                        <a:t>Uso apropiado de vocabulario (nombres, plurales, verbos, pronombres, adjetivos, adverbios, específico del contenido);</a:t>
                      </a:r>
                    </a:p>
                    <a:p>
                      <a:pPr algn="l"/>
                      <a:r>
                        <a:rPr lang="es-ES_tradnl" sz="800" b="0" i="0" baseline="0" noProof="0" dirty="0" smtClean="0">
                          <a:latin typeface="+mn-lt"/>
                        </a:rPr>
                        <a:t>Utiliza los comentarios de adultos/compañeros para revisar</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Edita con apoyo/recursos (grados  2-3);</a:t>
                      </a:r>
                    </a:p>
                    <a:p>
                      <a:pPr algn="l"/>
                      <a:r>
                        <a:rPr lang="es-ES_tradnl" sz="800" b="0" i="0" baseline="0" noProof="0" dirty="0" smtClean="0">
                          <a:latin typeface="+mn-lt"/>
                        </a:rPr>
                        <a:t>Errores menores no interfieren con la comprensión del lector (por ejemplo: uso de letras mayúsculas, puntuación; ortografía)</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73327">
                <a:tc>
                  <a:txBody>
                    <a:bodyPr/>
                    <a:lstStyle/>
                    <a:p>
                      <a:pPr marL="0" marR="0" algn="ctr">
                        <a:lnSpc>
                          <a:spcPct val="115000"/>
                        </a:lnSpc>
                        <a:spcBef>
                          <a:spcPts val="0"/>
                        </a:spcBef>
                        <a:spcAft>
                          <a:spcPts val="0"/>
                        </a:spcAft>
                      </a:pPr>
                      <a:r>
                        <a:rPr lang="es-ES_tradnl"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ES_tradnl"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En desarrollo</a:t>
                      </a:r>
                    </a:p>
                    <a:p>
                      <a:pPr marL="0" marR="0" algn="ctr">
                        <a:lnSpc>
                          <a:spcPct val="115000"/>
                        </a:lnSpc>
                        <a:spcBef>
                          <a:spcPts val="0"/>
                        </a:spcBef>
                        <a:spcAft>
                          <a:spcPts val="0"/>
                        </a:spcAft>
                      </a:pPr>
                      <a:r>
                        <a:rPr lang="es-ES_tradnl"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es-ES_tradnl" sz="8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Utiliza una combinación de dibujo, dictado y escritura (K) en su composición;</a:t>
                      </a:r>
                    </a:p>
                    <a:p>
                      <a:pPr algn="l"/>
                      <a:r>
                        <a:rPr lang="es-ES_tradnl" sz="800" baseline="0" noProof="0" dirty="0" smtClean="0">
                          <a:latin typeface="+mn-lt"/>
                        </a:rPr>
                        <a:t>Tiene un tema e intenta mantener centrada la información, pero su enfoque puede desviarse o no ser relevante al tema escogido</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La introducción, cuerpo y la conclusión son evidentes, pero podrían carecer de claridad o coherencia (por ejemplo: intenta conectar ideas, pero tal vez no resulta lógico o tenga sentido)</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Algunas estrategias de elaboración son evidente en los dibujos o escritos (gradosK-3), o con ayuda /preguntas de compañeros o adultos (grados K -1);</a:t>
                      </a:r>
                    </a:p>
                    <a:p>
                      <a:pPr algn="l"/>
                      <a:r>
                        <a:rPr lang="es-ES_tradnl" sz="800" baseline="0" noProof="0" dirty="0" smtClean="0">
                          <a:latin typeface="+mn-lt"/>
                        </a:rPr>
                        <a:t>Las ideas tal vez no están totalmente elaboradas, o los detalles no son suficientes para apoyar el tema</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El vocabulario que usa tiene errores menores;</a:t>
                      </a:r>
                    </a:p>
                    <a:p>
                      <a:pPr algn="l"/>
                      <a:r>
                        <a:rPr lang="es-ES_tradnl" sz="800" baseline="0" noProof="0" dirty="0" smtClean="0">
                          <a:latin typeface="+mn-lt"/>
                        </a:rPr>
                        <a:t>Dicta, escribe y amplía oraciones completas simples;</a:t>
                      </a:r>
                    </a:p>
                    <a:p>
                      <a:pPr algn="l"/>
                      <a:r>
                        <a:rPr lang="es-ES_tradnl" sz="800" b="0" i="0" baseline="0" noProof="0" dirty="0" smtClean="0">
                          <a:latin typeface="+mn-lt"/>
                        </a:rPr>
                        <a:t>Utiliza los comentarios de adultos/compañeros para revisar</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Edita con el apoyo de compañeros/adultos (grados 2-3)</a:t>
                      </a:r>
                    </a:p>
                    <a:p>
                      <a:pPr algn="l"/>
                      <a:r>
                        <a:rPr lang="es-ES_tradnl" sz="800" baseline="0" noProof="0" dirty="0" smtClean="0">
                          <a:latin typeface="+mn-lt"/>
                        </a:rPr>
                        <a:t>Utiliza una mecánica básica, y palabras apropiadas para el grado, con algunos errores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141377">
                <a:tc>
                  <a:txBody>
                    <a:bodyPr/>
                    <a:lstStyle/>
                    <a:p>
                      <a:pPr marL="0" marR="0" algn="ctr">
                        <a:lnSpc>
                          <a:spcPct val="115000"/>
                        </a:lnSpc>
                        <a:spcBef>
                          <a:spcPts val="0"/>
                        </a:spcBef>
                        <a:spcAft>
                          <a:spcPts val="0"/>
                        </a:spcAft>
                      </a:pPr>
                      <a:r>
                        <a:rPr lang="es-ES_tradnl"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Utiliza una combinación de dibujo, dictado y escritura (K) en su composición;</a:t>
                      </a:r>
                    </a:p>
                    <a:p>
                      <a:pPr algn="l"/>
                      <a:r>
                        <a:rPr lang="es-ES_tradnl" sz="800" baseline="0" noProof="0" dirty="0" smtClean="0">
                          <a:latin typeface="+mn-lt"/>
                        </a:rPr>
                        <a:t>Intenta identificar un tema, pero carece de enfoque, o puede tener más de un tema, o establece un tema confuso</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Intenta  una introducción, cuerpo y conclusión, pero le falta uno o más de esos elementos. </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No ofreció detalles, o intentó añadir detalles a dibujos o escritos que resultan  casuales, poco precisos o irrelevantes </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Generalmente utiliza vocabulario básico, incorrecto o por debajo del nivel de grado cuando dicta (K) o escribe;</a:t>
                      </a:r>
                    </a:p>
                    <a:p>
                      <a:pPr algn="l"/>
                      <a:r>
                        <a:rPr lang="es-ES" sz="800" baseline="0" noProof="0" dirty="0" smtClean="0">
                          <a:latin typeface="+mn-lt"/>
                        </a:rPr>
                        <a:t>Utiliza los comentarios de adultos/compañeros para revisar</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Edita con el apoyo de compañeros/adultos (grados 2-3);</a:t>
                      </a:r>
                    </a:p>
                    <a:p>
                      <a:pPr algn="l"/>
                      <a:r>
                        <a:rPr lang="es-ES_tradnl" sz="800" baseline="0" noProof="0" dirty="0" smtClean="0">
                          <a:latin typeface="+mn-lt"/>
                        </a:rPr>
                        <a:t>Utiliza una mecánica básica por debajo del nivel de grado, con errores frecuentes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32949">
                <a:tc>
                  <a:txBody>
                    <a:bodyPr/>
                    <a:lstStyle/>
                    <a:p>
                      <a:pPr marL="0" marR="0" algn="ctr">
                        <a:lnSpc>
                          <a:spcPct val="115000"/>
                        </a:lnSpc>
                        <a:spcBef>
                          <a:spcPts val="0"/>
                        </a:spcBef>
                        <a:spcAft>
                          <a:spcPts val="0"/>
                        </a:spcAft>
                      </a:pPr>
                      <a:r>
                        <a:rPr lang="es-ES_tradnl"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ES_tradnl" sz="19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900" b="0" i="0" u="none" strike="noStrike" noProof="0" dirty="0" smtClean="0">
                          <a:solidFill>
                            <a:srgbClr val="000000"/>
                          </a:solidFill>
                          <a:latin typeface="+mn-lt"/>
                        </a:rPr>
                        <a:t>Una respuesta no recibe crédito si no proporciona evidencia de la habilidad para</a:t>
                      </a:r>
                      <a:r>
                        <a:rPr lang="es-ES_tradnl" sz="900" b="0" i="0" u="none" strike="noStrike" baseline="0" noProof="0" dirty="0" smtClean="0">
                          <a:solidFill>
                            <a:srgbClr val="000000"/>
                          </a:solidFill>
                          <a:latin typeface="+mn-lt"/>
                        </a:rPr>
                        <a:t> </a:t>
                      </a:r>
                      <a:r>
                        <a:rPr lang="es-ES_tradnl" sz="900" b="0" i="0" u="none" strike="noStrike" noProof="0" dirty="0" smtClean="0">
                          <a:solidFill>
                            <a:srgbClr val="000000"/>
                          </a:solidFill>
                          <a:latin typeface="+mn-lt"/>
                        </a:rPr>
                        <a:t> [</a:t>
                      </a:r>
                      <a:r>
                        <a:rPr lang="es-ES_tradnl" sz="900" b="0" i="1" u="none" strike="noStrike" noProof="0" dirty="0" smtClean="0">
                          <a:solidFill>
                            <a:srgbClr val="000000"/>
                          </a:solidFill>
                          <a:latin typeface="+mn-lt"/>
                        </a:rPr>
                        <a:t>completar con el lenguaje clave del objetivo deseado</a:t>
                      </a:r>
                      <a:r>
                        <a:rPr lang="es-ES_tradnl" sz="900" b="0" i="0" u="none" strike="noStrike" noProof="0" dirty="0" smtClean="0">
                          <a:solidFill>
                            <a:srgbClr val="000000"/>
                          </a:solidFill>
                          <a:latin typeface="+mn-lt"/>
                        </a:rPr>
                        <a:t>].</a:t>
                      </a:r>
                      <a:endParaRPr lang="es-ES_tradnl" sz="900" b="0" i="0" u="none" strike="noStrike" noProof="0" dirty="0">
                        <a:solidFill>
                          <a:srgbClr val="000000"/>
                        </a:solidFill>
                        <a:latin typeface="+mn-lt"/>
                      </a:endParaRPr>
                    </a:p>
                  </a:txBody>
                  <a:tcPr marL="85873" marR="9758" marT="92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22676" y="240648"/>
            <a:ext cx="6726728" cy="319152"/>
          </a:xfrm>
          <a:prstGeom prst="rect">
            <a:avLst/>
          </a:prstGeom>
        </p:spPr>
        <p:txBody>
          <a:bodyPr wrap="square" lIns="90639" tIns="45320" rIns="90639" bIns="4532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s-419" sz="1479" b="1" dirty="0">
                <a:effectLst>
                  <a:outerShdw blurRad="38100" dist="38100" dir="2700000" algn="tl">
                    <a:srgbClr val="000000">
                      <a:alpha val="43137"/>
                    </a:srgbClr>
                  </a:outerShdw>
                </a:effectLst>
              </a:rPr>
              <a:t> Grados K - 2: Rúbrica genérica de 4 puntos para un Escrito informativo/explicativo </a:t>
            </a:r>
            <a:endParaRPr lang="es-419" sz="1479" dirty="0">
              <a:effectLst>
                <a:outerShdw blurRad="38100" dist="38100" dir="2700000" algn="tl">
                  <a:srgbClr val="000000">
                    <a:alpha val="43137"/>
                  </a:srgbClr>
                </a:outerShdw>
              </a:effectLst>
            </a:endParaRPr>
          </a:p>
        </p:txBody>
      </p:sp>
      <p:sp>
        <p:nvSpPr>
          <p:cNvPr id="5" name="Rectangle 4"/>
          <p:cNvSpPr/>
          <p:nvPr/>
        </p:nvSpPr>
        <p:spPr>
          <a:xfrm>
            <a:off x="394123" y="8816790"/>
            <a:ext cx="6869850" cy="223835"/>
          </a:xfrm>
          <a:prstGeom prst="rect">
            <a:avLst/>
          </a:prstGeom>
        </p:spPr>
        <p:txBody>
          <a:bodyPr wrap="square" lIns="86424" tIns="43211" rIns="86424" bIns="43211">
            <a:spAutoFit/>
          </a:bodyPr>
          <a:lstStyle/>
          <a:p>
            <a:r>
              <a:rPr lang="en-US" sz="888" b="1" i="1" dirty="0"/>
              <a:t>Working Drafts of ELA rubrics for assessing CCSS writing standards </a:t>
            </a:r>
            <a:r>
              <a:rPr lang="en-US" sz="888" b="1" dirty="0"/>
              <a:t>--- © (2010) Karin Hess, National Center for Assessment [khess@nciea.org</a:t>
            </a:r>
            <a:endParaRPr lang="en-US" sz="888"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22</a:t>
            </a:fld>
            <a:endParaRPr lang="en-US"/>
          </a:p>
        </p:txBody>
      </p:sp>
    </p:spTree>
    <p:extLst>
      <p:ext uri="{BB962C8B-B14F-4D97-AF65-F5344CB8AC3E}">
        <p14:creationId xmlns:p14="http://schemas.microsoft.com/office/powerpoint/2010/main" val="413271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614" y="8102420"/>
            <a:ext cx="6906912" cy="1050010"/>
          </a:xfrm>
          <a:prstGeom prst="rect">
            <a:avLst/>
          </a:prstGeom>
          <a:noFill/>
          <a:ln>
            <a:noFill/>
          </a:ln>
        </p:spPr>
        <p:txBody>
          <a:bodyPr wrap="square" lIns="85958" tIns="42979" rIns="85958" bIns="42979">
            <a:spAutoFit/>
          </a:bodyPr>
          <a:lstStyle/>
          <a:p>
            <a:r>
              <a:rPr lang="x-none" sz="894" dirty="0"/>
              <a:t>Esta tarea de rendimiento se basa en la escritura. Como una opción, si desea dar seguimiento al crecimiento ELP como un segundo objetivo, los maestros pueden optar por evaluar ELP estándar 4 porque se </a:t>
            </a:r>
            <a:r>
              <a:rPr lang="x-none" sz="894" dirty="0" smtClean="0"/>
              <a:t>al</a:t>
            </a:r>
            <a:r>
              <a:rPr lang="en-US" sz="894" dirty="0" smtClean="0"/>
              <a:t>í</a:t>
            </a:r>
            <a:r>
              <a:rPr lang="x-none" sz="894" dirty="0" smtClean="0"/>
              <a:t>nea </a:t>
            </a:r>
            <a:r>
              <a:rPr lang="x-none" sz="894" dirty="0"/>
              <a:t>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a:t>
            </a:r>
            <a:r>
              <a:rPr lang="en-US" sz="894" dirty="0" err="1"/>
              <a:t>es</a:t>
            </a:r>
            <a:r>
              <a:rPr lang="en-US" sz="894" dirty="0"/>
              <a:t> lo </a:t>
            </a:r>
            <a:r>
              <a:rPr lang="en-US" sz="894" dirty="0" err="1"/>
              <a:t>que</a:t>
            </a:r>
            <a:r>
              <a:rPr lang="en-US" sz="894" dirty="0"/>
              <a:t> </a:t>
            </a:r>
            <a:r>
              <a:rPr lang="x-none" sz="894" dirty="0"/>
              <a:t>está evaluando la tarea de rendimiento </a:t>
            </a:r>
            <a:r>
              <a:rPr lang="en-US" sz="894" dirty="0" smtClean="0"/>
              <a:t>de un </a:t>
            </a:r>
            <a:r>
              <a:rPr lang="x-none" sz="894" dirty="0" smtClean="0"/>
              <a:t>escrito </a:t>
            </a:r>
            <a:r>
              <a:rPr lang="x-none" sz="894" dirty="0"/>
              <a:t>de </a:t>
            </a:r>
            <a:r>
              <a:rPr lang="x-none" sz="894" dirty="0" smtClean="0"/>
              <a:t>opinión</a:t>
            </a:r>
            <a:r>
              <a:rPr lang="en-US" sz="894" dirty="0" smtClean="0"/>
              <a:t>, </a:t>
            </a:r>
            <a:r>
              <a:rPr lang="x-none" sz="894" dirty="0" smtClean="0"/>
              <a:t>y </a:t>
            </a:r>
            <a:r>
              <a:rPr lang="x-none" sz="894" dirty="0"/>
              <a:t>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ext uri="{D42A27DB-BD31-4B8C-83A1-F6EECF244321}">
                <p14:modId xmlns:p14="http://schemas.microsoft.com/office/powerpoint/2010/main" val="1421036994"/>
              </p:ext>
            </p:extLst>
          </p:nvPr>
        </p:nvGraphicFramePr>
        <p:xfrm>
          <a:off x="222676" y="457789"/>
          <a:ext cx="6869850" cy="5653876"/>
        </p:xfrm>
        <a:graphic>
          <a:graphicData uri="http://schemas.openxmlformats.org/drawingml/2006/table">
            <a:tbl>
              <a:tblPr/>
              <a:tblGrid>
                <a:gridCol w="1928854"/>
                <a:gridCol w="664586"/>
                <a:gridCol w="420744"/>
                <a:gridCol w="420744"/>
                <a:gridCol w="360637"/>
                <a:gridCol w="3074285"/>
              </a:tblGrid>
              <a:tr h="611751">
                <a:tc rowSpan="2">
                  <a:txBody>
                    <a:bodyPr/>
                    <a:lstStyle/>
                    <a:p>
                      <a:pPr marL="0" marR="0">
                        <a:lnSpc>
                          <a:spcPct val="115000"/>
                        </a:lnSpc>
                        <a:spcBef>
                          <a:spcPts val="0"/>
                        </a:spcBef>
                        <a:spcAft>
                          <a:spcPts val="0"/>
                        </a:spcAft>
                      </a:pPr>
                      <a:r>
                        <a:rPr lang="x-none" sz="800" b="1" kern="1200" noProof="0" dirty="0" smtClean="0">
                          <a:solidFill>
                            <a:schemeClr val="bg1">
                              <a:lumMod val="50000"/>
                            </a:schemeClr>
                          </a:solidFill>
                          <a:effectLst/>
                          <a:latin typeface="+mn-lt"/>
                          <a:ea typeface="Calibri"/>
                          <a:cs typeface="Times New Roman"/>
                        </a:rPr>
                        <a:t>Modalidades receptivas*:</a:t>
                      </a:r>
                      <a:r>
                        <a:rPr lang="x-none" sz="800" kern="1200" noProof="0" dirty="0" smtClean="0">
                          <a:solidFill>
                            <a:schemeClr val="bg1">
                              <a:lumMod val="50000"/>
                            </a:schemeClr>
                          </a:solidFill>
                          <a:effectLst/>
                          <a:latin typeface="+mn-lt"/>
                          <a:ea typeface="Calibri"/>
                          <a:cs typeface="Times New Roman"/>
                        </a:rPr>
                        <a:t> </a:t>
                      </a:r>
                      <a:br>
                        <a:rPr lang="x-none" sz="800" kern="1200" noProof="0" dirty="0" smtClean="0">
                          <a:solidFill>
                            <a:schemeClr val="bg1">
                              <a:lumMod val="50000"/>
                            </a:schemeClr>
                          </a:solidFill>
                          <a:effectLst/>
                          <a:latin typeface="+mn-lt"/>
                          <a:ea typeface="Calibri"/>
                          <a:cs typeface="Times New Roman"/>
                        </a:rPr>
                      </a:br>
                      <a:r>
                        <a:rPr lang="x-none" sz="800" kern="1200" noProof="0" dirty="0" smtClean="0">
                          <a:solidFill>
                            <a:schemeClr val="bg1">
                              <a:lumMod val="50000"/>
                            </a:schemeClr>
                          </a:solidFill>
                          <a:effectLst/>
                          <a:latin typeface="+mn-lt"/>
                          <a:ea typeface="Calibri"/>
                          <a:cs typeface="Times New Roman"/>
                        </a:rPr>
                        <a:t>M</a:t>
                      </a:r>
                      <a:r>
                        <a:rPr lang="x-none" sz="800" kern="1200" baseline="0" noProof="0" dirty="0" smtClean="0">
                          <a:solidFill>
                            <a:schemeClr val="bg1">
                              <a:lumMod val="50000"/>
                            </a:schemeClr>
                          </a:solidFill>
                          <a:effectLst/>
                          <a:latin typeface="+mn-lt"/>
                          <a:ea typeface="Calibri"/>
                          <a:cs typeface="Times New Roman"/>
                        </a:rPr>
                        <a:t>aneras </a:t>
                      </a:r>
                      <a:r>
                        <a:rPr lang="x-none" sz="8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800" kern="1200" baseline="0" noProof="0" dirty="0" smtClean="0">
                          <a:solidFill>
                            <a:schemeClr val="bg1">
                              <a:lumMod val="50000"/>
                            </a:schemeClr>
                          </a:solidFill>
                          <a:effectLst/>
                          <a:latin typeface="+mn-lt"/>
                          <a:ea typeface="Calibri"/>
                          <a:cs typeface="Times New Roman"/>
                        </a:rPr>
                        <a:t>lo</a:t>
                      </a:r>
                      <a:r>
                        <a:rPr lang="x-none" sz="800" kern="1200" noProof="0" dirty="0" smtClean="0">
                          <a:solidFill>
                            <a:schemeClr val="bg1">
                              <a:lumMod val="50000"/>
                            </a:schemeClr>
                          </a:solidFill>
                          <a:effectLst/>
                          <a:latin typeface="+mn-lt"/>
                          <a:ea typeface="Calibri"/>
                          <a:cs typeface="Times New Roman"/>
                        </a:rPr>
                        <a:t>s</a:t>
                      </a:r>
                      <a:r>
                        <a:rPr lang="x-none" sz="800" kern="1200" baseline="0" noProof="0" dirty="0" smtClean="0">
                          <a:solidFill>
                            <a:schemeClr val="bg1">
                              <a:lumMod val="50000"/>
                            </a:schemeClr>
                          </a:solidFill>
                          <a:effectLst/>
                          <a:latin typeface="+mn-lt"/>
                          <a:ea typeface="Calibri"/>
                          <a:cs typeface="Times New Roman"/>
                        </a:rPr>
                        <a:t> estudiantes de su </a:t>
                      </a:r>
                      <a:r>
                        <a:rPr lang="x-none" sz="800" kern="1200" noProof="0" dirty="0" smtClean="0">
                          <a:solidFill>
                            <a:schemeClr val="bg1">
                              <a:lumMod val="50000"/>
                            </a:schemeClr>
                          </a:solidFill>
                          <a:effectLst/>
                          <a:latin typeface="+mn-lt"/>
                          <a:ea typeface="Calibri"/>
                          <a:cs typeface="Times New Roman"/>
                        </a:rPr>
                        <a:t>comprensión del significado de </a:t>
                      </a:r>
                      <a:r>
                        <a:rPr lang="en-US" sz="800" kern="1200" noProof="0" dirty="0" smtClean="0">
                          <a:solidFill>
                            <a:schemeClr val="bg1">
                              <a:lumMod val="50000"/>
                            </a:schemeClr>
                          </a:solidFill>
                          <a:effectLst/>
                          <a:latin typeface="+mn-lt"/>
                          <a:ea typeface="Calibri"/>
                          <a:cs typeface="Times New Roman"/>
                        </a:rPr>
                        <a:t>la </a:t>
                      </a:r>
                      <a:r>
                        <a:rPr lang="x-none" sz="800" kern="1200" noProof="0" dirty="0" smtClean="0">
                          <a:solidFill>
                            <a:schemeClr val="bg1">
                              <a:lumMod val="50000"/>
                            </a:schemeClr>
                          </a:solidFill>
                          <a:effectLst/>
                          <a:latin typeface="+mn-lt"/>
                          <a:ea typeface="Calibri"/>
                          <a:cs typeface="Times New Roman"/>
                        </a:rPr>
                        <a:t> comunicaci</a:t>
                      </a:r>
                      <a:r>
                        <a:rPr lang="en-US" sz="800" kern="1200" noProof="0" dirty="0" err="1" smtClean="0">
                          <a:solidFill>
                            <a:schemeClr val="bg1">
                              <a:lumMod val="50000"/>
                            </a:schemeClr>
                          </a:solidFill>
                          <a:effectLst/>
                          <a:latin typeface="+mn-lt"/>
                          <a:ea typeface="Calibri"/>
                          <a:cs typeface="Times New Roman"/>
                        </a:rPr>
                        <a:t>ón</a:t>
                      </a:r>
                      <a:r>
                        <a:rPr lang="en-US" sz="800" kern="1200" baseline="0" noProof="0" dirty="0" smtClean="0">
                          <a:solidFill>
                            <a:schemeClr val="bg1">
                              <a:lumMod val="50000"/>
                            </a:schemeClr>
                          </a:solidFill>
                          <a:effectLst/>
                          <a:latin typeface="+mn-lt"/>
                          <a:ea typeface="Calibri"/>
                          <a:cs typeface="Times New Roman"/>
                        </a:rPr>
                        <a:t> de </a:t>
                      </a:r>
                      <a:r>
                        <a:rPr lang="x-none" sz="800" kern="1200" noProof="0" dirty="0" smtClean="0">
                          <a:solidFill>
                            <a:schemeClr val="bg1">
                              <a:lumMod val="50000"/>
                            </a:schemeClr>
                          </a:solidFill>
                          <a:effectLst/>
                          <a:latin typeface="+mn-lt"/>
                          <a:ea typeface="Calibri"/>
                          <a:cs typeface="Times New Roman"/>
                        </a:rPr>
                        <a:t>los demás.</a:t>
                      </a:r>
                      <a:endParaRPr lang="x-none" sz="800" noProof="0" dirty="0">
                        <a:solidFill>
                          <a:schemeClr val="bg1">
                            <a:lumMod val="50000"/>
                          </a:schemeClr>
                        </a:solidFill>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Leer</a:t>
                      </a:r>
                      <a:endParaRPr lang="x-none" sz="800" kern="1200" noProof="0" dirty="0">
                        <a:solidFill>
                          <a:srgbClr val="7F7F7F"/>
                        </a:solidFill>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300" b="1" kern="1200" noProof="0" dirty="0" smtClean="0">
                          <a:effectLst/>
                          <a:latin typeface="+mn-lt"/>
                          <a:ea typeface="Times New Roman"/>
                          <a:cs typeface="Times New Roman"/>
                        </a:rPr>
                        <a:t>9 - 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300" b="1" kern="1200" noProof="0" dirty="0" smtClean="0">
                          <a:solidFill>
                            <a:schemeClr val="tx1"/>
                          </a:solidFill>
                          <a:effectLst/>
                          <a:latin typeface="+mn-lt"/>
                          <a:ea typeface="Times New Roman"/>
                          <a:cs typeface="Times New Roman"/>
                        </a:rPr>
                        <a:t> 10 - </a:t>
                      </a:r>
                      <a:r>
                        <a:rPr lang="x-none" sz="1300" b="1" kern="1200" noProof="0" dirty="0" smtClean="0">
                          <a:solidFill>
                            <a:schemeClr val="tx1"/>
                          </a:solidFill>
                          <a:effectLst/>
                          <a:latin typeface="+mn-lt"/>
                          <a:ea typeface="+mn-ea"/>
                          <a:cs typeface="+mn-cs"/>
                        </a:rPr>
                        <a:t>hacer uso</a:t>
                      </a:r>
                      <a:r>
                        <a:rPr lang="x-none" sz="1300" kern="1200" noProof="0" dirty="0" smtClean="0">
                          <a:solidFill>
                            <a:schemeClr val="tx1"/>
                          </a:solidFill>
                          <a:effectLst/>
                          <a:latin typeface="+mn-lt"/>
                          <a:ea typeface="+mn-ea"/>
                          <a:cs typeface="+mn-cs"/>
                        </a:rPr>
                        <a:t> preciso del inglés</a:t>
                      </a:r>
                      <a:r>
                        <a:rPr lang="x-none" sz="1300" kern="1200" baseline="0" noProof="0" dirty="0" smtClean="0">
                          <a:solidFill>
                            <a:schemeClr val="tx1"/>
                          </a:solidFill>
                          <a:effectLst/>
                          <a:latin typeface="+mn-lt"/>
                          <a:ea typeface="+mn-ea"/>
                          <a:cs typeface="+mn-cs"/>
                        </a:rPr>
                        <a:t> est</a:t>
                      </a:r>
                      <a:r>
                        <a:rPr lang="x-none" sz="1300" kern="1200" noProof="0" dirty="0" smtClean="0">
                          <a:solidFill>
                            <a:schemeClr val="tx1"/>
                          </a:solidFill>
                          <a:effectLst/>
                          <a:latin typeface="+mn-lt"/>
                          <a:ea typeface="+mn-ea"/>
                          <a:cs typeface="+mn-cs"/>
                        </a:rPr>
                        <a:t>ándar </a:t>
                      </a:r>
                      <a:r>
                        <a:rPr lang="en-US" sz="1300" kern="1200" noProof="0" dirty="0" smtClean="0">
                          <a:solidFill>
                            <a:schemeClr val="tx1"/>
                          </a:solidFill>
                          <a:effectLst/>
                          <a:latin typeface="+mn-lt"/>
                          <a:ea typeface="+mn-ea"/>
                          <a:cs typeface="+mn-cs"/>
                        </a:rPr>
                        <a:t>del </a:t>
                      </a:r>
                      <a:r>
                        <a:rPr lang="x-none" sz="1300" kern="1200" noProof="0" dirty="0" smtClean="0">
                          <a:solidFill>
                            <a:schemeClr val="tx1"/>
                          </a:solidFill>
                          <a:effectLst/>
                          <a:latin typeface="+mn-lt"/>
                          <a:ea typeface="+mn-ea"/>
                          <a:cs typeface="+mn-cs"/>
                        </a:rPr>
                        <a:t>nivel de grado para </a:t>
                      </a:r>
                    </a:p>
                    <a:p>
                      <a:pPr algn="ctr"/>
                      <a:r>
                        <a:rPr lang="x-none" sz="1300" kern="1200" noProof="0" dirty="0" smtClean="0">
                          <a:solidFill>
                            <a:schemeClr val="tx1"/>
                          </a:solidFill>
                          <a:effectLst/>
                          <a:latin typeface="+mn-lt"/>
                          <a:ea typeface="+mn-ea"/>
                          <a:cs typeface="+mn-cs"/>
                        </a:rPr>
                        <a:t>                comunicarse apropiadamente de forma oral y escrita</a:t>
                      </a:r>
                      <a:endParaRPr lang="x-none" sz="15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1</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800" b="1" kern="1200" noProof="0" dirty="0" smtClean="0">
                          <a:solidFill>
                            <a:srgbClr val="7F7F7F"/>
                          </a:solidFill>
                          <a:effectLst/>
                          <a:latin typeface="+mn-lt"/>
                          <a:ea typeface="Calibri"/>
                          <a:cs typeface="GillSansMT"/>
                        </a:rPr>
                        <a:t>elaborar/construir significados  </a:t>
                      </a:r>
                      <a:r>
                        <a:rPr lang="es-419" sz="800" b="0" kern="1200" noProof="0" dirty="0" smtClean="0">
                          <a:solidFill>
                            <a:srgbClr val="7F7F7F"/>
                          </a:solidFill>
                          <a:effectLst/>
                          <a:latin typeface="+mn-lt"/>
                          <a:ea typeface="Calibri"/>
                          <a:cs typeface="GillSansMT"/>
                        </a:rPr>
                        <a:t>a partir de presentaciones orales y de textos literarios e informativos, por medio</a:t>
                      </a:r>
                      <a:r>
                        <a:rPr lang="es-419" sz="800" b="0" kern="1200" baseline="0" noProof="0" dirty="0" smtClean="0">
                          <a:solidFill>
                            <a:srgbClr val="7F7F7F"/>
                          </a:solidFill>
                          <a:effectLst/>
                          <a:latin typeface="+mn-lt"/>
                          <a:ea typeface="Calibri"/>
                          <a:cs typeface="GillSansMT"/>
                        </a:rPr>
                        <a:t> de las siguientes destrezas  apropiadas para el nivel de grado: escuchar, leer y observar </a:t>
                      </a:r>
                      <a:endParaRPr lang="es-419"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4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Calibri"/>
                          <a:cs typeface="Times New Roman"/>
                        </a:rPr>
                        <a:t>8</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determinar el significado </a:t>
                      </a:r>
                      <a:r>
                        <a:rPr lang="x-none" sz="800" b="0" kern="1200" noProof="0" dirty="0" smtClean="0">
                          <a:solidFill>
                            <a:srgbClr val="7F7F7F"/>
                          </a:solidFill>
                          <a:effectLst/>
                          <a:latin typeface="+mn-lt"/>
                          <a:ea typeface="Calibri"/>
                          <a:cs typeface="GillSansMT"/>
                        </a:rPr>
                        <a:t>de palabras y frases en presentaciones orales y en textos literarios e informativos</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76825">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000" b="1" kern="1200" noProof="0" dirty="0" smtClean="0">
                          <a:effectLst/>
                          <a:latin typeface="+mn-lt"/>
                          <a:ea typeface="Calibri"/>
                          <a:cs typeface="Times New Roman"/>
                        </a:rPr>
                        <a:t>Modalidades productivas*:</a:t>
                      </a:r>
                      <a:r>
                        <a:rPr lang="x-none" sz="2000" kern="1200" noProof="0" dirty="0" smtClean="0">
                          <a:effectLst/>
                          <a:latin typeface="+mn-lt"/>
                          <a:ea typeface="Calibri"/>
                          <a:cs typeface="Times New Roman"/>
                        </a:rPr>
                        <a:t> </a:t>
                      </a:r>
                    </a:p>
                    <a:p>
                      <a:pPr marL="0" marR="0">
                        <a:lnSpc>
                          <a:spcPct val="115000"/>
                        </a:lnSpc>
                        <a:spcBef>
                          <a:spcPts val="0"/>
                        </a:spcBef>
                        <a:spcAft>
                          <a:spcPts val="0"/>
                        </a:spcAft>
                      </a:pPr>
                      <a:r>
                        <a:rPr lang="x-none" sz="12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20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200" kern="1200" noProof="0" dirty="0" smtClean="0">
                          <a:effectLst/>
                          <a:latin typeface="+mn-lt"/>
                          <a:ea typeface="Calibri"/>
                          <a:cs typeface="Times New Roman"/>
                        </a:rPr>
                        <a:t>Hablar  </a:t>
                      </a:r>
                      <a:br>
                        <a:rPr lang="x-none" sz="1200" kern="1200" noProof="0" dirty="0" smtClean="0">
                          <a:effectLst/>
                          <a:latin typeface="+mn-lt"/>
                          <a:ea typeface="Calibri"/>
                          <a:cs typeface="Times New Roman"/>
                        </a:rPr>
                      </a:br>
                      <a:r>
                        <a:rPr lang="x-none" sz="1200" kern="1200" noProof="0" dirty="0" smtClean="0">
                          <a:effectLst/>
                          <a:latin typeface="+mn-lt"/>
                          <a:ea typeface="Calibri"/>
                          <a:cs typeface="Times New Roman"/>
                        </a:rPr>
                        <a:t>y</a:t>
                      </a:r>
                    </a:p>
                    <a:p>
                      <a:pPr marL="0" marR="0" algn="ctr">
                        <a:lnSpc>
                          <a:spcPct val="115000"/>
                        </a:lnSpc>
                        <a:spcBef>
                          <a:spcPts val="0"/>
                        </a:spcBef>
                        <a:spcAft>
                          <a:spcPts val="0"/>
                        </a:spcAft>
                      </a:pPr>
                      <a:r>
                        <a:rPr lang="x-none" sz="1200" kern="1200" noProof="0" dirty="0" smtClean="0">
                          <a:effectLst/>
                          <a:latin typeface="+mn-lt"/>
                          <a:ea typeface="Calibri"/>
                          <a:cs typeface="Times New Roman"/>
                        </a:rPr>
                        <a:t>Escribir</a:t>
                      </a:r>
                      <a:endParaRPr lang="x-none" sz="1200" kern="1200" noProof="0" dirty="0">
                        <a:effectLst/>
                        <a:latin typeface="+mn-lt"/>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el grado</a:t>
                      </a:r>
                      <a:endParaRPr lang="x-none" sz="1300" kern="1200" noProof="0" dirty="0">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990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823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a:t>
                      </a:r>
                      <a:r>
                        <a:rPr lang="en-US" sz="1300" kern="1200" noProof="0" dirty="0" smtClean="0">
                          <a:effectLst/>
                          <a:latin typeface="+mn-lt"/>
                          <a:ea typeface="Calibri"/>
                          <a:cs typeface="GillSansMT"/>
                        </a:rPr>
                        <a:t>, </a:t>
                      </a:r>
                      <a:r>
                        <a:rPr lang="x-none" sz="1300" kern="1200" noProof="0" dirty="0" smtClean="0">
                          <a:effectLst/>
                          <a:latin typeface="+mn-lt"/>
                          <a:ea typeface="Calibri"/>
                          <a:cs typeface="GillSansMT"/>
                        </a:rPr>
                        <a:t>cuando habla y escribe</a:t>
                      </a:r>
                      <a:endParaRPr lang="x-none" sz="1300" kern="1200" noProof="0" dirty="0">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33541">
                <a:tc rowSpan="3">
                  <a:txBody>
                    <a:bodyPr/>
                    <a:lstStyle/>
                    <a:p>
                      <a:pPr marL="0" marR="0">
                        <a:lnSpc>
                          <a:spcPct val="115000"/>
                        </a:lnSpc>
                        <a:spcBef>
                          <a:spcPts val="0"/>
                        </a:spcBef>
                        <a:spcAft>
                          <a:spcPts val="0"/>
                        </a:spcAft>
                      </a:pPr>
                      <a:r>
                        <a:rPr lang="x-none" sz="8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8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800" kern="1200" baseline="0" noProof="0" dirty="0" smtClean="0">
                          <a:solidFill>
                            <a:schemeClr val="bg1">
                              <a:lumMod val="50000"/>
                            </a:schemeClr>
                          </a:solidFill>
                          <a:effectLst/>
                          <a:latin typeface="+mn-lt"/>
                          <a:ea typeface="Calibri"/>
                          <a:cs typeface="Times New Roman"/>
                        </a:rPr>
                        <a:t> “</a:t>
                      </a:r>
                      <a:r>
                        <a:rPr lang="x-none" sz="8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400" noProof="0" dirty="0">
                        <a:solidFill>
                          <a:schemeClr val="bg1">
                            <a:lumMod val="50000"/>
                          </a:schemeClr>
                        </a:solidFill>
                        <a:effectLst/>
                        <a:latin typeface="+mn-lt"/>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8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noProof="0" dirty="0" smtClean="0">
                          <a:solidFill>
                            <a:schemeClr val="bg1">
                              <a:lumMod val="50000"/>
                            </a:schemeClr>
                          </a:solidFill>
                          <a:effectLst/>
                          <a:latin typeface="+mn-lt"/>
                          <a:ea typeface="Calibri"/>
                          <a:cs typeface="Times New Roman"/>
                        </a:rPr>
                        <a:t>Escuchar,</a:t>
                      </a:r>
                      <a:r>
                        <a:rPr lang="x-none" sz="8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Escribir</a:t>
                      </a:r>
                      <a:endParaRPr lang="x-none" sz="1100" noProof="0" dirty="0">
                        <a:solidFill>
                          <a:schemeClr val="bg1">
                            <a:lumMod val="50000"/>
                          </a:schemeClr>
                        </a:solidFill>
                        <a:effectLst/>
                        <a:latin typeface="+mn-lt"/>
                        <a:ea typeface="Calibri"/>
                        <a:cs typeface="Times New Roman"/>
                      </a:endParaRPr>
                    </a:p>
                  </a:txBody>
                  <a:tcPr marL="31819" marR="31819" marT="114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GillSansMT"/>
                        </a:rPr>
                        <a:t>2</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participar en intercambios orales y escritos </a:t>
                      </a:r>
                      <a:r>
                        <a:rPr lang="x-none" sz="8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800" b="0" kern="1200" noProof="0" dirty="0">
                        <a:solidFill>
                          <a:srgbClr val="7F7F7F"/>
                        </a:solidFill>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5</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realizar una investigación, y evaluar y comunicar </a:t>
                      </a:r>
                      <a:r>
                        <a:rPr lang="x-none" sz="800" b="0" kern="1200" noProof="0" dirty="0" smtClean="0">
                          <a:solidFill>
                            <a:srgbClr val="7F7F7F"/>
                          </a:solidFill>
                          <a:effectLst/>
                          <a:latin typeface="+mn-lt"/>
                          <a:ea typeface="Calibri"/>
                          <a:cs typeface="GillSansMT"/>
                        </a:rPr>
                        <a:t>los resultados para responder preguntas o resolver problemas</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6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6</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analizar y criticar </a:t>
                      </a:r>
                      <a:r>
                        <a:rPr lang="x-none" sz="800" b="0" kern="1200" noProof="0" dirty="0" smtClean="0">
                          <a:solidFill>
                            <a:srgbClr val="7F7F7F"/>
                          </a:solidFill>
                          <a:effectLst/>
                          <a:latin typeface="+mn-lt"/>
                          <a:ea typeface="Calibri"/>
                          <a:cs typeface="GillSansMT"/>
                        </a:rPr>
                        <a:t>los argumentos de los demás de forma oral y escrita</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03700" y="6136352"/>
          <a:ext cx="6869849" cy="1999934"/>
        </p:xfrm>
        <a:graphic>
          <a:graphicData uri="http://schemas.openxmlformats.org/drawingml/2006/table">
            <a:tbl>
              <a:tblPr firstRow="1" firstCol="1" bandRow="1"/>
              <a:tblGrid>
                <a:gridCol w="780764"/>
                <a:gridCol w="865138"/>
                <a:gridCol w="858732"/>
                <a:gridCol w="787171"/>
                <a:gridCol w="1001853"/>
                <a:gridCol w="1073414"/>
                <a:gridCol w="1502777"/>
              </a:tblGrid>
              <a:tr h="593822">
                <a:tc>
                  <a:txBody>
                    <a:bodyPr/>
                    <a:lstStyle/>
                    <a:p>
                      <a:pPr marL="0" marR="0" algn="ctr">
                        <a:lnSpc>
                          <a:spcPct val="115000"/>
                        </a:lnSpc>
                        <a:spcBef>
                          <a:spcPts val="0"/>
                        </a:spcBef>
                        <a:spcAft>
                          <a:spcPts val="0"/>
                        </a:spcAft>
                      </a:pPr>
                      <a:r>
                        <a:rPr lang="x-none" sz="1400" b="1" noProof="0" dirty="0" smtClean="0">
                          <a:solidFill>
                            <a:srgbClr val="000000"/>
                          </a:solidFill>
                          <a:effectLst/>
                          <a:latin typeface="+mn-lt"/>
                          <a:ea typeface="Times New Roman"/>
                          <a:cs typeface="Times New Roman"/>
                        </a:rPr>
                        <a:t>Estándar</a:t>
                      </a:r>
                      <a:endParaRPr lang="x-none" sz="1400" noProof="0" dirty="0">
                        <a:effectLst/>
                        <a:latin typeface="+mn-lt"/>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700" b="1" dirty="0" smtClean="0">
                          <a:effectLst/>
                          <a:latin typeface="Calibri"/>
                          <a:ea typeface="Times New Roman"/>
                          <a:cs typeface="Times New Roman"/>
                        </a:rPr>
                        <a:t>Un </a:t>
                      </a:r>
                      <a:r>
                        <a:rPr lang="x-none" sz="1700" b="1" i="1" dirty="0" smtClean="0">
                          <a:effectLst/>
                          <a:latin typeface="Calibri"/>
                          <a:ea typeface="Times New Roman"/>
                          <a:cs typeface="Times New Roman"/>
                        </a:rPr>
                        <a:t>ELL </a:t>
                      </a:r>
                      <a:r>
                        <a:rPr lang="x-none" sz="1700" b="1" dirty="0" smtClean="0">
                          <a:effectLst/>
                          <a:latin typeface="Calibri"/>
                          <a:ea typeface="Times New Roman"/>
                          <a:cs typeface="Times New Roman"/>
                        </a:rPr>
                        <a:t>puede…</a:t>
                      </a:r>
                      <a:endParaRPr lang="x-none" sz="17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700" b="1" noProof="0" dirty="0" smtClean="0">
                          <a:solidFill>
                            <a:srgbClr val="000000"/>
                          </a:solidFill>
                          <a:effectLst/>
                          <a:latin typeface="+mn-lt"/>
                          <a:ea typeface="Times New Roman"/>
                          <a:cs typeface="Times New Roman"/>
                        </a:rPr>
                        <a:t>Al final de un nivel de dominio del idioma inglés, un estudiante </a:t>
                      </a:r>
                      <a:r>
                        <a:rPr lang="x-none" sz="1700" b="1" i="1" noProof="0" dirty="0" smtClean="0">
                          <a:solidFill>
                            <a:srgbClr val="000000"/>
                          </a:solidFill>
                          <a:effectLst/>
                          <a:latin typeface="+mn-lt"/>
                          <a:ea typeface="Times New Roman"/>
                          <a:cs typeface="Times New Roman"/>
                        </a:rPr>
                        <a:t>ELL</a:t>
                      </a:r>
                      <a:r>
                        <a:rPr lang="x-none" sz="1700" b="1" baseline="0" noProof="0" dirty="0" smtClean="0">
                          <a:solidFill>
                            <a:srgbClr val="000000"/>
                          </a:solidFill>
                          <a:effectLst/>
                          <a:latin typeface="+mn-lt"/>
                          <a:ea typeface="Times New Roman"/>
                          <a:cs typeface="Times New Roman"/>
                        </a:rPr>
                        <a:t> en </a:t>
                      </a:r>
                      <a:r>
                        <a:rPr lang="en-US" sz="1700" b="1" baseline="0" noProof="0" dirty="0" smtClean="0">
                          <a:solidFill>
                            <a:srgbClr val="000000"/>
                          </a:solidFill>
                          <a:effectLst/>
                          <a:latin typeface="+mn-lt"/>
                          <a:ea typeface="Times New Roman"/>
                          <a:cs typeface="Times New Roman"/>
                        </a:rPr>
                        <a:t>1</a:t>
                      </a:r>
                      <a:r>
                        <a:rPr lang="x-none" sz="1700" b="1" baseline="30000" noProof="0" dirty="0" smtClean="0">
                          <a:solidFill>
                            <a:srgbClr val="000000"/>
                          </a:solidFill>
                          <a:effectLst/>
                          <a:latin typeface="+mn-lt"/>
                          <a:ea typeface="Times New Roman"/>
                          <a:cs typeface="Times New Roman"/>
                        </a:rPr>
                        <a:t>er  </a:t>
                      </a:r>
                      <a:r>
                        <a:rPr lang="x-none" sz="1700" b="1" baseline="0" noProof="0" dirty="0" smtClean="0">
                          <a:solidFill>
                            <a:srgbClr val="000000"/>
                          </a:solidFill>
                          <a:effectLst/>
                          <a:latin typeface="+mn-lt"/>
                          <a:ea typeface="Times New Roman"/>
                          <a:cs typeface="Times New Roman"/>
                        </a:rPr>
                        <a:t>grado </a:t>
                      </a:r>
                      <a:r>
                        <a:rPr lang="x-none" sz="1700" b="1" noProof="0" dirty="0" smtClean="0">
                          <a:solidFill>
                            <a:srgbClr val="000000"/>
                          </a:solidFill>
                          <a:effectLst/>
                          <a:latin typeface="+mn-lt"/>
                          <a:ea typeface="Times New Roman"/>
                          <a:cs typeface="Times New Roman"/>
                        </a:rPr>
                        <a:t>puede . . . </a:t>
                      </a:r>
                      <a:endParaRPr lang="x-none" sz="1700" noProof="0" dirty="0">
                        <a:effectLst/>
                        <a:latin typeface="+mn-lt"/>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923">
                <a:tc rowSpan="2">
                  <a:txBody>
                    <a:bodyPr/>
                    <a:lstStyle/>
                    <a:p>
                      <a:pPr marL="0" marR="0" algn="ctr">
                        <a:lnSpc>
                          <a:spcPct val="115000"/>
                        </a:lnSpc>
                        <a:spcBef>
                          <a:spcPts val="0"/>
                        </a:spcBef>
                        <a:spcAft>
                          <a:spcPts val="0"/>
                        </a:spcAft>
                      </a:pPr>
                      <a:r>
                        <a:rPr lang="x-none" sz="2900" b="1" dirty="0" smtClean="0">
                          <a:solidFill>
                            <a:srgbClr val="000000"/>
                          </a:solidFill>
                          <a:effectLst/>
                          <a:latin typeface="Calibri"/>
                          <a:ea typeface="Times New Roman"/>
                          <a:cs typeface="Times New Roman"/>
                        </a:rPr>
                        <a:t>4</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Productivo</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(S &amp; W)</a:t>
                      </a:r>
                      <a:endParaRPr lang="x-none" sz="13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800" b="1" dirty="0" smtClean="0">
                          <a:effectLst/>
                          <a:latin typeface="Calibri"/>
                          <a:ea typeface="Times New Roman"/>
                          <a:cs typeface="Times New Roman"/>
                        </a:rPr>
                        <a:t>…</a:t>
                      </a:r>
                      <a:r>
                        <a:rPr lang="x-none" sz="800" b="1" noProof="0" dirty="0" smtClean="0">
                          <a:effectLst/>
                          <a:latin typeface="+mn-lt"/>
                          <a:ea typeface="Times New Roman"/>
                          <a:cs typeface="Times New Roman"/>
                        </a:rPr>
                        <a:t>…construir declaraciones orales y escritas apropiadas para su grado, y apoyarlas con</a:t>
                      </a:r>
                      <a:r>
                        <a:rPr lang="x-none" sz="800" b="1" baseline="0" noProof="0" dirty="0" smtClean="0">
                          <a:effectLst/>
                          <a:latin typeface="+mn-lt"/>
                          <a:ea typeface="Times New Roman"/>
                          <a:cs typeface="Times New Roman"/>
                        </a:rPr>
                        <a:t>  razonamiento y evidencia. </a:t>
                      </a:r>
                      <a:endParaRPr lang="x-none" sz="800" b="1" noProof="0" dirty="0" smtClean="0">
                        <a:effectLst/>
                        <a:latin typeface="+mn-lt"/>
                        <a:ea typeface="Times New Roman"/>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1</a:t>
                      </a:r>
                      <a:endParaRPr lang="x-none" sz="20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2</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3</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4</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5</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9189">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a:t>
                      </a:r>
                      <a:r>
                        <a:rPr lang="es-419" sz="800" noProof="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una preferencia</a:t>
                      </a:r>
                      <a:r>
                        <a:rPr lang="es-419" sz="800" b="0" i="0" u="none" strike="noStrike" baseline="0" noProof="0" dirty="0" smtClean="0">
                          <a:solidFill>
                            <a:srgbClr val="000000"/>
                          </a:solidFill>
                          <a:effectLst/>
                          <a:latin typeface="+mn-lt"/>
                        </a:rPr>
                        <a:t> u </a:t>
                      </a:r>
                      <a:r>
                        <a:rPr lang="es-419" sz="800" b="0" i="0" u="none" strike="noStrike" noProof="0" dirty="0" smtClean="0">
                          <a:solidFill>
                            <a:srgbClr val="000000"/>
                          </a:solidFill>
                          <a:effectLst/>
                          <a:latin typeface="+mn-lt"/>
                        </a:rPr>
                        <a:t>opinión sobre  un tema conocido.</a:t>
                      </a:r>
                      <a:endParaRPr lang="es-419" sz="800" noProof="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una opinión sobre un tema conocido, </a:t>
                      </a:r>
                      <a:endParaRPr lang="es-419" sz="800" noProof="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una opinión sobre un tema o cuento conocido,  y dar una razón para la</a:t>
                      </a:r>
                      <a:r>
                        <a:rPr lang="es-419" sz="800" b="0" i="0" u="none" strike="noStrike" baseline="0" dirty="0" smtClean="0">
                          <a:solidFill>
                            <a:srgbClr val="000000"/>
                          </a:solidFill>
                          <a:effectLst/>
                          <a:latin typeface="+mn-lt"/>
                        </a:rPr>
                        <a:t> opinión.</a:t>
                      </a: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opiniones</a:t>
                      </a:r>
                      <a:r>
                        <a:rPr lang="es-419" sz="800" b="0" i="0" u="none" strike="noStrike" baseline="0" noProof="0" dirty="0" smtClean="0">
                          <a:solidFill>
                            <a:srgbClr val="000000"/>
                          </a:solidFill>
                          <a:effectLst/>
                          <a:latin typeface="+mn-lt"/>
                        </a:rPr>
                        <a:t> sobre una variedad de textos y temas, y dar una razón para la opinión.</a:t>
                      </a:r>
                      <a:r>
                        <a:rPr lang="es-419" sz="800" b="0" dirty="0" smtClean="0">
                          <a:effectLst/>
                          <a:latin typeface="+mn-lt"/>
                        </a:rPr>
                        <a:t/>
                      </a:r>
                      <a:br>
                        <a:rPr lang="es-419" sz="800" b="0" dirty="0" smtClean="0">
                          <a:effectLst/>
                          <a:latin typeface="+mn-lt"/>
                        </a:rPr>
                      </a:b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opiniones sobre una variedad de textos y</a:t>
                      </a:r>
                      <a:r>
                        <a:rPr lang="es-419" sz="800" b="0" i="0" u="none" strike="noStrike" baseline="0" dirty="0" smtClean="0">
                          <a:solidFill>
                            <a:srgbClr val="000000"/>
                          </a:solidFill>
                          <a:effectLst/>
                          <a:latin typeface="+mn-lt"/>
                        </a:rPr>
                        <a:t> temas, </a:t>
                      </a:r>
                      <a:r>
                        <a:rPr lang="es-419" sz="800" b="0" i="0" u="none" strike="noStrike" baseline="0" noProof="0" dirty="0" smtClean="0">
                          <a:solidFill>
                            <a:srgbClr val="000000"/>
                          </a:solidFill>
                          <a:effectLst/>
                          <a:latin typeface="+mn-lt"/>
                        </a:rPr>
                        <a:t>introduciendo el tema y dando una razón para la opinión y proporcionando una declaración de conclusión.</a:t>
                      </a: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56927" y="138954"/>
            <a:ext cx="6941410" cy="363796"/>
          </a:xfrm>
          <a:prstGeom prst="rect">
            <a:avLst/>
          </a:prstGeom>
        </p:spPr>
        <p:txBody>
          <a:bodyPr wrap="square" lIns="85958" tIns="42979" rIns="85958" bIns="42979">
            <a:spAutoFit/>
          </a:bodyPr>
          <a:lstStyle/>
          <a:p>
            <a:pPr algn="ctr"/>
            <a:r>
              <a:rPr lang="es-ES" sz="1800" b="1" i="1" dirty="0" smtClean="0"/>
              <a:t>Grupo de estándares </a:t>
            </a:r>
            <a:r>
              <a:rPr lang="es-ES" sz="1800" b="1" i="1" dirty="0"/>
              <a:t>ELP de </a:t>
            </a:r>
            <a:r>
              <a:rPr lang="es-ES" sz="1800" b="1" i="1" dirty="0" smtClean="0"/>
              <a:t>1</a:t>
            </a:r>
            <a:r>
              <a:rPr lang="es-ES" sz="1800" b="1" i="1" baseline="30000" dirty="0" smtClean="0"/>
              <a:t>er</a:t>
            </a:r>
            <a:r>
              <a:rPr lang="es-ES" sz="1800" b="1" i="1" dirty="0" smtClean="0"/>
              <a:t> grado </a:t>
            </a:r>
            <a:r>
              <a:rPr lang="es-ES" sz="1800" b="1" i="1" dirty="0"/>
              <a:t>organizados por Modalidad</a:t>
            </a:r>
          </a:p>
        </p:txBody>
      </p:sp>
      <p:sp>
        <p:nvSpPr>
          <p:cNvPr id="6" name="TextBox 5"/>
          <p:cNvSpPr txBox="1"/>
          <p:nvPr/>
        </p:nvSpPr>
        <p:spPr>
          <a:xfrm>
            <a:off x="2057400" y="8952285"/>
            <a:ext cx="3547119" cy="213776"/>
          </a:xfrm>
          <a:prstGeom prst="rect">
            <a:avLst/>
          </a:prstGeom>
          <a:noFill/>
        </p:spPr>
        <p:txBody>
          <a:bodyPr wrap="square" rtlCol="0">
            <a:spAutoFit/>
          </a:bodyPr>
          <a:lstStyle/>
          <a:p>
            <a:r>
              <a:rPr lang="en-US" sz="789" b="1" i="1" dirty="0"/>
              <a:t>Oregon ELP Standards Aligned with Performance Task, 2014; Arcema Tovar</a:t>
            </a:r>
          </a:p>
        </p:txBody>
      </p:sp>
      <p:sp>
        <p:nvSpPr>
          <p:cNvPr id="10" name="Slide Number Placeholder 3"/>
          <p:cNvSpPr>
            <a:spLocks noGrp="1"/>
          </p:cNvSpPr>
          <p:nvPr>
            <p:ph type="sldNum" sz="quarter" idx="12"/>
          </p:nvPr>
        </p:nvSpPr>
        <p:spPr>
          <a:xfrm>
            <a:off x="6090525" y="8983854"/>
            <a:ext cx="792480" cy="511175"/>
          </a:xfrm>
        </p:spPr>
        <p:txBody>
          <a:bodyPr/>
          <a:lstStyle/>
          <a:p>
            <a:r>
              <a:rPr lang="en-US" dirty="0" smtClean="0"/>
              <a:t>23</a:t>
            </a:r>
            <a:endParaRPr lang="en-US" dirty="0"/>
          </a:p>
        </p:txBody>
      </p:sp>
      <p:sp>
        <p:nvSpPr>
          <p:cNvPr id="11" name="Rectangle 10"/>
          <p:cNvSpPr/>
          <p:nvPr/>
        </p:nvSpPr>
        <p:spPr>
          <a:xfrm>
            <a:off x="3250214" y="91199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370319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94235" y="217775"/>
          <a:ext cx="6686887" cy="8664918"/>
        </p:xfrm>
        <a:graphic>
          <a:graphicData uri="http://schemas.openxmlformats.org/drawingml/2006/table">
            <a:tbl>
              <a:tblPr/>
              <a:tblGrid>
                <a:gridCol w="351944"/>
                <a:gridCol w="441474"/>
                <a:gridCol w="2555065"/>
                <a:gridCol w="833761"/>
                <a:gridCol w="833761"/>
                <a:gridCol w="756435"/>
                <a:gridCol w="511015"/>
                <a:gridCol w="403432"/>
              </a:tblGrid>
              <a:tr h="222789">
                <a:tc gridSpan="8">
                  <a:txBody>
                    <a:bodyPr/>
                    <a:lstStyle/>
                    <a:p>
                      <a:pPr algn="l" fontAlgn="ctr"/>
                      <a:r>
                        <a:rPr lang="en-US" sz="1300" b="1" i="0" u="none" strike="noStrike" dirty="0" smtClean="0">
                          <a:solidFill>
                            <a:srgbClr val="000000"/>
                          </a:solidFill>
                          <a:latin typeface="Calibri"/>
                        </a:rPr>
                        <a:t>Pre-</a:t>
                      </a:r>
                      <a:r>
                        <a:rPr lang="en-US" sz="1300" b="1" i="0" u="none" strike="noStrike" dirty="0" err="1" smtClean="0">
                          <a:solidFill>
                            <a:srgbClr val="000000"/>
                          </a:solidFill>
                          <a:latin typeface="Calibri"/>
                        </a:rPr>
                        <a:t>evaluación</a:t>
                      </a:r>
                      <a:r>
                        <a:rPr lang="en-US" sz="1300" b="1" i="0" u="none" strike="noStrike" baseline="0" dirty="0" smtClean="0">
                          <a:solidFill>
                            <a:srgbClr val="000000"/>
                          </a:solidFill>
                          <a:latin typeface="Calibri"/>
                        </a:rPr>
                        <a:t> de </a:t>
                      </a:r>
                      <a:r>
                        <a:rPr lang="en-US" sz="1300" b="1" i="0" u="none" strike="noStrike" baseline="0" dirty="0" err="1" smtClean="0">
                          <a:solidFill>
                            <a:srgbClr val="000000"/>
                          </a:solidFill>
                          <a:latin typeface="Calibri"/>
                        </a:rPr>
                        <a:t>Escrito</a:t>
                      </a:r>
                      <a:r>
                        <a:rPr lang="en-US" sz="1300" b="1" i="0" u="none" strike="noStrike" baseline="0" dirty="0" smtClean="0">
                          <a:solidFill>
                            <a:srgbClr val="000000"/>
                          </a:solidFill>
                          <a:latin typeface="Calibri"/>
                        </a:rPr>
                        <a:t> </a:t>
                      </a:r>
                      <a:r>
                        <a:rPr lang="en-US" sz="1300" b="1" i="0" u="none" strike="noStrike" baseline="0" dirty="0" err="1" smtClean="0">
                          <a:solidFill>
                            <a:srgbClr val="000000"/>
                          </a:solidFill>
                          <a:latin typeface="Calibri"/>
                        </a:rPr>
                        <a:t>informativo</a:t>
                      </a:r>
                      <a:endParaRPr lang="en-US" sz="13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5611">
                <a:tc gridSpan="3">
                  <a:txBody>
                    <a:bodyPr/>
                    <a:lstStyle/>
                    <a:p>
                      <a:pPr algn="l" fontAlgn="t"/>
                      <a:r>
                        <a:rPr lang="en-US" sz="1100" b="1" i="0" u="none" strike="noStrike" dirty="0" err="1" smtClean="0">
                          <a:solidFill>
                            <a:srgbClr val="000000"/>
                          </a:solidFill>
                          <a:latin typeface="Calibri"/>
                        </a:rPr>
                        <a:t>Puntaje</a:t>
                      </a:r>
                      <a:r>
                        <a:rPr lang="en-US" sz="1100" b="1" i="0" u="none" strike="noStrike" baseline="0" dirty="0" smtClean="0">
                          <a:solidFill>
                            <a:srgbClr val="000000"/>
                          </a:solidFill>
                          <a:latin typeface="Calibri"/>
                        </a:rPr>
                        <a:t> del </a:t>
                      </a:r>
                      <a:r>
                        <a:rPr lang="en-US" sz="1100" b="1" i="0" u="none" strike="noStrike" baseline="0" dirty="0" err="1" smtClean="0">
                          <a:solidFill>
                            <a:srgbClr val="000000"/>
                          </a:solidFill>
                          <a:latin typeface="Calibri"/>
                        </a:rPr>
                        <a:t>estudiante</a:t>
                      </a:r>
                      <a:r>
                        <a:rPr lang="en-US" sz="1100" b="1" i="0" u="none" strike="noStrike" baseline="0" dirty="0" smtClean="0">
                          <a:solidFill>
                            <a:srgbClr val="000000"/>
                          </a:solidFill>
                          <a:latin typeface="Calibri"/>
                        </a:rPr>
                        <a:t> y la </a:t>
                      </a:r>
                      <a:r>
                        <a:rPr lang="en-US" sz="1100" b="1" i="0" u="none" strike="noStrike" baseline="0" dirty="0" err="1" smtClean="0">
                          <a:solidFill>
                            <a:srgbClr val="000000"/>
                          </a:solidFill>
                          <a:latin typeface="Calibri"/>
                        </a:rPr>
                        <a:t>clase</a:t>
                      </a:r>
                      <a:r>
                        <a:rPr lang="en-US" sz="1100" b="1" i="0" u="none" strike="noStrike" dirty="0" smtClean="0">
                          <a:solidFill>
                            <a:srgbClr val="000000"/>
                          </a:solidFill>
                          <a:latin typeface="Calibri"/>
                        </a:rPr>
                        <a:t>:</a:t>
                      </a:r>
                      <a:endParaRPr lang="en-US" sz="1100" b="1" i="0" u="none" strike="noStrike"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800" b="1" i="0" u="none" strike="noStrike" dirty="0" err="1" smtClean="0">
                          <a:solidFill>
                            <a:srgbClr val="000000"/>
                          </a:solidFill>
                          <a:latin typeface="Calibri"/>
                        </a:rPr>
                        <a:t>Año</a:t>
                      </a:r>
                      <a:r>
                        <a:rPr lang="en-US" sz="800" b="1" i="0" u="none" strike="noStrike" dirty="0" smtClean="0">
                          <a:solidFill>
                            <a:srgbClr val="000000"/>
                          </a:solidFill>
                          <a:latin typeface="Calibri"/>
                        </a:rPr>
                        <a:t> escolar:</a:t>
                      </a:r>
                      <a:endParaRPr lang="en-US" sz="8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800" b="0" i="0" u="none" strike="sng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800" b="1" i="0" u="none" strike="noStrike" dirty="0" err="1" smtClean="0">
                          <a:solidFill>
                            <a:srgbClr val="000000"/>
                          </a:solidFill>
                          <a:latin typeface="Calibri"/>
                        </a:rPr>
                        <a:t>Grado</a:t>
                      </a:r>
                      <a:r>
                        <a:rPr lang="en-US" sz="800" b="1" i="0" u="none" strike="noStrike" dirty="0" smtClean="0">
                          <a:solidFill>
                            <a:srgbClr val="000000"/>
                          </a:solidFill>
                          <a:latin typeface="Calibri"/>
                        </a:rPr>
                        <a:t>:</a:t>
                      </a:r>
                      <a:endParaRPr lang="en-US" sz="8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766">
                <a:tc gridSpan="2">
                  <a:txBody>
                    <a:bodyPr/>
                    <a:lstStyle/>
                    <a:p>
                      <a:pPr algn="ctr" fontAlgn="ctr"/>
                      <a:endParaRPr lang="en-US" sz="8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800" b="1" i="0" u="none" strike="noStrike" dirty="0" err="1" smtClean="0">
                          <a:solidFill>
                            <a:srgbClr val="000000"/>
                          </a:solidFill>
                          <a:latin typeface="Calibri"/>
                        </a:rPr>
                        <a:t>Nombre</a:t>
                      </a:r>
                      <a:r>
                        <a:rPr lang="en-US" sz="800" b="1" i="0" u="none" strike="noStrike" dirty="0" smtClean="0">
                          <a:solidFill>
                            <a:srgbClr val="000000"/>
                          </a:solidFill>
                          <a:latin typeface="Calibri"/>
                        </a:rPr>
                        <a:t> del maestro:</a:t>
                      </a:r>
                      <a:endParaRPr lang="en-US" sz="8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8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5631">
                <a:tc gridSpan="2">
                  <a:txBody>
                    <a:bodyPr/>
                    <a:lstStyle/>
                    <a:p>
                      <a:pPr algn="ctr" fontAlgn="ctr"/>
                      <a:endParaRPr lang="en-US" sz="8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800" b="1" i="0" u="none" strike="noStrike" dirty="0" err="1" smtClean="0">
                          <a:solidFill>
                            <a:srgbClr val="000000"/>
                          </a:solidFill>
                          <a:latin typeface="Calibri"/>
                        </a:rPr>
                        <a:t>Escuela</a:t>
                      </a:r>
                      <a:r>
                        <a:rPr lang="en-US" sz="800" b="1" i="0" u="none" strike="noStrike" dirty="0" smtClean="0">
                          <a:solidFill>
                            <a:srgbClr val="000000"/>
                          </a:solidFill>
                          <a:latin typeface="Calibri"/>
                        </a:rPr>
                        <a:t>:</a:t>
                      </a:r>
                      <a:endParaRPr lang="en-US" sz="8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8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6635">
                <a:tc gridSpan="2">
                  <a:txBody>
                    <a:bodyPr/>
                    <a:lstStyle/>
                    <a:p>
                      <a:pPr algn="ctr" fontAlgn="ctr"/>
                      <a:endParaRPr lang="en-US" sz="8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8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006">
                <a:tc rowSpan="2" gridSpan="3">
                  <a:txBody>
                    <a:bodyPr/>
                    <a:lstStyle/>
                    <a:p>
                      <a:pPr algn="ctr" fontAlgn="ctr"/>
                      <a:r>
                        <a:rPr lang="en-US" sz="800" b="1" i="0" u="none" strike="noStrike" dirty="0" err="1" smtClean="0">
                          <a:solidFill>
                            <a:srgbClr val="FFFFFF"/>
                          </a:solidFill>
                          <a:latin typeface="Calibri"/>
                        </a:rPr>
                        <a:t>Nombre</a:t>
                      </a:r>
                      <a:r>
                        <a:rPr lang="en-US" sz="800" b="1" i="0" u="none" strike="noStrike" dirty="0" smtClean="0">
                          <a:solidFill>
                            <a:srgbClr val="FFFFFF"/>
                          </a:solidFill>
                          <a:latin typeface="Calibri"/>
                        </a:rPr>
                        <a:t> del </a:t>
                      </a:r>
                      <a:r>
                        <a:rPr lang="en-US" sz="800" b="1" i="0" u="none" strike="noStrike" dirty="0" err="1" smtClean="0">
                          <a:solidFill>
                            <a:srgbClr val="FFFFFF"/>
                          </a:solidFill>
                          <a:latin typeface="Calibri"/>
                        </a:rPr>
                        <a:t>estudiante</a:t>
                      </a:r>
                      <a:endParaRPr lang="en-US" sz="8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800" b="1" i="0" u="none" strike="noStrike" dirty="0" err="1" smtClean="0">
                          <a:solidFill>
                            <a:srgbClr val="FFFFFF"/>
                          </a:solidFill>
                          <a:latin typeface="Calibri"/>
                        </a:rPr>
                        <a:t>Enfoque</a:t>
                      </a:r>
                      <a:r>
                        <a:rPr lang="en-US" sz="800" b="1" i="0" u="none" strike="noStrike" dirty="0" smtClean="0">
                          <a:solidFill>
                            <a:srgbClr val="FFFFFF"/>
                          </a:solidFill>
                          <a:latin typeface="Calibri"/>
                        </a:rPr>
                        <a:t> y </a:t>
                      </a:r>
                      <a:r>
                        <a:rPr lang="en-US" sz="800" b="1" i="0" u="none" strike="noStrike" dirty="0" err="1" smtClean="0">
                          <a:solidFill>
                            <a:srgbClr val="FFFFFF"/>
                          </a:solidFill>
                          <a:latin typeface="Calibri"/>
                        </a:rPr>
                        <a:t>organización</a:t>
                      </a:r>
                      <a:r>
                        <a:rPr lang="en-US" sz="800" b="1" i="0" u="none" strike="noStrike" dirty="0" smtClean="0">
                          <a:solidFill>
                            <a:srgbClr val="FFFFFF"/>
                          </a:solidFill>
                          <a:latin typeface="Calibri"/>
                        </a:rPr>
                        <a:t> </a:t>
                      </a:r>
                      <a:endParaRPr lang="en-US" sz="8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800" b="1" i="0" u="none" strike="noStrike" dirty="0" err="1" smtClean="0">
                          <a:solidFill>
                            <a:srgbClr val="FFFFFF"/>
                          </a:solidFill>
                          <a:latin typeface="Calibri"/>
                        </a:rPr>
                        <a:t>Elaboración</a:t>
                      </a:r>
                      <a:r>
                        <a:rPr lang="en-US" sz="800" b="1" i="0" u="none" strike="noStrike" baseline="0" dirty="0" smtClean="0">
                          <a:solidFill>
                            <a:srgbClr val="FFFFFF"/>
                          </a:solidFill>
                          <a:latin typeface="Calibri"/>
                        </a:rPr>
                        <a:t> y </a:t>
                      </a:r>
                      <a:r>
                        <a:rPr lang="en-US" sz="800" b="1" i="0" u="none" strike="noStrike" baseline="0" dirty="0" err="1" smtClean="0">
                          <a:solidFill>
                            <a:srgbClr val="FFFFFF"/>
                          </a:solidFill>
                          <a:latin typeface="Calibri"/>
                        </a:rPr>
                        <a:t>evidencia</a:t>
                      </a:r>
                      <a:r>
                        <a:rPr lang="en-US" sz="800" b="1" i="0" u="none" strike="noStrike" dirty="0" smtClean="0">
                          <a:solidFill>
                            <a:srgbClr val="FFFFFF"/>
                          </a:solidFill>
                          <a:latin typeface="Calibri"/>
                        </a:rPr>
                        <a:t> </a:t>
                      </a:r>
                      <a:endParaRPr lang="en-US" sz="8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800" b="1" i="0" u="none" strike="noStrike" dirty="0" err="1" smtClean="0">
                          <a:solidFill>
                            <a:srgbClr val="FFFFFF"/>
                          </a:solidFill>
                          <a:latin typeface="Calibri"/>
                        </a:rPr>
                        <a:t>Convenciones</a:t>
                      </a:r>
                      <a:r>
                        <a:rPr lang="en-US" sz="800" b="1" i="0" u="none" strike="noStrike" dirty="0" smtClean="0">
                          <a:solidFill>
                            <a:srgbClr val="FFFFFF"/>
                          </a:solidFill>
                          <a:latin typeface="Calibri"/>
                        </a:rPr>
                        <a:t> </a:t>
                      </a:r>
                      <a:endParaRPr lang="en-US" sz="8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800" b="1" i="0" u="none" strike="noStrike" dirty="0" smtClean="0">
                          <a:solidFill>
                            <a:srgbClr val="FFFFFF"/>
                          </a:solidFill>
                          <a:latin typeface="Calibri"/>
                        </a:rPr>
                        <a:t>Total</a:t>
                      </a:r>
                      <a:r>
                        <a:rPr lang="en-US" sz="800" b="1" i="0" u="none" strike="noStrike" baseline="0" dirty="0" smtClean="0">
                          <a:solidFill>
                            <a:srgbClr val="FFFFFF"/>
                          </a:solidFill>
                          <a:latin typeface="Calibri"/>
                        </a:rPr>
                        <a:t> del </a:t>
                      </a:r>
                      <a:r>
                        <a:rPr lang="en-US" sz="800" b="1" i="0" u="none" strike="noStrike" baseline="0" dirty="0" err="1" smtClean="0">
                          <a:solidFill>
                            <a:srgbClr val="FFFFFF"/>
                          </a:solidFill>
                          <a:latin typeface="Calibri"/>
                        </a:rPr>
                        <a:t>estudiante</a:t>
                      </a:r>
                      <a:r>
                        <a:rPr lang="en-US" sz="800" b="1" i="0" u="none" strike="noStrike" dirty="0" smtClean="0">
                          <a:solidFill>
                            <a:srgbClr val="FFFFFF"/>
                          </a:solidFill>
                          <a:latin typeface="Calibri"/>
                        </a:rPr>
                        <a:t> </a:t>
                      </a:r>
                      <a:endParaRPr lang="en-US" sz="8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800" b="1" i="0" u="none" strike="noStrike" dirty="0" err="1" smtClean="0">
                          <a:solidFill>
                            <a:srgbClr val="FFFFFF"/>
                          </a:solidFill>
                          <a:latin typeface="Calibri"/>
                        </a:rPr>
                        <a:t>PuntajeELP</a:t>
                      </a:r>
                      <a:endParaRPr lang="en-US" sz="8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4663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800" b="0" i="0" u="none" strike="noStrike" dirty="0" err="1" smtClean="0">
                          <a:solidFill>
                            <a:srgbClr val="FFFFFF"/>
                          </a:solidFill>
                          <a:latin typeface="Calibri"/>
                        </a:rPr>
                        <a:t>Puntaje</a:t>
                      </a:r>
                      <a:endParaRPr lang="en-US" sz="800" b="0"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800" b="0" i="0" u="none" strike="noStrike" dirty="0" err="1" smtClean="0">
                          <a:solidFill>
                            <a:srgbClr val="FFFFFF"/>
                          </a:solidFill>
                          <a:latin typeface="+mn-lt"/>
                        </a:rPr>
                        <a:t>Puntaje</a:t>
                      </a:r>
                      <a:endParaRPr lang="en-US" sz="800" b="0" i="0" u="none" strike="noStrike"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800" b="0" i="0" u="none" strike="noStrike" dirty="0" err="1" smtClean="0">
                          <a:solidFill>
                            <a:srgbClr val="FFFFFF"/>
                          </a:solidFill>
                          <a:latin typeface="+mn-lt"/>
                        </a:rPr>
                        <a:t>Puntaje</a:t>
                      </a:r>
                      <a:endParaRPr lang="en-US" sz="800" b="0" i="0" u="none" strike="noStrike"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195367">
                <a:tc>
                  <a:txBody>
                    <a:bodyPr/>
                    <a:lstStyle/>
                    <a:p>
                      <a:pPr algn="ctr" fontAlgn="ctr"/>
                      <a:r>
                        <a:rPr lang="en-US" sz="800" b="0" i="0" u="none" strike="noStrike" dirty="0" smtClean="0">
                          <a:solidFill>
                            <a:srgbClr val="000000"/>
                          </a:solidFill>
                          <a:latin typeface="Calibri"/>
                        </a:rPr>
                        <a:t> 1</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smtClean="0">
                          <a:solidFill>
                            <a:srgbClr val="000000"/>
                          </a:solidFill>
                          <a:latin typeface="Calibri"/>
                        </a:rPr>
                        <a:t> 2</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smtClean="0">
                          <a:solidFill>
                            <a:srgbClr val="000000"/>
                          </a:solidFill>
                          <a:latin typeface="Calibri"/>
                        </a:rPr>
                        <a:t> 3</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smtClean="0">
                          <a:solidFill>
                            <a:srgbClr val="000000"/>
                          </a:solidFill>
                          <a:latin typeface="Calibri"/>
                        </a:rPr>
                        <a:t> 4</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5</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6</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7</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8</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9</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10</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11</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12</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13</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14</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15</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16</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17</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18</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19</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20</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21</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22</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23</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24</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25</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26</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27</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28</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29</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30</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31</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32</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33</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34</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n-US" sz="800" b="0" i="0" u="none" strike="noStrike" dirty="0">
                          <a:solidFill>
                            <a:srgbClr val="000000"/>
                          </a:solidFill>
                          <a:latin typeface="Calibri"/>
                        </a:rPr>
                        <a:t> </a:t>
                      </a:r>
                      <a:r>
                        <a:rPr lang="en-US" sz="800" b="0" i="0" u="none" strike="noStrike" dirty="0" smtClean="0">
                          <a:solidFill>
                            <a:srgbClr val="000000"/>
                          </a:solidFill>
                          <a:latin typeface="Calibri"/>
                        </a:rPr>
                        <a:t>35</a:t>
                      </a:r>
                      <a:endParaRPr lang="en-US" sz="8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52773" y="790875"/>
            <a:ext cx="143117" cy="128460"/>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black"/>
                </a:solidFill>
              </a:rPr>
              <a:t>1</a:t>
            </a:r>
          </a:p>
        </p:txBody>
      </p:sp>
      <p:sp>
        <p:nvSpPr>
          <p:cNvPr id="6" name="TextBox 2"/>
          <p:cNvSpPr txBox="1"/>
          <p:nvPr/>
        </p:nvSpPr>
        <p:spPr>
          <a:xfrm>
            <a:off x="451437" y="944758"/>
            <a:ext cx="152605" cy="129734"/>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black"/>
                </a:solidFill>
              </a:rPr>
              <a:t>2</a:t>
            </a:r>
          </a:p>
        </p:txBody>
      </p:sp>
      <p:sp>
        <p:nvSpPr>
          <p:cNvPr id="7" name="TextBox 3"/>
          <p:cNvSpPr txBox="1"/>
          <p:nvPr/>
        </p:nvSpPr>
        <p:spPr>
          <a:xfrm>
            <a:off x="452355" y="1086808"/>
            <a:ext cx="148127" cy="12351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black"/>
                </a:solidFill>
              </a:rPr>
              <a:t>3</a:t>
            </a:r>
          </a:p>
        </p:txBody>
      </p:sp>
      <p:sp>
        <p:nvSpPr>
          <p:cNvPr id="8" name="TextBox 4"/>
          <p:cNvSpPr txBox="1"/>
          <p:nvPr/>
        </p:nvSpPr>
        <p:spPr>
          <a:xfrm>
            <a:off x="452533" y="1229540"/>
            <a:ext cx="148127" cy="12557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white"/>
                </a:solidFill>
              </a:rPr>
              <a:t>4</a:t>
            </a:r>
          </a:p>
        </p:txBody>
      </p:sp>
      <p:sp>
        <p:nvSpPr>
          <p:cNvPr id="9" name="TextBox 5"/>
          <p:cNvSpPr txBox="1"/>
          <p:nvPr/>
        </p:nvSpPr>
        <p:spPr>
          <a:xfrm>
            <a:off x="626127" y="804868"/>
            <a:ext cx="537024" cy="1208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n-US" sz="743" dirty="0">
                <a:solidFill>
                  <a:prstClr val="black"/>
                </a:solidFill>
              </a:rPr>
              <a:t>= </a:t>
            </a:r>
            <a:r>
              <a:rPr lang="en-US" sz="743" dirty="0" err="1">
                <a:solidFill>
                  <a:prstClr val="black"/>
                </a:solidFill>
              </a:rPr>
              <a:t>Emergiendo</a:t>
            </a:r>
            <a:endParaRPr lang="en-US" sz="743" dirty="0">
              <a:solidFill>
                <a:prstClr val="black"/>
              </a:solidFill>
            </a:endParaRPr>
          </a:p>
        </p:txBody>
      </p:sp>
      <p:sp>
        <p:nvSpPr>
          <p:cNvPr id="10" name="TextBox 6"/>
          <p:cNvSpPr txBox="1"/>
          <p:nvPr/>
        </p:nvSpPr>
        <p:spPr>
          <a:xfrm>
            <a:off x="619206" y="955043"/>
            <a:ext cx="671711" cy="1315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n-US" sz="743" dirty="0">
                <a:solidFill>
                  <a:prstClr val="black"/>
                </a:solidFill>
              </a:rPr>
              <a:t>= </a:t>
            </a:r>
            <a:r>
              <a:rPr lang="en-US" sz="743" dirty="0" err="1">
                <a:solidFill>
                  <a:prstClr val="black"/>
                </a:solidFill>
              </a:rPr>
              <a:t>En</a:t>
            </a:r>
            <a:r>
              <a:rPr lang="en-US" sz="743" dirty="0">
                <a:solidFill>
                  <a:prstClr val="black"/>
                </a:solidFill>
              </a:rPr>
              <a:t> </a:t>
            </a:r>
            <a:r>
              <a:rPr lang="en-US" sz="743" dirty="0" err="1">
                <a:solidFill>
                  <a:prstClr val="black"/>
                </a:solidFill>
              </a:rPr>
              <a:t>desarrollo</a:t>
            </a:r>
            <a:endParaRPr lang="en-US" sz="743" dirty="0">
              <a:solidFill>
                <a:prstClr val="black"/>
              </a:solidFill>
            </a:endParaRPr>
          </a:p>
        </p:txBody>
      </p:sp>
      <p:sp>
        <p:nvSpPr>
          <p:cNvPr id="11" name="TextBox 7"/>
          <p:cNvSpPr txBox="1"/>
          <p:nvPr/>
        </p:nvSpPr>
        <p:spPr>
          <a:xfrm>
            <a:off x="621337" y="1098262"/>
            <a:ext cx="669580" cy="1177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n-US" sz="743" dirty="0">
                <a:solidFill>
                  <a:prstClr val="black"/>
                </a:solidFill>
              </a:rPr>
              <a:t>= </a:t>
            </a:r>
            <a:r>
              <a:rPr lang="en-US" sz="743" dirty="0" err="1">
                <a:solidFill>
                  <a:prstClr val="black"/>
                </a:solidFill>
              </a:rPr>
              <a:t>Competente</a:t>
            </a:r>
            <a:endParaRPr lang="en-US" sz="743" dirty="0">
              <a:solidFill>
                <a:prstClr val="black"/>
              </a:solidFill>
            </a:endParaRPr>
          </a:p>
        </p:txBody>
      </p:sp>
      <p:sp>
        <p:nvSpPr>
          <p:cNvPr id="12" name="TextBox 8"/>
          <p:cNvSpPr txBox="1"/>
          <p:nvPr/>
        </p:nvSpPr>
        <p:spPr>
          <a:xfrm>
            <a:off x="626127" y="1237936"/>
            <a:ext cx="537024" cy="1181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n-US" sz="743" dirty="0">
                <a:solidFill>
                  <a:prstClr val="black"/>
                </a:solidFill>
              </a:rPr>
              <a:t>= </a:t>
            </a:r>
            <a:r>
              <a:rPr lang="en-US" sz="743" dirty="0" err="1">
                <a:solidFill>
                  <a:prstClr val="black"/>
                </a:solidFill>
              </a:rPr>
              <a:t>Ejemplar</a:t>
            </a:r>
            <a:endParaRPr lang="en-US" sz="743" dirty="0">
              <a:solidFill>
                <a:prstClr val="black"/>
              </a:solidFill>
            </a:endParaRPr>
          </a:p>
        </p:txBody>
      </p:sp>
      <p:sp>
        <p:nvSpPr>
          <p:cNvPr id="13" name="TextBox 9"/>
          <p:cNvSpPr txBox="1"/>
          <p:nvPr/>
        </p:nvSpPr>
        <p:spPr>
          <a:xfrm>
            <a:off x="306387" y="659115"/>
            <a:ext cx="778230" cy="1531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n-US" sz="649" b="1" u="sng" dirty="0">
                <a:solidFill>
                  <a:prstClr val="black"/>
                </a:solidFill>
              </a:rPr>
              <a:t>Clave para el </a:t>
            </a:r>
            <a:r>
              <a:rPr lang="en-US" sz="649" b="1" u="sng" dirty="0" err="1">
                <a:solidFill>
                  <a:prstClr val="black"/>
                </a:solidFill>
              </a:rPr>
              <a:t>puntaje</a:t>
            </a:r>
            <a:r>
              <a:rPr lang="en-US" sz="649" b="1" u="sng" dirty="0">
                <a:solidFill>
                  <a:prstClr val="black"/>
                </a:solidFill>
              </a:rPr>
              <a:t>:</a:t>
            </a:r>
          </a:p>
        </p:txBody>
      </p:sp>
      <p:grpSp>
        <p:nvGrpSpPr>
          <p:cNvPr id="2" name="Group 1"/>
          <p:cNvGrpSpPr/>
          <p:nvPr/>
        </p:nvGrpSpPr>
        <p:grpSpPr>
          <a:xfrm>
            <a:off x="1409410" y="659115"/>
            <a:ext cx="650654" cy="701303"/>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n-US" sz="649" b="1" u="sng" dirty="0">
                  <a:solidFill>
                    <a:prstClr val="black"/>
                  </a:solidFill>
                </a:rPr>
                <a:t># total </a:t>
              </a:r>
              <a:r>
                <a:rPr lang="en-US" sz="649" b="1" u="sng" dirty="0" err="1">
                  <a:solidFill>
                    <a:prstClr val="black"/>
                  </a:solidFill>
                </a:rPr>
                <a:t>correcto</a:t>
              </a:r>
              <a:endParaRPr lang="en-US" sz="649" b="1" u="sng" dirty="0">
                <a:solidFill>
                  <a:prstClr val="black"/>
                </a:solidFill>
              </a:endParaRPr>
            </a:p>
          </p:txBody>
        </p:sp>
      </p:grpSp>
      <p:sp>
        <p:nvSpPr>
          <p:cNvPr id="19" name="Slide Number Placeholder 2"/>
          <p:cNvSpPr>
            <a:spLocks noGrp="1"/>
          </p:cNvSpPr>
          <p:nvPr>
            <p:ph type="sldNum" sz="quarter" idx="12"/>
          </p:nvPr>
        </p:nvSpPr>
        <p:spPr>
          <a:xfrm>
            <a:off x="6152819" y="9087137"/>
            <a:ext cx="781381" cy="496957"/>
          </a:xfrm>
        </p:spPr>
        <p:txBody>
          <a:bodyPr/>
          <a:lstStyle/>
          <a:p>
            <a:r>
              <a:rPr lang="en-US" dirty="0" smtClean="0">
                <a:solidFill>
                  <a:prstClr val="black">
                    <a:tint val="75000"/>
                  </a:prstClr>
                </a:solidFill>
              </a:rPr>
              <a:t>24</a:t>
            </a:r>
            <a:endParaRPr lang="en-US" dirty="0">
              <a:solidFill>
                <a:prstClr val="black">
                  <a:tint val="75000"/>
                </a:prstClr>
              </a:solidFill>
            </a:endParaRPr>
          </a:p>
        </p:txBody>
      </p:sp>
      <p:sp>
        <p:nvSpPr>
          <p:cNvPr id="20" name="Rectangle 19"/>
          <p:cNvSpPr/>
          <p:nvPr/>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864583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25</a:t>
            </a:fld>
            <a:endParaRPr lang="en-US" dirty="0">
              <a:solidFill>
                <a:prstClr val="black">
                  <a:tint val="75000"/>
                </a:prstClr>
              </a:solidFill>
            </a:endParaRPr>
          </a:p>
        </p:txBody>
      </p:sp>
      <p:sp>
        <p:nvSpPr>
          <p:cNvPr id="2" name="Rectangle 1"/>
          <p:cNvSpPr/>
          <p:nvPr/>
        </p:nvSpPr>
        <p:spPr>
          <a:xfrm>
            <a:off x="304800" y="152400"/>
            <a:ext cx="6781799" cy="67710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2" tIns="45716" rIns="91432" bIns="45716">
            <a:spAutoFit/>
          </a:bodyPr>
          <a:lstStyle/>
          <a:p>
            <a:pPr lvl="0" algn="ctr"/>
            <a:r>
              <a:rPr lang="es-419" b="1" dirty="0">
                <a:solidFill>
                  <a:prstClr val="black"/>
                </a:solidFill>
                <a:effectLst>
                  <a:outerShdw blurRad="38100" dist="38100" dir="2700000" algn="tl">
                    <a:srgbClr val="000000">
                      <a:alpha val="43137"/>
                    </a:srgbClr>
                  </a:outerShdw>
                </a:effectLst>
              </a:rPr>
              <a:t>Pre-Evaluación Trimestre 2</a:t>
            </a:r>
          </a:p>
          <a:p>
            <a:pPr lvl="0" algn="ctr"/>
            <a:r>
              <a:rPr lang="es-419" b="1" dirty="0">
                <a:solidFill>
                  <a:prstClr val="black"/>
                </a:solidFill>
                <a:effectLst>
                  <a:outerShdw blurRad="38100" dist="38100" dir="2700000" algn="tl">
                    <a:srgbClr val="000000">
                      <a:alpha val="43137"/>
                    </a:srgbClr>
                  </a:outerShdw>
                </a:effectLst>
              </a:rPr>
              <a:t>Clave/Puntos para las respuestas de selección múltiple</a:t>
            </a:r>
          </a:p>
        </p:txBody>
      </p:sp>
      <p:graphicFrame>
        <p:nvGraphicFramePr>
          <p:cNvPr id="3" name="Table 2"/>
          <p:cNvGraphicFramePr>
            <a:graphicFrameLocks noGrp="1"/>
          </p:cNvGraphicFramePr>
          <p:nvPr>
            <p:extLst>
              <p:ext uri="{D42A27DB-BD31-4B8C-83A1-F6EECF244321}">
                <p14:modId xmlns:p14="http://schemas.microsoft.com/office/powerpoint/2010/main" val="614699388"/>
              </p:ext>
            </p:extLst>
          </p:nvPr>
        </p:nvGraphicFramePr>
        <p:xfrm>
          <a:off x="304800" y="867920"/>
          <a:ext cx="6781800" cy="8096124"/>
        </p:xfrm>
        <a:graphic>
          <a:graphicData uri="http://schemas.openxmlformats.org/drawingml/2006/table">
            <a:tbl>
              <a:tblPr firstRow="1" bandRow="1">
                <a:effectLst>
                  <a:innerShdw blurRad="114300">
                    <a:prstClr val="black"/>
                  </a:innerShdw>
                </a:effectLst>
                <a:tableStyleId>{5C22544A-7EE6-4342-B048-85BDC9FD1C3A}</a:tableStyleId>
              </a:tblPr>
              <a:tblGrid>
                <a:gridCol w="5638800"/>
                <a:gridCol w="609600"/>
                <a:gridCol w="533400"/>
              </a:tblGrid>
              <a:tr h="30480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a:t>
                      </a:r>
                      <a:r>
                        <a:rPr lang="es-419" sz="1200" b="1" u="none" noProof="0" dirty="0" smtClean="0">
                          <a:solidFill>
                            <a:schemeClr val="tx1"/>
                          </a:solidFill>
                          <a:effectLst>
                            <a:outerShdw blurRad="38100" dist="38100" dir="2700000" algn="tl">
                              <a:srgbClr val="000000">
                                <a:alpha val="43137"/>
                              </a:srgbClr>
                            </a:outerShdw>
                          </a:effectLst>
                        </a:rPr>
                        <a:t>  </a:t>
                      </a:r>
                      <a:r>
                        <a:rPr lang="es-419" sz="1200" b="0" noProof="0" dirty="0" smtClean="0">
                          <a:solidFill>
                            <a:schemeClr val="tx1"/>
                          </a:solidFill>
                          <a:latin typeface="+mn-lt"/>
                          <a:cs typeface="Helvetica" panose="020B0604020202020204" pitchFamily="34" charset="0"/>
                          <a:sym typeface="Helvetica"/>
                        </a:rPr>
                        <a:t>¿Qué le dice la ilustración al lector? </a:t>
                      </a:r>
                      <a:r>
                        <a:rPr lang="es-419" sz="1200" b="0" baseline="0" noProof="0" dirty="0" smtClean="0">
                          <a:solidFill>
                            <a:schemeClr val="tx1"/>
                          </a:solidFill>
                          <a:latin typeface="+mn-lt"/>
                          <a:cs typeface="Helvetica" panose="020B0604020202020204" pitchFamily="34" charset="0"/>
                          <a:sym typeface="Helvetica"/>
                        </a:rPr>
                        <a:t>Hacia </a:t>
                      </a:r>
                      <a:r>
                        <a:rPr lang="es-419" sz="1200" b="0" noProof="0" dirty="0" smtClean="0">
                          <a:solidFill>
                            <a:schemeClr val="tx1"/>
                          </a:solidFill>
                          <a:latin typeface="+mn-lt"/>
                        </a:rPr>
                        <a:t>RL.1.5  DOK-2 </a:t>
                      </a:r>
                      <a:r>
                        <a:rPr lang="es-419" sz="1200" b="0" noProof="0" dirty="0" err="1" smtClean="0">
                          <a:solidFill>
                            <a:schemeClr val="tx1"/>
                          </a:solidFill>
                          <a:latin typeface="+mn-lt"/>
                        </a:rPr>
                        <a:t>ANr</a:t>
                      </a:r>
                      <a:endParaRPr lang="es-419" sz="1200" b="0" u="none" noProof="0" dirty="0" smtClean="0">
                        <a:solidFill>
                          <a:schemeClr val="tx1"/>
                        </a:solidFill>
                        <a:effectLst/>
                        <a:latin typeface="+mn-lt"/>
                      </a:endParaRPr>
                    </a:p>
                  </a:txBody>
                  <a:tcPr anchor="ctr">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C</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320">
                <a:tc>
                  <a:txBody>
                    <a:bodyPr/>
                    <a:lstStyle/>
                    <a:p>
                      <a:pPr marL="801688" marR="0" lvl="0" indent="-801688"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2</a:t>
                      </a:r>
                      <a:r>
                        <a:rPr lang="es-419" sz="1200" b="1" u="none" noProof="0" dirty="0" smtClean="0">
                          <a:solidFill>
                            <a:schemeClr val="tx1"/>
                          </a:solidFill>
                          <a:effectLst>
                            <a:outerShdw blurRad="38100" dist="38100" dir="2700000" algn="tl">
                              <a:srgbClr val="000000">
                                <a:alpha val="43137"/>
                              </a:srgbClr>
                            </a:outerShdw>
                          </a:effectLst>
                        </a:rPr>
                        <a:t>  </a:t>
                      </a:r>
                      <a:r>
                        <a:rPr lang="es-419" sz="1200" b="0" noProof="0" dirty="0" smtClean="0">
                          <a:latin typeface="+mn-lt"/>
                          <a:cs typeface="Helvetica" panose="020B0604020202020204" pitchFamily="34" charset="0"/>
                          <a:sym typeface="Helvetica"/>
                        </a:rPr>
                        <a:t>¿Qué parte del cuento </a:t>
                      </a:r>
                      <a:r>
                        <a:rPr lang="es-419" sz="1200" b="0" i="1" u="sng" noProof="0" dirty="0" err="1" smtClean="0">
                          <a:latin typeface="+mn-lt"/>
                          <a:cs typeface="Helvetica" panose="020B0604020202020204" pitchFamily="34" charset="0"/>
                          <a:sym typeface="Helvetica"/>
                        </a:rPr>
                        <a:t>Rafy</a:t>
                      </a:r>
                      <a:r>
                        <a:rPr lang="es-419" sz="1200" b="0" i="1" u="sng" noProof="0" dirty="0" smtClean="0">
                          <a:latin typeface="+mn-lt"/>
                          <a:cs typeface="Helvetica" panose="020B0604020202020204" pitchFamily="34" charset="0"/>
                          <a:sym typeface="Helvetica"/>
                        </a:rPr>
                        <a:t> el pingüino</a:t>
                      </a:r>
                      <a:r>
                        <a:rPr lang="es-419" sz="1200" b="0" i="1" u="none" noProof="0" dirty="0" smtClean="0">
                          <a:latin typeface="+mn-lt"/>
                          <a:cs typeface="Helvetica" panose="020B0604020202020204" pitchFamily="34" charset="0"/>
                          <a:sym typeface="Helvetica"/>
                        </a:rPr>
                        <a:t> </a:t>
                      </a:r>
                      <a:r>
                        <a:rPr lang="es-419" sz="1200" b="0" noProof="0" dirty="0" smtClean="0">
                          <a:latin typeface="+mn-lt"/>
                          <a:cs typeface="Helvetica" panose="020B0604020202020204" pitchFamily="34" charset="0"/>
                          <a:sym typeface="Helvetica"/>
                        </a:rPr>
                        <a:t>podría no ser cierta?</a:t>
                      </a:r>
                      <a:r>
                        <a:rPr lang="es-419" sz="1200" b="0" baseline="0" noProof="0" dirty="0" smtClean="0">
                          <a:latin typeface="+mn-lt"/>
                          <a:cs typeface="Helvetica" panose="020B0604020202020204" pitchFamily="34" charset="0"/>
                          <a:sym typeface="Helvetica"/>
                        </a:rPr>
                        <a:t> Hacia </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RL.1.5 DOK-2 </a:t>
                      </a:r>
                      <a:r>
                        <a:rPr kumimoji="0" lang="es-419" sz="1200" b="0" i="0" u="none" strike="noStrike" kern="1200" cap="none" spc="0" normalizeH="0" baseline="0" noProof="0" dirty="0" err="1" smtClean="0">
                          <a:ln>
                            <a:noFill/>
                          </a:ln>
                          <a:solidFill>
                            <a:prstClr val="black"/>
                          </a:solidFill>
                          <a:effectLst/>
                          <a:uLnTx/>
                          <a:uFillTx/>
                          <a:latin typeface="+mn-lt"/>
                          <a:ea typeface="+mn-ea"/>
                          <a:cs typeface="+mn-cs"/>
                        </a:rPr>
                        <a:t>APx</a:t>
                      </a:r>
                      <a:endParaRPr kumimoji="0" lang="es-419"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A</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r>
              <a:tr h="27051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3</a:t>
                      </a:r>
                      <a:r>
                        <a:rPr lang="es-419" sz="1200" b="0" i="0" u="none" noProof="0" dirty="0" smtClean="0">
                          <a:solidFill>
                            <a:schemeClr val="tx1"/>
                          </a:solidFill>
                          <a:effectLst>
                            <a:outerShdw blurRad="38100" dist="38100" dir="2700000" algn="tl">
                              <a:srgbClr val="000000">
                                <a:alpha val="43137"/>
                              </a:srgbClr>
                            </a:outerShdw>
                          </a:effectLst>
                        </a:rPr>
                        <a:t>  </a:t>
                      </a:r>
                      <a:r>
                        <a:rPr lang="es-419" sz="1200" b="0" noProof="0" dirty="0" smtClean="0">
                          <a:latin typeface="+mn-lt"/>
                          <a:cs typeface="Helvetica" panose="020B0604020202020204" pitchFamily="34" charset="0"/>
                          <a:sym typeface="Helvetica"/>
                        </a:rPr>
                        <a:t>¿Por qué Querida se tiene que ir?</a:t>
                      </a:r>
                      <a:r>
                        <a:rPr lang="es-419" sz="1200" b="0" baseline="0" noProof="0" dirty="0" smtClean="0">
                          <a:latin typeface="+mn-lt"/>
                          <a:cs typeface="Helvetica" panose="020B0604020202020204" pitchFamily="34" charset="0"/>
                          <a:sym typeface="Helvetica"/>
                        </a:rPr>
                        <a:t> Hacia </a:t>
                      </a:r>
                      <a:r>
                        <a:rPr lang="es-419" sz="1200" b="0" noProof="0" dirty="0" smtClean="0">
                          <a:latin typeface="+mn-lt"/>
                        </a:rPr>
                        <a:t>RL.1.6 DOK-1</a:t>
                      </a:r>
                      <a:r>
                        <a:rPr lang="es-419" sz="1200" b="0" baseline="0" noProof="0" dirty="0" smtClean="0">
                          <a:latin typeface="+mn-lt"/>
                        </a:rPr>
                        <a:t> Cf</a:t>
                      </a:r>
                      <a:endParaRPr lang="es-419" sz="1200" b="0" noProof="0" dirty="0" smtClean="0">
                        <a:latin typeface="+mn-lt"/>
                      </a:endParaRPr>
                    </a:p>
                  </a:txBody>
                  <a:tcPr anchor="ctr">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A</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8956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4</a:t>
                      </a:r>
                      <a:r>
                        <a:rPr lang="es-419" sz="1200" b="1" u="none" noProof="0" dirty="0" smtClean="0">
                          <a:solidFill>
                            <a:schemeClr val="tx1"/>
                          </a:solidFill>
                          <a:effectLst>
                            <a:outerShdw blurRad="38100" dist="38100" dir="2700000" algn="tl">
                              <a:srgbClr val="000000">
                                <a:alpha val="43137"/>
                              </a:srgbClr>
                            </a:outerShdw>
                          </a:effectLst>
                        </a:rPr>
                        <a:t>  </a:t>
                      </a:r>
                      <a:r>
                        <a:rPr lang="es-419" sz="1200" b="0" noProof="0" dirty="0" smtClean="0">
                          <a:latin typeface="+mn-lt"/>
                          <a:cs typeface="Helvetica" panose="020B0604020202020204" pitchFamily="34" charset="0"/>
                          <a:sym typeface="Helvetica"/>
                        </a:rPr>
                        <a:t>¿Qué pista le dice al lector que </a:t>
                      </a:r>
                      <a:r>
                        <a:rPr lang="es-419" sz="1200" b="0" noProof="0" dirty="0" err="1" smtClean="0">
                          <a:latin typeface="+mn-lt"/>
                          <a:cs typeface="Helvetica" panose="020B0604020202020204" pitchFamily="34" charset="0"/>
                          <a:sym typeface="Helvetica"/>
                        </a:rPr>
                        <a:t>Rafy</a:t>
                      </a:r>
                      <a:r>
                        <a:rPr lang="es-419" sz="1200" b="0" noProof="0" dirty="0" smtClean="0">
                          <a:latin typeface="+mn-lt"/>
                          <a:cs typeface="Helvetica" panose="020B0604020202020204" pitchFamily="34" charset="0"/>
                          <a:sym typeface="Helvetica"/>
                        </a:rPr>
                        <a:t> está hablando? </a:t>
                      </a:r>
                      <a:r>
                        <a:rPr lang="es-419" sz="1200" b="0" baseline="0" noProof="0" dirty="0" smtClean="0">
                          <a:latin typeface="+mn-lt"/>
                          <a:cs typeface="Helvetica" panose="020B0604020202020204" pitchFamily="34" charset="0"/>
                          <a:sym typeface="Helvetica"/>
                        </a:rPr>
                        <a:t>Hacia </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RL.1.6  DOK-2 Ch</a:t>
                      </a:r>
                    </a:p>
                  </a:txBody>
                  <a:tcPr anchor="ctr">
                    <a:solidFill>
                      <a:schemeClr val="bg2"/>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B</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r>
              <a:tr h="122680">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s-419" sz="1200" b="1" u="sng" noProof="0" dirty="0" smtClean="0">
                          <a:solidFill>
                            <a:schemeClr val="tx1"/>
                          </a:solidFill>
                          <a:effectLst>
                            <a:outerShdw blurRad="38100" dist="38100" dir="2700000" algn="tl">
                              <a:srgbClr val="000000">
                                <a:alpha val="43137"/>
                              </a:srgbClr>
                            </a:outerShdw>
                          </a:effectLst>
                        </a:rPr>
                        <a:t>Pregunta 5</a:t>
                      </a:r>
                      <a:r>
                        <a:rPr lang="es-419" sz="1200" b="1" u="none" noProof="0" dirty="0" smtClean="0">
                          <a:solidFill>
                            <a:schemeClr val="tx1"/>
                          </a:solidFill>
                          <a:effectLst>
                            <a:outerShdw blurRad="38100" dist="38100" dir="2700000" algn="tl">
                              <a:srgbClr val="000000">
                                <a:alpha val="43137"/>
                              </a:srgbClr>
                            </a:outerShdw>
                          </a:effectLst>
                        </a:rPr>
                        <a:t>  </a:t>
                      </a:r>
                      <a:r>
                        <a:rPr lang="es-419" sz="1200" b="0" noProof="0" dirty="0" smtClean="0">
                          <a:latin typeface="+mn-lt"/>
                          <a:cs typeface="Helvetica" panose="020B0604020202020204" pitchFamily="34" charset="0"/>
                          <a:sym typeface="Helvetica"/>
                        </a:rPr>
                        <a:t>¿Cómo se siente Querida de tener que ir a buscar comida? </a:t>
                      </a:r>
                      <a:r>
                        <a:rPr lang="es-419" sz="1200" b="0" i="0" baseline="0" noProof="0" dirty="0" smtClean="0">
                          <a:latin typeface="+mn-lt"/>
                          <a:cs typeface="Helvetica" panose="020B0604020202020204" pitchFamily="34" charset="0"/>
                          <a:sym typeface="Helvetica"/>
                        </a:rPr>
                        <a:t>Hacia </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RL.1.7 </a:t>
                      </a:r>
                    </a:p>
                    <a:p>
                      <a:pPr marL="803275" marR="0" lvl="0" indent="0" algn="l" defTabSz="966612" rtl="0" eaLnBrk="1" fontAlgn="auto" latinLnBrk="0" hangingPunct="1">
                        <a:lnSpc>
                          <a:spcPct val="115000"/>
                        </a:lnSpc>
                        <a:spcBef>
                          <a:spcPts val="0"/>
                        </a:spcBef>
                        <a:spcAft>
                          <a:spcPts val="0"/>
                        </a:spcAft>
                        <a:buClrTx/>
                        <a:buSzTx/>
                        <a:buFontTx/>
                        <a:buNone/>
                        <a:tabLst/>
                        <a:defRPr sz="1800" b="0" i="0"/>
                      </a:pPr>
                      <a:r>
                        <a:rPr kumimoji="0" lang="es-419" sz="1200" b="0" i="0" u="none" strike="noStrike" kern="1200" cap="none" spc="0" normalizeH="0" baseline="0" noProof="0" dirty="0" smtClean="0">
                          <a:ln>
                            <a:noFill/>
                          </a:ln>
                          <a:solidFill>
                            <a:prstClr val="black"/>
                          </a:solidFill>
                          <a:effectLst/>
                          <a:uLnTx/>
                          <a:uFillTx/>
                          <a:latin typeface="+mn-lt"/>
                          <a:ea typeface="+mn-ea"/>
                          <a:cs typeface="+mn-cs"/>
                        </a:rPr>
                        <a:t>DOK-1 Cd</a:t>
                      </a:r>
                    </a:p>
                  </a:txBody>
                  <a:tcPr anchor="ctr">
                    <a:solidFill>
                      <a:schemeClr val="bg1">
                        <a:lumMod val="85000"/>
                      </a:schemeClr>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B</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39253">
                <a:tc>
                  <a:txBody>
                    <a:bodyPr/>
                    <a:lstStyle/>
                    <a:p>
                      <a:pPr marL="803275" marR="0" lvl="0" indent="-803275"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6</a:t>
                      </a:r>
                      <a:r>
                        <a:rPr lang="es-419" sz="1200" b="1" u="none" noProof="0" dirty="0" smtClean="0">
                          <a:solidFill>
                            <a:schemeClr val="tx1"/>
                          </a:solidFill>
                          <a:effectLst>
                            <a:outerShdw blurRad="38100" dist="38100" dir="2700000" algn="tl">
                              <a:srgbClr val="000000">
                                <a:alpha val="43137"/>
                              </a:srgbClr>
                            </a:outerShdw>
                          </a:effectLst>
                        </a:rPr>
                        <a:t>  </a:t>
                      </a:r>
                      <a:r>
                        <a:rPr lang="es-419" sz="1200" b="0" noProof="0" dirty="0" smtClean="0">
                          <a:latin typeface="+mn-lt"/>
                          <a:cs typeface="Helvetica" panose="020B0604020202020204" pitchFamily="34" charset="0"/>
                          <a:sym typeface="Helvetica"/>
                        </a:rPr>
                        <a:t>¿Qué palabra describe mejor el ambiente/escenario del poema? </a:t>
                      </a:r>
                      <a:r>
                        <a:rPr lang="es-419" sz="1200" b="0" baseline="0" noProof="0" dirty="0" smtClean="0">
                          <a:latin typeface="+mn-lt"/>
                          <a:cs typeface="Helvetica" panose="020B0604020202020204" pitchFamily="34" charset="0"/>
                          <a:sym typeface="Helvetica"/>
                        </a:rPr>
                        <a:t>Hacia </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RL.1.7 DOK-1 Cf</a:t>
                      </a: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A</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r>
              <a:tr h="2459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7</a:t>
                      </a:r>
                      <a:r>
                        <a:rPr lang="es-419" sz="1200" b="1" u="none" noProof="0" dirty="0" smtClean="0">
                          <a:solidFill>
                            <a:schemeClr val="tx1"/>
                          </a:solidFill>
                          <a:effectLst>
                            <a:outerShdw blurRad="38100" dist="38100" dir="2700000" algn="tl">
                              <a:srgbClr val="000000">
                                <a:alpha val="43137"/>
                              </a:srgbClr>
                            </a:outerShdw>
                          </a:effectLst>
                        </a:rPr>
                        <a:t>                                        </a:t>
                      </a:r>
                      <a:r>
                        <a:rPr lang="es-419" sz="1200" b="1" u="sng" noProof="0" dirty="0" smtClean="0">
                          <a:solidFill>
                            <a:schemeClr val="tx1"/>
                          </a:solidFill>
                          <a:effectLst>
                            <a:outerShdw blurRad="38100" dist="38100" dir="2700000" algn="tl">
                              <a:srgbClr val="000000">
                                <a:alpha val="43137"/>
                              </a:srgbClr>
                            </a:outerShdw>
                          </a:effectLst>
                        </a:rPr>
                        <a:t>Respuesta construida Texto literario</a:t>
                      </a:r>
                      <a:endParaRPr lang="es-419" sz="1200" b="0" u="none" baseline="0" noProof="0" dirty="0" smtClean="0">
                        <a:solidFill>
                          <a:schemeClr val="tx1"/>
                        </a:solidFill>
                        <a:effectLst/>
                      </a:endParaRPr>
                    </a:p>
                  </a:txBody>
                  <a:tcPr anchor="ctr">
                    <a:solidFill>
                      <a:schemeClr val="bg1">
                        <a:lumMod val="85000"/>
                      </a:schemeClr>
                    </a:solidFill>
                  </a:tcPr>
                </a:tc>
                <a:tc>
                  <a:txBody>
                    <a:bodyPr/>
                    <a:lstStyle/>
                    <a:p>
                      <a:pPr algn="ctr"/>
                      <a:r>
                        <a:rPr lang="es-419" sz="900" b="1" noProof="0" dirty="0" smtClean="0">
                          <a:solidFill>
                            <a:schemeClr val="tx1"/>
                          </a:solidFill>
                          <a:effectLst>
                            <a:outerShdw blurRad="38100" dist="38100" dir="2700000" algn="tl">
                              <a:srgbClr val="000000">
                                <a:alpha val="43137"/>
                              </a:srgbClr>
                            </a:outerShdw>
                          </a:effectLst>
                        </a:rPr>
                        <a:t>Hacia </a:t>
                      </a:r>
                    </a:p>
                    <a:p>
                      <a:pPr algn="ctr"/>
                      <a:r>
                        <a:rPr lang="es-419" sz="900" b="1" noProof="0" dirty="0" smtClean="0">
                          <a:solidFill>
                            <a:schemeClr val="tx1"/>
                          </a:solidFill>
                          <a:effectLst>
                            <a:outerShdw blurRad="38100" dist="38100" dir="2700000" algn="tl">
                              <a:srgbClr val="000000">
                                <a:alpha val="43137"/>
                              </a:srgbClr>
                            </a:outerShdw>
                          </a:effectLst>
                        </a:rPr>
                        <a:t>RL.1.6</a:t>
                      </a:r>
                      <a:endParaRPr lang="es-419" sz="9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3</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8</a:t>
                      </a:r>
                      <a:r>
                        <a:rPr lang="es-419" sz="1200" b="1" u="none" noProof="0" dirty="0" smtClean="0">
                          <a:solidFill>
                            <a:schemeClr val="tx1"/>
                          </a:solidFill>
                          <a:effectLst>
                            <a:outerShdw blurRad="38100" dist="38100" dir="2700000" algn="tl">
                              <a:srgbClr val="000000">
                                <a:alpha val="43137"/>
                              </a:srgbClr>
                            </a:outerShdw>
                          </a:effectLst>
                        </a:rPr>
                        <a:t>                                        </a:t>
                      </a:r>
                      <a:r>
                        <a:rPr lang="es-419" sz="1200" b="1" u="sng" noProof="0" dirty="0" smtClean="0">
                          <a:solidFill>
                            <a:schemeClr val="tx1"/>
                          </a:solidFill>
                          <a:effectLst>
                            <a:outerShdw blurRad="38100" dist="38100" dir="2700000" algn="tl">
                              <a:srgbClr val="000000">
                                <a:alpha val="43137"/>
                              </a:srgbClr>
                            </a:outerShdw>
                          </a:effectLst>
                        </a:rPr>
                        <a:t>Respuesta construida Texto literario</a:t>
                      </a:r>
                      <a:endParaRPr lang="es-419" sz="1200" b="0" u="none" noProof="0" dirty="0" smtClean="0">
                        <a:solidFill>
                          <a:schemeClr val="tx1"/>
                        </a:solidFill>
                        <a:effectLst/>
                      </a:endParaRPr>
                    </a:p>
                  </a:txBody>
                  <a:tcPr anchor="ctr">
                    <a:solidFill>
                      <a:schemeClr val="bg2"/>
                    </a:solidFill>
                  </a:tcPr>
                </a:tc>
                <a:tc>
                  <a:txBody>
                    <a:bodyPr/>
                    <a:lstStyle/>
                    <a:p>
                      <a:pPr algn="ctr"/>
                      <a:r>
                        <a:rPr lang="es-419" sz="900" b="1" noProof="0" dirty="0" smtClean="0">
                          <a:solidFill>
                            <a:schemeClr val="tx1"/>
                          </a:solidFill>
                          <a:effectLst>
                            <a:outerShdw blurRad="38100" dist="38100" dir="2700000" algn="tl">
                              <a:srgbClr val="000000">
                                <a:alpha val="43137"/>
                              </a:srgbClr>
                            </a:outerShdw>
                          </a:effectLst>
                        </a:rPr>
                        <a:t>Hacia </a:t>
                      </a:r>
                    </a:p>
                    <a:p>
                      <a:pPr algn="ctr"/>
                      <a:r>
                        <a:rPr lang="es-419" sz="900" b="1" noProof="0" dirty="0" smtClean="0">
                          <a:solidFill>
                            <a:schemeClr val="tx1"/>
                          </a:solidFill>
                          <a:effectLst>
                            <a:outerShdw blurRad="38100" dist="38100" dir="2700000" algn="tl">
                              <a:srgbClr val="000000">
                                <a:alpha val="43137"/>
                              </a:srgbClr>
                            </a:outerShdw>
                          </a:effectLst>
                        </a:rPr>
                        <a:t>RL1.7</a:t>
                      </a:r>
                      <a:endParaRPr lang="es-419" sz="9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2</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r>
              <a:tr h="20021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latin typeface="+mn-lt"/>
                        </a:rPr>
                        <a:t>Pregunta 9</a:t>
                      </a:r>
                      <a:r>
                        <a:rPr lang="es-419" sz="1200" b="0" u="none" noProof="0" dirty="0" smtClean="0">
                          <a:solidFill>
                            <a:schemeClr val="tx1"/>
                          </a:solidFill>
                          <a:effectLst>
                            <a:outerShdw blurRad="38100" dist="38100" dir="2700000" algn="tl">
                              <a:srgbClr val="000000">
                                <a:alpha val="43137"/>
                              </a:srgbClr>
                            </a:outerShdw>
                          </a:effectLst>
                          <a:latin typeface="+mn-lt"/>
                        </a:rPr>
                        <a:t>   </a:t>
                      </a:r>
                      <a:r>
                        <a:rPr lang="es-419" sz="1200" b="0" noProof="0" dirty="0" smtClean="0">
                          <a:latin typeface="+mn-lt"/>
                          <a:cs typeface="Helvetica" pitchFamily="34" charset="0"/>
                        </a:rPr>
                        <a:t>Mira el glosario.  ¿Dónde puedes leer acerca de cómo los pingüinos nadan?</a:t>
                      </a:r>
                    </a:p>
                    <a:p>
                      <a:pPr marL="801688" marR="0" indent="-801688" algn="l" defTabSz="966612" rtl="0" eaLnBrk="1" fontAlgn="auto" latinLnBrk="0" hangingPunct="1">
                        <a:lnSpc>
                          <a:spcPct val="100000"/>
                        </a:lnSpc>
                        <a:spcBef>
                          <a:spcPts val="0"/>
                        </a:spcBef>
                        <a:spcAft>
                          <a:spcPts val="0"/>
                        </a:spcAft>
                        <a:buClrTx/>
                        <a:buSzTx/>
                        <a:buFontTx/>
                        <a:buNone/>
                        <a:tabLst/>
                        <a:defRPr/>
                      </a:pPr>
                      <a:r>
                        <a:rPr lang="es-419" sz="1200" b="0" baseline="0" noProof="0" dirty="0" smtClean="0">
                          <a:latin typeface="+mn-lt"/>
                          <a:cs typeface="Helvetica" pitchFamily="34" charset="0"/>
                        </a:rPr>
                        <a:t>                       Hacia </a:t>
                      </a:r>
                      <a:r>
                        <a:rPr lang="es-419" sz="1200" b="0" baseline="0" noProof="0" dirty="0" smtClean="0">
                          <a:solidFill>
                            <a:srgbClr val="000000"/>
                          </a:solidFill>
                          <a:latin typeface="+mn-lt"/>
                          <a:ea typeface="Times New Roman"/>
                          <a:cs typeface="Times New Roman"/>
                        </a:rPr>
                        <a:t>RI.1.5 DOK-2 CL</a:t>
                      </a:r>
                      <a:endParaRPr lang="es-419" sz="1200" b="0" noProof="0" dirty="0" smtClean="0">
                        <a:latin typeface="+mn-lt"/>
                        <a:ea typeface="Calibri"/>
                        <a:cs typeface="Times New Roman"/>
                      </a:endParaRPr>
                    </a:p>
                  </a:txBody>
                  <a:tcPr>
                    <a:solidFill>
                      <a:schemeClr val="bg1">
                        <a:lumMod val="85000"/>
                      </a:schemeClr>
                    </a:solidFill>
                  </a:tcPr>
                </a:tc>
                <a:tc>
                  <a:txBody>
                    <a:bodyPr/>
                    <a:lstStyle/>
                    <a:p>
                      <a:pPr algn="ctr"/>
                      <a:r>
                        <a:rPr lang="en-US" sz="1200" b="1" noProof="0" dirty="0" smtClean="0">
                          <a:effectLst>
                            <a:outerShdw blurRad="38100" dist="38100" dir="2700000" algn="tl">
                              <a:srgbClr val="000000">
                                <a:alpha val="43137"/>
                              </a:srgbClr>
                            </a:outerShdw>
                          </a:effectLst>
                        </a:rPr>
                        <a:t>B</a:t>
                      </a:r>
                      <a:endParaRPr lang="es-419" sz="1200" b="1" noProof="0"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effectLst>
                            <a:outerShdw blurRad="38100" dist="38100" dir="2700000" algn="tl">
                              <a:srgbClr val="000000">
                                <a:alpha val="43137"/>
                              </a:srgbClr>
                            </a:outerShdw>
                          </a:effectLst>
                        </a:rPr>
                        <a:t>1</a:t>
                      </a:r>
                      <a:endParaRPr lang="es-419" sz="1200" b="1" noProof="0" dirty="0">
                        <a:effectLst>
                          <a:outerShdw blurRad="38100" dist="38100" dir="2700000" algn="tl">
                            <a:srgbClr val="000000">
                              <a:alpha val="43137"/>
                            </a:srgbClr>
                          </a:outerShdw>
                        </a:effectLst>
                      </a:endParaRPr>
                    </a:p>
                  </a:txBody>
                  <a:tcPr anchor="ctr">
                    <a:solidFill>
                      <a:schemeClr val="bg1">
                        <a:lumMod val="85000"/>
                      </a:schemeClr>
                    </a:solidFill>
                  </a:tcPr>
                </a:tc>
              </a:tr>
              <a:tr h="276413">
                <a:tc>
                  <a:txBody>
                    <a:bodyPr/>
                    <a:lstStyle/>
                    <a:p>
                      <a:pPr marL="854075" indent="-854075"/>
                      <a:r>
                        <a:rPr lang="es-419" sz="1200" b="1" u="sng" noProof="0" dirty="0" smtClean="0">
                          <a:solidFill>
                            <a:schemeClr val="tx1"/>
                          </a:solidFill>
                          <a:effectLst>
                            <a:outerShdw blurRad="38100" dist="38100" dir="2700000" algn="tl">
                              <a:srgbClr val="000000">
                                <a:alpha val="43137"/>
                              </a:srgbClr>
                            </a:outerShdw>
                          </a:effectLst>
                          <a:latin typeface="+mn-lt"/>
                        </a:rPr>
                        <a:t>Pregunta 10</a:t>
                      </a:r>
                      <a:r>
                        <a:rPr lang="es-419" sz="1200" b="0" u="none" noProof="0" dirty="0" smtClean="0">
                          <a:solidFill>
                            <a:schemeClr val="tx1"/>
                          </a:solidFill>
                          <a:effectLst>
                            <a:outerShdw blurRad="38100" dist="38100" dir="2700000" algn="tl">
                              <a:srgbClr val="000000">
                                <a:alpha val="43137"/>
                              </a:srgbClr>
                            </a:outerShdw>
                          </a:effectLst>
                          <a:latin typeface="+mn-lt"/>
                        </a:rPr>
                        <a:t>  </a:t>
                      </a:r>
                      <a:r>
                        <a:rPr lang="es-419" sz="1200" b="0" noProof="0" dirty="0" smtClean="0">
                          <a:latin typeface="+mn-lt"/>
                          <a:cs typeface="Helvetica" pitchFamily="34" charset="0"/>
                        </a:rPr>
                        <a:t>¿Dónde muestra el mapa que viven los pingüinos Emperador y Adelaida? </a:t>
                      </a:r>
                      <a:r>
                        <a:rPr lang="es-419" sz="1200" b="0" baseline="0" noProof="0" dirty="0" smtClean="0">
                          <a:latin typeface="+mn-lt"/>
                          <a:cs typeface="Helvetica" pitchFamily="34" charset="0"/>
                        </a:rPr>
                        <a:t>Hacia </a:t>
                      </a:r>
                      <a:r>
                        <a:rPr lang="es-419" sz="1200" b="0" noProof="0" dirty="0" smtClean="0">
                          <a:solidFill>
                            <a:srgbClr val="000000"/>
                          </a:solidFill>
                          <a:latin typeface="+mn-lt"/>
                          <a:ea typeface="Times New Roman"/>
                          <a:cs typeface="Times New Roman"/>
                        </a:rPr>
                        <a:t>RI.1.5 DOK-2 </a:t>
                      </a:r>
                      <a:r>
                        <a:rPr lang="es-419" sz="1200" b="0" noProof="0" dirty="0" err="1" smtClean="0">
                          <a:solidFill>
                            <a:srgbClr val="000000"/>
                          </a:solidFill>
                          <a:latin typeface="+mn-lt"/>
                          <a:ea typeface="Times New Roman"/>
                          <a:cs typeface="Times New Roman"/>
                        </a:rPr>
                        <a:t>APn</a:t>
                      </a:r>
                      <a:endParaRPr lang="es-419" sz="1200" b="0" noProof="0" dirty="0" smtClean="0">
                        <a:latin typeface="+mn-lt"/>
                        <a:ea typeface="Calibri"/>
                        <a:cs typeface="Times New Roman"/>
                      </a:endParaRPr>
                    </a:p>
                  </a:txBody>
                  <a:tcPr anchor="ctr">
                    <a:solidFill>
                      <a:schemeClr val="bg2"/>
                    </a:solidFill>
                  </a:tcPr>
                </a:tc>
                <a:tc>
                  <a:txBody>
                    <a:bodyPr/>
                    <a:lstStyle/>
                    <a:p>
                      <a:pPr algn="ctr"/>
                      <a:r>
                        <a:rPr lang="es-419" sz="1200" b="1" noProof="0" dirty="0" smtClean="0">
                          <a:effectLst>
                            <a:outerShdw blurRad="38100" dist="38100" dir="2700000" algn="tl">
                              <a:srgbClr val="000000">
                                <a:alpha val="43137"/>
                              </a:srgbClr>
                            </a:outerShdw>
                          </a:effectLst>
                        </a:rPr>
                        <a:t>A</a:t>
                      </a:r>
                      <a:endParaRPr lang="es-419" sz="1200" b="1" noProof="0"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effectLst>
                            <a:outerShdw blurRad="38100" dist="38100" dir="2700000" algn="tl">
                              <a:srgbClr val="000000">
                                <a:alpha val="43137"/>
                              </a:srgbClr>
                            </a:outerShdw>
                          </a:effectLst>
                        </a:rPr>
                        <a:t>1</a:t>
                      </a:r>
                      <a:endParaRPr lang="es-419" sz="1200" b="1" noProof="0" dirty="0">
                        <a:effectLst>
                          <a:outerShdw blurRad="38100" dist="38100" dir="2700000" algn="tl">
                            <a:srgbClr val="000000">
                              <a:alpha val="43137"/>
                            </a:srgbClr>
                          </a:outerShdw>
                        </a:effectLst>
                      </a:endParaRPr>
                    </a:p>
                  </a:txBody>
                  <a:tcPr anchor="ctr">
                    <a:solidFill>
                      <a:schemeClr val="bg2"/>
                    </a:solidFill>
                  </a:tcPr>
                </a:tc>
              </a:tr>
              <a:tr h="284226">
                <a:tc>
                  <a:txBody>
                    <a:bodyPr/>
                    <a:lstStyle/>
                    <a:p>
                      <a:pPr marL="855663" indent="-855663"/>
                      <a:r>
                        <a:rPr lang="es-419" sz="1200" b="1" u="sng" noProof="0" dirty="0" smtClean="0">
                          <a:solidFill>
                            <a:schemeClr val="tx1"/>
                          </a:solidFill>
                          <a:effectLst>
                            <a:outerShdw blurRad="38100" dist="38100" dir="2700000" algn="tl">
                              <a:srgbClr val="000000">
                                <a:alpha val="43137"/>
                              </a:srgbClr>
                            </a:outerShdw>
                          </a:effectLst>
                          <a:latin typeface="+mn-lt"/>
                        </a:rPr>
                        <a:t>Pregunta 11</a:t>
                      </a:r>
                      <a:r>
                        <a:rPr lang="es-419" sz="1200" b="0" u="none" noProof="0" dirty="0" smtClean="0">
                          <a:solidFill>
                            <a:schemeClr val="tx1"/>
                          </a:solidFill>
                          <a:effectLst/>
                          <a:latin typeface="+mn-lt"/>
                        </a:rPr>
                        <a:t>  </a:t>
                      </a:r>
                      <a:r>
                        <a:rPr lang="es-419" sz="1200" b="0" noProof="0" dirty="0" smtClean="0">
                          <a:latin typeface="+mn-lt"/>
                          <a:cs typeface="Helvetica" pitchFamily="34" charset="0"/>
                        </a:rPr>
                        <a:t>¿Cuál es el pingüino más grande que vive en Antártica? </a:t>
                      </a:r>
                      <a:r>
                        <a:rPr lang="es-419" sz="1200" b="0" u="none" noProof="0" dirty="0" smtClean="0">
                          <a:solidFill>
                            <a:schemeClr val="tx1"/>
                          </a:solidFill>
                          <a:effectLst/>
                          <a:latin typeface="+mn-lt"/>
                        </a:rPr>
                        <a:t>Hacia </a:t>
                      </a:r>
                      <a:r>
                        <a:rPr lang="es-419" sz="1200" b="0" noProof="0" dirty="0" smtClean="0">
                          <a:latin typeface="+mn-lt"/>
                          <a:ea typeface="Calibri"/>
                          <a:cs typeface="Times New Roman"/>
                        </a:rPr>
                        <a:t>RI.1.6  DOK-1 Cf</a:t>
                      </a:r>
                    </a:p>
                  </a:txBody>
                  <a:tcPr anchor="ctr">
                    <a:solidFill>
                      <a:schemeClr val="bg1">
                        <a:lumMod val="85000"/>
                      </a:schemeClr>
                    </a:solidFill>
                  </a:tcPr>
                </a:tc>
                <a:tc>
                  <a:txBody>
                    <a:bodyPr/>
                    <a:lstStyle/>
                    <a:p>
                      <a:pPr algn="ctr"/>
                      <a:r>
                        <a:rPr lang="es-419" sz="1200" b="1" noProof="0" dirty="0" smtClean="0">
                          <a:effectLst>
                            <a:outerShdw blurRad="38100" dist="38100" dir="2700000" algn="tl">
                              <a:srgbClr val="000000">
                                <a:alpha val="43137"/>
                              </a:srgbClr>
                            </a:outerShdw>
                          </a:effectLst>
                        </a:rPr>
                        <a:t>A</a:t>
                      </a:r>
                      <a:endParaRPr lang="es-419" sz="1200" b="1" noProof="0"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effectLst>
                            <a:outerShdw blurRad="38100" dist="38100" dir="2700000" algn="tl">
                              <a:srgbClr val="000000">
                                <a:alpha val="43137"/>
                              </a:srgbClr>
                            </a:outerShdw>
                          </a:effectLst>
                        </a:rPr>
                        <a:t>1</a:t>
                      </a:r>
                      <a:endParaRPr lang="es-419" sz="1200" b="1" noProof="0" dirty="0">
                        <a:effectLst>
                          <a:outerShdw blurRad="38100" dist="38100" dir="2700000" algn="tl">
                            <a:srgbClr val="000000">
                              <a:alpha val="43137"/>
                            </a:srgbClr>
                          </a:outerShdw>
                        </a:effectLst>
                      </a:endParaRPr>
                    </a:p>
                  </a:txBody>
                  <a:tcPr anchor="ctr">
                    <a:solidFill>
                      <a:schemeClr val="bg1">
                        <a:lumMod val="85000"/>
                      </a:schemeClr>
                    </a:solidFill>
                  </a:tcPr>
                </a:tc>
              </a:tr>
              <a:tr h="252982">
                <a:tc>
                  <a:txBody>
                    <a:bodyPr/>
                    <a:lstStyle/>
                    <a:p>
                      <a:pPr marL="914400" indent="-914400"/>
                      <a:r>
                        <a:rPr lang="es-419" sz="1200" b="1" u="sng" noProof="0" dirty="0" smtClean="0">
                          <a:solidFill>
                            <a:schemeClr val="tx1"/>
                          </a:solidFill>
                          <a:effectLst>
                            <a:outerShdw blurRad="38100" dist="38100" dir="2700000" algn="tl">
                              <a:srgbClr val="000000">
                                <a:alpha val="43137"/>
                              </a:srgbClr>
                            </a:outerShdw>
                          </a:effectLst>
                          <a:latin typeface="+mn-lt"/>
                        </a:rPr>
                        <a:t>Pregunta 12</a:t>
                      </a:r>
                      <a:r>
                        <a:rPr lang="es-419" sz="1200" b="0" u="none" noProof="0" dirty="0" smtClean="0">
                          <a:solidFill>
                            <a:schemeClr val="tx1"/>
                          </a:solidFill>
                          <a:effectLst>
                            <a:outerShdw blurRad="38100" dist="38100" dir="2700000" algn="tl">
                              <a:srgbClr val="000000">
                                <a:alpha val="43137"/>
                              </a:srgbClr>
                            </a:outerShdw>
                          </a:effectLst>
                          <a:latin typeface="+mn-lt"/>
                        </a:rPr>
                        <a:t>  </a:t>
                      </a:r>
                      <a:r>
                        <a:rPr lang="es-419" sz="1200" b="0" noProof="0" dirty="0" smtClean="0">
                          <a:latin typeface="+mn-lt"/>
                          <a:cs typeface="Helvetica" pitchFamily="34" charset="0"/>
                        </a:rPr>
                        <a:t>¿Qué puedes aprender del texto sobre los pingüinos, que no puedes aprender</a:t>
                      </a:r>
                      <a:r>
                        <a:rPr lang="es-419" sz="1200" b="0" baseline="0" noProof="0" dirty="0" smtClean="0">
                          <a:latin typeface="+mn-lt"/>
                          <a:cs typeface="Helvetica" pitchFamily="34" charset="0"/>
                        </a:rPr>
                        <a:t> </a:t>
                      </a:r>
                      <a:r>
                        <a:rPr lang="es-419" sz="1200" b="0" noProof="0" dirty="0" smtClean="0">
                          <a:latin typeface="+mn-lt"/>
                          <a:cs typeface="Helvetica" pitchFamily="34" charset="0"/>
                        </a:rPr>
                        <a:t>del mapa? </a:t>
                      </a:r>
                      <a:r>
                        <a:rPr lang="es-419" sz="1200" b="0" baseline="0" noProof="0" dirty="0" smtClean="0">
                          <a:latin typeface="+mn-lt"/>
                          <a:cs typeface="Helvetica" pitchFamily="34" charset="0"/>
                        </a:rPr>
                        <a:t>Hacia </a:t>
                      </a:r>
                      <a:r>
                        <a:rPr lang="es-419" sz="1200" b="0" noProof="0" dirty="0" smtClean="0">
                          <a:solidFill>
                            <a:srgbClr val="000000"/>
                          </a:solidFill>
                          <a:latin typeface="+mn-lt"/>
                          <a:ea typeface="Times New Roman"/>
                          <a:cs typeface="Times New Roman"/>
                        </a:rPr>
                        <a:t>RI.1.6  DOK-2 Ch</a:t>
                      </a:r>
                      <a:endParaRPr lang="es-419" sz="1200" b="0" noProof="0" dirty="0" smtClean="0">
                        <a:latin typeface="+mn-lt"/>
                        <a:ea typeface="Calibri"/>
                        <a:cs typeface="Times New Roman"/>
                      </a:endParaRPr>
                    </a:p>
                  </a:txBody>
                  <a:tcPr anchor="ctr">
                    <a:solidFill>
                      <a:schemeClr val="bg2"/>
                    </a:solidFill>
                  </a:tcPr>
                </a:tc>
                <a:tc>
                  <a:txBody>
                    <a:bodyPr/>
                    <a:lstStyle/>
                    <a:p>
                      <a:pPr algn="ctr"/>
                      <a:r>
                        <a:rPr lang="en-US" sz="1200" b="1" noProof="0" dirty="0" smtClean="0">
                          <a:effectLst>
                            <a:outerShdw blurRad="38100" dist="38100" dir="2700000" algn="tl">
                              <a:srgbClr val="000000">
                                <a:alpha val="43137"/>
                              </a:srgbClr>
                            </a:outerShdw>
                          </a:effectLst>
                        </a:rPr>
                        <a:t>C</a:t>
                      </a:r>
                      <a:endParaRPr lang="es-419" sz="1200" b="1" noProof="0"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effectLst>
                            <a:outerShdw blurRad="38100" dist="38100" dir="2700000" algn="tl">
                              <a:srgbClr val="000000">
                                <a:alpha val="43137"/>
                              </a:srgbClr>
                            </a:outerShdw>
                          </a:effectLst>
                        </a:rPr>
                        <a:t>1</a:t>
                      </a:r>
                      <a:endParaRPr lang="es-419" sz="1200" b="1" noProof="0"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914400" indent="-914400">
                        <a:buNone/>
                      </a:pPr>
                      <a:r>
                        <a:rPr lang="es-419" sz="1200" b="1" u="sng" noProof="0" dirty="0" smtClean="0">
                          <a:solidFill>
                            <a:schemeClr val="tx1"/>
                          </a:solidFill>
                          <a:effectLst>
                            <a:outerShdw blurRad="38100" dist="38100" dir="2700000" algn="tl">
                              <a:srgbClr val="000000">
                                <a:alpha val="43137"/>
                              </a:srgbClr>
                            </a:outerShdw>
                          </a:effectLst>
                          <a:latin typeface="+mn-lt"/>
                        </a:rPr>
                        <a:t>Pregunta</a:t>
                      </a:r>
                      <a:r>
                        <a:rPr lang="es-419" sz="1200" b="1" u="sng" baseline="0" noProof="0" dirty="0" smtClean="0">
                          <a:solidFill>
                            <a:schemeClr val="tx1"/>
                          </a:solidFill>
                          <a:effectLst>
                            <a:outerShdw blurRad="38100" dist="38100" dir="2700000" algn="tl">
                              <a:srgbClr val="000000">
                                <a:alpha val="43137"/>
                              </a:srgbClr>
                            </a:outerShdw>
                          </a:effectLst>
                          <a:latin typeface="+mn-lt"/>
                        </a:rPr>
                        <a:t> 13</a:t>
                      </a:r>
                      <a:r>
                        <a:rPr lang="es-419" sz="1200" b="1" u="none" baseline="0" noProof="0" dirty="0" smtClean="0">
                          <a:solidFill>
                            <a:schemeClr val="tx1"/>
                          </a:solidFill>
                          <a:effectLst>
                            <a:outerShdw blurRad="38100" dist="38100" dir="2700000" algn="tl">
                              <a:srgbClr val="000000">
                                <a:alpha val="43137"/>
                              </a:srgbClr>
                            </a:outerShdw>
                          </a:effectLst>
                          <a:latin typeface="+mn-lt"/>
                        </a:rPr>
                        <a:t>  </a:t>
                      </a:r>
                      <a:r>
                        <a:rPr lang="es-419" sz="1200" b="0" noProof="0" dirty="0" smtClean="0">
                          <a:latin typeface="+mn-lt"/>
                          <a:cs typeface="Helvetica" pitchFamily="34" charset="0"/>
                        </a:rPr>
                        <a:t>¿Cómo se llama el pingüino más pequeño de Antártica?</a:t>
                      </a:r>
                      <a:r>
                        <a:rPr lang="es-419" sz="1200" b="0" baseline="0" noProof="0" dirty="0" smtClean="0">
                          <a:latin typeface="+mn-lt"/>
                          <a:cs typeface="Helvetica" pitchFamily="34" charset="0"/>
                        </a:rPr>
                        <a:t> Hacia </a:t>
                      </a:r>
                      <a:r>
                        <a:rPr kumimoji="0" lang="es-419" sz="1200" b="0" i="0" u="none" strike="noStrike" kern="1200" cap="none" spc="0" normalizeH="0" baseline="0" noProof="0" dirty="0" smtClean="0">
                          <a:ln>
                            <a:noFill/>
                          </a:ln>
                          <a:solidFill>
                            <a:srgbClr val="000000"/>
                          </a:solidFill>
                          <a:effectLst/>
                          <a:uLnTx/>
                          <a:uFillTx/>
                          <a:latin typeface="+mn-lt"/>
                          <a:ea typeface="Times New Roman"/>
                          <a:cs typeface="Times New Roman"/>
                        </a:rPr>
                        <a:t>RI.1.7  DOK-1 Ce</a:t>
                      </a:r>
                      <a:endParaRPr lang="es-419" sz="1200" b="0" noProof="0" dirty="0" smtClean="0">
                        <a:latin typeface="+mn-lt"/>
                        <a:cs typeface="Helvetica" pitchFamily="34" charset="0"/>
                      </a:endParaRPr>
                    </a:p>
                  </a:txBody>
                  <a:tcPr anchor="ctr">
                    <a:solidFill>
                      <a:schemeClr val="bg2"/>
                    </a:solidFill>
                  </a:tcPr>
                </a:tc>
                <a:tc>
                  <a:txBody>
                    <a:bodyPr/>
                    <a:lstStyle/>
                    <a:p>
                      <a:pPr algn="ctr"/>
                      <a:r>
                        <a:rPr lang="en-US" sz="1200" b="1" noProof="0" dirty="0" smtClean="0">
                          <a:effectLst>
                            <a:outerShdw blurRad="38100" dist="38100" dir="2700000" algn="tl">
                              <a:srgbClr val="000000">
                                <a:alpha val="43137"/>
                              </a:srgbClr>
                            </a:outerShdw>
                          </a:effectLst>
                        </a:rPr>
                        <a:t>B</a:t>
                      </a:r>
                      <a:endParaRPr lang="es-419" sz="1200" b="1" noProof="0"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effectLst>
                            <a:outerShdw blurRad="38100" dist="38100" dir="2700000" algn="tl">
                              <a:srgbClr val="000000">
                                <a:alpha val="43137"/>
                              </a:srgbClr>
                            </a:outerShdw>
                          </a:effectLst>
                        </a:rPr>
                        <a:t>1</a:t>
                      </a:r>
                      <a:endParaRPr lang="es-419" sz="1200" b="1" noProof="0"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0" indent="0">
                        <a:buNone/>
                      </a:pPr>
                      <a:r>
                        <a:rPr lang="es-419" sz="1200" b="1" u="sng" noProof="0" dirty="0" smtClean="0">
                          <a:solidFill>
                            <a:schemeClr val="tx1"/>
                          </a:solidFill>
                          <a:effectLst>
                            <a:outerShdw blurRad="38100" dist="38100" dir="2700000" algn="tl">
                              <a:srgbClr val="000000">
                                <a:alpha val="43137"/>
                              </a:srgbClr>
                            </a:outerShdw>
                          </a:effectLst>
                          <a:latin typeface="+mn-lt"/>
                        </a:rPr>
                        <a:t>Pregunta</a:t>
                      </a:r>
                      <a:r>
                        <a:rPr lang="es-419" sz="1200" b="1" u="sng" baseline="0" noProof="0" dirty="0" smtClean="0">
                          <a:solidFill>
                            <a:schemeClr val="tx1"/>
                          </a:solidFill>
                          <a:effectLst>
                            <a:outerShdw blurRad="38100" dist="38100" dir="2700000" algn="tl">
                              <a:srgbClr val="000000">
                                <a:alpha val="43137"/>
                              </a:srgbClr>
                            </a:outerShdw>
                          </a:effectLst>
                          <a:latin typeface="+mn-lt"/>
                        </a:rPr>
                        <a:t> 14</a:t>
                      </a:r>
                      <a:r>
                        <a:rPr lang="es-419" sz="1200" b="1" u="none" baseline="0" noProof="0" dirty="0" smtClean="0">
                          <a:solidFill>
                            <a:schemeClr val="tx1"/>
                          </a:solidFill>
                          <a:effectLst>
                            <a:outerShdw blurRad="38100" dist="38100" dir="2700000" algn="tl">
                              <a:srgbClr val="000000">
                                <a:alpha val="43137"/>
                              </a:srgbClr>
                            </a:outerShdw>
                          </a:effectLst>
                          <a:latin typeface="+mn-lt"/>
                        </a:rPr>
                        <a:t>  </a:t>
                      </a:r>
                      <a:r>
                        <a:rPr lang="es-419" sz="1200" b="0" noProof="0" dirty="0" smtClean="0">
                          <a:latin typeface="+mn-lt"/>
                          <a:cs typeface="Helvetica" pitchFamily="34" charset="0"/>
                        </a:rPr>
                        <a:t>¿Por qué los pingüinos tienen más plumas que otras aves? </a:t>
                      </a:r>
                      <a:r>
                        <a:rPr lang="es-419" sz="1200" b="0" baseline="0" noProof="0" dirty="0" smtClean="0">
                          <a:latin typeface="+mn-lt"/>
                          <a:cs typeface="Helvetica" pitchFamily="34" charset="0"/>
                        </a:rPr>
                        <a:t>Hacia </a:t>
                      </a:r>
                      <a:r>
                        <a:rPr kumimoji="0" lang="es-419" sz="1200" b="0" i="0" u="none" strike="noStrike" kern="1200" cap="none" spc="0" normalizeH="0" baseline="0" noProof="0" dirty="0" smtClean="0">
                          <a:ln>
                            <a:noFill/>
                          </a:ln>
                          <a:solidFill>
                            <a:prstClr val="black"/>
                          </a:solidFill>
                          <a:effectLst/>
                          <a:uLnTx/>
                          <a:uFillTx/>
                          <a:latin typeface="+mn-lt"/>
                          <a:ea typeface="Calibri"/>
                          <a:cs typeface="Times New Roman"/>
                        </a:rPr>
                        <a:t>RI.1.7  </a:t>
                      </a:r>
                    </a:p>
                    <a:p>
                      <a:pPr marL="0" indent="0">
                        <a:buNone/>
                      </a:pPr>
                      <a:r>
                        <a:rPr kumimoji="0" lang="es-419" sz="1200" b="0" i="0" u="none" strike="noStrike" kern="1200" cap="none" spc="0" normalizeH="0" baseline="0" noProof="0" dirty="0" smtClean="0">
                          <a:ln>
                            <a:noFill/>
                          </a:ln>
                          <a:solidFill>
                            <a:prstClr val="black"/>
                          </a:solidFill>
                          <a:effectLst/>
                          <a:uLnTx/>
                          <a:uFillTx/>
                          <a:latin typeface="+mn-lt"/>
                          <a:ea typeface="Calibri"/>
                          <a:cs typeface="Times New Roman"/>
                        </a:rPr>
                        <a:t>                          </a:t>
                      </a:r>
                      <a:r>
                        <a:rPr kumimoji="0" lang="es-419" sz="1200" b="0" i="0" u="none" strike="noStrike" kern="1200" cap="none" spc="0" normalizeH="0" baseline="0" noProof="0" smtClean="0">
                          <a:ln>
                            <a:noFill/>
                          </a:ln>
                          <a:solidFill>
                            <a:prstClr val="black"/>
                          </a:solidFill>
                          <a:effectLst/>
                          <a:uLnTx/>
                          <a:uFillTx/>
                          <a:latin typeface="+mn-lt"/>
                          <a:ea typeface="Calibri"/>
                          <a:cs typeface="Times New Roman"/>
                        </a:rPr>
                        <a:t>DOK-1 Cf</a:t>
                      </a:r>
                      <a:endParaRPr lang="es-419" sz="1200" b="0" noProof="0" dirty="0" smtClean="0">
                        <a:latin typeface="+mn-lt"/>
                        <a:cs typeface="Helvetica" pitchFamily="34" charset="0"/>
                      </a:endParaRPr>
                    </a:p>
                  </a:txBody>
                  <a:tcPr anchor="ctr">
                    <a:solidFill>
                      <a:schemeClr val="bg2"/>
                    </a:solidFill>
                  </a:tcPr>
                </a:tc>
                <a:tc>
                  <a:txBody>
                    <a:bodyPr/>
                    <a:lstStyle/>
                    <a:p>
                      <a:pPr algn="ctr"/>
                      <a:r>
                        <a:rPr lang="es-419" sz="1200" b="1" noProof="0" dirty="0" smtClean="0">
                          <a:effectLst>
                            <a:outerShdw blurRad="38100" dist="38100" dir="2700000" algn="tl">
                              <a:srgbClr val="000000">
                                <a:alpha val="43137"/>
                              </a:srgbClr>
                            </a:outerShdw>
                          </a:effectLst>
                        </a:rPr>
                        <a:t>B</a:t>
                      </a:r>
                      <a:endParaRPr lang="es-419" sz="1200" b="1" noProof="0"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effectLst>
                            <a:outerShdw blurRad="38100" dist="38100" dir="2700000" algn="tl">
                              <a:srgbClr val="000000">
                                <a:alpha val="43137"/>
                              </a:srgbClr>
                            </a:outerShdw>
                          </a:effectLst>
                        </a:rPr>
                        <a:t>1</a:t>
                      </a:r>
                      <a:endParaRPr lang="es-419" sz="1200" b="1" noProof="0" dirty="0">
                        <a:effectLst>
                          <a:outerShdw blurRad="38100" dist="38100" dir="2700000" algn="tl">
                            <a:srgbClr val="000000">
                              <a:alpha val="43137"/>
                            </a:srgbClr>
                          </a:outerShdw>
                        </a:effectLst>
                      </a:endParaRPr>
                    </a:p>
                  </a:txBody>
                  <a:tcPr anchor="ctr">
                    <a:solidFill>
                      <a:schemeClr val="bg2"/>
                    </a:solidFill>
                  </a:tcPr>
                </a:tc>
              </a:tr>
              <a:tr h="3436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15</a:t>
                      </a:r>
                      <a:r>
                        <a:rPr lang="es-419" sz="1200" b="1" u="none" noProof="0" dirty="0" smtClean="0">
                          <a:solidFill>
                            <a:schemeClr val="tx1"/>
                          </a:solidFill>
                          <a:effectLst>
                            <a:outerShdw blurRad="38100" dist="38100" dir="2700000" algn="tl">
                              <a:srgbClr val="000000">
                                <a:alpha val="43137"/>
                              </a:srgbClr>
                            </a:outerShdw>
                          </a:effectLst>
                        </a:rPr>
                        <a:t>                                </a:t>
                      </a:r>
                      <a:r>
                        <a:rPr lang="es-419" sz="1200" b="1" u="none" noProof="0" dirty="0" smtClean="0">
                          <a:solidFill>
                            <a:schemeClr val="tx1"/>
                          </a:solidFill>
                          <a:effectLst/>
                        </a:rPr>
                        <a:t>  </a:t>
                      </a:r>
                      <a:r>
                        <a:rPr lang="es-419" sz="1200" b="1" u="sng" noProof="0" dirty="0" smtClean="0">
                          <a:solidFill>
                            <a:schemeClr val="tx1"/>
                          </a:solidFill>
                          <a:effectLst>
                            <a:outerShdw blurRad="38100" dist="38100" dir="2700000" algn="tl">
                              <a:srgbClr val="000000">
                                <a:alpha val="43137"/>
                              </a:srgbClr>
                            </a:outerShdw>
                          </a:effectLst>
                        </a:rPr>
                        <a:t>Respuesta construida Texto informativo</a:t>
                      </a:r>
                      <a:r>
                        <a:rPr lang="es-419" sz="1200" b="0" i="1" u="none" baseline="0" noProof="0" dirty="0" smtClean="0">
                          <a:solidFill>
                            <a:schemeClr val="tx1"/>
                          </a:solidFill>
                          <a:effectLst/>
                        </a:rPr>
                        <a:t>          </a:t>
                      </a:r>
                      <a:endParaRPr lang="es-419" sz="1200" b="0" i="1" u="none" noProof="0" dirty="0" smtClean="0">
                        <a:solidFill>
                          <a:schemeClr val="tx1"/>
                        </a:solidFill>
                        <a:effectLst/>
                      </a:endParaRPr>
                    </a:p>
                  </a:txBody>
                  <a:tcPr anchor="ctr">
                    <a:solidFill>
                      <a:schemeClr val="bg1">
                        <a:lumMod val="85000"/>
                      </a:schemeClr>
                    </a:solidFill>
                  </a:tcPr>
                </a:tc>
                <a:tc>
                  <a:txBody>
                    <a:bodyPr/>
                    <a:lstStyle/>
                    <a:p>
                      <a:pPr algn="ctr"/>
                      <a:r>
                        <a:rPr lang="es-419" sz="900" b="1" noProof="0" dirty="0" smtClean="0">
                          <a:solidFill>
                            <a:schemeClr val="tx1"/>
                          </a:solidFill>
                          <a:effectLst>
                            <a:outerShdw blurRad="38100" dist="38100" dir="2700000" algn="tl">
                              <a:srgbClr val="000000">
                                <a:alpha val="43137"/>
                              </a:srgbClr>
                            </a:outerShdw>
                          </a:effectLst>
                        </a:rPr>
                        <a:t>Hacia RI.1.6</a:t>
                      </a:r>
                      <a:endParaRPr lang="es-419" sz="9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2</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16</a:t>
                      </a:r>
                      <a:r>
                        <a:rPr lang="es-419" sz="1200" b="1" u="none" noProof="0" dirty="0" smtClean="0">
                          <a:solidFill>
                            <a:schemeClr val="tx1"/>
                          </a:solidFill>
                          <a:effectLst>
                            <a:outerShdw blurRad="38100" dist="38100" dir="2700000" algn="tl">
                              <a:srgbClr val="000000">
                                <a:alpha val="43137"/>
                              </a:srgbClr>
                            </a:outerShdw>
                          </a:effectLst>
                        </a:rPr>
                        <a:t>                                  </a:t>
                      </a:r>
                      <a:r>
                        <a:rPr lang="es-419" sz="1200" b="1" u="sng" noProof="0" dirty="0" smtClean="0">
                          <a:solidFill>
                            <a:schemeClr val="tx1"/>
                          </a:solidFill>
                          <a:effectLst>
                            <a:outerShdw blurRad="38100" dist="38100" dir="2700000" algn="tl">
                              <a:srgbClr val="000000">
                                <a:alpha val="43137"/>
                              </a:srgbClr>
                            </a:outerShdw>
                          </a:effectLst>
                        </a:rPr>
                        <a:t>Respuesta construida Texto informativo</a:t>
                      </a:r>
                    </a:p>
                  </a:txBody>
                  <a:tcPr anchor="ctr">
                    <a:solidFill>
                      <a:schemeClr val="bg2"/>
                    </a:solidFill>
                  </a:tcPr>
                </a:tc>
                <a:tc>
                  <a:txBody>
                    <a:bodyPr/>
                    <a:lstStyle/>
                    <a:p>
                      <a:pPr algn="ctr"/>
                      <a:r>
                        <a:rPr lang="es-419" sz="900" b="1" noProof="0" dirty="0" smtClean="0">
                          <a:solidFill>
                            <a:schemeClr val="tx1"/>
                          </a:solidFill>
                          <a:effectLst>
                            <a:outerShdw blurRad="38100" dist="38100" dir="2700000" algn="tl">
                              <a:srgbClr val="000000">
                                <a:alpha val="43137"/>
                              </a:srgbClr>
                            </a:outerShdw>
                          </a:effectLst>
                        </a:rPr>
                        <a:t>Hacia RI.1.7</a:t>
                      </a:r>
                      <a:endParaRPr lang="es-419" sz="9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2</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Escribir</a:t>
                      </a:r>
                      <a:r>
                        <a:rPr lang="es-419" sz="1200" b="1" u="sng" baseline="0" noProof="0" dirty="0" smtClean="0">
                          <a:solidFill>
                            <a:schemeClr val="tx1"/>
                          </a:solidFill>
                          <a:effectLst>
                            <a:outerShdw blurRad="38100" dist="38100" dir="2700000" algn="tl">
                              <a:srgbClr val="000000">
                                <a:alpha val="43137"/>
                              </a:srgbClr>
                            </a:outerShdw>
                          </a:effectLst>
                        </a:rPr>
                        <a:t> y R</a:t>
                      </a:r>
                      <a:r>
                        <a:rPr lang="es-419" sz="1200" b="1" u="sng" noProof="0" dirty="0" smtClean="0">
                          <a:solidFill>
                            <a:schemeClr val="tx1"/>
                          </a:solidFill>
                          <a:effectLst>
                            <a:outerShdw blurRad="38100" dist="38100" dir="2700000" algn="tl">
                              <a:srgbClr val="000000">
                                <a:alpha val="43137"/>
                              </a:srgbClr>
                            </a:outerShdw>
                          </a:effectLst>
                        </a:rPr>
                        <a:t>evisar</a:t>
                      </a:r>
                    </a:p>
                  </a:txBody>
                  <a:tcPr anchor="ctr">
                    <a:solidFill>
                      <a:schemeClr val="bg1">
                        <a:lumMod val="85000"/>
                      </a:schemeClr>
                    </a:solidFill>
                  </a:tcPr>
                </a:tc>
                <a:tc>
                  <a:txBody>
                    <a:bodyPr/>
                    <a:lstStyle/>
                    <a:p>
                      <a:pPr algn="ct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17</a:t>
                      </a:r>
                      <a:r>
                        <a:rPr lang="es-419" sz="1200" b="1" u="none" noProof="0" dirty="0" smtClean="0">
                          <a:solidFill>
                            <a:schemeClr val="tx1"/>
                          </a:solidFill>
                          <a:effectLst>
                            <a:outerShdw blurRad="38100" dist="38100" dir="2700000" algn="tl">
                              <a:srgbClr val="000000">
                                <a:alpha val="43137"/>
                              </a:srgbClr>
                            </a:outerShdw>
                          </a:effectLst>
                        </a:rPr>
                        <a:t>                                                         Escrito breve</a:t>
                      </a:r>
                      <a:endParaRPr lang="es-419" sz="1200" b="1" u="sng" noProof="0"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W.1.2c</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2</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r>
              <a:tr h="3048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18</a:t>
                      </a:r>
                      <a:r>
                        <a:rPr lang="es-419" sz="1200" b="1" u="none" noProof="0" dirty="0" smtClean="0">
                          <a:solidFill>
                            <a:schemeClr val="tx1"/>
                          </a:solidFill>
                          <a:effectLst>
                            <a:outerShdw blurRad="38100" dist="38100" dir="2700000" algn="tl">
                              <a:srgbClr val="000000">
                                <a:alpha val="43137"/>
                              </a:srgbClr>
                            </a:outerShdw>
                          </a:effectLst>
                        </a:rPr>
                        <a:t>   </a:t>
                      </a:r>
                      <a:r>
                        <a:rPr lang="es-419" sz="1200" b="0" noProof="0" dirty="0" smtClean="0">
                          <a:latin typeface="+mn-lt"/>
                          <a:ea typeface="Times New Roman"/>
                          <a:cs typeface="Helvetica" panose="020B0604020202020204" pitchFamily="34" charset="0"/>
                        </a:rPr>
                        <a:t>¿Qué oración  terminaría mejor el párrafo?  W.1.2b</a:t>
                      </a:r>
                    </a:p>
                  </a:txBody>
                  <a:tcPr anchor="ctr">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A</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211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19</a:t>
                      </a:r>
                      <a:r>
                        <a:rPr lang="es-419" sz="1200" b="0" u="none" noProof="0" dirty="0" smtClean="0">
                          <a:solidFill>
                            <a:schemeClr val="tx1"/>
                          </a:solidFill>
                          <a:effectLst/>
                        </a:rPr>
                        <a:t>  </a:t>
                      </a:r>
                      <a:r>
                        <a:rPr lang="es-419" sz="1200" b="0" noProof="0" dirty="0" smtClean="0">
                          <a:latin typeface="+mn-lt"/>
                        </a:rPr>
                        <a:t>¿Qué palabra podría usarse para reemplazar </a:t>
                      </a:r>
                      <a:r>
                        <a:rPr lang="es-419" sz="1200" b="0" i="1" u="sng" noProof="0" dirty="0" smtClean="0">
                          <a:latin typeface="+mn-lt"/>
                        </a:rPr>
                        <a:t>pequeño</a:t>
                      </a:r>
                      <a:r>
                        <a:rPr lang="es-419" sz="1200" b="0" noProof="0" dirty="0" smtClean="0">
                          <a:latin typeface="+mn-lt"/>
                        </a:rPr>
                        <a:t>? </a:t>
                      </a:r>
                      <a:r>
                        <a:rPr lang="es-419" sz="1200" b="0" u="none" noProof="0" dirty="0" smtClean="0">
                          <a:solidFill>
                            <a:schemeClr val="tx1"/>
                          </a:solidFill>
                          <a:effectLst/>
                        </a:rPr>
                        <a:t>L.1.5d</a:t>
                      </a:r>
                      <a:endParaRPr lang="es-419" sz="1200" b="0" u="sng" noProof="0"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C</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2"/>
                    </a:solidFill>
                  </a:tcPr>
                </a:tc>
              </a:tr>
              <a:tr h="1516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20</a:t>
                      </a:r>
                      <a:r>
                        <a:rPr lang="es-419" sz="1200" b="0" u="none" noProof="0" dirty="0" smtClean="0">
                          <a:solidFill>
                            <a:schemeClr val="tx1"/>
                          </a:solidFill>
                          <a:effectLst/>
                        </a:rPr>
                        <a:t>  </a:t>
                      </a:r>
                      <a:r>
                        <a:rPr lang="es-419" sz="1200" b="0" noProof="0" dirty="0" smtClean="0">
                          <a:latin typeface="+mn-lt"/>
                        </a:rPr>
                        <a:t>¿Cuál es la forma correcta de escribir esta oración? </a:t>
                      </a:r>
                      <a:r>
                        <a:rPr lang="es-419" sz="1200" b="0" u="none" noProof="0" dirty="0" smtClean="0">
                          <a:solidFill>
                            <a:schemeClr val="tx1"/>
                          </a:solidFill>
                          <a:effectLst/>
                        </a:rPr>
                        <a:t>L.1.2c</a:t>
                      </a:r>
                      <a:endParaRPr lang="es-419" sz="1200" b="0" u="none" noProof="0" dirty="0" smtClean="0">
                        <a:latin typeface="+mn-lt"/>
                        <a:cs typeface="Helvetica" pitchFamily="34" charset="0"/>
                      </a:endParaRPr>
                    </a:p>
                  </a:txBody>
                  <a:tcPr anchor="ctr">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C</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noProof="0" dirty="0" smtClean="0">
                          <a:solidFill>
                            <a:schemeClr val="tx1"/>
                          </a:solidFill>
                          <a:effectLst>
                            <a:outerShdw blurRad="38100" dist="38100" dir="2700000" algn="tl">
                              <a:srgbClr val="000000">
                                <a:alpha val="43137"/>
                              </a:srgbClr>
                            </a:outerShdw>
                          </a:effectLst>
                        </a:rPr>
                        <a:t>1</a:t>
                      </a:r>
                      <a:endParaRPr lang="es-419" sz="1200" b="1" noProof="0"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3320960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s-MX" smtClean="0"/>
              <a:pPr/>
              <a:t>26</a:t>
            </a:fld>
            <a:endParaRPr lang="es-MX" dirty="0"/>
          </a:p>
        </p:txBody>
      </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3" name="Group 2"/>
          <p:cNvGrpSpPr/>
          <p:nvPr/>
        </p:nvGrpSpPr>
        <p:grpSpPr>
          <a:xfrm>
            <a:off x="764444" y="1371600"/>
            <a:ext cx="5614830" cy="6685240"/>
            <a:chOff x="764444" y="1371600"/>
            <a:chExt cx="5614830" cy="6685240"/>
          </a:xfrm>
        </p:grpSpPr>
        <p:grpSp>
          <p:nvGrpSpPr>
            <p:cNvPr id="4" name="Group 15"/>
            <p:cNvGrpSpPr/>
            <p:nvPr/>
          </p:nvGrpSpPr>
          <p:grpSpPr>
            <a:xfrm>
              <a:off x="764444" y="1371600"/>
              <a:ext cx="5486400" cy="5911403"/>
              <a:chOff x="764444" y="4266"/>
              <a:chExt cx="5486400" cy="5911403"/>
            </a:xfrm>
          </p:grpSpPr>
          <p:sp>
            <p:nvSpPr>
              <p:cNvPr id="17" name="TextBox 16"/>
              <p:cNvSpPr txBox="1"/>
              <p:nvPr/>
            </p:nvSpPr>
            <p:spPr>
              <a:xfrm>
                <a:off x="764444" y="3602072"/>
                <a:ext cx="5486400" cy="2313597"/>
              </a:xfrm>
              <a:prstGeom prst="rect">
                <a:avLst/>
              </a:prstGeom>
              <a:noFill/>
              <a:ln>
                <a:noFill/>
              </a:ln>
            </p:spPr>
            <p:txBody>
              <a:bodyPr wrap="square" lIns="96661" tIns="48331" rIns="96661" bIns="48331" rtlCol="0">
                <a:spAutoFit/>
              </a:bodyPr>
              <a:lstStyle/>
              <a:p>
                <a:r>
                  <a:rPr lang="es-MX" sz="3200" b="1" dirty="0" smtClean="0">
                    <a:effectLst>
                      <a:outerShdw blurRad="38100" dist="38100" dir="2700000" algn="tl">
                        <a:srgbClr val="000000">
                          <a:alpha val="43137"/>
                        </a:srgbClr>
                      </a:outerShdw>
                    </a:effectLst>
                  </a:rPr>
                  <a:t>Copia del Estudiante</a:t>
                </a:r>
              </a:p>
              <a:p>
                <a:r>
                  <a:rPr lang="es-MX" sz="3200" b="1" dirty="0" smtClean="0">
                    <a:effectLst>
                      <a:outerShdw blurRad="38100" dist="38100" dir="2700000" algn="tl">
                        <a:srgbClr val="000000">
                          <a:alpha val="43137"/>
                        </a:srgbClr>
                      </a:outerShdw>
                    </a:effectLst>
                  </a:rPr>
                  <a:t>Pre-evaluación  Trimestre 2</a:t>
                </a:r>
              </a:p>
              <a:p>
                <a:endParaRPr lang="es-MX" sz="3200" b="1" dirty="0" smtClean="0">
                  <a:effectLst>
                    <a:outerShdw blurRad="38100" dist="38100" dir="2700000" algn="tl">
                      <a:srgbClr val="000000">
                        <a:alpha val="43137"/>
                      </a:srgbClr>
                    </a:outerShdw>
                  </a:effectLst>
                </a:endParaRPr>
              </a:p>
              <a:p>
                <a:r>
                  <a:rPr lang="es-MX" sz="3200" b="1" dirty="0" smtClean="0">
                    <a:effectLst>
                      <a:outerShdw blurRad="38100" dist="38100" dir="2700000" algn="tl">
                        <a:srgbClr val="000000">
                          <a:alpha val="43137"/>
                        </a:srgbClr>
                      </a:outerShdw>
                    </a:effectLst>
                  </a:rPr>
                  <a:t>Nombre___________________</a:t>
                </a:r>
              </a:p>
              <a:p>
                <a:pPr algn="ctr"/>
                <a:endParaRPr lang="es-MX" sz="1400" b="1" dirty="0" smtClean="0">
                  <a:effectLst>
                    <a:outerShdw blurRad="38100" dist="38100" dir="2700000" algn="tl">
                      <a:srgbClr val="000000">
                        <a:alpha val="43137"/>
                      </a:srgbClr>
                    </a:outerShdw>
                  </a:effectLst>
                </a:endParaRPr>
              </a:p>
            </p:txBody>
          </p:sp>
          <p:sp>
            <p:nvSpPr>
              <p:cNvPr id="19" name="Rectangle 18"/>
              <p:cNvSpPr/>
              <p:nvPr/>
            </p:nvSpPr>
            <p:spPr>
              <a:xfrm>
                <a:off x="2040034" y="4266"/>
                <a:ext cx="1748492" cy="830997"/>
              </a:xfrm>
              <a:prstGeom prst="rect">
                <a:avLst/>
              </a:prstGeom>
            </p:spPr>
            <p:txBody>
              <a:bodyPr wrap="none">
                <a:spAutoFit/>
              </a:bodyPr>
              <a:lstStyle/>
              <a:p>
                <a:r>
                  <a:rPr lang="es-MX" sz="4800" b="1" dirty="0" smtClean="0">
                    <a:effectLst>
                      <a:outerShdw blurRad="38100" dist="38100" dir="2700000" algn="tl">
                        <a:srgbClr val="000000">
                          <a:alpha val="43137"/>
                        </a:srgbClr>
                      </a:outerShdw>
                    </a:effectLst>
                  </a:rPr>
                  <a:t>Grado</a:t>
                </a:r>
                <a:endParaRPr lang="es-MX" sz="4800" b="1" dirty="0">
                  <a:effectLst>
                    <a:outerShdw blurRad="38100" dist="38100" dir="2700000" algn="tl">
                      <a:srgbClr val="000000">
                        <a:alpha val="43137"/>
                      </a:srgbClr>
                    </a:outerShdw>
                  </a:effectLst>
                </a:endParaRPr>
              </a:p>
            </p:txBody>
          </p:sp>
        </p:grpSp>
        <p:sp>
          <p:nvSpPr>
            <p:cNvPr id="2" name="TextBox 1"/>
            <p:cNvSpPr txBox="1"/>
            <p:nvPr/>
          </p:nvSpPr>
          <p:spPr>
            <a:xfrm>
              <a:off x="789024" y="7010400"/>
              <a:ext cx="5590250" cy="1046440"/>
            </a:xfrm>
            <a:prstGeom prst="rect">
              <a:avLst/>
            </a:prstGeom>
            <a:noFill/>
          </p:spPr>
          <p:txBody>
            <a:bodyPr wrap="square" rtlCol="0">
              <a:spAutoFit/>
            </a:bodyPr>
            <a:lstStyle/>
            <a:p>
              <a:pPr>
                <a:spcAft>
                  <a:spcPts val="600"/>
                </a:spcAft>
              </a:pPr>
              <a:r>
                <a:rPr lang="es-MX" dirty="0"/>
                <a:t>Instrucciones:</a:t>
              </a:r>
            </a:p>
            <a:p>
              <a:r>
                <a:rPr lang="es-MX" dirty="0"/>
                <a:t>Lee cada cuento.</a:t>
              </a:r>
            </a:p>
            <a:p>
              <a:r>
                <a:rPr lang="es-MX" dirty="0"/>
                <a:t>Luego, contesta las preguntas sobre el cuento.</a:t>
              </a:r>
            </a:p>
          </p:txBody>
        </p:sp>
      </p:grpSp>
      <p:grpSp>
        <p:nvGrpSpPr>
          <p:cNvPr id="5" name="Group 13"/>
          <p:cNvGrpSpPr/>
          <p:nvPr/>
        </p:nvGrpSpPr>
        <p:grpSpPr>
          <a:xfrm>
            <a:off x="789024" y="1371600"/>
            <a:ext cx="3168949" cy="3154611"/>
            <a:chOff x="3842164" y="-828593"/>
            <a:chExt cx="3132273" cy="3460457"/>
          </a:xfrm>
        </p:grpSpPr>
        <p:grpSp>
          <p:nvGrpSpPr>
            <p:cNvPr id="7" name="Group 14"/>
            <p:cNvGrpSpPr/>
            <p:nvPr/>
          </p:nvGrpSpPr>
          <p:grpSpPr>
            <a:xfrm>
              <a:off x="3938156" y="491164"/>
              <a:ext cx="3036281" cy="2140700"/>
              <a:chOff x="3513083" y="49290"/>
              <a:chExt cx="3623568" cy="2568001"/>
            </a:xfrm>
          </p:grpSpPr>
          <p:grpSp>
            <p:nvGrpSpPr>
              <p:cNvPr id="8" name="Group 19"/>
              <p:cNvGrpSpPr/>
              <p:nvPr/>
            </p:nvGrpSpPr>
            <p:grpSpPr>
              <a:xfrm>
                <a:off x="3513083" y="49290"/>
                <a:ext cx="3623568" cy="2538281"/>
                <a:chOff x="3754558" y="731036"/>
                <a:chExt cx="3445410" cy="2329487"/>
              </a:xfrm>
            </p:grpSpPr>
            <p:sp>
              <p:nvSpPr>
                <p:cNvPr id="29" name="Parallelogram 28"/>
                <p:cNvSpPr/>
                <p:nvPr/>
              </p:nvSpPr>
              <p:spPr>
                <a:xfrm rot="527859" flipH="1">
                  <a:off x="3754558" y="853322"/>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MX" dirty="0"/>
                </a:p>
              </p:txBody>
            </p:sp>
            <p:sp>
              <p:nvSpPr>
                <p:cNvPr id="30" name="Parallelogram 29"/>
                <p:cNvSpPr/>
                <p:nvPr/>
              </p:nvSpPr>
              <p:spPr>
                <a:xfrm>
                  <a:off x="4260432" y="731036"/>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MX" dirty="0"/>
                </a:p>
              </p:txBody>
            </p:sp>
          </p:grpSp>
          <p:pic>
            <p:nvPicPr>
              <p:cNvPr id="21"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603832"/>
                <a:ext cx="1142999" cy="10134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Picture 6" descr="reading"/>
              <p:cNvPicPr>
                <a:picLocks noChangeAspect="1" noChangeArrowheads="1"/>
              </p:cNvPicPr>
              <p:nvPr/>
            </p:nvPicPr>
            <p:blipFill>
              <a:blip r:embed="rId5" cstate="print"/>
              <a:srcRect/>
              <a:stretch>
                <a:fillRect/>
              </a:stretch>
            </p:blipFill>
            <p:spPr bwMode="auto">
              <a:xfrm>
                <a:off x="4501916" y="310200"/>
                <a:ext cx="1820973" cy="1596665"/>
              </a:xfrm>
              <a:prstGeom prst="rect">
                <a:avLst/>
              </a:prstGeom>
              <a:noFill/>
            </p:spPr>
          </p:pic>
        </p:grpSp>
        <p:sp>
          <p:nvSpPr>
            <p:cNvPr id="18" name="Rectangle 17"/>
            <p:cNvSpPr/>
            <p:nvPr/>
          </p:nvSpPr>
          <p:spPr>
            <a:xfrm>
              <a:off x="3842164" y="-828593"/>
              <a:ext cx="1143000" cy="1012846"/>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sz="5400" b="1" cap="none" spc="0" dirty="0" smtClean="0">
                  <a:ln w="11430"/>
                  <a:effectLst>
                    <a:outerShdw blurRad="80000" dist="40000" dir="5040000" algn="tl">
                      <a:srgbClr val="000000">
                        <a:alpha val="30000"/>
                      </a:srgbClr>
                    </a:outerShdw>
                  </a:effectLst>
                </a:rPr>
                <a:t>1</a:t>
              </a:r>
              <a:r>
                <a:rPr lang="es-MX" sz="5400" b="1" baseline="30000" dirty="0" smtClean="0">
                  <a:ln w="11430"/>
                  <a:effectLst>
                    <a:outerShdw blurRad="80000" dist="40000" dir="5040000" algn="tl">
                      <a:srgbClr val="000000">
                        <a:alpha val="30000"/>
                      </a:srgbClr>
                    </a:outerShdw>
                  </a:effectLst>
                </a:rPr>
                <a:t>er</a:t>
              </a:r>
              <a:endParaRPr lang="es-MX" sz="5400" b="1" cap="none" spc="0" dirty="0" smtClean="0">
                <a:ln w="11430"/>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805502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TextBox 4"/>
          <p:cNvSpPr txBox="1"/>
          <p:nvPr/>
        </p:nvSpPr>
        <p:spPr>
          <a:xfrm>
            <a:off x="152400" y="76200"/>
            <a:ext cx="7010400" cy="5704519"/>
          </a:xfrm>
          <a:prstGeom prst="rect">
            <a:avLst/>
          </a:prstGeom>
          <a:noFill/>
        </p:spPr>
        <p:txBody>
          <a:bodyPr wrap="square" lIns="86749" tIns="43375" rIns="86749" bIns="43375" rtlCol="0">
            <a:spAutoFit/>
          </a:bodyPr>
          <a:lstStyle/>
          <a:p>
            <a:r>
              <a:rPr lang="es-419" sz="1700" u="sng" dirty="0" smtClean="0"/>
              <a:t>Instrucciones para el estudiante</a:t>
            </a:r>
            <a:r>
              <a:rPr lang="es-419" sz="1700" dirty="0" smtClean="0"/>
              <a:t>:  </a:t>
            </a:r>
          </a:p>
          <a:p>
            <a:endParaRPr lang="es-419" sz="1500" u="sng" dirty="0" smtClean="0"/>
          </a:p>
          <a:p>
            <a:r>
              <a:rPr lang="es-419" sz="1500" b="1" u="sng" dirty="0" smtClean="0"/>
              <a:t>Parte 1</a:t>
            </a:r>
            <a:r>
              <a:rPr lang="es-419" sz="1500" b="1" dirty="0" smtClean="0"/>
              <a:t> </a:t>
            </a:r>
          </a:p>
          <a:p>
            <a:endParaRPr lang="es-419" sz="900" b="1" dirty="0" smtClean="0"/>
          </a:p>
          <a:p>
            <a:r>
              <a:rPr lang="es-419" sz="1500" b="1" u="sng" dirty="0" smtClean="0"/>
              <a:t>Tu tarea</a:t>
            </a:r>
            <a:r>
              <a:rPr lang="es-419" sz="1500" b="1" dirty="0" smtClean="0"/>
              <a:t>:</a:t>
            </a:r>
          </a:p>
          <a:p>
            <a:r>
              <a:rPr lang="es-419" sz="1500" dirty="0" smtClean="0"/>
              <a:t>Leerás tres textos sobre pingüinos.</a:t>
            </a:r>
          </a:p>
          <a:p>
            <a:endParaRPr lang="es-419" sz="1500" dirty="0" smtClean="0"/>
          </a:p>
          <a:p>
            <a:pPr marL="325309" indent="-325309">
              <a:buAutoNum type="arabicPeriod"/>
            </a:pPr>
            <a:r>
              <a:rPr lang="es-419" sz="1500" dirty="0" smtClean="0"/>
              <a:t>Leer los textos.</a:t>
            </a:r>
          </a:p>
          <a:p>
            <a:pPr marL="325309" indent="-325309">
              <a:buAutoNum type="arabicPeriod"/>
            </a:pPr>
            <a:endParaRPr lang="es-419" sz="1500" dirty="0" smtClean="0"/>
          </a:p>
          <a:p>
            <a:pPr marL="325309" indent="-325309">
              <a:buAutoNum type="arabicPeriod" startAt="2"/>
            </a:pPr>
            <a:r>
              <a:rPr lang="es-419" sz="1500" dirty="0" smtClean="0"/>
              <a:t>Tomar notas sobre los textos.</a:t>
            </a:r>
          </a:p>
          <a:p>
            <a:pPr marL="325309" indent="-325309">
              <a:buAutoNum type="arabicPeriod" startAt="2"/>
            </a:pPr>
            <a:endParaRPr lang="es-419" sz="1500" dirty="0" smtClean="0"/>
          </a:p>
          <a:p>
            <a:pPr marL="325309" indent="-325309">
              <a:buAutoNum type="arabicPeriod" startAt="2"/>
            </a:pPr>
            <a:r>
              <a:rPr lang="es-419" sz="1500" dirty="0" smtClean="0"/>
              <a:t>Contestar las preguntas.</a:t>
            </a:r>
          </a:p>
          <a:p>
            <a:endParaRPr lang="es-419" sz="1500" b="1" u="sng" dirty="0" smtClean="0"/>
          </a:p>
          <a:p>
            <a:endParaRPr lang="es-419" sz="1500" b="1" u="sng" dirty="0" smtClean="0"/>
          </a:p>
          <a:p>
            <a:r>
              <a:rPr lang="es-419" sz="1500" b="1" u="sng" dirty="0" smtClean="0"/>
              <a:t>Parte 2</a:t>
            </a:r>
            <a:r>
              <a:rPr lang="es-419" sz="1500" b="1" dirty="0" smtClean="0"/>
              <a:t> </a:t>
            </a:r>
          </a:p>
          <a:p>
            <a:endParaRPr lang="es-419" sz="900" b="1" dirty="0" smtClean="0"/>
          </a:p>
          <a:p>
            <a:r>
              <a:rPr lang="es-419" sz="1500" b="1" u="sng" dirty="0" smtClean="0"/>
              <a:t>Tu tarea</a:t>
            </a:r>
            <a:r>
              <a:rPr lang="es-419" sz="1500" b="1" dirty="0" smtClean="0"/>
              <a:t>:</a:t>
            </a:r>
          </a:p>
          <a:p>
            <a:r>
              <a:rPr lang="es-419" sz="1500" dirty="0" smtClean="0"/>
              <a:t>Vas a viajar a Antártica para ver a </a:t>
            </a:r>
            <a:r>
              <a:rPr lang="es-419" sz="1500" dirty="0" err="1" smtClean="0"/>
              <a:t>Rafy</a:t>
            </a:r>
            <a:r>
              <a:rPr lang="es-419" sz="1500" dirty="0" smtClean="0"/>
              <a:t>, el pingüino. Cuando regreses, escribirás un artículo describiendo lo que viste para que otros estudiantes lo lean en la escuela. </a:t>
            </a:r>
          </a:p>
          <a:p>
            <a:endParaRPr lang="es-419" sz="1500" dirty="0" smtClean="0"/>
          </a:p>
          <a:p>
            <a:pPr marL="325309" indent="-325309">
              <a:buAutoNum type="arabicPeriod"/>
            </a:pPr>
            <a:r>
              <a:rPr lang="es-419" sz="1500" u="sng" dirty="0" smtClean="0"/>
              <a:t>Planifica tu escrito.</a:t>
            </a:r>
            <a:r>
              <a:rPr lang="es-419" sz="1500" dirty="0" smtClean="0"/>
              <a:t> Puedes utilizar tus notas y respuestas.</a:t>
            </a:r>
          </a:p>
          <a:p>
            <a:pPr marL="325309" indent="-325309">
              <a:buAutoNum type="arabicPeriod"/>
            </a:pPr>
            <a:endParaRPr lang="es-419" sz="1500" dirty="0" smtClean="0"/>
          </a:p>
          <a:p>
            <a:pPr marL="325309" indent="-325309">
              <a:buAutoNum type="arabicPeriod"/>
            </a:pPr>
            <a:r>
              <a:rPr lang="es-419" sz="1500" dirty="0" smtClean="0"/>
              <a:t>Escribe –Revisa y Edita tu primer borrador.</a:t>
            </a:r>
          </a:p>
          <a:p>
            <a:pPr marL="325309" indent="-325309">
              <a:buAutoNum type="arabicPeriod"/>
            </a:pPr>
            <a:endParaRPr lang="es-419" sz="1500" dirty="0" smtClean="0"/>
          </a:p>
          <a:p>
            <a:pPr marL="325309" indent="-325309">
              <a:buAutoNum type="arabicPeriod"/>
            </a:pPr>
            <a:r>
              <a:rPr lang="es-419" sz="1500" dirty="0" smtClean="0"/>
              <a:t>Escribe tu composición final sobre lo que viste en tu viaje a Antártica.</a:t>
            </a:r>
          </a:p>
        </p:txBody>
      </p:sp>
      <p:graphicFrame>
        <p:nvGraphicFramePr>
          <p:cNvPr id="6" name="Table 5"/>
          <p:cNvGraphicFramePr>
            <a:graphicFrameLocks noGrp="1"/>
          </p:cNvGraphicFramePr>
          <p:nvPr>
            <p:extLst>
              <p:ext uri="{D42A27DB-BD31-4B8C-83A1-F6EECF244321}">
                <p14:modId xmlns:p14="http://schemas.microsoft.com/office/powerpoint/2010/main" val="4079318399"/>
              </p:ext>
            </p:extLst>
          </p:nvPr>
        </p:nvGraphicFramePr>
        <p:xfrm>
          <a:off x="926805" y="6629400"/>
          <a:ext cx="5257800" cy="1934787"/>
        </p:xfrm>
        <a:graphic>
          <a:graphicData uri="http://schemas.openxmlformats.org/drawingml/2006/table">
            <a:tbl>
              <a:tblPr firstRow="1" bandRow="1">
                <a:tableStyleId>{5940675A-B579-460E-94D1-54222C63F5DA}</a:tableStyleId>
              </a:tblPr>
              <a:tblGrid>
                <a:gridCol w="1034019"/>
                <a:gridCol w="4223781"/>
              </a:tblGrid>
              <a:tr h="290945">
                <a:tc>
                  <a:txBody>
                    <a:bodyPr/>
                    <a:lstStyle/>
                    <a:p>
                      <a:pPr algn="r"/>
                      <a:r>
                        <a:rPr lang="es-419" sz="1100" b="0" noProof="0" dirty="0" smtClean="0"/>
                        <a:t>Propósito</a:t>
                      </a:r>
                      <a:endParaRPr lang="es-419" sz="1100" b="0"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mn-lt"/>
                          <a:ea typeface="+mn-ea"/>
                          <a:cs typeface="+mn-cs"/>
                        </a:rPr>
                        <a:t>¿Escribiste únicamente sobre el tema? </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s-419" sz="1100" b="0" noProof="0" dirty="0" smtClean="0"/>
                        <a:t>Organización</a:t>
                      </a:r>
                      <a:endParaRPr lang="es-419" sz="1100" b="0" noProof="0" dirty="0"/>
                    </a:p>
                  </a:txBody>
                  <a:tcPr anchor="ctr">
                    <a:lnT w="12700" cap="flat" cmpd="sng" algn="ctr">
                      <a:noFill/>
                      <a:prstDash val="solid"/>
                      <a:round/>
                      <a:headEnd type="none" w="med" len="med"/>
                      <a:tailEnd type="none" w="med" len="med"/>
                    </a:lnT>
                    <a:solidFill>
                      <a:schemeClr val="bg2"/>
                    </a:solidFill>
                  </a:tcPr>
                </a:tc>
                <a:tc>
                  <a:txBody>
                    <a:bodyPr/>
                    <a:lstStyle/>
                    <a:p>
                      <a:r>
                        <a:rPr lang="es-419" sz="1100" b="1" noProof="0" dirty="0" smtClean="0"/>
                        <a:t>¿Están tus ideas relacionadas? ¿Tienen sentido?</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s-419" sz="1100" b="0"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s-419" sz="1100" b="1" noProof="0" dirty="0" smtClean="0"/>
                        <a:t>¿Mostraste evidencia para apoyar tu tema?</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s-419" sz="1100" b="0" noProof="0" dirty="0" smtClean="0"/>
                        <a:t>Elaboración de lenguaje y vocabulario</a:t>
                      </a:r>
                      <a:endParaRPr lang="es-419" sz="1100" b="0"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s-419" sz="1100" b="1" noProof="0" dirty="0" smtClean="0"/>
                        <a:t>¿Usaste palabras de vocabulario sobre el tema?  ¿Son tus oraciones fáciles de leer  y entender?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s-419" sz="1100" b="0" noProof="0" dirty="0" smtClean="0"/>
                        <a:t>Convenciones</a:t>
                      </a:r>
                      <a:endParaRPr lang="es-419" sz="1100" b="0" noProof="0" dirty="0"/>
                    </a:p>
                  </a:txBody>
                  <a:tcPr anchor="ctr">
                    <a:solidFill>
                      <a:schemeClr val="accent6">
                        <a:lumMod val="20000"/>
                        <a:lumOff val="80000"/>
                      </a:schemeClr>
                    </a:solidFill>
                  </a:tcPr>
                </a:tc>
                <a:tc>
                  <a:txBody>
                    <a:bodyPr/>
                    <a:lstStyle/>
                    <a:p>
                      <a:r>
                        <a:rPr lang="es-419" sz="1100" b="1" noProof="0" dirty="0" smtClean="0"/>
                        <a:t>¿Seguiste las reglas de letras mayúsculas, puntuación y ortografía? </a:t>
                      </a:r>
                    </a:p>
                  </a:txBody>
                  <a:tcPr anchor="ctr">
                    <a:solidFill>
                      <a:schemeClr val="accent6">
                        <a:lumMod val="20000"/>
                        <a:lumOff val="80000"/>
                      </a:schemeClr>
                    </a:solidFill>
                  </a:tcPr>
                </a:tc>
              </a:tr>
            </a:tbl>
          </a:graphicData>
        </a:graphic>
      </p:graphicFrame>
      <p:sp>
        <p:nvSpPr>
          <p:cNvPr id="2" name="Rectangle 1"/>
          <p:cNvSpPr/>
          <p:nvPr/>
        </p:nvSpPr>
        <p:spPr>
          <a:xfrm>
            <a:off x="152400" y="6125841"/>
            <a:ext cx="1902957" cy="323165"/>
          </a:xfrm>
          <a:prstGeom prst="rect">
            <a:avLst/>
          </a:prstGeom>
        </p:spPr>
        <p:txBody>
          <a:bodyPr wrap="none">
            <a:spAutoFit/>
          </a:bodyPr>
          <a:lstStyle/>
          <a:p>
            <a:pPr lvl="0"/>
            <a:r>
              <a:rPr lang="es-419" sz="1500" b="1" u="sng" dirty="0" smtClean="0">
                <a:solidFill>
                  <a:prstClr val="black"/>
                </a:solidFill>
              </a:rPr>
              <a:t>Cómo </a:t>
            </a:r>
            <a:r>
              <a:rPr lang="es-419" sz="1500" b="1" u="sng" dirty="0">
                <a:solidFill>
                  <a:prstClr val="black"/>
                </a:solidFill>
              </a:rPr>
              <a:t>serás </a:t>
            </a:r>
            <a:r>
              <a:rPr lang="es-419" sz="1500" b="1" u="sng" dirty="0" smtClean="0">
                <a:solidFill>
                  <a:prstClr val="black"/>
                </a:solidFill>
              </a:rPr>
              <a:t>calificado</a:t>
            </a:r>
            <a:endParaRPr lang="es-419" sz="1500" b="1" u="sng" dirty="0">
              <a:solidFill>
                <a:prstClr val="black"/>
              </a:solidFill>
            </a:endParaRPr>
          </a:p>
        </p:txBody>
      </p:sp>
    </p:spTree>
    <p:extLst>
      <p:ext uri="{BB962C8B-B14F-4D97-AF65-F5344CB8AC3E}">
        <p14:creationId xmlns:p14="http://schemas.microsoft.com/office/powerpoint/2010/main" val="3543655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145125" y="9051802"/>
            <a:ext cx="919277" cy="511175"/>
          </a:xfrm>
        </p:spPr>
        <p:txBody>
          <a:bodyPr/>
          <a:lstStyle/>
          <a:p>
            <a:fld id="{F177B04D-AEB5-43ED-B9BA-B3D1EC9C9067}" type="slidenum">
              <a:rPr lang="en-US" smtClean="0"/>
              <a:pPr/>
              <a:t>28</a:t>
            </a:fld>
            <a:endParaRPr lang="en-US" dirty="0"/>
          </a:p>
        </p:txBody>
      </p:sp>
      <p:sp>
        <p:nvSpPr>
          <p:cNvPr id="36865" name="Rectangle 1"/>
          <p:cNvSpPr>
            <a:spLocks noChangeArrowheads="1"/>
          </p:cNvSpPr>
          <p:nvPr/>
        </p:nvSpPr>
        <p:spPr bwMode="auto">
          <a:xfrm>
            <a:off x="256947" y="502734"/>
            <a:ext cx="6629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Rafy</a:t>
            </a:r>
            <a:r>
              <a:rPr kumimoji="0" lang="es-MX"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el pingüino</a:t>
            </a:r>
          </a:p>
          <a:p>
            <a:pPr marL="0" marR="0" lvl="0" indent="0" algn="ctr" defTabSz="914400" rtl="0" eaLnBrk="1" fontAlgn="base" latinLnBrk="0" hangingPunct="1">
              <a:lnSpc>
                <a:spcPct val="100000"/>
              </a:lnSpc>
              <a:spcBef>
                <a:spcPct val="0"/>
              </a:spcBef>
              <a:spcAft>
                <a:spcPct val="0"/>
              </a:spcAft>
              <a:buClrTx/>
              <a:buSzTx/>
              <a:buFontTx/>
              <a:buNone/>
              <a:tabLst/>
            </a:pPr>
            <a:r>
              <a:rPr lang="es-MX" sz="1100" dirty="0" smtClean="0">
                <a:latin typeface="Calibri" pitchFamily="34" charset="0"/>
                <a:ea typeface="Calibri" pitchFamily="34" charset="0"/>
                <a:cs typeface="Times New Roman" pitchFamily="18" charset="0"/>
              </a:rPr>
              <a:t>Por: Elizabeth </a:t>
            </a:r>
            <a:r>
              <a:rPr lang="es-MX" sz="1100" dirty="0" err="1" smtClean="0">
                <a:latin typeface="Calibri" pitchFamily="34" charset="0"/>
                <a:ea typeface="Calibri" pitchFamily="34" charset="0"/>
                <a:cs typeface="Times New Roman" pitchFamily="18" charset="0"/>
              </a:rPr>
              <a:t>Yeo</a:t>
            </a:r>
            <a:endParaRPr kumimoji="0" lang="es-MX" sz="1100" i="0"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Rafy</a:t>
            </a:r>
            <a:r>
              <a:rPr kumimoji="0" lang="es-MX" sz="1600" b="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es un pequeño</a:t>
            </a:r>
            <a:r>
              <a:rPr kumimoji="0" lang="es-MX" sz="1600" b="0" i="0" strike="noStrike" cap="none" normalizeH="0" dirty="0" smtClean="0">
                <a:ln>
                  <a:noFill/>
                </a:ln>
                <a:solidFill>
                  <a:schemeClr val="tx1"/>
                </a:solidFill>
                <a:effectLst/>
                <a:latin typeface="Calibri" pitchFamily="34" charset="0"/>
                <a:ea typeface="Calibri" pitchFamily="34" charset="0"/>
                <a:cs typeface="Times New Roman" pitchFamily="18" charset="0"/>
              </a:rPr>
              <a:t> ping</a:t>
            </a:r>
            <a:r>
              <a:rPr kumimoji="0" lang="es-MX" sz="1600" b="0" i="0" strike="noStrike" cap="none" normalizeH="0" dirty="0" smtClean="0">
                <a:ln>
                  <a:noFill/>
                </a:ln>
                <a:solidFill>
                  <a:schemeClr val="tx1"/>
                </a:solidFill>
                <a:effectLst/>
                <a:latin typeface="Calibri" pitchFamily="34" charset="0"/>
                <a:ea typeface="Calibri" pitchFamily="34" charset="0"/>
                <a:cs typeface="Vrinda"/>
              </a:rPr>
              <a:t>ü</a:t>
            </a:r>
            <a:r>
              <a:rPr kumimoji="0" lang="es-MX" sz="1600" b="0" i="0" strike="noStrike" cap="none" normalizeH="0" dirty="0" smtClean="0">
                <a:ln>
                  <a:noFill/>
                </a:ln>
                <a:solidFill>
                  <a:schemeClr val="tx1"/>
                </a:solidFill>
                <a:effectLst/>
                <a:latin typeface="Calibri" pitchFamily="34" charset="0"/>
                <a:ea typeface="Calibri" pitchFamily="34" charset="0"/>
                <a:cs typeface="Times New Roman" pitchFamily="18" charset="0"/>
              </a:rPr>
              <a:t>ino.</a:t>
            </a:r>
            <a:endParaRPr kumimoji="0" lang="es-MX" sz="1600" b="0" i="0" strike="noStrike" cap="none" normalizeH="0" baseline="0" dirty="0" smtClean="0">
              <a:ln>
                <a:noFill/>
              </a:ln>
              <a:solidFill>
                <a:schemeClr val="tx1"/>
              </a:solidFill>
              <a:effectLst/>
              <a:latin typeface="Arial" pitchFamily="34" charset="0"/>
            </a:endParaRPr>
          </a:p>
          <a:p>
            <a:pPr lvl="0" defTabSz="914400" eaLnBrk="0" fontAlgn="base" hangingPunct="0">
              <a:spcBef>
                <a:spcPct val="0"/>
              </a:spcBef>
              <a:spcAft>
                <a:spcPct val="0"/>
              </a:spcAft>
            </a:pPr>
            <a:r>
              <a:rPr lang="es-MX" sz="1600" dirty="0" smtClean="0">
                <a:latin typeface="Calibri" pitchFamily="34" charset="0"/>
                <a:ea typeface="Calibri" pitchFamily="34" charset="0"/>
                <a:cs typeface="Times New Roman" pitchFamily="18" charset="0"/>
              </a:rPr>
              <a:t>Él vive en </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Antártica. </a:t>
            </a: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Rafy</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s-MX" sz="1600" dirty="0" smtClean="0">
                <a:latin typeface="Calibri" pitchFamily="34" charset="0"/>
                <a:ea typeface="Calibri" pitchFamily="34" charset="0"/>
                <a:cs typeface="Times New Roman" pitchFamily="18" charset="0"/>
              </a:rPr>
              <a:t>es un ping</a:t>
            </a:r>
            <a:r>
              <a:rPr lang="es-MX" sz="1600" dirty="0" smtClean="0">
                <a:latin typeface="Calibri" pitchFamily="34" charset="0"/>
                <a:ea typeface="Calibri" pitchFamily="34" charset="0"/>
                <a:cs typeface="Vrinda"/>
              </a:rPr>
              <a:t>ü</a:t>
            </a:r>
            <a:r>
              <a:rPr lang="es-MX" sz="1600" dirty="0" smtClean="0">
                <a:latin typeface="Calibri" pitchFamily="34" charset="0"/>
                <a:ea typeface="Calibri" pitchFamily="34" charset="0"/>
                <a:cs typeface="Times New Roman" pitchFamily="18" charset="0"/>
              </a:rPr>
              <a:t>ino</a:t>
            </a:r>
            <a:r>
              <a:rPr kumimoji="0" lang="es-MX" sz="1600" b="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delaida</a:t>
            </a:r>
            <a:r>
              <a:rPr lang="es-MX" sz="1600" dirty="0" smtClean="0">
                <a:latin typeface="Calibri" pitchFamily="34" charset="0"/>
                <a:ea typeface="Calibri" pitchFamily="34" charset="0"/>
                <a:cs typeface="Times New Roman" pitchFamily="18" charset="0"/>
              </a:rPr>
              <a:t>.</a:t>
            </a:r>
            <a:endPar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pitchFamily="34" charset="0"/>
            </a:endParaRPr>
          </a:p>
          <a:p>
            <a:pPr lvl="0" defTabSz="914400" eaLnBrk="0" fontAlgn="base" hangingPunct="0">
              <a:spcBef>
                <a:spcPct val="0"/>
              </a:spcBef>
              <a:spcAft>
                <a:spcPct val="0"/>
              </a:spcAf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Cuando </a:t>
            </a: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Rafy</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tiene hambre, él come peces y kril.  Él no toma agua.  Como otros</a:t>
            </a:r>
            <a:r>
              <a:rPr kumimoji="0" lang="es-MX"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MX" sz="1600" b="0" i="0" strike="noStrike" cap="none" normalizeH="0" dirty="0" smtClean="0">
                <a:ln>
                  <a:noFill/>
                </a:ln>
                <a:solidFill>
                  <a:schemeClr val="tx1"/>
                </a:solidFill>
                <a:effectLst/>
                <a:latin typeface="Calibri" pitchFamily="34" charset="0"/>
                <a:ea typeface="Calibri" pitchFamily="34" charset="0"/>
                <a:cs typeface="Times New Roman" pitchFamily="18" charset="0"/>
              </a:rPr>
              <a:t>ping</a:t>
            </a:r>
            <a:r>
              <a:rPr lang="es-MX" sz="1600" dirty="0" smtClean="0">
                <a:latin typeface="Calibri" pitchFamily="34" charset="0"/>
                <a:ea typeface="Calibri" pitchFamily="34" charset="0"/>
                <a:cs typeface="Vrinda"/>
              </a:rPr>
              <a:t>ü</a:t>
            </a:r>
            <a:r>
              <a:rPr kumimoji="0" lang="es-MX" sz="1600" b="0" i="0" strike="noStrike" cap="none" normalizeH="0" dirty="0" smtClean="0">
                <a:ln>
                  <a:noFill/>
                </a:ln>
                <a:solidFill>
                  <a:schemeClr val="tx1"/>
                </a:solidFill>
                <a:effectLst/>
                <a:latin typeface="Calibri" pitchFamily="34" charset="0"/>
                <a:ea typeface="Calibri" pitchFamily="34" charset="0"/>
                <a:cs typeface="Times New Roman" pitchFamily="18" charset="0"/>
              </a:rPr>
              <a:t>inos</a:t>
            </a:r>
            <a:r>
              <a:rPr lang="es-MX" sz="1600" dirty="0" smtClean="0">
                <a:latin typeface="Calibri" pitchFamily="34" charset="0"/>
                <a:ea typeface="Calibri" pitchFamily="34" charset="0"/>
                <a:cs typeface="Times New Roman" pitchFamily="18" charset="0"/>
              </a:rPr>
              <a:t>, él come nieve. </a:t>
            </a:r>
            <a:endParaRPr kumimoji="0" lang="es-MX" sz="1600" b="0" i="0"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cabeza de </a:t>
            </a: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Rafy</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es toda negra con un aro blanco alrededor del ojo. </a:t>
            </a:r>
            <a:r>
              <a:rPr lang="es-MX" sz="1600" dirty="0" smtClean="0">
                <a:latin typeface="Calibri" pitchFamily="34" charset="0"/>
                <a:ea typeface="Calibri" pitchFamily="34" charset="0"/>
                <a:cs typeface="Times New Roman" pitchFamily="18" charset="0"/>
              </a:rPr>
              <a:t> Él tiene largas plumas en la cola que se arrastran por el piso cuando camina. La barriga de </a:t>
            </a:r>
            <a:r>
              <a:rPr lang="es-MX" sz="1600" dirty="0" err="1" smtClean="0">
                <a:latin typeface="Calibri" pitchFamily="34" charset="0"/>
                <a:ea typeface="Calibri" pitchFamily="34" charset="0"/>
                <a:cs typeface="Times New Roman" pitchFamily="18" charset="0"/>
              </a:rPr>
              <a:t>Rafy</a:t>
            </a:r>
            <a:r>
              <a:rPr lang="es-MX" sz="1600" dirty="0" smtClean="0">
                <a:latin typeface="Calibri" pitchFamily="34" charset="0"/>
                <a:ea typeface="Calibri" pitchFamily="34" charset="0"/>
                <a:cs typeface="Times New Roman" pitchFamily="18" charset="0"/>
              </a:rPr>
              <a:t> es blanca</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Su espalda es negra. Las plumas cubren la mayor</a:t>
            </a:r>
            <a:r>
              <a:rPr kumimoji="0" lang="es-MX"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parte de su </a:t>
            </a:r>
            <a:r>
              <a:rPr lang="es-MX" sz="1600" dirty="0" smtClean="0">
                <a:latin typeface="Calibri" pitchFamily="34" charset="0"/>
                <a:ea typeface="Calibri" pitchFamily="34" charset="0"/>
                <a:cs typeface="Times New Roman" pitchFamily="18" charset="0"/>
              </a:rPr>
              <a:t>corto cuerpo.</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s-MX" sz="1600" dirty="0" smtClean="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s-MX" sz="1600" dirty="0" smtClean="0">
                <a:latin typeface="Calibri" pitchFamily="34" charset="0"/>
                <a:ea typeface="Calibri" pitchFamily="34" charset="0"/>
                <a:cs typeface="Times New Roman" pitchFamily="18" charset="0"/>
              </a:rPr>
              <a:t>Los pingüinos Adelaida son uno de los pingüinos más pequeños de Antártica. </a:t>
            </a:r>
            <a:r>
              <a:rPr lang="es-MX" sz="1600" dirty="0" err="1" smtClean="0">
                <a:latin typeface="Calibri" pitchFamily="34" charset="0"/>
                <a:ea typeface="Calibri" pitchFamily="34" charset="0"/>
                <a:cs typeface="Times New Roman" pitchFamily="18" charset="0"/>
              </a:rPr>
              <a:t>Rafy</a:t>
            </a:r>
            <a:r>
              <a:rPr lang="es-MX" sz="1600" dirty="0" smtClean="0">
                <a:latin typeface="Calibri" pitchFamily="34" charset="0"/>
                <a:ea typeface="Calibri" pitchFamily="34" charset="0"/>
                <a:cs typeface="Times New Roman" pitchFamily="18" charset="0"/>
              </a:rPr>
              <a:t> es muy pequeño</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Él sólo pesa nueve libras.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Rafy</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s-MX" sz="1600" dirty="0" smtClean="0">
                <a:latin typeface="Calibri" pitchFamily="34" charset="0"/>
                <a:ea typeface="Calibri" pitchFamily="34" charset="0"/>
                <a:cs typeface="Times New Roman" pitchFamily="18" charset="0"/>
              </a:rPr>
              <a:t>es un pingüino macho.  Los pingüinos machos cuidan de los huevos.  Ellos hacen nidos de piedras, y pelean por las mejores piedras. </a:t>
            </a:r>
          </a:p>
          <a:p>
            <a:pPr marL="0" marR="0" lvl="0" indent="0" algn="l" defTabSz="914400" rtl="0" eaLnBrk="0" fontAlgn="base" latinLnBrk="0" hangingPunct="0">
              <a:lnSpc>
                <a:spcPct val="100000"/>
              </a:lnSpc>
              <a:spcBef>
                <a:spcPct val="0"/>
              </a:spcBef>
              <a:spcAft>
                <a:spcPct val="0"/>
              </a:spcAft>
              <a:buClrTx/>
              <a:buSzTx/>
              <a:buFontTx/>
              <a:buNone/>
              <a:tabLst/>
            </a:pPr>
            <a:endParaRPr lang="es-MX" sz="1600"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Rafy</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s-MX" sz="1600" dirty="0" smtClean="0">
                <a:latin typeface="Calibri" pitchFamily="34" charset="0"/>
                <a:ea typeface="Calibri" pitchFamily="34" charset="0"/>
                <a:cs typeface="Times New Roman" pitchFamily="18" charset="0"/>
              </a:rPr>
              <a:t>es un buen nadador.  Él puede saltar fuera del agua hacia la tierra.  A él le encanta deslizarse colina abajo.  A él le gusta jugar.</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MX" sz="1600" b="0" i="0" u="none" strike="noStrike" cap="none" normalizeH="0" baseline="0" dirty="0" smtClean="0">
              <a:ln>
                <a:noFill/>
              </a:ln>
              <a:solidFill>
                <a:schemeClr val="tx1"/>
              </a:solidFill>
              <a:effectLst/>
              <a:latin typeface="Arial" pitchFamily="34" charset="0"/>
            </a:endParaRPr>
          </a:p>
        </p:txBody>
      </p:sp>
      <p:pic>
        <p:nvPicPr>
          <p:cNvPr id="6" name="Picture 5" descr="https://encrypted-tbn2.gstatic.com/images?q=tbn:ANd9GcSRefQsm6ypFt8dZp4yNn863SxjO-JPJc1akvnAQca9i7swhYQwDQ"/>
          <p:cNvPicPr/>
          <p:nvPr/>
        </p:nvPicPr>
        <p:blipFill>
          <a:blip r:embed="rId2" cstate="print">
            <a:clrChange>
              <a:clrFrom>
                <a:srgbClr val="FFFFFF"/>
              </a:clrFrom>
              <a:clrTo>
                <a:srgbClr val="FFFFFF">
                  <a:alpha val="0"/>
                </a:srgbClr>
              </a:clrTo>
            </a:clrChange>
          </a:blip>
          <a:srcRect l="5815" t="3557"/>
          <a:stretch>
            <a:fillRect/>
          </a:stretch>
        </p:blipFill>
        <p:spPr bwMode="auto">
          <a:xfrm>
            <a:off x="4722403" y="799469"/>
            <a:ext cx="1407438" cy="1066800"/>
          </a:xfrm>
          <a:prstGeom prst="rect">
            <a:avLst/>
          </a:prstGeom>
          <a:noFill/>
          <a:ln>
            <a:noFill/>
          </a:ln>
          <a:effectLst/>
        </p:spPr>
      </p:pic>
      <p:grpSp>
        <p:nvGrpSpPr>
          <p:cNvPr id="3" name="Group 2"/>
          <p:cNvGrpSpPr/>
          <p:nvPr/>
        </p:nvGrpSpPr>
        <p:grpSpPr>
          <a:xfrm>
            <a:off x="1343853" y="6064365"/>
            <a:ext cx="4639919" cy="3160146"/>
            <a:chOff x="1343853" y="6037202"/>
            <a:chExt cx="4639919" cy="3160146"/>
          </a:xfrm>
        </p:grpSpPr>
        <p:pic>
          <p:nvPicPr>
            <p:cNvPr id="11" name="Picture 3"/>
            <p:cNvPicPr>
              <a:picLocks noChangeAspect="1" noChangeArrowheads="1"/>
            </p:cNvPicPr>
            <p:nvPr/>
          </p:nvPicPr>
          <p:blipFill rotWithShape="1">
            <a:blip r:embed="rId3" cstate="print"/>
            <a:srcRect l="36449" t="23333" r="18750" b="32209"/>
            <a:stretch/>
          </p:blipFill>
          <p:spPr bwMode="auto">
            <a:xfrm>
              <a:off x="1849015" y="6113402"/>
              <a:ext cx="4134757" cy="3083946"/>
            </a:xfrm>
            <a:prstGeom prst="rect">
              <a:avLst/>
            </a:prstGeom>
            <a:noFill/>
            <a:ln w="9525">
              <a:noFill/>
              <a:miter lim="800000"/>
              <a:headEnd/>
              <a:tailEnd/>
            </a:ln>
          </p:spPr>
        </p:pic>
        <p:sp>
          <p:nvSpPr>
            <p:cNvPr id="7" name="Rectangle 6"/>
            <p:cNvSpPr/>
            <p:nvPr/>
          </p:nvSpPr>
          <p:spPr>
            <a:xfrm>
              <a:off x="1343853" y="6037202"/>
              <a:ext cx="222779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lvl="0" defTabSz="914400" fontAlgn="base">
                <a:spcBef>
                  <a:spcPct val="0"/>
                </a:spcBef>
                <a:spcAft>
                  <a:spcPct val="0"/>
                </a:spcAft>
              </a:pPr>
              <a:r>
                <a:rPr lang="es-MX" sz="1600" b="1" u="sng" dirty="0" smtClean="0">
                  <a:solidFill>
                    <a:schemeClr val="tx1"/>
                  </a:solidFill>
                  <a:latin typeface="Calibri" pitchFamily="34" charset="0"/>
                  <a:ea typeface="Calibri" pitchFamily="34" charset="0"/>
                  <a:cs typeface="Times New Roman" pitchFamily="18" charset="0"/>
                </a:rPr>
                <a:t>Pingüinos Adelaida</a:t>
              </a:r>
              <a:endParaRPr lang="en-US" sz="1600" dirty="0" smtClean="0">
                <a:solidFill>
                  <a:schemeClr val="tx1"/>
                </a:solidFill>
                <a:latin typeface="Arial" pitchFamily="34" charset="0"/>
              </a:endParaRPr>
            </a:p>
          </p:txBody>
        </p:sp>
      </p:grpSp>
      <p:sp>
        <p:nvSpPr>
          <p:cNvPr id="9" name="TextBox 8"/>
          <p:cNvSpPr txBox="1"/>
          <p:nvPr/>
        </p:nvSpPr>
        <p:spPr>
          <a:xfrm>
            <a:off x="3971071" y="5980299"/>
            <a:ext cx="1502664" cy="769441"/>
          </a:xfrm>
          <a:prstGeom prst="rect">
            <a:avLst/>
          </a:prstGeom>
          <a:solidFill>
            <a:schemeClr val="bg1"/>
          </a:solidFill>
          <a:ln>
            <a:solidFill>
              <a:schemeClr val="tx1"/>
            </a:solidFill>
          </a:ln>
        </p:spPr>
        <p:txBody>
          <a:bodyPr wrap="square" rtlCol="0" anchor="ctr">
            <a:spAutoFit/>
          </a:bodyPr>
          <a:lstStyle/>
          <a:p>
            <a:pPr algn="ctr"/>
            <a:endParaRPr lang="es-MX" sz="1100" b="1" dirty="0" smtClean="0">
              <a:latin typeface="Times New Roman" pitchFamily="18" charset="0"/>
              <a:cs typeface="Times New Roman" pitchFamily="18" charset="0"/>
            </a:endParaRPr>
          </a:p>
          <a:p>
            <a:pPr algn="ctr"/>
            <a:r>
              <a:rPr lang="es-MX" sz="1100" b="1" dirty="0" smtClean="0">
                <a:latin typeface="Times New Roman" pitchFamily="18" charset="0"/>
                <a:cs typeface="Times New Roman" pitchFamily="18" charset="0"/>
              </a:rPr>
              <a:t>aro blanco alrededor del ojo</a:t>
            </a:r>
          </a:p>
          <a:p>
            <a:endParaRPr lang="es-MX" sz="1100" b="1" dirty="0">
              <a:latin typeface="Times New Roman" pitchFamily="18" charset="0"/>
              <a:cs typeface="Times New Roman" pitchFamily="18" charset="0"/>
            </a:endParaRPr>
          </a:p>
        </p:txBody>
      </p:sp>
      <p:sp>
        <p:nvSpPr>
          <p:cNvPr id="14" name="TextBox 13"/>
          <p:cNvSpPr txBox="1"/>
          <p:nvPr/>
        </p:nvSpPr>
        <p:spPr>
          <a:xfrm>
            <a:off x="1813193" y="6648966"/>
            <a:ext cx="1060704" cy="677108"/>
          </a:xfrm>
          <a:prstGeom prst="rect">
            <a:avLst/>
          </a:prstGeom>
          <a:noFill/>
          <a:ln>
            <a:noFill/>
          </a:ln>
        </p:spPr>
        <p:txBody>
          <a:bodyPr wrap="square" rtlCol="0">
            <a:spAutoFit/>
          </a:bodyPr>
          <a:lstStyle/>
          <a:p>
            <a:r>
              <a:rPr lang="es-MX" dirty="0" smtClean="0"/>
              <a:t>           </a:t>
            </a:r>
          </a:p>
          <a:p>
            <a:r>
              <a:rPr lang="es-MX" dirty="0" smtClean="0"/>
              <a:t>             </a:t>
            </a:r>
            <a:endParaRPr lang="es-MX" dirty="0"/>
          </a:p>
        </p:txBody>
      </p:sp>
      <p:sp>
        <p:nvSpPr>
          <p:cNvPr id="15" name="TextBox 14"/>
          <p:cNvSpPr txBox="1"/>
          <p:nvPr/>
        </p:nvSpPr>
        <p:spPr>
          <a:xfrm>
            <a:off x="1729670" y="6680776"/>
            <a:ext cx="1325880" cy="769441"/>
          </a:xfrm>
          <a:prstGeom prst="rect">
            <a:avLst/>
          </a:prstGeom>
          <a:solidFill>
            <a:schemeClr val="bg1"/>
          </a:solidFill>
          <a:ln>
            <a:solidFill>
              <a:schemeClr val="tx1"/>
            </a:solidFill>
          </a:ln>
        </p:spPr>
        <p:txBody>
          <a:bodyPr wrap="square" rtlCol="0" anchor="ctr">
            <a:spAutoFit/>
          </a:bodyPr>
          <a:lstStyle/>
          <a:p>
            <a:endParaRPr lang="es-MX" sz="1100" b="1" dirty="0" smtClean="0">
              <a:latin typeface="Times New Roman" pitchFamily="18" charset="0"/>
              <a:cs typeface="Times New Roman" pitchFamily="18" charset="0"/>
            </a:endParaRPr>
          </a:p>
          <a:p>
            <a:r>
              <a:rPr lang="es-MX" sz="1100" b="1" dirty="0" smtClean="0">
                <a:latin typeface="Times New Roman" pitchFamily="18" charset="0"/>
                <a:cs typeface="Times New Roman" pitchFamily="18" charset="0"/>
              </a:rPr>
              <a:t>espalda negra, barriga blanca</a:t>
            </a:r>
            <a:endParaRPr lang="es-MX" sz="1100" b="1" dirty="0">
              <a:latin typeface="Times New Roman" pitchFamily="18" charset="0"/>
              <a:cs typeface="Times New Roman" pitchFamily="18" charset="0"/>
            </a:endParaRPr>
          </a:p>
          <a:p>
            <a:endParaRPr lang="es-MX" sz="1100" b="1" dirty="0">
              <a:latin typeface="Times New Roman" pitchFamily="18" charset="0"/>
              <a:cs typeface="Times New Roman" pitchFamily="18" charset="0"/>
            </a:endParaRPr>
          </a:p>
        </p:txBody>
      </p:sp>
      <p:sp>
        <p:nvSpPr>
          <p:cNvPr id="17" name="TextBox 16"/>
          <p:cNvSpPr txBox="1"/>
          <p:nvPr/>
        </p:nvSpPr>
        <p:spPr>
          <a:xfrm>
            <a:off x="4690505" y="7266954"/>
            <a:ext cx="1325880" cy="969496"/>
          </a:xfrm>
          <a:prstGeom prst="rect">
            <a:avLst/>
          </a:prstGeom>
          <a:noFill/>
          <a:ln>
            <a:noFill/>
          </a:ln>
        </p:spPr>
        <p:txBody>
          <a:bodyPr wrap="square" rtlCol="0">
            <a:spAutoFit/>
          </a:bodyPr>
          <a:lstStyle/>
          <a:p>
            <a:endParaRPr lang="es-MX" dirty="0" smtClean="0">
              <a:solidFill>
                <a:schemeClr val="bg1"/>
              </a:solidFill>
            </a:endParaRPr>
          </a:p>
          <a:p>
            <a:endParaRPr lang="es-MX" dirty="0" smtClean="0">
              <a:solidFill>
                <a:schemeClr val="bg1"/>
              </a:solidFill>
            </a:endParaRPr>
          </a:p>
          <a:p>
            <a:endParaRPr lang="es-MX" dirty="0">
              <a:solidFill>
                <a:schemeClr val="bg1"/>
              </a:solidFill>
            </a:endParaRPr>
          </a:p>
        </p:txBody>
      </p:sp>
      <p:sp>
        <p:nvSpPr>
          <p:cNvPr id="16" name="TextBox 15"/>
          <p:cNvSpPr txBox="1"/>
          <p:nvPr/>
        </p:nvSpPr>
        <p:spPr>
          <a:xfrm>
            <a:off x="4953000" y="7266954"/>
            <a:ext cx="1325880" cy="769441"/>
          </a:xfrm>
          <a:prstGeom prst="rect">
            <a:avLst/>
          </a:prstGeom>
          <a:solidFill>
            <a:schemeClr val="bg1"/>
          </a:solidFill>
          <a:ln>
            <a:solidFill>
              <a:schemeClr val="tx1"/>
            </a:solidFill>
          </a:ln>
        </p:spPr>
        <p:txBody>
          <a:bodyPr wrap="square" rtlCol="0" anchor="ctr">
            <a:spAutoFit/>
          </a:bodyPr>
          <a:lstStyle/>
          <a:p>
            <a:endParaRPr lang="es-MX" sz="1100" b="1" dirty="0" smtClean="0">
              <a:latin typeface="Times New Roman" pitchFamily="18" charset="0"/>
              <a:cs typeface="Times New Roman" pitchFamily="18" charset="0"/>
            </a:endParaRPr>
          </a:p>
          <a:p>
            <a:pPr algn="ctr"/>
            <a:r>
              <a:rPr lang="es-MX" sz="1100" b="1" dirty="0" smtClean="0">
                <a:latin typeface="Times New Roman" pitchFamily="18" charset="0"/>
                <a:cs typeface="Times New Roman" pitchFamily="18" charset="0"/>
              </a:rPr>
              <a:t>usa aletas para nadar</a:t>
            </a:r>
          </a:p>
          <a:p>
            <a:endParaRPr lang="es-MX" sz="1100" b="1" dirty="0">
              <a:latin typeface="Times New Roman" pitchFamily="18" charset="0"/>
              <a:cs typeface="Times New Roman" pitchFamily="18" charset="0"/>
            </a:endParaRPr>
          </a:p>
        </p:txBody>
      </p:sp>
      <p:sp>
        <p:nvSpPr>
          <p:cNvPr id="18" name="TextBox 17"/>
          <p:cNvSpPr txBox="1"/>
          <p:nvPr/>
        </p:nvSpPr>
        <p:spPr>
          <a:xfrm>
            <a:off x="1880249" y="8707226"/>
            <a:ext cx="1237488" cy="600164"/>
          </a:xfrm>
          <a:prstGeom prst="rect">
            <a:avLst/>
          </a:prstGeom>
          <a:solidFill>
            <a:schemeClr val="bg1"/>
          </a:solidFill>
          <a:ln>
            <a:solidFill>
              <a:schemeClr val="tx1"/>
            </a:solidFill>
          </a:ln>
        </p:spPr>
        <p:txBody>
          <a:bodyPr wrap="square" rtlCol="0">
            <a:spAutoFit/>
          </a:bodyPr>
          <a:lstStyle/>
          <a:p>
            <a:pPr algn="ctr"/>
            <a:r>
              <a:rPr lang="es-MX" sz="1100" b="1" dirty="0" smtClean="0">
                <a:latin typeface="Times New Roman" pitchFamily="18" charset="0"/>
                <a:cs typeface="Times New Roman" pitchFamily="18" charset="0"/>
              </a:rPr>
              <a:t>tiene patas/pies palmeados </a:t>
            </a:r>
            <a:r>
              <a:rPr lang="es-MX" sz="1100" b="1" i="1" dirty="0" smtClean="0">
                <a:latin typeface="Times New Roman" pitchFamily="18" charset="0"/>
                <a:cs typeface="Times New Roman" pitchFamily="18" charset="0"/>
              </a:rPr>
              <a:t>(</a:t>
            </a:r>
            <a:r>
              <a:rPr lang="es-MX" sz="1100" b="1" i="1" dirty="0" err="1" smtClean="0">
                <a:latin typeface="Times New Roman" pitchFamily="18" charset="0"/>
                <a:cs typeface="Times New Roman" pitchFamily="18" charset="0"/>
              </a:rPr>
              <a:t>webbed</a:t>
            </a:r>
            <a:r>
              <a:rPr lang="es-MX" sz="1100" b="1" i="1" dirty="0" smtClean="0">
                <a:latin typeface="Times New Roman" pitchFamily="18" charset="0"/>
                <a:cs typeface="Times New Roman" pitchFamily="18" charset="0"/>
              </a:rPr>
              <a:t>)</a:t>
            </a:r>
            <a:endParaRPr lang="es-MX" sz="1100" b="1" i="1" dirty="0">
              <a:latin typeface="Times New Roman" pitchFamily="18" charset="0"/>
              <a:cs typeface="Times New Roman" pitchFamily="18" charset="0"/>
            </a:endParaRPr>
          </a:p>
        </p:txBody>
      </p:sp>
      <p:sp>
        <p:nvSpPr>
          <p:cNvPr id="19" name="Rectangle 18"/>
          <p:cNvSpPr/>
          <p:nvPr/>
        </p:nvSpPr>
        <p:spPr>
          <a:xfrm>
            <a:off x="5090372" y="130952"/>
            <a:ext cx="2123907" cy="707886"/>
          </a:xfrm>
          <a:prstGeom prst="rect">
            <a:avLst/>
          </a:prstGeom>
        </p:spPr>
        <p:txBody>
          <a:bodyPr wrap="square">
            <a:spAutoFit/>
          </a:bodyPr>
          <a:lstStyle/>
          <a:p>
            <a:pPr lvl="0"/>
            <a:r>
              <a:rPr lang="es-ES" sz="800" dirty="0" smtClean="0">
                <a:solidFill>
                  <a:prstClr val="black"/>
                </a:solidFill>
              </a:rPr>
              <a:t>Equivalencia </a:t>
            </a:r>
            <a:r>
              <a:rPr lang="es-ES" sz="800" dirty="0">
                <a:solidFill>
                  <a:prstClr val="black"/>
                </a:solidFill>
              </a:rPr>
              <a:t>de </a:t>
            </a:r>
            <a:r>
              <a:rPr lang="es-ES" sz="800" dirty="0" smtClean="0">
                <a:solidFill>
                  <a:prstClr val="black"/>
                </a:solidFill>
              </a:rPr>
              <a:t>grado:  2.2</a:t>
            </a:r>
            <a:endParaRPr lang="es-ES" sz="800" dirty="0">
              <a:solidFill>
                <a:prstClr val="black"/>
              </a:solidFill>
            </a:endParaRPr>
          </a:p>
          <a:p>
            <a:pPr lvl="0"/>
            <a:r>
              <a:rPr lang="es-ES" sz="800" dirty="0">
                <a:solidFill>
                  <a:srgbClr val="333333"/>
                </a:solidFill>
              </a:rPr>
              <a:t>Escala </a:t>
            </a:r>
            <a:r>
              <a:rPr lang="es-ES" sz="800" i="1" dirty="0" err="1" smtClean="0">
                <a:solidFill>
                  <a:srgbClr val="333333"/>
                </a:solidFill>
              </a:rPr>
              <a:t>Lexile</a:t>
            </a:r>
            <a:r>
              <a:rPr lang="es-ES" sz="800" i="1" dirty="0" smtClean="0">
                <a:solidFill>
                  <a:srgbClr val="333333"/>
                </a:solidFill>
              </a:rPr>
              <a:t>:</a:t>
            </a:r>
            <a:r>
              <a:rPr lang="es-ES" sz="800" dirty="0" smtClean="0">
                <a:solidFill>
                  <a:srgbClr val="333333"/>
                </a:solidFill>
              </a:rPr>
              <a:t>  430</a:t>
            </a:r>
            <a:endParaRPr lang="es-ES" sz="800" dirty="0">
              <a:solidFill>
                <a:srgbClr val="333333"/>
              </a:solidFill>
            </a:endParaRPr>
          </a:p>
          <a:p>
            <a:pPr lvl="0"/>
            <a:r>
              <a:rPr lang="es-ES" sz="800" dirty="0">
                <a:solidFill>
                  <a:srgbClr val="333333"/>
                </a:solidFill>
              </a:rPr>
              <a:t>Promedio </a:t>
            </a:r>
            <a:r>
              <a:rPr lang="es-ES" sz="800" dirty="0" smtClean="0">
                <a:solidFill>
                  <a:srgbClr val="333333"/>
                </a:solidFill>
              </a:rPr>
              <a:t>del largo </a:t>
            </a:r>
            <a:r>
              <a:rPr lang="es-ES" sz="800" dirty="0">
                <a:solidFill>
                  <a:srgbClr val="333333"/>
                </a:solidFill>
              </a:rPr>
              <a:t>de la </a:t>
            </a:r>
            <a:r>
              <a:rPr lang="es-ES" sz="800" dirty="0" smtClean="0">
                <a:solidFill>
                  <a:srgbClr val="333333"/>
                </a:solidFill>
              </a:rPr>
              <a:t>oración: 6.86</a:t>
            </a:r>
          </a:p>
          <a:p>
            <a:pPr lvl="0"/>
            <a:r>
              <a:rPr lang="es-ES" sz="800" dirty="0" smtClean="0">
                <a:solidFill>
                  <a:srgbClr val="333333"/>
                </a:solidFill>
              </a:rPr>
              <a:t>Promedio </a:t>
            </a:r>
            <a:r>
              <a:rPr lang="es-ES" sz="800" dirty="0">
                <a:solidFill>
                  <a:srgbClr val="333333"/>
                </a:solidFill>
              </a:rPr>
              <a:t>de la frecuencia de </a:t>
            </a:r>
            <a:r>
              <a:rPr lang="es-ES" sz="800" dirty="0" smtClean="0">
                <a:solidFill>
                  <a:srgbClr val="333333"/>
                </a:solidFill>
              </a:rPr>
              <a:t>palabras: 3.45</a:t>
            </a:r>
            <a:endParaRPr lang="es-ES" sz="800" dirty="0">
              <a:solidFill>
                <a:srgbClr val="333333"/>
              </a:solidFill>
            </a:endParaRPr>
          </a:p>
          <a:p>
            <a:pPr lvl="0"/>
            <a:r>
              <a:rPr lang="es-ES" sz="800" dirty="0">
                <a:solidFill>
                  <a:srgbClr val="333333"/>
                </a:solidFill>
              </a:rPr>
              <a:t>Número de </a:t>
            </a:r>
            <a:r>
              <a:rPr lang="es-ES" sz="800" dirty="0" smtClean="0">
                <a:solidFill>
                  <a:srgbClr val="333333"/>
                </a:solidFill>
              </a:rPr>
              <a:t>palabras: 144</a:t>
            </a:r>
            <a:endParaRPr lang="es-ES" sz="800" b="1" dirty="0"/>
          </a:p>
        </p:txBody>
      </p:sp>
    </p:spTree>
    <p:extLst>
      <p:ext uri="{BB962C8B-B14F-4D97-AF65-F5344CB8AC3E}">
        <p14:creationId xmlns:p14="http://schemas.microsoft.com/office/powerpoint/2010/main" val="4020391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141719" y="9170568"/>
            <a:ext cx="792481" cy="28716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29</a:t>
            </a:fld>
            <a:endParaRPr sz="1300" dirty="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77" name="Shape 77"/>
          <p:cNvSpPr/>
          <p:nvPr/>
        </p:nvSpPr>
        <p:spPr>
          <a:xfrm>
            <a:off x="685800" y="1066800"/>
            <a:ext cx="6185295" cy="20827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8331" tIns="48331" rIns="48331" bIns="48331" numCol="1" anchor="t">
            <a:spAutoFit/>
          </a:bodyPr>
          <a:lstStyle/>
          <a:p>
            <a:pPr lvl="0">
              <a:defRPr sz="1800"/>
            </a:pPr>
            <a:r>
              <a:rPr lang="en-US" sz="1700" b="1" dirty="0" smtClean="0">
                <a:latin typeface="Helvetica" panose="020B0604020202020204" pitchFamily="34" charset="0"/>
                <a:cs typeface="Helvetica" panose="020B0604020202020204" pitchFamily="34" charset="0"/>
                <a:sym typeface="Helvetica"/>
              </a:rPr>
              <a:t>1. </a:t>
            </a:r>
            <a:r>
              <a:rPr lang="es-MX" sz="1700" b="1" dirty="0" smtClean="0">
                <a:latin typeface="Helvetica" panose="020B0604020202020204" pitchFamily="34" charset="0"/>
                <a:cs typeface="Helvetica" panose="020B0604020202020204" pitchFamily="34" charset="0"/>
                <a:sym typeface="Helvetica"/>
              </a:rPr>
              <a:t>¿Qué le dice la ilustración al lector?</a:t>
            </a:r>
            <a:endParaRPr lang="es-MX" sz="1600" dirty="0" smtClean="0">
              <a:latin typeface="Helvetica" panose="020B0604020202020204" pitchFamily="34" charset="0"/>
              <a:cs typeface="Helvetica" panose="020B0604020202020204" pitchFamily="34" charset="0"/>
              <a:sym typeface="Helvetica"/>
            </a:endParaRPr>
          </a:p>
          <a:p>
            <a:pPr marL="520486" lvl="0" indent="-288731">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519113" lvl="0" indent="-119063">
              <a:buSzPct val="100000"/>
              <a:buFont typeface="Helvetica"/>
              <a:buAutoNum type="alphaUcPeriod"/>
              <a:defRPr sz="1800"/>
            </a:pPr>
            <a:r>
              <a:rPr lang="es-MX" sz="1600" dirty="0" smtClean="0">
                <a:latin typeface="Helvetica" panose="020B0604020202020204" pitchFamily="34" charset="0"/>
                <a:cs typeface="Helvetica" panose="020B0604020202020204" pitchFamily="34" charset="0"/>
                <a:sym typeface="Helvetica"/>
              </a:rPr>
              <a:t> Dónde viven los pingüinos.</a:t>
            </a:r>
          </a:p>
          <a:p>
            <a:pPr marL="519113" lvl="0" indent="-119063">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519113" lvl="0" indent="-119063">
              <a:buSzPct val="100000"/>
              <a:buFont typeface="Helvetica"/>
              <a:buAutoNum type="alphaUcPeriod"/>
              <a:defRPr sz="1800"/>
            </a:pPr>
            <a:r>
              <a:rPr lang="es-MX" sz="1600" dirty="0" smtClean="0">
                <a:latin typeface="Helvetica" panose="020B0604020202020204" pitchFamily="34" charset="0"/>
                <a:cs typeface="Helvetica" panose="020B0604020202020204" pitchFamily="34" charset="0"/>
                <a:sym typeface="Helvetica"/>
              </a:rPr>
              <a:t> Cuán altos son los pingüinos.</a:t>
            </a:r>
          </a:p>
          <a:p>
            <a:pPr marL="519113" lvl="0" indent="-119063">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519113" lvl="0" indent="-119063">
              <a:buSzPct val="100000"/>
              <a:buFont typeface="Helvetica"/>
              <a:buAutoNum type="alphaUcPeriod"/>
              <a:defRPr sz="1800"/>
            </a:pPr>
            <a:r>
              <a:rPr lang="es-MX" sz="1600" dirty="0" smtClean="0">
                <a:latin typeface="Helvetica" panose="020B0604020202020204" pitchFamily="34" charset="0"/>
                <a:cs typeface="Helvetica" panose="020B0604020202020204" pitchFamily="34" charset="0"/>
                <a:sym typeface="Helvetica"/>
              </a:rPr>
              <a:t> Cómo son los pingüinos.</a:t>
            </a:r>
          </a:p>
          <a:p>
            <a:pPr marL="231755" lvl="0">
              <a:buSzPct val="100000"/>
              <a:defRPr sz="1800"/>
            </a:pPr>
            <a:endParaRPr lang="es-MX" sz="1600" dirty="0" smtClean="0">
              <a:latin typeface="Helvetica" panose="020B0604020202020204" pitchFamily="34" charset="0"/>
              <a:cs typeface="Helvetica" panose="020B0604020202020204" pitchFamily="34" charset="0"/>
              <a:sym typeface="Helvetica"/>
            </a:endParaRPr>
          </a:p>
        </p:txBody>
      </p:sp>
      <p:sp>
        <p:nvSpPr>
          <p:cNvPr id="17" name="Shape 87"/>
          <p:cNvSpPr/>
          <p:nvPr/>
        </p:nvSpPr>
        <p:spPr>
          <a:xfrm>
            <a:off x="701419" y="4864372"/>
            <a:ext cx="6232781" cy="2605985"/>
          </a:xfrm>
          <a:prstGeom prst="rect">
            <a:avLst/>
          </a:prstGeom>
          <a:noFill/>
          <a:ln w="12700">
            <a:miter lim="400000"/>
          </a:ln>
          <a:extLst>
            <a:ext uri="{C572A759-6A51-4108-AA02-DFA0A04FC94B}">
              <ma14:wrappingTextBoxFlag xmlns="" xmlns:ma14="http://schemas.microsoft.com/office/mac/drawingml/2011/main" val="1"/>
            </a:ext>
          </a:extLst>
        </p:spPr>
        <p:txBody>
          <a:bodyPr wrap="square" lIns="48331" tIns="48331" rIns="48331" bIns="48331">
            <a:spAutoFit/>
          </a:bodyPr>
          <a:lstStyle/>
          <a:p>
            <a:pPr marL="287338" lvl="0" indent="-287338">
              <a:buAutoNum type="arabicPeriod" startAt="2"/>
              <a:defRPr sz="1800"/>
            </a:pPr>
            <a:r>
              <a:rPr lang="es-MX" sz="1700" b="1" dirty="0" smtClean="0">
                <a:latin typeface="Helvetica" panose="020B0604020202020204" pitchFamily="34" charset="0"/>
                <a:cs typeface="Helvetica" panose="020B0604020202020204" pitchFamily="34" charset="0"/>
                <a:sym typeface="Helvetica"/>
              </a:rPr>
              <a:t>¿Qué parte del cuento </a:t>
            </a:r>
            <a:r>
              <a:rPr lang="es-MX" sz="1700" b="1" i="1" u="sng" dirty="0" err="1" smtClean="0">
                <a:latin typeface="Helvetica" panose="020B0604020202020204" pitchFamily="34" charset="0"/>
                <a:cs typeface="Helvetica" panose="020B0604020202020204" pitchFamily="34" charset="0"/>
                <a:sym typeface="Helvetica"/>
              </a:rPr>
              <a:t>Rafy</a:t>
            </a:r>
            <a:r>
              <a:rPr lang="es-MX" sz="1700" b="1" i="1" u="sng" dirty="0" smtClean="0">
                <a:latin typeface="Helvetica" panose="020B0604020202020204" pitchFamily="34" charset="0"/>
                <a:cs typeface="Helvetica" panose="020B0604020202020204" pitchFamily="34" charset="0"/>
                <a:sym typeface="Helvetica"/>
              </a:rPr>
              <a:t> el pingüino</a:t>
            </a:r>
            <a:r>
              <a:rPr lang="es-MX" sz="1700" b="1" dirty="0" smtClean="0">
                <a:latin typeface="Helvetica" panose="020B0604020202020204" pitchFamily="34" charset="0"/>
                <a:cs typeface="Helvetica" panose="020B0604020202020204" pitchFamily="34" charset="0"/>
                <a:sym typeface="Helvetica"/>
              </a:rPr>
              <a:t> podría no ser cierta?</a:t>
            </a:r>
          </a:p>
          <a:p>
            <a:pPr marL="342900" lvl="0" indent="-342900">
              <a:buAutoNum type="arabicPeriod" startAt="2"/>
              <a:defRPr sz="1800"/>
            </a:pPr>
            <a:endParaRPr lang="es-MX" sz="1700" b="1" dirty="0" smtClean="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r>
              <a:rPr lang="es-MX" sz="1600" dirty="0" smtClean="0">
                <a:latin typeface="Helvetica" panose="020B0604020202020204" pitchFamily="34" charset="0"/>
                <a:cs typeface="Helvetica" panose="020B0604020202020204" pitchFamily="34" charset="0"/>
                <a:sym typeface="Helvetica"/>
              </a:rPr>
              <a:t>   Los pingüinos toman agua.</a:t>
            </a:r>
          </a:p>
          <a:p>
            <a:pPr marL="342900" lvl="0" indent="52388">
              <a:buFont typeface="+mj-lt"/>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r>
              <a:rPr lang="es-MX" sz="1600" dirty="0" smtClean="0">
                <a:latin typeface="Helvetica" panose="020B0604020202020204" pitchFamily="34" charset="0"/>
                <a:cs typeface="Helvetica" panose="020B0604020202020204" pitchFamily="34" charset="0"/>
                <a:sym typeface="Helvetica"/>
              </a:rPr>
              <a:t>   </a:t>
            </a:r>
            <a:r>
              <a:rPr lang="es-MX" sz="1600" dirty="0">
                <a:latin typeface="Helvetica" panose="020B0604020202020204" pitchFamily="34" charset="0"/>
                <a:cs typeface="Helvetica" panose="020B0604020202020204" pitchFamily="34" charset="0"/>
                <a:sym typeface="Helvetica"/>
              </a:rPr>
              <a:t>Los pingüinos viven en </a:t>
            </a:r>
            <a:r>
              <a:rPr lang="es-MX" sz="1600" dirty="0" smtClean="0">
                <a:latin typeface="Helvetica" panose="020B0604020202020204" pitchFamily="34" charset="0"/>
                <a:cs typeface="Helvetica" panose="020B0604020202020204" pitchFamily="34" charset="0"/>
                <a:sym typeface="Helvetica"/>
              </a:rPr>
              <a:t>Antártica</a:t>
            </a:r>
          </a:p>
          <a:p>
            <a:pPr marL="342900" lvl="0" indent="52388">
              <a:buFont typeface="+mj-lt"/>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r>
              <a:rPr lang="es-MX" sz="1600" dirty="0" smtClean="0">
                <a:latin typeface="Helvetica" panose="020B0604020202020204" pitchFamily="34" charset="0"/>
                <a:cs typeface="Helvetica" panose="020B0604020202020204" pitchFamily="34" charset="0"/>
                <a:sym typeface="Helvetica"/>
              </a:rPr>
              <a:t>   Un pingüino, llamado </a:t>
            </a:r>
            <a:r>
              <a:rPr lang="es-MX" sz="1600" dirty="0" err="1" smtClean="0">
                <a:latin typeface="Helvetica" panose="020B0604020202020204" pitchFamily="34" charset="0"/>
                <a:cs typeface="Helvetica" panose="020B0604020202020204" pitchFamily="34" charset="0"/>
                <a:sym typeface="Helvetica"/>
              </a:rPr>
              <a:t>Rafy</a:t>
            </a:r>
            <a:r>
              <a:rPr lang="es-MX" sz="1600" dirty="0" smtClean="0">
                <a:latin typeface="Helvetica" panose="020B0604020202020204" pitchFamily="34" charset="0"/>
                <a:cs typeface="Helvetica" panose="020B0604020202020204" pitchFamily="34" charset="0"/>
                <a:sym typeface="Helvetica"/>
              </a:rPr>
              <a:t>, vive en Antártica.</a:t>
            </a:r>
          </a:p>
          <a:p>
            <a:pPr marL="342900" lvl="0" indent="52388">
              <a:buFont typeface="+mj-lt"/>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576212" lvl="0">
              <a:buSzPct val="100000"/>
              <a:defRPr sz="1800"/>
            </a:pPr>
            <a:endParaRPr lang="es-MX" sz="1600" dirty="0">
              <a:latin typeface="Helvetica" panose="020B0604020202020204" pitchFamily="34" charset="0"/>
              <a:cs typeface="Helvetica" panose="020B0604020202020204" pitchFamily="34" charset="0"/>
              <a:sym typeface="Helvetica"/>
            </a:endParaRPr>
          </a:p>
        </p:txBody>
      </p:sp>
      <p:grpSp>
        <p:nvGrpSpPr>
          <p:cNvPr id="2" name="Group 1"/>
          <p:cNvGrpSpPr/>
          <p:nvPr/>
        </p:nvGrpSpPr>
        <p:grpSpPr>
          <a:xfrm>
            <a:off x="700903" y="5724621"/>
            <a:ext cx="229691" cy="1203150"/>
            <a:chOff x="700903" y="5724621"/>
            <a:chExt cx="229691" cy="1203150"/>
          </a:xfrm>
        </p:grpSpPr>
        <p:sp>
          <p:nvSpPr>
            <p:cNvPr id="18" name="Shape 89"/>
            <p:cNvSpPr/>
            <p:nvPr/>
          </p:nvSpPr>
          <p:spPr>
            <a:xfrm>
              <a:off x="701991" y="572462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701991" y="621412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700903" y="669917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aphicFrame>
        <p:nvGraphicFramePr>
          <p:cNvPr id="4" name="Table 3"/>
          <p:cNvGraphicFramePr>
            <a:graphicFrameLocks noGrp="1"/>
          </p:cNvGraphicFramePr>
          <p:nvPr>
            <p:extLst>
              <p:ext uri="{D42A27DB-BD31-4B8C-83A1-F6EECF244321}">
                <p14:modId xmlns:p14="http://schemas.microsoft.com/office/powerpoint/2010/main" val="2161091998"/>
              </p:ext>
            </p:extLst>
          </p:nvPr>
        </p:nvGraphicFramePr>
        <p:xfrm>
          <a:off x="5065955" y="3276600"/>
          <a:ext cx="1792045" cy="866390"/>
        </p:xfrm>
        <a:graphic>
          <a:graphicData uri="http://schemas.openxmlformats.org/drawingml/2006/table">
            <a:tbl>
              <a:tblPr firstRow="1" firstCol="1" bandRow="1"/>
              <a:tblGrid>
                <a:gridCol w="1792045"/>
              </a:tblGrid>
              <a:tr h="173541">
                <a:tc>
                  <a:txBody>
                    <a:bodyPr/>
                    <a:lstStyle/>
                    <a:p>
                      <a:pPr marL="0" marR="0" algn="ctr">
                        <a:lnSpc>
                          <a:spcPct val="115000"/>
                        </a:lnSpc>
                        <a:spcBef>
                          <a:spcPts val="0"/>
                        </a:spcBef>
                        <a:spcAft>
                          <a:spcPts val="0"/>
                        </a:spcAft>
                      </a:pPr>
                      <a:r>
                        <a:rPr lang="en-US" sz="800" b="0" dirty="0" err="1" smtClean="0">
                          <a:solidFill>
                            <a:srgbClr val="000000"/>
                          </a:solidFill>
                          <a:effectLst/>
                          <a:latin typeface="+mn-lt"/>
                          <a:ea typeface="Times New Roman"/>
                          <a:cs typeface="Times New Roman"/>
                        </a:rPr>
                        <a:t>Hacia</a:t>
                      </a:r>
                      <a:r>
                        <a:rPr lang="en-US" sz="800" b="0" dirty="0" smtClean="0">
                          <a:solidFill>
                            <a:srgbClr val="000000"/>
                          </a:solidFill>
                          <a:effectLst/>
                          <a:latin typeface="+mn-lt"/>
                          <a:ea typeface="Times New Roman"/>
                          <a:cs typeface="Times New Roman"/>
                        </a:rPr>
                        <a:t> RL.1.5 DOK </a:t>
                      </a:r>
                      <a:r>
                        <a:rPr lang="en-US" sz="800" b="0" dirty="0">
                          <a:solidFill>
                            <a:srgbClr val="000000"/>
                          </a:solidFill>
                          <a:effectLst/>
                          <a:latin typeface="+mn-lt"/>
                          <a:ea typeface="Times New Roman"/>
                          <a:cs typeface="Times New Roman"/>
                        </a:rPr>
                        <a:t>2 - </a:t>
                      </a:r>
                      <a:r>
                        <a:rPr lang="en-US" sz="800" b="0" dirty="0" err="1">
                          <a:solidFill>
                            <a:srgbClr val="000000"/>
                          </a:solidFill>
                          <a:effectLst/>
                          <a:latin typeface="+mn-lt"/>
                          <a:ea typeface="Times New Roman"/>
                          <a:cs typeface="Times New Roman"/>
                        </a:rPr>
                        <a:t>ANr</a:t>
                      </a:r>
                      <a:endParaRPr lang="en-US" sz="800" b="0" dirty="0">
                        <a:effectLst/>
                        <a:latin typeface="+mn-lt"/>
                        <a:ea typeface="Calibri"/>
                        <a:cs typeface="Times New Roman"/>
                      </a:endParaRPr>
                    </a:p>
                  </a:txBody>
                  <a:tcPr marL="30867" marR="30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567952">
                <a:tc>
                  <a:txBody>
                    <a:bodyPr/>
                    <a:lstStyle/>
                    <a:p>
                      <a:pPr marL="0" marR="0" algn="l">
                        <a:lnSpc>
                          <a:spcPct val="115000"/>
                        </a:lnSpc>
                        <a:spcBef>
                          <a:spcPts val="0"/>
                        </a:spcBef>
                        <a:spcAft>
                          <a:spcPts val="0"/>
                        </a:spcAft>
                      </a:pPr>
                      <a:r>
                        <a:rPr lang="es-ES" sz="800" b="0" dirty="0" smtClean="0">
                          <a:solidFill>
                            <a:srgbClr val="000000"/>
                          </a:solidFill>
                          <a:effectLst/>
                          <a:latin typeface="+mn-lt"/>
                          <a:ea typeface="Times New Roman"/>
                          <a:cs typeface="Times New Roman"/>
                        </a:rPr>
                        <a:t>Analiza la estructura del texto de una gran variedad de tipos de texto (tanto literarios como informativos) señalando las semejanzas y diferencias (utilizando un organizador gráfico).</a:t>
                      </a:r>
                      <a:endParaRPr lang="en-US" sz="800" b="0" dirty="0" smtClean="0">
                        <a:solidFill>
                          <a:srgbClr val="000000"/>
                        </a:solidFill>
                        <a:effectLst/>
                        <a:latin typeface="+mn-lt"/>
                        <a:ea typeface="Times New Roman"/>
                        <a:cs typeface="Times New Roman"/>
                      </a:endParaRPr>
                    </a:p>
                  </a:txBody>
                  <a:tcPr marL="30867" marR="30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54597139"/>
              </p:ext>
            </p:extLst>
          </p:nvPr>
        </p:nvGraphicFramePr>
        <p:xfrm>
          <a:off x="5181600" y="8021507"/>
          <a:ext cx="1524000" cy="741493"/>
        </p:xfrm>
        <a:graphic>
          <a:graphicData uri="http://schemas.openxmlformats.org/drawingml/2006/table">
            <a:tbl>
              <a:tblPr firstRow="1" firstCol="1" bandRow="1"/>
              <a:tblGrid>
                <a:gridCol w="1524000"/>
              </a:tblGrid>
              <a:tr h="173541">
                <a:tc>
                  <a:txBody>
                    <a:bodyPr/>
                    <a:lstStyle/>
                    <a:p>
                      <a:pPr marL="0" marR="0" algn="ctr">
                        <a:lnSpc>
                          <a:spcPct val="115000"/>
                        </a:lnSpc>
                        <a:spcBef>
                          <a:spcPts val="0"/>
                        </a:spcBef>
                        <a:spcAft>
                          <a:spcPts val="0"/>
                        </a:spcAft>
                      </a:pPr>
                      <a:r>
                        <a:rPr lang="en-US" sz="800" b="0" dirty="0" err="1" smtClean="0">
                          <a:solidFill>
                            <a:srgbClr val="000000"/>
                          </a:solidFill>
                          <a:effectLst/>
                          <a:latin typeface="+mn-lt"/>
                          <a:ea typeface="Times New Roman"/>
                          <a:cs typeface="Times New Roman"/>
                        </a:rPr>
                        <a:t>Hacia</a:t>
                      </a:r>
                      <a:r>
                        <a:rPr lang="en-US" sz="800" b="0" dirty="0" smtClean="0">
                          <a:solidFill>
                            <a:srgbClr val="000000"/>
                          </a:solidFill>
                          <a:effectLst/>
                          <a:latin typeface="+mn-lt"/>
                          <a:ea typeface="Times New Roman"/>
                          <a:cs typeface="Times New Roman"/>
                        </a:rPr>
                        <a:t> RL.1.5 DOK </a:t>
                      </a:r>
                      <a:r>
                        <a:rPr lang="en-US" sz="800" b="0" dirty="0">
                          <a:solidFill>
                            <a:srgbClr val="000000"/>
                          </a:solidFill>
                          <a:effectLst/>
                          <a:latin typeface="+mn-lt"/>
                          <a:ea typeface="Times New Roman"/>
                          <a:cs typeface="Times New Roman"/>
                        </a:rPr>
                        <a:t>3 - </a:t>
                      </a:r>
                      <a:r>
                        <a:rPr lang="en-US" sz="800" b="0" dirty="0" err="1">
                          <a:solidFill>
                            <a:srgbClr val="000000"/>
                          </a:solidFill>
                          <a:effectLst/>
                          <a:latin typeface="+mn-lt"/>
                          <a:ea typeface="Times New Roman"/>
                          <a:cs typeface="Times New Roman"/>
                        </a:rPr>
                        <a:t>APx</a:t>
                      </a:r>
                      <a:endParaRPr lang="en-US" sz="800" b="0" dirty="0">
                        <a:effectLst/>
                        <a:latin typeface="+mn-lt"/>
                        <a:ea typeface="Calibri"/>
                        <a:cs typeface="Times New Roman"/>
                      </a:endParaRPr>
                    </a:p>
                  </a:txBody>
                  <a:tcPr marL="30867" marR="30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567952">
                <a:tc>
                  <a:txBody>
                    <a:bodyPr/>
                    <a:lstStyle/>
                    <a:p>
                      <a:pPr marL="0" marR="0" algn="l">
                        <a:lnSpc>
                          <a:spcPct val="115000"/>
                        </a:lnSpc>
                        <a:spcBef>
                          <a:spcPts val="0"/>
                        </a:spcBef>
                        <a:spcAft>
                          <a:spcPts val="0"/>
                        </a:spcAft>
                      </a:pPr>
                      <a:r>
                        <a:rPr lang="es-ES" sz="800" b="0" dirty="0" smtClean="0">
                          <a:effectLst/>
                          <a:latin typeface="+mn-lt"/>
                          <a:ea typeface="Times New Roman"/>
                          <a:cs typeface="Calibri"/>
                        </a:rPr>
                        <a:t>Explica por qué un texto (libro) es un “texto” de cuento o uno informativo, citando evidencias y ejemplos. </a:t>
                      </a:r>
                      <a:endParaRPr lang="en-US" sz="800" b="0" dirty="0">
                        <a:effectLst/>
                        <a:latin typeface="+mn-lt"/>
                        <a:ea typeface="Calibri"/>
                        <a:cs typeface="Times New Roman"/>
                      </a:endParaRPr>
                    </a:p>
                  </a:txBody>
                  <a:tcPr marL="30867" marR="30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grpSp>
        <p:nvGrpSpPr>
          <p:cNvPr id="22" name="Group 21"/>
          <p:cNvGrpSpPr/>
          <p:nvPr/>
        </p:nvGrpSpPr>
        <p:grpSpPr>
          <a:xfrm>
            <a:off x="700903" y="1630411"/>
            <a:ext cx="232798" cy="1188038"/>
            <a:chOff x="686774" y="5785399"/>
            <a:chExt cx="232798" cy="1188038"/>
          </a:xfrm>
        </p:grpSpPr>
        <p:sp>
          <p:nvSpPr>
            <p:cNvPr id="23" name="Shape 89"/>
            <p:cNvSpPr/>
            <p:nvPr/>
          </p:nvSpPr>
          <p:spPr>
            <a:xfrm>
              <a:off x="690969" y="578539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4" name="Shape 90"/>
            <p:cNvSpPr/>
            <p:nvPr/>
          </p:nvSpPr>
          <p:spPr>
            <a:xfrm>
              <a:off x="686774" y="625714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5" name="Shape 91"/>
            <p:cNvSpPr/>
            <p:nvPr/>
          </p:nvSpPr>
          <p:spPr>
            <a:xfrm>
              <a:off x="686774" y="674483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379535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348" y="331419"/>
            <a:ext cx="2696431" cy="12502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89421" tIns="44711" rIns="89421" bIns="44711"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38146188"/>
              </p:ext>
            </p:extLst>
          </p:nvPr>
        </p:nvGraphicFramePr>
        <p:xfrm>
          <a:off x="1012926" y="755805"/>
          <a:ext cx="5048923" cy="5990508"/>
        </p:xfrm>
        <a:graphic>
          <a:graphicData uri="http://schemas.openxmlformats.org/drawingml/2006/table">
            <a:tbl>
              <a:tblPr firstRow="1" bandRow="1">
                <a:tableStyleId>{5940675A-B579-460E-94D1-54222C63F5DA}</a:tableStyleId>
              </a:tblPr>
              <a:tblGrid>
                <a:gridCol w="2564532"/>
                <a:gridCol w="2484391"/>
              </a:tblGrid>
              <a:tr h="1275666">
                <a:tc gridSpan="2">
                  <a:txBody>
                    <a:bodyPr/>
                    <a:lstStyle/>
                    <a:p>
                      <a:pPr algn="ctr"/>
                      <a:endParaRPr kumimoji="0" lang="es-419" sz="14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4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4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4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100" noProof="0" dirty="0"/>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100" b="0" noProof="0" dirty="0">
                        <a:solidFill>
                          <a:srgbClr val="FF0000"/>
                        </a:solidFill>
                        <a:latin typeface="Lucida Handwriting" panose="03010101010101010101" pitchFamily="66" charset="0"/>
                      </a:endParaRPr>
                    </a:p>
                  </a:txBody>
                  <a:tcPr marL="96170" marR="96170" marT="46671" marB="466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14849" y="-13938"/>
            <a:ext cx="320567" cy="3111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546" tIns="47272" rIns="94546" bIns="47272" numCol="1" anchor="t" anchorCtr="0" compatLnSpc="1">
            <a:prstTxWarp prst="textNoShape">
              <a:avLst/>
            </a:prstTxWarp>
          </a:bodyPr>
          <a:lstStyle/>
          <a:p>
            <a:endParaRPr lang="en-US" sz="1763"/>
          </a:p>
        </p:txBody>
      </p:sp>
      <p:graphicFrame>
        <p:nvGraphicFramePr>
          <p:cNvPr id="6" name="Table 5"/>
          <p:cNvGraphicFramePr>
            <a:graphicFrameLocks noGrp="1"/>
          </p:cNvGraphicFramePr>
          <p:nvPr>
            <p:extLst>
              <p:ext uri="{D42A27DB-BD31-4B8C-83A1-F6EECF244321}">
                <p14:modId xmlns:p14="http://schemas.microsoft.com/office/powerpoint/2010/main" val="952454373"/>
              </p:ext>
            </p:extLst>
          </p:nvPr>
        </p:nvGraphicFramePr>
        <p:xfrm>
          <a:off x="391174" y="7884073"/>
          <a:ext cx="6766037" cy="647816"/>
        </p:xfrm>
        <a:graphic>
          <a:graphicData uri="http://schemas.openxmlformats.org/drawingml/2006/table">
            <a:tbl>
              <a:tblPr firstRow="1" bandRow="1">
                <a:tableStyleId>{2D5ABB26-0587-4C30-8999-92F81FD0307C}</a:tableStyleId>
              </a:tblPr>
              <a:tblGrid>
                <a:gridCol w="6766037"/>
              </a:tblGrid>
              <a:tr h="529481">
                <a:tc>
                  <a:txBody>
                    <a:bodyPr/>
                    <a:lstStyle/>
                    <a:p>
                      <a:pPr algn="ctr"/>
                      <a:endParaRPr lang="en-US" sz="1400" b="1" i="1" dirty="0" smtClean="0"/>
                    </a:p>
                    <a:p>
                      <a:pPr algn="ctr"/>
                      <a:r>
                        <a:rPr lang="en-US" sz="1100" b="1" i="1" dirty="0" smtClean="0"/>
                        <a:t>Gracias a </a:t>
                      </a:r>
                      <a:r>
                        <a:rPr lang="en-US" sz="1100" b="1" i="1" dirty="0" err="1" smtClean="0"/>
                        <a:t>todos</a:t>
                      </a:r>
                      <a:r>
                        <a:rPr lang="en-US" sz="1100" b="1" i="1" dirty="0" smtClean="0"/>
                        <a:t> los que </a:t>
                      </a:r>
                      <a:r>
                        <a:rPr lang="en-US" sz="1100" b="1" i="1" dirty="0" err="1" smtClean="0"/>
                        <a:t>participaron</a:t>
                      </a:r>
                      <a:r>
                        <a:rPr lang="en-US" sz="1100" b="1" i="1" dirty="0" smtClean="0"/>
                        <a:t> </a:t>
                      </a:r>
                      <a:r>
                        <a:rPr lang="en-US" sz="1100" b="1" i="1" dirty="0" err="1" smtClean="0"/>
                        <a:t>en</a:t>
                      </a:r>
                      <a:r>
                        <a:rPr lang="en-US" sz="1100" b="1" i="1" dirty="0" smtClean="0"/>
                        <a:t> la </a:t>
                      </a:r>
                      <a:r>
                        <a:rPr lang="en-US" sz="1100" b="1" i="1" dirty="0" err="1" smtClean="0"/>
                        <a:t>traducción</a:t>
                      </a:r>
                      <a:r>
                        <a:rPr lang="en-US" sz="1100" b="1" i="1" dirty="0" smtClean="0"/>
                        <a:t> de </a:t>
                      </a:r>
                      <a:r>
                        <a:rPr lang="en-US" sz="1100" b="1" i="1" dirty="0" err="1" smtClean="0"/>
                        <a:t>esta</a:t>
                      </a:r>
                      <a:r>
                        <a:rPr lang="en-US" sz="1100" b="1" i="1" dirty="0" smtClean="0"/>
                        <a:t> </a:t>
                      </a:r>
                      <a:r>
                        <a:rPr lang="en-US" sz="1100" b="1" i="1" dirty="0" err="1" smtClean="0"/>
                        <a:t>evaluación</a:t>
                      </a:r>
                      <a:r>
                        <a:rPr lang="en-US" sz="11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dirty="0" err="1" smtClean="0"/>
                        <a:t>bajo</a:t>
                      </a:r>
                      <a:r>
                        <a:rPr lang="en-US" sz="1100" b="1" i="1" dirty="0" smtClean="0"/>
                        <a:t> la </a:t>
                      </a:r>
                      <a:r>
                        <a:rPr lang="en-US" sz="1100" b="1" i="1" dirty="0" err="1" smtClean="0"/>
                        <a:t>coordinación</a:t>
                      </a:r>
                      <a:r>
                        <a:rPr lang="en-US" sz="1100" b="1" i="1" baseline="0" dirty="0" smtClean="0"/>
                        <a:t> de </a:t>
                      </a:r>
                      <a:r>
                        <a:rPr kumimoji="0" lang="en-US" sz="11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1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99176" marR="99176" marT="49588" marB="49588"/>
                </a:tc>
              </a:tr>
            </a:tbl>
          </a:graphicData>
        </a:graphic>
      </p:graphicFrame>
      <p:sp>
        <p:nvSpPr>
          <p:cNvPr id="2" name="Rectangle 1"/>
          <p:cNvSpPr/>
          <p:nvPr/>
        </p:nvSpPr>
        <p:spPr>
          <a:xfrm>
            <a:off x="411480" y="7117295"/>
            <a:ext cx="6553200" cy="600164"/>
          </a:xfrm>
          <a:prstGeom prst="rect">
            <a:avLst/>
          </a:prstGeom>
        </p:spPr>
        <p:txBody>
          <a:bodyPr wrap="square">
            <a:spAutoFit/>
          </a:bodyPr>
          <a:lstStyle/>
          <a:p>
            <a:pPr lvl="0" algn="ctr" defTabSz="914400">
              <a:defRPr/>
            </a:pPr>
            <a:r>
              <a:rPr lang="en-US" sz="1100" dirty="0" smtClean="0">
                <a:solidFill>
                  <a:prstClr val="black"/>
                </a:solidFill>
              </a:rPr>
              <a:t>Las </a:t>
            </a:r>
            <a:r>
              <a:rPr lang="en-US" sz="1100" dirty="0" err="1" smtClean="0">
                <a:solidFill>
                  <a:prstClr val="black"/>
                </a:solidFill>
              </a:rPr>
              <a:t>actividades</a:t>
            </a:r>
            <a:r>
              <a:rPr lang="en-US" sz="1100" dirty="0" smtClean="0">
                <a:solidFill>
                  <a:prstClr val="black"/>
                </a:solidFill>
              </a:rPr>
              <a:t> para la </a:t>
            </a:r>
            <a:r>
              <a:rPr lang="en-US" sz="1100" dirty="0" err="1" smtClean="0">
                <a:solidFill>
                  <a:prstClr val="black"/>
                </a:solidFill>
              </a:rPr>
              <a:t>tarea</a:t>
            </a:r>
            <a:r>
              <a:rPr lang="en-US" sz="1100" dirty="0" smtClean="0">
                <a:solidFill>
                  <a:prstClr val="black"/>
                </a:solidFill>
              </a:rPr>
              <a:t> de </a:t>
            </a:r>
            <a:r>
              <a:rPr lang="en-US" sz="1100" dirty="0" err="1" smtClean="0">
                <a:solidFill>
                  <a:prstClr val="black"/>
                </a:solidFill>
              </a:rPr>
              <a:t>rendimiento</a:t>
            </a:r>
            <a:r>
              <a:rPr lang="en-US" sz="1100" dirty="0" smtClean="0">
                <a:solidFill>
                  <a:prstClr val="black"/>
                </a:solidFill>
              </a:rPr>
              <a:t> </a:t>
            </a:r>
            <a:r>
              <a:rPr lang="en-US" sz="1100" dirty="0" err="1" smtClean="0">
                <a:solidFill>
                  <a:prstClr val="black"/>
                </a:solidFill>
              </a:rPr>
              <a:t>en</a:t>
            </a:r>
            <a:r>
              <a:rPr lang="en-US" sz="1100" dirty="0" smtClean="0">
                <a:solidFill>
                  <a:prstClr val="black"/>
                </a:solidFill>
              </a:rPr>
              <a:t> las </a:t>
            </a:r>
            <a:r>
              <a:rPr lang="en-US" sz="1100" dirty="0" err="1" smtClean="0">
                <a:solidFill>
                  <a:prstClr val="black"/>
                </a:solidFill>
              </a:rPr>
              <a:t>clases</a:t>
            </a:r>
            <a:r>
              <a:rPr lang="en-US" sz="1100" dirty="0" smtClean="0">
                <a:solidFill>
                  <a:prstClr val="black"/>
                </a:solidFill>
              </a:rPr>
              <a:t> de K − 6 </a:t>
            </a:r>
            <a:r>
              <a:rPr lang="en-US" sz="1100" dirty="0" err="1" smtClean="0">
                <a:solidFill>
                  <a:prstClr val="black"/>
                </a:solidFill>
              </a:rPr>
              <a:t>fueron</a:t>
            </a:r>
            <a:r>
              <a:rPr lang="en-US" sz="1100" dirty="0" smtClean="0">
                <a:solidFill>
                  <a:prstClr val="black"/>
                </a:solidFill>
              </a:rPr>
              <a:t> </a:t>
            </a:r>
            <a:r>
              <a:rPr lang="en-US" sz="1100" dirty="0" err="1" smtClean="0">
                <a:solidFill>
                  <a:prstClr val="black"/>
                </a:solidFill>
              </a:rPr>
              <a:t>escritas</a:t>
            </a:r>
            <a:r>
              <a:rPr lang="en-US" sz="1100" dirty="0" smtClean="0">
                <a:solidFill>
                  <a:prstClr val="black"/>
                </a:solidFill>
              </a:rPr>
              <a:t> </a:t>
            </a:r>
            <a:r>
              <a:rPr lang="en-US" sz="1100" dirty="0" err="1" smtClean="0">
                <a:solidFill>
                  <a:prstClr val="black"/>
                </a:solidFill>
              </a:rPr>
              <a:t>por</a:t>
            </a:r>
            <a:r>
              <a:rPr lang="en-US" sz="1100" dirty="0" smtClean="0">
                <a:solidFill>
                  <a:prstClr val="black"/>
                </a:solidFill>
              </a:rPr>
              <a:t> :                                                                                                                                                                                                                                                                                                                                                                                                                                                                                                                                                                                                                                                                                                                                                                                                                                                                                                                                                                                                                                                                                                                                                                                                                                                                                                                                                                                                                                                                                                                                                                                                                                                                                                                                                                                                                                                                                                                                                                                                                                                                                                                                                                                                                                                                                                                                                                                                                                                                                                                                                                                                                                                                                                                                                                                                                                                                                                                                                                                                                                                                                                                                              Jamie </a:t>
            </a:r>
            <a:r>
              <a:rPr lang="en-US" sz="1100" dirty="0">
                <a:solidFill>
                  <a:prstClr val="black"/>
                </a:solidFill>
              </a:rPr>
              <a:t>Lentz, Gina McLain, Hayley </a:t>
            </a:r>
            <a:r>
              <a:rPr lang="en-US" sz="1100" dirty="0" err="1">
                <a:solidFill>
                  <a:prstClr val="black"/>
                </a:solidFill>
              </a:rPr>
              <a:t>Heider</a:t>
            </a:r>
            <a:r>
              <a:rPr lang="en-US" sz="1100" dirty="0">
                <a:solidFill>
                  <a:prstClr val="black"/>
                </a:solidFill>
              </a:rPr>
              <a:t>, Anna Wooley, Gretchen </a:t>
            </a:r>
            <a:r>
              <a:rPr lang="en-US" sz="1100" dirty="0" err="1">
                <a:solidFill>
                  <a:prstClr val="black"/>
                </a:solidFill>
              </a:rPr>
              <a:t>Erlandsen</a:t>
            </a:r>
            <a:r>
              <a:rPr lang="en-US" sz="1100" dirty="0">
                <a:solidFill>
                  <a:prstClr val="black"/>
                </a:solidFill>
              </a:rPr>
              <a:t>, Deborah </a:t>
            </a:r>
            <a:r>
              <a:rPr lang="en-US" sz="1100" dirty="0" err="1">
                <a:solidFill>
                  <a:prstClr val="black"/>
                </a:solidFill>
              </a:rPr>
              <a:t>Deplanche</a:t>
            </a:r>
            <a:r>
              <a:rPr lang="en-US" sz="1100" dirty="0">
                <a:solidFill>
                  <a:prstClr val="black"/>
                </a:solidFill>
              </a:rPr>
              <a:t>, Connie </a:t>
            </a:r>
            <a:r>
              <a:rPr lang="en-US" sz="1100" dirty="0" err="1">
                <a:solidFill>
                  <a:prstClr val="black"/>
                </a:solidFill>
              </a:rPr>
              <a:t>Briceno</a:t>
            </a:r>
            <a:r>
              <a:rPr lang="en-US" sz="1100" dirty="0">
                <a:solidFill>
                  <a:prstClr val="black"/>
                </a:solidFill>
              </a:rPr>
              <a:t>, Judy Ramer, Carrie Ellis, Sandra Maines, </a:t>
            </a:r>
            <a:r>
              <a:rPr lang="en-US" sz="1100" dirty="0" err="1">
                <a:solidFill>
                  <a:prstClr val="black"/>
                </a:solidFill>
              </a:rPr>
              <a:t>Renae</a:t>
            </a:r>
            <a:r>
              <a:rPr lang="en-US" sz="1100" dirty="0">
                <a:solidFill>
                  <a:prstClr val="black"/>
                </a:solidFill>
              </a:rPr>
              <a:t> </a:t>
            </a:r>
            <a:r>
              <a:rPr lang="en-US" sz="1100" dirty="0" err="1">
                <a:solidFill>
                  <a:prstClr val="black"/>
                </a:solidFill>
              </a:rPr>
              <a:t>Iversen</a:t>
            </a:r>
            <a:r>
              <a:rPr lang="en-US" sz="1100" dirty="0">
                <a:solidFill>
                  <a:prstClr val="black"/>
                </a:solidFill>
              </a:rPr>
              <a:t>, Anne Berg, </a:t>
            </a:r>
            <a:r>
              <a:rPr lang="en-US" sz="1100" dirty="0" err="1">
                <a:solidFill>
                  <a:prstClr val="black"/>
                </a:solidFill>
              </a:rPr>
              <a:t>Aliceson</a:t>
            </a:r>
            <a:r>
              <a:rPr lang="en-US" sz="1100" dirty="0">
                <a:solidFill>
                  <a:prstClr val="black"/>
                </a:solidFill>
              </a:rPr>
              <a:t> Brandt and </a:t>
            </a:r>
            <a:r>
              <a:rPr lang="en-US" sz="1100" dirty="0" err="1">
                <a:solidFill>
                  <a:prstClr val="black"/>
                </a:solidFill>
              </a:rPr>
              <a:t>Ko</a:t>
            </a:r>
            <a:r>
              <a:rPr lang="en-US" sz="1100" dirty="0">
                <a:solidFill>
                  <a:prstClr val="black"/>
                </a:solidFill>
              </a:rPr>
              <a:t> Kagawa.</a:t>
            </a:r>
          </a:p>
        </p:txBody>
      </p:sp>
    </p:spTree>
    <p:extLst>
      <p:ext uri="{BB962C8B-B14F-4D97-AF65-F5344CB8AC3E}">
        <p14:creationId xmlns:p14="http://schemas.microsoft.com/office/powerpoint/2010/main" val="163050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TextBox 4"/>
          <p:cNvSpPr txBox="1"/>
          <p:nvPr/>
        </p:nvSpPr>
        <p:spPr>
          <a:xfrm>
            <a:off x="990600" y="990600"/>
            <a:ext cx="5257800" cy="6494085"/>
          </a:xfrm>
          <a:prstGeom prst="rect">
            <a:avLst/>
          </a:prstGeom>
          <a:noFill/>
        </p:spPr>
        <p:txBody>
          <a:bodyPr wrap="square" rtlCol="0">
            <a:spAutoFit/>
          </a:bodyPr>
          <a:lstStyle/>
          <a:p>
            <a:pPr algn="ctr"/>
            <a:r>
              <a:rPr lang="es-419" sz="1800" b="1" u="sng" dirty="0" smtClean="0"/>
              <a:t>Me tengo que ir</a:t>
            </a:r>
          </a:p>
          <a:p>
            <a:pPr algn="ctr"/>
            <a:r>
              <a:rPr lang="en-US" sz="1600" i="1" dirty="0" err="1" smtClean="0"/>
              <a:t>Por</a:t>
            </a:r>
            <a:r>
              <a:rPr lang="en-US" sz="1600" i="1" dirty="0" smtClean="0"/>
              <a:t>: Elizabeth Yeo</a:t>
            </a:r>
            <a:endParaRPr lang="es-419" sz="1600" i="1" dirty="0" smtClean="0"/>
          </a:p>
          <a:p>
            <a:pPr algn="ctr"/>
            <a:endParaRPr lang="es-419" sz="1800" b="1" u="sng" dirty="0" smtClean="0"/>
          </a:p>
          <a:p>
            <a:pPr algn="ctr"/>
            <a:r>
              <a:rPr lang="es-419" sz="1400" b="1" u="sng" dirty="0" smtClean="0"/>
              <a:t>Verso 1</a:t>
            </a:r>
          </a:p>
          <a:p>
            <a:pPr algn="ctr"/>
            <a:endParaRPr lang="es-419" sz="1400" b="1" u="sng" dirty="0" smtClean="0"/>
          </a:p>
          <a:p>
            <a:pPr algn="ctr"/>
            <a:r>
              <a:rPr lang="es-419" sz="1800" b="1" dirty="0" smtClean="0"/>
              <a:t>− </a:t>
            </a:r>
            <a:r>
              <a:rPr lang="es-419" sz="1800" dirty="0" err="1" smtClean="0"/>
              <a:t>Rafy</a:t>
            </a:r>
            <a:r>
              <a:rPr lang="es-419" sz="1800" dirty="0" smtClean="0"/>
              <a:t>, </a:t>
            </a:r>
            <a:r>
              <a:rPr lang="es-419" sz="1800" dirty="0" err="1" smtClean="0"/>
              <a:t>Rafy</a:t>
            </a:r>
            <a:r>
              <a:rPr lang="es-419" sz="1800" dirty="0" smtClean="0"/>
              <a:t>,</a:t>
            </a:r>
          </a:p>
          <a:p>
            <a:pPr algn="ctr"/>
            <a:endParaRPr lang="es-419" sz="1800" dirty="0" smtClean="0"/>
          </a:p>
          <a:p>
            <a:pPr algn="ctr"/>
            <a:r>
              <a:rPr lang="es-419" sz="1800" dirty="0"/>
              <a:t>e</a:t>
            </a:r>
            <a:r>
              <a:rPr lang="es-419" sz="1800" dirty="0" smtClean="0"/>
              <a:t>stoy triste de que me tenga que ir ya</a:t>
            </a:r>
          </a:p>
          <a:p>
            <a:pPr algn="ctr"/>
            <a:endParaRPr lang="es-419" sz="1800" dirty="0" smtClean="0"/>
          </a:p>
          <a:p>
            <a:pPr algn="ctr"/>
            <a:r>
              <a:rPr lang="es-419" sz="1800" dirty="0"/>
              <a:t>a</a:t>
            </a:r>
            <a:r>
              <a:rPr lang="es-419" sz="1800" dirty="0" smtClean="0"/>
              <a:t> buscar un poco de comida,</a:t>
            </a:r>
          </a:p>
          <a:p>
            <a:pPr algn="ctr"/>
            <a:endParaRPr lang="es-419" sz="1800" dirty="0" smtClean="0"/>
          </a:p>
          <a:p>
            <a:pPr algn="ctr"/>
            <a:r>
              <a:rPr lang="es-419" sz="1800" dirty="0"/>
              <a:t>a</a:t>
            </a:r>
            <a:r>
              <a:rPr lang="es-419" sz="1800" dirty="0" smtClean="0"/>
              <a:t>ntes de que vuelva a nevar.</a:t>
            </a:r>
          </a:p>
          <a:p>
            <a:pPr algn="ctr"/>
            <a:endParaRPr lang="es-419" sz="1800" b="1" dirty="0" smtClean="0"/>
          </a:p>
          <a:p>
            <a:pPr algn="ctr"/>
            <a:endParaRPr lang="es-419" sz="1800" b="1" dirty="0" smtClean="0"/>
          </a:p>
          <a:p>
            <a:pPr algn="ctr"/>
            <a:endParaRPr lang="es-419" sz="1400" b="1" u="sng" dirty="0" smtClean="0"/>
          </a:p>
          <a:p>
            <a:pPr algn="ctr"/>
            <a:r>
              <a:rPr lang="es-419" sz="1400" b="1" u="sng" dirty="0" smtClean="0"/>
              <a:t>Verso 2</a:t>
            </a:r>
          </a:p>
          <a:p>
            <a:pPr algn="ctr"/>
            <a:endParaRPr lang="es-419" sz="1800" b="1" dirty="0" smtClean="0"/>
          </a:p>
          <a:p>
            <a:pPr algn="ctr"/>
            <a:r>
              <a:rPr lang="es-419" sz="1800" dirty="0" smtClean="0"/>
              <a:t>− Querida, Querida,</a:t>
            </a:r>
          </a:p>
          <a:p>
            <a:pPr algn="ctr"/>
            <a:endParaRPr lang="es-419" sz="1800" dirty="0" smtClean="0"/>
          </a:p>
          <a:p>
            <a:pPr algn="ctr"/>
            <a:r>
              <a:rPr lang="es-419" sz="1800" dirty="0"/>
              <a:t>t</a:t>
            </a:r>
            <a:r>
              <a:rPr lang="es-419" sz="1800" dirty="0" smtClean="0"/>
              <a:t>odo estará bien.</a:t>
            </a:r>
          </a:p>
          <a:p>
            <a:pPr algn="ctr"/>
            <a:endParaRPr lang="es-419" sz="1800" dirty="0" smtClean="0"/>
          </a:p>
          <a:p>
            <a:pPr algn="ctr"/>
            <a:r>
              <a:rPr lang="es-419" sz="1800" dirty="0" smtClean="0"/>
              <a:t>Calentaré  nuestros huevos, </a:t>
            </a:r>
          </a:p>
          <a:p>
            <a:pPr algn="ctr"/>
            <a:endParaRPr lang="es-419" sz="1800" dirty="0" smtClean="0"/>
          </a:p>
          <a:p>
            <a:pPr algn="ctr"/>
            <a:r>
              <a:rPr lang="es-419" sz="1800" dirty="0"/>
              <a:t>c</a:t>
            </a:r>
            <a:r>
              <a:rPr lang="es-419" sz="1800" dirty="0" smtClean="0"/>
              <a:t>ada día que no estés.</a:t>
            </a:r>
            <a:endParaRPr lang="es-419" sz="1800" dirty="0"/>
          </a:p>
        </p:txBody>
      </p:sp>
      <p:pic>
        <p:nvPicPr>
          <p:cNvPr id="6" name="Picture 5" descr="https://encrypted-tbn2.gstatic.com/images?q=tbn:ANd9GcSRefQsm6ypFt8dZp4yNn863SxjO-JPJc1akvnAQca9i7swhYQwDQ"/>
          <p:cNvPicPr/>
          <p:nvPr/>
        </p:nvPicPr>
        <p:blipFill>
          <a:blip r:embed="rId2" cstate="print">
            <a:clrChange>
              <a:clrFrom>
                <a:srgbClr val="FFFFFF"/>
              </a:clrFrom>
              <a:clrTo>
                <a:srgbClr val="FFFFFF">
                  <a:alpha val="0"/>
                </a:srgbClr>
              </a:clrTo>
            </a:clrChange>
          </a:blip>
          <a:srcRect l="5815" t="3557"/>
          <a:stretch>
            <a:fillRect/>
          </a:stretch>
        </p:blipFill>
        <p:spPr bwMode="auto">
          <a:xfrm>
            <a:off x="4724400" y="3810000"/>
            <a:ext cx="2362200" cy="2385270"/>
          </a:xfrm>
          <a:prstGeom prst="rect">
            <a:avLst/>
          </a:prstGeom>
          <a:noFill/>
          <a:ln>
            <a:noFill/>
          </a:ln>
          <a:effectLst/>
        </p:spPr>
      </p:pic>
      <p:sp>
        <p:nvSpPr>
          <p:cNvPr id="7" name="Rectangle 6"/>
          <p:cNvSpPr/>
          <p:nvPr/>
        </p:nvSpPr>
        <p:spPr>
          <a:xfrm>
            <a:off x="5090372" y="130952"/>
            <a:ext cx="2123907" cy="707886"/>
          </a:xfrm>
          <a:prstGeom prst="rect">
            <a:avLst/>
          </a:prstGeom>
        </p:spPr>
        <p:txBody>
          <a:bodyPr wrap="square">
            <a:spAutoFit/>
          </a:bodyPr>
          <a:lstStyle/>
          <a:p>
            <a:pPr lvl="0"/>
            <a:r>
              <a:rPr lang="es-ES" sz="800" dirty="0" smtClean="0">
                <a:solidFill>
                  <a:prstClr val="black"/>
                </a:solidFill>
              </a:rPr>
              <a:t>Equivalencia </a:t>
            </a:r>
            <a:r>
              <a:rPr lang="es-ES" sz="800" dirty="0">
                <a:solidFill>
                  <a:prstClr val="black"/>
                </a:solidFill>
              </a:rPr>
              <a:t>de </a:t>
            </a:r>
            <a:r>
              <a:rPr lang="es-ES" sz="800" dirty="0" smtClean="0">
                <a:solidFill>
                  <a:prstClr val="black"/>
                </a:solidFill>
              </a:rPr>
              <a:t>grado:  0.6</a:t>
            </a:r>
            <a:endParaRPr lang="es-ES" sz="800" dirty="0">
              <a:solidFill>
                <a:prstClr val="black"/>
              </a:solidFill>
            </a:endParaRPr>
          </a:p>
          <a:p>
            <a:pPr lvl="0"/>
            <a:r>
              <a:rPr lang="es-ES" sz="800" dirty="0">
                <a:solidFill>
                  <a:srgbClr val="333333"/>
                </a:solidFill>
              </a:rPr>
              <a:t>Escala </a:t>
            </a:r>
            <a:r>
              <a:rPr lang="es-ES" sz="800" i="1" dirty="0" err="1" smtClean="0">
                <a:solidFill>
                  <a:srgbClr val="333333"/>
                </a:solidFill>
              </a:rPr>
              <a:t>Lexile</a:t>
            </a:r>
            <a:r>
              <a:rPr lang="es-ES" sz="800" i="1" dirty="0" smtClean="0">
                <a:solidFill>
                  <a:srgbClr val="333333"/>
                </a:solidFill>
              </a:rPr>
              <a:t>:</a:t>
            </a:r>
            <a:r>
              <a:rPr lang="es-ES" sz="800" dirty="0" smtClean="0">
                <a:solidFill>
                  <a:srgbClr val="333333"/>
                </a:solidFill>
              </a:rPr>
              <a:t>  950</a:t>
            </a:r>
            <a:endParaRPr lang="es-ES" sz="800" dirty="0">
              <a:solidFill>
                <a:srgbClr val="333333"/>
              </a:solidFill>
            </a:endParaRPr>
          </a:p>
          <a:p>
            <a:pPr lvl="0"/>
            <a:r>
              <a:rPr lang="es-ES" sz="800" dirty="0">
                <a:solidFill>
                  <a:srgbClr val="333333"/>
                </a:solidFill>
              </a:rPr>
              <a:t>Promedio </a:t>
            </a:r>
            <a:r>
              <a:rPr lang="es-ES" sz="800" dirty="0" smtClean="0">
                <a:solidFill>
                  <a:srgbClr val="333333"/>
                </a:solidFill>
              </a:rPr>
              <a:t>del largo </a:t>
            </a:r>
            <a:r>
              <a:rPr lang="es-ES" sz="800" dirty="0">
                <a:solidFill>
                  <a:srgbClr val="333333"/>
                </a:solidFill>
              </a:rPr>
              <a:t>de la </a:t>
            </a:r>
            <a:r>
              <a:rPr lang="es-ES" sz="800" dirty="0" smtClean="0">
                <a:solidFill>
                  <a:srgbClr val="333333"/>
                </a:solidFill>
              </a:rPr>
              <a:t>oración: 15.00</a:t>
            </a:r>
          </a:p>
          <a:p>
            <a:pPr lvl="0"/>
            <a:r>
              <a:rPr lang="es-ES" sz="800" dirty="0" smtClean="0">
                <a:solidFill>
                  <a:srgbClr val="333333"/>
                </a:solidFill>
              </a:rPr>
              <a:t>Promedio </a:t>
            </a:r>
            <a:r>
              <a:rPr lang="es-ES" sz="800" dirty="0">
                <a:solidFill>
                  <a:srgbClr val="333333"/>
                </a:solidFill>
              </a:rPr>
              <a:t>de la frecuencia de </a:t>
            </a:r>
            <a:r>
              <a:rPr lang="es-ES" sz="800" dirty="0" smtClean="0">
                <a:solidFill>
                  <a:srgbClr val="333333"/>
                </a:solidFill>
              </a:rPr>
              <a:t>palabras: 3.59</a:t>
            </a:r>
            <a:endParaRPr lang="es-ES" sz="800" dirty="0">
              <a:solidFill>
                <a:srgbClr val="333333"/>
              </a:solidFill>
            </a:endParaRPr>
          </a:p>
          <a:p>
            <a:pPr lvl="0"/>
            <a:r>
              <a:rPr lang="es-ES" sz="800" dirty="0">
                <a:solidFill>
                  <a:srgbClr val="333333"/>
                </a:solidFill>
              </a:rPr>
              <a:t>Número de </a:t>
            </a:r>
            <a:r>
              <a:rPr lang="es-ES" sz="800" dirty="0" smtClean="0">
                <a:solidFill>
                  <a:srgbClr val="333333"/>
                </a:solidFill>
              </a:rPr>
              <a:t>palabras: 45</a:t>
            </a:r>
            <a:endParaRPr lang="es-ES" sz="800" b="1" dirty="0"/>
          </a:p>
        </p:txBody>
      </p:sp>
    </p:spTree>
    <p:extLst>
      <p:ext uri="{BB962C8B-B14F-4D97-AF65-F5344CB8AC3E}">
        <p14:creationId xmlns:p14="http://schemas.microsoft.com/office/powerpoint/2010/main" val="4071640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685800" y="990600"/>
            <a:ext cx="6184901" cy="25905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8331" tIns="48331" rIns="48331" bIns="48331" numCol="1" anchor="t">
            <a:spAutoFit/>
          </a:bodyPr>
          <a:lstStyle/>
          <a:p>
            <a:pPr marL="342900" lvl="0" indent="-342900">
              <a:buAutoNum type="arabicPeriod" startAt="3"/>
              <a:defRPr sz="1800"/>
            </a:pPr>
            <a:r>
              <a:rPr lang="es-MX" sz="1700" b="1" dirty="0" smtClean="0">
                <a:latin typeface="Helvetica" panose="020B0604020202020204" pitchFamily="34" charset="0"/>
                <a:cs typeface="Helvetica" panose="020B0604020202020204" pitchFamily="34" charset="0"/>
                <a:sym typeface="Helvetica"/>
              </a:rPr>
              <a:t>¿Por qué Querida se tiene que ir?</a:t>
            </a:r>
          </a:p>
          <a:p>
            <a:pPr marL="342900" lvl="0" indent="-342900">
              <a:buAutoNum type="arabicPeriod" startAt="3"/>
              <a:defRPr sz="1800"/>
            </a:pPr>
            <a:endParaRPr lang="es-MX" sz="1700" b="1" dirty="0" smtClean="0">
              <a:latin typeface="Helvetica" panose="020B0604020202020204" pitchFamily="34" charset="0"/>
              <a:cs typeface="Helvetica" panose="020B0604020202020204" pitchFamily="34" charset="0"/>
              <a:sym typeface="Helvetica"/>
            </a:endParaRPr>
          </a:p>
          <a:p>
            <a:pPr marL="457200" lvl="0" indent="-58738">
              <a:buFont typeface="+mj-lt"/>
              <a:buAutoNum type="alphaUcPeriod"/>
              <a:tabLst>
                <a:tab pos="742950" algn="l"/>
              </a:tabLst>
              <a:defRPr sz="1800"/>
            </a:pPr>
            <a:r>
              <a:rPr lang="es-MX" sz="1600" dirty="0" smtClean="0">
                <a:latin typeface="Helvetica" panose="020B0604020202020204" pitchFamily="34" charset="0"/>
                <a:cs typeface="Helvetica" panose="020B0604020202020204" pitchFamily="34" charset="0"/>
                <a:sym typeface="Helvetica"/>
              </a:rPr>
              <a:t> Querida tiene que encontrar un poco de comida.</a:t>
            </a:r>
          </a:p>
          <a:p>
            <a:pPr marL="457200" lvl="0" indent="-58738">
              <a:buFont typeface="+mj-lt"/>
              <a:buAutoNum type="alphaUcPeriod"/>
              <a:tabLst>
                <a:tab pos="742950" algn="l"/>
              </a:tabLst>
              <a:defRPr sz="1800"/>
            </a:pPr>
            <a:endParaRPr lang="es-MX" sz="1600" dirty="0" smtClean="0">
              <a:latin typeface="Helvetica" panose="020B0604020202020204" pitchFamily="34" charset="0"/>
              <a:cs typeface="Helvetica" panose="020B0604020202020204" pitchFamily="34" charset="0"/>
              <a:sym typeface="Helvetica"/>
            </a:endParaRPr>
          </a:p>
          <a:p>
            <a:pPr marL="457200" lvl="0" indent="-58738">
              <a:buFont typeface="+mj-lt"/>
              <a:buAutoNum type="alphaUcPeriod"/>
              <a:tabLst>
                <a:tab pos="742950" algn="l"/>
              </a:tabLst>
              <a:defRPr sz="1800"/>
            </a:pPr>
            <a:r>
              <a:rPr lang="es-MX" sz="1600" dirty="0" smtClean="0">
                <a:latin typeface="Helvetica" panose="020B0604020202020204" pitchFamily="34" charset="0"/>
                <a:cs typeface="Helvetica" panose="020B0604020202020204" pitchFamily="34" charset="0"/>
                <a:sym typeface="Helvetica"/>
              </a:rPr>
              <a:t> Querida necesita cuidar los huevos.</a:t>
            </a:r>
          </a:p>
          <a:p>
            <a:pPr marL="457200" lvl="0" indent="-58738">
              <a:buFont typeface="+mj-lt"/>
              <a:buAutoNum type="alphaUcPeriod"/>
              <a:tabLst>
                <a:tab pos="742950" algn="l"/>
              </a:tabLst>
              <a:defRPr sz="1800"/>
            </a:pPr>
            <a:endParaRPr lang="es-MX" sz="1600" dirty="0" smtClean="0">
              <a:latin typeface="Helvetica" panose="020B0604020202020204" pitchFamily="34" charset="0"/>
              <a:cs typeface="Helvetica" panose="020B0604020202020204" pitchFamily="34" charset="0"/>
              <a:sym typeface="Helvetica"/>
            </a:endParaRPr>
          </a:p>
          <a:p>
            <a:pPr marL="457200" lvl="0" indent="-58738">
              <a:buFont typeface="+mj-lt"/>
              <a:buAutoNum type="alphaUcPeriod"/>
              <a:tabLst>
                <a:tab pos="742950" algn="l"/>
              </a:tabLst>
              <a:defRPr sz="1800"/>
            </a:pPr>
            <a:r>
              <a:rPr lang="es-MX" sz="1600" dirty="0" smtClean="0">
                <a:latin typeface="Helvetica" panose="020B0604020202020204" pitchFamily="34" charset="0"/>
                <a:cs typeface="Helvetica" panose="020B0604020202020204" pitchFamily="34" charset="0"/>
                <a:sym typeface="Helvetica"/>
              </a:rPr>
              <a:t> Querida va a ver a </a:t>
            </a:r>
            <a:r>
              <a:rPr lang="es-MX" sz="1600" dirty="0" err="1" smtClean="0">
                <a:latin typeface="Helvetica" panose="020B0604020202020204" pitchFamily="34" charset="0"/>
                <a:cs typeface="Helvetica" panose="020B0604020202020204" pitchFamily="34" charset="0"/>
                <a:sym typeface="Helvetica"/>
              </a:rPr>
              <a:t>Rafy</a:t>
            </a:r>
            <a:r>
              <a:rPr lang="es-MX" sz="1600" dirty="0" smtClean="0">
                <a:latin typeface="Helvetica" panose="020B0604020202020204" pitchFamily="34" charset="0"/>
                <a:cs typeface="Helvetica" panose="020B0604020202020204" pitchFamily="34" charset="0"/>
                <a:sym typeface="Helvetica"/>
              </a:rPr>
              <a:t>.</a:t>
            </a:r>
          </a:p>
          <a:p>
            <a:pPr marL="742716" lvl="0" indent="-288731">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742716" lvl="0" indent="-288731">
              <a:buSzPct val="100000"/>
              <a:defRPr sz="1800"/>
            </a:pPr>
            <a:endParaRPr lang="es-MX"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217919" y="9088212"/>
            <a:ext cx="792481" cy="28716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31</a:t>
            </a:fld>
            <a:endParaRPr sz="1300">
              <a:solidFill>
                <a:srgbClr val="888888"/>
              </a:solidFill>
            </a:endParaRPr>
          </a:p>
        </p:txBody>
      </p:sp>
      <p:sp>
        <p:nvSpPr>
          <p:cNvPr id="103" name="Shape 103"/>
          <p:cNvSpPr/>
          <p:nvPr/>
        </p:nvSpPr>
        <p:spPr>
          <a:xfrm>
            <a:off x="421780" y="4953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10" name="Shape 110"/>
          <p:cNvSpPr/>
          <p:nvPr/>
        </p:nvSpPr>
        <p:spPr>
          <a:xfrm>
            <a:off x="686992" y="5357418"/>
            <a:ext cx="6323408" cy="2098154"/>
          </a:xfrm>
          <a:prstGeom prst="rect">
            <a:avLst/>
          </a:prstGeom>
          <a:noFill/>
          <a:ln w="12700">
            <a:miter lim="400000"/>
          </a:ln>
          <a:extLst>
            <a:ext uri="{C572A759-6A51-4108-AA02-DFA0A04FC94B}">
              <ma14:wrappingTextBoxFlag xmlns="" xmlns:ma14="http://schemas.microsoft.com/office/mac/drawingml/2011/main" val="1"/>
            </a:ext>
          </a:extLst>
        </p:spPr>
        <p:txBody>
          <a:bodyPr wrap="square" lIns="48331" tIns="48331" rIns="48331" bIns="48331">
            <a:spAutoFit/>
          </a:bodyPr>
          <a:lstStyle/>
          <a:p>
            <a:pPr lvl="0">
              <a:defRPr sz="1800"/>
            </a:pPr>
            <a:r>
              <a:rPr lang="es-MX" sz="1700" b="1" dirty="0" smtClean="0">
                <a:latin typeface="Helvetica" panose="020B0604020202020204" pitchFamily="34" charset="0"/>
                <a:cs typeface="Helvetica" panose="020B0604020202020204" pitchFamily="34" charset="0"/>
                <a:sym typeface="Helvetica"/>
              </a:rPr>
              <a:t>4.  ¿Qué pista le dice al lector que </a:t>
            </a:r>
            <a:r>
              <a:rPr lang="es-MX" sz="1700" b="1" dirty="0" err="1" smtClean="0">
                <a:latin typeface="Helvetica" panose="020B0604020202020204" pitchFamily="34" charset="0"/>
                <a:cs typeface="Helvetica" panose="020B0604020202020204" pitchFamily="34" charset="0"/>
                <a:sym typeface="Helvetica"/>
              </a:rPr>
              <a:t>Rafy</a:t>
            </a:r>
            <a:r>
              <a:rPr lang="es-MX" sz="1700" b="1" dirty="0" smtClean="0">
                <a:latin typeface="Helvetica" panose="020B0604020202020204" pitchFamily="34" charset="0"/>
                <a:cs typeface="Helvetica" panose="020B0604020202020204" pitchFamily="34" charset="0"/>
                <a:sym typeface="Helvetica"/>
              </a:rPr>
              <a:t> está hablando?</a:t>
            </a:r>
          </a:p>
          <a:p>
            <a:pPr lvl="0">
              <a:defRPr sz="1800"/>
            </a:pPr>
            <a:endParaRPr lang="es-MX" sz="1700" b="1" dirty="0" smtClean="0">
              <a:latin typeface="Helvetica" panose="020B0604020202020204" pitchFamily="34" charset="0"/>
              <a:cs typeface="Helvetica" panose="020B0604020202020204" pitchFamily="34" charset="0"/>
              <a:sym typeface="Helvetica"/>
            </a:endParaRPr>
          </a:p>
          <a:p>
            <a:pPr marL="685800" lvl="0" indent="-285750">
              <a:buFont typeface="+mj-lt"/>
              <a:buAutoNum type="alphaUcPeriod"/>
              <a:defRPr sz="1800"/>
            </a:pPr>
            <a:r>
              <a:rPr lang="es-MX" sz="1600" dirty="0" smtClean="0">
                <a:latin typeface="Helvetica" panose="020B0604020202020204" pitchFamily="34" charset="0"/>
                <a:cs typeface="Helvetica" panose="020B0604020202020204" pitchFamily="34" charset="0"/>
                <a:sym typeface="Helvetica"/>
              </a:rPr>
              <a:t>Va a nevar.</a:t>
            </a:r>
          </a:p>
          <a:p>
            <a:pPr marL="742950" lvl="0" indent="-342900">
              <a:buFont typeface="+mj-lt"/>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685800" lvl="0" indent="-285750">
              <a:buFont typeface="+mj-lt"/>
              <a:buAutoNum type="alphaUcPeriod"/>
              <a:defRPr sz="1800"/>
            </a:pPr>
            <a:r>
              <a:rPr lang="es-MX" sz="1600" dirty="0" smtClean="0">
                <a:latin typeface="Helvetica" panose="020B0604020202020204" pitchFamily="34" charset="0"/>
                <a:cs typeface="Helvetica" panose="020B0604020202020204" pitchFamily="34" charset="0"/>
                <a:sym typeface="Helvetica"/>
              </a:rPr>
              <a:t>Los pingüinos machos cuidan los huevos.</a:t>
            </a:r>
          </a:p>
          <a:p>
            <a:pPr marL="685800" lvl="0" indent="-285750">
              <a:buFont typeface="+mj-lt"/>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685800" lvl="0" indent="-285750">
              <a:buFont typeface="+mj-lt"/>
              <a:buAutoNum type="alphaUcPeriod"/>
              <a:defRPr sz="1800"/>
            </a:pPr>
            <a:r>
              <a:rPr lang="es-MX" sz="1600" dirty="0" smtClean="0">
                <a:latin typeface="Helvetica" panose="020B0604020202020204" pitchFamily="34" charset="0"/>
                <a:cs typeface="Helvetica" panose="020B0604020202020204" pitchFamily="34" charset="0"/>
                <a:sym typeface="Helvetica"/>
              </a:rPr>
              <a:t>Los pingüinos machos cazan la comida.</a:t>
            </a:r>
          </a:p>
          <a:p>
            <a:pPr marL="685800" lvl="0" indent="-285750">
              <a:defRPr sz="1800"/>
            </a:pPr>
            <a:endParaRPr lang="es-MX" sz="1600" dirty="0" smtClean="0">
              <a:latin typeface="Helvetica" panose="020B0604020202020204" pitchFamily="34" charset="0"/>
              <a:cs typeface="Helvetica" panose="020B0604020202020204" pitchFamily="34" charset="0"/>
              <a:sym typeface="Helvetica"/>
            </a:endParaRPr>
          </a:p>
        </p:txBody>
      </p:sp>
      <p:graphicFrame>
        <p:nvGraphicFramePr>
          <p:cNvPr id="4" name="Table 3"/>
          <p:cNvGraphicFramePr>
            <a:graphicFrameLocks noGrp="1"/>
          </p:cNvGraphicFramePr>
          <p:nvPr>
            <p:extLst>
              <p:ext uri="{D42A27DB-BD31-4B8C-83A1-F6EECF244321}">
                <p14:modId xmlns:p14="http://schemas.microsoft.com/office/powerpoint/2010/main" val="1796362499"/>
              </p:ext>
            </p:extLst>
          </p:nvPr>
        </p:nvGraphicFramePr>
        <p:xfrm>
          <a:off x="5257800" y="4267200"/>
          <a:ext cx="1483591" cy="427337"/>
        </p:xfrm>
        <a:graphic>
          <a:graphicData uri="http://schemas.openxmlformats.org/drawingml/2006/table">
            <a:tbl>
              <a:tblPr firstRow="1" firstCol="1" bandRow="1"/>
              <a:tblGrid>
                <a:gridCol w="1483591"/>
              </a:tblGrid>
              <a:tr h="129292">
                <a:tc>
                  <a:txBody>
                    <a:bodyPr/>
                    <a:lstStyle/>
                    <a:p>
                      <a:pPr marL="0" marR="0" algn="ctr">
                        <a:lnSpc>
                          <a:spcPct val="115000"/>
                        </a:lnSpc>
                        <a:spcBef>
                          <a:spcPts val="0"/>
                        </a:spcBef>
                        <a:spcAft>
                          <a:spcPts val="0"/>
                        </a:spcAft>
                      </a:pPr>
                      <a:r>
                        <a:rPr lang="en-US" sz="800" b="0" dirty="0" err="1" smtClean="0">
                          <a:solidFill>
                            <a:srgbClr val="000000"/>
                          </a:solidFill>
                          <a:effectLst/>
                          <a:latin typeface="+mn-lt"/>
                          <a:ea typeface="Times New Roman"/>
                          <a:cs typeface="Times New Roman"/>
                        </a:rPr>
                        <a:t>Hacia</a:t>
                      </a:r>
                      <a:r>
                        <a:rPr lang="en-US" sz="800" b="0" dirty="0" smtClean="0">
                          <a:solidFill>
                            <a:srgbClr val="000000"/>
                          </a:solidFill>
                          <a:effectLst/>
                          <a:latin typeface="+mn-lt"/>
                          <a:ea typeface="Times New Roman"/>
                          <a:cs typeface="Times New Roman"/>
                        </a:rPr>
                        <a:t> RL.1.6  DOK </a:t>
                      </a:r>
                      <a:r>
                        <a:rPr lang="en-US" sz="800" b="0" dirty="0">
                          <a:solidFill>
                            <a:srgbClr val="000000"/>
                          </a:solidFill>
                          <a:effectLst/>
                          <a:latin typeface="+mn-lt"/>
                          <a:ea typeface="Times New Roman"/>
                          <a:cs typeface="Times New Roman"/>
                        </a:rPr>
                        <a:t>1 - </a:t>
                      </a:r>
                      <a:r>
                        <a:rPr lang="en-US" sz="800" b="0" dirty="0" err="1">
                          <a:solidFill>
                            <a:srgbClr val="000000"/>
                          </a:solidFill>
                          <a:effectLst/>
                          <a:latin typeface="+mn-lt"/>
                          <a:ea typeface="Times New Roman"/>
                          <a:cs typeface="Times New Roman"/>
                        </a:rPr>
                        <a:t>Cf</a:t>
                      </a:r>
                      <a:endParaRPr lang="en-US" sz="800" b="0" dirty="0">
                        <a:effectLst/>
                        <a:latin typeface="+mn-lt"/>
                        <a:ea typeface="Calibri"/>
                        <a:cs typeface="Times New Roman"/>
                      </a:endParaRPr>
                    </a:p>
                  </a:txBody>
                  <a:tcPr marL="32100" marR="32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r>
              <a:tr h="295320">
                <a:tc>
                  <a:txBody>
                    <a:bodyPr/>
                    <a:lstStyle/>
                    <a:p>
                      <a:pPr marL="0" marR="0" algn="l">
                        <a:lnSpc>
                          <a:spcPct val="115000"/>
                        </a:lnSpc>
                        <a:spcBef>
                          <a:spcPts val="0"/>
                        </a:spcBef>
                        <a:spcAft>
                          <a:spcPts val="0"/>
                        </a:spcAft>
                      </a:pPr>
                      <a:r>
                        <a:rPr lang="es-ES" sz="800" b="0" dirty="0" smtClean="0">
                          <a:solidFill>
                            <a:srgbClr val="000000"/>
                          </a:solidFill>
                          <a:effectLst/>
                          <a:latin typeface="+mn-lt"/>
                          <a:ea typeface="Times New Roman"/>
                          <a:cs typeface="Times New Roman"/>
                        </a:rPr>
                        <a:t>Contesta preguntas sobre quién está hablando en un texto </a:t>
                      </a:r>
                      <a:r>
                        <a:rPr lang="en-US" sz="800" b="0" dirty="0" smtClean="0">
                          <a:solidFill>
                            <a:srgbClr val="000000"/>
                          </a:solidFill>
                          <a:effectLst/>
                          <a:latin typeface="+mn-lt"/>
                          <a:ea typeface="Times New Roman"/>
                          <a:cs typeface="Times New Roman"/>
                        </a:rPr>
                        <a:t>.</a:t>
                      </a:r>
                    </a:p>
                  </a:txBody>
                  <a:tcPr marL="32100" marR="32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4964559"/>
              </p:ext>
            </p:extLst>
          </p:nvPr>
        </p:nvGraphicFramePr>
        <p:xfrm>
          <a:off x="5262215" y="7924800"/>
          <a:ext cx="1443385" cy="544450"/>
        </p:xfrm>
        <a:graphic>
          <a:graphicData uri="http://schemas.openxmlformats.org/drawingml/2006/table">
            <a:tbl>
              <a:tblPr firstRow="1" firstCol="1" bandRow="1"/>
              <a:tblGrid>
                <a:gridCol w="1443385"/>
              </a:tblGrid>
              <a:tr h="129292">
                <a:tc>
                  <a:txBody>
                    <a:bodyPr/>
                    <a:lstStyle/>
                    <a:p>
                      <a:pPr marL="0" marR="0" algn="ctr">
                        <a:lnSpc>
                          <a:spcPct val="115000"/>
                        </a:lnSpc>
                        <a:spcBef>
                          <a:spcPts val="0"/>
                        </a:spcBef>
                        <a:spcAft>
                          <a:spcPts val="0"/>
                        </a:spcAft>
                      </a:pPr>
                      <a:r>
                        <a:rPr lang="en-US" sz="800" b="0" dirty="0" err="1" smtClean="0">
                          <a:solidFill>
                            <a:srgbClr val="000000"/>
                          </a:solidFill>
                          <a:effectLst/>
                          <a:latin typeface="+mn-lt"/>
                          <a:ea typeface="Times New Roman"/>
                          <a:cs typeface="Times New Roman"/>
                        </a:rPr>
                        <a:t>Hacia</a:t>
                      </a:r>
                      <a:r>
                        <a:rPr lang="en-US" sz="800" b="0" dirty="0" smtClean="0">
                          <a:solidFill>
                            <a:srgbClr val="000000"/>
                          </a:solidFill>
                          <a:effectLst/>
                          <a:latin typeface="+mn-lt"/>
                          <a:ea typeface="Times New Roman"/>
                          <a:cs typeface="Times New Roman"/>
                        </a:rPr>
                        <a:t> RL.1.6  DOK </a:t>
                      </a:r>
                      <a:r>
                        <a:rPr lang="en-US" sz="800" b="0" dirty="0">
                          <a:solidFill>
                            <a:srgbClr val="000000"/>
                          </a:solidFill>
                          <a:effectLst/>
                          <a:latin typeface="+mn-lt"/>
                          <a:ea typeface="Times New Roman"/>
                          <a:cs typeface="Times New Roman"/>
                        </a:rPr>
                        <a:t>2 - </a:t>
                      </a:r>
                      <a:r>
                        <a:rPr lang="en-US" sz="800" b="0" dirty="0" err="1">
                          <a:solidFill>
                            <a:srgbClr val="000000"/>
                          </a:solidFill>
                          <a:effectLst/>
                          <a:latin typeface="+mn-lt"/>
                          <a:ea typeface="Times New Roman"/>
                          <a:cs typeface="Times New Roman"/>
                        </a:rPr>
                        <a:t>Ch</a:t>
                      </a:r>
                      <a:endParaRPr lang="en-US" sz="800" b="0" dirty="0">
                        <a:effectLst/>
                        <a:latin typeface="+mn-lt"/>
                        <a:ea typeface="Calibri"/>
                        <a:cs typeface="Times New Roman"/>
                      </a:endParaRPr>
                    </a:p>
                  </a:txBody>
                  <a:tcPr marL="32100" marR="32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r>
              <a:tr h="295320">
                <a:tc>
                  <a:txBody>
                    <a:bodyPr/>
                    <a:lstStyle/>
                    <a:p>
                      <a:pPr marL="0" marR="0" algn="l">
                        <a:lnSpc>
                          <a:spcPct val="115000"/>
                        </a:lnSpc>
                        <a:spcBef>
                          <a:spcPts val="0"/>
                        </a:spcBef>
                        <a:spcAft>
                          <a:spcPts val="0"/>
                        </a:spcAft>
                      </a:pPr>
                      <a:r>
                        <a:rPr lang="es-ES" sz="800" b="0" dirty="0" smtClean="0">
                          <a:solidFill>
                            <a:srgbClr val="000000"/>
                          </a:solidFill>
                          <a:effectLst/>
                          <a:latin typeface="+mn-lt"/>
                          <a:ea typeface="Times New Roman"/>
                          <a:cs typeface="Times New Roman"/>
                        </a:rPr>
                        <a:t>Entiende que hay pistas en un texto que nos dicen cuando alguien está hablando. </a:t>
                      </a:r>
                      <a:endParaRPr lang="en-US" sz="800" b="0" dirty="0" smtClean="0">
                        <a:solidFill>
                          <a:srgbClr val="000000"/>
                        </a:solidFill>
                        <a:effectLst/>
                        <a:latin typeface="+mn-lt"/>
                        <a:ea typeface="Times New Roman"/>
                        <a:cs typeface="Times New Roman"/>
                      </a:endParaRPr>
                    </a:p>
                  </a:txBody>
                  <a:tcPr marL="32100" marR="32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grpSp>
        <p:nvGrpSpPr>
          <p:cNvPr id="17" name="Group 16"/>
          <p:cNvGrpSpPr/>
          <p:nvPr/>
        </p:nvGrpSpPr>
        <p:grpSpPr>
          <a:xfrm>
            <a:off x="719439" y="1600200"/>
            <a:ext cx="232798" cy="1188038"/>
            <a:chOff x="686774" y="5785399"/>
            <a:chExt cx="232798" cy="1188038"/>
          </a:xfrm>
        </p:grpSpPr>
        <p:sp>
          <p:nvSpPr>
            <p:cNvPr id="18" name="Shape 89"/>
            <p:cNvSpPr/>
            <p:nvPr/>
          </p:nvSpPr>
          <p:spPr>
            <a:xfrm>
              <a:off x="690969" y="578539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686774" y="625714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686774" y="674483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21" name="Group 20"/>
          <p:cNvGrpSpPr/>
          <p:nvPr/>
        </p:nvGrpSpPr>
        <p:grpSpPr>
          <a:xfrm>
            <a:off x="719439" y="5943600"/>
            <a:ext cx="232798" cy="1188038"/>
            <a:chOff x="686774" y="5785399"/>
            <a:chExt cx="232798" cy="1188038"/>
          </a:xfrm>
        </p:grpSpPr>
        <p:sp>
          <p:nvSpPr>
            <p:cNvPr id="24" name="Shape 89"/>
            <p:cNvSpPr/>
            <p:nvPr/>
          </p:nvSpPr>
          <p:spPr>
            <a:xfrm>
              <a:off x="690969" y="578539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6" name="Shape 90"/>
            <p:cNvSpPr/>
            <p:nvPr/>
          </p:nvSpPr>
          <p:spPr>
            <a:xfrm>
              <a:off x="686774" y="625714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7" name="Shape 91"/>
            <p:cNvSpPr/>
            <p:nvPr/>
          </p:nvSpPr>
          <p:spPr>
            <a:xfrm>
              <a:off x="686774" y="674483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396259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151245" y="9196114"/>
            <a:ext cx="792481" cy="28716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32</a:t>
            </a:fld>
            <a:endParaRPr sz="1300">
              <a:solidFill>
                <a:srgbClr val="888888"/>
              </a:solidFill>
            </a:endParaRPr>
          </a:p>
        </p:txBody>
      </p:sp>
      <p:sp>
        <p:nvSpPr>
          <p:cNvPr id="119" name="Shape 119"/>
          <p:cNvSpPr/>
          <p:nvPr/>
        </p:nvSpPr>
        <p:spPr>
          <a:xfrm>
            <a:off x="385991" y="4572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609600" y="5105400"/>
            <a:ext cx="6400802" cy="23597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8331" tIns="48331" rIns="48331" bIns="48331" numCol="1" anchor="t">
            <a:spAutoFit/>
          </a:bodyPr>
          <a:lstStyle/>
          <a:p>
            <a:pPr marL="288925" lvl="0" indent="-288925">
              <a:buAutoNum type="arabicPeriod" startAt="6"/>
              <a:defRPr sz="1800"/>
            </a:pPr>
            <a:r>
              <a:rPr lang="es-MX" sz="1700" b="1" dirty="0" smtClean="0">
                <a:latin typeface="Helvetica" panose="020B0604020202020204" pitchFamily="34" charset="0"/>
                <a:cs typeface="Helvetica" panose="020B0604020202020204" pitchFamily="34" charset="0"/>
                <a:sym typeface="Helvetica"/>
              </a:rPr>
              <a:t>¿Qué frase describe mejor el ambiente/escenario del   poema? </a:t>
            </a:r>
          </a:p>
          <a:p>
            <a:pPr lvl="0">
              <a:defRPr sz="1800"/>
            </a:pPr>
            <a:r>
              <a:rPr lang="es-MX" sz="1700" b="1" i="1" dirty="0" smtClean="0">
                <a:latin typeface="Helvetica" panose="020B0604020202020204" pitchFamily="34" charset="0"/>
                <a:cs typeface="Helvetica" panose="020B0604020202020204" pitchFamily="34" charset="0"/>
                <a:sym typeface="Helvetica"/>
              </a:rPr>
              <a:t>      </a:t>
            </a:r>
            <a:endParaRPr lang="es-MX" sz="1600" dirty="0" smtClean="0">
              <a:latin typeface="Helvetica" panose="020B0604020202020204" pitchFamily="34" charset="0"/>
              <a:cs typeface="Helvetica" panose="020B0604020202020204" pitchFamily="34" charset="0"/>
              <a:sym typeface="Helvetica"/>
            </a:endParaRPr>
          </a:p>
          <a:p>
            <a:pPr marL="685800" lvl="0" indent="-288925">
              <a:buSzPct val="100000"/>
              <a:buFont typeface="Helvetica"/>
              <a:buAutoNum type="alphaUcPeriod"/>
              <a:defRPr sz="1800"/>
            </a:pPr>
            <a:r>
              <a:rPr lang="es-MX" sz="1600" dirty="0">
                <a:latin typeface="Helvetica" panose="020B0604020202020204" pitchFamily="34" charset="0"/>
                <a:cs typeface="Helvetica" panose="020B0604020202020204" pitchFamily="34" charset="0"/>
                <a:sym typeface="Helvetica"/>
              </a:rPr>
              <a:t>e</a:t>
            </a:r>
            <a:r>
              <a:rPr lang="es-MX" sz="1600" dirty="0" smtClean="0">
                <a:latin typeface="Helvetica" panose="020B0604020202020204" pitchFamily="34" charset="0"/>
                <a:cs typeface="Helvetica" panose="020B0604020202020204" pitchFamily="34" charset="0"/>
                <a:sym typeface="Helvetica"/>
              </a:rPr>
              <a:t>n un lugar frío</a:t>
            </a:r>
          </a:p>
          <a:p>
            <a:pPr marL="685800" lvl="0" indent="-288925">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685800" lvl="0" indent="-288925">
              <a:buSzPct val="100000"/>
              <a:buFont typeface="Helvetica"/>
              <a:buAutoNum type="alphaUcPeriod"/>
              <a:defRPr sz="1800"/>
            </a:pPr>
            <a:r>
              <a:rPr lang="es-MX" sz="1600" dirty="0" smtClean="0">
                <a:latin typeface="Helvetica" panose="020B0604020202020204" pitchFamily="34" charset="0"/>
                <a:cs typeface="Helvetica" panose="020B0604020202020204" pitchFamily="34" charset="0"/>
                <a:sym typeface="Helvetica"/>
              </a:rPr>
              <a:t>cerca de algunos árboles</a:t>
            </a:r>
          </a:p>
          <a:p>
            <a:pPr marL="685800" lvl="0" indent="-288925">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685800" lvl="0" indent="-288925">
              <a:buSzPct val="100000"/>
              <a:buFont typeface="Helvetica"/>
              <a:buAutoNum type="alphaUcPeriod"/>
              <a:defRPr sz="1800"/>
            </a:pPr>
            <a:r>
              <a:rPr lang="es-MX" sz="1600" dirty="0" smtClean="0">
                <a:latin typeface="Helvetica" panose="020B0604020202020204" pitchFamily="34" charset="0"/>
                <a:cs typeface="Helvetica" panose="020B0604020202020204" pitchFamily="34" charset="0"/>
                <a:sym typeface="Helvetica"/>
              </a:rPr>
              <a:t>al lado de un lago</a:t>
            </a:r>
          </a:p>
          <a:p>
            <a:pPr marL="742716" lvl="0" indent="-288731">
              <a:buSzPct val="100000"/>
              <a:buFont typeface="Helvetica"/>
              <a:buAutoNum type="alphaUcPeriod"/>
              <a:defRPr sz="1800"/>
            </a:pPr>
            <a:endParaRPr lang="es-MX" sz="1600" dirty="0">
              <a:latin typeface="Helvetica" panose="020B0604020202020204" pitchFamily="34" charset="0"/>
              <a:cs typeface="Helvetica" panose="020B0604020202020204" pitchFamily="34" charset="0"/>
              <a:sym typeface="Helvetica"/>
            </a:endParaRPr>
          </a:p>
        </p:txBody>
      </p:sp>
      <p:sp>
        <p:nvSpPr>
          <p:cNvPr id="126" name="Shape 126"/>
          <p:cNvSpPr/>
          <p:nvPr/>
        </p:nvSpPr>
        <p:spPr>
          <a:xfrm>
            <a:off x="609600" y="634630"/>
            <a:ext cx="6334126" cy="2436708"/>
          </a:xfrm>
          <a:prstGeom prst="rect">
            <a:avLst/>
          </a:prstGeom>
          <a:noFill/>
          <a:ln w="12700">
            <a:miter lim="400000"/>
          </a:ln>
          <a:extLst>
            <a:ext uri="{C572A759-6A51-4108-AA02-DFA0A04FC94B}">
              <ma14:wrappingTextBoxFlag xmlns="" xmlns:ma14="http://schemas.microsoft.com/office/mac/drawingml/2011/main" val="1"/>
            </a:ext>
          </a:extLst>
        </p:spPr>
        <p:txBody>
          <a:bodyPr wrap="square" lIns="48331" tIns="48331" rIns="48331" bIns="48331">
            <a:spAutoFit/>
          </a:bodyPr>
          <a:lstStyle/>
          <a:p>
            <a:pPr marL="393700" lvl="0" indent="-393700">
              <a:defRPr sz="1800"/>
            </a:pPr>
            <a:r>
              <a:rPr lang="es-MX" b="1" dirty="0" smtClean="0">
                <a:latin typeface="Helvetica" panose="020B0604020202020204" pitchFamily="34" charset="0"/>
                <a:cs typeface="Helvetica" panose="020B0604020202020204" pitchFamily="34" charset="0"/>
                <a:sym typeface="Helvetica"/>
              </a:rPr>
              <a:t>5. ¿Cómo se siente Querida por tener que ir a buscar comida?</a:t>
            </a:r>
            <a:endParaRPr lang="es-MX" sz="1000" i="1" dirty="0" smtClean="0">
              <a:latin typeface="Helvetica" panose="020B0604020202020204" pitchFamily="34" charset="0"/>
              <a:cs typeface="Helvetica" panose="020B0604020202020204" pitchFamily="34" charset="0"/>
              <a:sym typeface="Helvetica"/>
            </a:endParaRPr>
          </a:p>
          <a:p>
            <a:pPr marL="342868" lvl="0" indent="-342868">
              <a:buSzPct val="100000"/>
              <a:buFont typeface="Helvetica"/>
              <a:buAutoNum type="arabicPeriod"/>
              <a:defRPr sz="1800"/>
            </a:pPr>
            <a:endParaRPr lang="es-MX" sz="2000" dirty="0" smtClean="0">
              <a:latin typeface="Helvetica" panose="020B0604020202020204" pitchFamily="34" charset="0"/>
              <a:cs typeface="Helvetica" panose="020B0604020202020204" pitchFamily="34" charset="0"/>
              <a:sym typeface="Helvetica"/>
            </a:endParaRPr>
          </a:p>
          <a:p>
            <a:pPr marL="685800" lvl="0" indent="-285750">
              <a:buSzPct val="100000"/>
              <a:buFont typeface="Helvetica"/>
              <a:buAutoNum type="alphaUcPeriod"/>
              <a:defRPr sz="1800"/>
            </a:pPr>
            <a:r>
              <a:rPr lang="es-MX" sz="1600" dirty="0" smtClean="0">
                <a:latin typeface="Helvetica" panose="020B0604020202020204" pitchFamily="34" charset="0"/>
                <a:cs typeface="Helvetica" panose="020B0604020202020204" pitchFamily="34" charset="0"/>
                <a:sym typeface="Helvetica"/>
              </a:rPr>
              <a:t>feliz</a:t>
            </a:r>
          </a:p>
          <a:p>
            <a:pPr marL="685800" lvl="0" indent="-285750">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685800" lvl="0" indent="-285750">
              <a:buSzPct val="100000"/>
              <a:buFont typeface="Helvetica"/>
              <a:buAutoNum type="alphaUcPeriod"/>
              <a:defRPr sz="1800"/>
            </a:pPr>
            <a:r>
              <a:rPr lang="es-MX" sz="1600" dirty="0" smtClean="0">
                <a:latin typeface="Helvetica" panose="020B0604020202020204" pitchFamily="34" charset="0"/>
                <a:cs typeface="Helvetica" panose="020B0604020202020204" pitchFamily="34" charset="0"/>
                <a:sym typeface="Helvetica"/>
              </a:rPr>
              <a:t>triste</a:t>
            </a:r>
          </a:p>
          <a:p>
            <a:pPr marL="685800" lvl="0" indent="-285750">
              <a:buSzPct val="100000"/>
              <a:buFont typeface="Helvetica"/>
              <a:buAutoNum type="alphaUcPeriod"/>
              <a:defRPr sz="1800"/>
            </a:pPr>
            <a:endParaRPr lang="es-MX" sz="1600" dirty="0" smtClean="0">
              <a:latin typeface="Helvetica" panose="020B0604020202020204" pitchFamily="34" charset="0"/>
              <a:cs typeface="Helvetica" panose="020B0604020202020204" pitchFamily="34" charset="0"/>
              <a:sym typeface="Helvetica"/>
            </a:endParaRPr>
          </a:p>
          <a:p>
            <a:pPr marL="685800" lvl="0" indent="-285750">
              <a:buSzPct val="100000"/>
              <a:buFont typeface="Helvetica"/>
              <a:buAutoNum type="alphaUcPeriod"/>
              <a:defRPr sz="1800"/>
            </a:pPr>
            <a:r>
              <a:rPr lang="es-MX" sz="1600" dirty="0" smtClean="0">
                <a:latin typeface="Helvetica" panose="020B0604020202020204" pitchFamily="34" charset="0"/>
                <a:cs typeface="Helvetica" panose="020B0604020202020204" pitchFamily="34" charset="0"/>
                <a:sym typeface="Helvetica"/>
              </a:rPr>
              <a:t>alegre</a:t>
            </a:r>
          </a:p>
          <a:p>
            <a:pPr marL="864943" lvl="0" indent="-288731">
              <a:buSzPct val="100000"/>
              <a:defRPr sz="1800"/>
            </a:pPr>
            <a:endParaRPr lang="es-MX" sz="1600" dirty="0">
              <a:latin typeface="Helvetica" panose="020B0604020202020204" pitchFamily="34" charset="0"/>
              <a:cs typeface="Helvetica" panose="020B0604020202020204" pitchFamily="34" charset="0"/>
              <a:sym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4174840092"/>
              </p:ext>
            </p:extLst>
          </p:nvPr>
        </p:nvGraphicFramePr>
        <p:xfrm>
          <a:off x="4724400" y="3494150"/>
          <a:ext cx="1828800" cy="544450"/>
        </p:xfrm>
        <a:graphic>
          <a:graphicData uri="http://schemas.openxmlformats.org/drawingml/2006/table">
            <a:tbl>
              <a:tblPr firstRow="1" firstCol="1" bandRow="1"/>
              <a:tblGrid>
                <a:gridCol w="1828800"/>
              </a:tblGrid>
              <a:tr h="0">
                <a:tc>
                  <a:txBody>
                    <a:bodyPr/>
                    <a:lstStyle/>
                    <a:p>
                      <a:pPr marL="0" marR="0" algn="ctr">
                        <a:lnSpc>
                          <a:spcPct val="115000"/>
                        </a:lnSpc>
                        <a:spcBef>
                          <a:spcPts val="0"/>
                        </a:spcBef>
                        <a:spcAft>
                          <a:spcPts val="0"/>
                        </a:spcAft>
                      </a:pPr>
                      <a:r>
                        <a:rPr lang="es-ES_tradnl" sz="800" b="0" dirty="0" smtClean="0">
                          <a:solidFill>
                            <a:srgbClr val="000000"/>
                          </a:solidFill>
                          <a:effectLst/>
                          <a:latin typeface="+mn-lt"/>
                          <a:ea typeface="Times New Roman"/>
                          <a:cs typeface="Times New Roman"/>
                        </a:rPr>
                        <a:t>Hacia RL. 1.7 DOK 1 - Cd</a:t>
                      </a:r>
                      <a:endParaRPr lang="es-ES_tradnl" sz="800" b="0" dirty="0">
                        <a:effectLst/>
                        <a:latin typeface="+mn-lt"/>
                        <a:ea typeface="Calibri"/>
                        <a:cs typeface="Times New Roman"/>
                      </a:endParaRPr>
                    </a:p>
                  </a:txBody>
                  <a:tcPr marL="31970" marR="31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r>
              <a:tr h="365613">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800" b="0" dirty="0" smtClean="0">
                          <a:solidFill>
                            <a:srgbClr val="000000"/>
                          </a:solidFill>
                          <a:effectLst/>
                          <a:latin typeface="+mn-lt"/>
                          <a:ea typeface="Times New Roman"/>
                          <a:cs typeface="Arial"/>
                        </a:rPr>
                        <a:t>Identifica detalles del texto– palabras–  que ayudan a describir a un personaje, el ambiente o un acontecimiento.</a:t>
                      </a:r>
                      <a:endParaRPr lang="es-ES_tradnl" sz="800" b="0" dirty="0">
                        <a:effectLst/>
                        <a:latin typeface="+mn-lt"/>
                        <a:ea typeface="Calibri"/>
                        <a:cs typeface="Times New Roman"/>
                      </a:endParaRPr>
                    </a:p>
                  </a:txBody>
                  <a:tcPr marL="31970" marR="31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38966244"/>
              </p:ext>
            </p:extLst>
          </p:nvPr>
        </p:nvGraphicFramePr>
        <p:xfrm>
          <a:off x="4876800" y="8001000"/>
          <a:ext cx="1752600" cy="824866"/>
        </p:xfrm>
        <a:graphic>
          <a:graphicData uri="http://schemas.openxmlformats.org/drawingml/2006/table">
            <a:tbl>
              <a:tblPr firstRow="1" firstCol="1" bandRow="1"/>
              <a:tblGrid>
                <a:gridCol w="1752600"/>
              </a:tblGrid>
              <a:tr h="128768">
                <a:tc>
                  <a:txBody>
                    <a:bodyPr/>
                    <a:lstStyle/>
                    <a:p>
                      <a:pPr marL="0" marR="0" algn="ctr">
                        <a:lnSpc>
                          <a:spcPct val="115000"/>
                        </a:lnSpc>
                        <a:spcBef>
                          <a:spcPts val="0"/>
                        </a:spcBef>
                        <a:spcAft>
                          <a:spcPts val="0"/>
                        </a:spcAft>
                      </a:pPr>
                      <a:r>
                        <a:rPr lang="es-419" sz="800" b="0" i="0" noProof="0" dirty="0" smtClean="0">
                          <a:solidFill>
                            <a:srgbClr val="000000"/>
                          </a:solidFill>
                          <a:effectLst/>
                          <a:latin typeface="+mn-lt"/>
                          <a:ea typeface="Times New Roman"/>
                          <a:cs typeface="Times New Roman"/>
                        </a:rPr>
                        <a:t>Hacia RL.1.7 DOK 1 - Cf</a:t>
                      </a:r>
                      <a:endParaRPr lang="es-419" sz="800" b="0" i="0" noProof="0" dirty="0">
                        <a:effectLst/>
                        <a:latin typeface="+mn-lt"/>
                        <a:ea typeface="Calibri"/>
                        <a:cs typeface="Times New Roman"/>
                      </a:endParaRPr>
                    </a:p>
                  </a:txBody>
                  <a:tcPr marL="31970" marR="31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r>
              <a:tr h="514718">
                <a:tc>
                  <a:txBody>
                    <a:bodyPr/>
                    <a:lstStyle/>
                    <a:p>
                      <a:pPr marL="0" marR="0" algn="l">
                        <a:lnSpc>
                          <a:spcPct val="115000"/>
                        </a:lnSpc>
                        <a:spcBef>
                          <a:spcPts val="0"/>
                        </a:spcBef>
                        <a:spcAft>
                          <a:spcPts val="0"/>
                        </a:spcAft>
                      </a:pPr>
                      <a:r>
                        <a:rPr lang="es-ES" sz="800" b="0" i="0" noProof="0" dirty="0" smtClean="0">
                          <a:solidFill>
                            <a:srgbClr val="000000"/>
                          </a:solidFill>
                          <a:effectLst/>
                          <a:latin typeface="+mn-lt"/>
                          <a:ea typeface="Times New Roman"/>
                          <a:cs typeface="Times New Roman"/>
                        </a:rPr>
                        <a:t>Contesta preguntas sobre elementos  literarios con las interrogantes quién, qué, cuándo, dónde, y cómo (personajes, ambiente y acontecimientos).</a:t>
                      </a:r>
                      <a:endParaRPr lang="es-419" sz="800" b="0" i="0" noProof="0" dirty="0" smtClean="0">
                        <a:solidFill>
                          <a:srgbClr val="000000"/>
                        </a:solidFill>
                        <a:effectLst/>
                        <a:latin typeface="+mn-lt"/>
                        <a:ea typeface="Times New Roman"/>
                        <a:cs typeface="Times New Roman"/>
                      </a:endParaRPr>
                    </a:p>
                  </a:txBody>
                  <a:tcPr marL="31970" marR="31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grpSp>
        <p:nvGrpSpPr>
          <p:cNvPr id="17" name="Group 16"/>
          <p:cNvGrpSpPr/>
          <p:nvPr/>
        </p:nvGrpSpPr>
        <p:grpSpPr>
          <a:xfrm>
            <a:off x="648572" y="1529262"/>
            <a:ext cx="232798" cy="1188038"/>
            <a:chOff x="686774" y="5785399"/>
            <a:chExt cx="232798" cy="1188038"/>
          </a:xfrm>
        </p:grpSpPr>
        <p:sp>
          <p:nvSpPr>
            <p:cNvPr id="18" name="Shape 89"/>
            <p:cNvSpPr/>
            <p:nvPr/>
          </p:nvSpPr>
          <p:spPr>
            <a:xfrm>
              <a:off x="690969" y="578539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686774" y="625714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686774" y="674483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21" name="Group 20"/>
          <p:cNvGrpSpPr/>
          <p:nvPr/>
        </p:nvGrpSpPr>
        <p:grpSpPr>
          <a:xfrm>
            <a:off x="632533" y="5951025"/>
            <a:ext cx="232798" cy="1188038"/>
            <a:chOff x="686774" y="5785399"/>
            <a:chExt cx="232798" cy="1188038"/>
          </a:xfrm>
        </p:grpSpPr>
        <p:sp>
          <p:nvSpPr>
            <p:cNvPr id="22" name="Shape 89"/>
            <p:cNvSpPr/>
            <p:nvPr/>
          </p:nvSpPr>
          <p:spPr>
            <a:xfrm>
              <a:off x="690969" y="578539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90"/>
            <p:cNvSpPr/>
            <p:nvPr/>
          </p:nvSpPr>
          <p:spPr>
            <a:xfrm>
              <a:off x="686774" y="625714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4" name="Shape 91"/>
            <p:cNvSpPr/>
            <p:nvPr/>
          </p:nvSpPr>
          <p:spPr>
            <a:xfrm>
              <a:off x="686774" y="674483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100731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214376" y="9119795"/>
            <a:ext cx="792481" cy="28716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pPr lvl="0">
                <a:defRPr sz="1800">
                  <a:solidFill>
                    <a:srgbClr val="000000"/>
                  </a:solidFill>
                </a:defRPr>
              </a:pPr>
              <a:t>33</a:t>
            </a:fld>
            <a:endParaRPr sz="1300">
              <a:solidFill>
                <a:srgbClr val="888888"/>
              </a:solidFill>
            </a:endParaRPr>
          </a:p>
        </p:txBody>
      </p:sp>
      <p:graphicFrame>
        <p:nvGraphicFramePr>
          <p:cNvPr id="135" name="Table 135"/>
          <p:cNvGraphicFramePr/>
          <p:nvPr>
            <p:extLst>
              <p:ext uri="{D42A27DB-BD31-4B8C-83A1-F6EECF244321}">
                <p14:modId xmlns:p14="http://schemas.microsoft.com/office/powerpoint/2010/main" val="1863782028"/>
              </p:ext>
            </p:extLst>
          </p:nvPr>
        </p:nvGraphicFramePr>
        <p:xfrm>
          <a:off x="304800" y="240030"/>
          <a:ext cx="6629401" cy="3800604"/>
        </p:xfrm>
        <a:graphic>
          <a:graphicData uri="http://schemas.openxmlformats.org/drawingml/2006/table">
            <a:tbl>
              <a:tblPr/>
              <a:tblGrid>
                <a:gridCol w="6629401"/>
              </a:tblGrid>
              <a:tr h="3800604">
                <a:tc>
                  <a:txBody>
                    <a:bodyPr/>
                    <a:lstStyle/>
                    <a:p>
                      <a:pPr marL="349250" marR="0" lvl="0" indent="-349250" algn="l" defTabSz="966612" rtl="0" eaLnBrk="1" fontAlgn="auto" latinLnBrk="0" hangingPunct="1">
                        <a:lnSpc>
                          <a:spcPct val="100000"/>
                        </a:lnSpc>
                        <a:spcBef>
                          <a:spcPts val="0"/>
                        </a:spcBef>
                        <a:spcAft>
                          <a:spcPts val="0"/>
                        </a:spcAft>
                        <a:buClrTx/>
                        <a:buSzTx/>
                        <a:buFontTx/>
                        <a:buNone/>
                        <a:tabLst/>
                        <a:defRPr sz="1800" b="0" i="0"/>
                      </a:pPr>
                      <a:r>
                        <a:rPr lang="en-US" b="1" dirty="0" smtClean="0">
                          <a:latin typeface="Helvetica" panose="020B0604020202020204" pitchFamily="34" charset="0"/>
                          <a:cs typeface="Helvetica" panose="020B0604020202020204" pitchFamily="34" charset="0"/>
                        </a:rPr>
                        <a:t>7</a:t>
                      </a:r>
                      <a:r>
                        <a:rPr b="1" dirty="0" smtClean="0">
                          <a:latin typeface="Helvetica" panose="020B0604020202020204" pitchFamily="34" charset="0"/>
                          <a:cs typeface="Helvetica" panose="020B0604020202020204" pitchFamily="34" charset="0"/>
                        </a:rPr>
                        <a:t>. </a:t>
                      </a:r>
                      <a:r>
                        <a:rPr sz="1900" dirty="0">
                          <a:latin typeface="Helvetica" panose="020B0604020202020204" pitchFamily="34" charset="0"/>
                          <a:cs typeface="Helvetica" panose="020B0604020202020204" pitchFamily="34" charset="0"/>
                        </a:rPr>
                        <a:t> </a:t>
                      </a:r>
                      <a:r>
                        <a:rPr lang="es-ES" sz="1800" b="1" i="0" kern="1200" noProof="0" dirty="0" smtClean="0">
                          <a:solidFill>
                            <a:schemeClr val="tx1"/>
                          </a:solidFill>
                          <a:latin typeface="Helvetica" panose="020B0604020202020204" pitchFamily="34" charset="0"/>
                          <a:ea typeface="+mn-ea"/>
                          <a:cs typeface="Helvetica" panose="020B0604020202020204" pitchFamily="34" charset="0"/>
                        </a:rPr>
                        <a:t>¿Qué le dijo Querida a </a:t>
                      </a:r>
                      <a:r>
                        <a:rPr lang="es-ES" sz="1800" b="1" i="0" kern="1200" noProof="0" dirty="0" err="1" smtClean="0">
                          <a:solidFill>
                            <a:schemeClr val="tx1"/>
                          </a:solidFill>
                          <a:latin typeface="Helvetica" panose="020B0604020202020204" pitchFamily="34" charset="0"/>
                          <a:ea typeface="+mn-ea"/>
                          <a:cs typeface="Helvetica" panose="020B0604020202020204" pitchFamily="34" charset="0"/>
                        </a:rPr>
                        <a:t>Rafy</a:t>
                      </a:r>
                      <a:r>
                        <a:rPr lang="es-ES" sz="1800" b="1" i="0" kern="1200" noProof="0" dirty="0" smtClean="0">
                          <a:solidFill>
                            <a:schemeClr val="tx1"/>
                          </a:solidFill>
                          <a:latin typeface="Helvetica" panose="020B0604020202020204" pitchFamily="34" charset="0"/>
                          <a:ea typeface="+mn-ea"/>
                          <a:cs typeface="Helvetica" panose="020B0604020202020204" pitchFamily="34" charset="0"/>
                        </a:rPr>
                        <a:t>?   ¿Qué le dijo </a:t>
                      </a:r>
                      <a:r>
                        <a:rPr lang="es-ES" sz="1800" b="1" i="0" kern="1200" noProof="0" dirty="0" err="1" smtClean="0">
                          <a:solidFill>
                            <a:schemeClr val="tx1"/>
                          </a:solidFill>
                          <a:latin typeface="Helvetica" panose="020B0604020202020204" pitchFamily="34" charset="0"/>
                          <a:ea typeface="+mn-ea"/>
                          <a:cs typeface="Helvetica" panose="020B0604020202020204" pitchFamily="34" charset="0"/>
                        </a:rPr>
                        <a:t>Rafy</a:t>
                      </a:r>
                      <a:r>
                        <a:rPr lang="es-ES" sz="1800" b="1" i="0" kern="1200" noProof="0" dirty="0" smtClean="0">
                          <a:solidFill>
                            <a:schemeClr val="tx1"/>
                          </a:solidFill>
                          <a:latin typeface="Helvetica" panose="020B0604020202020204" pitchFamily="34" charset="0"/>
                          <a:ea typeface="+mn-ea"/>
                          <a:cs typeface="Helvetica" panose="020B0604020202020204" pitchFamily="34" charset="0"/>
                        </a:rPr>
                        <a:t> a Querida?  Utiliza palabras y dibujos en tu respuesta.</a:t>
                      </a:r>
                    </a:p>
                    <a:p>
                      <a:pPr lvl="0" algn="l">
                        <a:defRPr sz="1800" b="0" i="0"/>
                      </a:pPr>
                      <a:r>
                        <a:rPr dirty="0" smtClean="0">
                          <a:solidFill>
                            <a:schemeClr val="tx1"/>
                          </a:solidFill>
                          <a:latin typeface="Helvetica" panose="020B0604020202020204" pitchFamily="34" charset="0"/>
                          <a:cs typeface="Helvetica" panose="020B0604020202020204" pitchFamily="34" charset="0"/>
                        </a:rPr>
                        <a:t> </a:t>
                      </a:r>
                      <a:endParaRPr lang="en-US" dirty="0" smtClean="0">
                        <a:solidFill>
                          <a:schemeClr val="tx1"/>
                        </a:solidFill>
                        <a:latin typeface="Helvetica" panose="020B0604020202020204" pitchFamily="34" charset="0"/>
                        <a:cs typeface="Helvetica" panose="020B0604020202020204" pitchFamily="34" charset="0"/>
                      </a:endParaRPr>
                    </a:p>
                    <a:p>
                      <a:pPr lvl="0" algn="l">
                        <a:defRPr sz="1800" b="0" i="0"/>
                      </a:pPr>
                      <a:r>
                        <a:rPr lang="en-US" dirty="0" smtClean="0">
                          <a:latin typeface="Helvetica" panose="020B0604020202020204" pitchFamily="34" charset="0"/>
                          <a:cs typeface="Helvetica" panose="020B0604020202020204" pitchFamily="34" charset="0"/>
                        </a:rPr>
                        <a:t>     </a:t>
                      </a:r>
                      <a:endParaRPr dirty="0">
                        <a:latin typeface="Helvetica" panose="020B0604020202020204" pitchFamily="34" charset="0"/>
                        <a:cs typeface="Helvetica" panose="020B0604020202020204" pitchFamily="34" charset="0"/>
                      </a:endParaRPr>
                    </a:p>
                  </a:txBody>
                  <a:tcPr marL="48768" marR="48768" marT="48768" marB="4876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136" name="Table 136"/>
          <p:cNvGraphicFramePr/>
          <p:nvPr>
            <p:extLst>
              <p:ext uri="{D42A27DB-BD31-4B8C-83A1-F6EECF244321}">
                <p14:modId xmlns:p14="http://schemas.microsoft.com/office/powerpoint/2010/main" val="488674869"/>
              </p:ext>
            </p:extLst>
          </p:nvPr>
        </p:nvGraphicFramePr>
        <p:xfrm>
          <a:off x="381000" y="5029200"/>
          <a:ext cx="6629401" cy="3657600"/>
        </p:xfrm>
        <a:graphic>
          <a:graphicData uri="http://schemas.openxmlformats.org/drawingml/2006/table">
            <a:tbl>
              <a:tblPr/>
              <a:tblGrid>
                <a:gridCol w="6629401"/>
              </a:tblGrid>
              <a:tr h="3657600">
                <a:tc>
                  <a:txBody>
                    <a:bodyPr/>
                    <a:lstStyle/>
                    <a:p>
                      <a:pPr marL="290513" marR="0" lvl="0" indent="-290513" algn="l" defTabSz="966612" rtl="0" eaLnBrk="1" fontAlgn="auto" latinLnBrk="0" hangingPunct="1">
                        <a:lnSpc>
                          <a:spcPct val="100000"/>
                        </a:lnSpc>
                        <a:spcBef>
                          <a:spcPts val="0"/>
                        </a:spcBef>
                        <a:spcAft>
                          <a:spcPts val="0"/>
                        </a:spcAft>
                        <a:buClrTx/>
                        <a:buSzTx/>
                        <a:buFontTx/>
                        <a:buNone/>
                        <a:tabLst/>
                        <a:defRPr sz="1800" b="0" i="0"/>
                      </a:pPr>
                      <a:r>
                        <a:rPr lang="en-US" b="1" dirty="0" smtClean="0">
                          <a:latin typeface="Helvetica" panose="020B0604020202020204" pitchFamily="34" charset="0"/>
                          <a:cs typeface="Helvetica" panose="020B0604020202020204" pitchFamily="34" charset="0"/>
                        </a:rPr>
                        <a:t>8</a:t>
                      </a:r>
                      <a:r>
                        <a:rPr b="1" dirty="0" smtClean="0">
                          <a:latin typeface="Helvetica" panose="020B0604020202020204" pitchFamily="34" charset="0"/>
                          <a:cs typeface="Helvetica" panose="020B0604020202020204" pitchFamily="34" charset="0"/>
                        </a:rPr>
                        <a:t>. </a:t>
                      </a:r>
                      <a:r>
                        <a:rPr lang="en-US" b="1" dirty="0" smtClean="0">
                          <a:latin typeface="Helvetica" panose="020B0604020202020204" pitchFamily="34" charset="0"/>
                          <a:cs typeface="Helvetica" panose="020B0604020202020204" pitchFamily="34" charset="0"/>
                        </a:rPr>
                        <a:t> </a:t>
                      </a:r>
                      <a:r>
                        <a:rPr lang="es-MX" b="1" noProof="0" dirty="0" smtClean="0">
                          <a:latin typeface="Helvetica" panose="020B0604020202020204" pitchFamily="34" charset="0"/>
                          <a:cs typeface="Helvetica" panose="020B0604020202020204" pitchFamily="34" charset="0"/>
                        </a:rPr>
                        <a:t>¿Qué información en el texto y en la ilustración de </a:t>
                      </a:r>
                      <a:r>
                        <a:rPr lang="es-MX" sz="1800" b="1" i="1" u="sng" baseline="0" noProof="0" dirty="0" err="1" smtClean="0">
                          <a:latin typeface="Helvetica" panose="020B0604020202020204" pitchFamily="34" charset="0"/>
                          <a:cs typeface="Helvetica" panose="020B0604020202020204" pitchFamily="34" charset="0"/>
                        </a:rPr>
                        <a:t>Rafy</a:t>
                      </a:r>
                      <a:r>
                        <a:rPr lang="es-MX" sz="1800" b="1" i="1" u="sng" baseline="0" noProof="0" dirty="0" smtClean="0">
                          <a:latin typeface="Helvetica" panose="020B0604020202020204" pitchFamily="34" charset="0"/>
                          <a:cs typeface="Helvetica" panose="020B0604020202020204" pitchFamily="34" charset="0"/>
                        </a:rPr>
                        <a:t> el pingüino</a:t>
                      </a:r>
                      <a:r>
                        <a:rPr lang="es-MX" sz="1800" b="1" baseline="0" noProof="0" dirty="0" smtClean="0">
                          <a:latin typeface="Helvetica" panose="020B0604020202020204" pitchFamily="34" charset="0"/>
                          <a:cs typeface="Helvetica" panose="020B0604020202020204" pitchFamily="34" charset="0"/>
                        </a:rPr>
                        <a:t>,  dice que los pingüinos son buenos nadadores?</a:t>
                      </a:r>
                      <a:endParaRPr lang="es-MX" sz="1000" noProof="0" dirty="0" smtClean="0">
                        <a:latin typeface="Helvetica" panose="020B0604020202020204" pitchFamily="34" charset="0"/>
                        <a:cs typeface="Helvetica" panose="020B0604020202020204" pitchFamily="34" charset="0"/>
                      </a:endParaRPr>
                    </a:p>
                    <a:p>
                      <a:pPr lvl="0" algn="l">
                        <a:defRPr sz="1800" b="0" i="0"/>
                      </a:pPr>
                      <a:r>
                        <a:rPr dirty="0" smtClean="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  </a:t>
                      </a:r>
                      <a:r>
                        <a:rPr lang="en-US" baseline="0" dirty="0" smtClean="0">
                          <a:latin typeface="Helvetica" panose="020B0604020202020204" pitchFamily="34" charset="0"/>
                          <a:cs typeface="Helvetica" panose="020B0604020202020204" pitchFamily="34" charset="0"/>
                        </a:rPr>
                        <a:t> </a:t>
                      </a:r>
                      <a:endParaRPr b="0" dirty="0">
                        <a:latin typeface="Helvetica" panose="020B0604020202020204" pitchFamily="34" charset="0"/>
                        <a:cs typeface="Helvetica" panose="020B0604020202020204" pitchFamily="34" charset="0"/>
                      </a:endParaRPr>
                    </a:p>
                  </a:txBody>
                  <a:tcPr marL="48768" marR="48768" marT="48768" marB="4876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75292574"/>
              </p:ext>
            </p:extLst>
          </p:nvPr>
        </p:nvGraphicFramePr>
        <p:xfrm>
          <a:off x="5089358" y="4126643"/>
          <a:ext cx="1828801" cy="808356"/>
        </p:xfrm>
        <a:graphic>
          <a:graphicData uri="http://schemas.openxmlformats.org/drawingml/2006/table">
            <a:tbl>
              <a:tblPr firstRow="1" firstCol="1" bandRow="1"/>
              <a:tblGrid>
                <a:gridCol w="1828801"/>
              </a:tblGrid>
              <a:tr h="129292">
                <a:tc>
                  <a:txBody>
                    <a:bodyPr/>
                    <a:lstStyle/>
                    <a:p>
                      <a:pPr marL="0" marR="0" algn="ctr">
                        <a:lnSpc>
                          <a:spcPct val="115000"/>
                        </a:lnSpc>
                        <a:spcBef>
                          <a:spcPts val="0"/>
                        </a:spcBef>
                        <a:spcAft>
                          <a:spcPts val="0"/>
                        </a:spcAft>
                      </a:pPr>
                      <a:r>
                        <a:rPr lang="en-US" sz="800" b="0" dirty="0" err="1" smtClean="0">
                          <a:solidFill>
                            <a:srgbClr val="000000"/>
                          </a:solidFill>
                          <a:effectLst/>
                          <a:latin typeface="+mn-lt"/>
                          <a:ea typeface="Times New Roman"/>
                          <a:cs typeface="Times New Roman"/>
                        </a:rPr>
                        <a:t>Hacia</a:t>
                      </a:r>
                      <a:r>
                        <a:rPr lang="en-US" sz="800" b="0" dirty="0" smtClean="0">
                          <a:solidFill>
                            <a:srgbClr val="000000"/>
                          </a:solidFill>
                          <a:effectLst/>
                          <a:latin typeface="+mn-lt"/>
                          <a:ea typeface="Times New Roman"/>
                          <a:cs typeface="Times New Roman"/>
                        </a:rPr>
                        <a:t> RL.1.6 DOK </a:t>
                      </a:r>
                      <a:r>
                        <a:rPr lang="en-US" sz="800" b="0" dirty="0">
                          <a:solidFill>
                            <a:srgbClr val="000000"/>
                          </a:solidFill>
                          <a:effectLst/>
                          <a:latin typeface="+mn-lt"/>
                          <a:ea typeface="Times New Roman"/>
                          <a:cs typeface="Times New Roman"/>
                        </a:rPr>
                        <a:t>2 –Cl</a:t>
                      </a:r>
                      <a:endParaRPr lang="en-US" sz="800" b="0" dirty="0">
                        <a:effectLst/>
                        <a:latin typeface="+mn-lt"/>
                        <a:ea typeface="Calibri"/>
                        <a:cs typeface="Times New Roman"/>
                      </a:endParaRPr>
                    </a:p>
                  </a:txBody>
                  <a:tcPr marL="32100" marR="32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r>
              <a:tr h="295320">
                <a:tc>
                  <a:txBody>
                    <a:bodyPr/>
                    <a:lstStyle/>
                    <a:p>
                      <a:pPr marL="0" marR="0" algn="l">
                        <a:lnSpc>
                          <a:spcPct val="115000"/>
                        </a:lnSpc>
                        <a:spcBef>
                          <a:spcPts val="0"/>
                        </a:spcBef>
                        <a:spcAft>
                          <a:spcPts val="0"/>
                        </a:spcAft>
                      </a:pPr>
                      <a:r>
                        <a:rPr lang="es-ES" sz="800" b="0" dirty="0" smtClean="0">
                          <a:solidFill>
                            <a:srgbClr val="000000"/>
                          </a:solidFill>
                          <a:effectLst/>
                          <a:latin typeface="+mn-lt"/>
                          <a:ea typeface="Times New Roman"/>
                          <a:cs typeface="Times New Roman"/>
                        </a:rPr>
                        <a:t>Localiza información (la parte del texto) para identificar específicamente quién está narrando el cuento en diferentes partes </a:t>
                      </a:r>
                      <a:r>
                        <a:rPr lang="es-ES" sz="800" b="0" u="sng" dirty="0" smtClean="0">
                          <a:solidFill>
                            <a:srgbClr val="000000"/>
                          </a:solidFill>
                          <a:effectLst/>
                          <a:latin typeface="+mn-lt"/>
                          <a:ea typeface="Times New Roman"/>
                          <a:cs typeface="Times New Roman"/>
                        </a:rPr>
                        <a:t>de un  texto nuevo.</a:t>
                      </a:r>
                    </a:p>
                    <a:p>
                      <a:pPr marL="0" marR="0" algn="l">
                        <a:lnSpc>
                          <a:spcPct val="115000"/>
                        </a:lnSpc>
                        <a:spcBef>
                          <a:spcPts val="0"/>
                        </a:spcBef>
                        <a:spcAft>
                          <a:spcPts val="0"/>
                        </a:spcAft>
                      </a:pPr>
                      <a:endParaRPr lang="en-US" sz="700" b="0" u="sng" dirty="0" smtClean="0">
                        <a:solidFill>
                          <a:srgbClr val="000000"/>
                        </a:solidFill>
                        <a:effectLst/>
                        <a:latin typeface="+mn-lt"/>
                        <a:ea typeface="Times New Roman"/>
                        <a:cs typeface="Times New Roman"/>
                      </a:endParaRPr>
                    </a:p>
                  </a:txBody>
                  <a:tcPr marL="32100" marR="32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74997438"/>
              </p:ext>
            </p:extLst>
          </p:nvPr>
        </p:nvGraphicFramePr>
        <p:xfrm>
          <a:off x="381000" y="8722300"/>
          <a:ext cx="1676400" cy="684658"/>
        </p:xfrm>
        <a:graphic>
          <a:graphicData uri="http://schemas.openxmlformats.org/drawingml/2006/table">
            <a:tbl>
              <a:tblPr firstRow="1" firstCol="1" bandRow="1"/>
              <a:tblGrid>
                <a:gridCol w="1676400"/>
              </a:tblGrid>
              <a:tr h="128768">
                <a:tc>
                  <a:txBody>
                    <a:bodyPr/>
                    <a:lstStyle/>
                    <a:p>
                      <a:pPr marL="0" marR="0" algn="ctr">
                        <a:lnSpc>
                          <a:spcPct val="115000"/>
                        </a:lnSpc>
                        <a:spcBef>
                          <a:spcPts val="0"/>
                        </a:spcBef>
                        <a:spcAft>
                          <a:spcPts val="0"/>
                        </a:spcAft>
                      </a:pPr>
                      <a:r>
                        <a:rPr lang="en-US" sz="800" b="0" dirty="0" err="1" smtClean="0">
                          <a:solidFill>
                            <a:srgbClr val="000000"/>
                          </a:solidFill>
                          <a:effectLst/>
                          <a:latin typeface="+mn-lt"/>
                          <a:ea typeface="Times New Roman"/>
                          <a:cs typeface="Times New Roman"/>
                        </a:rPr>
                        <a:t>Hacia</a:t>
                      </a:r>
                      <a:r>
                        <a:rPr lang="en-US" sz="800" b="0" dirty="0" smtClean="0">
                          <a:solidFill>
                            <a:srgbClr val="000000"/>
                          </a:solidFill>
                          <a:effectLst/>
                          <a:latin typeface="+mn-lt"/>
                          <a:ea typeface="Times New Roman"/>
                          <a:cs typeface="Times New Roman"/>
                        </a:rPr>
                        <a:t> RL.1.7</a:t>
                      </a:r>
                      <a:r>
                        <a:rPr lang="en-US" sz="800" b="0" baseline="0" dirty="0" smtClean="0">
                          <a:solidFill>
                            <a:srgbClr val="000000"/>
                          </a:solidFill>
                          <a:effectLst/>
                          <a:latin typeface="+mn-lt"/>
                          <a:ea typeface="Times New Roman"/>
                          <a:cs typeface="Times New Roman"/>
                        </a:rPr>
                        <a:t> </a:t>
                      </a:r>
                      <a:r>
                        <a:rPr lang="en-US" sz="800" b="0" dirty="0" smtClean="0">
                          <a:solidFill>
                            <a:srgbClr val="000000"/>
                          </a:solidFill>
                          <a:effectLst/>
                          <a:latin typeface="+mn-lt"/>
                          <a:ea typeface="Times New Roman"/>
                          <a:cs typeface="Times New Roman"/>
                        </a:rPr>
                        <a:t>DOK </a:t>
                      </a:r>
                      <a:r>
                        <a:rPr lang="en-US" sz="800" b="0" dirty="0">
                          <a:solidFill>
                            <a:srgbClr val="000000"/>
                          </a:solidFill>
                          <a:effectLst/>
                          <a:latin typeface="+mn-lt"/>
                          <a:ea typeface="Times New Roman"/>
                          <a:cs typeface="Times New Roman"/>
                        </a:rPr>
                        <a:t>2 - </a:t>
                      </a:r>
                      <a:r>
                        <a:rPr lang="en-US" sz="800" b="0" dirty="0" err="1">
                          <a:solidFill>
                            <a:srgbClr val="000000"/>
                          </a:solidFill>
                          <a:effectLst/>
                          <a:latin typeface="+mn-lt"/>
                          <a:ea typeface="Times New Roman"/>
                          <a:cs typeface="Times New Roman"/>
                        </a:rPr>
                        <a:t>APn</a:t>
                      </a:r>
                      <a:endParaRPr lang="en-US" sz="800" b="0" dirty="0">
                        <a:effectLst/>
                        <a:latin typeface="+mn-lt"/>
                        <a:ea typeface="Calibri"/>
                        <a:cs typeface="Times New Roman"/>
                      </a:endParaRPr>
                    </a:p>
                  </a:txBody>
                  <a:tcPr marL="31970" marR="31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514718">
                <a:tc>
                  <a:txBody>
                    <a:bodyPr/>
                    <a:lstStyle/>
                    <a:p>
                      <a:pPr marL="0" marR="0" algn="l">
                        <a:lnSpc>
                          <a:spcPct val="115000"/>
                        </a:lnSpc>
                        <a:spcBef>
                          <a:spcPts val="0"/>
                        </a:spcBef>
                        <a:spcAft>
                          <a:spcPts val="0"/>
                        </a:spcAft>
                      </a:pPr>
                      <a:r>
                        <a:rPr lang="es-ES" sz="800" b="0" dirty="0" smtClean="0">
                          <a:solidFill>
                            <a:srgbClr val="000000"/>
                          </a:solidFill>
                          <a:effectLst/>
                          <a:latin typeface="+mn-lt"/>
                          <a:ea typeface="Times New Roman"/>
                          <a:cs typeface="Calibri"/>
                        </a:rPr>
                        <a:t>Obtiene e interpreta información utilizando las ilustraciones y detalles para describir personajes, el ambiente, o acontecimientos.</a:t>
                      </a:r>
                      <a:endParaRPr lang="en-US" sz="800" b="0" dirty="0" smtClean="0">
                        <a:effectLst/>
                        <a:latin typeface="+mn-lt"/>
                        <a:ea typeface="Calibri"/>
                        <a:cs typeface="Calibri"/>
                      </a:endParaRPr>
                    </a:p>
                  </a:txBody>
                  <a:tcPr marL="31970" marR="319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05964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10241" name="Rectangle 1"/>
          <p:cNvSpPr>
            <a:spLocks noChangeArrowheads="1"/>
          </p:cNvSpPr>
          <p:nvPr/>
        </p:nvSpPr>
        <p:spPr bwMode="auto">
          <a:xfrm>
            <a:off x="685800" y="57122"/>
            <a:ext cx="6172200"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MX" sz="1600" b="1" u="sng" dirty="0" smtClean="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Pingüinos</a:t>
            </a:r>
          </a:p>
          <a:p>
            <a:pPr marL="0" marR="0" lvl="0" indent="0" algn="ctr" defTabSz="914400" rtl="0" eaLnBrk="1" fontAlgn="base" latinLnBrk="0" hangingPunct="1">
              <a:lnSpc>
                <a:spcPct val="100000"/>
              </a:lnSpc>
              <a:spcBef>
                <a:spcPct val="0"/>
              </a:spcBef>
              <a:spcAft>
                <a:spcPct val="0"/>
              </a:spcAft>
              <a:buClrTx/>
              <a:buSzTx/>
              <a:buFontTx/>
              <a:buNone/>
              <a:tabLst/>
            </a:pPr>
            <a:r>
              <a:rPr lang="es-MX" sz="1200" i="1" dirty="0" smtClean="0">
                <a:latin typeface="Calibri" pitchFamily="34" charset="0"/>
                <a:ea typeface="Calibri" pitchFamily="34" charset="0"/>
                <a:cs typeface="Times New Roman" pitchFamily="18" charset="0"/>
              </a:rPr>
              <a:t>Por. Elizabeth </a:t>
            </a:r>
            <a:r>
              <a:rPr lang="es-MX" sz="1200" i="1" dirty="0" err="1" smtClean="0">
                <a:latin typeface="Calibri" pitchFamily="34" charset="0"/>
                <a:ea typeface="Calibri" pitchFamily="34" charset="0"/>
                <a:cs typeface="Times New Roman" pitchFamily="18" charset="0"/>
              </a:rPr>
              <a:t>Yeo</a:t>
            </a:r>
            <a:endParaRPr kumimoji="0" lang="es-MX" sz="1200" i="1"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400" i="1" strike="noStrike" cap="none" normalizeH="0" baseline="0" dirty="0" smtClean="0">
              <a:ln>
                <a:noFill/>
              </a:ln>
              <a:solidFill>
                <a:schemeClr val="tx1"/>
              </a:solidFill>
              <a:effectLst/>
              <a:latin typeface="Arial" pitchFamily="34" charset="0"/>
            </a:endParaRPr>
          </a:p>
          <a:p>
            <a:r>
              <a:rPr lang="es-MX" sz="1600" dirty="0" smtClean="0"/>
              <a:t>1</a:t>
            </a:r>
          </a:p>
          <a:p>
            <a:r>
              <a:rPr lang="es-MX" sz="1600" dirty="0" smtClean="0"/>
              <a:t>Los pingüinos son aves, pero no pueden volar.  Hay 17 tipos diferentes de pingüinos. </a:t>
            </a:r>
          </a:p>
          <a:p>
            <a:endParaRPr lang="es-MX" sz="1600" dirty="0" smtClean="0"/>
          </a:p>
          <a:p>
            <a:r>
              <a:rPr lang="es-MX" sz="1600" dirty="0" smtClean="0"/>
              <a:t>2</a:t>
            </a:r>
          </a:p>
          <a:p>
            <a:r>
              <a:rPr lang="es-MX" sz="1600" dirty="0" smtClean="0"/>
              <a:t>Algunos pingüinos viven en el continente de Antártica.  Es muy frío y ventoso. El pingüino más grande que vive en Antártica se llama el </a:t>
            </a:r>
            <a:r>
              <a:rPr lang="es-MX" sz="1600" u="sng" dirty="0" smtClean="0"/>
              <a:t>pingüino Emperador</a:t>
            </a:r>
            <a:r>
              <a:rPr lang="es-MX" sz="1600" dirty="0" smtClean="0"/>
              <a:t> y el más pequeño se llama el </a:t>
            </a:r>
            <a:r>
              <a:rPr lang="es-MX" sz="1600" u="sng" dirty="0" smtClean="0"/>
              <a:t>pingüino Adelaida</a:t>
            </a:r>
            <a:r>
              <a:rPr lang="es-MX" sz="1600" dirty="0" smtClean="0"/>
              <a:t>.   </a:t>
            </a:r>
          </a:p>
          <a:p>
            <a:endParaRPr lang="es-MX" sz="1600" dirty="0" smtClean="0"/>
          </a:p>
          <a:p>
            <a:r>
              <a:rPr lang="es-MX" sz="1600" dirty="0" smtClean="0"/>
              <a:t>3</a:t>
            </a:r>
          </a:p>
          <a:p>
            <a:r>
              <a:rPr lang="es-MX" sz="1600" dirty="0" smtClean="0"/>
              <a:t>Los pingüinos son muy buenos nadadores y tienen mucha grasa para mantenerlos caliente.  Ellos nadan muy bien y pasan la mayor parte de su vida en el mar. </a:t>
            </a:r>
          </a:p>
          <a:p>
            <a:endParaRPr lang="es-MX" sz="1600" dirty="0" smtClean="0"/>
          </a:p>
          <a:p>
            <a:r>
              <a:rPr lang="es-MX" sz="1600" dirty="0" smtClean="0"/>
              <a:t>4</a:t>
            </a:r>
          </a:p>
          <a:p>
            <a:r>
              <a:rPr lang="es-MX" sz="1600" dirty="0" smtClean="0"/>
              <a:t>Ellos tienen más plumas que la mayoría de otras aves.  Sus plumas bloquean el agua y los ayuda a mantener su piel seca.  </a:t>
            </a:r>
          </a:p>
          <a:p>
            <a:pPr lvl="0" defTabSz="914400" eaLnBrk="0" fontAlgn="base" hangingPunct="0">
              <a:spcBef>
                <a:spcPct val="0"/>
              </a:spcBef>
              <a:spcAft>
                <a:spcPct val="0"/>
              </a:spcAft>
            </a:pPr>
            <a:endParaRPr lang="es-MX" sz="1600" dirty="0" smtClean="0">
              <a:latin typeface="Calibri" pitchFamily="34" charset="0"/>
              <a:ea typeface="Calibri" pitchFamily="34" charset="0"/>
              <a:cs typeface="Times New Roman" pitchFamily="18" charset="0"/>
            </a:endParaRPr>
          </a:p>
        </p:txBody>
      </p:sp>
      <p:sp>
        <p:nvSpPr>
          <p:cNvPr id="8" name="Rectangle 7"/>
          <p:cNvSpPr/>
          <p:nvPr/>
        </p:nvSpPr>
        <p:spPr>
          <a:xfrm>
            <a:off x="4114800" y="5943600"/>
            <a:ext cx="2895600" cy="1969770"/>
          </a:xfrm>
          <a:prstGeom prst="rect">
            <a:avLst/>
          </a:prstGeom>
        </p:spPr>
        <p:txBody>
          <a:bodyPr wrap="square">
            <a:spAutoFit/>
          </a:bodyPr>
          <a:lstStyle/>
          <a:p>
            <a:pPr algn="ctr"/>
            <a:r>
              <a:rPr lang="es-MX" sz="1400" b="1" u="sng" dirty="0" smtClean="0"/>
              <a:t>Glosario</a:t>
            </a:r>
          </a:p>
          <a:p>
            <a:endParaRPr lang="es-MX" sz="1200" b="1" dirty="0" smtClean="0"/>
          </a:p>
          <a:p>
            <a:r>
              <a:rPr lang="es-MX" sz="1200" b="1" u="sng" dirty="0" smtClean="0"/>
              <a:t>párrafo 1</a:t>
            </a:r>
            <a:endParaRPr lang="es-MX" sz="1200" u="sng" dirty="0" smtClean="0"/>
          </a:p>
          <a:p>
            <a:pPr lvl="1"/>
            <a:r>
              <a:rPr lang="es-MX" sz="1200" b="1" i="1" dirty="0" smtClean="0">
                <a:solidFill>
                  <a:srgbClr val="002060"/>
                </a:solidFill>
              </a:rPr>
              <a:t>Muchos tipos de pingüinos</a:t>
            </a:r>
            <a:endParaRPr lang="es-MX" sz="1200" dirty="0" smtClean="0"/>
          </a:p>
          <a:p>
            <a:r>
              <a:rPr lang="es-MX" sz="1200" b="1" u="sng" dirty="0" smtClean="0"/>
              <a:t>párrafo 2</a:t>
            </a:r>
            <a:endParaRPr lang="es-MX" sz="1200" u="sng" dirty="0" smtClean="0"/>
          </a:p>
          <a:p>
            <a:pPr lvl="1"/>
            <a:r>
              <a:rPr lang="es-MX" sz="1200" b="1" i="1" dirty="0" smtClean="0">
                <a:solidFill>
                  <a:srgbClr val="002060"/>
                </a:solidFill>
              </a:rPr>
              <a:t>Pingüinos Emperador y Adelaida</a:t>
            </a:r>
            <a:endParaRPr lang="es-MX" sz="1200" i="1" dirty="0" smtClean="0"/>
          </a:p>
          <a:p>
            <a:r>
              <a:rPr lang="es-MX" sz="1200" b="1" u="sng" dirty="0" smtClean="0"/>
              <a:t>párrafo 3</a:t>
            </a:r>
          </a:p>
          <a:p>
            <a:r>
              <a:rPr lang="es-MX" sz="1200" b="1" i="1" dirty="0" smtClean="0">
                <a:solidFill>
                  <a:srgbClr val="002060"/>
                </a:solidFill>
              </a:rPr>
              <a:t>               Los pingüinos nadan</a:t>
            </a:r>
            <a:endParaRPr lang="es-MX" sz="1200" dirty="0" smtClean="0"/>
          </a:p>
          <a:p>
            <a:r>
              <a:rPr lang="es-MX" sz="1200" b="1" u="sng" dirty="0" smtClean="0"/>
              <a:t>párrafo 4</a:t>
            </a:r>
            <a:endParaRPr lang="es-MX" sz="1200" u="sng" dirty="0" smtClean="0"/>
          </a:p>
          <a:p>
            <a:pPr lvl="1"/>
            <a:r>
              <a:rPr lang="es-MX" sz="1200" b="1" i="1" dirty="0" smtClean="0">
                <a:solidFill>
                  <a:srgbClr val="002060"/>
                </a:solidFill>
              </a:rPr>
              <a:t>Plumas</a:t>
            </a:r>
            <a:endParaRPr lang="es-MX" sz="1200" i="1" dirty="0">
              <a:solidFill>
                <a:srgbClr val="002060"/>
              </a:solidFill>
            </a:endParaRPr>
          </a:p>
        </p:txBody>
      </p:sp>
      <p:grpSp>
        <p:nvGrpSpPr>
          <p:cNvPr id="13" name="Group 12"/>
          <p:cNvGrpSpPr/>
          <p:nvPr/>
        </p:nvGrpSpPr>
        <p:grpSpPr>
          <a:xfrm>
            <a:off x="381000" y="5486400"/>
            <a:ext cx="3680539" cy="3124200"/>
            <a:chOff x="381000" y="5486400"/>
            <a:chExt cx="3680539" cy="3124200"/>
          </a:xfrm>
        </p:grpSpPr>
        <p:pic>
          <p:nvPicPr>
            <p:cNvPr id="10" name="Picture 2"/>
            <p:cNvPicPr>
              <a:picLocks noChangeAspect="1" noChangeArrowheads="1"/>
            </p:cNvPicPr>
            <p:nvPr/>
          </p:nvPicPr>
          <p:blipFill>
            <a:blip r:embed="rId2" cstate="print"/>
            <a:srcRect l="23125" t="30833" r="32500" b="27500"/>
            <a:stretch>
              <a:fillRect/>
            </a:stretch>
          </p:blipFill>
          <p:spPr bwMode="auto">
            <a:xfrm>
              <a:off x="381000" y="5486400"/>
              <a:ext cx="3680539" cy="3124200"/>
            </a:xfrm>
            <a:prstGeom prst="rect">
              <a:avLst/>
            </a:prstGeom>
            <a:noFill/>
            <a:ln>
              <a:noFill/>
            </a:ln>
          </p:spPr>
        </p:pic>
        <p:sp>
          <p:nvSpPr>
            <p:cNvPr id="6" name="TextBox 5"/>
            <p:cNvSpPr txBox="1"/>
            <p:nvPr/>
          </p:nvSpPr>
          <p:spPr>
            <a:xfrm>
              <a:off x="1905000" y="6248400"/>
              <a:ext cx="1143000" cy="307777"/>
            </a:xfrm>
            <a:prstGeom prst="rect">
              <a:avLst/>
            </a:prstGeom>
            <a:solidFill>
              <a:schemeClr val="bg1"/>
            </a:solidFill>
            <a:ln>
              <a:solidFill>
                <a:schemeClr val="tx1"/>
              </a:solidFill>
            </a:ln>
          </p:spPr>
          <p:txBody>
            <a:bodyPr wrap="square" rtlCol="0">
              <a:spAutoFit/>
            </a:bodyPr>
            <a:lstStyle/>
            <a:p>
              <a:pPr algn="ctr"/>
              <a:r>
                <a:rPr lang="es-MX" sz="1400" dirty="0" smtClean="0"/>
                <a:t>ANTÁRTICA</a:t>
              </a:r>
              <a:endParaRPr lang="es-MX" sz="1400" dirty="0"/>
            </a:p>
          </p:txBody>
        </p:sp>
        <p:sp>
          <p:nvSpPr>
            <p:cNvPr id="7" name="TextBox 6"/>
            <p:cNvSpPr txBox="1"/>
            <p:nvPr/>
          </p:nvSpPr>
          <p:spPr>
            <a:xfrm>
              <a:off x="533400" y="5562600"/>
              <a:ext cx="1258486" cy="276999"/>
            </a:xfrm>
            <a:prstGeom prst="rect">
              <a:avLst/>
            </a:prstGeom>
            <a:solidFill>
              <a:schemeClr val="bg1">
                <a:lumMod val="50000"/>
              </a:schemeClr>
            </a:solidFill>
          </p:spPr>
          <p:txBody>
            <a:bodyPr wrap="none" rtlCol="0">
              <a:spAutoFit/>
            </a:bodyPr>
            <a:lstStyle/>
            <a:p>
              <a:r>
                <a:rPr lang="es-MX" sz="1200" dirty="0" smtClean="0">
                  <a:solidFill>
                    <a:schemeClr val="bg1"/>
                  </a:solidFill>
                </a:rPr>
                <a:t>Océano Atlántico</a:t>
              </a:r>
              <a:endParaRPr lang="es-MX" sz="1200" dirty="0">
                <a:solidFill>
                  <a:schemeClr val="bg1"/>
                </a:solidFill>
              </a:endParaRPr>
            </a:p>
          </p:txBody>
        </p:sp>
        <p:sp>
          <p:nvSpPr>
            <p:cNvPr id="9" name="TextBox 8"/>
            <p:cNvSpPr txBox="1"/>
            <p:nvPr/>
          </p:nvSpPr>
          <p:spPr>
            <a:xfrm>
              <a:off x="457200" y="7924800"/>
              <a:ext cx="1180323" cy="276999"/>
            </a:xfrm>
            <a:prstGeom prst="rect">
              <a:avLst/>
            </a:prstGeom>
            <a:solidFill>
              <a:schemeClr val="bg1">
                <a:lumMod val="50000"/>
              </a:schemeClr>
            </a:solidFill>
          </p:spPr>
          <p:txBody>
            <a:bodyPr wrap="none" rtlCol="0">
              <a:spAutoFit/>
            </a:bodyPr>
            <a:lstStyle/>
            <a:p>
              <a:r>
                <a:rPr lang="es-MX" sz="1200" dirty="0" smtClean="0">
                  <a:solidFill>
                    <a:schemeClr val="bg1"/>
                  </a:solidFill>
                </a:rPr>
                <a:t>Océano Pacífico</a:t>
              </a:r>
              <a:endParaRPr lang="es-MX" sz="1200" dirty="0">
                <a:solidFill>
                  <a:schemeClr val="bg1"/>
                </a:solidFill>
              </a:endParaRPr>
            </a:p>
          </p:txBody>
        </p:sp>
        <p:sp>
          <p:nvSpPr>
            <p:cNvPr id="11" name="TextBox 10"/>
            <p:cNvSpPr txBox="1"/>
            <p:nvPr/>
          </p:nvSpPr>
          <p:spPr>
            <a:xfrm>
              <a:off x="2743200" y="5638800"/>
              <a:ext cx="1219200" cy="276999"/>
            </a:xfrm>
            <a:prstGeom prst="rect">
              <a:avLst/>
            </a:prstGeom>
            <a:solidFill>
              <a:schemeClr val="bg1">
                <a:lumMod val="50000"/>
              </a:schemeClr>
            </a:solidFill>
          </p:spPr>
          <p:txBody>
            <a:bodyPr wrap="square" rtlCol="0">
              <a:spAutoFit/>
            </a:bodyPr>
            <a:lstStyle/>
            <a:p>
              <a:r>
                <a:rPr lang="es-MX" sz="1200" dirty="0" smtClean="0">
                  <a:solidFill>
                    <a:schemeClr val="bg1"/>
                  </a:solidFill>
                </a:rPr>
                <a:t>Océano Índico</a:t>
              </a:r>
              <a:endParaRPr lang="es-MX" sz="1200" dirty="0">
                <a:solidFill>
                  <a:schemeClr val="bg1"/>
                </a:solidFill>
              </a:endParaRPr>
            </a:p>
          </p:txBody>
        </p:sp>
        <p:sp>
          <p:nvSpPr>
            <p:cNvPr id="12" name="TextBox 11"/>
            <p:cNvSpPr txBox="1"/>
            <p:nvPr/>
          </p:nvSpPr>
          <p:spPr>
            <a:xfrm>
              <a:off x="2019300" y="6840327"/>
              <a:ext cx="723900" cy="276999"/>
            </a:xfrm>
            <a:prstGeom prst="rect">
              <a:avLst/>
            </a:prstGeom>
            <a:blipFill>
              <a:blip r:embed="rId3"/>
              <a:tile tx="0" ty="0" sx="100000" sy="100000" flip="none" algn="tl"/>
            </a:blipFill>
            <a:ln>
              <a:noFill/>
            </a:ln>
          </p:spPr>
          <p:txBody>
            <a:bodyPr wrap="square" rtlCol="0">
              <a:spAutoFit/>
            </a:bodyPr>
            <a:lstStyle/>
            <a:p>
              <a:pPr algn="ctr"/>
              <a:r>
                <a:rPr lang="es-MX" sz="1200" dirty="0" smtClean="0"/>
                <a:t>Polo sur</a:t>
              </a:r>
              <a:endParaRPr lang="es-MX" sz="1200" dirty="0"/>
            </a:p>
          </p:txBody>
        </p:sp>
      </p:grpSp>
      <p:sp>
        <p:nvSpPr>
          <p:cNvPr id="14" name="Rectangle 13"/>
          <p:cNvSpPr/>
          <p:nvPr/>
        </p:nvSpPr>
        <p:spPr>
          <a:xfrm>
            <a:off x="5090372" y="130952"/>
            <a:ext cx="2123907" cy="707886"/>
          </a:xfrm>
          <a:prstGeom prst="rect">
            <a:avLst/>
          </a:prstGeom>
        </p:spPr>
        <p:txBody>
          <a:bodyPr wrap="square">
            <a:spAutoFit/>
          </a:bodyPr>
          <a:lstStyle/>
          <a:p>
            <a:pPr lvl="0"/>
            <a:r>
              <a:rPr lang="es-ES" sz="800" dirty="0" smtClean="0">
                <a:solidFill>
                  <a:prstClr val="black"/>
                </a:solidFill>
              </a:rPr>
              <a:t>Equivalencia </a:t>
            </a:r>
            <a:r>
              <a:rPr lang="es-ES" sz="800" dirty="0">
                <a:solidFill>
                  <a:prstClr val="black"/>
                </a:solidFill>
              </a:rPr>
              <a:t>de </a:t>
            </a:r>
            <a:r>
              <a:rPr lang="es-ES" sz="800" dirty="0" smtClean="0">
                <a:solidFill>
                  <a:prstClr val="black"/>
                </a:solidFill>
              </a:rPr>
              <a:t>grado:  4.4</a:t>
            </a:r>
          </a:p>
          <a:p>
            <a:pPr lvl="0"/>
            <a:r>
              <a:rPr lang="es-ES" sz="800" dirty="0" smtClean="0">
                <a:solidFill>
                  <a:srgbClr val="333333"/>
                </a:solidFill>
              </a:rPr>
              <a:t>Escala </a:t>
            </a:r>
            <a:r>
              <a:rPr lang="es-ES" sz="800" i="1" dirty="0" err="1" smtClean="0">
                <a:solidFill>
                  <a:srgbClr val="333333"/>
                </a:solidFill>
              </a:rPr>
              <a:t>Lexile</a:t>
            </a:r>
            <a:r>
              <a:rPr lang="es-ES" sz="800" i="1" dirty="0" smtClean="0">
                <a:solidFill>
                  <a:srgbClr val="333333"/>
                </a:solidFill>
              </a:rPr>
              <a:t>:</a:t>
            </a:r>
            <a:r>
              <a:rPr lang="es-ES" sz="800" dirty="0" smtClean="0">
                <a:solidFill>
                  <a:srgbClr val="333333"/>
                </a:solidFill>
              </a:rPr>
              <a:t>  1040</a:t>
            </a:r>
          </a:p>
          <a:p>
            <a:pPr lvl="0"/>
            <a:r>
              <a:rPr lang="es-ES" sz="800" dirty="0" smtClean="0">
                <a:solidFill>
                  <a:srgbClr val="333333"/>
                </a:solidFill>
              </a:rPr>
              <a:t>Promedio del largo </a:t>
            </a:r>
            <a:r>
              <a:rPr lang="es-ES" sz="800" dirty="0">
                <a:solidFill>
                  <a:srgbClr val="333333"/>
                </a:solidFill>
              </a:rPr>
              <a:t>de la </a:t>
            </a:r>
            <a:r>
              <a:rPr lang="es-ES" sz="800" dirty="0" smtClean="0">
                <a:solidFill>
                  <a:srgbClr val="333333"/>
                </a:solidFill>
              </a:rPr>
              <a:t>oración: 16.33</a:t>
            </a:r>
          </a:p>
          <a:p>
            <a:pPr lvl="0"/>
            <a:r>
              <a:rPr lang="es-ES" sz="800" dirty="0" smtClean="0">
                <a:solidFill>
                  <a:srgbClr val="333333"/>
                </a:solidFill>
              </a:rPr>
              <a:t>Promedio </a:t>
            </a:r>
            <a:r>
              <a:rPr lang="es-ES" sz="800" dirty="0">
                <a:solidFill>
                  <a:srgbClr val="333333"/>
                </a:solidFill>
              </a:rPr>
              <a:t>de la frecuencia de </a:t>
            </a:r>
            <a:r>
              <a:rPr lang="es-ES" sz="800" dirty="0" smtClean="0">
                <a:solidFill>
                  <a:srgbClr val="333333"/>
                </a:solidFill>
              </a:rPr>
              <a:t>palabras: 3.52</a:t>
            </a:r>
            <a:endParaRPr lang="es-ES" sz="800" dirty="0">
              <a:solidFill>
                <a:srgbClr val="333333"/>
              </a:solidFill>
            </a:endParaRPr>
          </a:p>
          <a:p>
            <a:pPr lvl="0"/>
            <a:r>
              <a:rPr lang="es-ES" sz="800" dirty="0">
                <a:solidFill>
                  <a:srgbClr val="333333"/>
                </a:solidFill>
              </a:rPr>
              <a:t>Número de </a:t>
            </a:r>
            <a:r>
              <a:rPr lang="es-ES" sz="800" dirty="0" smtClean="0">
                <a:solidFill>
                  <a:srgbClr val="333333"/>
                </a:solidFill>
              </a:rPr>
              <a:t>palabras: 98</a:t>
            </a:r>
            <a:endParaRPr lang="es-ES" sz="800" b="1" dirty="0"/>
          </a:p>
        </p:txBody>
      </p:sp>
    </p:spTree>
    <p:extLst>
      <p:ext uri="{BB962C8B-B14F-4D97-AF65-F5344CB8AC3E}">
        <p14:creationId xmlns:p14="http://schemas.microsoft.com/office/powerpoint/2010/main" val="94139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33400" y="5334000"/>
            <a:ext cx="6431280" cy="2621374"/>
          </a:xfrm>
          <a:prstGeom prst="rect">
            <a:avLst/>
          </a:prstGeom>
        </p:spPr>
        <p:txBody>
          <a:bodyPr wrap="square" lIns="96661" tIns="48331" rIns="96661" bIns="48331">
            <a:spAutoFit/>
          </a:bodyPr>
          <a:lstStyle/>
          <a:p>
            <a:pPr marL="400050" indent="-400050"/>
            <a:r>
              <a:rPr lang="en-US" sz="1800" b="1" dirty="0" smtClean="0">
                <a:latin typeface="Helvetica" pitchFamily="34" charset="0"/>
                <a:cs typeface="Helvetica" pitchFamily="34" charset="0"/>
              </a:rPr>
              <a:t>10. ¿</a:t>
            </a:r>
            <a:r>
              <a:rPr lang="es-419" sz="1800" b="1" dirty="0" smtClean="0">
                <a:latin typeface="Helvetica" pitchFamily="34" charset="0"/>
                <a:cs typeface="Helvetica" pitchFamily="34" charset="0"/>
              </a:rPr>
              <a:t>En dónde muestra el mapa que viven los pingüinos </a:t>
            </a:r>
            <a:r>
              <a:rPr lang="es-MX" sz="1800" b="1" dirty="0" smtClean="0">
                <a:latin typeface="Helvetica" pitchFamily="34" charset="0"/>
                <a:cs typeface="Helvetica" pitchFamily="34" charset="0"/>
              </a:rPr>
              <a:t>Emperador y Adelaida? </a:t>
            </a:r>
          </a:p>
          <a:p>
            <a:pPr marL="801688" indent="-342900"/>
            <a:endParaRPr lang="es-MX" sz="1600" dirty="0" smtClean="0">
              <a:solidFill>
                <a:srgbClr val="FF0000"/>
              </a:solidFill>
              <a:latin typeface="Helvetica" pitchFamily="34" charset="0"/>
              <a:cs typeface="Helvetica" pitchFamily="34" charset="0"/>
            </a:endParaRPr>
          </a:p>
          <a:p>
            <a:pPr marL="801688" indent="-342900">
              <a:buFont typeface="+mj-lt"/>
              <a:buAutoNum type="alphaUcPeriod"/>
            </a:pPr>
            <a:r>
              <a:rPr lang="es-MX" sz="1600" dirty="0" smtClean="0">
                <a:latin typeface="Helvetica" pitchFamily="34" charset="0"/>
                <a:cs typeface="Helvetica" pitchFamily="34" charset="0"/>
              </a:rPr>
              <a:t>cerca del Polo sur</a:t>
            </a:r>
          </a:p>
          <a:p>
            <a:pPr marL="801688" indent="-342900">
              <a:buFont typeface="+mj-lt"/>
              <a:buAutoNum type="alphaUcPeriod"/>
            </a:pPr>
            <a:endParaRPr lang="es-MX" sz="1600" dirty="0" smtClean="0">
              <a:latin typeface="Helvetica" pitchFamily="34" charset="0"/>
              <a:cs typeface="Helvetica" pitchFamily="34" charset="0"/>
            </a:endParaRPr>
          </a:p>
          <a:p>
            <a:pPr marL="801688" indent="-342900">
              <a:buFont typeface="+mj-lt"/>
              <a:buAutoNum type="alphaUcPeriod"/>
            </a:pPr>
            <a:r>
              <a:rPr lang="es-MX" sz="1600" dirty="0" smtClean="0">
                <a:latin typeface="Helvetica" pitchFamily="34" charset="0"/>
                <a:cs typeface="Helvetica" pitchFamily="34" charset="0"/>
              </a:rPr>
              <a:t>en el agua</a:t>
            </a:r>
          </a:p>
          <a:p>
            <a:pPr marL="801688" indent="-342900">
              <a:buFont typeface="+mj-lt"/>
              <a:buAutoNum type="alphaUcPeriod"/>
            </a:pPr>
            <a:endParaRPr lang="es-MX" sz="1600" dirty="0" smtClean="0">
              <a:latin typeface="Helvetica" pitchFamily="34" charset="0"/>
              <a:cs typeface="Helvetica" pitchFamily="34" charset="0"/>
            </a:endParaRPr>
          </a:p>
          <a:p>
            <a:pPr marL="801688" indent="-342900">
              <a:buFont typeface="+mj-lt"/>
              <a:buAutoNum type="alphaUcPeriod"/>
            </a:pPr>
            <a:r>
              <a:rPr lang="es-MX" sz="1600" dirty="0" smtClean="0">
                <a:latin typeface="Helvetica" pitchFamily="34" charset="0"/>
                <a:cs typeface="Helvetica" pitchFamily="34" charset="0"/>
              </a:rPr>
              <a:t>en el hielo</a:t>
            </a:r>
          </a:p>
          <a:p>
            <a:pPr marL="801688" indent="-342900">
              <a:buFont typeface="+mj-lt"/>
              <a:buAutoNum type="alphaUcPeriod"/>
            </a:pPr>
            <a:endParaRPr lang="es-MX" sz="1600" dirty="0" smtClean="0">
              <a:latin typeface="Helvetica" pitchFamily="34" charset="0"/>
              <a:cs typeface="Helvetica" pitchFamily="34" charset="0"/>
            </a:endParaRPr>
          </a:p>
          <a:p>
            <a:pPr marL="801688" indent="-342900">
              <a:buFont typeface="+mj-lt"/>
              <a:buAutoNum type="alphaUcPeriod"/>
            </a:pPr>
            <a:endParaRPr lang="es-MX"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25162847"/>
              </p:ext>
            </p:extLst>
          </p:nvPr>
        </p:nvGraphicFramePr>
        <p:xfrm>
          <a:off x="4953000" y="3532188"/>
          <a:ext cx="1676400" cy="762000"/>
        </p:xfrm>
        <a:graphic>
          <a:graphicData uri="http://schemas.openxmlformats.org/drawingml/2006/table">
            <a:tbl>
              <a:tblPr/>
              <a:tblGrid>
                <a:gridCol w="1676400"/>
              </a:tblGrid>
              <a:tr h="152400">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Hacia</a:t>
                      </a:r>
                      <a:r>
                        <a:rPr lang="en-US" sz="800" b="1" dirty="0" smtClean="0">
                          <a:solidFill>
                            <a:srgbClr val="000000"/>
                          </a:solidFill>
                          <a:latin typeface="+mn-lt"/>
                          <a:ea typeface="Times New Roman"/>
                          <a:cs typeface="Times New Roman"/>
                        </a:rPr>
                        <a:t> </a:t>
                      </a:r>
                      <a:r>
                        <a:rPr lang="en-US" sz="800" b="1" u="sng" dirty="0" smtClean="0">
                          <a:solidFill>
                            <a:srgbClr val="000000"/>
                          </a:solidFill>
                          <a:latin typeface="+mn-lt"/>
                          <a:ea typeface="Times New Roman"/>
                          <a:cs typeface="Times New Roman"/>
                        </a:rPr>
                        <a:t>RI.1.5</a:t>
                      </a:r>
                      <a:r>
                        <a:rPr lang="en-US" sz="800" b="1" u="none" dirty="0" smtClean="0">
                          <a:solidFill>
                            <a:srgbClr val="000000"/>
                          </a:solidFill>
                          <a:latin typeface="+mn-lt"/>
                          <a:ea typeface="Times New Roman"/>
                          <a:cs typeface="Times New Roman"/>
                        </a:rPr>
                        <a:t>  </a:t>
                      </a:r>
                      <a:r>
                        <a:rPr lang="en-US" sz="800" b="1" u="none" baseline="0" dirty="0" smtClean="0">
                          <a:solidFill>
                            <a:srgbClr val="000000"/>
                          </a:solidFill>
                          <a:latin typeface="+mn-lt"/>
                          <a:ea typeface="Times New Roman"/>
                          <a:cs typeface="Times New Roman"/>
                        </a:rPr>
                        <a:t>         DOK-2 Cl  </a:t>
                      </a:r>
                      <a:endParaRPr lang="en-US" sz="800" b="1" u="none" dirty="0">
                        <a:latin typeface="Calibri"/>
                        <a:ea typeface="Calibri"/>
                        <a:cs typeface="Times New Roman"/>
                      </a:endParaRPr>
                    </a:p>
                  </a:txBody>
                  <a:tcPr marL="30459" marR="30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0849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b="0" kern="1200" dirty="0" smtClean="0">
                          <a:solidFill>
                            <a:schemeClr val="tx1"/>
                          </a:solidFill>
                          <a:latin typeface="+mn-lt"/>
                          <a:ea typeface="+mn-ea"/>
                          <a:cs typeface="+mn-cs"/>
                        </a:rPr>
                        <a:t>Localiza información específica del </a:t>
                      </a:r>
                      <a:r>
                        <a:rPr lang="es-ES" sz="800" b="1" kern="1200" dirty="0" smtClean="0">
                          <a:solidFill>
                            <a:schemeClr val="tx1"/>
                          </a:solidFill>
                          <a:latin typeface="+mn-lt"/>
                          <a:ea typeface="+mn-ea"/>
                          <a:cs typeface="+mn-cs"/>
                        </a:rPr>
                        <a:t>texto</a:t>
                      </a:r>
                      <a:r>
                        <a:rPr lang="es-ES" sz="800" b="0" kern="1200" dirty="0" smtClean="0">
                          <a:solidFill>
                            <a:schemeClr val="tx1"/>
                          </a:solidFill>
                          <a:latin typeface="+mn-lt"/>
                          <a:ea typeface="+mn-ea"/>
                          <a:cs typeface="+mn-cs"/>
                        </a:rPr>
                        <a:t> usando  encabezados, tablas de contenido, glosarios, menús electrónicos e iconos que apoyan la idea central </a:t>
                      </a:r>
                      <a:endParaRPr lang="en-US" sz="800" b="0" dirty="0" smtClean="0">
                        <a:latin typeface="+mn-lt"/>
                        <a:ea typeface="Calibri"/>
                        <a:cs typeface="Times New Roman"/>
                      </a:endParaRPr>
                    </a:p>
                  </a:txBody>
                  <a:tcPr marL="30459" marR="304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1" name="Straight Connector 10"/>
          <p:cNvCxnSpPr/>
          <p:nvPr/>
        </p:nvCxnSpPr>
        <p:spPr>
          <a:xfrm>
            <a:off x="385991" y="47244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35627" y="763657"/>
            <a:ext cx="6222373" cy="2405930"/>
          </a:xfrm>
          <a:prstGeom prst="rect">
            <a:avLst/>
          </a:prstGeom>
        </p:spPr>
        <p:txBody>
          <a:bodyPr wrap="square" lIns="96661" tIns="48331" rIns="96661" bIns="48331">
            <a:spAutoFit/>
          </a:bodyPr>
          <a:lstStyle/>
          <a:p>
            <a:pPr marL="342900" indent="-342900"/>
            <a:r>
              <a:rPr lang="en-US" sz="1800" b="1" dirty="0" smtClean="0">
                <a:latin typeface="Helvetica" pitchFamily="34" charset="0"/>
                <a:cs typeface="Helvetica" pitchFamily="34" charset="0"/>
              </a:rPr>
              <a:t>9.  </a:t>
            </a:r>
            <a:r>
              <a:rPr lang="es-MX" sz="1800" b="1" dirty="0" smtClean="0">
                <a:latin typeface="Helvetica" pitchFamily="34" charset="0"/>
                <a:cs typeface="Helvetica" pitchFamily="34" charset="0"/>
              </a:rPr>
              <a:t>Mira el glosario.  ¿Dónde puedes leer acerca de cómo los pingüinos nadan?</a:t>
            </a:r>
          </a:p>
          <a:p>
            <a:pPr marL="342900" indent="-342900"/>
            <a:endParaRPr lang="es-MX" sz="1800" b="1" dirty="0" smtClean="0">
              <a:latin typeface="Helvetica" pitchFamily="34" charset="0"/>
              <a:cs typeface="Helvetica" pitchFamily="34" charset="0"/>
            </a:endParaRPr>
          </a:p>
          <a:p>
            <a:pPr marL="574675" indent="-231775">
              <a:buFont typeface="+mj-lt"/>
              <a:buAutoNum type="alphaUcPeriod"/>
            </a:pPr>
            <a:r>
              <a:rPr lang="es-MX" sz="1600" dirty="0" smtClean="0">
                <a:latin typeface="Helvetica" pitchFamily="34" charset="0"/>
                <a:cs typeface="Helvetica" pitchFamily="34" charset="0"/>
              </a:rPr>
              <a:t>párrafo 1</a:t>
            </a:r>
          </a:p>
          <a:p>
            <a:pPr marL="574675" indent="-231775">
              <a:buFont typeface="+mj-lt"/>
              <a:buAutoNum type="alphaUcPeriod"/>
            </a:pPr>
            <a:endParaRPr lang="es-MX" sz="1600" dirty="0" smtClean="0">
              <a:latin typeface="Helvetica" pitchFamily="34" charset="0"/>
              <a:cs typeface="Helvetica" pitchFamily="34" charset="0"/>
            </a:endParaRPr>
          </a:p>
          <a:p>
            <a:pPr marL="574675" indent="-231775">
              <a:buFont typeface="+mj-lt"/>
              <a:buAutoNum type="alphaUcPeriod"/>
            </a:pPr>
            <a:r>
              <a:rPr lang="es-MX" sz="1600" dirty="0" smtClean="0">
                <a:latin typeface="Helvetica" pitchFamily="34" charset="0"/>
                <a:cs typeface="Helvetica" pitchFamily="34" charset="0"/>
              </a:rPr>
              <a:t>párrafo 3</a:t>
            </a:r>
          </a:p>
          <a:p>
            <a:pPr marL="574675" indent="-231775">
              <a:buFont typeface="+mj-lt"/>
              <a:buAutoNum type="alphaUcPeriod"/>
            </a:pPr>
            <a:endParaRPr lang="es-MX" sz="1600" dirty="0" smtClean="0">
              <a:latin typeface="Helvetica" pitchFamily="34" charset="0"/>
              <a:cs typeface="Helvetica" pitchFamily="34" charset="0"/>
            </a:endParaRPr>
          </a:p>
          <a:p>
            <a:pPr marL="574675" indent="-231775">
              <a:buFont typeface="+mj-lt"/>
              <a:buAutoNum type="alphaUcPeriod"/>
            </a:pPr>
            <a:r>
              <a:rPr lang="es-MX" sz="1600" dirty="0" smtClean="0">
                <a:latin typeface="Helvetica" pitchFamily="34" charset="0"/>
                <a:cs typeface="Helvetica" pitchFamily="34" charset="0"/>
              </a:rPr>
              <a:t>párrafo </a:t>
            </a:r>
            <a:r>
              <a:rPr lang="en-US" sz="1600" dirty="0" smtClean="0">
                <a:latin typeface="Helvetica" pitchFamily="34" charset="0"/>
                <a:cs typeface="Helvetica" pitchFamily="34" charset="0"/>
              </a:rPr>
              <a:t>4</a:t>
            </a:r>
          </a:p>
          <a:p>
            <a:pPr marL="342900"/>
            <a:endParaRPr lang="en-US" sz="1600" dirty="0">
              <a:latin typeface="Helvetica" pitchFamily="34" charset="0"/>
              <a:cs typeface="Helvetica"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2761387720"/>
              </p:ext>
            </p:extLst>
          </p:nvPr>
        </p:nvGraphicFramePr>
        <p:xfrm>
          <a:off x="4953000" y="7620000"/>
          <a:ext cx="1676400" cy="609600"/>
        </p:xfrm>
        <a:graphic>
          <a:graphicData uri="http://schemas.openxmlformats.org/drawingml/2006/table">
            <a:tbl>
              <a:tblPr/>
              <a:tblGrid>
                <a:gridCol w="1676400"/>
              </a:tblGrid>
              <a:tr h="80715">
                <a:tc>
                  <a:txBody>
                    <a:bodyPr/>
                    <a:lstStyle/>
                    <a:p>
                      <a:pPr marL="0" marR="0" algn="l">
                        <a:lnSpc>
                          <a:spcPct val="100000"/>
                        </a:lnSpc>
                        <a:spcBef>
                          <a:spcPts val="0"/>
                        </a:spcBef>
                        <a:spcAft>
                          <a:spcPts val="0"/>
                        </a:spcAft>
                      </a:pP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a:t>
                      </a:r>
                      <a:r>
                        <a:rPr lang="en-US" sz="800" b="1" i="0" u="sng" dirty="0" smtClean="0">
                          <a:solidFill>
                            <a:srgbClr val="000000"/>
                          </a:solidFill>
                          <a:latin typeface="+mn-lt"/>
                          <a:ea typeface="Times New Roman"/>
                          <a:cs typeface="Times New Roman"/>
                        </a:rPr>
                        <a:t>RI.1.5</a:t>
                      </a:r>
                      <a:r>
                        <a:rPr lang="en-US" sz="800" b="0" i="0" u="none" dirty="0" smtClean="0">
                          <a:solidFill>
                            <a:srgbClr val="000000"/>
                          </a:solidFill>
                          <a:latin typeface="+mn-lt"/>
                          <a:ea typeface="Times New Roman"/>
                          <a:cs typeface="Times New Roman"/>
                        </a:rPr>
                        <a:t>    </a:t>
                      </a:r>
                      <a:r>
                        <a:rPr lang="en-US" sz="800" b="1" i="0" u="none" dirty="0" smtClean="0">
                          <a:solidFill>
                            <a:srgbClr val="000000"/>
                          </a:solidFill>
                          <a:latin typeface="+mn-lt"/>
                          <a:ea typeface="Times New Roman"/>
                          <a:cs typeface="Times New Roman"/>
                        </a:rPr>
                        <a:t>DOK</a:t>
                      </a:r>
                      <a:r>
                        <a:rPr lang="en-US" sz="800" b="1" i="0" u="none" baseline="0" dirty="0" smtClean="0">
                          <a:solidFill>
                            <a:srgbClr val="000000"/>
                          </a:solidFill>
                          <a:latin typeface="+mn-lt"/>
                          <a:ea typeface="Times New Roman"/>
                          <a:cs typeface="Times New Roman"/>
                        </a:rPr>
                        <a:t> – 2 </a:t>
                      </a:r>
                      <a:r>
                        <a:rPr lang="en-US" sz="800" b="1" i="0" u="none" baseline="0" dirty="0" err="1" smtClean="0">
                          <a:solidFill>
                            <a:srgbClr val="000000"/>
                          </a:solidFill>
                          <a:latin typeface="+mn-lt"/>
                          <a:ea typeface="Times New Roman"/>
                          <a:cs typeface="Times New Roman"/>
                        </a:rPr>
                        <a:t>APn</a:t>
                      </a:r>
                      <a:endParaRPr lang="en-US" sz="800" b="1" i="0" u="none" dirty="0">
                        <a:latin typeface="Calibri"/>
                        <a:ea typeface="Calibri"/>
                        <a:cs typeface="Times New Roman"/>
                      </a:endParaRPr>
                    </a:p>
                  </a:txBody>
                  <a:tcPr marL="30459" marR="30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225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b="0" i="0" kern="1200" dirty="0" smtClean="0">
                          <a:solidFill>
                            <a:schemeClr val="tx1"/>
                          </a:solidFill>
                          <a:latin typeface="+mn-lt"/>
                          <a:ea typeface="+mn-ea"/>
                          <a:cs typeface="+mn-cs"/>
                        </a:rPr>
                        <a:t>Obtiene e interpreta información utilizando los encabezados, tabla de contenido, glosarios, menús electrónicos, e iconos.</a:t>
                      </a:r>
                      <a:endParaRPr lang="en-US" sz="800" b="0" i="0" kern="1200" dirty="0" smtClean="0">
                        <a:solidFill>
                          <a:schemeClr val="tx1"/>
                        </a:solidFill>
                        <a:latin typeface="+mn-lt"/>
                        <a:ea typeface="+mn-ea"/>
                        <a:cs typeface="+mn-cs"/>
                      </a:endParaRPr>
                    </a:p>
                  </a:txBody>
                  <a:tcPr marL="30459" marR="304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pSp>
        <p:nvGrpSpPr>
          <p:cNvPr id="16" name="Group 15"/>
          <p:cNvGrpSpPr/>
          <p:nvPr/>
        </p:nvGrpSpPr>
        <p:grpSpPr>
          <a:xfrm>
            <a:off x="721800" y="1653197"/>
            <a:ext cx="228603" cy="1168369"/>
            <a:chOff x="686773" y="5853129"/>
            <a:chExt cx="228603" cy="1168369"/>
          </a:xfrm>
        </p:grpSpPr>
        <p:sp>
          <p:nvSpPr>
            <p:cNvPr id="17" name="Shape 89"/>
            <p:cNvSpPr/>
            <p:nvPr/>
          </p:nvSpPr>
          <p:spPr>
            <a:xfrm>
              <a:off x="686773" y="585312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8" name="Shape 90"/>
            <p:cNvSpPr/>
            <p:nvPr/>
          </p:nvSpPr>
          <p:spPr>
            <a:xfrm>
              <a:off x="686773" y="632301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9" name="Shape 91"/>
            <p:cNvSpPr/>
            <p:nvPr/>
          </p:nvSpPr>
          <p:spPr>
            <a:xfrm>
              <a:off x="686773" y="679289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30" name="Group 29"/>
          <p:cNvGrpSpPr/>
          <p:nvPr/>
        </p:nvGrpSpPr>
        <p:grpSpPr>
          <a:xfrm>
            <a:off x="721799" y="6210462"/>
            <a:ext cx="228603" cy="1147285"/>
            <a:chOff x="686772" y="5832996"/>
            <a:chExt cx="228603" cy="1147285"/>
          </a:xfrm>
        </p:grpSpPr>
        <p:sp>
          <p:nvSpPr>
            <p:cNvPr id="31" name="Shape 89"/>
            <p:cNvSpPr/>
            <p:nvPr/>
          </p:nvSpPr>
          <p:spPr>
            <a:xfrm>
              <a:off x="686772" y="583299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32" name="Shape 90"/>
            <p:cNvSpPr/>
            <p:nvPr/>
          </p:nvSpPr>
          <p:spPr>
            <a:xfrm>
              <a:off x="686772" y="630240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33" name="Shape 91"/>
            <p:cNvSpPr/>
            <p:nvPr/>
          </p:nvSpPr>
          <p:spPr>
            <a:xfrm>
              <a:off x="686772" y="675168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2841214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68243248"/>
              </p:ext>
            </p:extLst>
          </p:nvPr>
        </p:nvGraphicFramePr>
        <p:xfrm>
          <a:off x="4876800" y="3657600"/>
          <a:ext cx="1630152" cy="731520"/>
        </p:xfrm>
        <a:graphic>
          <a:graphicData uri="http://schemas.openxmlformats.org/drawingml/2006/table">
            <a:tbl>
              <a:tblPr/>
              <a:tblGrid>
                <a:gridCol w="1630152"/>
              </a:tblGrid>
              <a:tr h="94081">
                <a:tc>
                  <a:txBody>
                    <a:bodyPr/>
                    <a:lstStyle/>
                    <a:p>
                      <a:pPr marL="0" marR="0" algn="l">
                        <a:lnSpc>
                          <a:spcPct val="100000"/>
                        </a:lnSpc>
                        <a:spcBef>
                          <a:spcPts val="0"/>
                        </a:spcBef>
                        <a:spcAft>
                          <a:spcPts val="0"/>
                        </a:spcAft>
                      </a:pP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a:t>
                      </a:r>
                      <a:r>
                        <a:rPr lang="en-US" sz="800" b="1" i="0" u="sng" dirty="0" smtClean="0">
                          <a:solidFill>
                            <a:srgbClr val="000000"/>
                          </a:solidFill>
                          <a:latin typeface="+mn-lt"/>
                          <a:ea typeface="Times New Roman"/>
                          <a:cs typeface="Times New Roman"/>
                        </a:rPr>
                        <a:t>RI.1.6</a:t>
                      </a:r>
                      <a:r>
                        <a:rPr lang="en-US" sz="800" b="1" i="0" u="none" dirty="0" smtClean="0">
                          <a:solidFill>
                            <a:srgbClr val="000000"/>
                          </a:solidFill>
                          <a:latin typeface="+mn-lt"/>
                          <a:ea typeface="Times New Roman"/>
                          <a:cs typeface="Times New Roman"/>
                        </a:rPr>
                        <a:t>       </a:t>
                      </a:r>
                      <a:r>
                        <a:rPr lang="en-US" sz="800" b="0" i="0" u="none" dirty="0" smtClean="0">
                          <a:solidFill>
                            <a:srgbClr val="000000"/>
                          </a:solidFill>
                          <a:latin typeface="+mn-lt"/>
                          <a:ea typeface="Times New Roman"/>
                          <a:cs typeface="Times New Roman"/>
                        </a:rPr>
                        <a:t> </a:t>
                      </a:r>
                      <a:r>
                        <a:rPr lang="en-US" sz="800" b="1" i="0" u="none" dirty="0" smtClean="0">
                          <a:solidFill>
                            <a:srgbClr val="000000"/>
                          </a:solidFill>
                          <a:latin typeface="+mn-lt"/>
                          <a:ea typeface="Times New Roman"/>
                          <a:cs typeface="Times New Roman"/>
                        </a:rPr>
                        <a:t>DOK</a:t>
                      </a:r>
                      <a:r>
                        <a:rPr lang="en-US" sz="800" b="1" i="0" u="none" baseline="0" dirty="0" smtClean="0">
                          <a:solidFill>
                            <a:srgbClr val="000000"/>
                          </a:solidFill>
                          <a:latin typeface="+mn-lt"/>
                          <a:ea typeface="Times New Roman"/>
                          <a:cs typeface="Times New Roman"/>
                        </a:rPr>
                        <a:t> – 1 </a:t>
                      </a:r>
                      <a:r>
                        <a:rPr lang="en-US" sz="800" b="1" i="0" u="none" baseline="0" dirty="0" err="1" smtClean="0">
                          <a:solidFill>
                            <a:srgbClr val="000000"/>
                          </a:solidFill>
                          <a:latin typeface="+mn-lt"/>
                          <a:ea typeface="Times New Roman"/>
                          <a:cs typeface="Times New Roman"/>
                        </a:rPr>
                        <a:t>Cf</a:t>
                      </a:r>
                      <a:endParaRPr lang="en-US" sz="800" b="0" i="0" dirty="0">
                        <a:latin typeface="Calibri"/>
                        <a:ea typeface="Calibri"/>
                        <a:cs typeface="Times New Roman"/>
                      </a:endParaRPr>
                    </a:p>
                  </a:txBody>
                  <a:tcPr marL="31850" marR="31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132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b="0" i="0" kern="1200" dirty="0" smtClean="0">
                          <a:solidFill>
                            <a:schemeClr val="tx1"/>
                          </a:solidFill>
                          <a:latin typeface="+mn-lt"/>
                          <a:ea typeface="+mn-ea"/>
                          <a:cs typeface="+mn-cs"/>
                        </a:rPr>
                        <a:t>Hace y contesta preguntas sobre información proporcionada por las ilustraciones y por el texto, usando las interrogantes: quién, qué, cuándo, por qué y cómo.</a:t>
                      </a:r>
                      <a:endParaRPr lang="en-US" sz="800" b="0" i="0" dirty="0" smtClean="0">
                        <a:latin typeface="+mn-lt"/>
                        <a:ea typeface="Calibri"/>
                        <a:cs typeface="Times New Roman"/>
                      </a:endParaRPr>
                    </a:p>
                  </a:txBody>
                  <a:tcPr marL="31850" marR="31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0" name="Straight Connector 9"/>
          <p:cNvCxnSpPr/>
          <p:nvPr/>
        </p:nvCxnSpPr>
        <p:spPr>
          <a:xfrm>
            <a:off x="381000" y="45720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0090" y="838200"/>
            <a:ext cx="5909310" cy="2405930"/>
          </a:xfrm>
          <a:prstGeom prst="rect">
            <a:avLst/>
          </a:prstGeom>
        </p:spPr>
        <p:txBody>
          <a:bodyPr wrap="square" lIns="96661" tIns="48331" rIns="96661" bIns="48331">
            <a:spAutoFit/>
          </a:bodyPr>
          <a:lstStyle/>
          <a:p>
            <a:pPr marL="514350" indent="-514350"/>
            <a:r>
              <a:rPr lang="es-MX" sz="1800" b="1" dirty="0" smtClean="0">
                <a:latin typeface="Helvetica" pitchFamily="34" charset="0"/>
                <a:cs typeface="Helvetica" pitchFamily="34" charset="0"/>
              </a:rPr>
              <a:t>11. ¿Cuál es el pingüino más grande que vive en Antártica?</a:t>
            </a:r>
          </a:p>
          <a:p>
            <a:endParaRPr lang="es-MX" sz="1800" dirty="0" smtClean="0">
              <a:latin typeface="Helvetica" pitchFamily="34" charset="0"/>
              <a:cs typeface="Helvetica" pitchFamily="34" charset="0"/>
            </a:endParaRPr>
          </a:p>
          <a:p>
            <a:pPr marL="796925" indent="-342900">
              <a:buFont typeface="+mj-lt"/>
              <a:buAutoNum type="alphaUcPeriod"/>
            </a:pPr>
            <a:r>
              <a:rPr lang="es-MX" sz="1600" dirty="0" smtClean="0">
                <a:latin typeface="Helvetica" pitchFamily="34" charset="0"/>
                <a:cs typeface="Helvetica" pitchFamily="34" charset="0"/>
              </a:rPr>
              <a:t>el pingüino Emperador</a:t>
            </a:r>
          </a:p>
          <a:p>
            <a:pPr marL="796925" indent="-342900">
              <a:buFont typeface="+mj-lt"/>
              <a:buAutoNum type="alphaUcPeriod"/>
            </a:pPr>
            <a:endParaRPr lang="es-MX" sz="1600" dirty="0" smtClean="0">
              <a:latin typeface="Helvetica" pitchFamily="34" charset="0"/>
              <a:cs typeface="Helvetica" pitchFamily="34" charset="0"/>
            </a:endParaRPr>
          </a:p>
          <a:p>
            <a:pPr marL="796925" indent="-342900">
              <a:buFont typeface="+mj-lt"/>
              <a:buAutoNum type="alphaUcPeriod"/>
            </a:pPr>
            <a:r>
              <a:rPr lang="es-MX" sz="1600" dirty="0" smtClean="0">
                <a:latin typeface="Helvetica" pitchFamily="34" charset="0"/>
                <a:cs typeface="Helvetica" pitchFamily="34" charset="0"/>
              </a:rPr>
              <a:t>los pingüinos grandes</a:t>
            </a:r>
          </a:p>
          <a:p>
            <a:pPr marL="796925" indent="-342900">
              <a:buFont typeface="+mj-lt"/>
              <a:buAutoNum type="alphaUcPeriod"/>
            </a:pPr>
            <a:endParaRPr lang="es-MX" sz="1600" dirty="0" smtClean="0">
              <a:latin typeface="Helvetica" pitchFamily="34" charset="0"/>
              <a:cs typeface="Helvetica" pitchFamily="34" charset="0"/>
            </a:endParaRPr>
          </a:p>
          <a:p>
            <a:pPr marL="796925" indent="-342900">
              <a:buFont typeface="+mj-lt"/>
              <a:buAutoNum type="alphaUcPeriod"/>
            </a:pPr>
            <a:r>
              <a:rPr lang="es-MX" sz="1600" dirty="0" smtClean="0">
                <a:latin typeface="Helvetica" pitchFamily="34" charset="0"/>
                <a:cs typeface="Helvetica" pitchFamily="34" charset="0"/>
              </a:rPr>
              <a:t>el pingüino Adelaida</a:t>
            </a:r>
          </a:p>
          <a:p>
            <a:pPr marL="454025"/>
            <a:endParaRPr lang="es-MX" sz="1600" dirty="0" smtClean="0">
              <a:latin typeface="Helvetica" pitchFamily="34" charset="0"/>
              <a:cs typeface="Helvetica"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298421113"/>
              </p:ext>
            </p:extLst>
          </p:nvPr>
        </p:nvGraphicFramePr>
        <p:xfrm>
          <a:off x="4876800" y="7566008"/>
          <a:ext cx="1639824" cy="673870"/>
        </p:xfrm>
        <a:graphic>
          <a:graphicData uri="http://schemas.openxmlformats.org/drawingml/2006/table">
            <a:tbl>
              <a:tblPr/>
              <a:tblGrid>
                <a:gridCol w="1639824"/>
              </a:tblGrid>
              <a:tr h="186190">
                <a:tc>
                  <a:txBody>
                    <a:bodyPr/>
                    <a:lstStyle/>
                    <a:p>
                      <a:pPr marL="0" marR="0" algn="l">
                        <a:lnSpc>
                          <a:spcPct val="100000"/>
                        </a:lnSpc>
                        <a:spcBef>
                          <a:spcPts val="0"/>
                        </a:spcBef>
                        <a:spcAft>
                          <a:spcPts val="0"/>
                        </a:spcAft>
                      </a:pPr>
                      <a:r>
                        <a:rPr lang="en-US" sz="800" b="0" i="0" dirty="0" err="1" smtClean="0">
                          <a:solidFill>
                            <a:srgbClr val="000000"/>
                          </a:solidFill>
                          <a:latin typeface="+mn-lt"/>
                          <a:ea typeface="Times New Roman"/>
                          <a:cs typeface="Times New Roman"/>
                        </a:rPr>
                        <a:t>Hacia</a:t>
                      </a:r>
                      <a:r>
                        <a:rPr lang="en-US" sz="800" b="0" i="0" dirty="0" smtClean="0">
                          <a:solidFill>
                            <a:srgbClr val="000000"/>
                          </a:solidFill>
                          <a:latin typeface="+mn-lt"/>
                          <a:ea typeface="Times New Roman"/>
                          <a:cs typeface="Times New Roman"/>
                        </a:rPr>
                        <a:t> </a:t>
                      </a:r>
                      <a:r>
                        <a:rPr lang="en-US" sz="800" b="0" i="0" u="sng" dirty="0" smtClean="0">
                          <a:solidFill>
                            <a:srgbClr val="000000"/>
                          </a:solidFill>
                          <a:latin typeface="+mn-lt"/>
                          <a:ea typeface="Times New Roman"/>
                          <a:cs typeface="Times New Roman"/>
                        </a:rPr>
                        <a:t>RI.1.6</a:t>
                      </a:r>
                      <a:r>
                        <a:rPr lang="en-US" sz="800" b="0" i="0" u="none" dirty="0" smtClean="0">
                          <a:solidFill>
                            <a:srgbClr val="000000"/>
                          </a:solidFill>
                          <a:latin typeface="+mn-lt"/>
                          <a:ea typeface="Times New Roman"/>
                          <a:cs typeface="Times New Roman"/>
                        </a:rPr>
                        <a:t>       DOK</a:t>
                      </a:r>
                      <a:r>
                        <a:rPr lang="en-US" sz="800" b="0" i="0" u="none" baseline="0" dirty="0" smtClean="0">
                          <a:solidFill>
                            <a:srgbClr val="000000"/>
                          </a:solidFill>
                          <a:latin typeface="+mn-lt"/>
                          <a:ea typeface="Times New Roman"/>
                          <a:cs typeface="Times New Roman"/>
                        </a:rPr>
                        <a:t> – 2 Ch</a:t>
                      </a:r>
                      <a:endParaRPr lang="en-US" sz="800" b="0" i="0" dirty="0">
                        <a:latin typeface="Calibri"/>
                        <a:ea typeface="Calibri"/>
                        <a:cs typeface="Times New Roman"/>
                      </a:endParaRPr>
                    </a:p>
                  </a:txBody>
                  <a:tcPr marL="31850" marR="318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1479">
                <a:tc>
                  <a:txBody>
                    <a:bodyPr/>
                    <a:lstStyle/>
                    <a:p>
                      <a:pPr marL="0" marR="0" algn="l">
                        <a:lnSpc>
                          <a:spcPct val="100000"/>
                        </a:lnSpc>
                        <a:spcBef>
                          <a:spcPts val="0"/>
                        </a:spcBef>
                        <a:spcAft>
                          <a:spcPts val="0"/>
                        </a:spcAft>
                      </a:pPr>
                      <a:r>
                        <a:rPr lang="es-ES" sz="800" b="0" i="0" u="sng" dirty="0" smtClean="0">
                          <a:solidFill>
                            <a:srgbClr val="000000"/>
                          </a:solidFill>
                          <a:latin typeface="+mn-lt"/>
                          <a:ea typeface="Times New Roman"/>
                          <a:cs typeface="Times New Roman"/>
                        </a:rPr>
                        <a:t>Desarrollo de concepto</a:t>
                      </a:r>
                    </a:p>
                    <a:p>
                      <a:pPr marL="0" marR="0" algn="l">
                        <a:lnSpc>
                          <a:spcPct val="100000"/>
                        </a:lnSpc>
                        <a:spcBef>
                          <a:spcPts val="0"/>
                        </a:spcBef>
                        <a:spcAft>
                          <a:spcPts val="0"/>
                        </a:spcAft>
                      </a:pPr>
                      <a:r>
                        <a:rPr lang="es-ES" sz="800" b="0" i="0" u="none" dirty="0" smtClean="0">
                          <a:solidFill>
                            <a:srgbClr val="000000"/>
                          </a:solidFill>
                          <a:latin typeface="+mn-lt"/>
                          <a:ea typeface="Times New Roman"/>
                          <a:cs typeface="Times New Roman"/>
                        </a:rPr>
                        <a:t>Entiende que la información proviene de las ilustraciones y el texto.</a:t>
                      </a:r>
                      <a:endParaRPr lang="en-US" sz="800" b="0" i="0" dirty="0" smtClean="0">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800" b="0" i="0" dirty="0" smtClean="0">
                        <a:latin typeface="+mn-lt"/>
                        <a:ea typeface="Calibri"/>
                        <a:cs typeface="Helvetica"/>
                      </a:endParaRPr>
                    </a:p>
                  </a:txBody>
                  <a:tcPr marL="31850" marR="31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0" name="Rectangle 19"/>
          <p:cNvSpPr/>
          <p:nvPr/>
        </p:nvSpPr>
        <p:spPr>
          <a:xfrm>
            <a:off x="609600" y="4983802"/>
            <a:ext cx="6172200" cy="2405930"/>
          </a:xfrm>
          <a:prstGeom prst="rect">
            <a:avLst/>
          </a:prstGeom>
        </p:spPr>
        <p:txBody>
          <a:bodyPr wrap="square" lIns="96661" tIns="48331" rIns="96661" bIns="48331">
            <a:spAutoFit/>
          </a:bodyPr>
          <a:lstStyle/>
          <a:p>
            <a:pPr marL="571500" indent="-457200"/>
            <a:r>
              <a:rPr lang="en-US" sz="1800" b="1" dirty="0" smtClean="0">
                <a:latin typeface="Helvetica" pitchFamily="34" charset="0"/>
                <a:cs typeface="Helvetica" pitchFamily="34" charset="0"/>
              </a:rPr>
              <a:t>12. </a:t>
            </a:r>
            <a:r>
              <a:rPr lang="es-419" sz="1800" b="1" dirty="0">
                <a:latin typeface="Helvetica" pitchFamily="34" charset="0"/>
                <a:cs typeface="Helvetica" pitchFamily="34" charset="0"/>
              </a:rPr>
              <a:t>¿Qué puedes aprender del texto sobre los pingüinos, que no puedes aprender del mapa? </a:t>
            </a:r>
            <a:endParaRPr lang="es-419" sz="1800" b="1" dirty="0" smtClean="0">
              <a:latin typeface="Helvetica" pitchFamily="34" charset="0"/>
              <a:cs typeface="Helvetica" pitchFamily="34" charset="0"/>
            </a:endParaRPr>
          </a:p>
          <a:p>
            <a:pPr marL="509588" indent="-509588"/>
            <a:endParaRPr lang="es-MX" sz="1800" dirty="0" smtClean="0">
              <a:latin typeface="Helvetica" pitchFamily="34" charset="0"/>
              <a:cs typeface="Helvetica" pitchFamily="34" charset="0"/>
            </a:endParaRPr>
          </a:p>
          <a:p>
            <a:pPr marL="866775" indent="-342900">
              <a:buFont typeface="+mj-lt"/>
              <a:buAutoNum type="alphaUcPeriod"/>
            </a:pPr>
            <a:r>
              <a:rPr lang="es-MX" sz="1600" dirty="0" smtClean="0">
                <a:latin typeface="Helvetica" pitchFamily="34" charset="0"/>
                <a:cs typeface="Helvetica" pitchFamily="34" charset="0"/>
              </a:rPr>
              <a:t>Los pingüinos viven cerca de los océanos.</a:t>
            </a:r>
          </a:p>
          <a:p>
            <a:pPr marL="866775" indent="-342900">
              <a:buFont typeface="+mj-lt"/>
              <a:buAutoNum type="alphaUcPeriod"/>
            </a:pPr>
            <a:endParaRPr lang="es-MX" sz="1600" dirty="0" smtClean="0">
              <a:latin typeface="Helvetica" pitchFamily="34" charset="0"/>
              <a:cs typeface="Helvetica" pitchFamily="34" charset="0"/>
            </a:endParaRPr>
          </a:p>
          <a:p>
            <a:pPr marL="866775" indent="-342900">
              <a:buFont typeface="+mj-lt"/>
              <a:buAutoNum type="alphaUcPeriod"/>
            </a:pPr>
            <a:r>
              <a:rPr lang="es-MX" sz="1600" dirty="0" smtClean="0">
                <a:latin typeface="Helvetica" pitchFamily="34" charset="0"/>
                <a:cs typeface="Helvetica" pitchFamily="34" charset="0"/>
              </a:rPr>
              <a:t>Algunos pingüinos viven en Antártica.</a:t>
            </a:r>
          </a:p>
          <a:p>
            <a:pPr marL="866775" indent="-342900">
              <a:buFont typeface="+mj-lt"/>
              <a:buAutoNum type="alphaUcPeriod"/>
            </a:pPr>
            <a:endParaRPr lang="es-MX" sz="1600" dirty="0" smtClean="0">
              <a:latin typeface="Helvetica" pitchFamily="34" charset="0"/>
              <a:cs typeface="Helvetica" pitchFamily="34" charset="0"/>
            </a:endParaRPr>
          </a:p>
          <a:p>
            <a:pPr marL="866775" indent="-342900">
              <a:buFont typeface="+mj-lt"/>
              <a:buAutoNum type="alphaUcPeriod"/>
            </a:pPr>
            <a:r>
              <a:rPr lang="es-MX" sz="1600" dirty="0" smtClean="0">
                <a:latin typeface="Helvetica" pitchFamily="34" charset="0"/>
                <a:cs typeface="Helvetica" pitchFamily="34" charset="0"/>
              </a:rPr>
              <a:t>Los pingüinos tienen mucha grasa para mantenerlos calientes</a:t>
            </a:r>
            <a:r>
              <a:rPr lang="en-US" sz="1600" dirty="0" smtClean="0">
                <a:latin typeface="Helvetica" pitchFamily="34" charset="0"/>
                <a:cs typeface="Helvetica" pitchFamily="34" charset="0"/>
              </a:rPr>
              <a:t>.</a:t>
            </a:r>
          </a:p>
        </p:txBody>
      </p:sp>
      <p:grpSp>
        <p:nvGrpSpPr>
          <p:cNvPr id="16" name="Group 15"/>
          <p:cNvGrpSpPr/>
          <p:nvPr/>
        </p:nvGrpSpPr>
        <p:grpSpPr>
          <a:xfrm>
            <a:off x="880571" y="1741489"/>
            <a:ext cx="228603" cy="1168369"/>
            <a:chOff x="686773" y="5853129"/>
            <a:chExt cx="228603" cy="1168369"/>
          </a:xfrm>
        </p:grpSpPr>
        <p:sp>
          <p:nvSpPr>
            <p:cNvPr id="17" name="Shape 89"/>
            <p:cNvSpPr/>
            <p:nvPr/>
          </p:nvSpPr>
          <p:spPr>
            <a:xfrm>
              <a:off x="686773" y="585312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8" name="Shape 90"/>
            <p:cNvSpPr/>
            <p:nvPr/>
          </p:nvSpPr>
          <p:spPr>
            <a:xfrm>
              <a:off x="686773" y="632301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5" name="Shape 91"/>
            <p:cNvSpPr/>
            <p:nvPr/>
          </p:nvSpPr>
          <p:spPr>
            <a:xfrm>
              <a:off x="686773" y="679289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26" name="Group 25"/>
          <p:cNvGrpSpPr/>
          <p:nvPr/>
        </p:nvGrpSpPr>
        <p:grpSpPr>
          <a:xfrm>
            <a:off x="880571" y="5871296"/>
            <a:ext cx="228603" cy="1168369"/>
            <a:chOff x="686773" y="5853129"/>
            <a:chExt cx="228603" cy="1168369"/>
          </a:xfrm>
        </p:grpSpPr>
        <p:sp>
          <p:nvSpPr>
            <p:cNvPr id="27" name="Shape 89"/>
            <p:cNvSpPr/>
            <p:nvPr/>
          </p:nvSpPr>
          <p:spPr>
            <a:xfrm>
              <a:off x="686773" y="585312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8" name="Shape 90"/>
            <p:cNvSpPr/>
            <p:nvPr/>
          </p:nvSpPr>
          <p:spPr>
            <a:xfrm>
              <a:off x="686773" y="632301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9" name="Shape 91"/>
            <p:cNvSpPr/>
            <p:nvPr/>
          </p:nvSpPr>
          <p:spPr>
            <a:xfrm>
              <a:off x="686773" y="679289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3207766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1000" y="4800600"/>
            <a:ext cx="6583680" cy="3144594"/>
          </a:xfrm>
          <a:prstGeom prst="rect">
            <a:avLst/>
          </a:prstGeom>
          <a:noFill/>
        </p:spPr>
        <p:txBody>
          <a:bodyPr wrap="square" lIns="96661" tIns="48331" rIns="96661" bIns="48331">
            <a:spAutoFit/>
          </a:bodyPr>
          <a:lstStyle/>
          <a:p>
            <a:pPr marL="400050" indent="-400050">
              <a:buAutoNum type="arabicPeriod" startAt="14"/>
            </a:pPr>
            <a:r>
              <a:rPr lang="es-MX" sz="1800" b="1" dirty="0" smtClean="0">
                <a:latin typeface="Helvetica" pitchFamily="34" charset="0"/>
                <a:cs typeface="Helvetica" pitchFamily="34" charset="0"/>
              </a:rPr>
              <a:t>¿Por qué los pingüinos tienen más plumas que otras aves?</a:t>
            </a:r>
          </a:p>
          <a:p>
            <a:endParaRPr lang="es-MX" sz="1800" dirty="0" smtClean="0">
              <a:solidFill>
                <a:srgbClr val="FF0000"/>
              </a:solidFill>
              <a:latin typeface="Helvetica" pitchFamily="34" charset="0"/>
              <a:cs typeface="Helvetica" pitchFamily="34" charset="0"/>
            </a:endParaRPr>
          </a:p>
          <a:p>
            <a:pPr marL="742950" indent="-285750">
              <a:buFont typeface="+mj-lt"/>
              <a:buAutoNum type="alphaUcPeriod"/>
            </a:pPr>
            <a:r>
              <a:rPr lang="es-MX" sz="1600" dirty="0" smtClean="0">
                <a:latin typeface="Helvetica" pitchFamily="34" charset="0"/>
                <a:cs typeface="Helvetica" pitchFamily="34" charset="0"/>
              </a:rPr>
              <a:t>Sus plumas los mantienen calientes.</a:t>
            </a:r>
          </a:p>
          <a:p>
            <a:pPr marL="742950" indent="-285750">
              <a:buFont typeface="+mj-lt"/>
              <a:buAutoNum type="alphaUcPeriod"/>
            </a:pPr>
            <a:endParaRPr lang="es-MX" sz="1600" dirty="0" smtClean="0">
              <a:latin typeface="Helvetica" pitchFamily="34" charset="0"/>
              <a:cs typeface="Helvetica" pitchFamily="34" charset="0"/>
            </a:endParaRPr>
          </a:p>
          <a:p>
            <a:pPr marL="742950" indent="-285750">
              <a:buFont typeface="+mj-lt"/>
              <a:buAutoNum type="alphaUcPeriod"/>
            </a:pPr>
            <a:r>
              <a:rPr lang="es-MX" sz="1600" dirty="0" smtClean="0">
                <a:latin typeface="Helvetica" pitchFamily="34" charset="0"/>
                <a:cs typeface="Helvetica" pitchFamily="34" charset="0"/>
              </a:rPr>
              <a:t>Sus plumas bloquean el agua y los mantienen secos.</a:t>
            </a:r>
          </a:p>
          <a:p>
            <a:pPr marL="742950" indent="-285750">
              <a:buFont typeface="+mj-lt"/>
              <a:buAutoNum type="alphaUcPeriod"/>
            </a:pPr>
            <a:endParaRPr lang="es-MX" sz="1600" dirty="0" smtClean="0">
              <a:latin typeface="Helvetica" pitchFamily="34" charset="0"/>
              <a:cs typeface="Helvetica" pitchFamily="34" charset="0"/>
            </a:endParaRPr>
          </a:p>
          <a:p>
            <a:pPr marL="742950" indent="-285750">
              <a:buFont typeface="+mj-lt"/>
              <a:buAutoNum type="alphaUcPeriod"/>
            </a:pPr>
            <a:r>
              <a:rPr lang="es-MX" sz="1600" dirty="0" smtClean="0">
                <a:latin typeface="Helvetica" pitchFamily="34" charset="0"/>
                <a:cs typeface="Helvetica" pitchFamily="34" charset="0"/>
              </a:rPr>
              <a:t>Los pingüinos necesitan más plumas porque son muy grandes.</a:t>
            </a:r>
          </a:p>
          <a:p>
            <a:pPr marL="866775" indent="-342900">
              <a:buFont typeface="+mj-lt"/>
              <a:buAutoNum type="alphaUcPeriod"/>
            </a:pPr>
            <a:endParaRPr lang="es-MX" sz="1600" dirty="0" smtClean="0">
              <a:latin typeface="Helvetica" pitchFamily="34" charset="0"/>
              <a:cs typeface="Helvetica" pitchFamily="34" charset="0"/>
            </a:endParaRPr>
          </a:p>
          <a:p>
            <a:pPr marL="523875"/>
            <a:endParaRPr lang="es-MX" sz="1600" dirty="0" smtClean="0">
              <a:latin typeface="Helvetica" pitchFamily="34" charset="0"/>
              <a:cs typeface="Helvetica" pitchFamily="34" charset="0"/>
            </a:endParaRPr>
          </a:p>
          <a:p>
            <a:pPr marL="866775" indent="-342900">
              <a:buFont typeface="+mj-lt"/>
              <a:buAutoNum type="alphaUcPeriod"/>
            </a:pPr>
            <a:endParaRPr lang="es-MX" sz="1600" dirty="0">
              <a:latin typeface="Helvetica" pitchFamily="34" charset="0"/>
              <a:cs typeface="Helvetica" pitchFamily="34" charset="0"/>
            </a:endParaRPr>
          </a:p>
        </p:txBody>
      </p:sp>
      <p:sp>
        <p:nvSpPr>
          <p:cNvPr id="8" name="Rectangle 7"/>
          <p:cNvSpPr/>
          <p:nvPr/>
        </p:nvSpPr>
        <p:spPr>
          <a:xfrm>
            <a:off x="381000" y="304800"/>
            <a:ext cx="6781800" cy="2159709"/>
          </a:xfrm>
          <a:prstGeom prst="rect">
            <a:avLst/>
          </a:prstGeom>
          <a:noFill/>
        </p:spPr>
        <p:txBody>
          <a:bodyPr wrap="square" lIns="96661" tIns="48331" rIns="96661" bIns="48331">
            <a:spAutoFit/>
          </a:bodyPr>
          <a:lstStyle/>
          <a:p>
            <a:pPr marL="342900" indent="-342900">
              <a:buAutoNum type="arabicPeriod" startAt="13"/>
            </a:pPr>
            <a:r>
              <a:rPr lang="es-MX" sz="1800" b="1" dirty="0" smtClean="0">
                <a:latin typeface="Helvetica" pitchFamily="34" charset="0"/>
                <a:cs typeface="Helvetica" pitchFamily="34" charset="0"/>
              </a:rPr>
              <a:t> ¿Cómo se llama el pingüino más pequeño de Antártica?</a:t>
            </a:r>
          </a:p>
          <a:p>
            <a:pPr marL="342900" indent="-342900">
              <a:buAutoNum type="arabicPeriod" startAt="7"/>
            </a:pPr>
            <a:endParaRPr lang="es-MX" sz="1600" b="1" dirty="0" smtClean="0">
              <a:latin typeface="Helvetica" pitchFamily="34" charset="0"/>
              <a:cs typeface="Helvetica" pitchFamily="34" charset="0"/>
            </a:endParaRPr>
          </a:p>
          <a:p>
            <a:pPr marL="457200">
              <a:buFont typeface="+mj-lt"/>
              <a:buAutoNum type="alphaUcPeriod"/>
            </a:pPr>
            <a:r>
              <a:rPr lang="es-MX" sz="1600" dirty="0" smtClean="0">
                <a:latin typeface="Helvetica" pitchFamily="34" charset="0"/>
                <a:cs typeface="Helvetica" pitchFamily="34" charset="0"/>
              </a:rPr>
              <a:t>  el pingüino Emperador</a:t>
            </a:r>
          </a:p>
          <a:p>
            <a:pPr marL="457200">
              <a:buFont typeface="+mj-lt"/>
              <a:buAutoNum type="alphaUcPeriod"/>
            </a:pPr>
            <a:endParaRPr lang="es-MX" sz="1600" dirty="0" smtClean="0">
              <a:latin typeface="Helvetica" pitchFamily="34" charset="0"/>
              <a:cs typeface="Helvetica" pitchFamily="34" charset="0"/>
            </a:endParaRPr>
          </a:p>
          <a:p>
            <a:pPr marL="457200">
              <a:buFont typeface="+mj-lt"/>
              <a:buAutoNum type="alphaUcPeriod"/>
            </a:pPr>
            <a:r>
              <a:rPr lang="es-MX" sz="1600" dirty="0" smtClean="0">
                <a:latin typeface="Helvetica" pitchFamily="34" charset="0"/>
                <a:cs typeface="Helvetica" pitchFamily="34" charset="0"/>
              </a:rPr>
              <a:t>  el pingüino Adelaida</a:t>
            </a:r>
          </a:p>
          <a:p>
            <a:pPr marL="457200">
              <a:buFont typeface="+mj-lt"/>
              <a:buAutoNum type="alphaUcPeriod"/>
            </a:pPr>
            <a:endParaRPr lang="es-MX" sz="1800" b="1" dirty="0" smtClean="0">
              <a:latin typeface="Helvetica" pitchFamily="34" charset="0"/>
              <a:cs typeface="Helvetica" pitchFamily="34" charset="0"/>
            </a:endParaRPr>
          </a:p>
          <a:p>
            <a:pPr marL="457200">
              <a:buFont typeface="+mj-lt"/>
              <a:buAutoNum type="alphaUcPeriod"/>
            </a:pPr>
            <a:r>
              <a:rPr lang="es-MX" sz="1600" dirty="0" smtClean="0">
                <a:latin typeface="Helvetica" pitchFamily="34" charset="0"/>
                <a:cs typeface="Helvetica" pitchFamily="34" charset="0"/>
              </a:rPr>
              <a:t>  Muchos pingüinos son pequeños.</a:t>
            </a:r>
          </a:p>
          <a:p>
            <a:pPr>
              <a:tabLst>
                <a:tab pos="804863" algn="l"/>
              </a:tabLst>
            </a:pPr>
            <a:endParaRPr lang="en-US" sz="18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97300122"/>
              </p:ext>
            </p:extLst>
          </p:nvPr>
        </p:nvGraphicFramePr>
        <p:xfrm>
          <a:off x="4953000" y="3200400"/>
          <a:ext cx="1752601" cy="596986"/>
        </p:xfrm>
        <a:graphic>
          <a:graphicData uri="http://schemas.openxmlformats.org/drawingml/2006/table">
            <a:tbl>
              <a:tblPr/>
              <a:tblGrid>
                <a:gridCol w="1752601"/>
              </a:tblGrid>
              <a:tr h="184553">
                <a:tc>
                  <a:txBody>
                    <a:bodyPr/>
                    <a:lstStyle/>
                    <a:p>
                      <a:pPr marL="0" marR="0" algn="l">
                        <a:lnSpc>
                          <a:spcPct val="115000"/>
                        </a:lnSpc>
                        <a:spcBef>
                          <a:spcPts val="0"/>
                        </a:spcBef>
                        <a:spcAft>
                          <a:spcPts val="0"/>
                        </a:spcAft>
                      </a:pPr>
                      <a:r>
                        <a:rPr lang="en-US" sz="800" b="0" i="0" dirty="0" err="1" smtClean="0">
                          <a:solidFill>
                            <a:srgbClr val="000000"/>
                          </a:solidFill>
                          <a:latin typeface="+mn-lt"/>
                          <a:ea typeface="Times New Roman"/>
                          <a:cs typeface="Times New Roman"/>
                        </a:rPr>
                        <a:t>Hacia</a:t>
                      </a:r>
                      <a:r>
                        <a:rPr lang="en-US" sz="800" b="0" i="0" dirty="0" smtClean="0">
                          <a:solidFill>
                            <a:srgbClr val="000000"/>
                          </a:solidFill>
                          <a:latin typeface="+mn-lt"/>
                          <a:ea typeface="Times New Roman"/>
                          <a:cs typeface="Times New Roman"/>
                        </a:rPr>
                        <a:t> </a:t>
                      </a:r>
                      <a:r>
                        <a:rPr lang="en-US" sz="800" b="0" i="0" u="sng" dirty="0" smtClean="0">
                          <a:solidFill>
                            <a:srgbClr val="000000"/>
                          </a:solidFill>
                          <a:latin typeface="+mn-lt"/>
                          <a:ea typeface="Times New Roman"/>
                          <a:cs typeface="Times New Roman"/>
                        </a:rPr>
                        <a:t>RI.1.7</a:t>
                      </a:r>
                      <a:r>
                        <a:rPr lang="en-US" sz="800" b="0" i="0" u="none" dirty="0" smtClean="0">
                          <a:solidFill>
                            <a:srgbClr val="000000"/>
                          </a:solidFill>
                          <a:latin typeface="+mn-lt"/>
                          <a:ea typeface="Times New Roman"/>
                          <a:cs typeface="Times New Roman"/>
                        </a:rPr>
                        <a:t>               DOK</a:t>
                      </a:r>
                      <a:r>
                        <a:rPr lang="en-US" sz="800" b="0" i="0" u="none" baseline="0" dirty="0" smtClean="0">
                          <a:solidFill>
                            <a:srgbClr val="000000"/>
                          </a:solidFill>
                          <a:latin typeface="+mn-lt"/>
                          <a:ea typeface="Times New Roman"/>
                          <a:cs typeface="Times New Roman"/>
                        </a:rPr>
                        <a:t> – 1 Ce</a:t>
                      </a:r>
                      <a:endParaRPr lang="en-US" sz="800" b="0" i="0" u="none" dirty="0">
                        <a:latin typeface="Calibri"/>
                        <a:ea typeface="Calibri"/>
                        <a:cs typeface="Times New Roman"/>
                      </a:endParaRPr>
                    </a:p>
                  </a:txBody>
                  <a:tcPr marL="30459" marR="30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264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800" b="0" i="0" kern="1200" dirty="0" smtClean="0">
                          <a:solidFill>
                            <a:schemeClr val="tx1"/>
                          </a:solidFill>
                          <a:latin typeface="+mn-lt"/>
                          <a:ea typeface="+mn-ea"/>
                          <a:cs typeface="+mn-cs"/>
                        </a:rPr>
                        <a:t>Selecciona palabras apropiadas cuando  habla de un cuento (utiliza las palabras de las ilustraciones y / o el texto).</a:t>
                      </a:r>
                      <a:endParaRPr lang="en-US" sz="800" b="0" i="0" dirty="0" smtClean="0">
                        <a:latin typeface="+mn-lt"/>
                        <a:ea typeface="Calibri"/>
                        <a:cs typeface="Times New Roman"/>
                      </a:endParaRPr>
                    </a:p>
                  </a:txBody>
                  <a:tcPr marL="30459" marR="304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37275588"/>
              </p:ext>
            </p:extLst>
          </p:nvPr>
        </p:nvGraphicFramePr>
        <p:xfrm>
          <a:off x="4914900" y="8001000"/>
          <a:ext cx="1828800" cy="705041"/>
        </p:xfrm>
        <a:graphic>
          <a:graphicData uri="http://schemas.openxmlformats.org/drawingml/2006/table">
            <a:tbl>
              <a:tblPr/>
              <a:tblGrid>
                <a:gridCol w="1828800"/>
              </a:tblGrid>
              <a:tr h="1524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a:t>
                      </a:r>
                      <a:r>
                        <a:rPr lang="en-US" sz="800" b="1" i="0" u="sng" dirty="0" smtClean="0">
                          <a:solidFill>
                            <a:srgbClr val="000000"/>
                          </a:solidFill>
                          <a:latin typeface="+mn-lt"/>
                          <a:ea typeface="Times New Roman"/>
                          <a:cs typeface="Times New Roman"/>
                        </a:rPr>
                        <a:t>RI.1.7</a:t>
                      </a:r>
                      <a:r>
                        <a:rPr lang="en-US" sz="800" b="0" i="0" u="none" dirty="0" smtClean="0">
                          <a:solidFill>
                            <a:srgbClr val="000000"/>
                          </a:solidFill>
                          <a:latin typeface="+mn-lt"/>
                          <a:ea typeface="Times New Roman"/>
                          <a:cs typeface="Times New Roman"/>
                        </a:rPr>
                        <a:t>            </a:t>
                      </a:r>
                      <a:r>
                        <a:rPr lang="en-US" sz="800" b="1" i="0" u="none" dirty="0" smtClean="0">
                          <a:solidFill>
                            <a:srgbClr val="000000"/>
                          </a:solidFill>
                          <a:latin typeface="+mn-lt"/>
                          <a:ea typeface="Times New Roman"/>
                          <a:cs typeface="Times New Roman"/>
                        </a:rPr>
                        <a:t>DOK</a:t>
                      </a:r>
                      <a:r>
                        <a:rPr lang="en-US" sz="800" b="1" i="0" u="none" baseline="0" dirty="0" smtClean="0">
                          <a:solidFill>
                            <a:srgbClr val="000000"/>
                          </a:solidFill>
                          <a:latin typeface="+mn-lt"/>
                          <a:ea typeface="Times New Roman"/>
                          <a:cs typeface="Times New Roman"/>
                        </a:rPr>
                        <a:t> – 1 </a:t>
                      </a:r>
                      <a:r>
                        <a:rPr lang="en-US" sz="800" b="1" i="0" u="none" baseline="0" dirty="0" err="1" smtClean="0">
                          <a:solidFill>
                            <a:srgbClr val="000000"/>
                          </a:solidFill>
                          <a:latin typeface="+mn-lt"/>
                          <a:ea typeface="Times New Roman"/>
                          <a:cs typeface="Times New Roman"/>
                        </a:rPr>
                        <a:t>Cf</a:t>
                      </a:r>
                      <a:endParaRPr lang="en-US" sz="800" b="0" i="0" u="none" dirty="0" smtClean="0">
                        <a:latin typeface="+mn-lt"/>
                        <a:ea typeface="Calibri"/>
                        <a:cs typeface="Times New Roman"/>
                      </a:endParaRPr>
                    </a:p>
                  </a:txBody>
                  <a:tcPr marL="30459" marR="30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71655">
                <a:tc>
                  <a:txBody>
                    <a:bodyPr/>
                    <a:lstStyle/>
                    <a:p>
                      <a:pPr marL="0" marR="0" algn="l">
                        <a:lnSpc>
                          <a:spcPct val="115000"/>
                        </a:lnSpc>
                        <a:spcBef>
                          <a:spcPts val="0"/>
                        </a:spcBef>
                        <a:spcAft>
                          <a:spcPts val="0"/>
                        </a:spcAft>
                      </a:pPr>
                      <a:r>
                        <a:rPr lang="es-ES" sz="800" b="0" i="0" kern="1200" dirty="0" smtClean="0">
                          <a:solidFill>
                            <a:schemeClr val="tx1"/>
                          </a:solidFill>
                          <a:latin typeface="+mn-lt"/>
                          <a:ea typeface="+mn-ea"/>
                          <a:cs typeface="+mn-cs"/>
                        </a:rPr>
                        <a:t>Contesta preguntas descriptivas utilizando quién, qué, cuándo, dónde y cómo, sobre ideas claves en un texto (leído y discutido en clase</a:t>
                      </a:r>
                      <a:endParaRPr lang="en-US" sz="800" b="0" i="0" kern="1200" dirty="0" smtClean="0">
                        <a:solidFill>
                          <a:schemeClr val="tx1"/>
                        </a:solidFill>
                        <a:latin typeface="+mn-lt"/>
                        <a:ea typeface="+mn-ea"/>
                        <a:cs typeface="+mn-cs"/>
                      </a:endParaRPr>
                    </a:p>
                  </a:txBody>
                  <a:tcPr marL="30459" marR="304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0" name="Straight Connector 9"/>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53887" y="921505"/>
            <a:ext cx="228603" cy="1168369"/>
            <a:chOff x="686773" y="5853129"/>
            <a:chExt cx="228603" cy="1168369"/>
          </a:xfrm>
        </p:grpSpPr>
        <p:sp>
          <p:nvSpPr>
            <p:cNvPr id="18" name="Shape 89"/>
            <p:cNvSpPr/>
            <p:nvPr/>
          </p:nvSpPr>
          <p:spPr>
            <a:xfrm>
              <a:off x="686773" y="585312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686773" y="632301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686773" y="679289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26" name="Group 25"/>
          <p:cNvGrpSpPr/>
          <p:nvPr/>
        </p:nvGrpSpPr>
        <p:grpSpPr>
          <a:xfrm>
            <a:off x="553885" y="5662966"/>
            <a:ext cx="228604" cy="1205267"/>
            <a:chOff x="686771" y="5877295"/>
            <a:chExt cx="228604" cy="1205267"/>
          </a:xfrm>
        </p:grpSpPr>
        <p:sp>
          <p:nvSpPr>
            <p:cNvPr id="27" name="Shape 89"/>
            <p:cNvSpPr/>
            <p:nvPr/>
          </p:nvSpPr>
          <p:spPr>
            <a:xfrm>
              <a:off x="686772" y="587729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8" name="Shape 90"/>
            <p:cNvSpPr/>
            <p:nvPr/>
          </p:nvSpPr>
          <p:spPr>
            <a:xfrm>
              <a:off x="686771" y="635862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9" name="Shape 91"/>
            <p:cNvSpPr/>
            <p:nvPr/>
          </p:nvSpPr>
          <p:spPr>
            <a:xfrm>
              <a:off x="686771" y="685396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735824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23979139"/>
              </p:ext>
            </p:extLst>
          </p:nvPr>
        </p:nvGraphicFramePr>
        <p:xfrm>
          <a:off x="457199" y="275082"/>
          <a:ext cx="6403295" cy="3261360"/>
        </p:xfrm>
        <a:graphic>
          <a:graphicData uri="http://schemas.openxmlformats.org/drawingml/2006/table">
            <a:tbl>
              <a:tblPr firstRow="1" bandRow="1">
                <a:tableStyleId>{5940675A-B579-460E-94D1-54222C63F5DA}</a:tableStyleId>
              </a:tblPr>
              <a:tblGrid>
                <a:gridCol w="6403295"/>
              </a:tblGrid>
              <a:tr h="521208">
                <a:tc>
                  <a:txBody>
                    <a:bodyPr/>
                    <a:lstStyle/>
                    <a:p>
                      <a:pPr marL="398463" marR="0" indent="-398463" algn="l" defTabSz="966612" rtl="0" eaLnBrk="1" fontAlgn="auto" latinLnBrk="0" hangingPunct="1">
                        <a:lnSpc>
                          <a:spcPct val="100000"/>
                        </a:lnSpc>
                        <a:spcBef>
                          <a:spcPts val="0"/>
                        </a:spcBef>
                        <a:spcAft>
                          <a:spcPts val="0"/>
                        </a:spcAft>
                        <a:buClrTx/>
                        <a:buSzTx/>
                        <a:buFontTx/>
                        <a:buNone/>
                        <a:tabLst/>
                        <a:defRPr/>
                      </a:pPr>
                      <a:r>
                        <a:rPr lang="es-MX" sz="1800" b="1" noProof="0" dirty="0" smtClean="0">
                          <a:solidFill>
                            <a:schemeClr val="tx1"/>
                          </a:solidFill>
                          <a:latin typeface="Helvetica" panose="020B0604020202020204" pitchFamily="34" charset="0"/>
                          <a:cs typeface="Helvetica" panose="020B0604020202020204" pitchFamily="34" charset="0"/>
                        </a:rPr>
                        <a:t>15. Describe la Antártica utilizando detalles del texto y la ilustración</a:t>
                      </a:r>
                      <a:r>
                        <a:rPr lang="es-MX" sz="1800" b="1" baseline="0" noProof="0" dirty="0" smtClean="0">
                          <a:solidFill>
                            <a:schemeClr val="tx1"/>
                          </a:solidFill>
                          <a:latin typeface="Helvetica" panose="020B0604020202020204" pitchFamily="34" charset="0"/>
                          <a:cs typeface="Helvetica" panose="020B0604020202020204" pitchFamily="34" charset="0"/>
                        </a:rPr>
                        <a:t>.</a:t>
                      </a:r>
                      <a:endParaRPr lang="es-MX" sz="1800" b="1" noProof="0" dirty="0" smtClean="0">
                        <a:solidFill>
                          <a:srgbClr val="C00000"/>
                        </a:solidFill>
                        <a:latin typeface="Helvetica" panose="020B0604020202020204" pitchFamily="34" charset="0"/>
                        <a:cs typeface="Helvetica" panose="020B0604020202020204" pitchFamily="34" charset="0"/>
                      </a:endParaRPr>
                    </a:p>
                    <a:p>
                      <a:pPr marL="57150" marR="0" indent="0" algn="l" defTabSz="966612" rtl="0" eaLnBrk="1" fontAlgn="auto" latinLnBrk="0" hangingPunct="1">
                        <a:lnSpc>
                          <a:spcPct val="100000"/>
                        </a:lnSpc>
                        <a:spcBef>
                          <a:spcPts val="0"/>
                        </a:spcBef>
                        <a:spcAft>
                          <a:spcPts val="0"/>
                        </a:spcAft>
                        <a:buClrTx/>
                        <a:buSzTx/>
                        <a:buFont typeface="+mj-lt"/>
                        <a:buNone/>
                        <a:tabLst/>
                        <a:defRPr/>
                      </a:pPr>
                      <a:endParaRPr lang="es-MX" sz="1800" b="1" noProof="0" dirty="0" smtClean="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224">
                <a:tc>
                  <a:txBody>
                    <a:bodyPr/>
                    <a:lstStyle/>
                    <a:p>
                      <a:endParaRPr lang="es-MX" sz="1600" noProof="0" dirty="0" smtClean="0">
                        <a:solidFill>
                          <a:schemeClr val="tx1"/>
                        </a:solidFill>
                      </a:endParaRPr>
                    </a:p>
                    <a:p>
                      <a:endParaRPr lang="es-MX" sz="1600" noProof="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90536287"/>
              </p:ext>
            </p:extLst>
          </p:nvPr>
        </p:nvGraphicFramePr>
        <p:xfrm>
          <a:off x="4813604" y="3553968"/>
          <a:ext cx="2046891" cy="544450"/>
        </p:xfrm>
        <a:graphic>
          <a:graphicData uri="http://schemas.openxmlformats.org/drawingml/2006/table">
            <a:tbl>
              <a:tblPr/>
              <a:tblGrid>
                <a:gridCol w="2046891"/>
              </a:tblGrid>
              <a:tr h="121180">
                <a:tc>
                  <a:txBody>
                    <a:bodyPr/>
                    <a:lstStyle/>
                    <a:p>
                      <a:pPr marL="0" marR="0" algn="l">
                        <a:lnSpc>
                          <a:spcPct val="115000"/>
                        </a:lnSpc>
                        <a:spcBef>
                          <a:spcPts val="0"/>
                        </a:spcBef>
                        <a:spcAft>
                          <a:spcPts val="0"/>
                        </a:spcAft>
                      </a:pPr>
                      <a:r>
                        <a:rPr lang="en-US" sz="800" b="0" i="0" dirty="0" err="1" smtClean="0">
                          <a:solidFill>
                            <a:srgbClr val="000000"/>
                          </a:solidFill>
                          <a:latin typeface="+mn-lt"/>
                          <a:ea typeface="Times New Roman"/>
                          <a:cs typeface="Times New Roman"/>
                        </a:rPr>
                        <a:t>Hacia</a:t>
                      </a:r>
                      <a:r>
                        <a:rPr lang="en-US" sz="800" b="0" i="0" dirty="0" smtClean="0">
                          <a:solidFill>
                            <a:srgbClr val="000000"/>
                          </a:solidFill>
                          <a:latin typeface="+mn-lt"/>
                          <a:ea typeface="Times New Roman"/>
                          <a:cs typeface="Times New Roman"/>
                        </a:rPr>
                        <a:t> </a:t>
                      </a:r>
                      <a:r>
                        <a:rPr lang="en-US" sz="800" b="0" i="0" u="sng" dirty="0" smtClean="0">
                          <a:solidFill>
                            <a:srgbClr val="000000"/>
                          </a:solidFill>
                          <a:latin typeface="+mn-lt"/>
                          <a:ea typeface="Times New Roman"/>
                          <a:cs typeface="Times New Roman"/>
                        </a:rPr>
                        <a:t>RI.1.6</a:t>
                      </a:r>
                      <a:r>
                        <a:rPr lang="en-US" sz="800" b="0" i="0" u="none" dirty="0" smtClean="0">
                          <a:solidFill>
                            <a:srgbClr val="000000"/>
                          </a:solidFill>
                          <a:latin typeface="+mn-lt"/>
                          <a:ea typeface="Times New Roman"/>
                          <a:cs typeface="Times New Roman"/>
                        </a:rPr>
                        <a:t>       DOK</a:t>
                      </a:r>
                      <a:r>
                        <a:rPr lang="en-US" sz="800" b="0" i="0" u="none" baseline="0" dirty="0" smtClean="0">
                          <a:solidFill>
                            <a:srgbClr val="000000"/>
                          </a:solidFill>
                          <a:latin typeface="+mn-lt"/>
                          <a:ea typeface="Times New Roman"/>
                          <a:cs typeface="Times New Roman"/>
                        </a:rPr>
                        <a:t> – 2 </a:t>
                      </a:r>
                      <a:r>
                        <a:rPr lang="en-US" sz="800" b="0" i="0" u="none" baseline="0" dirty="0" err="1" smtClean="0">
                          <a:solidFill>
                            <a:srgbClr val="000000"/>
                          </a:solidFill>
                          <a:latin typeface="+mn-lt"/>
                          <a:ea typeface="Times New Roman"/>
                          <a:cs typeface="Times New Roman"/>
                        </a:rPr>
                        <a:t>APn</a:t>
                      </a:r>
                      <a:endParaRPr lang="en-US" sz="800" b="0" i="0" dirty="0">
                        <a:latin typeface="Calibri"/>
                        <a:ea typeface="Calibri"/>
                        <a:cs typeface="Times New Roman"/>
                      </a:endParaRPr>
                    </a:p>
                  </a:txBody>
                  <a:tcPr marL="30459" marR="30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60470">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800" b="0" i="0" kern="1200" dirty="0" smtClean="0">
                          <a:solidFill>
                            <a:schemeClr val="tx1"/>
                          </a:solidFill>
                          <a:latin typeface="+mn-lt"/>
                          <a:ea typeface="+mn-ea"/>
                          <a:cs typeface="+mn-cs"/>
                        </a:rPr>
                        <a:t>Obtiene (selecciona la fuente de información precisa para…) información basada en el texto e ilustraciones. </a:t>
                      </a:r>
                      <a:endParaRPr lang="en-US" sz="800" b="0" i="0" dirty="0" smtClean="0">
                        <a:latin typeface="+mn-lt"/>
                        <a:ea typeface="Calibri"/>
                        <a:cs typeface="Times New Roman"/>
                      </a:endParaRPr>
                    </a:p>
                  </a:txBody>
                  <a:tcPr marL="30459" marR="304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45746637"/>
              </p:ext>
            </p:extLst>
          </p:nvPr>
        </p:nvGraphicFramePr>
        <p:xfrm>
          <a:off x="457200" y="4953000"/>
          <a:ext cx="6403294" cy="3261360"/>
        </p:xfrm>
        <a:graphic>
          <a:graphicData uri="http://schemas.openxmlformats.org/drawingml/2006/table">
            <a:tbl>
              <a:tblPr firstRow="1" bandRow="1">
                <a:tableStyleId>{5940675A-B579-460E-94D1-54222C63F5DA}</a:tableStyleId>
              </a:tblPr>
              <a:tblGrid>
                <a:gridCol w="6403294"/>
              </a:tblGrid>
              <a:tr h="521208">
                <a:tc>
                  <a:txBody>
                    <a:bodyPr/>
                    <a:lstStyle/>
                    <a:p>
                      <a:pPr marL="515938" marR="0" indent="-458788" algn="l" defTabSz="966612" rtl="0" eaLnBrk="1" fontAlgn="auto" latinLnBrk="0" hangingPunct="1">
                        <a:lnSpc>
                          <a:spcPct val="100000"/>
                        </a:lnSpc>
                        <a:spcBef>
                          <a:spcPts val="0"/>
                        </a:spcBef>
                        <a:spcAft>
                          <a:spcPts val="0"/>
                        </a:spcAft>
                        <a:buClrTx/>
                        <a:buSzTx/>
                        <a:buFont typeface="+mj-lt"/>
                        <a:buNone/>
                        <a:tabLst/>
                        <a:defRPr/>
                      </a:pPr>
                      <a:r>
                        <a:rPr lang="es-MX" sz="1800" b="1" noProof="0" dirty="0" smtClean="0">
                          <a:solidFill>
                            <a:schemeClr val="tx1"/>
                          </a:solidFill>
                          <a:latin typeface="Helvetica" panose="020B0604020202020204" pitchFamily="34" charset="0"/>
                          <a:cs typeface="Helvetica" panose="020B0604020202020204" pitchFamily="34" charset="0"/>
                        </a:rPr>
                        <a:t>16.</a:t>
                      </a:r>
                      <a:r>
                        <a:rPr lang="es-MX" sz="1800" b="1" baseline="0" noProof="0" dirty="0" smtClean="0">
                          <a:solidFill>
                            <a:schemeClr val="tx1"/>
                          </a:solidFill>
                          <a:latin typeface="Helvetica" panose="020B0604020202020204" pitchFamily="34" charset="0"/>
                          <a:cs typeface="Helvetica" panose="020B0604020202020204" pitchFamily="34" charset="0"/>
                        </a:rPr>
                        <a:t>  ¿Cómo el cuerpo del pingüino le ayuda a sobre</a:t>
                      </a:r>
                      <a:r>
                        <a:rPr lang="es-MX" sz="1800" b="1" baseline="0" dirty="0" smtClean="0">
                          <a:solidFill>
                            <a:schemeClr val="tx1"/>
                          </a:solidFill>
                          <a:latin typeface="Helvetica" panose="020B0604020202020204" pitchFamily="34" charset="0"/>
                          <a:cs typeface="Helvetica" panose="020B0604020202020204" pitchFamily="34" charset="0"/>
                        </a:rPr>
                        <a:t>vivir?</a:t>
                      </a:r>
                      <a:endParaRPr lang="es-MX" sz="1800" b="1" dirty="0" smtClean="0">
                        <a:solidFill>
                          <a:schemeClr val="tx1"/>
                        </a:solidFill>
                        <a:latin typeface="Helvetica" panose="020B0604020202020204" pitchFamily="34" charset="0"/>
                        <a:cs typeface="Helvetica" panose="020B0604020202020204" pitchFamily="34" charset="0"/>
                      </a:endParaRPr>
                    </a:p>
                    <a:p>
                      <a:pPr marL="57150" marR="0" indent="0" algn="l" defTabSz="966612" rtl="0" eaLnBrk="1" fontAlgn="auto" latinLnBrk="0" hangingPunct="1">
                        <a:lnSpc>
                          <a:spcPct val="100000"/>
                        </a:lnSpc>
                        <a:spcBef>
                          <a:spcPts val="0"/>
                        </a:spcBef>
                        <a:spcAft>
                          <a:spcPts val="0"/>
                        </a:spcAft>
                        <a:buClrTx/>
                        <a:buSzTx/>
                        <a:buFont typeface="+mj-lt"/>
                        <a:buNone/>
                        <a:tabLst/>
                        <a:defRPr/>
                      </a:pPr>
                      <a:endParaRPr lang="en-US" sz="1800" b="1" dirty="0" smtClean="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224">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91668282"/>
              </p:ext>
            </p:extLst>
          </p:nvPr>
        </p:nvGraphicFramePr>
        <p:xfrm>
          <a:off x="5031694" y="8297894"/>
          <a:ext cx="1828800" cy="427545"/>
        </p:xfrm>
        <a:graphic>
          <a:graphicData uri="http://schemas.openxmlformats.org/drawingml/2006/table">
            <a:tbl>
              <a:tblPr/>
              <a:tblGrid>
                <a:gridCol w="1828800"/>
              </a:tblGrid>
              <a:tr h="155320">
                <a:tc>
                  <a:txBody>
                    <a:bodyPr/>
                    <a:lstStyle/>
                    <a:p>
                      <a:pPr marL="0" marR="0" algn="l">
                        <a:lnSpc>
                          <a:spcPct val="115000"/>
                        </a:lnSpc>
                        <a:spcBef>
                          <a:spcPts val="0"/>
                        </a:spcBef>
                        <a:spcAft>
                          <a:spcPts val="0"/>
                        </a:spcAft>
                      </a:pPr>
                      <a:r>
                        <a:rPr lang="en-US" sz="800" b="0" i="0" dirty="0" err="1" smtClean="0">
                          <a:solidFill>
                            <a:srgbClr val="000000"/>
                          </a:solidFill>
                          <a:latin typeface="+mn-lt"/>
                          <a:ea typeface="Times New Roman"/>
                          <a:cs typeface="Times New Roman"/>
                        </a:rPr>
                        <a:t>Hacia</a:t>
                      </a:r>
                      <a:r>
                        <a:rPr lang="en-US" sz="800" b="0" i="0" dirty="0" smtClean="0">
                          <a:solidFill>
                            <a:srgbClr val="000000"/>
                          </a:solidFill>
                          <a:latin typeface="+mn-lt"/>
                          <a:ea typeface="Times New Roman"/>
                          <a:cs typeface="Times New Roman"/>
                        </a:rPr>
                        <a:t> </a:t>
                      </a:r>
                      <a:r>
                        <a:rPr lang="en-US" sz="800" b="0" i="0" u="sng" dirty="0" smtClean="0">
                          <a:solidFill>
                            <a:srgbClr val="000000"/>
                          </a:solidFill>
                          <a:latin typeface="+mn-lt"/>
                          <a:ea typeface="Times New Roman"/>
                          <a:cs typeface="Times New Roman"/>
                        </a:rPr>
                        <a:t>RI.1.7</a:t>
                      </a:r>
                      <a:r>
                        <a:rPr lang="en-US" sz="800" b="0" i="0" u="none" dirty="0" smtClean="0">
                          <a:solidFill>
                            <a:srgbClr val="000000"/>
                          </a:solidFill>
                          <a:latin typeface="+mn-lt"/>
                          <a:ea typeface="Times New Roman"/>
                          <a:cs typeface="Times New Roman"/>
                        </a:rPr>
                        <a:t>          DOK-2</a:t>
                      </a:r>
                      <a:r>
                        <a:rPr lang="en-US" sz="800" b="0" i="0" u="none" baseline="0" dirty="0" smtClean="0">
                          <a:solidFill>
                            <a:srgbClr val="000000"/>
                          </a:solidFill>
                          <a:latin typeface="+mn-lt"/>
                          <a:ea typeface="Times New Roman"/>
                          <a:cs typeface="Times New Roman"/>
                        </a:rPr>
                        <a:t> </a:t>
                      </a:r>
                      <a:r>
                        <a:rPr lang="en-US" sz="800" b="0" i="0" u="none" dirty="0" smtClean="0">
                          <a:solidFill>
                            <a:srgbClr val="000000"/>
                          </a:solidFill>
                          <a:latin typeface="+mn-lt"/>
                          <a:ea typeface="Times New Roman"/>
                          <a:cs typeface="Times New Roman"/>
                        </a:rPr>
                        <a:t>  Cl</a:t>
                      </a:r>
                      <a:endParaRPr lang="en-US" sz="800" b="0" i="0" u="none" dirty="0">
                        <a:latin typeface="+mn-lt"/>
                        <a:ea typeface="Calibri"/>
                        <a:cs typeface="Times New Roman"/>
                      </a:endParaRPr>
                    </a:p>
                  </a:txBody>
                  <a:tcPr marL="30459" marR="304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55905">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800" b="0" i="0" dirty="0" smtClean="0">
                          <a:solidFill>
                            <a:srgbClr val="000000"/>
                          </a:solidFill>
                          <a:latin typeface="+mn-lt"/>
                          <a:ea typeface="Times New Roman"/>
                          <a:cs typeface="Times New Roman"/>
                        </a:rPr>
                        <a:t>Localiza ideas claves usando detalles encontrados en el texto. </a:t>
                      </a:r>
                      <a:endParaRPr lang="en-US" sz="800" b="0" i="0" dirty="0" smtClean="0">
                        <a:latin typeface="+mn-lt"/>
                        <a:ea typeface="Calibri"/>
                        <a:cs typeface="Times New Roman"/>
                      </a:endParaRPr>
                    </a:p>
                  </a:txBody>
                  <a:tcPr marL="30459" marR="304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861844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83788534"/>
              </p:ext>
            </p:extLst>
          </p:nvPr>
        </p:nvGraphicFramePr>
        <p:xfrm>
          <a:off x="228600" y="72738"/>
          <a:ext cx="6857999" cy="4434398"/>
        </p:xfrm>
        <a:graphic>
          <a:graphicData uri="http://schemas.openxmlformats.org/drawingml/2006/table">
            <a:tbl>
              <a:tblPr firstRow="1" bandRow="1">
                <a:tableStyleId>{5940675A-B579-460E-94D1-54222C63F5DA}</a:tableStyleId>
              </a:tblPr>
              <a:tblGrid>
                <a:gridCol w="6857999"/>
              </a:tblGrid>
              <a:tr h="2569622">
                <a:tc>
                  <a:txBody>
                    <a:bodyPr/>
                    <a:lstStyle/>
                    <a:p>
                      <a:pPr marL="342900" marR="0" indent="-342900" algn="l" defTabSz="1018809" rtl="0" eaLnBrk="1" fontAlgn="auto" latinLnBrk="0" hangingPunct="1">
                        <a:lnSpc>
                          <a:spcPct val="100000"/>
                        </a:lnSpc>
                        <a:spcBef>
                          <a:spcPts val="0"/>
                        </a:spcBef>
                        <a:spcAft>
                          <a:spcPts val="0"/>
                        </a:spcAft>
                        <a:buClrTx/>
                        <a:buSzTx/>
                        <a:buFont typeface="+mj-lt"/>
                        <a:buAutoNum type="arabicPeriod" startAt="17"/>
                        <a:tabLst/>
                        <a:defRPr/>
                      </a:pPr>
                      <a:endParaRPr lang="es-ES" sz="1400" b="1" kern="1200" noProof="0" dirty="0" smtClean="0">
                        <a:solidFill>
                          <a:schemeClr val="tx1"/>
                        </a:solidFill>
                        <a:latin typeface="+mn-lt"/>
                        <a:ea typeface="+mn-ea"/>
                        <a:cs typeface="Helvetica" panose="020B0604020202020204" pitchFamily="34" charset="0"/>
                      </a:endParaRPr>
                    </a:p>
                    <a:p>
                      <a:pPr marL="342900" marR="0" indent="-342900" algn="l" defTabSz="1018809" rtl="0" eaLnBrk="1" fontAlgn="auto" latinLnBrk="0" hangingPunct="1">
                        <a:lnSpc>
                          <a:spcPct val="100000"/>
                        </a:lnSpc>
                        <a:spcBef>
                          <a:spcPts val="0"/>
                        </a:spcBef>
                        <a:spcAft>
                          <a:spcPts val="0"/>
                        </a:spcAft>
                        <a:buClrTx/>
                        <a:buSzTx/>
                        <a:buFont typeface="+mj-lt"/>
                        <a:buAutoNum type="arabicPeriod" startAt="17"/>
                        <a:tabLst/>
                        <a:defRPr/>
                      </a:pPr>
                      <a:r>
                        <a:rPr lang="es-ES" sz="1400" b="1" kern="1200" noProof="0" dirty="0" smtClean="0">
                          <a:solidFill>
                            <a:schemeClr val="tx1"/>
                          </a:solidFill>
                          <a:latin typeface="+mn-lt"/>
                          <a:ea typeface="+mn-ea"/>
                          <a:cs typeface="Helvetica" panose="020B0604020202020204" pitchFamily="34" charset="0"/>
                        </a:rPr>
                        <a:t>Un estudiante está escribiendo</a:t>
                      </a:r>
                      <a:r>
                        <a:rPr lang="es-ES" sz="1400" b="1" kern="1200" baseline="0" noProof="0" dirty="0" smtClean="0">
                          <a:solidFill>
                            <a:schemeClr val="tx1"/>
                          </a:solidFill>
                          <a:latin typeface="+mn-lt"/>
                          <a:ea typeface="+mn-ea"/>
                          <a:cs typeface="Helvetica" panose="020B0604020202020204" pitchFamily="34" charset="0"/>
                        </a:rPr>
                        <a:t> para la clase un párrafo para describir a los pingüinos.  Lee el párrafo.</a:t>
                      </a:r>
                      <a:endParaRPr lang="es-ES" sz="1400" b="1" i="0" kern="1200" dirty="0" smtClean="0">
                        <a:solidFill>
                          <a:srgbClr val="000000"/>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ES" sz="1400" b="1" i="0" u="sng" kern="1200" dirty="0" smtClean="0">
                          <a:solidFill>
                            <a:srgbClr val="000000"/>
                          </a:solidFill>
                          <a:effectLst/>
                          <a:latin typeface="+mn-lt"/>
                          <a:ea typeface="Times New Roman"/>
                          <a:cs typeface="Times New Roman"/>
                        </a:rPr>
                        <a:t>Pingüinos</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ES" sz="10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400" b="0" i="0" kern="1200" dirty="0" smtClean="0">
                          <a:solidFill>
                            <a:srgbClr val="000000"/>
                          </a:solidFill>
                          <a:effectLst/>
                          <a:latin typeface="+mn-lt"/>
                          <a:ea typeface="Times New Roman"/>
                          <a:cs typeface="Times New Roman"/>
                        </a:rPr>
                        <a:t>      </a:t>
                      </a:r>
                      <a:r>
                        <a:rPr lang="es-ES" sz="1400" b="0" i="0" kern="1200" noProof="0" dirty="0" smtClean="0">
                          <a:solidFill>
                            <a:srgbClr val="000000"/>
                          </a:solidFill>
                          <a:effectLst/>
                          <a:latin typeface="+mn-lt"/>
                          <a:ea typeface="Times New Roman"/>
                          <a:cs typeface="Helvetica" panose="020B0604020202020204" pitchFamily="34" charset="0"/>
                        </a:rPr>
                        <a:t>Los pingüinos son diferentes a otros animales.</a:t>
                      </a:r>
                      <a:r>
                        <a:rPr lang="es-ES" sz="1400" b="0" i="0" kern="1200" baseline="0" noProof="0" dirty="0" smtClean="0">
                          <a:solidFill>
                            <a:srgbClr val="000000"/>
                          </a:solidFill>
                          <a:effectLst/>
                          <a:latin typeface="+mn-lt"/>
                          <a:ea typeface="Times New Roman"/>
                          <a:cs typeface="Helvetica" panose="020B0604020202020204" pitchFamily="34" charset="0"/>
                        </a:rPr>
                        <a:t>  Ellos viven dónde hace mucho frío.  Ellos tienen  mucha grasa para mantenerlos caliente.  A los pingüinos les gusta nadar y jugar.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400" b="0" i="0" kern="1200" baseline="0" noProof="0" dirty="0" smtClean="0">
                          <a:solidFill>
                            <a:srgbClr val="000000"/>
                          </a:solidFill>
                          <a:effectLst/>
                          <a:latin typeface="Helvetica" panose="020B0604020202020204" pitchFamily="34" charset="0"/>
                          <a:ea typeface="Times New Roman"/>
                          <a:cs typeface="Helvetica" panose="020B0604020202020204" pitchFamily="34" charset="0"/>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400" b="1" i="0" kern="1200" noProof="0" dirty="0" smtClean="0">
                          <a:solidFill>
                            <a:srgbClr val="000000"/>
                          </a:solidFill>
                          <a:effectLst/>
                          <a:latin typeface="+mn-lt"/>
                          <a:ea typeface="Times New Roman"/>
                          <a:cs typeface="Helvetica" panose="020B0604020202020204" pitchFamily="34" charset="0"/>
                        </a:rPr>
                        <a:t>Tarea:  Escribe</a:t>
                      </a:r>
                      <a:r>
                        <a:rPr lang="es-ES" sz="1400" b="1" i="0" kern="1200" baseline="0" noProof="0" dirty="0" smtClean="0">
                          <a:solidFill>
                            <a:srgbClr val="000000"/>
                          </a:solidFill>
                          <a:effectLst/>
                          <a:latin typeface="+mn-lt"/>
                          <a:ea typeface="Times New Roman"/>
                          <a:cs typeface="Helvetica" panose="020B0604020202020204" pitchFamily="34" charset="0"/>
                        </a:rPr>
                        <a:t> una o dos oraciones más que describan a los pingüinos.</a:t>
                      </a:r>
                      <a:endParaRPr lang="es-MX" sz="1400" b="1" i="0" kern="1200" baseline="0" noProof="0" dirty="0" smtClean="0">
                        <a:solidFill>
                          <a:srgbClr val="000000"/>
                        </a:solidFill>
                        <a:effectLst/>
                        <a:latin typeface="+mn-lt"/>
                        <a:ea typeface="Times New Roman"/>
                        <a:cs typeface="Helvetica" panose="020B0604020202020204" pitchFamily="34" charset="0"/>
                      </a:endParaRPr>
                    </a:p>
                    <a:p>
                      <a:pPr marL="0" marR="0" indent="0" algn="r" defTabSz="1018809" rtl="0" eaLnBrk="1" fontAlgn="auto" latinLnBrk="0" hangingPunct="1">
                        <a:lnSpc>
                          <a:spcPct val="100000"/>
                        </a:lnSpc>
                        <a:spcBef>
                          <a:spcPts val="0"/>
                        </a:spcBef>
                        <a:spcAft>
                          <a:spcPts val="0"/>
                        </a:spcAft>
                        <a:buClrTx/>
                        <a:buSzTx/>
                        <a:buFont typeface="+mj-lt"/>
                        <a:buNone/>
                        <a:tabLst/>
                        <a:defRPr/>
                      </a:pPr>
                      <a:r>
                        <a:rPr lang="es-MX" sz="1400" b="1" i="0" kern="1200" baseline="0" noProof="0" dirty="0" smtClean="0">
                          <a:solidFill>
                            <a:srgbClr val="000000"/>
                          </a:solidFill>
                          <a:effectLst/>
                          <a:latin typeface="Helvetica" panose="020B0604020202020204" pitchFamily="34" charset="0"/>
                          <a:ea typeface="Times New Roman"/>
                          <a:cs typeface="Helvetica" panose="020B0604020202020204" pitchFamily="34" charset="0"/>
                        </a:rPr>
                        <a:t> </a:t>
                      </a:r>
                      <a:r>
                        <a:rPr lang="es-MX" sz="1100" b="0" i="1" noProof="0" dirty="0" smtClean="0">
                          <a:latin typeface="Helvetica" panose="020B0604020202020204" pitchFamily="34" charset="0"/>
                          <a:cs typeface="Helvetica" panose="020B0604020202020204" pitchFamily="34" charset="0"/>
                        </a:rPr>
                        <a:t>Escribe</a:t>
                      </a:r>
                      <a:r>
                        <a:rPr lang="es-MX" sz="1100" b="0" i="1" baseline="0" noProof="0" dirty="0" smtClean="0">
                          <a:latin typeface="Helvetica" panose="020B0604020202020204" pitchFamily="34" charset="0"/>
                          <a:cs typeface="Helvetica" panose="020B0604020202020204" pitchFamily="34" charset="0"/>
                        </a:rPr>
                        <a:t> para Revisar un texto breve, Organización, W.1.2c, Escribir una conclusión, Objetivo 3a</a:t>
                      </a:r>
                      <a:endParaRPr lang="en-US" sz="1200" b="1" baseline="0" dirty="0" smtClean="0">
                        <a:solidFill>
                          <a:srgbClr val="002060"/>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796">
                <a:tc>
                  <a:txBody>
                    <a:bodyPr/>
                    <a:lstStyle/>
                    <a:p>
                      <a:endParaRPr lang="en-US" sz="1300" dirty="0" smtClean="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796">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796">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796">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796">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796">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15153" y="4851367"/>
            <a:ext cx="6669741" cy="3205362"/>
          </a:xfrm>
          <a:prstGeom prst="rect">
            <a:avLst/>
          </a:prstGeom>
          <a:noFill/>
        </p:spPr>
        <p:txBody>
          <a:bodyPr wrap="square" lIns="96643" tIns="48322" rIns="96643" bIns="48322">
            <a:spAutoFit/>
          </a:bodyPr>
          <a:lstStyle/>
          <a:p>
            <a:pPr marL="379527" indent="-379527"/>
            <a:r>
              <a:rPr lang="en-US" sz="1500" b="1" dirty="0">
                <a:latin typeface="Helvetica" panose="020B0604020202020204" pitchFamily="34" charset="0"/>
                <a:ea typeface="Times New Roman"/>
                <a:cs typeface="Helvetica" panose="020B0604020202020204" pitchFamily="34" charset="0"/>
              </a:rPr>
              <a:t> </a:t>
            </a:r>
            <a:r>
              <a:rPr lang="en-US" sz="1400" b="1" dirty="0">
                <a:latin typeface="Helvetica" panose="020B0604020202020204" pitchFamily="34" charset="0"/>
                <a:ea typeface="Times New Roman"/>
                <a:cs typeface="Helvetica" panose="020B0604020202020204" pitchFamily="34" charset="0"/>
              </a:rPr>
              <a:t>18. </a:t>
            </a:r>
            <a:r>
              <a:rPr lang="es-MX" sz="1400" b="1" dirty="0" smtClean="0">
                <a:latin typeface="Helvetica" panose="020B0604020202020204" pitchFamily="34" charset="0"/>
                <a:ea typeface="Times New Roman"/>
                <a:cs typeface="Helvetica" panose="020B0604020202020204" pitchFamily="34" charset="0"/>
              </a:rPr>
              <a:t>Un estudiante escribió este párrafo sobre Querida.</a:t>
            </a:r>
            <a:endParaRPr lang="es-MX" sz="1400" i="1" dirty="0">
              <a:latin typeface="Helvetica" panose="020B0604020202020204" pitchFamily="34" charset="0"/>
              <a:ea typeface="Times New Roman"/>
              <a:cs typeface="Helvetica" panose="020B0604020202020204" pitchFamily="34" charset="0"/>
            </a:endParaRPr>
          </a:p>
          <a:p>
            <a:pPr marL="379527" indent="-379527" algn="r"/>
            <a:r>
              <a:rPr lang="es-MX" sz="1400" i="1" dirty="0" smtClean="0">
                <a:latin typeface="Helvetica" panose="020B0604020202020204" pitchFamily="34" charset="0"/>
                <a:ea typeface="Times New Roman"/>
                <a:cs typeface="Helvetica" panose="020B0604020202020204" pitchFamily="34" charset="0"/>
              </a:rPr>
              <a:t>       </a:t>
            </a:r>
            <a:r>
              <a:rPr lang="es-MX" sz="900" i="1" dirty="0" smtClean="0">
                <a:latin typeface="Helvetica" panose="020B0604020202020204" pitchFamily="34" charset="0"/>
                <a:ea typeface="Times New Roman"/>
                <a:cs typeface="Helvetica" panose="020B0604020202020204" pitchFamily="34" charset="0"/>
              </a:rPr>
              <a:t>W.1.2b </a:t>
            </a:r>
            <a:r>
              <a:rPr lang="es-MX" sz="900" i="1" dirty="0" smtClean="0">
                <a:latin typeface="Helvetica" panose="020B0604020202020204" pitchFamily="34" charset="0"/>
                <a:cs typeface="Helvetica" panose="020B0604020202020204" pitchFamily="34" charset="0"/>
              </a:rPr>
              <a:t>Revisar un escrito breve (elaboración: desarrollar un tema) -Objetivo</a:t>
            </a:r>
            <a:r>
              <a:rPr lang="es-MX" sz="900" i="1" dirty="0" smtClean="0">
                <a:latin typeface="Helvetica" panose="020B0604020202020204" pitchFamily="34" charset="0"/>
                <a:ea typeface="Times New Roman"/>
                <a:cs typeface="Helvetica" panose="020B0604020202020204" pitchFamily="34" charset="0"/>
              </a:rPr>
              <a:t> 3b</a:t>
            </a:r>
          </a:p>
          <a:p>
            <a:pPr marL="379527" indent="-379527"/>
            <a:endParaRPr lang="es-MX" sz="1500" b="1" dirty="0" smtClean="0">
              <a:latin typeface="Helvetica" panose="020B0604020202020204" pitchFamily="34" charset="0"/>
              <a:cs typeface="Helvetica" panose="020B0604020202020204" pitchFamily="34" charset="0"/>
            </a:endParaRPr>
          </a:p>
          <a:p>
            <a:r>
              <a:rPr lang="es-MX" sz="1400" dirty="0" smtClean="0">
                <a:latin typeface="Helvetica" panose="020B0604020202020204" pitchFamily="34" charset="0"/>
                <a:cs typeface="Helvetica" panose="020B0604020202020204" pitchFamily="34" charset="0"/>
              </a:rPr>
              <a:t>       Querida tiene que buscar un poco de comida.  Ella se tiene que ir lejos de </a:t>
            </a:r>
            <a:r>
              <a:rPr lang="es-MX" sz="1400" dirty="0" err="1" smtClean="0">
                <a:latin typeface="Helvetica" panose="020B0604020202020204" pitchFamily="34" charset="0"/>
                <a:cs typeface="Helvetica" panose="020B0604020202020204" pitchFamily="34" charset="0"/>
              </a:rPr>
              <a:t>Rafy</a:t>
            </a:r>
            <a:r>
              <a:rPr lang="es-MX" sz="1400" dirty="0" smtClean="0">
                <a:latin typeface="Helvetica" panose="020B0604020202020204" pitchFamily="34" charset="0"/>
                <a:cs typeface="Helvetica" panose="020B0604020202020204" pitchFamily="34" charset="0"/>
              </a:rPr>
              <a:t>.  Querida está triste.  </a:t>
            </a:r>
          </a:p>
          <a:p>
            <a:pPr>
              <a:lnSpc>
                <a:spcPct val="115000"/>
              </a:lnSpc>
            </a:pPr>
            <a:endParaRPr lang="es-MX" sz="1500" b="1" dirty="0" smtClean="0">
              <a:latin typeface="Helvetica" panose="020B0604020202020204" pitchFamily="34" charset="0"/>
              <a:ea typeface="Times New Roman"/>
              <a:cs typeface="Helvetica" panose="020B0604020202020204" pitchFamily="34" charset="0"/>
            </a:endParaRPr>
          </a:p>
          <a:p>
            <a:pPr>
              <a:lnSpc>
                <a:spcPct val="115000"/>
              </a:lnSpc>
            </a:pPr>
            <a:r>
              <a:rPr lang="es-MX" sz="1500" b="1" dirty="0" smtClean="0">
                <a:latin typeface="Helvetica" panose="020B0604020202020204" pitchFamily="34" charset="0"/>
                <a:ea typeface="Times New Roman"/>
                <a:cs typeface="Helvetica" panose="020B0604020202020204" pitchFamily="34" charset="0"/>
              </a:rPr>
              <a:t>       ¿Qué oración terminaría mejor el párrafo?</a:t>
            </a:r>
          </a:p>
          <a:p>
            <a:pPr marL="594895" indent="-322297">
              <a:lnSpc>
                <a:spcPct val="115000"/>
              </a:lnSpc>
            </a:pPr>
            <a:endParaRPr lang="es-MX" sz="1400" b="1" dirty="0" smtClean="0">
              <a:latin typeface="Helvetica" panose="020B0604020202020204" pitchFamily="34" charset="0"/>
              <a:ea typeface="Times New Roman"/>
              <a:cs typeface="Helvetica" panose="020B0604020202020204" pitchFamily="34" charset="0"/>
            </a:endParaRPr>
          </a:p>
          <a:p>
            <a:pPr marL="593725" indent="-84138">
              <a:lnSpc>
                <a:spcPct val="115000"/>
              </a:lnSpc>
              <a:buFont typeface="+mj-lt"/>
              <a:buAutoNum type="alphaUcPeriod"/>
            </a:pPr>
            <a:r>
              <a:rPr lang="es-MX" sz="1500" dirty="0" smtClean="0">
                <a:latin typeface="Helvetica" panose="020B0604020202020204" pitchFamily="34" charset="0"/>
                <a:ea typeface="Times New Roman"/>
                <a:cs typeface="Helvetica" panose="020B0604020202020204" pitchFamily="34" charset="0"/>
              </a:rPr>
              <a:t> </a:t>
            </a:r>
            <a:r>
              <a:rPr lang="es-MX" sz="1500" dirty="0" err="1" smtClean="0">
                <a:latin typeface="Helvetica" panose="020B0604020202020204" pitchFamily="34" charset="0"/>
                <a:ea typeface="Times New Roman"/>
                <a:cs typeface="Helvetica" panose="020B0604020202020204" pitchFamily="34" charset="0"/>
              </a:rPr>
              <a:t>Rafy</a:t>
            </a:r>
            <a:r>
              <a:rPr lang="es-MX" sz="1500" dirty="0" smtClean="0">
                <a:latin typeface="Helvetica" panose="020B0604020202020204" pitchFamily="34" charset="0"/>
                <a:ea typeface="Times New Roman"/>
                <a:cs typeface="Helvetica" panose="020B0604020202020204" pitchFamily="34" charset="0"/>
              </a:rPr>
              <a:t> dijo, −No estés triste.</a:t>
            </a:r>
          </a:p>
          <a:p>
            <a:pPr marL="593725" indent="-84138">
              <a:lnSpc>
                <a:spcPct val="115000"/>
              </a:lnSpc>
              <a:buFont typeface="+mj-lt"/>
              <a:buAutoNum type="alphaUcPeriod"/>
            </a:pPr>
            <a:endParaRPr lang="es-MX" sz="800" dirty="0" smtClean="0">
              <a:latin typeface="Helvetica" panose="020B0604020202020204" pitchFamily="34" charset="0"/>
              <a:ea typeface="Times New Roman"/>
              <a:cs typeface="Helvetica" panose="020B0604020202020204" pitchFamily="34" charset="0"/>
            </a:endParaRPr>
          </a:p>
          <a:p>
            <a:pPr marL="593725" indent="-84138">
              <a:lnSpc>
                <a:spcPct val="115000"/>
              </a:lnSpc>
              <a:buFont typeface="+mj-lt"/>
              <a:buAutoNum type="alphaUcPeriod" startAt="2"/>
            </a:pPr>
            <a:r>
              <a:rPr lang="es-MX" sz="1500" dirty="0" smtClean="0">
                <a:latin typeface="Helvetica" panose="020B0604020202020204" pitchFamily="34" charset="0"/>
                <a:ea typeface="Times New Roman"/>
                <a:cs typeface="Helvetica" panose="020B0604020202020204" pitchFamily="34" charset="0"/>
              </a:rPr>
              <a:t> Querida tomó su huevo y se fue a buscar comida.</a:t>
            </a:r>
          </a:p>
          <a:p>
            <a:pPr marL="593725" indent="-84138">
              <a:lnSpc>
                <a:spcPct val="115000"/>
              </a:lnSpc>
              <a:buFont typeface="+mj-lt"/>
              <a:buAutoNum type="alphaUcPeriod" startAt="2"/>
            </a:pPr>
            <a:endParaRPr lang="es-MX" sz="800" dirty="0" smtClean="0">
              <a:latin typeface="Helvetica" panose="020B0604020202020204" pitchFamily="34" charset="0"/>
              <a:ea typeface="Times New Roman"/>
              <a:cs typeface="Helvetica" panose="020B0604020202020204" pitchFamily="34" charset="0"/>
            </a:endParaRPr>
          </a:p>
          <a:p>
            <a:pPr marL="593725" indent="-84138">
              <a:lnSpc>
                <a:spcPct val="115000"/>
              </a:lnSpc>
              <a:buFont typeface="+mj-lt"/>
              <a:buAutoNum type="alphaUcPeriod" startAt="2"/>
            </a:pPr>
            <a:r>
              <a:rPr lang="es-MX" sz="1500" dirty="0" smtClean="0">
                <a:latin typeface="Helvetica" panose="020B0604020202020204" pitchFamily="34" charset="0"/>
                <a:ea typeface="Times New Roman"/>
                <a:cs typeface="Helvetica" panose="020B0604020202020204" pitchFamily="34" charset="0"/>
              </a:rPr>
              <a:t> Querida no buscará comida.</a:t>
            </a:r>
          </a:p>
          <a:p>
            <a:pPr marL="272598">
              <a:lnSpc>
                <a:spcPct val="115000"/>
              </a:lnSpc>
            </a:pPr>
            <a:endParaRPr lang="es-MX" sz="800" dirty="0" smtClean="0">
              <a:latin typeface="Helvetica" panose="020B0604020202020204" pitchFamily="34" charset="0"/>
              <a:ea typeface="Times New Roman"/>
              <a:cs typeface="Helvetica" panose="020B0604020202020204" pitchFamily="34" charset="0"/>
            </a:endParaRPr>
          </a:p>
        </p:txBody>
      </p:sp>
      <p:cxnSp>
        <p:nvCxnSpPr>
          <p:cNvPr id="11" name="Straight Connector 10"/>
          <p:cNvCxnSpPr/>
          <p:nvPr/>
        </p:nvCxnSpPr>
        <p:spPr>
          <a:xfrm>
            <a:off x="381000" y="47244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80999" y="6775691"/>
            <a:ext cx="234807" cy="1037459"/>
            <a:chOff x="686772" y="5807996"/>
            <a:chExt cx="234807" cy="1037459"/>
          </a:xfrm>
        </p:grpSpPr>
        <p:sp>
          <p:nvSpPr>
            <p:cNvPr id="13" name="Shape 89"/>
            <p:cNvSpPr/>
            <p:nvPr/>
          </p:nvSpPr>
          <p:spPr>
            <a:xfrm>
              <a:off x="692976" y="580799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4" name="Shape 90"/>
            <p:cNvSpPr/>
            <p:nvPr/>
          </p:nvSpPr>
          <p:spPr>
            <a:xfrm>
              <a:off x="686772" y="619950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15" name="Shape 91"/>
            <p:cNvSpPr/>
            <p:nvPr/>
          </p:nvSpPr>
          <p:spPr>
            <a:xfrm>
              <a:off x="686772" y="661685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217723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 y="145473"/>
            <a:ext cx="6477000" cy="8407563"/>
          </a:xfrm>
          <a:prstGeom prst="rect">
            <a:avLst/>
          </a:prstGeom>
          <a:noFill/>
        </p:spPr>
        <p:txBody>
          <a:bodyPr wrap="square" lIns="96654" tIns="48326" rIns="96654" bIns="48326" rtlCol="0">
            <a:spAutoFit/>
          </a:bodyPr>
          <a:lstStyle/>
          <a:p>
            <a:endParaRPr lang="es-ES" sz="1200" u="sng" dirty="0" smtClean="0"/>
          </a:p>
          <a:p>
            <a:r>
              <a:rPr lang="es-ES" sz="1200" dirty="0" smtClean="0"/>
              <a:t>Esta es una pre-evaluación para medir la tarea de escribir un </a:t>
            </a:r>
            <a:r>
              <a:rPr lang="es-ES" sz="1200" b="1" dirty="0" smtClean="0"/>
              <a:t>artículo informativo</a:t>
            </a:r>
            <a:r>
              <a:rPr lang="es-ES" sz="1200" dirty="0" smtClean="0"/>
              <a:t>. Las composiciones completas son siempre parte de una tarea de rendimiento. Una tarea de rendimiento completa tendría: </a:t>
            </a:r>
          </a:p>
          <a:p>
            <a:endParaRPr lang="es-ES" sz="1200" dirty="0" smtClean="0"/>
          </a:p>
          <a:p>
            <a:r>
              <a:rPr lang="es-ES" sz="1200" b="1" i="1" dirty="0" smtClean="0"/>
              <a:t>Parte 1</a:t>
            </a:r>
          </a:p>
          <a:p>
            <a:pPr marL="172382" indent="-172382">
              <a:buFont typeface="Arial" panose="020B0604020202020204" pitchFamily="34" charset="0"/>
              <a:buChar char="•"/>
            </a:pPr>
            <a:r>
              <a:rPr lang="es-ES" sz="1200" dirty="0" smtClean="0"/>
              <a:t>Una actividad para toda la clase (30 minutos)</a:t>
            </a:r>
          </a:p>
          <a:p>
            <a:r>
              <a:rPr lang="es-ES" sz="1200" dirty="0" smtClean="0"/>
              <a:t>(35 minutos – trabajo independiente)</a:t>
            </a:r>
          </a:p>
          <a:p>
            <a:pPr marL="172382" indent="-172382">
              <a:buFont typeface="Arial" panose="020B0604020202020204" pitchFamily="34" charset="0"/>
              <a:buChar char="•"/>
            </a:pPr>
            <a:r>
              <a:rPr lang="es-ES" sz="1200" dirty="0" smtClean="0"/>
              <a:t>Pasajes o cualquier otra fuente de lectura </a:t>
            </a:r>
          </a:p>
          <a:p>
            <a:pPr marL="172382" indent="-172382">
              <a:buFont typeface="Arial" panose="020B0604020202020204" pitchFamily="34" charset="0"/>
              <a:buChar char="•"/>
            </a:pPr>
            <a:r>
              <a:rPr lang="es-ES" sz="1200" dirty="0" smtClean="0"/>
              <a:t>3 preguntas de investigación </a:t>
            </a:r>
          </a:p>
          <a:p>
            <a:pPr marL="172382" indent="-172382">
              <a:buFont typeface="Arial" panose="020B0604020202020204" pitchFamily="34" charset="0"/>
              <a:buChar char="•"/>
            </a:pPr>
            <a:r>
              <a:rPr lang="es-ES" sz="1200" dirty="0" smtClean="0"/>
              <a:t>Podrían haber otras preguntas de respuestas construidas.</a:t>
            </a:r>
          </a:p>
          <a:p>
            <a:r>
              <a:rPr lang="es-ES" sz="1200" b="1" i="1" dirty="0" smtClean="0"/>
              <a:t>Parte 2</a:t>
            </a:r>
          </a:p>
          <a:p>
            <a:pPr marL="172382" indent="-172382">
              <a:buFont typeface="Arial" panose="020B0604020202020204" pitchFamily="34" charset="0"/>
              <a:buChar char="•"/>
            </a:pPr>
            <a:r>
              <a:rPr lang="es-ES" sz="1200" dirty="0" smtClean="0"/>
              <a:t>Una composición completa (70 minutos)</a:t>
            </a:r>
          </a:p>
          <a:p>
            <a:pPr marL="172382" indent="-172382">
              <a:buFont typeface="Arial" panose="020B0604020202020204" pitchFamily="34" charset="0"/>
              <a:buChar char="•"/>
            </a:pPr>
            <a:endParaRPr lang="es-ES" sz="1200" dirty="0" smtClean="0"/>
          </a:p>
          <a:p>
            <a:r>
              <a:rPr lang="es-ES" sz="1200" dirty="0" smtClean="0"/>
              <a:t>Los </a:t>
            </a:r>
            <a:r>
              <a:rPr lang="es-ES" sz="1200" dirty="0"/>
              <a:t>estudiantes deben tener acceso a </a:t>
            </a:r>
            <a:r>
              <a:rPr lang="es-ES" sz="1200" dirty="0" smtClean="0"/>
              <a:t>recursos para revisar </a:t>
            </a:r>
            <a:r>
              <a:rPr lang="es-ES" sz="1200" dirty="0"/>
              <a:t>la </a:t>
            </a:r>
            <a:r>
              <a:rPr lang="es-ES" sz="1200" dirty="0" smtClean="0"/>
              <a:t>ortografía, pero </a:t>
            </a:r>
            <a:r>
              <a:rPr lang="es-ES" sz="1200" dirty="0"/>
              <a:t>no </a:t>
            </a:r>
            <a:r>
              <a:rPr lang="es-ES" sz="1200" dirty="0" smtClean="0"/>
              <a:t>para revisar la gramática. </a:t>
            </a:r>
            <a:r>
              <a:rPr lang="es-ES" sz="1200" dirty="0"/>
              <a:t>Los estudiantes pueden </a:t>
            </a:r>
            <a:r>
              <a:rPr lang="es-ES" sz="1200" dirty="0" smtClean="0"/>
              <a:t>hacer referencia a </a:t>
            </a:r>
            <a:r>
              <a:rPr lang="es-ES" sz="1200" dirty="0"/>
              <a:t>sus pasajes, </a:t>
            </a:r>
            <a:r>
              <a:rPr lang="es-ES" sz="1200" dirty="0" smtClean="0"/>
              <a:t>notas, las 3 </a:t>
            </a:r>
            <a:r>
              <a:rPr lang="es-ES" sz="1200" dirty="0"/>
              <a:t>preguntas de investigación y </a:t>
            </a:r>
            <a:r>
              <a:rPr lang="es-ES" sz="1200" dirty="0" smtClean="0"/>
              <a:t>cualquier otra pregunta de respuesta construida, tantas veces como lo deseen. </a:t>
            </a:r>
          </a:p>
          <a:p>
            <a:endParaRPr lang="es-ES" sz="1200" dirty="0" smtClean="0"/>
          </a:p>
          <a:p>
            <a:r>
              <a:rPr lang="es-ES" sz="1600" u="sng" dirty="0" smtClean="0"/>
              <a:t>Instrucciones</a:t>
            </a:r>
          </a:p>
          <a:p>
            <a:r>
              <a:rPr lang="es-ES" sz="1100" b="1" dirty="0" smtClean="0"/>
              <a:t>30 minutos</a:t>
            </a:r>
          </a:p>
          <a:p>
            <a:pPr marL="229842" indent="-229842">
              <a:buAutoNum type="arabicPeriod"/>
            </a:pPr>
            <a:r>
              <a:rPr lang="es-ES" sz="1200" dirty="0" smtClean="0"/>
              <a:t>Es posible que desee tener una actividad de 30 minutos para toda la clase. El propósito de una actividad </a:t>
            </a:r>
            <a:r>
              <a:rPr lang="es-ES" sz="1200" b="1" dirty="0" smtClean="0"/>
              <a:t>PT</a:t>
            </a:r>
            <a:r>
              <a:rPr lang="es-ES" sz="1200" dirty="0" smtClean="0"/>
              <a:t> (</a:t>
            </a:r>
            <a:r>
              <a:rPr lang="es-ES" sz="1200" i="1" dirty="0" smtClean="0"/>
              <a:t>Performance </a:t>
            </a:r>
            <a:r>
              <a:rPr lang="es-ES" sz="1200" i="1" dirty="0" err="1" smtClean="0"/>
              <a:t>Task</a:t>
            </a:r>
            <a:r>
              <a:rPr lang="es-ES" sz="1200" i="1" dirty="0" smtClean="0"/>
              <a:t> </a:t>
            </a:r>
            <a:r>
              <a:rPr lang="es-ES" sz="1200" dirty="0" smtClean="0"/>
              <a:t>- </a:t>
            </a:r>
            <a:r>
              <a:rPr lang="es-ES" sz="1200" b="1" dirty="0" smtClean="0"/>
              <a:t>Tarea de Rendimiento</a:t>
            </a:r>
            <a:r>
              <a:rPr lang="es-ES" sz="1200" dirty="0" smtClean="0"/>
              <a:t>) es asegurar que todos los estudiantes estén familiarizados con los conceptos del tema, y conocen y entienden los términos clave (vocabulario) que están en el nivel más alto de su nivel de grado (palabras que normalmente no saben o que no son familiares dentro de su trasfondo o cultura). ¡La actividad en el salón </a:t>
            </a:r>
            <a:r>
              <a:rPr lang="es-ES" sz="1200" b="1" dirty="0" smtClean="0"/>
              <a:t>NO</a:t>
            </a:r>
            <a:r>
              <a:rPr lang="es-ES" sz="1200" dirty="0" smtClean="0"/>
              <a:t> pre-enseña ningún contenido a ser evaluado!</a:t>
            </a:r>
          </a:p>
          <a:p>
            <a:r>
              <a:rPr lang="es-ES" sz="1100" b="1" dirty="0" smtClean="0"/>
              <a:t>35 minutos</a:t>
            </a:r>
          </a:p>
          <a:p>
            <a:pPr marL="229842" indent="-229842">
              <a:buAutoNum type="arabicPeriod" startAt="2"/>
            </a:pPr>
            <a:r>
              <a:rPr lang="es-ES" sz="1200" dirty="0" smtClean="0"/>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33034" indent="-233034">
              <a:buFont typeface="+mj-lt"/>
              <a:buAutoNum type="arabicPeriod" startAt="3"/>
            </a:pPr>
            <a:r>
              <a:rPr lang="es-ES" sz="1200" dirty="0" smtClean="0"/>
              <a:t>Los estudiantes contestan las 3 preguntas de investigación o cualquier otra pregunta de respuesta construida.  Los estudiantes deben hacer referencia a sus contestaciones cuando estén escribiendo su artículo informativo.  </a:t>
            </a:r>
          </a:p>
          <a:p>
            <a:r>
              <a:rPr lang="es-ES" sz="1100" b="1" dirty="0" smtClean="0"/>
              <a:t>15 minutos de receso</a:t>
            </a:r>
          </a:p>
          <a:p>
            <a:r>
              <a:rPr lang="es-ES" sz="1100" b="1" dirty="0" smtClean="0"/>
              <a:t>70 minutos</a:t>
            </a:r>
          </a:p>
          <a:p>
            <a:r>
              <a:rPr lang="es-ES" sz="1200" dirty="0" smtClean="0"/>
              <a:t>4.     Los estudiantes escriben una composición completa (pieza informativa).</a:t>
            </a:r>
          </a:p>
          <a:p>
            <a:endParaRPr lang="es-ES" sz="1200" b="1" u="sng" dirty="0" smtClean="0"/>
          </a:p>
          <a:p>
            <a:r>
              <a:rPr lang="es-ES" sz="1200" b="1" u="sng" dirty="0" smtClean="0"/>
              <a:t>Calificación</a:t>
            </a:r>
          </a:p>
          <a:p>
            <a:r>
              <a:rPr lang="es-ES" sz="1200" dirty="0" smtClean="0"/>
              <a:t>Se provee una rúbrica informativa.  Los estudiantes reciben 3 puntajes:</a:t>
            </a:r>
          </a:p>
          <a:p>
            <a:endParaRPr lang="es-ES" sz="1200" dirty="0" smtClean="0"/>
          </a:p>
          <a:p>
            <a:pPr marL="229842" indent="-229842">
              <a:buAutoNum type="arabicPeriod"/>
            </a:pPr>
            <a:r>
              <a:rPr lang="es-ES" sz="1200" dirty="0" smtClean="0"/>
              <a:t>Organización y propósito</a:t>
            </a:r>
          </a:p>
          <a:p>
            <a:pPr marL="229842" indent="-229842">
              <a:buAutoNum type="arabicPeriod"/>
            </a:pPr>
            <a:r>
              <a:rPr lang="es-ES" sz="1200" dirty="0" smtClean="0"/>
              <a:t>Evidencia y elaboración</a:t>
            </a:r>
          </a:p>
          <a:p>
            <a:pPr marL="229842" indent="-229842">
              <a:buAutoNum type="arabicPeriod"/>
            </a:pPr>
            <a:r>
              <a:rPr lang="es-ES" sz="1200" dirty="0" smtClean="0"/>
              <a:t>Convenciones</a:t>
            </a:r>
            <a:endParaRPr lang="es-ES" sz="12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1278431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25" name="TextBox 24"/>
          <p:cNvSpPr txBox="1"/>
          <p:nvPr/>
        </p:nvSpPr>
        <p:spPr>
          <a:xfrm>
            <a:off x="658405" y="457200"/>
            <a:ext cx="5918622" cy="2492990"/>
          </a:xfrm>
          <a:prstGeom prst="rect">
            <a:avLst/>
          </a:prstGeom>
          <a:noFill/>
        </p:spPr>
        <p:txBody>
          <a:bodyPr wrap="square" rtlCol="0">
            <a:spAutoFit/>
          </a:bodyPr>
          <a:lstStyle/>
          <a:p>
            <a:pPr marL="461963" indent="-461963"/>
            <a:r>
              <a:rPr lang="en-US" sz="1700" b="1" dirty="0" smtClean="0">
                <a:latin typeface="Helvetica" pitchFamily="34" charset="0"/>
              </a:rPr>
              <a:t>19.  </a:t>
            </a:r>
            <a:r>
              <a:rPr lang="es-MX" sz="1700" b="1" dirty="0" smtClean="0">
                <a:latin typeface="Helvetica" pitchFamily="34" charset="0"/>
              </a:rPr>
              <a:t>El pingüino Adelaida es muy </a:t>
            </a:r>
            <a:r>
              <a:rPr lang="es-MX" sz="1700" b="1" u="sng" dirty="0" smtClean="0">
                <a:latin typeface="Helvetica" pitchFamily="34" charset="0"/>
              </a:rPr>
              <a:t>pequeño</a:t>
            </a:r>
            <a:r>
              <a:rPr lang="es-MX" sz="1700" b="1" dirty="0" smtClean="0">
                <a:latin typeface="Helvetica" pitchFamily="34" charset="0"/>
              </a:rPr>
              <a:t>.</a:t>
            </a:r>
          </a:p>
          <a:p>
            <a:pPr marL="461963" indent="-461963"/>
            <a:r>
              <a:rPr lang="es-MX" sz="1800" b="1" dirty="0" smtClean="0">
                <a:latin typeface="Helvetica" pitchFamily="34" charset="0"/>
              </a:rPr>
              <a:t>                                      </a:t>
            </a:r>
            <a:r>
              <a:rPr lang="es-MX" sz="900" i="1" dirty="0" smtClean="0">
                <a:latin typeface="Helvetica" pitchFamily="34" charset="0"/>
              </a:rPr>
              <a:t>Lenguaje y Vocabulario L1.5 d  - Uso de vocabulario; Objetivo 8</a:t>
            </a:r>
          </a:p>
          <a:p>
            <a:endParaRPr lang="es-MX" sz="1600" dirty="0" smtClean="0"/>
          </a:p>
          <a:p>
            <a:r>
              <a:rPr lang="es-MX" sz="1600" b="1" dirty="0" smtClean="0">
                <a:latin typeface="Helvetica" pitchFamily="34" charset="0"/>
              </a:rPr>
              <a:t>       ¿Qué palabra podría usarse para reemplazar </a:t>
            </a:r>
            <a:r>
              <a:rPr lang="es-MX" sz="1600" b="1" i="1" u="sng" dirty="0" smtClean="0">
                <a:latin typeface="Helvetica" pitchFamily="34" charset="0"/>
              </a:rPr>
              <a:t>pequeño</a:t>
            </a:r>
            <a:r>
              <a:rPr lang="es-MX" sz="1600" b="1" dirty="0" smtClean="0">
                <a:latin typeface="Helvetica" pitchFamily="34" charset="0"/>
              </a:rPr>
              <a:t>?</a:t>
            </a:r>
          </a:p>
          <a:p>
            <a:endParaRPr lang="es-MX" sz="1600" b="1" dirty="0" smtClean="0">
              <a:latin typeface="Helvetica" pitchFamily="34" charset="0"/>
            </a:endParaRPr>
          </a:p>
          <a:p>
            <a:pPr marL="623888" indent="-225425">
              <a:buAutoNum type="alphaUcPeriod"/>
            </a:pPr>
            <a:r>
              <a:rPr lang="es-MX" sz="1600" dirty="0" smtClean="0">
                <a:latin typeface="Helvetica" pitchFamily="34" charset="0"/>
              </a:rPr>
              <a:t>grande</a:t>
            </a:r>
          </a:p>
          <a:p>
            <a:pPr marL="623888" indent="-225425">
              <a:buAutoNum type="alphaUcPeriod"/>
            </a:pPr>
            <a:endParaRPr lang="es-MX" sz="500" dirty="0" smtClean="0">
              <a:latin typeface="Helvetica" pitchFamily="34" charset="0"/>
            </a:endParaRPr>
          </a:p>
          <a:p>
            <a:pPr marL="623888" indent="-225425">
              <a:buAutoNum type="alphaUcPeriod"/>
            </a:pPr>
            <a:endParaRPr lang="es-MX" sz="500" dirty="0" smtClean="0">
              <a:latin typeface="Helvetica" pitchFamily="34" charset="0"/>
            </a:endParaRPr>
          </a:p>
          <a:p>
            <a:pPr marL="623888" indent="-225425">
              <a:buAutoNum type="alphaUcPeriod"/>
            </a:pPr>
            <a:r>
              <a:rPr lang="es-MX" sz="1600" dirty="0" smtClean="0">
                <a:latin typeface="Helvetica" pitchFamily="34" charset="0"/>
              </a:rPr>
              <a:t>gordo</a:t>
            </a:r>
          </a:p>
          <a:p>
            <a:pPr marL="623888" indent="-225425">
              <a:buAutoNum type="alphaUcPeriod"/>
            </a:pPr>
            <a:endParaRPr lang="es-MX" sz="500" dirty="0" smtClean="0">
              <a:latin typeface="Helvetica" pitchFamily="34" charset="0"/>
            </a:endParaRPr>
          </a:p>
          <a:p>
            <a:pPr marL="623888" indent="-225425">
              <a:buAutoNum type="alphaUcPeriod"/>
            </a:pPr>
            <a:endParaRPr lang="es-MX" sz="500" dirty="0" smtClean="0">
              <a:latin typeface="Helvetica" pitchFamily="34" charset="0"/>
            </a:endParaRPr>
          </a:p>
          <a:p>
            <a:pPr marL="623888" indent="-225425">
              <a:buAutoNum type="alphaUcPeriod"/>
            </a:pPr>
            <a:r>
              <a:rPr lang="es-MX" sz="1600" dirty="0" smtClean="0">
                <a:latin typeface="Helvetica" pitchFamily="34" charset="0"/>
              </a:rPr>
              <a:t>chiquito</a:t>
            </a:r>
            <a:endParaRPr lang="es-MX" sz="1600" dirty="0">
              <a:latin typeface="Helvetica" pitchFamily="34" charset="0"/>
            </a:endParaRPr>
          </a:p>
        </p:txBody>
      </p:sp>
      <p:cxnSp>
        <p:nvCxnSpPr>
          <p:cNvPr id="16" name="Straight Connector 15"/>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 y="4677013"/>
            <a:ext cx="6629400" cy="4062651"/>
          </a:xfrm>
          <a:prstGeom prst="rect">
            <a:avLst/>
          </a:prstGeom>
          <a:noFill/>
        </p:spPr>
        <p:txBody>
          <a:bodyPr wrap="square" rtlCol="0">
            <a:spAutoFit/>
          </a:bodyPr>
          <a:lstStyle/>
          <a:p>
            <a:pPr marL="690563" indent="-403225"/>
            <a:r>
              <a:rPr lang="en-US" sz="1700" b="1" dirty="0" smtClean="0">
                <a:latin typeface="Helvetica" pitchFamily="34" charset="0"/>
              </a:rPr>
              <a:t>20.  </a:t>
            </a:r>
            <a:r>
              <a:rPr lang="es-MX" sz="1700" b="1" dirty="0" smtClean="0">
                <a:latin typeface="Helvetica" pitchFamily="34" charset="0"/>
              </a:rPr>
              <a:t>Lee la oración a continuación. </a:t>
            </a:r>
          </a:p>
          <a:p>
            <a:pPr marL="461963" indent="-461963" algn="r"/>
            <a:r>
              <a:rPr lang="es-MX" sz="1700" b="1" dirty="0" smtClean="0">
                <a:latin typeface="Helvetica" pitchFamily="34" charset="0"/>
              </a:rPr>
              <a:t> </a:t>
            </a:r>
            <a:r>
              <a:rPr lang="es-MX" sz="900" i="1" dirty="0" smtClean="0">
                <a:latin typeface="Helvetica" pitchFamily="34" charset="0"/>
              </a:rPr>
              <a:t>Editar  y clarificar L1.2.c – Comas: Objetivo 9</a:t>
            </a:r>
          </a:p>
          <a:p>
            <a:endParaRPr lang="es-MX" sz="1600" dirty="0" smtClean="0"/>
          </a:p>
          <a:p>
            <a:pPr marL="398463"/>
            <a:r>
              <a:rPr lang="es-MX" sz="1600" dirty="0" smtClean="0">
                <a:latin typeface="Helvetica" pitchFamily="34" charset="0"/>
              </a:rPr>
              <a:t>    El pingüino Adelaida come pescado kril nieve y hasta calamar.</a:t>
            </a:r>
          </a:p>
          <a:p>
            <a:endParaRPr lang="es-MX" sz="1600" b="1" dirty="0" smtClean="0">
              <a:latin typeface="Helvetica" pitchFamily="34" charset="0"/>
            </a:endParaRPr>
          </a:p>
          <a:p>
            <a:r>
              <a:rPr lang="es-MX" sz="1600" b="1" dirty="0" smtClean="0">
                <a:latin typeface="Helvetica" pitchFamily="34" charset="0"/>
              </a:rPr>
              <a:t>      </a:t>
            </a:r>
          </a:p>
          <a:p>
            <a:pPr marL="690563" indent="-690563"/>
            <a:r>
              <a:rPr lang="es-MX" sz="1600" b="1" dirty="0">
                <a:latin typeface="Helvetica" pitchFamily="34" charset="0"/>
              </a:rPr>
              <a:t> </a:t>
            </a:r>
            <a:r>
              <a:rPr lang="es-MX" sz="1600" b="1" dirty="0" smtClean="0">
                <a:latin typeface="Helvetica" pitchFamily="34" charset="0"/>
              </a:rPr>
              <a:t>         ¿Cuál es la forma correcta de escribir esta oración?</a:t>
            </a:r>
          </a:p>
          <a:p>
            <a:pPr marL="690563" indent="-690563"/>
            <a:endParaRPr lang="es-MX" sz="1600" b="1" dirty="0" smtClean="0">
              <a:latin typeface="Helvetica" pitchFamily="34" charset="0"/>
            </a:endParaRPr>
          </a:p>
          <a:p>
            <a:pPr marL="966788" indent="-276225"/>
            <a:r>
              <a:rPr lang="es-MX" sz="1600" dirty="0" smtClean="0">
                <a:latin typeface="Helvetica" pitchFamily="34" charset="0"/>
              </a:rPr>
              <a:t>A. El pingüino Adelaida come pescado, kril nieve y hasta   calamar.</a:t>
            </a:r>
          </a:p>
          <a:p>
            <a:pPr marL="690563" indent="-690563"/>
            <a:endParaRPr lang="es-MX" sz="1600" dirty="0" smtClean="0">
              <a:latin typeface="Helvetica" pitchFamily="34" charset="0"/>
            </a:endParaRPr>
          </a:p>
          <a:p>
            <a:pPr marL="914400" indent="-914400"/>
            <a:r>
              <a:rPr lang="es-MX" sz="1600" dirty="0" smtClean="0">
                <a:latin typeface="Helvetica" pitchFamily="34" charset="0"/>
              </a:rPr>
              <a:t>            B. El pingüino Adelaida come pescado kril, nieve, y hasta calamar.</a:t>
            </a:r>
          </a:p>
          <a:p>
            <a:pPr marL="690563" indent="-690563"/>
            <a:endParaRPr lang="es-MX" sz="1600" dirty="0" smtClean="0">
              <a:latin typeface="Helvetica" pitchFamily="34" charset="0"/>
            </a:endParaRPr>
          </a:p>
          <a:p>
            <a:pPr marL="914400" indent="-914400"/>
            <a:r>
              <a:rPr lang="es-MX" sz="1600" dirty="0" smtClean="0">
                <a:latin typeface="Helvetica" pitchFamily="34" charset="0"/>
              </a:rPr>
              <a:t>            C. El pingüino Adelaida come pescado, kril, nieve y hasta calamar.</a:t>
            </a:r>
          </a:p>
        </p:txBody>
      </p:sp>
      <p:grpSp>
        <p:nvGrpSpPr>
          <p:cNvPr id="18" name="Group 17"/>
          <p:cNvGrpSpPr/>
          <p:nvPr/>
        </p:nvGrpSpPr>
        <p:grpSpPr>
          <a:xfrm>
            <a:off x="766576" y="1786520"/>
            <a:ext cx="234732" cy="1001621"/>
            <a:chOff x="680644" y="5853129"/>
            <a:chExt cx="234732" cy="1001621"/>
          </a:xfrm>
        </p:grpSpPr>
        <p:sp>
          <p:nvSpPr>
            <p:cNvPr id="19" name="Shape 89"/>
            <p:cNvSpPr/>
            <p:nvPr/>
          </p:nvSpPr>
          <p:spPr>
            <a:xfrm>
              <a:off x="686773" y="585312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0" name="Shape 90"/>
            <p:cNvSpPr/>
            <p:nvPr/>
          </p:nvSpPr>
          <p:spPr>
            <a:xfrm>
              <a:off x="686773" y="62355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1" name="Shape 91"/>
            <p:cNvSpPr/>
            <p:nvPr/>
          </p:nvSpPr>
          <p:spPr>
            <a:xfrm>
              <a:off x="680644" y="662614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22" name="Group 21"/>
          <p:cNvGrpSpPr/>
          <p:nvPr/>
        </p:nvGrpSpPr>
        <p:grpSpPr>
          <a:xfrm>
            <a:off x="766575" y="6708338"/>
            <a:ext cx="228603" cy="1673663"/>
            <a:chOff x="686773" y="5853129"/>
            <a:chExt cx="228603" cy="1673663"/>
          </a:xfrm>
        </p:grpSpPr>
        <p:sp>
          <p:nvSpPr>
            <p:cNvPr id="23" name="Shape 89"/>
            <p:cNvSpPr/>
            <p:nvPr/>
          </p:nvSpPr>
          <p:spPr>
            <a:xfrm>
              <a:off x="686773" y="585312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4" name="Shape 90"/>
            <p:cNvSpPr/>
            <p:nvPr/>
          </p:nvSpPr>
          <p:spPr>
            <a:xfrm>
              <a:off x="686773" y="657566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30" name="Shape 91"/>
            <p:cNvSpPr/>
            <p:nvPr/>
          </p:nvSpPr>
          <p:spPr>
            <a:xfrm>
              <a:off x="686773" y="729819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3446993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5" name="TextBox 4"/>
          <p:cNvSpPr txBox="1"/>
          <p:nvPr/>
        </p:nvSpPr>
        <p:spPr>
          <a:xfrm>
            <a:off x="152400" y="76200"/>
            <a:ext cx="7010400" cy="3026863"/>
          </a:xfrm>
          <a:prstGeom prst="rect">
            <a:avLst/>
          </a:prstGeom>
          <a:noFill/>
        </p:spPr>
        <p:txBody>
          <a:bodyPr wrap="square" lIns="86749" tIns="43375" rIns="86749" bIns="43375" rtlCol="0">
            <a:spAutoFit/>
          </a:bodyPr>
          <a:lstStyle/>
          <a:p>
            <a:r>
              <a:rPr lang="es-419" sz="1700" u="sng" dirty="0" smtClean="0"/>
              <a:t>Instrucciones para el estudiante</a:t>
            </a:r>
            <a:r>
              <a:rPr lang="es-419" sz="1700" dirty="0" smtClean="0"/>
              <a:t>:  </a:t>
            </a:r>
          </a:p>
          <a:p>
            <a:endParaRPr lang="es-419" sz="1500" u="sng" dirty="0" smtClean="0"/>
          </a:p>
          <a:p>
            <a:r>
              <a:rPr lang="es-419" sz="1500" b="1" u="sng" dirty="0" smtClean="0"/>
              <a:t>Parte 2</a:t>
            </a:r>
            <a:r>
              <a:rPr lang="es-419" sz="1500" b="1" dirty="0" smtClean="0"/>
              <a:t> </a:t>
            </a:r>
          </a:p>
          <a:p>
            <a:endParaRPr lang="es-419" sz="900" b="1" dirty="0" smtClean="0"/>
          </a:p>
          <a:p>
            <a:r>
              <a:rPr lang="es-419" sz="1500" b="1" u="sng" dirty="0" smtClean="0"/>
              <a:t>Tu tarea</a:t>
            </a:r>
            <a:r>
              <a:rPr lang="es-419" sz="1500" b="1" dirty="0" smtClean="0"/>
              <a:t>:</a:t>
            </a:r>
          </a:p>
          <a:p>
            <a:r>
              <a:rPr lang="es-419" sz="1500" dirty="0" smtClean="0"/>
              <a:t>Vas a viajar a Antártica para ver a </a:t>
            </a:r>
            <a:r>
              <a:rPr lang="es-419" sz="1500" dirty="0" err="1" smtClean="0"/>
              <a:t>Rafy</a:t>
            </a:r>
            <a:r>
              <a:rPr lang="es-419" sz="1500" dirty="0" smtClean="0"/>
              <a:t>, el pingüino. Cuando regreses, escribirás un artículo describiendo lo que viste para que otros estudiantes lo lean en la escuela. </a:t>
            </a:r>
          </a:p>
          <a:p>
            <a:endParaRPr lang="es-419" sz="1500" dirty="0" smtClean="0"/>
          </a:p>
          <a:p>
            <a:pPr marL="325309" indent="-325309">
              <a:buAutoNum type="arabicPeriod"/>
            </a:pPr>
            <a:r>
              <a:rPr lang="es-419" sz="1500" u="sng" dirty="0" smtClean="0"/>
              <a:t>Planifica tu escrito.</a:t>
            </a:r>
            <a:r>
              <a:rPr lang="es-419" sz="1500" dirty="0" smtClean="0"/>
              <a:t> Puedes utilizar tus notas y respuestas.</a:t>
            </a:r>
          </a:p>
          <a:p>
            <a:pPr marL="325309" indent="-325309">
              <a:buAutoNum type="arabicPeriod"/>
            </a:pPr>
            <a:endParaRPr lang="es-419" sz="1500" dirty="0" smtClean="0"/>
          </a:p>
          <a:p>
            <a:pPr marL="325309" indent="-325309">
              <a:buAutoNum type="arabicPeriod"/>
            </a:pPr>
            <a:r>
              <a:rPr lang="es-419" sz="1500" dirty="0" smtClean="0"/>
              <a:t>Escribe –Revisa y Edita tu primer borrador.</a:t>
            </a:r>
          </a:p>
          <a:p>
            <a:pPr marL="325309" indent="-325309">
              <a:buAutoNum type="arabicPeriod"/>
            </a:pPr>
            <a:endParaRPr lang="es-419" sz="1500" dirty="0" smtClean="0"/>
          </a:p>
          <a:p>
            <a:pPr marL="325309" indent="-325309">
              <a:buAutoNum type="arabicPeriod"/>
            </a:pPr>
            <a:r>
              <a:rPr lang="es-419" sz="1500" dirty="0" smtClean="0"/>
              <a:t>Escribe tu composición final sobre lo que viste en tu viaje a Antártica.</a:t>
            </a:r>
          </a:p>
        </p:txBody>
      </p:sp>
      <p:graphicFrame>
        <p:nvGraphicFramePr>
          <p:cNvPr id="6" name="Table 5"/>
          <p:cNvGraphicFramePr>
            <a:graphicFrameLocks noGrp="1"/>
          </p:cNvGraphicFramePr>
          <p:nvPr>
            <p:extLst>
              <p:ext uri="{D42A27DB-BD31-4B8C-83A1-F6EECF244321}">
                <p14:modId xmlns:p14="http://schemas.microsoft.com/office/powerpoint/2010/main" val="2721427234"/>
              </p:ext>
            </p:extLst>
          </p:nvPr>
        </p:nvGraphicFramePr>
        <p:xfrm>
          <a:off x="938938" y="3962400"/>
          <a:ext cx="5257800" cy="1934787"/>
        </p:xfrm>
        <a:graphic>
          <a:graphicData uri="http://schemas.openxmlformats.org/drawingml/2006/table">
            <a:tbl>
              <a:tblPr firstRow="1" bandRow="1">
                <a:tableStyleId>{5940675A-B579-460E-94D1-54222C63F5DA}</a:tableStyleId>
              </a:tblPr>
              <a:tblGrid>
                <a:gridCol w="1034019"/>
                <a:gridCol w="4223781"/>
              </a:tblGrid>
              <a:tr h="290945">
                <a:tc>
                  <a:txBody>
                    <a:bodyPr/>
                    <a:lstStyle/>
                    <a:p>
                      <a:pPr algn="r"/>
                      <a:r>
                        <a:rPr lang="es-419" sz="1100" b="0" noProof="0" dirty="0" smtClean="0"/>
                        <a:t>Propósito</a:t>
                      </a:r>
                      <a:endParaRPr lang="es-419" sz="1100" b="0"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mn-lt"/>
                          <a:ea typeface="+mn-ea"/>
                          <a:cs typeface="+mn-cs"/>
                        </a:rPr>
                        <a:t>¿Escribiste únicamente sobre el tema? </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s-419" sz="1100" b="0" noProof="0" dirty="0" smtClean="0"/>
                        <a:t>Organización</a:t>
                      </a:r>
                      <a:endParaRPr lang="es-419" sz="1100" b="0" noProof="0" dirty="0"/>
                    </a:p>
                  </a:txBody>
                  <a:tcPr anchor="ctr">
                    <a:lnT w="12700" cap="flat" cmpd="sng" algn="ctr">
                      <a:noFill/>
                      <a:prstDash val="solid"/>
                      <a:round/>
                      <a:headEnd type="none" w="med" len="med"/>
                      <a:tailEnd type="none" w="med" len="med"/>
                    </a:lnT>
                    <a:solidFill>
                      <a:schemeClr val="bg2"/>
                    </a:solidFill>
                  </a:tcPr>
                </a:tc>
                <a:tc>
                  <a:txBody>
                    <a:bodyPr/>
                    <a:lstStyle/>
                    <a:p>
                      <a:r>
                        <a:rPr lang="es-419" sz="1100" b="1" noProof="0" dirty="0" smtClean="0"/>
                        <a:t>¿Están tus ideas relacionadas? ¿Tienen sentido?</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s-419" sz="1100" b="0"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s-419" sz="1100" b="1" noProof="0" dirty="0" smtClean="0"/>
                        <a:t>¿Mostraste evidencia para apoyar tu tema?</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s-419" sz="1100" b="0" noProof="0" dirty="0" smtClean="0"/>
                        <a:t>Elaboración de lenguaje y vocabulario</a:t>
                      </a:r>
                      <a:endParaRPr lang="es-419" sz="1100" b="0"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s-419" sz="1100" b="1" noProof="0" dirty="0" smtClean="0"/>
                        <a:t>¿Usaste palabras de vocabulario sobre el tema?  ¿Son tus oraciones fáciles de leer  y entender?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s-419" sz="1100" b="0" noProof="0" dirty="0" smtClean="0"/>
                        <a:t>Convenciones</a:t>
                      </a:r>
                      <a:endParaRPr lang="es-419" sz="1100" b="0" noProof="0" dirty="0"/>
                    </a:p>
                  </a:txBody>
                  <a:tcPr anchor="ctr">
                    <a:solidFill>
                      <a:schemeClr val="accent6">
                        <a:lumMod val="20000"/>
                        <a:lumOff val="80000"/>
                      </a:schemeClr>
                    </a:solidFill>
                  </a:tcPr>
                </a:tc>
                <a:tc>
                  <a:txBody>
                    <a:bodyPr/>
                    <a:lstStyle/>
                    <a:p>
                      <a:r>
                        <a:rPr lang="es-419" sz="1100" b="1" noProof="0" dirty="0" smtClean="0"/>
                        <a:t>¿Seguiste las reglas de letras mayúsculas, puntuación y ortografía? </a:t>
                      </a:r>
                    </a:p>
                  </a:txBody>
                  <a:tcPr anchor="ctr">
                    <a:solidFill>
                      <a:schemeClr val="accent6">
                        <a:lumMod val="20000"/>
                        <a:lumOff val="80000"/>
                      </a:schemeClr>
                    </a:solidFill>
                  </a:tcPr>
                </a:tc>
              </a:tr>
            </a:tbl>
          </a:graphicData>
        </a:graphic>
      </p:graphicFrame>
      <p:sp>
        <p:nvSpPr>
          <p:cNvPr id="2" name="Rectangle 1"/>
          <p:cNvSpPr/>
          <p:nvPr/>
        </p:nvSpPr>
        <p:spPr>
          <a:xfrm>
            <a:off x="152400" y="3429000"/>
            <a:ext cx="1902957" cy="323165"/>
          </a:xfrm>
          <a:prstGeom prst="rect">
            <a:avLst/>
          </a:prstGeom>
        </p:spPr>
        <p:txBody>
          <a:bodyPr wrap="none">
            <a:spAutoFit/>
          </a:bodyPr>
          <a:lstStyle/>
          <a:p>
            <a:pPr lvl="0"/>
            <a:r>
              <a:rPr lang="es-419" sz="1500" b="1" u="sng" dirty="0" smtClean="0">
                <a:solidFill>
                  <a:prstClr val="black"/>
                </a:solidFill>
              </a:rPr>
              <a:t>Cómo </a:t>
            </a:r>
            <a:r>
              <a:rPr lang="es-419" sz="1500" b="1" u="sng" dirty="0">
                <a:solidFill>
                  <a:prstClr val="black"/>
                </a:solidFill>
              </a:rPr>
              <a:t>serás </a:t>
            </a:r>
            <a:r>
              <a:rPr lang="es-419" sz="1500" b="1" u="sng" dirty="0" smtClean="0">
                <a:solidFill>
                  <a:prstClr val="black"/>
                </a:solidFill>
              </a:rPr>
              <a:t>calificado</a:t>
            </a:r>
            <a:endParaRPr lang="es-419" sz="1500" b="1" u="sng" dirty="0">
              <a:solidFill>
                <a:prstClr val="black"/>
              </a:solidFill>
            </a:endParaRPr>
          </a:p>
        </p:txBody>
      </p:sp>
    </p:spTree>
    <p:extLst>
      <p:ext uri="{BB962C8B-B14F-4D97-AF65-F5344CB8AC3E}">
        <p14:creationId xmlns:p14="http://schemas.microsoft.com/office/powerpoint/2010/main" val="1762256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04281052"/>
              </p:ext>
            </p:extLst>
          </p:nvPr>
        </p:nvGraphicFramePr>
        <p:xfrm>
          <a:off x="259080" y="1524000"/>
          <a:ext cx="6705600" cy="7655560"/>
        </p:xfrm>
        <a:graphic>
          <a:graphicData uri="http://schemas.openxmlformats.org/drawingml/2006/table">
            <a:tbl>
              <a:tblPr firstRow="1" bandRow="1">
                <a:tableStyleId>{5940675A-B579-460E-94D1-54222C63F5DA}</a:tableStyleId>
              </a:tblPr>
              <a:tblGrid>
                <a:gridCol w="1981200"/>
                <a:gridCol w="4724400"/>
              </a:tblGrid>
              <a:tr h="370840">
                <a:tc gridSpan="2">
                  <a:txBody>
                    <a:bodyPr/>
                    <a:lstStyle/>
                    <a:p>
                      <a:r>
                        <a:rPr lang="es-419" sz="1600" noProof="0" dirty="0" smtClean="0"/>
                        <a:t>Escribe tu artículo aquí</a:t>
                      </a:r>
                      <a:r>
                        <a:rPr lang="es-419" sz="1600" baseline="0" noProof="0" dirty="0" smtClean="0"/>
                        <a:t>.</a:t>
                      </a:r>
                      <a:endParaRPr lang="es-419" sz="1600" noProof="0" dirty="0"/>
                    </a:p>
                  </a:txBody>
                  <a:tcPr/>
                </a:tc>
                <a:tc hMerge="1">
                  <a:txBody>
                    <a:bodyPr/>
                    <a:lstStyle/>
                    <a:p>
                      <a:endParaRPr lang="en-US" sz="1600"/>
                    </a:p>
                  </a:txBody>
                  <a:tcPr/>
                </a:tc>
              </a:tr>
              <a:tr h="370840">
                <a:tc>
                  <a:txBody>
                    <a:bodyPr/>
                    <a:lstStyle/>
                    <a:p>
                      <a:r>
                        <a:rPr lang="es-419" sz="1600" noProof="0" dirty="0" smtClean="0"/>
                        <a:t>¿A dónde fuiste?</a:t>
                      </a:r>
                      <a:endParaRPr lang="es-419" sz="1600" noProof="0" dirty="0"/>
                    </a:p>
                  </a:txBody>
                  <a:tcPr/>
                </a:tc>
                <a:tc>
                  <a:txBody>
                    <a:bodyPr/>
                    <a:lstStyle/>
                    <a:p>
                      <a:endParaRPr lang="es-419" sz="1600" noProof="0" dirty="0" smtClean="0"/>
                    </a:p>
                    <a:p>
                      <a:endParaRPr lang="es-419" sz="1600" noProof="0" dirty="0"/>
                    </a:p>
                  </a:txBody>
                  <a:tcPr/>
                </a:tc>
              </a:tr>
              <a:tr h="370840">
                <a:tc>
                  <a:txBody>
                    <a:bodyPr/>
                    <a:lstStyle/>
                    <a:p>
                      <a:r>
                        <a:rPr lang="es-419" sz="1600" noProof="0" dirty="0" smtClean="0"/>
                        <a:t>¿Cómo</a:t>
                      </a:r>
                      <a:r>
                        <a:rPr lang="es-419" sz="1600" baseline="0" noProof="0" dirty="0" smtClean="0"/>
                        <a:t> te vestiste?</a:t>
                      </a:r>
                      <a:endParaRPr lang="es-419" sz="1600" noProof="0" dirty="0"/>
                    </a:p>
                  </a:txBody>
                  <a:tcPr/>
                </a:tc>
                <a:tc>
                  <a:txBody>
                    <a:bodyPr/>
                    <a:lstStyle/>
                    <a:p>
                      <a:endParaRPr lang="es-419" sz="1600" noProof="0" dirty="0" smtClean="0"/>
                    </a:p>
                    <a:p>
                      <a:endParaRPr lang="es-419" sz="1600" noProof="0" dirty="0"/>
                    </a:p>
                  </a:txBody>
                  <a:tcPr/>
                </a:tc>
              </a:tr>
              <a:tr h="370840">
                <a:tc>
                  <a:txBody>
                    <a:bodyPr/>
                    <a:lstStyle/>
                    <a:p>
                      <a:r>
                        <a:rPr lang="es-419" sz="1600" noProof="0" dirty="0" smtClean="0"/>
                        <a:t>¿Qué</a:t>
                      </a:r>
                      <a:r>
                        <a:rPr lang="es-419" sz="1600" baseline="0" noProof="0" dirty="0" smtClean="0"/>
                        <a:t> viste?</a:t>
                      </a:r>
                    </a:p>
                    <a:p>
                      <a:endParaRPr lang="en-US" sz="1600" baseline="0" noProof="0" dirty="0" smtClean="0"/>
                    </a:p>
                    <a:p>
                      <a:endParaRPr lang="en-US" sz="1600" baseline="0" noProof="0" dirty="0" smtClean="0"/>
                    </a:p>
                    <a:p>
                      <a:endParaRPr lang="en-US" sz="1600" baseline="0" noProof="0" dirty="0" smtClean="0"/>
                    </a:p>
                    <a:p>
                      <a:endParaRPr lang="en-US" sz="1600" baseline="0" noProof="0" dirty="0" smtClean="0"/>
                    </a:p>
                    <a:p>
                      <a:endParaRPr lang="en-US" sz="1600" baseline="0" noProof="0" dirty="0" smtClean="0"/>
                    </a:p>
                    <a:p>
                      <a:endParaRPr lang="en-US" sz="1600" baseline="0" noProof="0" dirty="0" smtClean="0"/>
                    </a:p>
                    <a:p>
                      <a:endParaRPr lang="en-US" sz="1600" baseline="0" noProof="0" dirty="0" smtClean="0"/>
                    </a:p>
                    <a:p>
                      <a:endParaRPr lang="en-US" sz="1600" baseline="0" noProof="0" dirty="0" smtClean="0"/>
                    </a:p>
                    <a:p>
                      <a:endParaRPr lang="en-US" sz="1600" baseline="0" noProof="0" dirty="0" smtClean="0"/>
                    </a:p>
                    <a:p>
                      <a:endParaRPr lang="en-US" sz="1600" baseline="0" noProof="0" dirty="0" smtClean="0"/>
                    </a:p>
                    <a:p>
                      <a:endParaRPr lang="es-419" sz="1600" noProof="0" dirty="0"/>
                    </a:p>
                  </a:txBody>
                  <a:tcPr/>
                </a:tc>
                <a:tc>
                  <a:txBody>
                    <a:bodyPr/>
                    <a:lstStyle/>
                    <a:p>
                      <a:endParaRPr lang="es-419" sz="1600" noProof="0" dirty="0" smtClean="0"/>
                    </a:p>
                    <a:p>
                      <a:endParaRPr lang="es-419" sz="1600" noProof="0" dirty="0" smtClean="0"/>
                    </a:p>
                    <a:p>
                      <a:endParaRPr lang="es-419" sz="1600" noProof="0" dirty="0" smtClean="0"/>
                    </a:p>
                    <a:p>
                      <a:endParaRPr lang="es-419" sz="1600" noProof="0" dirty="0" smtClean="0"/>
                    </a:p>
                    <a:p>
                      <a:endParaRPr lang="es-419" sz="1600" noProof="0" dirty="0" smtClean="0"/>
                    </a:p>
                    <a:p>
                      <a:endParaRPr lang="es-419" sz="1600" noProof="0" dirty="0" smtClean="0"/>
                    </a:p>
                    <a:p>
                      <a:endParaRPr lang="es-419" sz="1600" noProof="0" dirty="0" smtClean="0"/>
                    </a:p>
                    <a:p>
                      <a:endParaRPr lang="es-419" sz="1600" noProof="0" dirty="0" smtClean="0"/>
                    </a:p>
                    <a:p>
                      <a:endParaRPr lang="es-419" sz="1600" noProof="0" dirty="0" smtClean="0"/>
                    </a:p>
                    <a:p>
                      <a:endParaRPr lang="es-419" sz="1600" noProof="0" dirty="0"/>
                    </a:p>
                  </a:txBody>
                  <a:tcPr/>
                </a:tc>
              </a:tr>
              <a:tr h="370840">
                <a:tc>
                  <a:txBody>
                    <a:bodyPr/>
                    <a:lstStyle/>
                    <a:p>
                      <a:r>
                        <a:rPr lang="es-419" sz="1600" noProof="0" dirty="0" smtClean="0"/>
                        <a:t>¿Cómo te sentiste?</a:t>
                      </a:r>
                      <a:endParaRPr lang="es-419" sz="1600" noProof="0" dirty="0"/>
                    </a:p>
                  </a:txBody>
                  <a:tcPr/>
                </a:tc>
                <a:tc>
                  <a:txBody>
                    <a:bodyPr/>
                    <a:lstStyle/>
                    <a:p>
                      <a:endParaRPr lang="es-419" sz="1600" noProof="0" dirty="0" smtClean="0"/>
                    </a:p>
                    <a:p>
                      <a:endParaRPr lang="es-419" sz="1600" noProof="0" dirty="0" smtClean="0"/>
                    </a:p>
                    <a:p>
                      <a:endParaRPr lang="es-419" sz="1600" noProof="0" dirty="0"/>
                    </a:p>
                  </a:txBody>
                  <a:tcPr/>
                </a:tc>
              </a:tr>
              <a:tr h="370840">
                <a:tc gridSpan="2">
                  <a:txBody>
                    <a:bodyPr/>
                    <a:lstStyle/>
                    <a:p>
                      <a:r>
                        <a:rPr lang="es-419" sz="1600" noProof="0" dirty="0" smtClean="0"/>
                        <a:t>Dibuja lo que quieras mostrar acerca de tu viaje.</a:t>
                      </a:r>
                    </a:p>
                    <a:p>
                      <a:endParaRPr lang="en-US" sz="1600" noProof="0" dirty="0" smtClean="0"/>
                    </a:p>
                    <a:p>
                      <a:endParaRPr lang="en-US" sz="1600" noProof="0" dirty="0" smtClean="0"/>
                    </a:p>
                    <a:p>
                      <a:endParaRPr lang="es-419" sz="1600" noProof="0" dirty="0" smtClean="0"/>
                    </a:p>
                    <a:p>
                      <a:endParaRPr lang="es-419" sz="1600" noProof="0" dirty="0" smtClean="0"/>
                    </a:p>
                    <a:p>
                      <a:endParaRPr lang="es-419" sz="1600" noProof="0" dirty="0" smtClean="0"/>
                    </a:p>
                    <a:p>
                      <a:endParaRPr lang="es-419" sz="1600" noProof="0" dirty="0" smtClean="0"/>
                    </a:p>
                    <a:p>
                      <a:endParaRPr lang="es-419" sz="1600" noProof="0" dirty="0" smtClean="0"/>
                    </a:p>
                    <a:p>
                      <a:endParaRPr lang="es-419" sz="1600" noProof="0" dirty="0"/>
                    </a:p>
                  </a:txBody>
                  <a:tcPr/>
                </a:tc>
                <a:tc hMerge="1">
                  <a:txBody>
                    <a:bodyPr/>
                    <a:lstStyle/>
                    <a:p>
                      <a:endParaRPr lang="en-US" sz="1600" dirty="0"/>
                    </a:p>
                  </a:txBody>
                  <a:tcPr/>
                </a:tc>
              </a:tr>
            </a:tbl>
          </a:graphicData>
        </a:graphic>
      </p:graphicFrame>
      <p:sp>
        <p:nvSpPr>
          <p:cNvPr id="6" name="TextBox 5"/>
          <p:cNvSpPr txBox="1"/>
          <p:nvPr/>
        </p:nvSpPr>
        <p:spPr>
          <a:xfrm>
            <a:off x="228600" y="254982"/>
            <a:ext cx="2286000" cy="338554"/>
          </a:xfrm>
          <a:prstGeom prst="rect">
            <a:avLst/>
          </a:prstGeom>
          <a:noFill/>
        </p:spPr>
        <p:txBody>
          <a:bodyPr wrap="square" rtlCol="0">
            <a:spAutoFit/>
          </a:bodyPr>
          <a:lstStyle/>
          <a:p>
            <a:r>
              <a:rPr lang="en-US" sz="1600" dirty="0" err="1" smtClean="0"/>
              <a:t>Tarea</a:t>
            </a:r>
            <a:r>
              <a:rPr lang="en-US" sz="1600" dirty="0" smtClean="0"/>
              <a:t> de </a:t>
            </a:r>
            <a:r>
              <a:rPr lang="en-US" sz="1600" dirty="0" err="1" smtClean="0"/>
              <a:t>rendimiento</a:t>
            </a:r>
            <a:endParaRPr lang="en-US" sz="1600" dirty="0"/>
          </a:p>
        </p:txBody>
      </p:sp>
      <p:sp>
        <p:nvSpPr>
          <p:cNvPr id="7" name="TextBox 6"/>
          <p:cNvSpPr txBox="1"/>
          <p:nvPr/>
        </p:nvSpPr>
        <p:spPr>
          <a:xfrm>
            <a:off x="228600" y="805988"/>
            <a:ext cx="5105400" cy="384721"/>
          </a:xfrm>
          <a:prstGeom prst="rect">
            <a:avLst/>
          </a:prstGeom>
          <a:noFill/>
        </p:spPr>
        <p:txBody>
          <a:bodyPr wrap="square" rtlCol="0">
            <a:spAutoFit/>
          </a:bodyPr>
          <a:lstStyle/>
          <a:p>
            <a:r>
              <a:rPr lang="en-US" dirty="0" err="1" smtClean="0"/>
              <a:t>Nombre</a:t>
            </a:r>
            <a:r>
              <a:rPr lang="en-US" dirty="0" smtClean="0"/>
              <a:t>: _______________________________</a:t>
            </a:r>
            <a:endParaRPr lang="en-US" dirty="0"/>
          </a:p>
        </p:txBody>
      </p:sp>
    </p:spTree>
    <p:extLst>
      <p:ext uri="{BB962C8B-B14F-4D97-AF65-F5344CB8AC3E}">
        <p14:creationId xmlns:p14="http://schemas.microsoft.com/office/powerpoint/2010/main" val="3661396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600"/>
            <a:ext cx="6016625" cy="56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024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92203071"/>
              </p:ext>
            </p:extLst>
          </p:nvPr>
        </p:nvGraphicFramePr>
        <p:xfrm>
          <a:off x="381000" y="3810000"/>
          <a:ext cx="6324600" cy="3307080"/>
        </p:xfrm>
        <a:graphic>
          <a:graphicData uri="http://schemas.openxmlformats.org/drawingml/2006/table">
            <a:tbl>
              <a:tblPr firstRow="1" bandRow="1">
                <a:tableStyleId>{5940675A-B579-460E-94D1-54222C63F5DA}</a:tableStyleId>
              </a:tblPr>
              <a:tblGrid>
                <a:gridCol w="381000"/>
                <a:gridCol w="4419600"/>
                <a:gridCol w="762000"/>
                <a:gridCol w="381000"/>
                <a:gridCol w="381000"/>
              </a:tblGrid>
              <a:tr h="304800">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noProof="0" dirty="0" smtClean="0"/>
                        <a:t>Texto Informativo</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0" kern="1200" dirty="0" smtClean="0">
                          <a:solidFill>
                            <a:schemeClr val="tx1"/>
                          </a:solidFill>
                          <a:latin typeface="+mn-lt"/>
                          <a:ea typeface="+mn-ea"/>
                          <a:cs typeface="+mn-cs"/>
                        </a:rPr>
                        <a:t>Yo</a:t>
                      </a:r>
                      <a:r>
                        <a:rPr lang="es-419" sz="1000" b="0" kern="1200" baseline="0" dirty="0" smtClean="0">
                          <a:solidFill>
                            <a:schemeClr val="tx1"/>
                          </a:solidFill>
                          <a:latin typeface="+mn-lt"/>
                          <a:ea typeface="+mn-ea"/>
                          <a:cs typeface="+mn-cs"/>
                        </a:rPr>
                        <a:t> puedo conseguir información a partir de diferentes</a:t>
                      </a:r>
                      <a:r>
                        <a:rPr lang="es-419" sz="1000" b="1" kern="1200" baseline="0" dirty="0" smtClean="0">
                          <a:solidFill>
                            <a:schemeClr val="tx1"/>
                          </a:solidFill>
                          <a:latin typeface="+mn-lt"/>
                          <a:ea typeface="+mn-ea"/>
                          <a:cs typeface="+mn-cs"/>
                        </a:rPr>
                        <a:t> características </a:t>
                      </a:r>
                      <a:r>
                        <a:rPr lang="es-419" sz="1000" b="0" kern="1200" baseline="0" dirty="0" smtClean="0">
                          <a:solidFill>
                            <a:schemeClr val="tx1"/>
                          </a:solidFill>
                          <a:latin typeface="+mn-lt"/>
                          <a:ea typeface="+mn-ea"/>
                          <a:cs typeface="+mn-cs"/>
                        </a:rPr>
                        <a:t>del texto. </a:t>
                      </a:r>
                      <a:r>
                        <a:rPr lang="es-419" sz="1000" b="0" kern="1200" baseline="0" dirty="0" smtClean="0">
                          <a:solidFill>
                            <a:schemeClr val="tx1"/>
                          </a:solidFill>
                          <a:latin typeface="+mn-lt"/>
                          <a:ea typeface="+mn-ea"/>
                          <a:cs typeface="Times New Roman"/>
                        </a:rPr>
                        <a:t> </a:t>
                      </a:r>
                      <a:r>
                        <a:rPr kumimoji="0" lang="es-419" sz="1000" b="0" i="1" u="none" strike="noStrike" kern="1200" cap="none" spc="0" normalizeH="0" baseline="0" noProof="0" dirty="0" smtClean="0">
                          <a:ln>
                            <a:noFill/>
                          </a:ln>
                          <a:solidFill>
                            <a:prstClr val="black"/>
                          </a:solidFill>
                          <a:effectLst/>
                          <a:uLnTx/>
                          <a:uFillTx/>
                          <a:latin typeface="+mn-lt"/>
                          <a:ea typeface="Times New Roman"/>
                          <a:cs typeface="Times New Roman"/>
                        </a:rPr>
                        <a:t>RI.1.5</a:t>
                      </a:r>
                      <a:endPar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kern="1200" dirty="0" smtClean="0">
                          <a:solidFill>
                            <a:schemeClr val="tx1"/>
                          </a:solidFill>
                          <a:latin typeface="+mn-lt"/>
                          <a:ea typeface="+mn-ea"/>
                          <a:cs typeface="+mn-cs"/>
                        </a:rPr>
                        <a:t>Yo</a:t>
                      </a:r>
                      <a:r>
                        <a:rPr lang="es-419" sz="1000" b="0" kern="1200" baseline="0" dirty="0" smtClean="0">
                          <a:solidFill>
                            <a:schemeClr val="tx1"/>
                          </a:solidFill>
                          <a:latin typeface="+mn-lt"/>
                          <a:ea typeface="+mn-ea"/>
                          <a:cs typeface="+mn-cs"/>
                        </a:rPr>
                        <a:t> puedo conseguir información a partir de diferentes características del texto y explicar lo que significa. </a:t>
                      </a:r>
                      <a:r>
                        <a:rPr lang="es-419" sz="1000" b="0" i="1" dirty="0" smtClean="0">
                          <a:latin typeface="+mn-lt"/>
                          <a:ea typeface="Times New Roman"/>
                          <a:cs typeface="Times New Roman"/>
                        </a:rPr>
                        <a:t>RI.1.5</a:t>
                      </a:r>
                      <a:endParaRPr lang="es-419" sz="1000" b="1"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kern="1200" dirty="0" smtClean="0">
                          <a:solidFill>
                            <a:schemeClr val="tx1"/>
                          </a:solidFill>
                          <a:latin typeface="+mn-lt"/>
                          <a:ea typeface="+mn-ea"/>
                          <a:cs typeface="+mn-cs"/>
                        </a:rPr>
                        <a:t>Yo</a:t>
                      </a:r>
                      <a:r>
                        <a:rPr lang="es-419" sz="1000" b="0" kern="1200" baseline="0" dirty="0" smtClean="0">
                          <a:solidFill>
                            <a:schemeClr val="tx1"/>
                          </a:solidFill>
                          <a:latin typeface="+mn-lt"/>
                          <a:ea typeface="+mn-ea"/>
                          <a:cs typeface="+mn-cs"/>
                        </a:rPr>
                        <a:t> puedo hacer y contestar preguntas con las interrogantes</a:t>
                      </a:r>
                      <a:r>
                        <a:rPr lang="es-419" sz="1000" b="0" kern="1200" dirty="0" smtClean="0">
                          <a:solidFill>
                            <a:schemeClr val="tx1"/>
                          </a:solidFill>
                          <a:latin typeface="+mn-lt"/>
                          <a:ea typeface="+mn-ea"/>
                          <a:cs typeface="+mn-cs"/>
                        </a:rPr>
                        <a:t> quién,</a:t>
                      </a:r>
                      <a:r>
                        <a:rPr lang="es-419" sz="1000" b="0" kern="1200" baseline="0" dirty="0" smtClean="0">
                          <a:solidFill>
                            <a:schemeClr val="tx1"/>
                          </a:solidFill>
                          <a:latin typeface="+mn-lt"/>
                          <a:ea typeface="+mn-ea"/>
                          <a:cs typeface="+mn-cs"/>
                        </a:rPr>
                        <a:t> qué, cuándo, por qué y cómo, sobre la información en ilustraciones y textos. </a:t>
                      </a:r>
                      <a:r>
                        <a:rPr lang="es-419" sz="1000" b="1" baseline="0" dirty="0" smtClean="0">
                          <a:latin typeface="+mn-lt"/>
                          <a:ea typeface="Times New Roman"/>
                          <a:cs typeface="Times New Roman"/>
                        </a:rPr>
                        <a:t> </a:t>
                      </a:r>
                      <a:r>
                        <a:rPr lang="es-419" sz="1000" b="0" i="1" baseline="0" dirty="0" smtClean="0">
                          <a:latin typeface="+mn-lt"/>
                          <a:ea typeface="Times New Roman"/>
                          <a:cs typeface="Times New Roman"/>
                        </a:rPr>
                        <a:t>RI.1.6</a:t>
                      </a:r>
                      <a:endParaRPr lang="es-419" sz="1000" b="1" dirty="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baseline="0" dirty="0" smtClean="0">
                          <a:solidFill>
                            <a:schemeClr val="tx1"/>
                          </a:solidFill>
                          <a:latin typeface="+mn-lt"/>
                          <a:ea typeface="Times New Roman"/>
                          <a:cs typeface="Times New Roman"/>
                        </a:rPr>
                        <a:t>Yo sé que se puede encontrar información en ilustraciones y textos. </a:t>
                      </a:r>
                      <a:r>
                        <a:rPr lang="es-419" sz="1000" b="0" i="1" baseline="0" dirty="0" smtClean="0">
                          <a:latin typeface="+mn-lt"/>
                          <a:ea typeface="Times New Roman"/>
                          <a:cs typeface="Times New Roman"/>
                        </a:rPr>
                        <a:t>RI.1.6</a:t>
                      </a:r>
                      <a:endParaRPr lang="es-419" sz="1000" b="1" dirty="0">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kern="1200" dirty="0" smtClean="0">
                          <a:solidFill>
                            <a:schemeClr val="tx1"/>
                          </a:solidFill>
                          <a:latin typeface="+mn-lt"/>
                          <a:ea typeface="+mn-ea"/>
                          <a:cs typeface="+mn-cs"/>
                        </a:rPr>
                        <a:t>Yo puedo contestar</a:t>
                      </a:r>
                      <a:r>
                        <a:rPr lang="es-419" sz="1000" b="0" kern="1200" baseline="0" dirty="0" smtClean="0">
                          <a:solidFill>
                            <a:schemeClr val="tx1"/>
                          </a:solidFill>
                          <a:latin typeface="+mn-lt"/>
                          <a:ea typeface="+mn-ea"/>
                          <a:cs typeface="+mn-cs"/>
                        </a:rPr>
                        <a:t> preguntas descriptivas con </a:t>
                      </a:r>
                      <a:r>
                        <a:rPr lang="es-419" sz="1000" b="0" baseline="0" dirty="0" smtClean="0">
                          <a:solidFill>
                            <a:srgbClr val="000000"/>
                          </a:solidFill>
                          <a:effectLst/>
                          <a:latin typeface="+mn-lt"/>
                          <a:ea typeface="Times New Roman"/>
                          <a:cs typeface="Times New Roman"/>
                        </a:rPr>
                        <a:t>quién, qué, cuándo, dónde y cómo, relacionadas a ideas clave en el texto (leído y discutido).</a:t>
                      </a:r>
                      <a:r>
                        <a:rPr lang="es-419" sz="1000" b="0" kern="1200" baseline="0" dirty="0" smtClean="0">
                          <a:solidFill>
                            <a:schemeClr val="tx1"/>
                          </a:solidFill>
                          <a:latin typeface="+mn-lt"/>
                          <a:ea typeface="+mn-ea"/>
                          <a:cs typeface="Times New Roman"/>
                        </a:rPr>
                        <a:t> </a:t>
                      </a:r>
                      <a:r>
                        <a:rPr lang="es-419" sz="1000" b="1" baseline="0" dirty="0" smtClean="0">
                          <a:latin typeface="+mn-lt"/>
                          <a:ea typeface="Times New Roman"/>
                          <a:cs typeface="Times New Roman"/>
                        </a:rPr>
                        <a:t> </a:t>
                      </a:r>
                      <a:r>
                        <a:rPr lang="es-419" sz="1000" b="0" i="1" baseline="0" dirty="0" smtClean="0">
                          <a:latin typeface="+mn-lt"/>
                          <a:ea typeface="Times New Roman"/>
                          <a:cs typeface="Times New Roman"/>
                        </a:rPr>
                        <a:t>RI.1.7</a:t>
                      </a:r>
                      <a:endParaRPr lang="es-419" sz="1000" b="1"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dirty="0" smtClean="0">
                          <a:solidFill>
                            <a:srgbClr val="000000"/>
                          </a:solidFill>
                          <a:latin typeface="+mn-lt"/>
                          <a:ea typeface="Times New Roman"/>
                          <a:cs typeface="Times New Roman"/>
                        </a:rPr>
                        <a:t>Yo puedo localizar </a:t>
                      </a:r>
                      <a:r>
                        <a:rPr lang="es-419" sz="1000" b="0" u="sng" dirty="0" smtClean="0">
                          <a:solidFill>
                            <a:srgbClr val="000000"/>
                          </a:solidFill>
                          <a:latin typeface="+mn-lt"/>
                          <a:ea typeface="Times New Roman"/>
                          <a:cs typeface="Times New Roman"/>
                        </a:rPr>
                        <a:t>ideas clave </a:t>
                      </a:r>
                      <a:r>
                        <a:rPr lang="es-419" sz="1000" b="0" dirty="0" smtClean="0">
                          <a:solidFill>
                            <a:srgbClr val="000000"/>
                          </a:solidFill>
                          <a:latin typeface="+mn-lt"/>
                          <a:ea typeface="Times New Roman"/>
                          <a:cs typeface="Times New Roman"/>
                        </a:rPr>
                        <a:t>usando detalles en ilustraciones.</a:t>
                      </a:r>
                      <a:r>
                        <a:rPr lang="es-419" sz="1000" b="0" baseline="0" dirty="0" smtClean="0">
                          <a:solidFill>
                            <a:schemeClr val="tx1"/>
                          </a:solidFill>
                          <a:latin typeface="+mn-lt"/>
                          <a:ea typeface="Times New Roman"/>
                          <a:cs typeface="Times New Roman"/>
                        </a:rPr>
                        <a:t> </a:t>
                      </a:r>
                      <a:r>
                        <a:rPr lang="es-419" sz="1000" b="0" i="1" baseline="0" dirty="0" smtClean="0">
                          <a:latin typeface="+mn-lt"/>
                          <a:ea typeface="Times New Roman"/>
                          <a:cs typeface="Times New Roman"/>
                        </a:rPr>
                        <a:t>RI.1.7</a:t>
                      </a:r>
                      <a:endParaRPr lang="es-419" sz="1000" b="1"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kern="1200" dirty="0" smtClean="0">
                          <a:solidFill>
                            <a:schemeClr val="tx1"/>
                          </a:solidFill>
                          <a:latin typeface="+mn-lt"/>
                          <a:ea typeface="+mn-ea"/>
                          <a:cs typeface="+mn-cs"/>
                        </a:rPr>
                        <a:t>Yo puedo escoger información correcta de ilustraciones </a:t>
                      </a:r>
                      <a:r>
                        <a:rPr lang="es-419" sz="1000" b="0" kern="1200" baseline="0" dirty="0" smtClean="0">
                          <a:solidFill>
                            <a:schemeClr val="tx1"/>
                          </a:solidFill>
                          <a:latin typeface="+mn-lt"/>
                          <a:ea typeface="+mn-ea"/>
                          <a:cs typeface="+mn-cs"/>
                        </a:rPr>
                        <a:t>y textos para contestar preguntas.</a:t>
                      </a:r>
                      <a:r>
                        <a:rPr lang="es-419" sz="1000" b="0" kern="1200" baseline="0" dirty="0" smtClean="0">
                          <a:solidFill>
                            <a:schemeClr val="tx1"/>
                          </a:solidFill>
                          <a:latin typeface="+mn-lt"/>
                          <a:ea typeface="+mn-ea"/>
                          <a:cs typeface="Times New Roman"/>
                        </a:rPr>
                        <a:t> </a:t>
                      </a:r>
                      <a:r>
                        <a:rPr lang="es-419" sz="1000" b="0" i="1" baseline="0" dirty="0" smtClean="0">
                          <a:latin typeface="+mn-lt"/>
                          <a:ea typeface="Times New Roman"/>
                          <a:cs typeface="Times New Roman"/>
                        </a:rPr>
                        <a:t>RI.1.6</a:t>
                      </a:r>
                      <a:endParaRPr lang="es-419" sz="1000" b="1" dirty="0" smtClean="0">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dirty="0" smtClean="0">
                          <a:solidFill>
                            <a:srgbClr val="000000"/>
                          </a:solidFill>
                          <a:latin typeface="+mn-lt"/>
                          <a:ea typeface="Times New Roman"/>
                          <a:cs typeface="Times New Roman"/>
                        </a:rPr>
                        <a:t>Yo</a:t>
                      </a:r>
                      <a:r>
                        <a:rPr lang="es-419" sz="1000" b="0" baseline="0" dirty="0" smtClean="0">
                          <a:solidFill>
                            <a:srgbClr val="000000"/>
                          </a:solidFill>
                          <a:latin typeface="+mn-lt"/>
                          <a:ea typeface="Times New Roman"/>
                          <a:cs typeface="Times New Roman"/>
                        </a:rPr>
                        <a:t> puedo localizar </a:t>
                      </a:r>
                      <a:r>
                        <a:rPr lang="es-419" sz="1000" b="0" u="sng" baseline="0" dirty="0" smtClean="0">
                          <a:solidFill>
                            <a:srgbClr val="000000"/>
                          </a:solidFill>
                          <a:latin typeface="+mn-lt"/>
                          <a:ea typeface="Times New Roman"/>
                          <a:cs typeface="Times New Roman"/>
                        </a:rPr>
                        <a:t>ideas clave </a:t>
                      </a:r>
                      <a:r>
                        <a:rPr lang="es-419" sz="1000" b="0" baseline="0" dirty="0" smtClean="0">
                          <a:solidFill>
                            <a:srgbClr val="000000"/>
                          </a:solidFill>
                          <a:latin typeface="+mn-lt"/>
                          <a:ea typeface="Times New Roman"/>
                          <a:cs typeface="Times New Roman"/>
                        </a:rPr>
                        <a:t>usando detalles en el texto. </a:t>
                      </a:r>
                      <a:r>
                        <a:rPr lang="es-419" sz="1000" b="0" baseline="0" dirty="0" smtClean="0">
                          <a:solidFill>
                            <a:schemeClr val="tx1"/>
                          </a:solidFill>
                          <a:latin typeface="+mn-lt"/>
                          <a:ea typeface="Times New Roman"/>
                          <a:cs typeface="Times New Roman"/>
                        </a:rPr>
                        <a:t> </a:t>
                      </a:r>
                      <a:r>
                        <a:rPr lang="es-419" sz="1000" b="0" i="1" dirty="0" smtClean="0">
                          <a:latin typeface="+mn-lt"/>
                          <a:ea typeface="+mn-ea"/>
                          <a:cs typeface="+mn-cs"/>
                        </a:rPr>
                        <a:t>RI.1.7</a:t>
                      </a:r>
                      <a:endParaRPr lang="es-419" sz="1000" b="1" dirty="0" smtClean="0">
                        <a:latin typeface="+mn-lt"/>
                        <a:ea typeface="Calibri"/>
                        <a:cs typeface="Times New Roman"/>
                      </a:endParaRPr>
                    </a:p>
                  </a:txBody>
                  <a:tcPr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17942143"/>
              </p:ext>
            </p:extLst>
          </p:nvPr>
        </p:nvGraphicFramePr>
        <p:xfrm>
          <a:off x="381000" y="688777"/>
          <a:ext cx="6324601" cy="3118993"/>
        </p:xfrm>
        <a:graphic>
          <a:graphicData uri="http://schemas.openxmlformats.org/drawingml/2006/table">
            <a:tbl>
              <a:tblPr firstRow="1" bandRow="1">
                <a:tableStyleId>{5940675A-B579-460E-94D1-54222C63F5DA}</a:tableStyleId>
              </a:tblPr>
              <a:tblGrid>
                <a:gridCol w="380999"/>
                <a:gridCol w="4419600"/>
                <a:gridCol w="381000"/>
                <a:gridCol w="381000"/>
                <a:gridCol w="381000"/>
                <a:gridCol w="381002"/>
              </a:tblGrid>
              <a:tr h="304800">
                <a:tc gridSpan="6">
                  <a:txBody>
                    <a:bodyPr/>
                    <a:lstStyle/>
                    <a:p>
                      <a:pPr algn="ctr">
                        <a:lnSpc>
                          <a:spcPct val="100000"/>
                        </a:lnSpc>
                        <a:spcAft>
                          <a:spcPts val="0"/>
                        </a:spcAft>
                      </a:pPr>
                      <a:r>
                        <a:rPr lang="es-419" sz="1400" b="1" noProof="0" dirty="0" smtClean="0"/>
                        <a:t>Texto</a:t>
                      </a:r>
                      <a:r>
                        <a:rPr lang="es-419" sz="1400" b="1" baseline="0" noProof="0" dirty="0" smtClean="0"/>
                        <a:t> Literario</a:t>
                      </a:r>
                      <a:endParaRPr lang="es-419" sz="1400" b="1" noProof="0"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Yo</a:t>
                      </a:r>
                      <a:r>
                        <a:rPr lang="es-419" sz="1000" b="0" baseline="0" noProof="0" dirty="0" smtClean="0">
                          <a:solidFill>
                            <a:srgbClr val="000000"/>
                          </a:solidFill>
                          <a:effectLst/>
                          <a:latin typeface="+mn-lt"/>
                          <a:ea typeface="Times New Roman"/>
                          <a:cs typeface="Times New Roman"/>
                        </a:rPr>
                        <a:t> puedo decir la diferencia entre cuentos que son ficción y los que son no-ficción. RL.1.5</a:t>
                      </a:r>
                      <a:endParaRPr kumimoji="0" lang="es-419" sz="1100" b="0" i="1"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effectLst/>
                          <a:latin typeface="+mn-lt"/>
                          <a:ea typeface="Times New Roman"/>
                          <a:cs typeface="Calibri"/>
                        </a:rPr>
                        <a:t>Yo</a:t>
                      </a:r>
                      <a:r>
                        <a:rPr lang="es-419" sz="1000" b="0" baseline="0" noProof="0" dirty="0" smtClean="0">
                          <a:effectLst/>
                          <a:latin typeface="+mn-lt"/>
                          <a:ea typeface="Times New Roman"/>
                          <a:cs typeface="Calibri"/>
                        </a:rPr>
                        <a:t> puedo explicar porqué algunos textos son cuentos de ficción y otros no. RL.1.5</a:t>
                      </a:r>
                      <a:endParaRPr lang="es-419" sz="1100" b="0" i="1" noProof="0"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Yo</a:t>
                      </a:r>
                      <a:r>
                        <a:rPr lang="es-419" sz="1000" b="0" baseline="0" noProof="0" dirty="0" smtClean="0">
                          <a:solidFill>
                            <a:srgbClr val="000000"/>
                          </a:solidFill>
                          <a:effectLst/>
                          <a:latin typeface="+mn-lt"/>
                          <a:ea typeface="Times New Roman"/>
                          <a:cs typeface="Times New Roman"/>
                        </a:rPr>
                        <a:t> puedo decir quién está hablando en un cuento</a:t>
                      </a:r>
                      <a:r>
                        <a:rPr lang="es-419" sz="1000" b="0" noProof="0" dirty="0" smtClean="0">
                          <a:solidFill>
                            <a:srgbClr val="000000"/>
                          </a:solidFill>
                          <a:effectLst/>
                          <a:latin typeface="+mn-lt"/>
                          <a:ea typeface="Times New Roman"/>
                          <a:cs typeface="Times New Roman"/>
                        </a:rPr>
                        <a:t> </a:t>
                      </a:r>
                      <a:r>
                        <a:rPr lang="es-419" sz="1000" b="0" i="1" baseline="0" noProof="0" dirty="0" smtClean="0">
                          <a:latin typeface="+mn-lt"/>
                          <a:ea typeface="Calibri"/>
                          <a:cs typeface="Times New Roman"/>
                        </a:rPr>
                        <a:t>RL.1.6</a:t>
                      </a:r>
                      <a:endParaRPr lang="es-419" sz="1100" b="0" i="1" noProof="0" dirty="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algn="l">
                        <a:lnSpc>
                          <a:spcPct val="115000"/>
                        </a:lnSpc>
                        <a:spcBef>
                          <a:spcPts val="0"/>
                        </a:spcBef>
                        <a:spcAft>
                          <a:spcPts val="0"/>
                        </a:spcAft>
                      </a:pPr>
                      <a:r>
                        <a:rPr lang="es-419" sz="1000" b="0" noProof="0" dirty="0" smtClean="0">
                          <a:solidFill>
                            <a:srgbClr val="000000"/>
                          </a:solidFill>
                          <a:effectLst/>
                          <a:latin typeface="+mn-lt"/>
                          <a:ea typeface="Times New Roman"/>
                          <a:cs typeface="Times New Roman"/>
                        </a:rPr>
                        <a:t>Yo</a:t>
                      </a:r>
                      <a:r>
                        <a:rPr lang="es-419" sz="1000" b="0" baseline="0" noProof="0" dirty="0" smtClean="0">
                          <a:solidFill>
                            <a:srgbClr val="000000"/>
                          </a:solidFill>
                          <a:effectLst/>
                          <a:latin typeface="+mn-lt"/>
                          <a:ea typeface="Times New Roman"/>
                          <a:cs typeface="Times New Roman"/>
                        </a:rPr>
                        <a:t> puedo encontrar pistas para decir </a:t>
                      </a:r>
                      <a:r>
                        <a:rPr lang="es-419" sz="1000" b="0" noProof="0" dirty="0" smtClean="0">
                          <a:solidFill>
                            <a:srgbClr val="000000"/>
                          </a:solidFill>
                          <a:effectLst/>
                          <a:latin typeface="+mn-lt"/>
                          <a:ea typeface="Times New Roman"/>
                          <a:cs typeface="Times New Roman"/>
                        </a:rPr>
                        <a:t>cuándo alguien está hablando</a:t>
                      </a:r>
                      <a:r>
                        <a:rPr lang="es-419" sz="1000" b="0" baseline="0" noProof="0" dirty="0" smtClean="0">
                          <a:solidFill>
                            <a:srgbClr val="000000"/>
                          </a:solidFill>
                          <a:effectLst/>
                          <a:latin typeface="+mn-lt"/>
                          <a:ea typeface="Times New Roman"/>
                          <a:cs typeface="Times New Roman"/>
                        </a:rPr>
                        <a:t> en un cuento. RL.1.6</a:t>
                      </a:r>
                      <a:endParaRPr lang="es-419" sz="1100" b="0" i="1" noProof="0" dirty="0">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algn="l">
                        <a:lnSpc>
                          <a:spcPct val="115000"/>
                        </a:lnSpc>
                        <a:spcBef>
                          <a:spcPts val="0"/>
                        </a:spcBef>
                        <a:spcAft>
                          <a:spcPts val="0"/>
                        </a:spcAft>
                      </a:pPr>
                      <a:r>
                        <a:rPr lang="es-419" sz="1000" b="0" noProof="0" dirty="0" smtClean="0">
                          <a:solidFill>
                            <a:srgbClr val="000000"/>
                          </a:solidFill>
                          <a:effectLst/>
                          <a:latin typeface="+mn-lt"/>
                          <a:ea typeface="Times New Roman"/>
                          <a:cs typeface="Arial"/>
                        </a:rPr>
                        <a:t>Yo</a:t>
                      </a:r>
                      <a:r>
                        <a:rPr lang="es-419" sz="1000" b="0" baseline="0" noProof="0" dirty="0" smtClean="0">
                          <a:solidFill>
                            <a:srgbClr val="000000"/>
                          </a:solidFill>
                          <a:effectLst/>
                          <a:latin typeface="+mn-lt"/>
                          <a:ea typeface="Times New Roman"/>
                          <a:cs typeface="Arial"/>
                        </a:rPr>
                        <a:t> puedo encontrar detalles para describir a un personaje</a:t>
                      </a:r>
                      <a:r>
                        <a:rPr lang="es-419" sz="1000" b="0" noProof="0" dirty="0" smtClean="0">
                          <a:solidFill>
                            <a:srgbClr val="000000"/>
                          </a:solidFill>
                          <a:effectLst/>
                          <a:latin typeface="+mn-lt"/>
                          <a:ea typeface="Times New Roman"/>
                          <a:cs typeface="Arial"/>
                        </a:rPr>
                        <a:t> a</a:t>
                      </a:r>
                      <a:r>
                        <a:rPr lang="es-419" sz="1000" b="0" baseline="0" noProof="0" dirty="0" smtClean="0">
                          <a:solidFill>
                            <a:srgbClr val="000000"/>
                          </a:solidFill>
                          <a:effectLst/>
                          <a:latin typeface="+mn-lt"/>
                          <a:ea typeface="Times New Roman"/>
                          <a:cs typeface="Arial"/>
                        </a:rPr>
                        <a:t> partir de </a:t>
                      </a:r>
                      <a:r>
                        <a:rPr lang="es-419" sz="1000" b="0" noProof="0" dirty="0" smtClean="0">
                          <a:solidFill>
                            <a:srgbClr val="000000"/>
                          </a:solidFill>
                          <a:effectLst/>
                          <a:latin typeface="+mn-lt"/>
                          <a:ea typeface="Times New Roman"/>
                          <a:cs typeface="Arial"/>
                        </a:rPr>
                        <a:t>ilustraciones y palabras.</a:t>
                      </a:r>
                      <a:r>
                        <a:rPr lang="es-419" sz="1000" b="0" baseline="0" noProof="0" dirty="0" smtClean="0">
                          <a:solidFill>
                            <a:srgbClr val="000000"/>
                          </a:solidFill>
                          <a:effectLst/>
                          <a:latin typeface="+mn-lt"/>
                          <a:ea typeface="Times New Roman"/>
                          <a:cs typeface="Arial"/>
                        </a:rPr>
                        <a:t> RL.1.7</a:t>
                      </a:r>
                      <a:endParaRPr lang="es-419" sz="1100" b="0" i="1" noProof="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Yo</a:t>
                      </a:r>
                      <a:r>
                        <a:rPr lang="es-419" sz="1000" b="0" baseline="0" noProof="0" dirty="0" smtClean="0">
                          <a:solidFill>
                            <a:srgbClr val="000000"/>
                          </a:solidFill>
                          <a:effectLst/>
                          <a:latin typeface="+mn-lt"/>
                          <a:ea typeface="Times New Roman"/>
                          <a:cs typeface="Times New Roman"/>
                        </a:rPr>
                        <a:t> puedo contestar las interrogantes quién, qué, cuándo, dónde y cómo acerca de un cuento</a:t>
                      </a:r>
                      <a:r>
                        <a:rPr lang="es-419" sz="1000" b="0" noProof="0" dirty="0" smtClean="0">
                          <a:solidFill>
                            <a:srgbClr val="000000"/>
                          </a:solidFill>
                          <a:effectLst/>
                          <a:latin typeface="+mn-lt"/>
                          <a:ea typeface="Times New Roman"/>
                          <a:cs typeface="Times New Roman"/>
                        </a:rPr>
                        <a:t>. </a:t>
                      </a:r>
                      <a:r>
                        <a:rPr lang="es-419" sz="1000" b="0" i="0" noProof="0" dirty="0" smtClean="0">
                          <a:latin typeface="+mn-lt"/>
                          <a:ea typeface="Calibri"/>
                          <a:cs typeface="Times New Roman"/>
                        </a:rPr>
                        <a:t> </a:t>
                      </a:r>
                      <a:r>
                        <a:rPr lang="es-419" sz="1000" b="0" i="1" noProof="0" dirty="0" smtClean="0">
                          <a:latin typeface="+mn-lt"/>
                          <a:ea typeface="Calibri"/>
                          <a:cs typeface="Times New Roman"/>
                        </a:rPr>
                        <a:t>RL.1.7</a:t>
                      </a:r>
                      <a:endParaRPr lang="es-419" sz="1100" b="0" i="1" noProof="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Times New Roman"/>
                        </a:rPr>
                        <a:t>Yo</a:t>
                      </a:r>
                      <a:r>
                        <a:rPr lang="es-419" sz="1000" b="0" baseline="0" noProof="0" dirty="0" smtClean="0">
                          <a:solidFill>
                            <a:srgbClr val="000000"/>
                          </a:solidFill>
                          <a:effectLst/>
                          <a:latin typeface="+mn-lt"/>
                          <a:ea typeface="Times New Roman"/>
                          <a:cs typeface="Times New Roman"/>
                        </a:rPr>
                        <a:t> puedo encontrar información para identificar específicamente quién está narrando el cuento. RL.1.6</a:t>
                      </a:r>
                      <a:endParaRPr lang="es-419" sz="1100" b="0" i="1" noProof="0" dirty="0" smtClean="0">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i="0" noProof="0" dirty="0" smtClean="0">
                          <a:effectLst>
                            <a:outerShdw blurRad="38100" dist="38100" dir="2700000" algn="tl">
                              <a:srgbClr val="000000">
                                <a:alpha val="43137"/>
                              </a:srgbClr>
                            </a:outerShdw>
                          </a:effectLst>
                          <a:latin typeface="+mn-lt"/>
                          <a:ea typeface="Calibri"/>
                          <a:cs typeface="Times New Roman"/>
                        </a:rPr>
                        <a:t>3</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effectLst/>
                          <a:latin typeface="+mn-lt"/>
                          <a:ea typeface="Times New Roman"/>
                          <a:cs typeface="Calibri"/>
                        </a:rPr>
                        <a:t>Yo</a:t>
                      </a:r>
                      <a:r>
                        <a:rPr lang="es-419" sz="1000" b="0" baseline="0" noProof="0" dirty="0" smtClean="0">
                          <a:solidFill>
                            <a:srgbClr val="000000"/>
                          </a:solidFill>
                          <a:effectLst/>
                          <a:latin typeface="+mn-lt"/>
                          <a:ea typeface="Times New Roman"/>
                          <a:cs typeface="Calibri"/>
                        </a:rPr>
                        <a:t> puedo encontrar y explicar información usando ilustraciones y palabras.  </a:t>
                      </a:r>
                      <a:r>
                        <a:rPr lang="es-419" sz="1000" b="0" noProof="0" dirty="0" smtClean="0">
                          <a:solidFill>
                            <a:srgbClr val="000000"/>
                          </a:solidFill>
                          <a:effectLst/>
                          <a:latin typeface="+mn-lt"/>
                          <a:ea typeface="Times New Roman"/>
                          <a:cs typeface="Calibri"/>
                        </a:rPr>
                        <a:t> </a:t>
                      </a:r>
                      <a:r>
                        <a:rPr lang="es-419" sz="1000" b="0" i="1" baseline="0" noProof="0" dirty="0" smtClean="0">
                          <a:latin typeface="+mn-lt"/>
                          <a:ea typeface="Calibri"/>
                          <a:cs typeface="Times New Roman"/>
                        </a:rPr>
                        <a:t>L.1.7</a:t>
                      </a:r>
                      <a:endParaRPr lang="es-419" sz="1100" b="0" i="1" noProof="0" dirty="0" smtClean="0">
                        <a:latin typeface="+mn-lt"/>
                        <a:ea typeface="Calibri"/>
                        <a:cs typeface="Times New Roman"/>
                      </a:endParaRPr>
                    </a:p>
                  </a:txBody>
                  <a:tcPr anchor="ctr">
                    <a:solidFill>
                      <a:schemeClr val="bg1"/>
                    </a:solidFill>
                  </a:tcPr>
                </a:tc>
                <a:tc gridSpan="2">
                  <a:txBody>
                    <a:bodyPr/>
                    <a:lstStyle/>
                    <a:p>
                      <a:pPr algn="ctr"/>
                      <a:r>
                        <a:rPr lang="es-419" sz="1400" b="1" noProof="0" dirty="0" smtClean="0">
                          <a:effectLst>
                            <a:outerShdw blurRad="38100" dist="38100" dir="2700000" algn="tl">
                              <a:srgbClr val="000000">
                                <a:alpha val="43137"/>
                              </a:srgbClr>
                            </a:outerShdw>
                          </a:effectLst>
                        </a:rPr>
                        <a:t>2</a:t>
                      </a:r>
                      <a:endParaRPr lang="es-419" sz="1400" b="1" noProof="0" dirty="0">
                        <a:effectLst>
                          <a:outerShdw blurRad="38100" dist="38100" dir="2700000" algn="tl">
                            <a:srgbClr val="000000">
                              <a:alpha val="43137"/>
                            </a:srgbClr>
                          </a:outerShdw>
                        </a:effectLst>
                      </a:endParaRPr>
                    </a:p>
                  </a:txBody>
                  <a:tcPr anchor="ctr">
                    <a:solidFill>
                      <a:schemeClr val="bg1"/>
                    </a:solidFill>
                  </a:tcPr>
                </a:tc>
                <a:tc hMerge="1">
                  <a:txBody>
                    <a:bodyPr/>
                    <a:lstStyle/>
                    <a:p>
                      <a:endParaRPr lang="en-US"/>
                    </a:p>
                  </a:txBody>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9" name="Curved Down Arrow 8"/>
          <p:cNvSpPr/>
          <p:nvPr/>
        </p:nvSpPr>
        <p:spPr>
          <a:xfrm rot="882420">
            <a:off x="5582263" y="912914"/>
            <a:ext cx="875075" cy="2545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95430353"/>
              </p:ext>
            </p:extLst>
          </p:nvPr>
        </p:nvGraphicFramePr>
        <p:xfrm>
          <a:off x="381001" y="7086600"/>
          <a:ext cx="6324599" cy="1574729"/>
        </p:xfrm>
        <a:graphic>
          <a:graphicData uri="http://schemas.openxmlformats.org/drawingml/2006/table">
            <a:tbl>
              <a:tblPr firstRow="1" bandRow="1">
                <a:tableStyleId>{5940675A-B579-460E-94D1-54222C63F5DA}</a:tableStyleId>
              </a:tblPr>
              <a:tblGrid>
                <a:gridCol w="395881"/>
                <a:gridCol w="4408534"/>
                <a:gridCol w="760092"/>
                <a:gridCol w="380046"/>
                <a:gridCol w="380046"/>
              </a:tblGrid>
              <a:tr h="152400">
                <a:tc gridSpan="5">
                  <a:txBody>
                    <a:bodyPr/>
                    <a:lstStyle/>
                    <a:p>
                      <a:pPr algn="ctr">
                        <a:lnSpc>
                          <a:spcPct val="100000"/>
                        </a:lnSpc>
                        <a:spcAft>
                          <a:spcPts val="0"/>
                        </a:spcAft>
                      </a:pPr>
                      <a:r>
                        <a:rPr lang="es-419" sz="1400" b="1" dirty="0" smtClean="0"/>
                        <a:t>Escritura</a:t>
                      </a:r>
                      <a:endParaRPr lang="es-419" sz="1400" b="1" dirty="0"/>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s-419" sz="1400" b="1" dirty="0" smtClean="0"/>
                        <a:t>17</a:t>
                      </a:r>
                      <a:endParaRPr lang="es-419"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000" b="0" i="0" kern="1200" baseline="0" dirty="0" smtClean="0">
                          <a:solidFill>
                            <a:srgbClr val="000000"/>
                          </a:solidFill>
                          <a:effectLst/>
                          <a:latin typeface="+mn-lt"/>
                          <a:ea typeface="Times New Roman"/>
                          <a:cs typeface="Times New Roman"/>
                        </a:rPr>
                        <a:t>Escribe una conclusión para el párrafo.  W.1.2c  (Escrito breve)</a:t>
                      </a:r>
                      <a:endParaRPr lang="es-419" sz="1000" b="0" dirty="0" smtClean="0">
                        <a:latin typeface="+mn-lt"/>
                        <a:ea typeface="Calibri"/>
                        <a:cs typeface="Times New Roman"/>
                      </a:endParaRPr>
                    </a:p>
                  </a:txBody>
                  <a:tcPr marL="97155" marR="97155" marT="47897" marB="47897" anchor="ctr">
                    <a:solidFill>
                      <a:schemeClr val="bg1"/>
                    </a:solidFill>
                  </a:tcPr>
                </a:tc>
                <a:tc>
                  <a:txBody>
                    <a:bodyPr/>
                    <a:lstStyle/>
                    <a:p>
                      <a:pPr algn="ctr"/>
                      <a:r>
                        <a:rPr lang="es-419" sz="1500" b="1" dirty="0" smtClean="0">
                          <a:effectLst>
                            <a:outerShdw blurRad="38100" dist="38100" dir="2700000" algn="tl">
                              <a:srgbClr val="000000">
                                <a:alpha val="43137"/>
                              </a:srgbClr>
                            </a:outerShdw>
                          </a:effectLst>
                        </a:rPr>
                        <a:t>2</a:t>
                      </a:r>
                      <a:endParaRPr lang="es-419" sz="15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s-419" sz="1500" b="1" i="0" dirty="0" smtClean="0">
                          <a:effectLst>
                            <a:outerShdw blurRad="38100" dist="38100" dir="2700000" algn="tl">
                              <a:srgbClr val="000000">
                                <a:alpha val="43137"/>
                              </a:srgbClr>
                            </a:outerShdw>
                          </a:effectLst>
                        </a:rPr>
                        <a:t>1</a:t>
                      </a:r>
                      <a:endParaRPr lang="es-419"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s-419" sz="1500" b="1" i="0" dirty="0" smtClean="0">
                          <a:effectLst>
                            <a:outerShdw blurRad="38100" dist="38100" dir="2700000" algn="tl">
                              <a:srgbClr val="000000">
                                <a:alpha val="43137"/>
                              </a:srgbClr>
                            </a:outerShdw>
                          </a:effectLst>
                        </a:rPr>
                        <a:t>0</a:t>
                      </a:r>
                      <a:endParaRPr lang="es-419"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s-419" sz="1400" b="1" dirty="0" smtClean="0"/>
                        <a:t>18</a:t>
                      </a:r>
                      <a:endParaRPr lang="es-419" sz="14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000" b="0" dirty="0" smtClean="0">
                          <a:latin typeface="+mn-lt"/>
                          <a:ea typeface="Times New Roman"/>
                          <a:cs typeface="Helvetica" panose="020B0604020202020204" pitchFamily="34" charset="0"/>
                        </a:rPr>
                        <a:t>¿Qué oración terminaría mejor el </a:t>
                      </a:r>
                      <a:r>
                        <a:rPr lang="es-419" sz="1000" b="0" baseline="0" dirty="0" smtClean="0">
                          <a:latin typeface="+mn-lt"/>
                          <a:ea typeface="Times New Roman"/>
                          <a:cs typeface="Helvetica" panose="020B0604020202020204" pitchFamily="34" charset="0"/>
                        </a:rPr>
                        <a:t>párrafo?</a:t>
                      </a:r>
                      <a:r>
                        <a:rPr lang="es-419" sz="1000" b="0" dirty="0" smtClean="0">
                          <a:latin typeface="+mn-lt"/>
                          <a:ea typeface="Times New Roman"/>
                          <a:cs typeface="Helvetica" panose="020B0604020202020204" pitchFamily="34" charset="0"/>
                        </a:rPr>
                        <a:t> </a:t>
                      </a:r>
                      <a:r>
                        <a:rPr lang="es-419" sz="1000" b="0" dirty="0" smtClean="0">
                          <a:latin typeface="+mn-lt"/>
                          <a:cs typeface="Helvetica" panose="020B0604020202020204" pitchFamily="34" charset="0"/>
                        </a:rPr>
                        <a:t>W.1.2b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s-419"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s-419" sz="1400" b="1" dirty="0" smtClean="0"/>
                        <a:t>19</a:t>
                      </a:r>
                      <a:endParaRPr lang="es-419" sz="14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000" b="0" dirty="0" smtClean="0">
                          <a:latin typeface="+mn-lt"/>
                        </a:rPr>
                        <a:t> ¿Qué palabra podría usarse para reemplazar </a:t>
                      </a:r>
                      <a:r>
                        <a:rPr lang="es-419" sz="1000" b="0" u="sng" dirty="0" smtClean="0">
                          <a:latin typeface="+mn-lt"/>
                        </a:rPr>
                        <a:t>pequeño</a:t>
                      </a:r>
                      <a:r>
                        <a:rPr lang="es-419" sz="1000" b="0" dirty="0" smtClean="0">
                          <a:latin typeface="+mn-lt"/>
                        </a:rPr>
                        <a:t>?</a:t>
                      </a:r>
                      <a:r>
                        <a:rPr lang="es-419" sz="1000" b="0" baseline="0" dirty="0" smtClean="0">
                          <a:latin typeface="+mn-lt"/>
                        </a:rPr>
                        <a:t> </a:t>
                      </a:r>
                      <a:r>
                        <a:rPr lang="es-419" sz="1000" b="0" dirty="0" smtClean="0">
                          <a:latin typeface="+mn-lt"/>
                          <a:cs typeface="Helvetica" panose="020B0604020202020204" pitchFamily="34" charset="0"/>
                        </a:rPr>
                        <a:t>L.1.5d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s-419"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s-419" sz="1400" b="1" dirty="0" smtClean="0"/>
                        <a:t>20</a:t>
                      </a:r>
                      <a:endParaRPr lang="es-419" sz="1400" b="1" dirty="0"/>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000" b="0" dirty="0" smtClean="0">
                          <a:latin typeface="+mn-lt"/>
                          <a:cs typeface="Helvetica" panose="020B0604020202020204" pitchFamily="34" charset="0"/>
                        </a:rPr>
                        <a:t>¿Cuál es la forma correcta de escribir esta oración?</a:t>
                      </a:r>
                      <a:r>
                        <a:rPr lang="es-419" sz="1000" b="0" baseline="0" dirty="0" smtClean="0">
                          <a:latin typeface="+mn-lt"/>
                          <a:cs typeface="Helvetica" panose="020B0604020202020204" pitchFamily="34" charset="0"/>
                        </a:rPr>
                        <a:t> </a:t>
                      </a:r>
                      <a:r>
                        <a:rPr kumimoji="0" lang="es-419" sz="10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L.1.2c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s-419"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1" name="Curved Down Arrow 10"/>
          <p:cNvSpPr/>
          <p:nvPr/>
        </p:nvSpPr>
        <p:spPr>
          <a:xfrm rot="1046532">
            <a:off x="5520988" y="3870971"/>
            <a:ext cx="940594" cy="2612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046532">
            <a:off x="5549503" y="7145362"/>
            <a:ext cx="940594" cy="2612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52400" y="376014"/>
            <a:ext cx="7162800" cy="312763"/>
          </a:xfrm>
          <a:prstGeom prst="rect">
            <a:avLst/>
          </a:prstGeom>
          <a:noFill/>
        </p:spPr>
        <p:txBody>
          <a:bodyPr wrap="square" lIns="96378" tIns="48189" rIns="96378" bIns="48189" rtlCol="0">
            <a:spAutoFit/>
          </a:bodyPr>
          <a:lstStyle/>
          <a:p>
            <a:pPr lvl="0" defTabSz="966612"/>
            <a:r>
              <a:rPr lang="es-419" sz="1200" dirty="0" smtClean="0">
                <a:solidFill>
                  <a:prstClr val="black"/>
                </a:solidFill>
              </a:rPr>
              <a:t>Colorea la casilla </a:t>
            </a:r>
            <a:r>
              <a:rPr lang="es-419" sz="1200" b="1" dirty="0" smtClean="0">
                <a:solidFill>
                  <a:prstClr val="black"/>
                </a:solidFill>
              </a:rPr>
              <a:t>verde</a:t>
            </a:r>
            <a:r>
              <a:rPr lang="es-419" sz="1200" dirty="0" smtClean="0">
                <a:solidFill>
                  <a:prstClr val="black"/>
                </a:solidFill>
              </a:rPr>
              <a:t>, si tu respuesta estaba </a:t>
            </a:r>
            <a:r>
              <a:rPr lang="es-419" sz="1200" b="1" dirty="0" smtClean="0">
                <a:solidFill>
                  <a:prstClr val="black"/>
                </a:solidFill>
              </a:rPr>
              <a:t>correcta</a:t>
            </a:r>
            <a:r>
              <a:rPr lang="es-419" sz="1200" dirty="0" smtClean="0">
                <a:solidFill>
                  <a:prstClr val="black"/>
                </a:solidFill>
              </a:rPr>
              <a:t>.  Colorea la casilla </a:t>
            </a:r>
            <a:r>
              <a:rPr lang="es-419" sz="1200" b="1" dirty="0" smtClean="0">
                <a:solidFill>
                  <a:prstClr val="black"/>
                </a:solidFill>
              </a:rPr>
              <a:t>roja</a:t>
            </a:r>
            <a:r>
              <a:rPr lang="es-419" sz="1200" dirty="0" smtClean="0">
                <a:solidFill>
                  <a:prstClr val="black"/>
                </a:solidFill>
              </a:rPr>
              <a:t>, si tu respuesta estaba </a:t>
            </a:r>
            <a:r>
              <a:rPr lang="es-419" sz="1200" b="1" dirty="0" smtClean="0">
                <a:solidFill>
                  <a:prstClr val="black"/>
                </a:solidFill>
              </a:rPr>
              <a:t>incorrecta</a:t>
            </a:r>
            <a:r>
              <a:rPr lang="es-419" sz="1200" dirty="0" smtClean="0">
                <a:solidFill>
                  <a:prstClr val="black"/>
                </a:solidFill>
              </a:rPr>
              <a:t>.</a:t>
            </a:r>
            <a:r>
              <a:rPr lang="es-419" sz="1400" dirty="0" smtClean="0">
                <a:solidFill>
                  <a:prstClr val="black"/>
                </a:solidFill>
              </a:rPr>
              <a:t>  </a:t>
            </a:r>
            <a:endParaRPr lang="es-419" sz="1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0669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63" y="542519"/>
            <a:ext cx="6536552" cy="1719475"/>
          </a:xfrm>
          <a:prstGeom prst="rect">
            <a:avLst/>
          </a:prstGeom>
          <a:noFill/>
        </p:spPr>
        <p:txBody>
          <a:bodyPr wrap="square" lIns="95276" tIns="47640" rIns="95276" bIns="47640" rtlCol="0">
            <a:spAutoFit/>
          </a:bodyPr>
          <a:lstStyle/>
          <a:p>
            <a:pPr lvl="0"/>
            <a:r>
              <a:rPr lang="es-ES" sz="1676" b="1" u="sng" dirty="0">
                <a:solidFill>
                  <a:prstClr val="black"/>
                </a:solidFill>
              </a:rPr>
              <a:t>Instrucciones</a:t>
            </a:r>
            <a:endParaRPr lang="es-ES" sz="1479" dirty="0"/>
          </a:p>
          <a:p>
            <a:r>
              <a:rPr lang="es-419" sz="986" dirty="0"/>
              <a:t>Las Evaluaciones de HSD para las escuelas primarias no ofrecen un guion para el maestro, ni son por tiempo. Son una herramienta para tomar decisiones informadas relacionadas con la instrucción. La intención de estas evaluaciones no es que los estudiantes "adivinen y verifiquen" las respuestas sólo para terminar una evaluación. </a:t>
            </a:r>
          </a:p>
          <a:p>
            <a:r>
              <a:rPr lang="es-ES" sz="986" dirty="0"/>
              <a:t/>
            </a:r>
            <a:br>
              <a:rPr lang="es-ES" sz="986" dirty="0"/>
            </a:br>
            <a:r>
              <a:rPr lang="es-ES" sz="986" dirty="0"/>
              <a:t>Todos los estudiantes deben progresar hacia tomar las evaluaciones independientemente, pero muchos necesitarán estrategias que los ayude a desarrollar académicamente. Si los estudiantes </a:t>
            </a:r>
            <a:r>
              <a:rPr lang="es-ES" sz="986" b="1" dirty="0"/>
              <a:t>no están </a:t>
            </a:r>
            <a:r>
              <a:rPr lang="es-ES" sz="986" dirty="0"/>
              <a:t>leyendo al nivel de grado y no pueden leer el texto, </a:t>
            </a:r>
            <a:r>
              <a:rPr lang="es-ES" sz="986" b="1" dirty="0"/>
              <a:t>por favor, lea los cuentos </a:t>
            </a:r>
            <a:r>
              <a:rPr lang="es-ES" sz="986" dirty="0"/>
              <a:t>a los estudiantes y haga las preguntas. Permita a los estudiantes leer las partes del texto que puedan. Favor de tomar en cuenta el nivel de diferenciación que un estudiante necesita.</a:t>
            </a:r>
          </a:p>
          <a:p>
            <a:endParaRPr lang="es-ES" sz="986" dirty="0"/>
          </a:p>
        </p:txBody>
      </p:sp>
      <p:sp>
        <p:nvSpPr>
          <p:cNvPr id="6" name="Rectangle 5"/>
          <p:cNvSpPr/>
          <p:nvPr/>
        </p:nvSpPr>
        <p:spPr>
          <a:xfrm>
            <a:off x="4644344" y="209571"/>
            <a:ext cx="2469364" cy="554305"/>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0424" tIns="50212" rIns="100424" bIns="50212" rtlCol="0" anchor="t"/>
          <a:lstStyle/>
          <a:p>
            <a:r>
              <a:rPr lang="es-ES" sz="800" b="1" dirty="0">
                <a:solidFill>
                  <a:schemeClr val="tx1"/>
                </a:solidFill>
              </a:rPr>
              <a:t>Ordenar en la Imprenta de HSD…</a:t>
            </a:r>
          </a:p>
          <a:p>
            <a:r>
              <a:rPr lang="es-ES" sz="800" dirty="0">
                <a:solidFill>
                  <a:schemeClr val="tx1"/>
                </a:solidFill>
                <a:hlinkClick r:id="rId3"/>
              </a:rPr>
              <a:t>http://www.hsd.k12.or.us/Departments/PrintShop/WebSubmissionForms.aspx</a:t>
            </a:r>
            <a:endParaRPr lang="es-ES" sz="800" dirty="0">
              <a:solidFill>
                <a:schemeClr val="tx1"/>
              </a:solidFill>
            </a:endParaRPr>
          </a:p>
          <a:p>
            <a:endParaRPr lang="es-ES" sz="888" dirty="0">
              <a:solidFill>
                <a:schemeClr val="tx1"/>
              </a:solidFill>
            </a:endParaRPr>
          </a:p>
        </p:txBody>
      </p:sp>
      <p:sp>
        <p:nvSpPr>
          <p:cNvPr id="2" name="Rectangle 1"/>
          <p:cNvSpPr/>
          <p:nvPr/>
        </p:nvSpPr>
        <p:spPr>
          <a:xfrm>
            <a:off x="577156" y="2772015"/>
            <a:ext cx="6387759" cy="587084"/>
          </a:xfrm>
          <a:prstGeom prst="rect">
            <a:avLst/>
          </a:prstGeom>
        </p:spPr>
        <p:txBody>
          <a:bodyPr wrap="square" lIns="85534" tIns="42767" rIns="85534" bIns="42767">
            <a:spAutoFit/>
          </a:bodyPr>
          <a:lstStyle/>
          <a:p>
            <a:pPr algn="ctr"/>
            <a:r>
              <a:rPr lang="es-ES" sz="1282" b="1"/>
              <a:t>About this Assessment</a:t>
            </a:r>
          </a:p>
          <a:p>
            <a:endParaRPr lang="es-ES" sz="986" b="1"/>
          </a:p>
          <a:p>
            <a:r>
              <a:rPr lang="es-ES" sz="986" b="1"/>
              <a:t>This assessment includes:  </a:t>
            </a:r>
            <a:r>
              <a:rPr lang="es-ES" sz="986"/>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2796979071"/>
              </p:ext>
            </p:extLst>
          </p:nvPr>
        </p:nvGraphicFramePr>
        <p:xfrm>
          <a:off x="502024" y="2609523"/>
          <a:ext cx="6311153" cy="1374930"/>
        </p:xfrm>
        <a:graphic>
          <a:graphicData uri="http://schemas.openxmlformats.org/drawingml/2006/table">
            <a:tbl>
              <a:tblPr firstRow="1" bandRow="1">
                <a:tableStyleId>{5940675A-B579-460E-94D1-54222C63F5DA}</a:tableStyleId>
              </a:tblPr>
              <a:tblGrid>
                <a:gridCol w="1878319"/>
                <a:gridCol w="2855046"/>
                <a:gridCol w="1577788"/>
              </a:tblGrid>
              <a:tr h="387275">
                <a:tc gridSpan="3">
                  <a:txBody>
                    <a:bodyPr/>
                    <a:lstStyle/>
                    <a:p>
                      <a:pPr algn="ctr"/>
                      <a:r>
                        <a:rPr lang="es-ES" sz="1100" b="1" noProof="0" dirty="0" smtClean="0"/>
                        <a:t>Tipos de rúbricas de respuestas construidas de SBAC en esta evaluación</a:t>
                      </a:r>
                      <a:endParaRPr lang="es-ES" sz="1100" b="1" baseline="0" noProof="0" dirty="0" smtClean="0"/>
                    </a:p>
                    <a:p>
                      <a:pPr algn="ctr"/>
                      <a:r>
                        <a:rPr lang="es-ES" sz="800" b="1" baseline="0" noProof="0" dirty="0" smtClean="0">
                          <a:hlinkClick r:id="rId4"/>
                        </a:rPr>
                        <a:t>http://www.livebinders.com/play/play?id=774846</a:t>
                      </a:r>
                      <a:endParaRPr lang="es-ES" sz="800" b="1" baseline="0" noProof="0" dirty="0" smtClean="0"/>
                    </a:p>
                  </a:txBody>
                  <a:tcPr marL="84856" marR="84856" marT="43031" marB="43031" anchor="ctr">
                    <a:solidFill>
                      <a:schemeClr val="bg1"/>
                    </a:solidFill>
                  </a:tcPr>
                </a:tc>
                <a:tc hMerge="1">
                  <a:txBody>
                    <a:bodyPr/>
                    <a:lstStyle/>
                    <a:p>
                      <a:endParaRPr lang="en-US"/>
                    </a:p>
                  </a:txBody>
                  <a:tcPr/>
                </a:tc>
                <a:tc hMerge="1">
                  <a:txBody>
                    <a:bodyPr/>
                    <a:lstStyle/>
                    <a:p>
                      <a:endParaRPr lang="en-US" dirty="0"/>
                    </a:p>
                  </a:txBody>
                  <a:tcPr/>
                </a:tc>
              </a:tr>
              <a:tr h="987655">
                <a:tc>
                  <a:txBody>
                    <a:bodyPr/>
                    <a:lstStyle/>
                    <a:p>
                      <a:pPr algn="l"/>
                      <a:r>
                        <a:rPr lang="es-ES" sz="900" b="1" noProof="0" smtClean="0"/>
                        <a:t>Lectura</a:t>
                      </a:r>
                    </a:p>
                    <a:p>
                      <a:pPr marL="114300" indent="-114300" algn="l">
                        <a:buFont typeface="Arial" panose="020B0604020202020204" pitchFamily="34" charset="0"/>
                        <a:buChar char="•"/>
                      </a:pPr>
                      <a:r>
                        <a:rPr lang="es-ES" sz="900" b="0" noProof="0" smtClean="0"/>
                        <a:t>2 Puntos por respuesta corta</a:t>
                      </a:r>
                    </a:p>
                    <a:p>
                      <a:pPr marL="114300" indent="-114300" algn="l">
                        <a:buFont typeface="Arial" panose="020B0604020202020204" pitchFamily="34" charset="0"/>
                        <a:buChar char="•"/>
                      </a:pPr>
                      <a:r>
                        <a:rPr lang="es-ES" sz="900" b="0" noProof="0" smtClean="0"/>
                        <a:t>3 Puntos por respuesta extendida</a:t>
                      </a:r>
                    </a:p>
                  </a:txBody>
                  <a:tcPr marL="84856" marR="84856" marT="43031" marB="43031">
                    <a:solidFill>
                      <a:schemeClr val="bg1"/>
                    </a:solidFill>
                  </a:tcPr>
                </a:tc>
                <a:tc>
                  <a:txBody>
                    <a:bodyPr/>
                    <a:lstStyle/>
                    <a:p>
                      <a:pPr algn="l"/>
                      <a:r>
                        <a:rPr lang="es-ES" sz="900" b="1" noProof="0" dirty="0" smtClean="0"/>
                        <a:t>Escritura</a:t>
                      </a:r>
                    </a:p>
                    <a:p>
                      <a:pPr marL="114300" indent="-114300" algn="l">
                        <a:buFont typeface="Arial" panose="020B0604020202020204" pitchFamily="34" charset="0"/>
                        <a:buChar char="•"/>
                      </a:pPr>
                      <a:r>
                        <a:rPr lang="es-ES" sz="900" b="0" noProof="0" dirty="0" smtClean="0"/>
                        <a:t>Rúbrica de 4 puntos –</a:t>
                      </a:r>
                      <a:r>
                        <a:rPr lang="es-ES" sz="900" b="0" baseline="0" noProof="0" dirty="0" smtClean="0"/>
                        <a:t> Composición completa (Tarea de Rendimiento)</a:t>
                      </a:r>
                      <a:endParaRPr lang="es-ES" sz="900" b="0" noProof="0" dirty="0" smtClean="0"/>
                    </a:p>
                    <a:p>
                      <a:pPr marL="114300" indent="-114300" algn="l">
                        <a:buFont typeface="Arial" panose="020B0604020202020204" pitchFamily="34" charset="0"/>
                        <a:buChar char="•"/>
                      </a:pPr>
                      <a:r>
                        <a:rPr lang="es-ES" sz="900" b="0" noProof="0" dirty="0" smtClean="0"/>
                        <a:t>Rúbrica de 3 puntos –</a:t>
                      </a:r>
                      <a:r>
                        <a:rPr lang="es-ES" sz="900" b="0" baseline="0" noProof="0" dirty="0" smtClean="0"/>
                        <a:t> Escrito breve (1-2 párrafos)</a:t>
                      </a:r>
                    </a:p>
                    <a:p>
                      <a:pPr marL="114300" indent="-114300" algn="l">
                        <a:buFont typeface="Arial" panose="020B0604020202020204" pitchFamily="34" charset="0"/>
                        <a:buChar char="•"/>
                      </a:pPr>
                      <a:r>
                        <a:rPr lang="es-ES" sz="900" b="0" noProof="0" dirty="0" smtClean="0"/>
                        <a:t>Rúbrica de 3 puntos</a:t>
                      </a:r>
                      <a:r>
                        <a:rPr lang="es-ES" sz="900" b="0" baseline="0" noProof="0" dirty="0" smtClean="0"/>
                        <a:t> – Escribir para revisar (cuando sea necesario)</a:t>
                      </a:r>
                      <a:endParaRPr lang="es-ES" sz="900" b="0" noProof="0" dirty="0" smtClean="0"/>
                    </a:p>
                  </a:txBody>
                  <a:tcPr marL="84856" marR="84856" marT="43031" marB="43031">
                    <a:solidFill>
                      <a:schemeClr val="bg1"/>
                    </a:solidFill>
                  </a:tcPr>
                </a:tc>
                <a:tc>
                  <a:txBody>
                    <a:bodyPr/>
                    <a:lstStyle/>
                    <a:p>
                      <a:pPr algn="l"/>
                      <a:r>
                        <a:rPr lang="es-ES" sz="900" b="1" noProof="0" dirty="0" smtClean="0"/>
                        <a:t>Investigación</a:t>
                      </a:r>
                    </a:p>
                    <a:p>
                      <a:pPr marL="114300" indent="-114300" algn="l">
                        <a:buFont typeface="Arial" panose="020B0604020202020204" pitchFamily="34" charset="0"/>
                        <a:buChar char="•"/>
                      </a:pPr>
                      <a:r>
                        <a:rPr lang="es-ES" sz="900" b="0" noProof="0" dirty="0" smtClean="0"/>
                        <a:t>Rúbrica de 2</a:t>
                      </a:r>
                      <a:r>
                        <a:rPr lang="es-ES" sz="900" b="0" baseline="0" noProof="0" dirty="0" smtClean="0"/>
                        <a:t> p</a:t>
                      </a:r>
                      <a:r>
                        <a:rPr lang="es-ES" sz="900" b="0" noProof="0" dirty="0" smtClean="0"/>
                        <a:t>untos: Midiendo el uso de la destreza de Investigación</a:t>
                      </a:r>
                      <a:endParaRPr lang="es-ES" sz="900" b="0" noProof="0" dirty="0"/>
                    </a:p>
                  </a:txBody>
                  <a:tcPr marL="84856" marR="84856" marT="43031" marB="43031">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06102850"/>
              </p:ext>
            </p:extLst>
          </p:nvPr>
        </p:nvGraphicFramePr>
        <p:xfrm>
          <a:off x="495235" y="4180299"/>
          <a:ext cx="6386286" cy="4301169"/>
        </p:xfrm>
        <a:graphic>
          <a:graphicData uri="http://schemas.openxmlformats.org/drawingml/2006/table">
            <a:tbl>
              <a:tblPr firstRow="1" bandRow="1">
                <a:tableStyleId>{5940675A-B579-460E-94D1-54222C63F5DA}</a:tableStyleId>
              </a:tblPr>
              <a:tblGrid>
                <a:gridCol w="3438770"/>
                <a:gridCol w="2947516"/>
              </a:tblGrid>
              <a:tr h="518651">
                <a:tc gridSpan="2">
                  <a:txBody>
                    <a:bodyPr/>
                    <a:lstStyle/>
                    <a:p>
                      <a:pPr algn="ctr"/>
                      <a:r>
                        <a:rPr lang="es-ES" sz="1300" b="1" noProof="0" dirty="0" smtClean="0"/>
                        <a:t>Trimestre</a:t>
                      </a:r>
                      <a:r>
                        <a:rPr lang="es-ES" sz="1300" b="1" baseline="0" noProof="0" dirty="0" smtClean="0"/>
                        <a:t> 2: Tarea de Rendimiento</a:t>
                      </a:r>
                      <a:endParaRPr lang="es-ES" sz="13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0159" marR="90159" marT="43031" marB="430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33393">
                <a:tc>
                  <a:txBody>
                    <a:bodyPr/>
                    <a:lstStyle/>
                    <a:p>
                      <a:pPr algn="ctr"/>
                      <a:r>
                        <a:rPr lang="es-ES" sz="1100" b="1" u="sng" noProof="0" dirty="0" smtClean="0"/>
                        <a:t>Parte 1</a:t>
                      </a:r>
                      <a:endParaRPr lang="es-ES" sz="1100" b="1" u="sng" noProof="0" dirty="0"/>
                    </a:p>
                  </a:txBody>
                  <a:tcPr marL="90159" marR="90159" marT="43031" marB="43031">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u="sng" noProof="0" smtClean="0"/>
                        <a:t>Parte 2</a:t>
                      </a:r>
                      <a:endParaRPr lang="es-ES" sz="1100" b="1" u="sng" noProof="0"/>
                    </a:p>
                  </a:txBody>
                  <a:tcPr marL="90159" marR="90159" marT="43031" marB="43031">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73725">
                <a:tc>
                  <a:txBody>
                    <a:bodyPr/>
                    <a:lstStyle/>
                    <a:p>
                      <a:pPr>
                        <a:buFont typeface="Arial" pitchFamily="34" charset="0"/>
                        <a:buChar char="•"/>
                      </a:pPr>
                      <a:r>
                        <a:rPr lang="es-ES" sz="900" noProof="0" dirty="0" smtClean="0"/>
                        <a:t>     Actividad del salón de clase si lo desea/necesita</a:t>
                      </a:r>
                    </a:p>
                    <a:p>
                      <a:pPr>
                        <a:buFont typeface="Arial" pitchFamily="34" charset="0"/>
                        <a:buChar char="•"/>
                      </a:pPr>
                      <a:r>
                        <a:rPr lang="es-ES" sz="900" noProof="0" dirty="0" smtClean="0"/>
                        <a:t>     Leer</a:t>
                      </a:r>
                      <a:r>
                        <a:rPr lang="es-ES" sz="900" baseline="0" noProof="0" dirty="0" smtClean="0"/>
                        <a:t> dos pasajes relacionados.</a:t>
                      </a:r>
                    </a:p>
                    <a:p>
                      <a:pPr>
                        <a:buFont typeface="Arial" pitchFamily="34" charset="0"/>
                        <a:buChar char="•"/>
                      </a:pPr>
                      <a:r>
                        <a:rPr lang="es-ES" sz="900" baseline="0" noProof="0" dirty="0" smtClean="0"/>
                        <a:t>     Tomar notas mientras leen.</a:t>
                      </a:r>
                    </a:p>
                    <a:p>
                      <a:pPr>
                        <a:buFont typeface="Arial" pitchFamily="34" charset="0"/>
                        <a:buChar char="•"/>
                      </a:pPr>
                      <a:r>
                        <a:rPr lang="es-ES" sz="900" baseline="0" noProof="0" dirty="0" smtClean="0"/>
                        <a:t>     </a:t>
                      </a:r>
                      <a:r>
                        <a:rPr lang="es-ES" sz="900" b="1" u="sng" kern="1200" baseline="0" noProof="0" dirty="0" smtClean="0">
                          <a:solidFill>
                            <a:srgbClr val="C00000"/>
                          </a:solidFill>
                          <a:latin typeface="+mn-lt"/>
                          <a:ea typeface="+mn-ea"/>
                          <a:cs typeface="+mn-cs"/>
                        </a:rPr>
                        <a:t>Contestar peguntas de respuestas múltiples (</a:t>
                      </a:r>
                      <a:r>
                        <a:rPr lang="es-ES" sz="9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900" b="1" u="sng" baseline="0" noProof="0" dirty="0" smtClean="0">
                          <a:solidFill>
                            <a:srgbClr val="002060"/>
                          </a:solidFill>
                        </a:rPr>
                        <a:t>Componentes de la parte 1</a:t>
                      </a:r>
                    </a:p>
                    <a:p>
                      <a:pPr marL="182361" indent="-182361"/>
                      <a:r>
                        <a:rPr lang="es-ES" sz="800" b="1" u="sng" noProof="0" dirty="0" smtClean="0">
                          <a:solidFill>
                            <a:srgbClr val="002060"/>
                          </a:solidFill>
                        </a:rPr>
                        <a:t>Toma de nota:</a:t>
                      </a:r>
                      <a:r>
                        <a:rPr lang="es-ES" sz="8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800" b="0" noProof="0" dirty="0" smtClean="0">
                          <a:solidFill>
                            <a:schemeClr val="tx1"/>
                          </a:solidFill>
                        </a:rPr>
                        <a:t>       </a:t>
                      </a:r>
                      <a:r>
                        <a:rPr lang="es-ES" sz="8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8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800" noProof="0" dirty="0" smtClean="0">
                          <a:solidFill>
                            <a:prstClr val="black"/>
                          </a:solidFill>
                        </a:rPr>
                        <a:t>Por favor, haga que los estudiantes practiquen usando la página de tomar notas en este</a:t>
                      </a:r>
                      <a:r>
                        <a:rPr lang="es-ES" sz="800" noProof="0" dirty="0" smtClean="0">
                          <a:solidFill>
                            <a:prstClr val="black"/>
                          </a:solidFill>
                          <a:effectLst>
                            <a:outerShdw blurRad="38100" dist="38100" dir="2700000" algn="tl">
                              <a:srgbClr val="000000">
                                <a:alpha val="43137"/>
                              </a:srgbClr>
                            </a:outerShdw>
                          </a:effectLst>
                        </a:rPr>
                        <a:t> </a:t>
                      </a:r>
                      <a:r>
                        <a:rPr lang="es-ES" sz="800" noProof="0" dirty="0" smtClean="0">
                          <a:solidFill>
                            <a:prstClr val="black"/>
                          </a:solidFill>
                        </a:rPr>
                        <a:t>documento</a:t>
                      </a:r>
                      <a:r>
                        <a:rPr lang="es-ES" sz="800" noProof="0" dirty="0" smtClean="0">
                          <a:solidFill>
                            <a:prstClr val="black"/>
                          </a:solidFill>
                          <a:effectLst>
                            <a:outerShdw blurRad="38100" dist="38100" dir="2700000" algn="tl">
                              <a:srgbClr val="000000">
                                <a:alpha val="43137"/>
                              </a:srgbClr>
                            </a:outerShdw>
                          </a:effectLst>
                        </a:rPr>
                        <a:t> </a:t>
                      </a:r>
                      <a:r>
                        <a:rPr lang="es-ES" sz="800" b="1" u="sng" noProof="0" dirty="0" smtClean="0">
                          <a:solidFill>
                            <a:prstClr val="black"/>
                          </a:solidFill>
                          <a:effectLst>
                            <a:outerShdw blurRad="38100" dist="38100" dir="2700000" algn="tl">
                              <a:srgbClr val="000000">
                                <a:alpha val="43137"/>
                              </a:srgbClr>
                            </a:outerShdw>
                          </a:effectLst>
                        </a:rPr>
                        <a:t>antes </a:t>
                      </a:r>
                      <a:r>
                        <a:rPr lang="es-ES" sz="800" noProof="0" dirty="0" smtClean="0">
                          <a:solidFill>
                            <a:prstClr val="black"/>
                          </a:solidFill>
                        </a:rPr>
                        <a:t>de la evaluación, si es que decide usarla.   </a:t>
                      </a:r>
                    </a:p>
                    <a:p>
                      <a:pPr marL="182361" indent="-182361"/>
                      <a:endParaRPr lang="es-ES" sz="300" i="1" noProof="0" dirty="0" smtClean="0"/>
                    </a:p>
                    <a:p>
                      <a:pPr marL="182361" indent="-182361"/>
                      <a:r>
                        <a:rPr lang="es-ES" sz="800" b="1" u="sng" noProof="0" dirty="0" smtClean="0">
                          <a:solidFill>
                            <a:srgbClr val="002060"/>
                          </a:solidFill>
                        </a:rPr>
                        <a:t>Investigación</a:t>
                      </a:r>
                      <a:r>
                        <a:rPr lang="es-ES" sz="800" b="1" noProof="0" dirty="0" smtClean="0">
                          <a:solidFill>
                            <a:srgbClr val="002060"/>
                          </a:solidFill>
                        </a:rPr>
                        <a:t>: </a:t>
                      </a:r>
                    </a:p>
                    <a:p>
                      <a:pPr marL="182361" indent="-182361"/>
                      <a:r>
                        <a:rPr lang="es-ES" sz="800" b="1" noProof="0" dirty="0" smtClean="0">
                          <a:solidFill>
                            <a:srgbClr val="002060"/>
                          </a:solidFill>
                        </a:rPr>
                        <a:t>       </a:t>
                      </a:r>
                      <a:r>
                        <a:rPr lang="es-ES" sz="800" noProof="0" dirty="0" smtClean="0"/>
                        <a:t>En la </a:t>
                      </a:r>
                      <a:r>
                        <a:rPr lang="es-ES" sz="800" b="0" u="none" noProof="0" dirty="0" smtClean="0"/>
                        <a:t>Parte 1 </a:t>
                      </a:r>
                      <a:r>
                        <a:rPr lang="es-ES" sz="800" noProof="0" dirty="0" smtClean="0"/>
                        <a:t>de una tarea de rendimiento los estudiantes contestan por escrito preguntas de respuestas construidas (CR) para medir su habilidad de utilizar las </a:t>
                      </a:r>
                      <a:r>
                        <a:rPr lang="es-ES" sz="800" b="1" u="sng" noProof="0" dirty="0" smtClean="0"/>
                        <a:t>destrezas de investigación </a:t>
                      </a:r>
                      <a:r>
                        <a:rPr lang="es-ES" sz="800" b="0" u="none" noProof="0" dirty="0" smtClean="0"/>
                        <a:t>necesarias para completar dicha tarea de rendimiento.</a:t>
                      </a:r>
                      <a:r>
                        <a:rPr lang="es-ES" sz="800" noProof="0" dirty="0" smtClean="0"/>
                        <a:t> Estas preguntas CR </a:t>
                      </a:r>
                      <a:r>
                        <a:rPr lang="es-ES" sz="800" b="1" u="sng" noProof="0" dirty="0" smtClean="0">
                          <a:solidFill>
                            <a:srgbClr val="C00000"/>
                          </a:solidFill>
                        </a:rPr>
                        <a:t>son calificadas</a:t>
                      </a:r>
                      <a:r>
                        <a:rPr lang="es-ES" sz="800" b="1" noProof="0" dirty="0" smtClean="0">
                          <a:solidFill>
                            <a:srgbClr val="C00000"/>
                          </a:solidFill>
                        </a:rPr>
                        <a:t> </a:t>
                      </a:r>
                      <a:r>
                        <a:rPr lang="es-ES" sz="800" noProof="0" dirty="0" smtClean="0"/>
                        <a:t>usando las Rúbricas de Investigación SBAC, en lugar de las rúbricas de respuestas</a:t>
                      </a:r>
                      <a:r>
                        <a:rPr lang="es-ES" sz="800" baseline="0" noProof="0" dirty="0" smtClean="0"/>
                        <a:t> de lectura.  </a:t>
                      </a:r>
                      <a:endParaRPr lang="es-ES" sz="800" b="1" u="sng" baseline="0" noProof="0" dirty="0" smtClean="0">
                        <a:solidFill>
                          <a:srgbClr val="C00000"/>
                        </a:solidFill>
                      </a:endParaRPr>
                    </a:p>
                  </a:txBody>
                  <a:tcPr marL="90159" marR="90159" marT="43031" marB="43031">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900" noProof="0" dirty="0" smtClean="0"/>
                        <a:t>     Planifica tu ensayo</a:t>
                      </a:r>
                      <a:r>
                        <a:rPr lang="es-ES" sz="900" baseline="0" noProof="0" dirty="0" smtClean="0"/>
                        <a:t> (escribir las ideas).</a:t>
                      </a:r>
                      <a:endParaRPr lang="es-ES" sz="900" b="1" u="sng" noProof="0" dirty="0" smtClean="0"/>
                    </a:p>
                    <a:p>
                      <a:pPr>
                        <a:buFont typeface="Arial" pitchFamily="34" charset="0"/>
                        <a:buChar char="•"/>
                      </a:pPr>
                      <a:r>
                        <a:rPr lang="es-ES" sz="900" baseline="0" noProof="0" dirty="0" smtClean="0"/>
                        <a:t>     Escribir, Revisar y Editar (W.2.5)</a:t>
                      </a:r>
                    </a:p>
                    <a:p>
                      <a:pPr>
                        <a:buFont typeface="Arial" pitchFamily="34" charset="0"/>
                        <a:buChar char="•"/>
                      </a:pPr>
                      <a:r>
                        <a:rPr lang="es-ES" sz="900" b="1" u="none" kern="1200" baseline="0" noProof="0" dirty="0" smtClean="0">
                          <a:solidFill>
                            <a:schemeClr val="tx1"/>
                          </a:solidFill>
                          <a:latin typeface="+mn-lt"/>
                          <a:ea typeface="+mn-ea"/>
                          <a:cs typeface="+mn-cs"/>
                        </a:rPr>
                        <a:t>     </a:t>
                      </a:r>
                      <a:r>
                        <a:rPr lang="es-ES" sz="9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9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9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900" b="1" u="sng" baseline="0" noProof="0" dirty="0" smtClean="0">
                          <a:solidFill>
                            <a:srgbClr val="002060"/>
                          </a:solidFill>
                        </a:rPr>
                        <a:t>Componentes de la parte 2</a:t>
                      </a:r>
                    </a:p>
                    <a:p>
                      <a:pPr>
                        <a:buFont typeface="Arial" pitchFamily="34" charset="0"/>
                        <a:buNone/>
                      </a:pPr>
                      <a:r>
                        <a:rPr lang="es-ES" sz="800" b="1" i="0" u="sng" noProof="0" dirty="0" smtClean="0">
                          <a:solidFill>
                            <a:srgbClr val="002060"/>
                          </a:solidFill>
                          <a:effectLst/>
                        </a:rPr>
                        <a:t>Planificar</a:t>
                      </a:r>
                      <a:endParaRPr lang="es-ES" sz="800" noProof="0" dirty="0" smtClean="0">
                        <a:solidFill>
                          <a:srgbClr val="C00000"/>
                        </a:solidFill>
                      </a:endParaRPr>
                    </a:p>
                    <a:p>
                      <a:pPr marL="171450" indent="0">
                        <a:buFont typeface="Arial" pitchFamily="34" charset="0"/>
                        <a:buNone/>
                      </a:pPr>
                      <a:r>
                        <a:rPr lang="es-ES" sz="800" noProof="0" dirty="0" smtClean="0">
                          <a:solidFill>
                            <a:schemeClr val="tx1"/>
                          </a:solidFill>
                        </a:rPr>
                        <a:t>Los estudiantes revisan notas y fuentes, y planifican su composición. </a:t>
                      </a:r>
                      <a:endParaRPr lang="es-ES" sz="800" noProof="0" dirty="0" smtClean="0">
                        <a:solidFill>
                          <a:srgbClr val="C00000"/>
                        </a:solidFill>
                      </a:endParaRPr>
                    </a:p>
                    <a:p>
                      <a:pPr>
                        <a:buFont typeface="Arial" pitchFamily="34" charset="0"/>
                        <a:buNone/>
                      </a:pPr>
                      <a:r>
                        <a:rPr lang="es-ES" sz="800" b="1" u="sng" noProof="0" dirty="0" smtClean="0">
                          <a:solidFill>
                            <a:srgbClr val="002060"/>
                          </a:solidFill>
                        </a:rPr>
                        <a:t>Escribir,</a:t>
                      </a:r>
                      <a:r>
                        <a:rPr lang="es-ES" sz="800" b="1" u="sng" baseline="0" noProof="0" dirty="0" smtClean="0">
                          <a:solidFill>
                            <a:srgbClr val="002060"/>
                          </a:solidFill>
                        </a:rPr>
                        <a:t> Revisar, Editar</a:t>
                      </a:r>
                      <a:endParaRPr lang="es-ES" sz="800" b="1" u="sng" noProof="0" dirty="0" smtClean="0">
                        <a:solidFill>
                          <a:srgbClr val="002060"/>
                        </a:solidFill>
                      </a:endParaRPr>
                    </a:p>
                    <a:p>
                      <a:pPr marL="169863" indent="-169863">
                        <a:buFont typeface="Arial" pitchFamily="34" charset="0"/>
                        <a:buNone/>
                      </a:pPr>
                      <a:r>
                        <a:rPr lang="es-ES" sz="800" b="0" u="none" baseline="0" noProof="0" dirty="0" smtClean="0">
                          <a:solidFill>
                            <a:schemeClr val="tx1"/>
                          </a:solidFill>
                        </a:rPr>
                        <a:t>       Los estudiantes  escriben un borrador, revisan y editan su escrito. </a:t>
                      </a:r>
                    </a:p>
                    <a:p>
                      <a:pPr marL="171450" indent="0">
                        <a:buFont typeface="Arial" pitchFamily="34" charset="0"/>
                        <a:buNone/>
                      </a:pPr>
                      <a:r>
                        <a:rPr lang="es-ES" sz="800" b="0" u="none" baseline="0" noProof="0" dirty="0" smtClean="0">
                          <a:solidFill>
                            <a:schemeClr val="tx1"/>
                          </a:solidFill>
                        </a:rPr>
                        <a:t>Las herramientas de procesadores de palabras deben estar disponible para verificar la ortografía (pero no la gramática).</a:t>
                      </a:r>
                      <a:endParaRPr lang="es-ES" sz="800" b="1" u="sng" noProof="0" dirty="0" smtClean="0">
                        <a:solidFill>
                          <a:schemeClr val="tx1"/>
                        </a:solidFill>
                      </a:endParaRPr>
                    </a:p>
                    <a:p>
                      <a:pPr>
                        <a:buFont typeface="Arial" pitchFamily="34" charset="0"/>
                        <a:buNone/>
                      </a:pPr>
                      <a:r>
                        <a:rPr lang="es-ES" sz="800" b="1" u="sng" noProof="0" dirty="0" smtClean="0">
                          <a:solidFill>
                            <a:srgbClr val="002060"/>
                          </a:solidFill>
                        </a:rPr>
                        <a:t>Escribir una Composición Informativa Completa</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introducción </a:t>
                      </a:r>
                      <a:r>
                        <a:rPr lang="es-ES" sz="800" kern="1200" noProof="0" dirty="0" smtClean="0">
                          <a:solidFill>
                            <a:schemeClr val="tx1"/>
                          </a:solidFill>
                          <a:effectLst/>
                          <a:latin typeface="+mn-lt"/>
                          <a:ea typeface="+mn-ea"/>
                          <a:cs typeface="+mn-cs"/>
                        </a:rPr>
                        <a:t>(identifica el tema y ofrece un enfoque)</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organización </a:t>
                      </a:r>
                      <a:r>
                        <a:rPr lang="es-ES" sz="800" kern="1200" noProof="0" dirty="0" smtClean="0">
                          <a:solidFill>
                            <a:schemeClr val="tx1"/>
                          </a:solidFill>
                          <a:effectLst/>
                          <a:latin typeface="+mn-lt"/>
                          <a:ea typeface="+mn-ea"/>
                          <a:cs typeface="+mn-cs"/>
                        </a:rPr>
                        <a:t>(definición, clasificación, comparación/contraste, etc.)</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desarrollo </a:t>
                      </a:r>
                      <a:r>
                        <a:rPr lang="es-ES" sz="800" kern="1200" noProof="0" dirty="0" smtClean="0">
                          <a:solidFill>
                            <a:schemeClr val="tx1"/>
                          </a:solidFill>
                          <a:effectLst/>
                          <a:latin typeface="+mn-lt"/>
                          <a:ea typeface="+mn-ea"/>
                          <a:cs typeface="+mn-cs"/>
                        </a:rPr>
                        <a:t>(con hechos, detalles concretos, citas, otra información )</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transiciones </a:t>
                      </a:r>
                      <a:r>
                        <a:rPr lang="es-ES" sz="800" kern="1200" noProof="0" dirty="0" smtClean="0">
                          <a:solidFill>
                            <a:schemeClr val="tx1"/>
                          </a:solidFill>
                          <a:effectLst/>
                          <a:latin typeface="+mn-lt"/>
                          <a:ea typeface="+mn-ea"/>
                          <a:cs typeface="+mn-cs"/>
                        </a:rPr>
                        <a:t>(ideas</a:t>
                      </a:r>
                      <a:r>
                        <a:rPr lang="es-ES" sz="800" kern="1200" baseline="0" noProof="0" dirty="0" smtClean="0">
                          <a:solidFill>
                            <a:schemeClr val="tx1"/>
                          </a:solidFill>
                          <a:effectLst/>
                          <a:latin typeface="+mn-lt"/>
                          <a:ea typeface="+mn-ea"/>
                          <a:cs typeface="+mn-cs"/>
                        </a:rPr>
                        <a:t> de enlace</a:t>
                      </a:r>
                      <a:r>
                        <a:rPr lang="es-ES" sz="800" kern="1200" noProof="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lenguaje preciso y dominio</a:t>
                      </a:r>
                      <a:r>
                        <a:rPr lang="es-ES" sz="800" b="1" kern="1200" baseline="0" noProof="0" dirty="0" smtClean="0">
                          <a:solidFill>
                            <a:schemeClr val="tx1"/>
                          </a:solidFill>
                          <a:effectLst/>
                          <a:latin typeface="+mn-lt"/>
                          <a:ea typeface="+mn-ea"/>
                          <a:cs typeface="+mn-cs"/>
                        </a:rPr>
                        <a:t> </a:t>
                      </a:r>
                      <a:r>
                        <a:rPr lang="es-ES" sz="800" b="1" kern="1200" noProof="0" dirty="0" smtClean="0">
                          <a:solidFill>
                            <a:schemeClr val="tx1"/>
                          </a:solidFill>
                          <a:effectLst/>
                          <a:latin typeface="+mn-lt"/>
                          <a:ea typeface="+mn-ea"/>
                          <a:cs typeface="+mn-cs"/>
                        </a:rPr>
                        <a:t>de vocabulario</a:t>
                      </a:r>
                      <a:r>
                        <a:rPr lang="es-ES" sz="800" b="1" kern="1200" baseline="0" noProof="0" dirty="0" smtClean="0">
                          <a:solidFill>
                            <a:schemeClr val="tx1"/>
                          </a:solidFill>
                          <a:effectLst/>
                          <a:latin typeface="+mn-lt"/>
                          <a:ea typeface="+mn-ea"/>
                          <a:cs typeface="+mn-cs"/>
                        </a:rPr>
                        <a:t> específico</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conclusión </a:t>
                      </a:r>
                      <a:r>
                        <a:rPr lang="es-ES" sz="800" kern="1200" noProof="0" dirty="0" smtClean="0">
                          <a:solidFill>
                            <a:schemeClr val="tx1"/>
                          </a:solidFill>
                          <a:effectLst/>
                          <a:latin typeface="+mn-lt"/>
                          <a:ea typeface="+mn-ea"/>
                          <a:cs typeface="+mn-cs"/>
                        </a:rPr>
                        <a:t>(cierre) </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convenciones</a:t>
                      </a:r>
                      <a:r>
                        <a:rPr lang="es-ES" sz="800" b="1" kern="1200" baseline="0" noProof="0" dirty="0" smtClean="0">
                          <a:solidFill>
                            <a:schemeClr val="tx1"/>
                          </a:solidFill>
                          <a:effectLst/>
                          <a:latin typeface="+mn-lt"/>
                          <a:ea typeface="+mn-ea"/>
                          <a:cs typeface="+mn-cs"/>
                        </a:rPr>
                        <a:t> del inglés estándar</a:t>
                      </a:r>
                      <a:r>
                        <a:rPr lang="es-ES" sz="800" kern="1200" noProof="0" dirty="0" smtClean="0">
                          <a:solidFill>
                            <a:schemeClr val="tx1"/>
                          </a:solidFill>
                          <a:effectLst/>
                          <a:latin typeface="+mn-lt"/>
                          <a:ea typeface="+mn-ea"/>
                          <a:cs typeface="+mn-cs"/>
                        </a:rPr>
                        <a:t>. </a:t>
                      </a:r>
                    </a:p>
                    <a:p>
                      <a:pPr>
                        <a:buFont typeface="Arial" pitchFamily="34" charset="0"/>
                        <a:buNone/>
                      </a:pPr>
                      <a:endParaRPr lang="es-ES" sz="800" b="1" u="sng" noProof="0" dirty="0" smtClean="0">
                        <a:solidFill>
                          <a:srgbClr val="002060"/>
                        </a:solidFill>
                      </a:endParaRPr>
                    </a:p>
                  </a:txBody>
                  <a:tcPr marL="90159" marR="90159" marT="43031" marB="43031">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26891" y="8618793"/>
            <a:ext cx="6686817" cy="496290"/>
          </a:xfrm>
          <a:prstGeom prst="rect">
            <a:avLst/>
          </a:prstGeom>
          <a:noFill/>
        </p:spPr>
        <p:txBody>
          <a:bodyPr wrap="square" lIns="85534" tIns="42767" rIns="85534" bIns="42767">
            <a:spAutoFit/>
          </a:bodyPr>
          <a:lstStyle/>
          <a:p>
            <a:r>
              <a:rPr lang="es-MX" sz="888" b="1" dirty="0"/>
              <a:t>No hay preguntas/elementos de tecnología (TE). Nota:  Se </a:t>
            </a:r>
            <a:r>
              <a:rPr lang="es-MX" sz="888" b="1" i="1" u="sng" dirty="0"/>
              <a:t>recomienda enfáticamente </a:t>
            </a:r>
            <a:r>
              <a:rPr lang="es-MX" sz="888" b="1" dirty="0"/>
              <a:t>que los estudiantes tengan experiencia con los siguientes tipos de tareas, en varios lugares de práctica educativa en línea (internet), ya que éstas no  están en las evaluaciones de primaria de HSD: </a:t>
            </a:r>
            <a:r>
              <a:rPr lang="es-MX" sz="888" i="1" dirty="0"/>
              <a:t>reordenar texto, seleccionar y cambiar texto, seleccionar texto, seleccionar de un menú desplegable (</a:t>
            </a:r>
            <a:r>
              <a:rPr lang="es-MX" sz="789" i="1" dirty="0" err="1"/>
              <a:t>drop-down</a:t>
            </a:r>
            <a:r>
              <a:rPr lang="es-MX" sz="888" i="1" dirty="0"/>
              <a:t>).</a:t>
            </a:r>
          </a:p>
        </p:txBody>
      </p:sp>
      <p:sp>
        <p:nvSpPr>
          <p:cNvPr id="9" name="Rectangle 8"/>
          <p:cNvSpPr/>
          <p:nvPr/>
        </p:nvSpPr>
        <p:spPr>
          <a:xfrm>
            <a:off x="500551" y="2128493"/>
            <a:ext cx="6387759" cy="465832"/>
          </a:xfrm>
          <a:prstGeom prst="rect">
            <a:avLst/>
          </a:prstGeom>
        </p:spPr>
        <p:txBody>
          <a:bodyPr wrap="square" lIns="85534" tIns="42767" rIns="85534" bIns="42767">
            <a:spAutoFit/>
          </a:bodyPr>
          <a:lstStyle/>
          <a:p>
            <a:pPr algn="ctr"/>
            <a:r>
              <a:rPr lang="es-ES" sz="1282" b="1" dirty="0"/>
              <a:t>Acerca de esta evaluación</a:t>
            </a:r>
          </a:p>
          <a:p>
            <a:endParaRPr lang="es-ES" sz="198" b="1" dirty="0"/>
          </a:p>
          <a:p>
            <a:r>
              <a:rPr lang="es-ES" sz="986" b="1" dirty="0"/>
              <a:t>Esta evaluación incluye:  </a:t>
            </a:r>
            <a:r>
              <a:rPr lang="es-ES" sz="986" dirty="0"/>
              <a:t>Respuestas de selección múltiple, Respuesta construida y una Tarea de Rendimiento.</a:t>
            </a:r>
          </a:p>
        </p:txBody>
      </p:sp>
      <p:sp>
        <p:nvSpPr>
          <p:cNvPr id="10" name="Slide Number Placeholder 2"/>
          <p:cNvSpPr>
            <a:spLocks noGrp="1"/>
          </p:cNvSpPr>
          <p:nvPr>
            <p:ph type="sldNum" sz="quarter" idx="12"/>
          </p:nvPr>
        </p:nvSpPr>
        <p:spPr>
          <a:xfrm>
            <a:off x="6172200" y="9029950"/>
            <a:ext cx="792480" cy="504016"/>
          </a:xfrm>
        </p:spPr>
        <p:txBody>
          <a:bodyPr/>
          <a:lstStyle/>
          <a:p>
            <a:r>
              <a:rPr lang="en-US" dirty="0"/>
              <a:t>5</a:t>
            </a:r>
          </a:p>
        </p:txBody>
      </p:sp>
    </p:spTree>
    <p:extLst>
      <p:ext uri="{BB962C8B-B14F-4D97-AF65-F5344CB8AC3E}">
        <p14:creationId xmlns:p14="http://schemas.microsoft.com/office/powerpoint/2010/main" val="1589666115"/>
      </p:ext>
    </p:extLst>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32" y="311293"/>
            <a:ext cx="6671867" cy="9211012"/>
          </a:xfrm>
          <a:prstGeom prst="rect">
            <a:avLst/>
          </a:prstGeom>
          <a:noFill/>
        </p:spPr>
        <p:txBody>
          <a:bodyPr wrap="square" lIns="95151" tIns="47576" rIns="95151" bIns="47576" rtlCol="0">
            <a:spAutoFit/>
          </a:bodyPr>
          <a:lstStyle/>
          <a:p>
            <a:pPr algn="ctr"/>
            <a:r>
              <a:rPr lang="es-ES_tradnl" sz="1500" b="1" u="sng" dirty="0"/>
              <a:t>Adaptaciones</a:t>
            </a:r>
            <a:r>
              <a:rPr lang="es-ES_tradnl" sz="1470" b="1" u="sng" dirty="0"/>
              <a:t> de los animales </a:t>
            </a:r>
          </a:p>
          <a:p>
            <a:pPr algn="ctr"/>
            <a:r>
              <a:rPr lang="es-419" sz="1470" b="1" dirty="0"/>
              <a:t>Tarea de rendimiento: Actividad de la clase</a:t>
            </a:r>
          </a:p>
          <a:p>
            <a:pPr algn="ctr"/>
            <a:r>
              <a:rPr lang="es-ES_tradnl" sz="1476" b="1" dirty="0" smtClean="0"/>
              <a:t> </a:t>
            </a:r>
            <a:endParaRPr lang="es-ES_tradnl" sz="1476" b="1" dirty="0"/>
          </a:p>
          <a:p>
            <a:r>
              <a:rPr lang="es-ES_tradnl" sz="1100" i="1" dirty="0"/>
              <a:t>Esta </a:t>
            </a:r>
            <a:r>
              <a:rPr lang="es-ES_tradnl" sz="1100" i="1" dirty="0" smtClean="0"/>
              <a:t>pre-actividad </a:t>
            </a:r>
            <a:r>
              <a:rPr lang="es-ES_tradnl" sz="1100" i="1" dirty="0"/>
              <a:t>para la clase sigue el diseño general de elementos contextuales, recursos, objetivos de aprendizaje, términos clave y propósito del Consorcio de </a:t>
            </a:r>
            <a:r>
              <a:rPr lang="es-ES_tradnl" sz="1100" i="1" dirty="0" err="1"/>
              <a:t>Evaluciones</a:t>
            </a:r>
            <a:r>
              <a:rPr lang="es-ES_tradnl" sz="1100" i="1" dirty="0"/>
              <a:t> </a:t>
            </a:r>
            <a:r>
              <a:rPr lang="es-ES_tradnl" sz="1100" i="1" dirty="0" err="1"/>
              <a:t>Smarter</a:t>
            </a:r>
            <a:r>
              <a:rPr lang="es-ES_tradnl" sz="1100" i="1" dirty="0"/>
              <a:t> </a:t>
            </a:r>
            <a:r>
              <a:rPr lang="es-ES_tradnl" sz="1100" i="1" dirty="0" err="1"/>
              <a:t>Balanced</a:t>
            </a:r>
            <a:r>
              <a:rPr lang="es-ES_tradnl" sz="1100" i="1" dirty="0"/>
              <a:t> (SBAC). [</a:t>
            </a:r>
            <a:r>
              <a:rPr lang="es-ES_tradnl" sz="1100" i="1" dirty="0">
                <a:hlinkClick r:id="rId3"/>
              </a:rPr>
              <a:t>http://oaksportal.org/resources</a:t>
            </a:r>
            <a:r>
              <a:rPr lang="es-ES_tradnl" sz="1100" i="1" dirty="0" smtClean="0">
                <a:hlinkClick r:id="rId3"/>
              </a:rPr>
              <a:t>/</a:t>
            </a:r>
            <a:r>
              <a:rPr lang="es-ES_tradnl" sz="1100" i="1" dirty="0" smtClean="0"/>
              <a:t>]. La </a:t>
            </a:r>
            <a:r>
              <a:rPr lang="es-ES_tradnl" sz="1100" i="1" dirty="0"/>
              <a:t>actividad fue escrita por </a:t>
            </a:r>
            <a:r>
              <a:rPr lang="es-ES_tradnl" sz="1100" b="1" i="1" dirty="0" smtClean="0"/>
              <a:t>Gina </a:t>
            </a:r>
            <a:r>
              <a:rPr lang="es-ES_tradnl" sz="1100" b="1" i="1" dirty="0" err="1"/>
              <a:t>McLain</a:t>
            </a:r>
            <a:r>
              <a:rPr lang="es-ES_tradnl" sz="1100" b="1" i="1" dirty="0"/>
              <a:t> </a:t>
            </a:r>
            <a:r>
              <a:rPr lang="es-ES_tradnl" sz="1100" i="1" dirty="0"/>
              <a:t>y </a:t>
            </a:r>
            <a:r>
              <a:rPr lang="es-ES_tradnl" sz="1100" b="1" i="1" dirty="0" err="1"/>
              <a:t>Hayley</a:t>
            </a:r>
            <a:r>
              <a:rPr lang="es-ES_tradnl" sz="1100" b="1" i="1" dirty="0"/>
              <a:t> </a:t>
            </a:r>
            <a:r>
              <a:rPr lang="es-ES_tradnl" sz="1100" b="1" i="1" dirty="0" err="1"/>
              <a:t>Heider</a:t>
            </a:r>
            <a:r>
              <a:rPr lang="es-ES_tradnl" sz="1100" i="1" dirty="0"/>
              <a:t>.</a:t>
            </a:r>
          </a:p>
          <a:p>
            <a:endParaRPr lang="es-ES_tradnl" sz="800" i="1" dirty="0"/>
          </a:p>
          <a:p>
            <a:pPr lvl="0" defTabSz="1018809"/>
            <a:r>
              <a:rPr lang="es-ES_tradnl" sz="1300" dirty="0">
                <a:solidFill>
                  <a:prstClr val="black"/>
                </a:solidFill>
              </a:rPr>
              <a:t>La actividad en el salón de clase introduce a los estudiantes al contexto de una tarea de rendimiento, para que no estén en desventaja al demostrar las destrezas que la tarea intenta evaluar. </a:t>
            </a:r>
          </a:p>
          <a:p>
            <a:pPr lvl="0" defTabSz="1018809"/>
            <a:endParaRPr lang="es-ES_tradnl" sz="800" dirty="0">
              <a:solidFill>
                <a:prstClr val="black"/>
              </a:solidFill>
            </a:endParaRPr>
          </a:p>
          <a:p>
            <a:pPr lvl="0" defTabSz="1018809"/>
            <a:r>
              <a:rPr lang="es-ES_tradnl" sz="1300" dirty="0">
                <a:solidFill>
                  <a:prstClr val="black"/>
                </a:solidFill>
              </a:rPr>
              <a:t>Los elementos contextuales incluyen:</a:t>
            </a:r>
          </a:p>
          <a:p>
            <a:pPr lvl="0" defTabSz="1018809"/>
            <a:endParaRPr lang="es-ES_tradnl" sz="800" dirty="0">
              <a:solidFill>
                <a:prstClr val="black"/>
              </a:solidFill>
            </a:endParaRPr>
          </a:p>
          <a:p>
            <a:pPr marL="249205" lvl="0" indent="-249205" defTabSz="1018809">
              <a:buFontTx/>
              <a:buAutoNum type="arabicPeriod"/>
            </a:pPr>
            <a:r>
              <a:rPr lang="es-ES_tradnl" sz="1300" dirty="0">
                <a:solidFill>
                  <a:prstClr val="black"/>
                </a:solidFill>
              </a:rPr>
              <a:t>Un </a:t>
            </a:r>
            <a:r>
              <a:rPr lang="es-ES_tradnl" sz="1300" b="1" dirty="0">
                <a:solidFill>
                  <a:prstClr val="black"/>
                </a:solidFill>
              </a:rPr>
              <a:t>entendimiento del escenario/ambiente o de la situación </a:t>
            </a:r>
            <a:r>
              <a:rPr lang="es-ES_tradnl" sz="1300" dirty="0">
                <a:solidFill>
                  <a:prstClr val="black"/>
                </a:solidFill>
              </a:rPr>
              <a:t>en la que se sitúa la tarea. </a:t>
            </a:r>
          </a:p>
          <a:p>
            <a:pPr lvl="0" defTabSz="1018809"/>
            <a:r>
              <a:rPr lang="es-ES_tradnl" sz="1300" dirty="0">
                <a:solidFill>
                  <a:prstClr val="black"/>
                </a:solidFill>
              </a:rPr>
              <a:t>2.    </a:t>
            </a:r>
            <a:r>
              <a:rPr lang="es-ES_tradnl" sz="1300" b="1" dirty="0">
                <a:solidFill>
                  <a:prstClr val="black"/>
                </a:solidFill>
              </a:rPr>
              <a:t>Conceptos potencialmente desconocidos </a:t>
            </a:r>
            <a:r>
              <a:rPr lang="es-ES_tradnl" sz="1300" dirty="0">
                <a:solidFill>
                  <a:prstClr val="black"/>
                </a:solidFill>
              </a:rPr>
              <a:t>que están asociados al escenario/ambiente</a:t>
            </a:r>
            <a:r>
              <a:rPr lang="es-ES_tradnl" sz="1300" b="1" dirty="0">
                <a:solidFill>
                  <a:prstClr val="black"/>
                </a:solidFill>
              </a:rPr>
              <a:t>.</a:t>
            </a:r>
          </a:p>
          <a:p>
            <a:pPr marL="287338" lvl="0" indent="-287338" defTabSz="1018809"/>
            <a:r>
              <a:rPr lang="es-ES_tradnl" sz="1300" dirty="0">
                <a:solidFill>
                  <a:prstClr val="black"/>
                </a:solidFill>
              </a:rPr>
              <a:t>3.    </a:t>
            </a:r>
            <a:r>
              <a:rPr lang="es-ES_tradnl" sz="1300" b="1" dirty="0">
                <a:solidFill>
                  <a:prstClr val="black"/>
                </a:solidFill>
              </a:rPr>
              <a:t>Términos</a:t>
            </a:r>
            <a:r>
              <a:rPr lang="es-ES_tradnl" sz="1300" dirty="0">
                <a:solidFill>
                  <a:prstClr val="black"/>
                </a:solidFill>
              </a:rPr>
              <a:t> </a:t>
            </a:r>
            <a:r>
              <a:rPr lang="es-ES_tradnl" sz="1300" b="1" dirty="0">
                <a:solidFill>
                  <a:prstClr val="black"/>
                </a:solidFill>
              </a:rPr>
              <a:t>clave o vocabulario </a:t>
            </a:r>
            <a:r>
              <a:rPr lang="es-ES_tradnl" sz="1300" dirty="0">
                <a:solidFill>
                  <a:prstClr val="black"/>
                </a:solidFill>
              </a:rPr>
              <a:t>que los estudiantes necesitarán entender con el fin de participar de manera significativa y completar la tarea de rendimiento.</a:t>
            </a:r>
          </a:p>
          <a:p>
            <a:pPr marL="249205" lvl="0" indent="-249205" defTabSz="1018809">
              <a:buFontTx/>
              <a:buAutoNum type="arabicPeriod"/>
            </a:pPr>
            <a:endParaRPr lang="es-ES_tradnl" sz="800" dirty="0">
              <a:solidFill>
                <a:prstClr val="black"/>
              </a:solidFill>
            </a:endParaRPr>
          </a:p>
          <a:p>
            <a:pPr lvl="0" defTabSz="1018809"/>
            <a:r>
              <a:rPr lang="es-ES_tradnl" sz="1300" dirty="0">
                <a:solidFill>
                  <a:prstClr val="black"/>
                </a:solidFill>
              </a:rPr>
              <a:t>Con la actividad en el salón de clase también se pretende generar </a:t>
            </a:r>
            <a:r>
              <a:rPr lang="es-ES_tradnl" sz="1300" dirty="0" smtClean="0">
                <a:solidFill>
                  <a:prstClr val="black"/>
                </a:solidFill>
              </a:rPr>
              <a:t>el interés </a:t>
            </a:r>
            <a:r>
              <a:rPr lang="es-ES_tradnl" sz="1300" dirty="0">
                <a:solidFill>
                  <a:prstClr val="black"/>
                </a:solidFill>
              </a:rPr>
              <a:t>de los estudiantes </a:t>
            </a:r>
            <a:r>
              <a:rPr lang="es-ES_tradnl" sz="1300" dirty="0" smtClean="0">
                <a:solidFill>
                  <a:prstClr val="black"/>
                </a:solidFill>
              </a:rPr>
              <a:t>hacia </a:t>
            </a:r>
            <a:r>
              <a:rPr lang="es-ES_tradnl" sz="1300" dirty="0">
                <a:solidFill>
                  <a:prstClr val="black"/>
                </a:solidFill>
              </a:rPr>
              <a:t>una mayor exploración de la idea clave (las ideas claves). La actividad debe ser fácil de implementar con instrucciones claras. </a:t>
            </a:r>
          </a:p>
          <a:p>
            <a:pPr lvl="0" defTabSz="1018809"/>
            <a:endParaRPr lang="es-ES_tradnl" sz="800" dirty="0">
              <a:solidFill>
                <a:prstClr val="black"/>
              </a:solidFill>
            </a:endParaRPr>
          </a:p>
          <a:p>
            <a:pPr lvl="0" defTabSz="1018809"/>
            <a:r>
              <a:rPr lang="es-ES_tradnl" sz="1300" dirty="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ES_tradnl" sz="1300" dirty="0">
                <a:solidFill>
                  <a:prstClr val="black"/>
                </a:solidFill>
                <a:sym typeface="Calibri"/>
              </a:rPr>
              <a:t>s.</a:t>
            </a:r>
            <a:endParaRPr lang="es-ES_tradnl" sz="1300" dirty="0">
              <a:solidFill>
                <a:prstClr val="black"/>
              </a:solidFill>
              <a:ea typeface="Calibri"/>
              <a:cs typeface="Calibri"/>
              <a:sym typeface="Calibri"/>
            </a:endParaRPr>
          </a:p>
          <a:p>
            <a:pPr lvl="0" defTabSz="1018809"/>
            <a:endParaRPr lang="es-ES_tradnl" sz="800" dirty="0">
              <a:solidFill>
                <a:prstClr val="black"/>
              </a:solidFill>
              <a:ea typeface="Calibri"/>
              <a:cs typeface="Calibri"/>
              <a:sym typeface="Calibri"/>
            </a:endParaRPr>
          </a:p>
          <a:p>
            <a:pPr lvl="0" defTabSz="1018809">
              <a:buSzPct val="25000"/>
            </a:pPr>
            <a:r>
              <a:rPr lang="es-ES_tradnl" sz="1300" b="1" dirty="0">
                <a:solidFill>
                  <a:prstClr val="black"/>
                </a:solidFill>
                <a:ea typeface="Calibri"/>
                <a:cs typeface="Calibri"/>
                <a:sym typeface="Calibri"/>
              </a:rPr>
              <a:t>Recursos necesarios:</a:t>
            </a:r>
          </a:p>
          <a:p>
            <a:endParaRPr lang="es-ES_tradnl" sz="800" b="1" dirty="0"/>
          </a:p>
          <a:p>
            <a:pPr marL="178409" indent="-178409">
              <a:buFont typeface="Arial" panose="020B0604020202020204" pitchFamily="34" charset="0"/>
              <a:buChar char="•"/>
            </a:pPr>
            <a:r>
              <a:rPr lang="es-ES_tradnl" sz="1300" dirty="0"/>
              <a:t>Papel afiche (</a:t>
            </a:r>
            <a:r>
              <a:rPr lang="es-ES_tradnl" sz="1300" i="1" dirty="0"/>
              <a:t>chart </a:t>
            </a:r>
            <a:r>
              <a:rPr lang="es-ES_tradnl" sz="1300" i="1" dirty="0" err="1"/>
              <a:t>paper</a:t>
            </a:r>
            <a:r>
              <a:rPr lang="es-ES_tradnl" sz="1300" dirty="0"/>
              <a:t>), pizarra </a:t>
            </a:r>
            <a:r>
              <a:rPr lang="es-ES_tradnl" sz="1300" dirty="0" smtClean="0"/>
              <a:t>blanca o </a:t>
            </a:r>
            <a:r>
              <a:rPr lang="es-ES_tradnl" sz="1300" dirty="0"/>
              <a:t>pizarrón para hacer </a:t>
            </a:r>
            <a:r>
              <a:rPr lang="es-ES_tradnl" sz="1300" dirty="0" smtClean="0"/>
              <a:t>una gráfica  </a:t>
            </a:r>
            <a:r>
              <a:rPr lang="es-ES_tradnl" sz="1300" dirty="0"/>
              <a:t>T</a:t>
            </a:r>
          </a:p>
          <a:p>
            <a:pPr marL="178409" indent="-178409">
              <a:buFont typeface="Arial" panose="020B0604020202020204" pitchFamily="34" charset="0"/>
              <a:buChar char="•"/>
            </a:pPr>
            <a:r>
              <a:rPr lang="es-ES_tradnl" sz="1300" dirty="0"/>
              <a:t>Marcadores o tiza</a:t>
            </a:r>
          </a:p>
          <a:p>
            <a:pPr marL="178409" indent="-178409">
              <a:buFont typeface="Arial" panose="020B0604020202020204" pitchFamily="34" charset="0"/>
              <a:buChar char="•"/>
            </a:pPr>
            <a:r>
              <a:rPr lang="es-ES_tradnl" sz="1300" dirty="0" smtClean="0"/>
              <a:t>Algún método para mostrar los materiales complementarios*</a:t>
            </a:r>
            <a:endParaRPr lang="es-ES_tradnl" sz="1300" dirty="0"/>
          </a:p>
          <a:p>
            <a:pPr marL="178409" indent="-178409">
              <a:buFont typeface="Arial" panose="020B0604020202020204" pitchFamily="34" charset="0"/>
              <a:buChar char="•"/>
            </a:pPr>
            <a:r>
              <a:rPr lang="es-ES_tradnl" sz="1300" dirty="0" smtClean="0"/>
              <a:t>Copias a color de las imágenes</a:t>
            </a:r>
            <a:endParaRPr lang="es-ES_tradnl" sz="1300" dirty="0"/>
          </a:p>
          <a:p>
            <a:pPr marL="178409" indent="-178409">
              <a:buFont typeface="Arial" panose="020B0604020202020204" pitchFamily="34" charset="0"/>
              <a:buChar char="•"/>
            </a:pPr>
            <a:endParaRPr lang="es-ES_tradnl" sz="800" dirty="0"/>
          </a:p>
          <a:p>
            <a:r>
              <a:rPr lang="es-ES_tradnl" sz="1300" b="1" dirty="0"/>
              <a:t>Objetivos de aprendizaje:</a:t>
            </a:r>
          </a:p>
          <a:p>
            <a:endParaRPr lang="es-ES_tradnl" sz="800" dirty="0"/>
          </a:p>
          <a:p>
            <a:pPr marL="178409" indent="-178409">
              <a:buFont typeface="Arial" panose="020B0604020202020204" pitchFamily="34" charset="0"/>
              <a:buChar char="•"/>
            </a:pPr>
            <a:r>
              <a:rPr lang="es-ES_tradnl" sz="1300" dirty="0"/>
              <a:t>Los estudiantes entenderán el contexto de los conceptos clave relacionados con el tema</a:t>
            </a:r>
          </a:p>
          <a:p>
            <a:pPr marL="178409" indent="56166">
              <a:buFont typeface="Courier New" panose="02070309020205020404" pitchFamily="49" charset="0"/>
              <a:buChar char="o"/>
            </a:pPr>
            <a:r>
              <a:rPr lang="es-ES_tradnl" sz="1300" dirty="0"/>
              <a:t> </a:t>
            </a:r>
            <a:r>
              <a:rPr lang="es-ES_tradnl" sz="1300" dirty="0" smtClean="0"/>
              <a:t>    Cómo </a:t>
            </a:r>
            <a:r>
              <a:rPr lang="es-ES_tradnl" sz="1300" dirty="0"/>
              <a:t>los animales se adaptan para sobrevivir</a:t>
            </a:r>
          </a:p>
          <a:p>
            <a:pPr marL="178409"/>
            <a:endParaRPr lang="es-ES_tradnl" sz="800" dirty="0"/>
          </a:p>
          <a:p>
            <a:pPr lvl="0" defTabSz="1018809"/>
            <a:r>
              <a:rPr lang="es-ES_tradnl" sz="1300" dirty="0">
                <a:solidFill>
                  <a:prstClr val="black"/>
                </a:solidFill>
              </a:rPr>
              <a:t>Los estudiantes entenderán los términos clave:</a:t>
            </a:r>
          </a:p>
          <a:p>
            <a:pPr lvl="0" defTabSz="1018809"/>
            <a:r>
              <a:rPr lang="es-ES_tradnl" sz="1100" i="1" dirty="0">
                <a:solidFill>
                  <a:prstClr val="black"/>
                </a:solidFill>
              </a:rPr>
              <a:t>Nota: Las definiciones que se proporcionan aquí son para la conveniencia de los facilitadores. Se espera que los estudiantes entiendan estos términos clave en el contexto de la tarea, no que se memoricen las definiciones.</a:t>
            </a:r>
            <a:endParaRPr lang="es-ES_tradnl" sz="1100" dirty="0">
              <a:solidFill>
                <a:prstClr val="black"/>
              </a:solidFill>
            </a:endParaRPr>
          </a:p>
          <a:p>
            <a:endParaRPr lang="es-ES_tradnl" sz="800" dirty="0" smtClean="0"/>
          </a:p>
          <a:p>
            <a:pPr marL="178409" indent="-178409">
              <a:buFont typeface="Arial" panose="020B0604020202020204" pitchFamily="34" charset="0"/>
              <a:buChar char="•"/>
            </a:pPr>
            <a:r>
              <a:rPr lang="es-ES_tradnl" sz="1300" dirty="0"/>
              <a:t>s</a:t>
            </a:r>
            <a:r>
              <a:rPr lang="es-ES_tradnl" sz="1300" dirty="0" smtClean="0"/>
              <a:t>obrevivir</a:t>
            </a:r>
            <a:endParaRPr lang="es-ES_tradnl" sz="1300" dirty="0"/>
          </a:p>
          <a:p>
            <a:pPr marL="178409" indent="-178409">
              <a:buFont typeface="Arial" panose="020B0604020202020204" pitchFamily="34" charset="0"/>
              <a:buChar char="•"/>
            </a:pPr>
            <a:r>
              <a:rPr lang="es-ES_tradnl" sz="1300" dirty="0"/>
              <a:t>a</a:t>
            </a:r>
            <a:r>
              <a:rPr lang="es-ES_tradnl" sz="1300" dirty="0" smtClean="0"/>
              <a:t>daptaciones</a:t>
            </a:r>
            <a:endParaRPr lang="es-ES_tradnl" sz="1300" dirty="0"/>
          </a:p>
          <a:p>
            <a:endParaRPr lang="es-ES_tradnl" sz="800" i="1" dirty="0" smtClean="0"/>
          </a:p>
          <a:p>
            <a:endParaRPr lang="es-ES_tradnl" sz="700" i="1" dirty="0"/>
          </a:p>
          <a:p>
            <a:r>
              <a:rPr lang="es-ES_tradnl" sz="1300" dirty="0"/>
              <a:t>[Objetivo: El objetivo del facilitador es ayudar a los estudiantes a entender cómo los animales se adaptan para sobrevivir.]</a:t>
            </a:r>
          </a:p>
          <a:p>
            <a:endParaRPr lang="es-ES_tradnl" sz="800" dirty="0"/>
          </a:p>
          <a:p>
            <a:r>
              <a:rPr lang="es-419" sz="985" dirty="0"/>
              <a:t>*</a:t>
            </a:r>
            <a:r>
              <a:rPr lang="es-419" sz="1000" dirty="0"/>
              <a:t>Los facilitadores pueden decidir si quieren mostrar materiales complementarios utilizando un proyector o un computador / </a:t>
            </a:r>
            <a:r>
              <a:rPr lang="es-419" sz="1000" dirty="0" err="1"/>
              <a:t>Smartboard</a:t>
            </a:r>
            <a:r>
              <a:rPr lang="es-419" sz="1000" dirty="0"/>
              <a:t>, o si quieren hacer copias y entregarlas a los estudiantes.</a:t>
            </a:r>
          </a:p>
          <a:p>
            <a:endParaRPr lang="es-ES_tradnl" sz="985" dirty="0"/>
          </a:p>
        </p:txBody>
      </p:sp>
      <p:sp>
        <p:nvSpPr>
          <p:cNvPr id="5" name="Rectangle 4"/>
          <p:cNvSpPr/>
          <p:nvPr/>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
        <p:nvSpPr>
          <p:cNvPr id="6" name="Slide Number Placeholder 3"/>
          <p:cNvSpPr>
            <a:spLocks noGrp="1"/>
          </p:cNvSpPr>
          <p:nvPr>
            <p:ph type="sldNum" sz="quarter" idx="12"/>
          </p:nvPr>
        </p:nvSpPr>
        <p:spPr>
          <a:xfrm>
            <a:off x="6172200" y="9090025"/>
            <a:ext cx="792480" cy="511175"/>
          </a:xfrm>
        </p:spPr>
        <p:txBody>
          <a:bodyPr/>
          <a:lstStyle/>
          <a:p>
            <a:r>
              <a:rPr lang="en-US" dirty="0" smtClean="0"/>
              <a:t>6</a:t>
            </a:r>
            <a:endParaRPr lang="en-US" dirty="0"/>
          </a:p>
        </p:txBody>
      </p:sp>
    </p:spTree>
    <p:extLst>
      <p:ext uri="{BB962C8B-B14F-4D97-AF65-F5344CB8AC3E}">
        <p14:creationId xmlns:p14="http://schemas.microsoft.com/office/powerpoint/2010/main" val="258378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6824267" cy="9203190"/>
          </a:xfrm>
          <a:prstGeom prst="rect">
            <a:avLst/>
          </a:prstGeom>
          <a:noFill/>
        </p:spPr>
        <p:txBody>
          <a:bodyPr wrap="square" lIns="95151" tIns="47576" rIns="95151" bIns="47576" rtlCol="0">
            <a:spAutoFit/>
          </a:bodyPr>
          <a:lstStyle/>
          <a:p>
            <a:r>
              <a:rPr lang="es-ES_tradnl" sz="1500" b="1" dirty="0" smtClean="0"/>
              <a:t>Actividad: </a:t>
            </a:r>
            <a:r>
              <a:rPr lang="es-ES_tradnl" sz="1500" b="1" u="sng" dirty="0"/>
              <a:t>Adaptaciones de los animales</a:t>
            </a:r>
            <a:r>
              <a:rPr lang="es-ES_tradnl" sz="1500" b="1" dirty="0"/>
              <a:t> </a:t>
            </a:r>
            <a:r>
              <a:rPr lang="es-ES_tradnl" sz="1300" i="1" dirty="0" smtClean="0"/>
              <a:t>continuación…</a:t>
            </a:r>
            <a:endParaRPr lang="es-ES_tradnl" sz="1300" i="1" dirty="0"/>
          </a:p>
          <a:p>
            <a:endParaRPr lang="es-ES_tradnl" sz="1280" i="1" dirty="0"/>
          </a:p>
          <a:p>
            <a:r>
              <a:rPr lang="es-ES_tradnl" sz="1200" b="1" dirty="0"/>
              <a:t>El facilitador dice: </a:t>
            </a:r>
            <a:r>
              <a:rPr lang="es-ES_tradnl" sz="1200" b="1" dirty="0" smtClean="0"/>
              <a:t>−</a:t>
            </a:r>
            <a:r>
              <a:rPr lang="es-ES_tradnl" sz="1200" b="1" i="1" dirty="0" smtClean="0"/>
              <a:t>Hoy nos vamos </a:t>
            </a:r>
            <a:r>
              <a:rPr lang="es-ES_tradnl" sz="1200" b="1" i="1" dirty="0"/>
              <a:t>a </a:t>
            </a:r>
            <a:r>
              <a:rPr lang="es-ES_tradnl" sz="1200" b="1" i="1" dirty="0" smtClean="0"/>
              <a:t>preparar para </a:t>
            </a:r>
            <a:r>
              <a:rPr lang="es-ES_tradnl" sz="1200" b="1" i="1" dirty="0"/>
              <a:t>la Tarea de </a:t>
            </a:r>
            <a:r>
              <a:rPr lang="es-ES_tradnl" sz="1200" b="1" i="1" dirty="0" smtClean="0"/>
              <a:t>rendimiento </a:t>
            </a:r>
            <a:r>
              <a:rPr lang="es-ES_tradnl" sz="1200" b="1" i="1" dirty="0"/>
              <a:t>sobre las </a:t>
            </a:r>
            <a:r>
              <a:rPr lang="es-ES_tradnl" sz="1200" b="1" i="1" dirty="0" smtClean="0"/>
              <a:t>Adaptaciones </a:t>
            </a:r>
            <a:r>
              <a:rPr lang="es-ES_tradnl" sz="1200" b="1" i="1" dirty="0"/>
              <a:t>de los </a:t>
            </a:r>
            <a:r>
              <a:rPr lang="es-ES_tradnl" sz="1200" b="1" i="1" dirty="0" smtClean="0"/>
              <a:t>animales, la cual es acerca</a:t>
            </a:r>
            <a:r>
              <a:rPr lang="es-ES_tradnl" sz="1200" b="1" i="1" dirty="0" smtClean="0">
                <a:solidFill>
                  <a:schemeClr val="tx1">
                    <a:lumMod val="95000"/>
                    <a:lumOff val="5000"/>
                  </a:schemeClr>
                </a:solidFill>
              </a:rPr>
              <a:t> </a:t>
            </a:r>
            <a:r>
              <a:rPr lang="es-ES_tradnl" sz="1200" b="1" i="1" dirty="0">
                <a:solidFill>
                  <a:schemeClr val="tx1">
                    <a:lumMod val="95000"/>
                    <a:lumOff val="5000"/>
                  </a:schemeClr>
                </a:solidFill>
              </a:rPr>
              <a:t>de visitar </a:t>
            </a:r>
            <a:r>
              <a:rPr lang="es-ES_tradnl" sz="1200" b="1" i="1" dirty="0" smtClean="0">
                <a:solidFill>
                  <a:schemeClr val="tx1">
                    <a:lumMod val="95000"/>
                    <a:lumOff val="5000"/>
                  </a:schemeClr>
                </a:solidFill>
              </a:rPr>
              <a:t>a los pingüinos en </a:t>
            </a:r>
            <a:r>
              <a:rPr lang="es-ES_tradnl" sz="1200" b="1" i="1" dirty="0">
                <a:solidFill>
                  <a:schemeClr val="tx1">
                    <a:lumMod val="95000"/>
                    <a:lumOff val="5000"/>
                  </a:schemeClr>
                </a:solidFill>
              </a:rPr>
              <a:t>la </a:t>
            </a:r>
            <a:r>
              <a:rPr lang="es-ES_tradnl" sz="1200" b="1" i="1" dirty="0" smtClean="0">
                <a:solidFill>
                  <a:schemeClr val="tx1">
                    <a:lumMod val="95000"/>
                    <a:lumOff val="5000"/>
                  </a:schemeClr>
                </a:solidFill>
              </a:rPr>
              <a:t>Antártica</a:t>
            </a:r>
            <a:r>
              <a:rPr lang="es-ES_tradnl" sz="1200" b="1" i="1" dirty="0"/>
              <a:t>. Empecemos hablando de lo que sabemos sobre las adaptaciones de los </a:t>
            </a:r>
            <a:r>
              <a:rPr lang="es-ES_tradnl" sz="1200" b="1" i="1" dirty="0" smtClean="0"/>
              <a:t>animales.</a:t>
            </a:r>
            <a:endParaRPr lang="es-ES_tradnl" sz="1200" b="1" i="1" dirty="0"/>
          </a:p>
          <a:p>
            <a:endParaRPr lang="es-ES_tradnl" sz="800" b="1" dirty="0"/>
          </a:p>
          <a:p>
            <a:r>
              <a:rPr lang="es-ES_tradnl" sz="1200" b="1" dirty="0"/>
              <a:t>El facilitador dice: </a:t>
            </a:r>
            <a:r>
              <a:rPr lang="es-ES_tradnl" sz="1200" b="1" dirty="0" smtClean="0"/>
              <a:t>−</a:t>
            </a:r>
            <a:r>
              <a:rPr lang="es-ES_tradnl" sz="1200" b="1" i="1" dirty="0" smtClean="0"/>
              <a:t>¿</a:t>
            </a:r>
            <a:r>
              <a:rPr lang="es-ES_tradnl" sz="1200" b="1" i="1" dirty="0"/>
              <a:t>Alguien sabe lo que son </a:t>
            </a:r>
            <a:r>
              <a:rPr lang="es-ES_tradnl" sz="1200" b="1" i="1" dirty="0" smtClean="0"/>
              <a:t>adaptaciones?</a:t>
            </a:r>
            <a:endParaRPr lang="es-ES_tradnl" sz="1200" b="1" i="1" dirty="0"/>
          </a:p>
          <a:p>
            <a:endParaRPr lang="es-ES_tradnl" sz="800" b="1" dirty="0"/>
          </a:p>
          <a:p>
            <a:r>
              <a:rPr lang="es-ES_tradnl" sz="1200" b="1" dirty="0"/>
              <a:t>Posibles respuestas de los estudiantes:</a:t>
            </a:r>
          </a:p>
          <a:p>
            <a:pPr marL="178409" indent="-178409">
              <a:buFont typeface="Arial" panose="020B0604020202020204" pitchFamily="34" charset="0"/>
              <a:buChar char="•"/>
            </a:pPr>
            <a:r>
              <a:rPr lang="es-ES_tradnl" sz="1200" b="1" dirty="0"/>
              <a:t>Cómo cambian los animales</a:t>
            </a:r>
          </a:p>
          <a:p>
            <a:pPr marL="178409" indent="-178409">
              <a:buFont typeface="Arial" panose="020B0604020202020204" pitchFamily="34" charset="0"/>
              <a:buChar char="•"/>
            </a:pPr>
            <a:r>
              <a:rPr lang="es-ES_tradnl" sz="1200" b="1" dirty="0"/>
              <a:t>Tipos de animales</a:t>
            </a:r>
          </a:p>
          <a:p>
            <a:endParaRPr lang="es-ES_tradnl" sz="1200" b="1" strike="sngStrike" dirty="0"/>
          </a:p>
          <a:p>
            <a:r>
              <a:rPr lang="es-ES_tradnl" sz="1200" b="1" dirty="0"/>
              <a:t>El facilitador dice: </a:t>
            </a:r>
            <a:r>
              <a:rPr lang="es-ES_tradnl" sz="1200" b="1" dirty="0" smtClean="0"/>
              <a:t>−</a:t>
            </a:r>
            <a:r>
              <a:rPr lang="es-ES_tradnl" sz="1200" b="1" i="1" dirty="0" smtClean="0"/>
              <a:t>Las </a:t>
            </a:r>
            <a:r>
              <a:rPr lang="es-ES_tradnl" sz="1200" b="1" i="1" dirty="0"/>
              <a:t>adaptaciones de los animales son formas en las que los animales cambian para sobrevivir. Otra palabra para sobrevivir es </a:t>
            </a:r>
            <a:r>
              <a:rPr lang="es-ES_tradnl" sz="1200" b="1" i="1" dirty="0" smtClean="0"/>
              <a:t>vivir</a:t>
            </a:r>
            <a:r>
              <a:rPr lang="es-ES_tradnl" sz="1200" b="1" i="1" dirty="0"/>
              <a:t>. Los animales que se pueden adaptar a donde viven, sobreviven por más tiempo </a:t>
            </a:r>
            <a:r>
              <a:rPr lang="es-ES_tradnl" sz="1200" b="1" i="1" dirty="0" smtClean="0"/>
              <a:t>.</a:t>
            </a:r>
            <a:endParaRPr lang="es-ES_tradnl" sz="1200" b="1" i="1" dirty="0"/>
          </a:p>
          <a:p>
            <a:endParaRPr lang="es-ES_tradnl" sz="800" b="1" dirty="0"/>
          </a:p>
          <a:p>
            <a:r>
              <a:rPr lang="es-ES_tradnl" sz="1200" b="1" dirty="0"/>
              <a:t>[Dibuje </a:t>
            </a:r>
            <a:r>
              <a:rPr lang="es-ES_tradnl" sz="1200" b="1" dirty="0" smtClean="0"/>
              <a:t>una gráfica </a:t>
            </a:r>
            <a:r>
              <a:rPr lang="es-ES_tradnl" sz="1200" b="1" dirty="0"/>
              <a:t>T en un papel </a:t>
            </a:r>
            <a:r>
              <a:rPr lang="es-ES_tradnl" sz="1200" b="1" dirty="0" smtClean="0"/>
              <a:t>de afiche (</a:t>
            </a:r>
            <a:r>
              <a:rPr lang="es-ES_tradnl" sz="1200" b="1" i="1" dirty="0" smtClean="0"/>
              <a:t>chart </a:t>
            </a:r>
            <a:r>
              <a:rPr lang="es-ES_tradnl" sz="1200" b="1" i="1" dirty="0" err="1" smtClean="0"/>
              <a:t>paper</a:t>
            </a:r>
            <a:r>
              <a:rPr lang="es-ES_tradnl" sz="1200" b="1" dirty="0" smtClean="0"/>
              <a:t>), pizarra blanca </a:t>
            </a:r>
            <a:r>
              <a:rPr lang="es-ES_tradnl" sz="1200" b="1" dirty="0"/>
              <a:t>o pizarrón, escribiendo en la primera columna "animal" y en la segunda columna "adaptación".]</a:t>
            </a:r>
          </a:p>
          <a:p>
            <a:endParaRPr lang="es-ES_tradnl" sz="800" b="1" dirty="0"/>
          </a:p>
          <a:p>
            <a:r>
              <a:rPr lang="es-ES_tradnl" sz="1200" b="1" dirty="0"/>
              <a:t>El facilitador dice: </a:t>
            </a:r>
            <a:r>
              <a:rPr lang="es-ES_tradnl" sz="1200" b="1" dirty="0" smtClean="0"/>
              <a:t>−</a:t>
            </a:r>
            <a:r>
              <a:rPr lang="es-ES_tradnl" sz="1200" b="1" i="1" dirty="0" smtClean="0"/>
              <a:t>He </a:t>
            </a:r>
            <a:r>
              <a:rPr lang="es-ES_tradnl" sz="1200" b="1" i="1" dirty="0"/>
              <a:t>hecho </a:t>
            </a:r>
            <a:r>
              <a:rPr lang="es-ES_tradnl" sz="1200" b="1" i="1" dirty="0" smtClean="0"/>
              <a:t>una gráfica </a:t>
            </a:r>
            <a:r>
              <a:rPr lang="es-ES_tradnl" sz="1200" b="1" i="1" dirty="0"/>
              <a:t>T. He incluido los </a:t>
            </a:r>
            <a:r>
              <a:rPr lang="es-ES_tradnl" sz="1200" b="1" i="1" dirty="0" smtClean="0"/>
              <a:t>encabezados </a:t>
            </a:r>
            <a:r>
              <a:rPr lang="es-ES_tradnl" sz="1200" b="1" i="1" dirty="0"/>
              <a:t>"animal" y "</a:t>
            </a:r>
            <a:r>
              <a:rPr lang="es-ES_tradnl" sz="1200" b="1" i="1" dirty="0" smtClean="0"/>
              <a:t>adaptación. Este es un </a:t>
            </a:r>
            <a:r>
              <a:rPr lang="es-ES_tradnl" sz="1200" b="1" i="1" dirty="0"/>
              <a:t>ejemplo de un animal y su adaptación.</a:t>
            </a:r>
          </a:p>
          <a:p>
            <a:endParaRPr lang="es-ES_tradnl" sz="800" b="1" dirty="0"/>
          </a:p>
          <a:p>
            <a:r>
              <a:rPr lang="es-ES_tradnl" sz="1200" b="1" dirty="0" smtClean="0"/>
              <a:t>[Muestre </a:t>
            </a:r>
            <a:r>
              <a:rPr lang="es-ES_tradnl" sz="1200" b="1" dirty="0"/>
              <a:t>la imagen </a:t>
            </a:r>
            <a:r>
              <a:rPr lang="es-ES_tradnl" sz="1200" b="1" dirty="0" smtClean="0"/>
              <a:t>del camaleón.]</a:t>
            </a:r>
            <a:endParaRPr lang="es-ES_tradnl" sz="1200" b="1" dirty="0"/>
          </a:p>
          <a:p>
            <a:endParaRPr lang="es-ES_tradnl" sz="800" b="1" dirty="0"/>
          </a:p>
          <a:p>
            <a:r>
              <a:rPr lang="es-ES_tradnl" sz="1200" b="1" dirty="0"/>
              <a:t>El facilitador dice: </a:t>
            </a:r>
            <a:r>
              <a:rPr lang="es-ES_tradnl" sz="1200" b="1" dirty="0" smtClean="0"/>
              <a:t>−</a:t>
            </a:r>
            <a:r>
              <a:rPr lang="es-ES_tradnl" sz="1200" b="1" i="1" dirty="0" smtClean="0"/>
              <a:t>Este </a:t>
            </a:r>
            <a:r>
              <a:rPr lang="es-ES_tradnl" sz="1200" b="1" i="1" dirty="0"/>
              <a:t>es un camaleón. Los camaleones cambian de color para esconderse de los depredadores. Esta adaptación se llama camuflaje.  </a:t>
            </a:r>
          </a:p>
          <a:p>
            <a:endParaRPr lang="es-ES_tradnl" sz="800" b="1" dirty="0"/>
          </a:p>
          <a:p>
            <a:r>
              <a:rPr lang="es-ES_tradnl" sz="1200" b="1" dirty="0"/>
              <a:t>[En </a:t>
            </a:r>
            <a:r>
              <a:rPr lang="es-ES_tradnl" sz="1200" b="1" dirty="0" smtClean="0"/>
              <a:t>la gráfica </a:t>
            </a:r>
            <a:r>
              <a:rPr lang="es-ES_tradnl" sz="1200" b="1" dirty="0"/>
              <a:t>T, escriba </a:t>
            </a:r>
            <a:r>
              <a:rPr lang="es-ES_tradnl" sz="1200" b="1" dirty="0" smtClean="0"/>
              <a:t>“camaleón</a:t>
            </a:r>
            <a:r>
              <a:rPr lang="es-ES_tradnl" sz="1200" b="1" dirty="0"/>
              <a:t>" </a:t>
            </a:r>
            <a:r>
              <a:rPr lang="es-ES_tradnl" sz="1200" b="1" dirty="0" smtClean="0"/>
              <a:t>en la columna de animales </a:t>
            </a:r>
            <a:r>
              <a:rPr lang="es-ES_tradnl" sz="1200" b="1" dirty="0"/>
              <a:t>y "camuflaje para esconderse de los depredadores" </a:t>
            </a:r>
            <a:r>
              <a:rPr lang="es-ES_tradnl" sz="1200" b="1" dirty="0" smtClean="0"/>
              <a:t>en la columna </a:t>
            </a:r>
            <a:r>
              <a:rPr lang="es-ES_tradnl" sz="1200" b="1" dirty="0"/>
              <a:t>de adaptación]</a:t>
            </a:r>
          </a:p>
          <a:p>
            <a:endParaRPr lang="es-ES_tradnl" sz="800" b="1" dirty="0"/>
          </a:p>
          <a:p>
            <a:r>
              <a:rPr lang="es-ES_tradnl" sz="1200" b="1" dirty="0"/>
              <a:t>Pregunta de discusión:  </a:t>
            </a:r>
          </a:p>
          <a:p>
            <a:pPr marL="178409" indent="-178409">
              <a:buFont typeface="Arial" panose="020B0604020202020204" pitchFamily="34" charset="0"/>
              <a:buChar char="•"/>
            </a:pPr>
            <a:r>
              <a:rPr lang="es-ES_tradnl" sz="1200" b="1" dirty="0"/>
              <a:t>¿Cómo se adaptan los animales para sobrevivir?</a:t>
            </a:r>
          </a:p>
          <a:p>
            <a:pPr marL="178409" indent="-178409">
              <a:buFont typeface="Arial" panose="020B0604020202020204" pitchFamily="34" charset="0"/>
              <a:buChar char="•"/>
            </a:pPr>
            <a:endParaRPr lang="es-ES_tradnl" sz="800" b="1" dirty="0"/>
          </a:p>
          <a:p>
            <a:r>
              <a:rPr lang="es-ES_tradnl" sz="1200" b="1" dirty="0"/>
              <a:t>El facilitador </a:t>
            </a:r>
            <a:r>
              <a:rPr lang="es-ES_tradnl" sz="1200" b="1" dirty="0" smtClean="0"/>
              <a:t>dice:</a:t>
            </a:r>
            <a:r>
              <a:rPr lang="es-ES_tradnl" sz="1200" b="1" dirty="0"/>
              <a:t> </a:t>
            </a:r>
            <a:r>
              <a:rPr lang="es-ES_tradnl" sz="1200" b="1" dirty="0" smtClean="0"/>
              <a:t>−</a:t>
            </a:r>
            <a:r>
              <a:rPr lang="es-ES_tradnl" sz="1200" b="1" i="1" dirty="0" smtClean="0"/>
              <a:t>Por favor, u</a:t>
            </a:r>
            <a:r>
              <a:rPr lang="es-ES" sz="1200" b="1" i="1" dirty="0" err="1" smtClean="0"/>
              <a:t>tiliza</a:t>
            </a:r>
            <a:r>
              <a:rPr lang="es-ES" sz="1200" b="1" i="1" dirty="0" smtClean="0"/>
              <a:t> </a:t>
            </a:r>
            <a:r>
              <a:rPr lang="es-ES" sz="1200" b="1" i="1" dirty="0"/>
              <a:t>las siguientes imágenes para responder a esta pregunta sobre cada animal</a:t>
            </a:r>
            <a:r>
              <a:rPr lang="es-ES_tradnl" sz="1200" b="1" i="1" dirty="0" smtClean="0"/>
              <a:t>.</a:t>
            </a:r>
            <a:endParaRPr lang="es-ES_tradnl" sz="1200" b="1" i="1" dirty="0"/>
          </a:p>
          <a:p>
            <a:endParaRPr lang="es-ES_tradnl" sz="800" b="1" dirty="0"/>
          </a:p>
          <a:p>
            <a:r>
              <a:rPr lang="es-ES_tradnl" sz="1200" b="1" dirty="0" smtClean="0"/>
              <a:t>[Muestre la </a:t>
            </a:r>
            <a:r>
              <a:rPr lang="es-ES_tradnl" sz="1200" b="1" dirty="0"/>
              <a:t>imagen de un </a:t>
            </a:r>
            <a:r>
              <a:rPr lang="es-ES_tradnl" sz="1200" b="1" dirty="0" smtClean="0"/>
              <a:t>pato.]</a:t>
            </a:r>
            <a:endParaRPr lang="es-ES_tradnl" sz="1200" b="1" dirty="0"/>
          </a:p>
          <a:p>
            <a:endParaRPr lang="es-ES_tradnl" sz="800" b="1" dirty="0"/>
          </a:p>
          <a:p>
            <a:r>
              <a:rPr lang="es-ES_tradnl" sz="1200" b="1" dirty="0"/>
              <a:t>El facilitador dice: </a:t>
            </a:r>
            <a:r>
              <a:rPr lang="es-ES_tradnl" sz="1200" b="1" dirty="0" smtClean="0"/>
              <a:t>−</a:t>
            </a:r>
            <a:r>
              <a:rPr lang="es-ES_tradnl" sz="1200" b="1" i="1" dirty="0" smtClean="0"/>
              <a:t>Con </a:t>
            </a:r>
            <a:r>
              <a:rPr lang="es-ES_tradnl" sz="1200" b="1" i="1" dirty="0"/>
              <a:t>tu compañero/a, habla sobre </a:t>
            </a:r>
            <a:r>
              <a:rPr lang="es-ES_tradnl" sz="1200" b="1" i="1" dirty="0" smtClean="0"/>
              <a:t>las adaptaciones que tú crees </a:t>
            </a:r>
            <a:r>
              <a:rPr lang="es-ES_tradnl" sz="1200" b="1" i="1" dirty="0"/>
              <a:t>que los patos utilizan para sobrevivir</a:t>
            </a:r>
            <a:r>
              <a:rPr lang="es-ES_tradnl" sz="1200" b="1" i="1" dirty="0" smtClean="0"/>
              <a:t>.</a:t>
            </a:r>
            <a:endParaRPr lang="es-ES_tradnl" sz="1200" b="1" i="1" dirty="0"/>
          </a:p>
          <a:p>
            <a:endParaRPr lang="es-ES_tradnl" sz="800" b="1" dirty="0"/>
          </a:p>
          <a:p>
            <a:r>
              <a:rPr lang="es-ES_tradnl" sz="1200" b="1" dirty="0"/>
              <a:t>[</a:t>
            </a:r>
            <a:r>
              <a:rPr lang="es-ES_tradnl" sz="1200" b="1" dirty="0" smtClean="0"/>
              <a:t>Dé </a:t>
            </a:r>
            <a:r>
              <a:rPr lang="es-ES_tradnl" sz="1200" b="1" dirty="0"/>
              <a:t>un minuto a los estudiantes para </a:t>
            </a:r>
            <a:r>
              <a:rPr lang="es-ES_tradnl" sz="1200" b="1" dirty="0" smtClean="0"/>
              <a:t>que hablen </a:t>
            </a:r>
            <a:r>
              <a:rPr lang="es-ES_tradnl" sz="1200" b="1" dirty="0"/>
              <a:t>con sus compañeros]</a:t>
            </a:r>
          </a:p>
          <a:p>
            <a:endParaRPr lang="es-ES_tradnl" sz="800" b="1" dirty="0"/>
          </a:p>
          <a:p>
            <a:r>
              <a:rPr lang="es-ES_tradnl" sz="1200" b="1" dirty="0"/>
              <a:t>El facilitador dice: </a:t>
            </a:r>
            <a:r>
              <a:rPr lang="es-ES_tradnl" sz="1200" b="1" i="1" dirty="0" smtClean="0"/>
              <a:t>−Cuando los llame, </a:t>
            </a:r>
            <a:r>
              <a:rPr lang="es-ES_tradnl" sz="1200" b="1" i="1" dirty="0"/>
              <a:t>quiero que alguien comparta lo que habló con su compañero/a</a:t>
            </a:r>
            <a:r>
              <a:rPr lang="es-ES_tradnl" sz="1200" b="1" i="1" dirty="0" smtClean="0"/>
              <a:t>.</a:t>
            </a:r>
            <a:endParaRPr lang="es-ES_tradnl" sz="1200" b="1" i="1" dirty="0"/>
          </a:p>
          <a:p>
            <a:endParaRPr lang="es-ES_tradnl" sz="800" b="1" dirty="0"/>
          </a:p>
          <a:p>
            <a:r>
              <a:rPr lang="es-ES_tradnl" sz="1200" b="1" dirty="0"/>
              <a:t>Posibles respuestas de los </a:t>
            </a:r>
            <a:r>
              <a:rPr lang="es-ES_tradnl" sz="1200" b="1" dirty="0" smtClean="0"/>
              <a:t>estudiantes:</a:t>
            </a:r>
            <a:endParaRPr lang="es-ES_tradnl" sz="1200" b="1" dirty="0"/>
          </a:p>
          <a:p>
            <a:pPr marL="178409" indent="-178409">
              <a:buFont typeface="Arial" panose="020B0604020202020204" pitchFamily="34" charset="0"/>
              <a:buChar char="•"/>
            </a:pPr>
            <a:r>
              <a:rPr lang="es-ES_tradnl" sz="1200" b="1" dirty="0"/>
              <a:t>P</a:t>
            </a:r>
            <a:r>
              <a:rPr lang="es-ES_tradnl" sz="1200" b="1" dirty="0" smtClean="0"/>
              <a:t>lumas para </a:t>
            </a:r>
            <a:r>
              <a:rPr lang="es-ES_tradnl" sz="1200" b="1" dirty="0"/>
              <a:t>volar o flotar</a:t>
            </a:r>
          </a:p>
          <a:p>
            <a:pPr marL="178409" indent="-178409">
              <a:buFont typeface="Arial" panose="020B0604020202020204" pitchFamily="34" charset="0"/>
              <a:buChar char="•"/>
            </a:pPr>
            <a:r>
              <a:rPr lang="es-ES_tradnl" sz="1200" b="1" dirty="0"/>
              <a:t>A</a:t>
            </a:r>
            <a:r>
              <a:rPr lang="es-ES_tradnl" sz="1200" b="1" dirty="0" smtClean="0"/>
              <a:t>las para </a:t>
            </a:r>
            <a:r>
              <a:rPr lang="es-ES_tradnl" sz="1200" b="1" dirty="0"/>
              <a:t>volar</a:t>
            </a:r>
          </a:p>
          <a:p>
            <a:pPr marL="178409" indent="-178409">
              <a:buFont typeface="Arial" panose="020B0604020202020204" pitchFamily="34" charset="0"/>
              <a:buChar char="•"/>
            </a:pPr>
            <a:r>
              <a:rPr lang="es-ES_tradnl" sz="1200" b="1" dirty="0"/>
              <a:t>P</a:t>
            </a:r>
            <a:r>
              <a:rPr lang="es-ES_tradnl" sz="1200" b="1" dirty="0" smtClean="0"/>
              <a:t>atas palmeadas para </a:t>
            </a:r>
            <a:r>
              <a:rPr lang="es-ES_tradnl" sz="1200" b="1" dirty="0"/>
              <a:t>nadar</a:t>
            </a:r>
          </a:p>
          <a:p>
            <a:pPr marL="178409" indent="-178409">
              <a:buFont typeface="Arial" panose="020B0604020202020204" pitchFamily="34" charset="0"/>
              <a:buChar char="•"/>
            </a:pPr>
            <a:r>
              <a:rPr lang="es-ES_tradnl" sz="1200" b="1" dirty="0"/>
              <a:t>P</a:t>
            </a:r>
            <a:r>
              <a:rPr lang="es-ES_tradnl" sz="1200" b="1" dirty="0" smtClean="0"/>
              <a:t>ico para </a:t>
            </a:r>
            <a:r>
              <a:rPr lang="es-ES_tradnl" sz="1200" b="1" dirty="0"/>
              <a:t>encontrar comida</a:t>
            </a:r>
          </a:p>
          <a:p>
            <a:pPr marL="178409" indent="-178409">
              <a:buFont typeface="Arial" panose="020B0604020202020204" pitchFamily="34" charset="0"/>
              <a:buChar char="•"/>
            </a:pPr>
            <a:endParaRPr lang="es-ES_tradnl" sz="800" b="1" dirty="0"/>
          </a:p>
          <a:p>
            <a:r>
              <a:rPr lang="es-ES_tradnl" sz="1200" b="1" dirty="0"/>
              <a:t>[Escriba las respuestas de los estudiantes en </a:t>
            </a:r>
            <a:r>
              <a:rPr lang="es-ES_tradnl" sz="1200" b="1" dirty="0" smtClean="0"/>
              <a:t>la gráfica </a:t>
            </a:r>
            <a:r>
              <a:rPr lang="es-ES_tradnl" sz="1200" b="1" dirty="0"/>
              <a:t>T. Si los estudiantes no </a:t>
            </a:r>
            <a:r>
              <a:rPr lang="es-ES_tradnl" sz="1200" b="1" dirty="0" smtClean="0"/>
              <a:t>ofrecen </a:t>
            </a:r>
            <a:r>
              <a:rPr lang="es-ES_tradnl" sz="1200" b="1" dirty="0"/>
              <a:t>respuestas razonables o relevantes, utilice los ejemplos </a:t>
            </a:r>
            <a:r>
              <a:rPr lang="es-ES_tradnl" sz="1200" b="1" dirty="0" smtClean="0"/>
              <a:t>anteriores de </a:t>
            </a:r>
            <a:r>
              <a:rPr lang="es-ES_tradnl" sz="1200" b="1" dirty="0"/>
              <a:t>las </a:t>
            </a:r>
            <a:r>
              <a:rPr lang="es-ES_tradnl" sz="1200" b="1" dirty="0" smtClean="0"/>
              <a:t>posibles </a:t>
            </a:r>
            <a:r>
              <a:rPr lang="es-ES_tradnl" sz="1200" b="1" dirty="0"/>
              <a:t>respuestas de los estudiantes. ]</a:t>
            </a:r>
          </a:p>
        </p:txBody>
      </p:sp>
      <p:sp>
        <p:nvSpPr>
          <p:cNvPr id="3" name="Rectangle 2"/>
          <p:cNvSpPr/>
          <p:nvPr/>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
        <p:nvSpPr>
          <p:cNvPr id="5" name="Slide Number Placeholder 3"/>
          <p:cNvSpPr>
            <a:spLocks noGrp="1"/>
          </p:cNvSpPr>
          <p:nvPr>
            <p:ph type="sldNum" sz="quarter" idx="12"/>
          </p:nvPr>
        </p:nvSpPr>
        <p:spPr>
          <a:xfrm>
            <a:off x="6172200" y="9090025"/>
            <a:ext cx="792480" cy="511175"/>
          </a:xfrm>
        </p:spPr>
        <p:txBody>
          <a:bodyPr/>
          <a:lstStyle/>
          <a:p>
            <a:r>
              <a:rPr lang="en-US" dirty="0" smtClean="0"/>
              <a:t>7</a:t>
            </a:r>
            <a:endParaRPr lang="en-US" dirty="0"/>
          </a:p>
        </p:txBody>
      </p:sp>
    </p:spTree>
    <p:extLst>
      <p:ext uri="{BB962C8B-B14F-4D97-AF65-F5344CB8AC3E}">
        <p14:creationId xmlns:p14="http://schemas.microsoft.com/office/powerpoint/2010/main" val="135837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90" y="390052"/>
            <a:ext cx="6587490" cy="8390660"/>
          </a:xfrm>
          <a:prstGeom prst="rect">
            <a:avLst/>
          </a:prstGeom>
          <a:noFill/>
        </p:spPr>
        <p:txBody>
          <a:bodyPr wrap="square" lIns="95151" tIns="47576" rIns="95151" bIns="47576" rtlCol="0">
            <a:spAutoFit/>
          </a:bodyPr>
          <a:lstStyle/>
          <a:p>
            <a:pPr lvl="0"/>
            <a:r>
              <a:rPr lang="es-ES_tradnl" sz="1500" b="1" dirty="0">
                <a:solidFill>
                  <a:prstClr val="black"/>
                </a:solidFill>
              </a:rPr>
              <a:t>Actividad: </a:t>
            </a:r>
            <a:r>
              <a:rPr lang="es-ES_tradnl" sz="1500" b="1" u="sng" dirty="0">
                <a:solidFill>
                  <a:prstClr val="black"/>
                </a:solidFill>
              </a:rPr>
              <a:t>Adaptaciones de los animales</a:t>
            </a:r>
            <a:r>
              <a:rPr lang="es-ES_tradnl" sz="1500" b="1" dirty="0">
                <a:solidFill>
                  <a:prstClr val="black"/>
                </a:solidFill>
              </a:rPr>
              <a:t> </a:t>
            </a:r>
            <a:r>
              <a:rPr lang="es-ES_tradnl" sz="1300" i="1" dirty="0" smtClean="0">
                <a:solidFill>
                  <a:prstClr val="black"/>
                </a:solidFill>
              </a:rPr>
              <a:t>continuación…</a:t>
            </a:r>
            <a:endParaRPr lang="es-ES_tradnl" sz="1300" i="1" dirty="0">
              <a:solidFill>
                <a:prstClr val="black"/>
              </a:solidFill>
            </a:endParaRPr>
          </a:p>
          <a:p>
            <a:endParaRPr lang="es-ES_tradnl" sz="1200" b="1" dirty="0"/>
          </a:p>
          <a:p>
            <a:r>
              <a:rPr lang="es-ES_tradnl" sz="1200" b="1" dirty="0" smtClean="0"/>
              <a:t>[Muestre la imagen </a:t>
            </a:r>
            <a:r>
              <a:rPr lang="es-ES_tradnl" sz="1200" b="1" dirty="0"/>
              <a:t>del oso </a:t>
            </a:r>
            <a:r>
              <a:rPr lang="es-ES_tradnl" sz="1200" b="1" dirty="0" smtClean="0"/>
              <a:t>polar.]</a:t>
            </a:r>
            <a:endParaRPr lang="es-ES_tradnl" sz="1200" b="1" dirty="0"/>
          </a:p>
          <a:p>
            <a:endParaRPr lang="es-ES_tradnl" sz="800" b="1" dirty="0"/>
          </a:p>
          <a:p>
            <a:r>
              <a:rPr lang="es-ES_tradnl" sz="1200" b="1" dirty="0"/>
              <a:t>El facilitador dice: </a:t>
            </a:r>
            <a:r>
              <a:rPr lang="es-ES_tradnl" sz="1200" b="1" dirty="0" smtClean="0"/>
              <a:t>−</a:t>
            </a:r>
            <a:r>
              <a:rPr lang="es-ES_tradnl" sz="1200" b="1" i="1" dirty="0" smtClean="0"/>
              <a:t>Con </a:t>
            </a:r>
            <a:r>
              <a:rPr lang="es-ES_tradnl" sz="1200" b="1" i="1" dirty="0"/>
              <a:t>tu compañero/a, </a:t>
            </a:r>
            <a:r>
              <a:rPr lang="es-419" sz="1200" b="1" i="1" dirty="0"/>
              <a:t>habla sobre las adaptaciones que tú crees </a:t>
            </a:r>
            <a:r>
              <a:rPr lang="es-ES_tradnl" sz="1200" b="1" i="1" dirty="0" smtClean="0"/>
              <a:t>que </a:t>
            </a:r>
            <a:r>
              <a:rPr lang="es-ES_tradnl" sz="1200" b="1" i="1" dirty="0"/>
              <a:t>los osos polares utilizan para sobrevivir. </a:t>
            </a:r>
          </a:p>
          <a:p>
            <a:endParaRPr lang="es-ES_tradnl" sz="800" b="1" dirty="0"/>
          </a:p>
          <a:p>
            <a:r>
              <a:rPr lang="es-ES_tradnl" sz="1200" b="1" dirty="0"/>
              <a:t>[</a:t>
            </a:r>
            <a:r>
              <a:rPr lang="es-ES_tradnl" sz="1200" b="1" dirty="0" smtClean="0"/>
              <a:t>Dé un </a:t>
            </a:r>
            <a:r>
              <a:rPr lang="es-ES_tradnl" sz="1200" b="1" dirty="0"/>
              <a:t>minuto a los estudiantes para que hablen con sus </a:t>
            </a:r>
            <a:r>
              <a:rPr lang="es-ES_tradnl" sz="1200" b="1" dirty="0" smtClean="0"/>
              <a:t>compañeros.]</a:t>
            </a:r>
            <a:endParaRPr lang="es-ES_tradnl" sz="1200" b="1" dirty="0"/>
          </a:p>
          <a:p>
            <a:endParaRPr lang="es-ES_tradnl" sz="800" b="1" dirty="0"/>
          </a:p>
          <a:p>
            <a:r>
              <a:rPr lang="es-ES_tradnl" sz="1200" b="1" dirty="0" smtClean="0"/>
              <a:t>El facilitador dice: −</a:t>
            </a:r>
            <a:r>
              <a:rPr lang="es-419" sz="1200" b="1" i="1" dirty="0"/>
              <a:t>Cuando los llame, quiero que alguien comparta lo que habló con su compañero/a.</a:t>
            </a:r>
          </a:p>
          <a:p>
            <a:endParaRPr lang="es-ES_tradnl" sz="800" b="1" dirty="0"/>
          </a:p>
          <a:p>
            <a:r>
              <a:rPr lang="es-ES_tradnl" sz="1200" b="1" dirty="0"/>
              <a:t>Posibles respuestas de los estudiantes </a:t>
            </a:r>
            <a:r>
              <a:rPr lang="es-ES_tradnl" sz="1200" b="1" dirty="0" smtClean="0"/>
              <a:t>: </a:t>
            </a:r>
            <a:endParaRPr lang="es-ES_tradnl" sz="1200" b="1" dirty="0"/>
          </a:p>
          <a:p>
            <a:pPr marL="178409" indent="-178409">
              <a:buFont typeface="Arial" panose="020B0604020202020204" pitchFamily="34" charset="0"/>
              <a:buChar char="•"/>
            </a:pPr>
            <a:r>
              <a:rPr lang="es-ES_tradnl" sz="1200" b="1" dirty="0"/>
              <a:t>Pelaje blanco para camuflarse</a:t>
            </a:r>
          </a:p>
          <a:p>
            <a:pPr marL="178409" indent="-178409">
              <a:buFont typeface="Arial" panose="020B0604020202020204" pitchFamily="34" charset="0"/>
              <a:buChar char="•"/>
            </a:pPr>
            <a:r>
              <a:rPr lang="es-ES_tradnl" sz="1200" b="1" dirty="0"/>
              <a:t>Pelaje para mantenerse caliente</a:t>
            </a:r>
          </a:p>
          <a:p>
            <a:pPr marL="178409" indent="-178409">
              <a:buFont typeface="Arial" panose="020B0604020202020204" pitchFamily="34" charset="0"/>
              <a:buChar char="•"/>
            </a:pPr>
            <a:r>
              <a:rPr lang="es-ES_tradnl" sz="1200" b="1" dirty="0"/>
              <a:t>Grasa para mantenerse </a:t>
            </a:r>
            <a:r>
              <a:rPr lang="es-ES_tradnl" sz="1200" b="1" dirty="0" smtClean="0"/>
              <a:t>caliente </a:t>
            </a:r>
            <a:endParaRPr lang="es-ES_tradnl" sz="1200" b="1" dirty="0"/>
          </a:p>
          <a:p>
            <a:pPr marL="178409" indent="-178409">
              <a:buFont typeface="Arial" panose="020B0604020202020204" pitchFamily="34" charset="0"/>
              <a:buChar char="•"/>
            </a:pPr>
            <a:r>
              <a:rPr lang="es-ES_tradnl" sz="1200" b="1" dirty="0"/>
              <a:t>Fuerte para pelear </a:t>
            </a:r>
          </a:p>
          <a:p>
            <a:pPr marL="178409" indent="-178409">
              <a:buFont typeface="Arial" panose="020B0604020202020204" pitchFamily="34" charset="0"/>
              <a:buChar char="•"/>
            </a:pPr>
            <a:r>
              <a:rPr lang="es-ES_tradnl" sz="1200" b="1" dirty="0"/>
              <a:t>Dientes </a:t>
            </a:r>
            <a:r>
              <a:rPr lang="es-ES_tradnl" sz="1200" b="1" dirty="0" smtClean="0"/>
              <a:t>filosos para </a:t>
            </a:r>
            <a:r>
              <a:rPr lang="es-ES_tradnl" sz="1200" b="1" dirty="0"/>
              <a:t>comer</a:t>
            </a:r>
          </a:p>
          <a:p>
            <a:pPr marL="178409" indent="-178409">
              <a:buFont typeface="Arial" panose="020B0604020202020204" pitchFamily="34" charset="0"/>
              <a:buChar char="•"/>
            </a:pPr>
            <a:r>
              <a:rPr lang="es-ES_tradnl" sz="1200" b="1" dirty="0"/>
              <a:t>Patas grandes para nadar</a:t>
            </a:r>
          </a:p>
          <a:p>
            <a:endParaRPr lang="es-ES_tradnl" sz="800" b="1" dirty="0"/>
          </a:p>
          <a:p>
            <a:r>
              <a:rPr lang="es-419" sz="1200" b="1" dirty="0" smtClean="0"/>
              <a:t>[Escriba </a:t>
            </a:r>
            <a:r>
              <a:rPr lang="es-419" sz="1200" b="1" dirty="0"/>
              <a:t>las respuestas de los estudiantes en la gráfica T. Si los estudiantes no ofrecen respuestas razonables o relevantes, utilice los ejemplos anteriores de las posibles respuestas de los estudiantes</a:t>
            </a:r>
            <a:r>
              <a:rPr lang="es-419" sz="1200" b="1" dirty="0" smtClean="0"/>
              <a:t>.]</a:t>
            </a:r>
          </a:p>
          <a:p>
            <a:endParaRPr lang="es-ES_tradnl" sz="800" b="1" dirty="0"/>
          </a:p>
          <a:p>
            <a:r>
              <a:rPr lang="es-ES_tradnl" sz="1200" b="1" dirty="0" smtClean="0"/>
              <a:t>[Muestre la </a:t>
            </a:r>
            <a:r>
              <a:rPr lang="es-ES_tradnl" sz="1200" b="1" dirty="0"/>
              <a:t>imagen del </a:t>
            </a:r>
            <a:r>
              <a:rPr lang="es-ES_tradnl" sz="1200" b="1" dirty="0" smtClean="0"/>
              <a:t>pingüino.]</a:t>
            </a:r>
            <a:endParaRPr lang="es-ES_tradnl" sz="1200" b="1" dirty="0"/>
          </a:p>
          <a:p>
            <a:endParaRPr lang="es-ES_tradnl" sz="800" b="1" dirty="0"/>
          </a:p>
          <a:p>
            <a:r>
              <a:rPr lang="es-ES_tradnl" sz="1200" b="1" dirty="0"/>
              <a:t>El facilitador dice: </a:t>
            </a:r>
            <a:r>
              <a:rPr lang="es-ES_tradnl" sz="1200" b="1" dirty="0" smtClean="0"/>
              <a:t>−</a:t>
            </a:r>
            <a:r>
              <a:rPr lang="es-ES_tradnl" sz="1200" b="1" i="1" dirty="0" smtClean="0"/>
              <a:t>Con </a:t>
            </a:r>
            <a:r>
              <a:rPr lang="es-ES_tradnl" sz="1200" b="1" i="1" dirty="0"/>
              <a:t>tu compañero/a, </a:t>
            </a:r>
            <a:r>
              <a:rPr lang="es-419" sz="1200" b="1" i="1" dirty="0"/>
              <a:t>habla sobre las adaptaciones que tú crees </a:t>
            </a:r>
            <a:r>
              <a:rPr lang="es-ES_tradnl" sz="1200" b="1" i="1" dirty="0" smtClean="0"/>
              <a:t>que </a:t>
            </a:r>
            <a:r>
              <a:rPr lang="es-ES_tradnl" sz="1200" b="1" i="1" dirty="0"/>
              <a:t>los pingüinos </a:t>
            </a:r>
            <a:r>
              <a:rPr lang="es-ES_tradnl" sz="1200" b="1" i="1" dirty="0" smtClean="0"/>
              <a:t>utilizan </a:t>
            </a:r>
            <a:r>
              <a:rPr lang="es-ES_tradnl" sz="1200" b="1" i="1" dirty="0"/>
              <a:t>para sobrevivir</a:t>
            </a:r>
            <a:r>
              <a:rPr lang="es-ES_tradnl" sz="1200" b="1" i="1" dirty="0" smtClean="0"/>
              <a:t>.</a:t>
            </a:r>
            <a:endParaRPr lang="es-ES_tradnl" sz="1200" b="1" i="1" dirty="0"/>
          </a:p>
          <a:p>
            <a:endParaRPr lang="es-ES_tradnl" sz="800" b="1" dirty="0"/>
          </a:p>
          <a:p>
            <a:r>
              <a:rPr lang="es-ES_tradnl" sz="1200" b="1" dirty="0"/>
              <a:t>[</a:t>
            </a:r>
            <a:r>
              <a:rPr lang="es-ES_tradnl" sz="1200" b="1" dirty="0" smtClean="0"/>
              <a:t>Dé </a:t>
            </a:r>
            <a:r>
              <a:rPr lang="es-ES_tradnl" sz="1200" b="1" dirty="0"/>
              <a:t>un minuto a los estudiantes para </a:t>
            </a:r>
            <a:r>
              <a:rPr lang="es-ES_tradnl" sz="1200" b="1" dirty="0" smtClean="0"/>
              <a:t>que hablen </a:t>
            </a:r>
            <a:r>
              <a:rPr lang="es-ES_tradnl" sz="1200" b="1" dirty="0"/>
              <a:t>con sus compañeros]</a:t>
            </a:r>
          </a:p>
          <a:p>
            <a:endParaRPr lang="es-ES_tradnl" sz="800" b="1" dirty="0"/>
          </a:p>
          <a:p>
            <a:r>
              <a:rPr lang="es-ES_tradnl" sz="1200" b="1" dirty="0"/>
              <a:t>El facilitador dice: </a:t>
            </a:r>
            <a:r>
              <a:rPr lang="es-ES_tradnl" sz="1200" b="1" dirty="0" smtClean="0"/>
              <a:t>−</a:t>
            </a:r>
            <a:r>
              <a:rPr lang="es-419" sz="1200" b="1" i="1" dirty="0"/>
              <a:t>Cuando los llame, quiero que alguien comparta lo que habló con su compañero/a.</a:t>
            </a:r>
          </a:p>
          <a:p>
            <a:endParaRPr lang="es-ES_tradnl" sz="800" b="1" dirty="0"/>
          </a:p>
          <a:p>
            <a:r>
              <a:rPr lang="es-ES_tradnl" sz="1200" b="1" dirty="0"/>
              <a:t>Posibles respuestas de los estudiantes </a:t>
            </a:r>
            <a:r>
              <a:rPr lang="es-ES_tradnl" sz="1200" b="1" dirty="0" smtClean="0"/>
              <a:t>: </a:t>
            </a:r>
            <a:endParaRPr lang="es-ES_tradnl" sz="1200" b="1" dirty="0"/>
          </a:p>
          <a:p>
            <a:pPr marL="178409" indent="-178409">
              <a:buFont typeface="Arial" panose="020B0604020202020204" pitchFamily="34" charset="0"/>
              <a:buChar char="•"/>
            </a:pPr>
            <a:r>
              <a:rPr lang="es-ES_tradnl" sz="1200" b="1" dirty="0" smtClean="0"/>
              <a:t>Alas para </a:t>
            </a:r>
            <a:r>
              <a:rPr lang="es-ES_tradnl" sz="1200" b="1" dirty="0"/>
              <a:t>volar</a:t>
            </a:r>
          </a:p>
          <a:p>
            <a:pPr marL="178409" indent="-178409">
              <a:buFont typeface="Arial" panose="020B0604020202020204" pitchFamily="34" charset="0"/>
              <a:buChar char="•"/>
            </a:pPr>
            <a:r>
              <a:rPr lang="es-ES_tradnl" sz="1200" b="1" dirty="0" smtClean="0"/>
              <a:t>Picos para </a:t>
            </a:r>
            <a:r>
              <a:rPr lang="es-ES_tradnl" sz="1200" b="1" dirty="0"/>
              <a:t>comer</a:t>
            </a:r>
          </a:p>
          <a:p>
            <a:pPr marL="178409" indent="-178409">
              <a:buFont typeface="Arial" panose="020B0604020202020204" pitchFamily="34" charset="0"/>
              <a:buChar char="•"/>
            </a:pPr>
            <a:r>
              <a:rPr lang="es-ES_tradnl" sz="1200" b="1" dirty="0" smtClean="0"/>
              <a:t>Patas </a:t>
            </a:r>
            <a:r>
              <a:rPr lang="es-ES_tradnl" sz="1200" b="1" dirty="0"/>
              <a:t>palmeadas </a:t>
            </a:r>
            <a:r>
              <a:rPr lang="es-ES_tradnl" sz="1200" b="1" dirty="0" smtClean="0"/>
              <a:t>para </a:t>
            </a:r>
            <a:r>
              <a:rPr lang="es-ES_tradnl" sz="1200" b="1" dirty="0"/>
              <a:t>nadar</a:t>
            </a:r>
          </a:p>
          <a:p>
            <a:pPr marL="178409" indent="-178409">
              <a:buFont typeface="Arial" panose="020B0604020202020204" pitchFamily="34" charset="0"/>
              <a:buChar char="•"/>
            </a:pPr>
            <a:r>
              <a:rPr lang="es-ES_tradnl" sz="1200" b="1" dirty="0"/>
              <a:t>P</a:t>
            </a:r>
            <a:r>
              <a:rPr lang="es-ES_tradnl" sz="1200" b="1" dirty="0" smtClean="0"/>
              <a:t>lumas  para mantenerlos calientes</a:t>
            </a:r>
            <a:endParaRPr lang="es-ES_tradnl" sz="1200" b="1" dirty="0"/>
          </a:p>
          <a:p>
            <a:pPr marL="178409" indent="-178409">
              <a:buFont typeface="Arial" panose="020B0604020202020204" pitchFamily="34" charset="0"/>
              <a:buChar char="•"/>
            </a:pPr>
            <a:r>
              <a:rPr lang="es-ES_tradnl" sz="1200" b="1" dirty="0"/>
              <a:t>B</a:t>
            </a:r>
            <a:r>
              <a:rPr lang="es-ES_tradnl" sz="1200" b="1" dirty="0" smtClean="0"/>
              <a:t>lanco </a:t>
            </a:r>
            <a:r>
              <a:rPr lang="es-ES_tradnl" sz="1200" b="1" dirty="0"/>
              <a:t>y el negro </a:t>
            </a:r>
            <a:r>
              <a:rPr lang="es-ES_tradnl" sz="1200" b="1" dirty="0" smtClean="0"/>
              <a:t>para </a:t>
            </a:r>
            <a:r>
              <a:rPr lang="es-ES_tradnl" sz="1200" b="1" dirty="0"/>
              <a:t>camuflarse</a:t>
            </a:r>
          </a:p>
          <a:p>
            <a:endParaRPr lang="es-ES_tradnl" sz="800" b="1" dirty="0"/>
          </a:p>
          <a:p>
            <a:r>
              <a:rPr lang="es-ES_tradnl" sz="1200" b="1" dirty="0" smtClean="0"/>
              <a:t>[</a:t>
            </a:r>
            <a:r>
              <a:rPr lang="es-419" sz="1200" b="1" dirty="0"/>
              <a:t>Escriba las respuestas de los estudiantes en la gráfica T. Si los estudiantes no ofrecen respuestas razonables o relevantes, utilice los ejemplos anteriores de las posibles respuestas de los estudiantes</a:t>
            </a:r>
            <a:r>
              <a:rPr lang="es-419" sz="1200" b="1" dirty="0" smtClean="0"/>
              <a:t>.] </a:t>
            </a:r>
            <a:r>
              <a:rPr lang="es-ES_tradnl" sz="1200" b="1" dirty="0" smtClean="0"/>
              <a:t>Para </a:t>
            </a:r>
            <a:r>
              <a:rPr lang="es-ES_tradnl" sz="1200" b="1" dirty="0"/>
              <a:t>el ejemplo del pingüino, por favor, asegúrese de </a:t>
            </a:r>
            <a:r>
              <a:rPr lang="es-ES_tradnl" sz="1200" b="1" u="sng" dirty="0" smtClean="0"/>
              <a:t>NO</a:t>
            </a:r>
            <a:r>
              <a:rPr lang="es-ES_tradnl" sz="1200" b="1" dirty="0" smtClean="0"/>
              <a:t> citar </a:t>
            </a:r>
            <a:r>
              <a:rPr lang="es-ES_tradnl" sz="1200" b="1" dirty="0"/>
              <a:t>ejemplos específicos de los textos.]</a:t>
            </a:r>
          </a:p>
          <a:p>
            <a:endParaRPr lang="es-ES_tradnl" sz="800" b="1" dirty="0"/>
          </a:p>
          <a:p>
            <a:r>
              <a:rPr lang="es-ES_tradnl" sz="1200" b="1" dirty="0"/>
              <a:t>El facilitador </a:t>
            </a:r>
            <a:r>
              <a:rPr lang="es-ES_tradnl" sz="1200" b="1" dirty="0" smtClean="0"/>
              <a:t>dice: −</a:t>
            </a:r>
            <a:r>
              <a:rPr lang="es-ES_tradnl" sz="1200" b="1" i="1" dirty="0" smtClean="0"/>
              <a:t>En </a:t>
            </a:r>
            <a:r>
              <a:rPr lang="es-ES_tradnl" sz="1200" b="1" i="1" dirty="0"/>
              <a:t>tu Tarea de rendimiento, vas a aprender más sobre las adaptaciones de los </a:t>
            </a:r>
            <a:r>
              <a:rPr lang="es-ES_tradnl" sz="1200" b="1" i="1" dirty="0" smtClean="0"/>
              <a:t>animales. </a:t>
            </a:r>
            <a:r>
              <a:rPr lang="es-419" sz="1200" b="1" i="1" dirty="0"/>
              <a:t>El trabajo en grupo que hicieron hoy debe ayudarles  a prepararse para la investigación y el escrito que van a hacer en la tarea de rendimiento.</a:t>
            </a:r>
          </a:p>
          <a:p>
            <a:r>
              <a:rPr lang="es-ES_tradnl" sz="800" b="1" dirty="0" smtClean="0"/>
              <a:t> </a:t>
            </a:r>
            <a:endParaRPr lang="es-ES_tradnl" sz="800" b="1" dirty="0"/>
          </a:p>
          <a:p>
            <a:r>
              <a:rPr lang="es-419" sz="1200" b="1" dirty="0"/>
              <a:t>Nota: El facilitador debe recoger las notas de los estudiantes de esta actividad.</a:t>
            </a:r>
          </a:p>
        </p:txBody>
      </p:sp>
      <p:sp>
        <p:nvSpPr>
          <p:cNvPr id="3" name="Rectangle 2"/>
          <p:cNvSpPr/>
          <p:nvPr/>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
        <p:nvSpPr>
          <p:cNvPr id="4" name="Slide Number Placeholder 3"/>
          <p:cNvSpPr>
            <a:spLocks noGrp="1"/>
          </p:cNvSpPr>
          <p:nvPr>
            <p:ph type="sldNum" sz="quarter" idx="12"/>
          </p:nvPr>
        </p:nvSpPr>
        <p:spPr>
          <a:xfrm>
            <a:off x="6172200" y="9090025"/>
            <a:ext cx="792480" cy="511175"/>
          </a:xfrm>
        </p:spPr>
        <p:txBody>
          <a:bodyPr/>
          <a:lstStyle/>
          <a:p>
            <a:r>
              <a:rPr lang="en-US" dirty="0" smtClean="0"/>
              <a:t>8</a:t>
            </a:r>
            <a:endParaRPr lang="en-US" dirty="0"/>
          </a:p>
        </p:txBody>
      </p:sp>
    </p:spTree>
    <p:extLst>
      <p:ext uri="{BB962C8B-B14F-4D97-AF65-F5344CB8AC3E}">
        <p14:creationId xmlns:p14="http://schemas.microsoft.com/office/powerpoint/2010/main" val="317881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amele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60" y="1120141"/>
            <a:ext cx="3332480" cy="3682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a/a1/Mallar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080" y="5200651"/>
            <a:ext cx="4795520" cy="3586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0240" y="4802870"/>
            <a:ext cx="2763520" cy="266883"/>
          </a:xfrm>
          <a:prstGeom prst="rect">
            <a:avLst/>
          </a:prstGeom>
          <a:noFill/>
        </p:spPr>
        <p:txBody>
          <a:bodyPr wrap="square" lIns="96661" tIns="48331" rIns="96661" bIns="48331" rtlCol="0">
            <a:spAutoFit/>
          </a:bodyPr>
          <a:lstStyle/>
          <a:p>
            <a:r>
              <a:rPr lang="en-US" sz="1100" dirty="0" err="1" smtClean="0"/>
              <a:t>camaleón</a:t>
            </a:r>
            <a:endParaRPr lang="en-US" sz="1100" dirty="0"/>
          </a:p>
        </p:txBody>
      </p:sp>
      <p:sp>
        <p:nvSpPr>
          <p:cNvPr id="8" name="TextBox 7"/>
          <p:cNvSpPr txBox="1"/>
          <p:nvPr/>
        </p:nvSpPr>
        <p:spPr>
          <a:xfrm>
            <a:off x="894080" y="8823761"/>
            <a:ext cx="2763520" cy="266883"/>
          </a:xfrm>
          <a:prstGeom prst="rect">
            <a:avLst/>
          </a:prstGeom>
          <a:noFill/>
        </p:spPr>
        <p:txBody>
          <a:bodyPr wrap="square" lIns="96661" tIns="48331" rIns="96661" bIns="48331" rtlCol="0">
            <a:spAutoFit/>
          </a:bodyPr>
          <a:lstStyle/>
          <a:p>
            <a:r>
              <a:rPr lang="en-US" sz="1100" dirty="0" err="1" smtClean="0"/>
              <a:t>pato</a:t>
            </a:r>
            <a:endParaRPr lang="en-US" sz="1100" dirty="0"/>
          </a:p>
        </p:txBody>
      </p:sp>
      <p:sp>
        <p:nvSpPr>
          <p:cNvPr id="9" name="Rectangle 8"/>
          <p:cNvSpPr/>
          <p:nvPr/>
        </p:nvSpPr>
        <p:spPr>
          <a:xfrm>
            <a:off x="1558019" y="320040"/>
            <a:ext cx="3657600" cy="387799"/>
          </a:xfrm>
          <a:prstGeom prst="rect">
            <a:avLst/>
          </a:prstGeom>
        </p:spPr>
        <p:txBody>
          <a:bodyPr lIns="96661" tIns="48331" rIns="96661" bIns="48331">
            <a:spAutoFit/>
          </a:bodyPr>
          <a:lstStyle/>
          <a:p>
            <a:pPr algn="ctr"/>
            <a:r>
              <a:rPr lang="es-419" dirty="0" smtClean="0"/>
              <a:t>Materiales complementarios</a:t>
            </a:r>
            <a:endParaRPr lang="es-419" dirty="0"/>
          </a:p>
        </p:txBody>
      </p:sp>
      <p:sp>
        <p:nvSpPr>
          <p:cNvPr id="7" name="Rectangle 6"/>
          <p:cNvSpPr/>
          <p:nvPr/>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
        <p:nvSpPr>
          <p:cNvPr id="10" name="Slide Number Placeholder 3"/>
          <p:cNvSpPr>
            <a:spLocks noGrp="1"/>
          </p:cNvSpPr>
          <p:nvPr>
            <p:ph type="sldNum" sz="quarter" idx="12"/>
          </p:nvPr>
        </p:nvSpPr>
        <p:spPr>
          <a:xfrm>
            <a:off x="6172200" y="9090025"/>
            <a:ext cx="792480" cy="511175"/>
          </a:xfrm>
        </p:spPr>
        <p:txBody>
          <a:bodyPr/>
          <a:lstStyle/>
          <a:p>
            <a:r>
              <a:rPr lang="en-US" dirty="0" smtClean="0"/>
              <a:t>9</a:t>
            </a:r>
            <a:endParaRPr lang="en-US" dirty="0"/>
          </a:p>
        </p:txBody>
      </p:sp>
    </p:spTree>
    <p:extLst>
      <p:ext uri="{BB962C8B-B14F-4D97-AF65-F5344CB8AC3E}">
        <p14:creationId xmlns:p14="http://schemas.microsoft.com/office/powerpoint/2010/main" val="2109097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28976</TotalTime>
  <Words>12327</Words>
  <Application>Microsoft Office PowerPoint</Application>
  <PresentationFormat>Custom</PresentationFormat>
  <Paragraphs>1737</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Bookman Old Style</vt:lpstr>
      <vt:lpstr>Calibri</vt:lpstr>
      <vt:lpstr>Courier New</vt:lpstr>
      <vt:lpstr>GillSansMT</vt:lpstr>
      <vt:lpstr>Helvetica</vt:lpstr>
      <vt:lpstr>Lucida Handwriting</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606</cp:revision>
  <cp:lastPrinted>2015-10-28T19:45:32Z</cp:lastPrinted>
  <dcterms:created xsi:type="dcterms:W3CDTF">2013-06-13T16:49:22Z</dcterms:created>
  <dcterms:modified xsi:type="dcterms:W3CDTF">2015-11-13T23:31:24Z</dcterms:modified>
</cp:coreProperties>
</file>