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8"/>
  </p:notesMasterIdLst>
  <p:handoutMasterIdLst>
    <p:handoutMasterId r:id="rId49"/>
  </p:handoutMasterIdLst>
  <p:sldIdLst>
    <p:sldId id="256" r:id="rId3"/>
    <p:sldId id="388" r:id="rId4"/>
    <p:sldId id="428" r:id="rId5"/>
    <p:sldId id="391" r:id="rId6"/>
    <p:sldId id="354" r:id="rId7"/>
    <p:sldId id="429" r:id="rId8"/>
    <p:sldId id="430" r:id="rId9"/>
    <p:sldId id="431" r:id="rId10"/>
    <p:sldId id="432" r:id="rId11"/>
    <p:sldId id="433" r:id="rId12"/>
    <p:sldId id="434" r:id="rId13"/>
    <p:sldId id="427" r:id="rId14"/>
    <p:sldId id="426" r:id="rId15"/>
    <p:sldId id="424" r:id="rId16"/>
    <p:sldId id="437" r:id="rId17"/>
    <p:sldId id="313" r:id="rId18"/>
    <p:sldId id="339" r:id="rId19"/>
    <p:sldId id="337" r:id="rId20"/>
    <p:sldId id="393" r:id="rId21"/>
    <p:sldId id="392" r:id="rId22"/>
    <p:sldId id="394" r:id="rId23"/>
    <p:sldId id="395" r:id="rId24"/>
    <p:sldId id="386" r:id="rId25"/>
    <p:sldId id="436" r:id="rId26"/>
    <p:sldId id="425" r:id="rId27"/>
    <p:sldId id="389" r:id="rId28"/>
    <p:sldId id="294" r:id="rId29"/>
    <p:sldId id="373" r:id="rId30"/>
    <p:sldId id="372" r:id="rId31"/>
    <p:sldId id="326" r:id="rId32"/>
    <p:sldId id="329" r:id="rId33"/>
    <p:sldId id="328" r:id="rId34"/>
    <p:sldId id="330" r:id="rId35"/>
    <p:sldId id="374" r:id="rId36"/>
    <p:sldId id="375" r:id="rId37"/>
    <p:sldId id="376" r:id="rId38"/>
    <p:sldId id="378" r:id="rId39"/>
    <p:sldId id="385" r:id="rId40"/>
    <p:sldId id="387" r:id="rId41"/>
    <p:sldId id="343" r:id="rId42"/>
    <p:sldId id="351" r:id="rId43"/>
    <p:sldId id="352" r:id="rId44"/>
    <p:sldId id="353" r:id="rId45"/>
    <p:sldId id="302" r:id="rId46"/>
    <p:sldId id="342" r:id="rId47"/>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9087" autoAdjust="0"/>
  </p:normalViewPr>
  <p:slideViewPr>
    <p:cSldViewPr>
      <p:cViewPr varScale="1">
        <p:scale>
          <a:sx n="72" d="100"/>
          <a:sy n="72" d="100"/>
        </p:scale>
        <p:origin x="1134" y="6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10/30/2015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10/30/2015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endParaRPr/>
          </a:p>
        </p:txBody>
      </p:sp>
      <p:sp>
        <p:nvSpPr>
          <p:cNvPr id="88" name="Shape 88"/>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415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45</a:t>
            </a:fld>
            <a:endParaRPr lang="en-US" dirty="0"/>
          </a:p>
        </p:txBody>
      </p:sp>
    </p:spTree>
    <p:extLst>
      <p:ext uri="{BB962C8B-B14F-4D97-AF65-F5344CB8AC3E}">
        <p14:creationId xmlns:p14="http://schemas.microsoft.com/office/powerpoint/2010/main" val="372051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endParaRPr/>
          </a:p>
        </p:txBody>
      </p:sp>
      <p:sp>
        <p:nvSpPr>
          <p:cNvPr id="93" name="Shape 93"/>
          <p:cNvSpPr>
            <a:spLocks noGrp="1" noRot="1" noChangeAspect="1"/>
          </p:cNvSpPr>
          <p:nvPr>
            <p:ph type="sldImg" idx="2"/>
          </p:nvPr>
        </p:nvSpPr>
        <p:spPr>
          <a:xfrm>
            <a:off x="2197100" y="696913"/>
            <a:ext cx="2616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3786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2197100" y="696913"/>
            <a:ext cx="2616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a:t>-- add pictures of cherry tree throughout the season</a:t>
            </a:r>
          </a:p>
          <a:p>
            <a:r>
              <a:rPr lang="en-US"/>
              <a:t>-- add example of poster</a:t>
            </a:r>
          </a:p>
          <a:p>
            <a:endParaRPr/>
          </a:p>
        </p:txBody>
      </p:sp>
    </p:spTree>
    <p:extLst>
      <p:ext uri="{BB962C8B-B14F-4D97-AF65-F5344CB8AC3E}">
        <p14:creationId xmlns:p14="http://schemas.microsoft.com/office/powerpoint/2010/main" val="15781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68113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1041" y="4415790"/>
            <a:ext cx="5608319" cy="4183380"/>
          </a:xfrm>
          <a:prstGeom prst="rect">
            <a:avLst/>
          </a:prstGeom>
        </p:spPr>
        <p:txBody>
          <a:bodyPr lIns="93162" tIns="93162" rIns="93162" bIns="93162" anchor="ctr" anchorCtr="0">
            <a:noAutofit/>
          </a:bodyPr>
          <a:lstStyle/>
          <a:p>
            <a:endParaRPr/>
          </a:p>
        </p:txBody>
      </p:sp>
      <p:sp>
        <p:nvSpPr>
          <p:cNvPr id="116" name="Shape 116"/>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7098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a:solidFill>
                  <a:schemeClr val="dk1"/>
                </a:solidFill>
              </a:rPr>
              <a:t>Use the above image to inform how to create the charts used in this activity.</a:t>
            </a:r>
          </a:p>
        </p:txBody>
      </p:sp>
    </p:spTree>
    <p:extLst>
      <p:ext uri="{BB962C8B-B14F-4D97-AF65-F5344CB8AC3E}">
        <p14:creationId xmlns:p14="http://schemas.microsoft.com/office/powerpoint/2010/main" val="395870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16</a:t>
            </a:fld>
            <a:endParaRPr lang="en-US" dirty="0"/>
          </a:p>
        </p:txBody>
      </p:sp>
    </p:spTree>
    <p:extLst>
      <p:ext uri="{BB962C8B-B14F-4D97-AF65-F5344CB8AC3E}">
        <p14:creationId xmlns:p14="http://schemas.microsoft.com/office/powerpoint/2010/main" val="3423440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19</a:t>
            </a:fld>
            <a:endParaRPr lang="en-US" dirty="0"/>
          </a:p>
        </p:txBody>
      </p:sp>
    </p:spTree>
    <p:extLst>
      <p:ext uri="{BB962C8B-B14F-4D97-AF65-F5344CB8AC3E}">
        <p14:creationId xmlns:p14="http://schemas.microsoft.com/office/powerpoint/2010/main" val="32036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33</a:t>
            </a:fld>
            <a:endParaRPr lang="en-US" dirty="0"/>
          </a:p>
        </p:txBody>
      </p:sp>
    </p:spTree>
    <p:extLst>
      <p:ext uri="{BB962C8B-B14F-4D97-AF65-F5344CB8AC3E}">
        <p14:creationId xmlns:p14="http://schemas.microsoft.com/office/powerpoint/2010/main" val="27668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08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dirty="0" smtClean="0">
                <a:solidFill>
                  <a:prstClr val="black"/>
                </a:solidFill>
              </a:rPr>
              <a:t>Rev. Control:  10/25/2014 HSD – OSP and Susan Richmond</a:t>
            </a:r>
            <a:endParaRPr lang="en-US" sz="900" dirty="0">
              <a:solidFill>
                <a:prstClr val="black"/>
              </a:solidFill>
            </a:endParaRPr>
          </a:p>
        </p:txBody>
      </p:sp>
    </p:spTree>
    <p:extLst>
      <p:ext uri="{BB962C8B-B14F-4D97-AF65-F5344CB8AC3E}">
        <p14:creationId xmlns:p14="http://schemas.microsoft.com/office/powerpoint/2010/main" val="291494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733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481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0783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9617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92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287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519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5967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36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9456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80pcN0lp8s" TargetMode="External"/><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commons.wikimedia.org/wiki/File:Maple-seed_black-white.gif" TargetMode="External"/><Relationship Id="rId13"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hyperlink" Target="http://www.123rf.com/photo_12894098_young-tree-with-roots-white-background-black-silhouette-with-leaves-vertical-vector-shape.html" TargetMode="External"/><Relationship Id="rId2" Type="http://schemas.openxmlformats.org/officeDocument/2006/relationships/hyperlink" Target="http://davis.wpi.edu/dsrg/PROJECTS/raindrop/" TargetMode="External"/><Relationship Id="rId1" Type="http://schemas.openxmlformats.org/officeDocument/2006/relationships/slideLayout" Target="../slideLayouts/slideLayout2.xml"/><Relationship Id="rId6" Type="http://schemas.openxmlformats.org/officeDocument/2006/relationships/hyperlink" Target="http://www.picturesof.net/pages/091213-143185-287009.html" TargetMode="External"/><Relationship Id="rId11" Type="http://schemas.openxmlformats.org/officeDocument/2006/relationships/image" Target="../media/image18.jpeg"/><Relationship Id="rId5" Type="http://schemas.openxmlformats.org/officeDocument/2006/relationships/image" Target="../media/image15.jpeg"/><Relationship Id="rId15" Type="http://schemas.openxmlformats.org/officeDocument/2006/relationships/image" Target="../media/image20.jpeg"/><Relationship Id="rId10" Type="http://schemas.openxmlformats.org/officeDocument/2006/relationships/hyperlink" Target="http://www.gardenaction.co.uk/fruit_veg_diary/fruit_veg_mini_project_january_1a_brussels.asp" TargetMode="External"/><Relationship Id="rId4" Type="http://schemas.openxmlformats.org/officeDocument/2006/relationships/hyperlink" Target="http://blackwhiteclipart.blogspot.com/2010/04/sun-black-and-white-clip-art.html" TargetMode="External"/><Relationship Id="rId9" Type="http://schemas.openxmlformats.org/officeDocument/2006/relationships/image" Target="../media/image17.jpeg"/><Relationship Id="rId14" Type="http://schemas.openxmlformats.org/officeDocument/2006/relationships/hyperlink" Target="http://www.mormonshare.com/lds-clipart/apple-tre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Q80pcN0lp8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51519" y="2126144"/>
            <a:ext cx="2853400" cy="2362540"/>
            <a:chOff x="3962400" y="28651"/>
            <a:chExt cx="2685553" cy="2255152"/>
          </a:xfrm>
        </p:grpSpPr>
        <p:sp>
          <p:nvSpPr>
            <p:cNvPr id="26" name="Trapezoid 25"/>
            <p:cNvSpPr/>
            <p:nvPr/>
          </p:nvSpPr>
          <p:spPr>
            <a:xfrm>
              <a:off x="5009653" y="192137"/>
              <a:ext cx="1638300" cy="1752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267200" y="28651"/>
              <a:ext cx="2362200" cy="2255152"/>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962400" y="152400"/>
              <a:ext cx="1143000" cy="923330"/>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a:ln w="11430"/>
                  <a:effectLst>
                    <a:outerShdw blurRad="80000" dist="40000" dir="5040000" algn="tl">
                      <a:srgbClr val="000000">
                        <a:alpha val="30000"/>
                      </a:srgbClr>
                    </a:outerShdw>
                  </a:effectLst>
                </a:rPr>
                <a:t>2</a:t>
              </a:r>
              <a:r>
                <a:rPr lang="en-US" sz="5700" b="1" baseline="30000" dirty="0">
                  <a:ln w="11430"/>
                  <a:effectLst>
                    <a:outerShdw blurRad="80000" dist="40000" dir="5040000" algn="tl">
                      <a:srgbClr val="000000">
                        <a:alpha val="30000"/>
                      </a:srgbClr>
                    </a:outerShdw>
                  </a:effectLst>
                </a:rPr>
                <a:t>nd</a:t>
              </a:r>
              <a:endParaRPr lang="en-US" sz="5700" b="1" dirty="0">
                <a:ln w="11430"/>
                <a:effectLst>
                  <a:outerShdw blurRad="80000" dist="40000" dir="5040000" algn="tl">
                    <a:srgbClr val="000000">
                      <a:alpha val="30000"/>
                    </a:srgbClr>
                  </a:outerShdw>
                </a:effectLst>
              </a:endParaRPr>
            </a:p>
          </p:txBody>
        </p:sp>
      </p:grpSp>
      <p:grpSp>
        <p:nvGrpSpPr>
          <p:cNvPr id="16" name="Group 15"/>
          <p:cNvGrpSpPr/>
          <p:nvPr/>
        </p:nvGrpSpPr>
        <p:grpSpPr>
          <a:xfrm>
            <a:off x="851519" y="1442094"/>
            <a:ext cx="5835344" cy="4843754"/>
            <a:chOff x="762000" y="468669"/>
            <a:chExt cx="5492088" cy="4623583"/>
          </a:xfrm>
        </p:grpSpPr>
        <p:sp>
          <p:nvSpPr>
            <p:cNvPr id="17" name="TextBox 16"/>
            <p:cNvSpPr txBox="1"/>
            <p:nvPr/>
          </p:nvSpPr>
          <p:spPr>
            <a:xfrm>
              <a:off x="767688" y="3001333"/>
              <a:ext cx="5486400" cy="2090919"/>
            </a:xfrm>
            <a:prstGeom prst="rect">
              <a:avLst/>
            </a:prstGeom>
            <a:noFill/>
            <a:ln>
              <a:noFill/>
            </a:ln>
          </p:spPr>
          <p:txBody>
            <a:bodyPr wrap="square" lIns="96661" tIns="48331" rIns="96661" bIns="48331" rtlCol="0">
              <a:spAutoFit/>
            </a:bodyPr>
            <a:lstStyle/>
            <a:p>
              <a:endParaRPr lang="en-US" sz="3400" b="1" dirty="0" smtClean="0">
                <a:effectLst>
                  <a:outerShdw blurRad="38100" dist="38100" dir="2700000" algn="tl">
                    <a:srgbClr val="000000">
                      <a:alpha val="43137"/>
                    </a:srgbClr>
                  </a:outerShdw>
                </a:effectLst>
              </a:endParaRPr>
            </a:p>
            <a:p>
              <a:r>
                <a:rPr lang="en-US" sz="3400" b="1" dirty="0" smtClean="0">
                  <a:effectLst>
                    <a:outerShdw blurRad="38100" dist="38100" dir="2700000" algn="tl">
                      <a:srgbClr val="000000">
                        <a:alpha val="43137"/>
                      </a:srgbClr>
                    </a:outerShdw>
                  </a:effectLst>
                </a:rPr>
                <a:t>Quarter </a:t>
              </a:r>
              <a:r>
                <a:rPr lang="en-US" sz="3400" b="1" i="1" dirty="0" smtClean="0">
                  <a:effectLst>
                    <a:outerShdw blurRad="38100" dist="38100" dir="2700000" algn="tl">
                      <a:srgbClr val="000000">
                        <a:alpha val="43137"/>
                      </a:srgbClr>
                    </a:outerShdw>
                  </a:effectLst>
                </a:rPr>
                <a:t>2</a:t>
              </a:r>
              <a:r>
                <a:rPr lang="en-US" sz="3400" b="1" dirty="0" smtClean="0">
                  <a:effectLst>
                    <a:outerShdw blurRad="38100" dist="38100" dir="2700000" algn="tl">
                      <a:srgbClr val="000000">
                        <a:alpha val="43137"/>
                      </a:srgbClr>
                    </a:outerShdw>
                  </a:effectLst>
                </a:rPr>
                <a:t> </a:t>
              </a:r>
              <a:r>
                <a:rPr lang="en-US" sz="3400" b="1" dirty="0">
                  <a:effectLst>
                    <a:outerShdw blurRad="38100" dist="38100" dir="2700000" algn="tl">
                      <a:srgbClr val="000000">
                        <a:alpha val="43137"/>
                      </a:srgbClr>
                    </a:outerShdw>
                  </a:effectLst>
                </a:rPr>
                <a:t>Pre-Assessment</a:t>
              </a:r>
            </a:p>
            <a:p>
              <a:r>
                <a:rPr lang="en-US" sz="3400" b="1" dirty="0">
                  <a:effectLst>
                    <a:outerShdw blurRad="38100" dist="38100" dir="2700000" algn="tl">
                      <a:srgbClr val="000000">
                        <a:alpha val="43137"/>
                      </a:srgbClr>
                    </a:outerShdw>
                  </a:effectLst>
                </a:rPr>
                <a:t>Teacher Directions</a:t>
              </a: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762000" y="468669"/>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2" name="Right Triangle 21"/>
          <p:cNvSpPr/>
          <p:nvPr/>
        </p:nvSpPr>
        <p:spPr>
          <a:xfrm rot="5400000" flipH="1">
            <a:off x="660173" y="7641998"/>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Rectangle 12"/>
          <p:cNvSpPr/>
          <p:nvPr/>
        </p:nvSpPr>
        <p:spPr>
          <a:xfrm>
            <a:off x="934720" y="5951220"/>
            <a:ext cx="4160520" cy="2747773"/>
          </a:xfrm>
          <a:prstGeom prst="rect">
            <a:avLst/>
          </a:prstGeom>
        </p:spPr>
        <p:txBody>
          <a:bodyPr wrap="square" lIns="96378" tIns="48189" rIns="96378" bIns="48189">
            <a:spAutoFit/>
          </a:bodyPr>
          <a:lstStyle/>
          <a:p>
            <a:r>
              <a:rPr lang="en-US" sz="1300" b="1" u="sng" dirty="0">
                <a:effectLst>
                  <a:outerShdw blurRad="38100" dist="38100" dir="2700000" algn="tl">
                    <a:srgbClr val="000000">
                      <a:alpha val="43137"/>
                    </a:srgbClr>
                  </a:outerShdw>
                </a:effectLst>
              </a:rPr>
              <a:t>Readin</a:t>
            </a:r>
            <a:r>
              <a:rPr lang="en-US" sz="1300" b="1" dirty="0">
                <a:effectLst>
                  <a:outerShdw blurRad="38100" dist="38100" dir="2700000" algn="tl">
                    <a:srgbClr val="000000">
                      <a:alpha val="43137"/>
                    </a:srgbClr>
                  </a:outerShdw>
                </a:effectLst>
              </a:rPr>
              <a:t>g</a:t>
            </a:r>
          </a:p>
          <a:p>
            <a:r>
              <a:rPr lang="en-US" sz="1300" b="1" dirty="0">
                <a:solidFill>
                  <a:srgbClr val="C00000"/>
                </a:solidFill>
              </a:rPr>
              <a:t>12</a:t>
            </a:r>
            <a:r>
              <a:rPr lang="en-US" sz="1300" b="1" dirty="0"/>
              <a:t> Selected-Response Items</a:t>
            </a:r>
            <a:r>
              <a:rPr lang="en-US" sz="1300" b="1" dirty="0">
                <a:solidFill>
                  <a:srgbClr val="C00000"/>
                </a:solidFill>
              </a:rPr>
              <a:t> </a:t>
            </a:r>
          </a:p>
          <a:p>
            <a:r>
              <a:rPr lang="en-US" sz="1300" b="1" dirty="0">
                <a:solidFill>
                  <a:srgbClr val="C00000"/>
                </a:solidFill>
              </a:rPr>
              <a:t>  1 </a:t>
            </a:r>
            <a:r>
              <a:rPr lang="en-US" sz="1300" b="1" dirty="0"/>
              <a:t>Constructed Response </a:t>
            </a:r>
          </a:p>
          <a:p>
            <a:r>
              <a:rPr lang="en-US" sz="1300" b="1" u="sng" dirty="0">
                <a:effectLst>
                  <a:outerShdw blurRad="38100" dist="38100" dir="2700000" algn="tl">
                    <a:srgbClr val="000000">
                      <a:alpha val="43137"/>
                    </a:srgbClr>
                  </a:outerShdw>
                </a:effectLst>
              </a:rPr>
              <a:t>Research</a:t>
            </a:r>
          </a:p>
          <a:p>
            <a:r>
              <a:rPr lang="en-US" sz="1300" b="1" dirty="0">
                <a:solidFill>
                  <a:srgbClr val="C00000"/>
                </a:solidFill>
              </a:rPr>
              <a:t>  3</a:t>
            </a:r>
            <a:r>
              <a:rPr lang="en-US" sz="1300" b="1" dirty="0"/>
              <a:t> Constructed-Response</a:t>
            </a:r>
          </a:p>
          <a:p>
            <a:r>
              <a:rPr lang="en-US" sz="1300" b="1" u="sng" dirty="0">
                <a:effectLst>
                  <a:outerShdw blurRad="38100" dist="38100" dir="2700000" algn="tl">
                    <a:srgbClr val="000000">
                      <a:alpha val="43137"/>
                    </a:srgbClr>
                  </a:outerShdw>
                </a:effectLst>
              </a:rPr>
              <a:t>Writing</a:t>
            </a:r>
          </a:p>
          <a:p>
            <a:r>
              <a:rPr lang="en-US" sz="1300" b="1" dirty="0"/>
              <a:t>  </a:t>
            </a:r>
            <a:r>
              <a:rPr lang="en-US" sz="1300" b="1" dirty="0">
                <a:solidFill>
                  <a:srgbClr val="FF0000"/>
                </a:solidFill>
              </a:rPr>
              <a:t>1</a:t>
            </a:r>
            <a:r>
              <a:rPr lang="en-US" sz="1300" b="1" dirty="0"/>
              <a:t> Full Composition (Performance Task)</a:t>
            </a:r>
          </a:p>
          <a:p>
            <a:r>
              <a:rPr lang="en-US" sz="1300" b="1" dirty="0"/>
              <a:t>  </a:t>
            </a:r>
            <a:r>
              <a:rPr lang="en-US" sz="1300" b="1" dirty="0">
                <a:solidFill>
                  <a:srgbClr val="C00000"/>
                </a:solidFill>
              </a:rPr>
              <a:t>1</a:t>
            </a:r>
            <a:r>
              <a:rPr lang="en-US" sz="1300" b="1" dirty="0"/>
              <a:t> Brief Write </a:t>
            </a:r>
          </a:p>
          <a:p>
            <a:r>
              <a:rPr lang="en-US" sz="1300" b="1" dirty="0"/>
              <a:t>  </a:t>
            </a:r>
            <a:r>
              <a:rPr lang="en-US" sz="1300" b="1" dirty="0">
                <a:solidFill>
                  <a:srgbClr val="C00000"/>
                </a:solidFill>
              </a:rPr>
              <a:t>1 </a:t>
            </a:r>
            <a:r>
              <a:rPr lang="en-US" sz="1300" b="1" dirty="0"/>
              <a:t>Write to Revise </a:t>
            </a:r>
          </a:p>
          <a:p>
            <a:r>
              <a:rPr lang="en-US" sz="1300" b="1" u="sng" dirty="0">
                <a:effectLst>
                  <a:outerShdw blurRad="38100" dist="38100" dir="2700000" algn="tl">
                    <a:srgbClr val="000000">
                      <a:alpha val="43137"/>
                    </a:srgbClr>
                  </a:outerShdw>
                </a:effectLst>
              </a:rPr>
              <a:t>Writing </a:t>
            </a:r>
            <a:r>
              <a:rPr lang="en-US" sz="1300" b="1" u="sng" dirty="0" smtClean="0">
                <a:effectLst>
                  <a:outerShdw blurRad="38100" dist="38100" dir="2700000" algn="tl">
                    <a:srgbClr val="000000">
                      <a:alpha val="43137"/>
                    </a:srgbClr>
                  </a:outerShdw>
                </a:effectLst>
              </a:rPr>
              <a:t>Integrated </a:t>
            </a:r>
            <a:r>
              <a:rPr lang="en-US" sz="1300" b="1" u="sng" dirty="0">
                <a:effectLst>
                  <a:outerShdw blurRad="38100" dist="38100" dir="2700000" algn="tl">
                    <a:srgbClr val="000000">
                      <a:alpha val="43137"/>
                    </a:srgbClr>
                  </a:outerShdw>
                </a:effectLst>
              </a:rPr>
              <a:t>Language</a:t>
            </a:r>
          </a:p>
          <a:p>
            <a:r>
              <a:rPr lang="en-US" sz="1300" b="1" dirty="0"/>
              <a:t>  </a:t>
            </a:r>
            <a:r>
              <a:rPr lang="en-US" sz="1300" b="1" dirty="0">
                <a:solidFill>
                  <a:srgbClr val="C00000"/>
                </a:solidFill>
              </a:rPr>
              <a:t>1 </a:t>
            </a:r>
            <a:r>
              <a:rPr lang="en-US" sz="1300" b="1" dirty="0"/>
              <a:t>Language/Vocabulary</a:t>
            </a:r>
          </a:p>
          <a:p>
            <a:r>
              <a:rPr lang="en-US" sz="1300" b="1" dirty="0"/>
              <a:t>  </a:t>
            </a:r>
            <a:r>
              <a:rPr lang="en-US" sz="1300" b="1" dirty="0">
                <a:solidFill>
                  <a:srgbClr val="FF0000"/>
                </a:solidFill>
              </a:rPr>
              <a:t>1</a:t>
            </a:r>
            <a:r>
              <a:rPr lang="en-US" sz="1300" b="1" dirty="0"/>
              <a:t> Edit/Clarify</a:t>
            </a:r>
          </a:p>
          <a:p>
            <a:endParaRPr lang="en-US" sz="1300" dirty="0"/>
          </a:p>
        </p:txBody>
      </p:sp>
      <p:sp>
        <p:nvSpPr>
          <p:cNvPr id="14" name="Rectangle 13"/>
          <p:cNvSpPr/>
          <p:nvPr/>
        </p:nvSpPr>
        <p:spPr>
          <a:xfrm>
            <a:off x="4577080" y="7462673"/>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457708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4577080" y="5775189"/>
            <a:ext cx="2590800" cy="132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80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1655394" y="335280"/>
            <a:ext cx="3886200" cy="406265"/>
          </a:xfrm>
          <a:prstGeom prst="rect">
            <a:avLst/>
          </a:prstGeom>
          <a:noFill/>
          <a:ln>
            <a:noFill/>
          </a:ln>
        </p:spPr>
        <p:txBody>
          <a:bodyPr lIns="101866" tIns="50919" rIns="101866" bIns="50919" anchor="t" anchorCtr="0">
            <a:noAutofit/>
          </a:bodyPr>
          <a:lstStyle/>
          <a:p>
            <a:pPr algn="ctr">
              <a:buSzPct val="25000"/>
            </a:pPr>
            <a:r>
              <a:rPr lang="en-US">
                <a:solidFill>
                  <a:schemeClr val="dk1"/>
                </a:solidFill>
                <a:latin typeface="Calibri"/>
                <a:ea typeface="Calibri"/>
                <a:cs typeface="Calibri"/>
                <a:sym typeface="Calibri"/>
              </a:rPr>
              <a:t>ancillary materials</a:t>
            </a:r>
          </a:p>
        </p:txBody>
      </p:sp>
      <p:pic>
        <p:nvPicPr>
          <p:cNvPr id="106" name="Shape 106"/>
          <p:cNvPicPr preferRelativeResize="0"/>
          <p:nvPr/>
        </p:nvPicPr>
        <p:blipFill>
          <a:blip r:embed="rId3">
            <a:alphaModFix/>
            <a:grayscl/>
          </a:blip>
          <a:stretch>
            <a:fillRect/>
          </a:stretch>
        </p:blipFill>
        <p:spPr>
          <a:xfrm rot="-5400000">
            <a:off x="-280122" y="1399306"/>
            <a:ext cx="4361500" cy="2997270"/>
          </a:xfrm>
          <a:prstGeom prst="rect">
            <a:avLst/>
          </a:prstGeom>
          <a:noFill/>
          <a:ln>
            <a:noFill/>
          </a:ln>
        </p:spPr>
      </p:pic>
      <p:pic>
        <p:nvPicPr>
          <p:cNvPr id="107" name="Shape 107"/>
          <p:cNvPicPr preferRelativeResize="0"/>
          <p:nvPr/>
        </p:nvPicPr>
        <p:blipFill>
          <a:blip r:embed="rId4">
            <a:alphaModFix/>
          </a:blip>
          <a:stretch>
            <a:fillRect/>
          </a:stretch>
        </p:blipFill>
        <p:spPr>
          <a:xfrm rot="-5400000">
            <a:off x="-239095" y="6068562"/>
            <a:ext cx="4361501" cy="3079321"/>
          </a:xfrm>
          <a:prstGeom prst="rect">
            <a:avLst/>
          </a:prstGeom>
          <a:noFill/>
          <a:ln>
            <a:noFill/>
          </a:ln>
        </p:spPr>
      </p:pic>
      <p:pic>
        <p:nvPicPr>
          <p:cNvPr id="108" name="Shape 108"/>
          <p:cNvPicPr preferRelativeResize="0"/>
          <p:nvPr/>
        </p:nvPicPr>
        <p:blipFill>
          <a:blip r:embed="rId5">
            <a:alphaModFix/>
            <a:grayscl/>
          </a:blip>
          <a:stretch>
            <a:fillRect/>
          </a:stretch>
        </p:blipFill>
        <p:spPr>
          <a:xfrm rot="-5400000">
            <a:off x="3798930" y="1395424"/>
            <a:ext cx="4385700" cy="2980834"/>
          </a:xfrm>
          <a:prstGeom prst="rect">
            <a:avLst/>
          </a:prstGeom>
          <a:noFill/>
          <a:ln>
            <a:noFill/>
          </a:ln>
        </p:spPr>
      </p:pic>
      <p:pic>
        <p:nvPicPr>
          <p:cNvPr id="109" name="Shape 109"/>
          <p:cNvPicPr preferRelativeResize="0"/>
          <p:nvPr/>
        </p:nvPicPr>
        <p:blipFill>
          <a:blip r:embed="rId6">
            <a:alphaModFix/>
          </a:blip>
          <a:stretch>
            <a:fillRect/>
          </a:stretch>
        </p:blipFill>
        <p:spPr>
          <a:xfrm rot="-5400000">
            <a:off x="3806583" y="6034568"/>
            <a:ext cx="4353827" cy="2997400"/>
          </a:xfrm>
          <a:prstGeom prst="rect">
            <a:avLst/>
          </a:prstGeom>
          <a:noFill/>
          <a:ln>
            <a:noFill/>
          </a:ln>
        </p:spPr>
      </p:pic>
      <p:sp>
        <p:nvSpPr>
          <p:cNvPr id="110" name="Shape 110"/>
          <p:cNvSpPr txBox="1"/>
          <p:nvPr/>
        </p:nvSpPr>
        <p:spPr>
          <a:xfrm rot="-5400000">
            <a:off x="2460776" y="2699087"/>
            <a:ext cx="1235205" cy="565419"/>
          </a:xfrm>
          <a:prstGeom prst="rect">
            <a:avLst/>
          </a:prstGeom>
          <a:solidFill>
            <a:schemeClr val="bg1"/>
          </a:solidFill>
          <a:ln>
            <a:noFill/>
          </a:ln>
        </p:spPr>
        <p:txBody>
          <a:bodyPr lIns="101866" tIns="101866" rIns="101866" bIns="101866" anchor="t" anchorCtr="0">
            <a:noAutofit/>
          </a:bodyPr>
          <a:lstStyle/>
          <a:p>
            <a:r>
              <a:rPr lang="en-US" dirty="0"/>
              <a:t>summer</a:t>
            </a:r>
          </a:p>
        </p:txBody>
      </p:sp>
      <p:sp>
        <p:nvSpPr>
          <p:cNvPr id="111" name="Shape 111"/>
          <p:cNvSpPr txBox="1"/>
          <p:nvPr/>
        </p:nvSpPr>
        <p:spPr>
          <a:xfrm rot="-5400000">
            <a:off x="6872215" y="2610218"/>
            <a:ext cx="548789" cy="487900"/>
          </a:xfrm>
          <a:prstGeom prst="rect">
            <a:avLst/>
          </a:prstGeom>
          <a:solidFill>
            <a:schemeClr val="bg1"/>
          </a:solidFill>
          <a:ln>
            <a:noFill/>
          </a:ln>
        </p:spPr>
        <p:txBody>
          <a:bodyPr lIns="101866" tIns="101866" rIns="101866" bIns="101866" anchor="t" anchorCtr="0">
            <a:noAutofit/>
          </a:bodyPr>
          <a:lstStyle/>
          <a:p>
            <a:r>
              <a:rPr lang="en-US" dirty="0"/>
              <a:t>fall</a:t>
            </a:r>
          </a:p>
        </p:txBody>
      </p:sp>
      <p:sp>
        <p:nvSpPr>
          <p:cNvPr id="112" name="Shape 112"/>
          <p:cNvSpPr txBox="1"/>
          <p:nvPr/>
        </p:nvSpPr>
        <p:spPr>
          <a:xfrm rot="-5400000">
            <a:off x="2593543" y="7575378"/>
            <a:ext cx="1046022" cy="565419"/>
          </a:xfrm>
          <a:prstGeom prst="rect">
            <a:avLst/>
          </a:prstGeom>
          <a:solidFill>
            <a:schemeClr val="bg1"/>
          </a:solidFill>
          <a:ln>
            <a:noFill/>
          </a:ln>
        </p:spPr>
        <p:txBody>
          <a:bodyPr lIns="101866" tIns="101866" rIns="101866" bIns="101866" anchor="t" anchorCtr="0">
            <a:noAutofit/>
          </a:bodyPr>
          <a:lstStyle/>
          <a:p>
            <a:r>
              <a:rPr lang="en-US" dirty="0"/>
              <a:t>spring</a:t>
            </a:r>
          </a:p>
        </p:txBody>
      </p:sp>
      <p:sp>
        <p:nvSpPr>
          <p:cNvPr id="113" name="Shape 113"/>
          <p:cNvSpPr txBox="1"/>
          <p:nvPr/>
        </p:nvSpPr>
        <p:spPr>
          <a:xfrm rot="-5400000">
            <a:off x="6641523" y="7020626"/>
            <a:ext cx="1013697" cy="418539"/>
          </a:xfrm>
          <a:prstGeom prst="rect">
            <a:avLst/>
          </a:prstGeom>
          <a:solidFill>
            <a:schemeClr val="bg1"/>
          </a:solidFill>
          <a:ln>
            <a:noFill/>
          </a:ln>
        </p:spPr>
        <p:txBody>
          <a:bodyPr lIns="101866" tIns="101866" rIns="101866" bIns="101866" anchor="t" anchorCtr="0">
            <a:noAutofit/>
          </a:bodyPr>
          <a:lstStyle/>
          <a:p>
            <a:r>
              <a:rPr lang="en-US" dirty="0"/>
              <a:t>winter</a:t>
            </a:r>
          </a:p>
        </p:txBody>
      </p:sp>
      <p:sp>
        <p:nvSpPr>
          <p:cNvPr id="2" name="Slide Number Placeholder 1"/>
          <p:cNvSpPr>
            <a:spLocks noGrp="1"/>
          </p:cNvSpPr>
          <p:nvPr>
            <p:ph type="sldNum" sz="quarter" idx="12"/>
          </p:nvPr>
        </p:nvSpPr>
        <p:spPr/>
        <p:txBody>
          <a:bodyPr/>
          <a:lstStyle/>
          <a:p>
            <a:fld id="{F177B04D-AEB5-43ED-B9BA-B3D1EC9C9067}" type="slidenum">
              <a:rPr lang="en-US" smtClean="0"/>
              <a:pPr/>
              <a:t>10</a:t>
            </a:fld>
            <a:endParaRPr lang="en-US" dirty="0"/>
          </a:p>
        </p:txBody>
      </p:sp>
    </p:spTree>
    <p:extLst>
      <p:ext uri="{BB962C8B-B14F-4D97-AF65-F5344CB8AC3E}">
        <p14:creationId xmlns:p14="http://schemas.microsoft.com/office/powerpoint/2010/main" val="355633992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2037994" y="140348"/>
            <a:ext cx="3060277" cy="1084050"/>
          </a:xfrm>
          <a:prstGeom prst="rect">
            <a:avLst/>
          </a:prstGeom>
          <a:noFill/>
          <a:ln>
            <a:noFill/>
          </a:ln>
        </p:spPr>
        <p:txBody>
          <a:bodyPr lIns="101866" tIns="101866" rIns="101866" bIns="101866" anchor="ctr" anchorCtr="0">
            <a:noAutofit/>
          </a:bodyPr>
          <a:lstStyle/>
          <a:p>
            <a:r>
              <a:rPr lang="en-US" sz="2800" dirty="0">
                <a:solidFill>
                  <a:schemeClr val="dk1"/>
                </a:solidFill>
                <a:latin typeface="Calibri"/>
                <a:ea typeface="Calibri"/>
                <a:cs typeface="Calibri"/>
                <a:sym typeface="Calibri"/>
              </a:rPr>
              <a:t>ancillary materials</a:t>
            </a:r>
          </a:p>
        </p:txBody>
      </p:sp>
      <p:sp>
        <p:nvSpPr>
          <p:cNvPr id="119" name="Shape 119"/>
          <p:cNvSpPr txBox="1"/>
          <p:nvPr/>
        </p:nvSpPr>
        <p:spPr>
          <a:xfrm>
            <a:off x="240454" y="1484698"/>
            <a:ext cx="3463920" cy="830279"/>
          </a:xfrm>
          <a:prstGeom prst="rect">
            <a:avLst/>
          </a:prstGeom>
          <a:noFill/>
          <a:ln>
            <a:noFill/>
          </a:ln>
        </p:spPr>
        <p:txBody>
          <a:bodyPr lIns="101866" tIns="101866" rIns="101866" bIns="101866" anchor="t" anchorCtr="0">
            <a:noAutofit/>
          </a:bodyPr>
          <a:lstStyle/>
          <a:p>
            <a:r>
              <a:rPr lang="en-US" sz="1200" u="sng" dirty="0">
                <a:solidFill>
                  <a:schemeClr val="hlink"/>
                </a:solidFill>
                <a:hlinkClick r:id="rId3"/>
              </a:rPr>
              <a:t>Bee and Cherry Blossom Video</a:t>
            </a:r>
          </a:p>
          <a:p>
            <a:pPr>
              <a:buClr>
                <a:schemeClr val="dk1"/>
              </a:buClr>
              <a:buSzPct val="91666"/>
            </a:pPr>
            <a:r>
              <a:rPr lang="en-US" sz="1200" b="1" dirty="0">
                <a:solidFill>
                  <a:schemeClr val="dk1"/>
                </a:solidFill>
                <a:latin typeface="Calibri"/>
                <a:ea typeface="Calibri"/>
                <a:cs typeface="Calibri"/>
                <a:sym typeface="Calibri"/>
              </a:rPr>
              <a:t>https://www.youtube.com/watch?v=Q80pcN0lp8s</a:t>
            </a:r>
          </a:p>
          <a:p>
            <a:endParaRPr sz="1200" dirty="0"/>
          </a:p>
        </p:txBody>
      </p:sp>
      <p:pic>
        <p:nvPicPr>
          <p:cNvPr id="120" name="Shape 120"/>
          <p:cNvPicPr preferRelativeResize="0"/>
          <p:nvPr/>
        </p:nvPicPr>
        <p:blipFill>
          <a:blip r:embed="rId4">
            <a:alphaModFix/>
          </a:blip>
          <a:stretch>
            <a:fillRect/>
          </a:stretch>
        </p:blipFill>
        <p:spPr>
          <a:xfrm rot="-5400000">
            <a:off x="628429" y="1560613"/>
            <a:ext cx="2799253" cy="3847015"/>
          </a:xfrm>
          <a:prstGeom prst="rect">
            <a:avLst/>
          </a:prstGeom>
          <a:noFill/>
          <a:ln>
            <a:noFill/>
          </a:ln>
        </p:spPr>
      </p:pic>
      <p:sp>
        <p:nvSpPr>
          <p:cNvPr id="121" name="Shape 121"/>
          <p:cNvSpPr txBox="1"/>
          <p:nvPr/>
        </p:nvSpPr>
        <p:spPr>
          <a:xfrm>
            <a:off x="968433" y="4920190"/>
            <a:ext cx="1441940" cy="514470"/>
          </a:xfrm>
          <a:prstGeom prst="rect">
            <a:avLst/>
          </a:prstGeom>
          <a:noFill/>
          <a:ln>
            <a:noFill/>
          </a:ln>
        </p:spPr>
        <p:txBody>
          <a:bodyPr lIns="101866" tIns="101866" rIns="101866" bIns="101866" anchor="t" anchorCtr="0">
            <a:noAutofit/>
          </a:bodyPr>
          <a:lstStyle/>
          <a:p>
            <a:r>
              <a:rPr lang="en-US" sz="1100"/>
              <a:t>Poster prepared for lesson</a:t>
            </a:r>
          </a:p>
        </p:txBody>
      </p:sp>
      <p:pic>
        <p:nvPicPr>
          <p:cNvPr id="122" name="Shape 122"/>
          <p:cNvPicPr preferRelativeResize="0"/>
          <p:nvPr/>
        </p:nvPicPr>
        <p:blipFill>
          <a:blip r:embed="rId5">
            <a:alphaModFix/>
          </a:blip>
          <a:stretch>
            <a:fillRect/>
          </a:stretch>
        </p:blipFill>
        <p:spPr>
          <a:xfrm rot="-5400000">
            <a:off x="4470310" y="1579469"/>
            <a:ext cx="2771808" cy="3809302"/>
          </a:xfrm>
          <a:prstGeom prst="rect">
            <a:avLst/>
          </a:prstGeom>
          <a:noFill/>
          <a:ln>
            <a:noFill/>
          </a:ln>
        </p:spPr>
      </p:pic>
      <p:sp>
        <p:nvSpPr>
          <p:cNvPr id="123" name="Shape 123"/>
          <p:cNvSpPr txBox="1"/>
          <p:nvPr/>
        </p:nvSpPr>
        <p:spPr>
          <a:xfrm>
            <a:off x="4997830" y="4899551"/>
            <a:ext cx="1866260" cy="555720"/>
          </a:xfrm>
          <a:prstGeom prst="rect">
            <a:avLst/>
          </a:prstGeom>
          <a:noFill/>
          <a:ln>
            <a:noFill/>
          </a:ln>
        </p:spPr>
        <p:txBody>
          <a:bodyPr lIns="101866" tIns="101866" rIns="101866" bIns="101866" anchor="t" anchorCtr="0">
            <a:noAutofit/>
          </a:bodyPr>
          <a:lstStyle/>
          <a:p>
            <a:r>
              <a:rPr lang="en-US" sz="1100"/>
              <a:t>Poster after life cycle done with students</a:t>
            </a:r>
          </a:p>
        </p:txBody>
      </p:sp>
      <p:pic>
        <p:nvPicPr>
          <p:cNvPr id="124" name="Shape 124"/>
          <p:cNvPicPr preferRelativeResize="0"/>
          <p:nvPr/>
        </p:nvPicPr>
        <p:blipFill>
          <a:blip r:embed="rId6">
            <a:alphaModFix/>
          </a:blip>
          <a:stretch>
            <a:fillRect/>
          </a:stretch>
        </p:blipFill>
        <p:spPr>
          <a:xfrm rot="-5400000">
            <a:off x="527952" y="6103920"/>
            <a:ext cx="2791113" cy="2157442"/>
          </a:xfrm>
          <a:prstGeom prst="rect">
            <a:avLst/>
          </a:prstGeom>
          <a:noFill/>
          <a:ln>
            <a:noFill/>
          </a:ln>
        </p:spPr>
      </p:pic>
      <p:sp>
        <p:nvSpPr>
          <p:cNvPr id="125" name="Shape 125"/>
          <p:cNvSpPr txBox="1"/>
          <p:nvPr/>
        </p:nvSpPr>
        <p:spPr>
          <a:xfrm>
            <a:off x="735888" y="8578198"/>
            <a:ext cx="2375239" cy="830279"/>
          </a:xfrm>
          <a:prstGeom prst="rect">
            <a:avLst/>
          </a:prstGeom>
          <a:noFill/>
          <a:ln>
            <a:noFill/>
          </a:ln>
        </p:spPr>
        <p:txBody>
          <a:bodyPr lIns="101866" tIns="101866" rIns="101866" bIns="101866" anchor="t" anchorCtr="0">
            <a:noAutofit/>
          </a:bodyPr>
          <a:lstStyle/>
          <a:p>
            <a:r>
              <a:rPr lang="en-US" sz="1100" dirty="0"/>
              <a:t>Poster with spring/summer cherry blossom section completed after video</a:t>
            </a:r>
          </a:p>
        </p:txBody>
      </p:sp>
      <p:pic>
        <p:nvPicPr>
          <p:cNvPr id="126" name="Shape 126"/>
          <p:cNvPicPr preferRelativeResize="0"/>
          <p:nvPr/>
        </p:nvPicPr>
        <p:blipFill>
          <a:blip r:embed="rId7">
            <a:alphaModFix/>
          </a:blip>
          <a:stretch>
            <a:fillRect/>
          </a:stretch>
        </p:blipFill>
        <p:spPr>
          <a:xfrm rot="10800000">
            <a:off x="3657600" y="5787084"/>
            <a:ext cx="3847013" cy="2801275"/>
          </a:xfrm>
          <a:prstGeom prst="rect">
            <a:avLst/>
          </a:prstGeom>
          <a:noFill/>
          <a:ln>
            <a:noFill/>
          </a:ln>
        </p:spPr>
      </p:pic>
      <p:sp>
        <p:nvSpPr>
          <p:cNvPr id="127" name="Shape 127"/>
          <p:cNvSpPr txBox="1"/>
          <p:nvPr/>
        </p:nvSpPr>
        <p:spPr>
          <a:xfrm>
            <a:off x="3954876" y="8505032"/>
            <a:ext cx="3039599" cy="830279"/>
          </a:xfrm>
          <a:prstGeom prst="rect">
            <a:avLst/>
          </a:prstGeom>
          <a:noFill/>
          <a:ln>
            <a:noFill/>
          </a:ln>
        </p:spPr>
        <p:txBody>
          <a:bodyPr lIns="101866" tIns="101866" rIns="101866" bIns="101866" anchor="t" anchorCtr="0">
            <a:noAutofit/>
          </a:bodyPr>
          <a:lstStyle/>
          <a:p>
            <a:r>
              <a:rPr lang="en-US" sz="1100" dirty="0"/>
              <a:t>Poster completed after inference of fall and winter… blank boxes are where the pictures of the trees through the seasons would go</a:t>
            </a:r>
          </a:p>
        </p:txBody>
      </p:sp>
      <p:sp>
        <p:nvSpPr>
          <p:cNvPr id="2" name="Slide Number Placeholder 1"/>
          <p:cNvSpPr>
            <a:spLocks noGrp="1"/>
          </p:cNvSpPr>
          <p:nvPr>
            <p:ph type="sldNum" sz="quarter" idx="12"/>
          </p:nvPr>
        </p:nvSpPr>
        <p:spPr/>
        <p:txBody>
          <a:bodyPr/>
          <a:lstStyle/>
          <a:p>
            <a:fld id="{F177B04D-AEB5-43ED-B9BA-B3D1EC9C9067}" type="slidenum">
              <a:rPr lang="en-US" smtClean="0"/>
              <a:pPr/>
              <a:t>11</a:t>
            </a:fld>
            <a:endParaRPr lang="en-US" dirty="0"/>
          </a:p>
        </p:txBody>
      </p:sp>
    </p:spTree>
    <p:extLst>
      <p:ext uri="{BB962C8B-B14F-4D97-AF65-F5344CB8AC3E}">
        <p14:creationId xmlns:p14="http://schemas.microsoft.com/office/powerpoint/2010/main" val="1600922685"/>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8946634"/>
              </p:ext>
            </p:extLst>
          </p:nvPr>
        </p:nvGraphicFramePr>
        <p:xfrm>
          <a:off x="431800" y="1520915"/>
          <a:ext cx="6908800" cy="5818632"/>
        </p:xfrm>
        <a:graphic>
          <a:graphicData uri="http://schemas.openxmlformats.org/drawingml/2006/table">
            <a:tbl>
              <a:tblPr firstRow="1" bandRow="1">
                <a:tableStyleId>{5940675A-B579-460E-94D1-54222C63F5DA}</a:tableStyleId>
              </a:tblPr>
              <a:tblGrid>
                <a:gridCol w="6908800"/>
              </a:tblGrid>
              <a:tr h="905256">
                <a:tc>
                  <a:txBody>
                    <a:bodyPr/>
                    <a:lstStyle/>
                    <a:p>
                      <a:endParaRPr lang="en-US" sz="1800" dirty="0" smtClean="0"/>
                    </a:p>
                    <a:p>
                      <a:r>
                        <a:rPr lang="en-US" sz="1800" b="1" dirty="0" smtClean="0"/>
                        <a:t>Name______________________</a:t>
                      </a:r>
                    </a:p>
                    <a:p>
                      <a:endParaRPr lang="en-US" sz="1800" dirty="0"/>
                    </a:p>
                  </a:txBody>
                  <a:tcPr marL="103632" marR="103632" marT="50292" marB="50292">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07924">
                <a:tc>
                  <a:txBody>
                    <a:bodyPr/>
                    <a:lstStyle/>
                    <a:p>
                      <a:r>
                        <a:rPr lang="en-US" sz="1800" b="1" dirty="0" smtClean="0"/>
                        <a:t>What is the </a:t>
                      </a:r>
                      <a:r>
                        <a:rPr lang="en-US" sz="1800" b="1" u="sng" dirty="0" smtClean="0"/>
                        <a:t>main topic</a:t>
                      </a:r>
                      <a:r>
                        <a:rPr lang="en-US" sz="1800" b="1" u="none" dirty="0" smtClean="0"/>
                        <a:t> </a:t>
                      </a:r>
                      <a:r>
                        <a:rPr lang="en-US" sz="1800" b="1" dirty="0" smtClean="0"/>
                        <a:t>of the text?</a:t>
                      </a:r>
                      <a:endParaRPr lang="en-US" sz="1800" b="1"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r>
                        <a:rPr lang="en-US" sz="1800" b="1" dirty="0" smtClean="0"/>
                        <a:t>Which </a:t>
                      </a:r>
                      <a:r>
                        <a:rPr lang="en-US" sz="1800" b="1" u="sng" dirty="0" smtClean="0"/>
                        <a:t>key details</a:t>
                      </a:r>
                      <a:r>
                        <a:rPr lang="en-US" sz="1800" b="1" u="none" dirty="0" smtClean="0"/>
                        <a:t> </a:t>
                      </a:r>
                      <a:r>
                        <a:rPr lang="en-US" sz="1800" b="1" dirty="0" smtClean="0"/>
                        <a:t>help you know the </a:t>
                      </a:r>
                      <a:r>
                        <a:rPr lang="en-US" sz="1800" b="1" u="sng" dirty="0" smtClean="0"/>
                        <a:t>specific</a:t>
                      </a:r>
                      <a:r>
                        <a:rPr lang="en-US" sz="1800" b="1" u="sng" baseline="0" dirty="0" smtClean="0"/>
                        <a:t> focus</a:t>
                      </a:r>
                      <a:r>
                        <a:rPr lang="en-US" sz="1800" b="1" u="none" baseline="0" dirty="0" smtClean="0"/>
                        <a:t> </a:t>
                      </a:r>
                      <a:r>
                        <a:rPr lang="en-US" sz="1800" b="1" baseline="0" dirty="0" smtClean="0"/>
                        <a:t>of paragraph ____?</a:t>
                      </a:r>
                      <a:endParaRPr lang="en-US" sz="1800" b="1"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endParaRPr lang="en-US" sz="180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smtClean="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smtClean="0"/>
                        <a:t>Which </a:t>
                      </a:r>
                      <a:r>
                        <a:rPr lang="en-US" sz="1800" b="1" u="sng" dirty="0" smtClean="0"/>
                        <a:t>key details</a:t>
                      </a:r>
                      <a:r>
                        <a:rPr lang="en-US" sz="1800" b="1" u="none" dirty="0" smtClean="0"/>
                        <a:t> </a:t>
                      </a:r>
                      <a:r>
                        <a:rPr lang="en-US" sz="1800" b="1" dirty="0" smtClean="0"/>
                        <a:t>help you know the </a:t>
                      </a:r>
                      <a:r>
                        <a:rPr lang="en-US" sz="1800" b="1" u="sng" dirty="0" smtClean="0"/>
                        <a:t>specific</a:t>
                      </a:r>
                      <a:r>
                        <a:rPr lang="en-US" sz="1800" b="1" u="sng" baseline="0" dirty="0" smtClean="0"/>
                        <a:t> focus</a:t>
                      </a:r>
                      <a:r>
                        <a:rPr lang="en-US" sz="1800" b="1" u="none" baseline="0" dirty="0" smtClean="0"/>
                        <a:t> </a:t>
                      </a:r>
                      <a:r>
                        <a:rPr lang="en-US" sz="1800" b="1" baseline="0" dirty="0" smtClean="0"/>
                        <a:t>of paragraph ____?</a:t>
                      </a:r>
                      <a:endParaRPr lang="en-US" sz="1800" b="1" dirty="0" smtClean="0"/>
                    </a:p>
                  </a:txBody>
                  <a:tcPr marL="103632" marR="103632" marT="50292" marB="50292"/>
                </a:tc>
              </a:tr>
              <a:tr h="407924">
                <a:tc>
                  <a:txBody>
                    <a:bodyPr/>
                    <a:lstStyle/>
                    <a:p>
                      <a:endParaRPr lang="en-US" sz="180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bl>
          </a:graphicData>
        </a:graphic>
      </p:graphicFrame>
      <p:sp>
        <p:nvSpPr>
          <p:cNvPr id="9" name="Rectangle 8"/>
          <p:cNvSpPr/>
          <p:nvPr/>
        </p:nvSpPr>
        <p:spPr>
          <a:xfrm>
            <a:off x="4040545" y="1101816"/>
            <a:ext cx="3281680" cy="1615809"/>
          </a:xfrm>
          <a:prstGeom prst="rect">
            <a:avLst/>
          </a:prstGeom>
          <a:solidFill>
            <a:schemeClr val="accent5">
              <a:lumMod val="20000"/>
              <a:lumOff val="80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22" tIns="45711" rIns="91422" bIns="45711">
            <a:spAutoFit/>
          </a:bodyPr>
          <a:lstStyle/>
          <a:p>
            <a:r>
              <a:rPr lang="en-US" sz="1100" b="1" dirty="0"/>
              <a:t>Instruct student to read a multi-paragraph text.</a:t>
            </a:r>
          </a:p>
          <a:p>
            <a:endParaRPr lang="en-US" sz="1100" b="1" dirty="0"/>
          </a:p>
          <a:p>
            <a:r>
              <a:rPr lang="en-US" sz="1100" b="1" dirty="0"/>
              <a:t>Ask, “What is this text mostly about?”  Tell them this is the </a:t>
            </a:r>
            <a:r>
              <a:rPr lang="en-US" sz="1100" b="1" u="sng" dirty="0">
                <a:solidFill>
                  <a:srgbClr val="C00000"/>
                </a:solidFill>
                <a:effectLst>
                  <a:outerShdw blurRad="38100" dist="38100" dir="2700000" algn="tl">
                    <a:srgbClr val="000000">
                      <a:alpha val="43137"/>
                    </a:srgbClr>
                  </a:outerShdw>
                </a:effectLst>
              </a:rPr>
              <a:t>main</a:t>
            </a:r>
            <a:r>
              <a:rPr lang="en-US" sz="1100" b="1" u="sng" dirty="0">
                <a:solidFill>
                  <a:srgbClr val="C00000"/>
                </a:solidFill>
              </a:rPr>
              <a:t> </a:t>
            </a:r>
            <a:r>
              <a:rPr lang="en-US" sz="1100" b="1" u="sng" dirty="0">
                <a:solidFill>
                  <a:srgbClr val="C00000"/>
                </a:solidFill>
                <a:effectLst>
                  <a:outerShdw blurRad="38100" dist="38100" dir="2700000" algn="tl">
                    <a:srgbClr val="000000">
                      <a:alpha val="43137"/>
                    </a:srgbClr>
                  </a:outerShdw>
                </a:effectLst>
              </a:rPr>
              <a:t>topic</a:t>
            </a:r>
            <a:r>
              <a:rPr lang="en-US" sz="1100" b="1" dirty="0">
                <a:solidFill>
                  <a:srgbClr val="C00000"/>
                </a:solidFill>
              </a:rPr>
              <a:t> </a:t>
            </a:r>
            <a:r>
              <a:rPr lang="en-US" sz="1100" dirty="0"/>
              <a:t> </a:t>
            </a:r>
            <a:r>
              <a:rPr lang="en-US" sz="1100" b="1" dirty="0"/>
              <a:t>of the text.  Have students share how they know what the text is mostly about.</a:t>
            </a:r>
          </a:p>
          <a:p>
            <a:endParaRPr lang="en-US" sz="1100" b="1" dirty="0"/>
          </a:p>
          <a:p>
            <a:r>
              <a:rPr lang="en-US" sz="1100" b="1" dirty="0"/>
              <a:t>Ask students to write the </a:t>
            </a:r>
            <a:r>
              <a:rPr lang="en-US" sz="1100" b="1" u="sng" dirty="0">
                <a:solidFill>
                  <a:srgbClr val="C00000"/>
                </a:solidFill>
                <a:effectLst>
                  <a:outerShdw blurRad="38100" dist="38100" dir="2700000" algn="tl">
                    <a:srgbClr val="000000">
                      <a:alpha val="43137"/>
                    </a:srgbClr>
                  </a:outerShdw>
                </a:effectLst>
              </a:rPr>
              <a:t>main topic</a:t>
            </a:r>
            <a:r>
              <a:rPr lang="en-US" sz="1100" b="1" dirty="0">
                <a:solidFill>
                  <a:srgbClr val="C00000"/>
                </a:solidFill>
                <a:effectLst>
                  <a:outerShdw blurRad="38100" dist="38100" dir="2700000" algn="tl">
                    <a:srgbClr val="000000">
                      <a:alpha val="43137"/>
                    </a:srgbClr>
                  </a:outerShdw>
                </a:effectLst>
              </a:rPr>
              <a:t> </a:t>
            </a:r>
            <a:r>
              <a:rPr lang="en-US" sz="1100" b="1" dirty="0"/>
              <a:t>of the text.</a:t>
            </a:r>
          </a:p>
          <a:p>
            <a:r>
              <a:rPr lang="en-US" sz="1100" b="1" dirty="0"/>
              <a:t>Note:  topic means the entirety of the text which can be told in </a:t>
            </a:r>
            <a:r>
              <a:rPr lang="en-US" sz="1100" b="1" u="sng" dirty="0"/>
              <a:t>one word  or </a:t>
            </a:r>
            <a:r>
              <a:rPr lang="en-US" sz="1100" b="1" u="sng" dirty="0" smtClean="0"/>
              <a:t>phrase</a:t>
            </a:r>
            <a:r>
              <a:rPr lang="en-US" sz="1100" b="1" dirty="0"/>
              <a:t>.</a:t>
            </a:r>
          </a:p>
        </p:txBody>
      </p:sp>
      <p:sp>
        <p:nvSpPr>
          <p:cNvPr id="10" name="Rounded Rectangle 9"/>
          <p:cNvSpPr/>
          <p:nvPr/>
        </p:nvSpPr>
        <p:spPr>
          <a:xfrm>
            <a:off x="6995160" y="850356"/>
            <a:ext cx="458789" cy="50292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75" tIns="50938" rIns="101875" bIns="50938"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3" name="TextBox 2"/>
          <p:cNvSpPr txBox="1"/>
          <p:nvPr/>
        </p:nvSpPr>
        <p:spPr>
          <a:xfrm>
            <a:off x="407837" y="242219"/>
            <a:ext cx="7063145" cy="318321"/>
          </a:xfrm>
          <a:prstGeom prst="rect">
            <a:avLst/>
          </a:prstGeom>
          <a:noFill/>
        </p:spPr>
        <p:txBody>
          <a:bodyPr wrap="square" lIns="101882" tIns="50941" rIns="101882" bIns="50941" rtlCol="0">
            <a:spAutoFit/>
          </a:bodyPr>
          <a:lstStyle/>
          <a:p>
            <a:r>
              <a:rPr lang="en-US" sz="1400" b="1" dirty="0" smtClean="0"/>
              <a:t>Teachers: This </a:t>
            </a:r>
            <a:r>
              <a:rPr lang="en-US" sz="1400" b="1" dirty="0"/>
              <a:t>is a note-taking page students can use when researching about a topic.</a:t>
            </a:r>
          </a:p>
        </p:txBody>
      </p:sp>
      <p:sp>
        <p:nvSpPr>
          <p:cNvPr id="11" name="Rectangle 10"/>
          <p:cNvSpPr/>
          <p:nvPr/>
        </p:nvSpPr>
        <p:spPr>
          <a:xfrm>
            <a:off x="1122680" y="4035516"/>
            <a:ext cx="3281680" cy="2630296"/>
          </a:xfrm>
          <a:prstGeom prst="rect">
            <a:avLst/>
          </a:prstGeom>
          <a:solidFill>
            <a:schemeClr val="accent5">
              <a:lumMod val="20000"/>
              <a:lumOff val="80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22" tIns="45711" rIns="91422" bIns="45711">
            <a:spAutoFit/>
          </a:bodyPr>
          <a:lstStyle/>
          <a:p>
            <a:r>
              <a:rPr lang="en-US" sz="1100" b="1" dirty="0"/>
              <a:t>Explain, “a </a:t>
            </a:r>
            <a:r>
              <a:rPr lang="en-US" sz="1100" b="1" u="sng" dirty="0">
                <a:solidFill>
                  <a:srgbClr val="C00000"/>
                </a:solidFill>
                <a:effectLst>
                  <a:outerShdw blurRad="38100" dist="38100" dir="2700000" algn="tl">
                    <a:srgbClr val="000000">
                      <a:alpha val="43137"/>
                    </a:srgbClr>
                  </a:outerShdw>
                </a:effectLst>
              </a:rPr>
              <a:t>specific focus</a:t>
            </a:r>
            <a:r>
              <a:rPr lang="en-US" sz="1100" b="1" dirty="0">
                <a:solidFill>
                  <a:srgbClr val="C00000"/>
                </a:solidFill>
                <a:effectLst>
                  <a:outerShdw blurRad="38100" dist="38100" dir="2700000" algn="tl">
                    <a:srgbClr val="000000">
                      <a:alpha val="43137"/>
                    </a:srgbClr>
                  </a:outerShdw>
                </a:effectLst>
              </a:rPr>
              <a:t> </a:t>
            </a:r>
            <a:r>
              <a:rPr lang="en-US" sz="1100" b="1" dirty="0"/>
              <a:t>is what the paragraph is telling about the </a:t>
            </a:r>
            <a:r>
              <a:rPr lang="en-US" sz="1100" b="1" u="sng" dirty="0">
                <a:solidFill>
                  <a:srgbClr val="C00000"/>
                </a:solidFill>
                <a:effectLst>
                  <a:outerShdw blurRad="38100" dist="38100" dir="2700000" algn="tl">
                    <a:srgbClr val="000000">
                      <a:alpha val="43137"/>
                    </a:srgbClr>
                  </a:outerShdw>
                </a:effectLst>
              </a:rPr>
              <a:t>topic</a:t>
            </a:r>
            <a:r>
              <a:rPr lang="en-US" sz="1100" b="1" dirty="0"/>
              <a:t>.  </a:t>
            </a:r>
            <a:r>
              <a:rPr lang="en-US" sz="1100" b="1" u="sng" dirty="0">
                <a:solidFill>
                  <a:srgbClr val="C00000"/>
                </a:solidFill>
                <a:effectLst>
                  <a:outerShdw blurRad="38100" dist="38100" dir="2700000" algn="tl">
                    <a:srgbClr val="000000">
                      <a:alpha val="43137"/>
                    </a:srgbClr>
                  </a:outerShdw>
                </a:effectLst>
              </a:rPr>
              <a:t>Key details</a:t>
            </a:r>
            <a:r>
              <a:rPr lang="en-US" sz="1100" b="1" dirty="0">
                <a:solidFill>
                  <a:srgbClr val="C00000"/>
                </a:solidFill>
                <a:effectLst>
                  <a:outerShdw blurRad="38100" dist="38100" dir="2700000" algn="tl">
                    <a:srgbClr val="000000">
                      <a:alpha val="43137"/>
                    </a:srgbClr>
                  </a:outerShdw>
                </a:effectLst>
              </a:rPr>
              <a:t> </a:t>
            </a:r>
            <a:r>
              <a:rPr lang="en-US" sz="1100" b="1" dirty="0"/>
              <a:t>help us find the </a:t>
            </a:r>
            <a:r>
              <a:rPr lang="en-US" sz="1100" b="1" u="sng" dirty="0">
                <a:solidFill>
                  <a:srgbClr val="C00000"/>
                </a:solidFill>
                <a:effectLst>
                  <a:outerShdw blurRad="38100" dist="38100" dir="2700000" algn="tl">
                    <a:srgbClr val="000000">
                      <a:alpha val="43137"/>
                    </a:srgbClr>
                  </a:outerShdw>
                </a:effectLst>
              </a:rPr>
              <a:t>specific focus</a:t>
            </a:r>
            <a:r>
              <a:rPr lang="en-US" sz="1100" b="1" dirty="0">
                <a:solidFill>
                  <a:srgbClr val="C00000"/>
                </a:solidFill>
                <a:effectLst>
                  <a:outerShdw blurRad="38100" dist="38100" dir="2700000" algn="tl">
                    <a:srgbClr val="000000">
                      <a:alpha val="43137"/>
                    </a:srgbClr>
                  </a:outerShdw>
                </a:effectLst>
              </a:rPr>
              <a:t> </a:t>
            </a:r>
            <a:r>
              <a:rPr lang="en-US" sz="1100" b="1" dirty="0"/>
              <a:t>of paragraphs.”</a:t>
            </a:r>
          </a:p>
          <a:p>
            <a:endParaRPr lang="en-US" sz="1100" b="1" dirty="0"/>
          </a:p>
          <a:p>
            <a:pPr defTabSz="1135157"/>
            <a:r>
              <a:rPr lang="en-US" sz="1100" b="1" dirty="0">
                <a:solidFill>
                  <a:prstClr val="black"/>
                </a:solidFill>
              </a:rPr>
              <a:t>Example:  If the main topic is DOGS,</a:t>
            </a:r>
          </a:p>
          <a:p>
            <a:pPr defTabSz="1135157"/>
            <a:r>
              <a:rPr lang="en-US" sz="1100" b="1" dirty="0">
                <a:solidFill>
                  <a:prstClr val="black"/>
                </a:solidFill>
              </a:rPr>
              <a:t>Some </a:t>
            </a:r>
            <a:r>
              <a:rPr lang="en-US" sz="1100" b="1" u="sng" dirty="0">
                <a:solidFill>
                  <a:srgbClr val="C00000"/>
                </a:solidFill>
                <a:effectLst>
                  <a:outerShdw blurRad="38100" dist="38100" dir="2700000" algn="tl">
                    <a:srgbClr val="000000">
                      <a:alpha val="43137"/>
                    </a:srgbClr>
                  </a:outerShdw>
                </a:effectLst>
              </a:rPr>
              <a:t>key details</a:t>
            </a:r>
            <a:r>
              <a:rPr lang="en-US" sz="1100" b="1" dirty="0">
                <a:solidFill>
                  <a:srgbClr val="C00000"/>
                </a:solidFill>
              </a:rPr>
              <a:t> </a:t>
            </a:r>
            <a:r>
              <a:rPr lang="en-US" sz="1100" b="1" dirty="0">
                <a:solidFill>
                  <a:prstClr val="black"/>
                </a:solidFill>
              </a:rPr>
              <a:t>in one paragraph could be..</a:t>
            </a:r>
          </a:p>
          <a:p>
            <a:pPr defTabSz="1135157"/>
            <a:endParaRPr lang="en-US" sz="1100" b="1" dirty="0">
              <a:solidFill>
                <a:prstClr val="black"/>
              </a:solidFill>
            </a:endParaRPr>
          </a:p>
          <a:p>
            <a:pPr defTabSz="1135157">
              <a:buFont typeface="Arial" pitchFamily="34" charset="0"/>
              <a:buChar char="•"/>
            </a:pPr>
            <a:r>
              <a:rPr lang="en-US" sz="1100" b="1" dirty="0">
                <a:solidFill>
                  <a:prstClr val="black"/>
                </a:solidFill>
              </a:rPr>
              <a:t> the dog likes to play fetch.</a:t>
            </a:r>
          </a:p>
          <a:p>
            <a:pPr defTabSz="1135157">
              <a:buFont typeface="Arial" pitchFamily="34" charset="0"/>
              <a:buChar char="•"/>
            </a:pPr>
            <a:r>
              <a:rPr lang="en-US" sz="1100" b="1" dirty="0">
                <a:solidFill>
                  <a:prstClr val="black"/>
                </a:solidFill>
              </a:rPr>
              <a:t> the dog likes to play with the ball.</a:t>
            </a:r>
          </a:p>
          <a:p>
            <a:pPr defTabSz="1135157"/>
            <a:endParaRPr lang="en-US" sz="1100" b="1" dirty="0">
              <a:solidFill>
                <a:prstClr val="black"/>
              </a:solidFill>
            </a:endParaRPr>
          </a:p>
          <a:p>
            <a:pPr defTabSz="1135157"/>
            <a:r>
              <a:rPr lang="en-US" sz="1100" b="1" dirty="0">
                <a:solidFill>
                  <a:prstClr val="black"/>
                </a:solidFill>
              </a:rPr>
              <a:t>The </a:t>
            </a:r>
            <a:r>
              <a:rPr lang="en-US" sz="1100" b="1" u="sng" dirty="0">
                <a:solidFill>
                  <a:srgbClr val="C00000"/>
                </a:solidFill>
                <a:effectLst>
                  <a:outerShdw blurRad="38100" dist="38100" dir="2700000" algn="tl">
                    <a:srgbClr val="000000">
                      <a:alpha val="43137"/>
                    </a:srgbClr>
                  </a:outerShdw>
                </a:effectLst>
              </a:rPr>
              <a:t>specific focus</a:t>
            </a:r>
            <a:r>
              <a:rPr lang="en-US" sz="1100" b="1" dirty="0">
                <a:solidFill>
                  <a:srgbClr val="C00000"/>
                </a:solidFill>
                <a:effectLst>
                  <a:outerShdw blurRad="38100" dist="38100" dir="2700000" algn="tl">
                    <a:srgbClr val="000000">
                      <a:alpha val="43137"/>
                    </a:srgbClr>
                  </a:outerShdw>
                </a:effectLst>
              </a:rPr>
              <a:t> </a:t>
            </a:r>
            <a:r>
              <a:rPr lang="en-US" sz="1100" b="1" dirty="0">
                <a:solidFill>
                  <a:prstClr val="black"/>
                </a:solidFill>
              </a:rPr>
              <a:t>of this paragraph could be things that dogs like to do or that dogs are playful</a:t>
            </a:r>
          </a:p>
          <a:p>
            <a:pPr defTabSz="1135157"/>
            <a:endParaRPr lang="en-US" sz="1100" b="1" dirty="0">
              <a:solidFill>
                <a:prstClr val="black"/>
              </a:solidFill>
            </a:endParaRPr>
          </a:p>
          <a:p>
            <a:pPr defTabSz="1135157"/>
            <a:r>
              <a:rPr lang="en-US" sz="1100" b="1" dirty="0">
                <a:solidFill>
                  <a:prstClr val="black"/>
                </a:solidFill>
              </a:rPr>
              <a:t>Students should be able to identify the </a:t>
            </a:r>
            <a:r>
              <a:rPr lang="en-US" sz="1100" b="1" u="sng" dirty="0">
                <a:solidFill>
                  <a:srgbClr val="C00000"/>
                </a:solidFill>
                <a:effectLst>
                  <a:outerShdw blurRad="38100" dist="38100" dir="2700000" algn="tl">
                    <a:srgbClr val="000000">
                      <a:alpha val="43137"/>
                    </a:srgbClr>
                  </a:outerShdw>
                </a:effectLst>
              </a:rPr>
              <a:t>specific focus</a:t>
            </a:r>
            <a:r>
              <a:rPr lang="en-US" sz="1100" b="1" dirty="0">
                <a:solidFill>
                  <a:prstClr val="black"/>
                </a:solidFill>
              </a:rPr>
              <a:t> in two or more paragraphs of the text.</a:t>
            </a:r>
          </a:p>
        </p:txBody>
      </p:sp>
      <p:sp>
        <p:nvSpPr>
          <p:cNvPr id="12" name="Rounded Rectangle 11"/>
          <p:cNvSpPr/>
          <p:nvPr/>
        </p:nvSpPr>
        <p:spPr>
          <a:xfrm>
            <a:off x="4174966" y="4789896"/>
            <a:ext cx="458789" cy="50292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75" tIns="50938" rIns="101875" bIns="50938"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3" name="TextBox 12"/>
          <p:cNvSpPr txBox="1"/>
          <p:nvPr/>
        </p:nvSpPr>
        <p:spPr>
          <a:xfrm>
            <a:off x="4713458" y="6214836"/>
            <a:ext cx="2740491" cy="163376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10613" tIns="55307" rIns="110613" bIns="55307" rtlCol="0">
            <a:spAutoFit/>
          </a:bodyPr>
          <a:lstStyle/>
          <a:p>
            <a:r>
              <a:rPr lang="en-US" sz="1100" b="1" dirty="0"/>
              <a:t>Remember students will need to have a note-taking form for </a:t>
            </a:r>
            <a:r>
              <a:rPr lang="en-US" sz="1100" b="1" u="sng" dirty="0"/>
              <a:t>each</a:t>
            </a:r>
            <a:r>
              <a:rPr lang="en-US" sz="1100" b="1" dirty="0"/>
              <a:t> text. This form is for informational texts.  You can also use a graphic organizer of your choice that emphasizes the standard vocabulary:</a:t>
            </a:r>
          </a:p>
          <a:p>
            <a:endParaRPr lang="en-US" sz="1100" b="1" dirty="0"/>
          </a:p>
          <a:p>
            <a:r>
              <a:rPr lang="en-US" sz="1100" b="1" dirty="0"/>
              <a:t>Main </a:t>
            </a:r>
            <a:r>
              <a:rPr lang="en-US" sz="1100" b="1" dirty="0" smtClean="0"/>
              <a:t>Topic       (RI.2.2)</a:t>
            </a:r>
            <a:endParaRPr lang="en-US" sz="1100" b="1" dirty="0"/>
          </a:p>
          <a:p>
            <a:r>
              <a:rPr lang="en-US" sz="1100" b="1" dirty="0"/>
              <a:t>Key </a:t>
            </a:r>
            <a:r>
              <a:rPr lang="en-US" sz="1100" b="1" dirty="0" smtClean="0"/>
              <a:t>Details       (RI.2.1)</a:t>
            </a:r>
            <a:endParaRPr lang="en-US" sz="1100" b="1" dirty="0"/>
          </a:p>
          <a:p>
            <a:r>
              <a:rPr lang="en-US" sz="1100" b="1" dirty="0"/>
              <a:t>Specific </a:t>
            </a:r>
            <a:r>
              <a:rPr lang="en-US" sz="1100" b="1" dirty="0" smtClean="0"/>
              <a:t>Focus  (RI.2.2)</a:t>
            </a:r>
            <a:endParaRPr lang="en-US" sz="1100" b="1" dirty="0"/>
          </a:p>
        </p:txBody>
      </p:sp>
    </p:spTree>
    <p:extLst>
      <p:ext uri="{BB962C8B-B14F-4D97-AF65-F5344CB8AC3E}">
        <p14:creationId xmlns:p14="http://schemas.microsoft.com/office/powerpoint/2010/main" val="418364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4855064"/>
              </p:ext>
            </p:extLst>
          </p:nvPr>
        </p:nvGraphicFramePr>
        <p:xfrm>
          <a:off x="431800" y="922019"/>
          <a:ext cx="6908800" cy="6634480"/>
        </p:xfrm>
        <a:graphic>
          <a:graphicData uri="http://schemas.openxmlformats.org/drawingml/2006/table">
            <a:tbl>
              <a:tblPr firstRow="1" bandRow="1">
                <a:tableStyleId>{5940675A-B579-460E-94D1-54222C63F5DA}</a:tableStyleId>
              </a:tblPr>
              <a:tblGrid>
                <a:gridCol w="6908800"/>
              </a:tblGrid>
              <a:tr h="905256">
                <a:tc>
                  <a:txBody>
                    <a:bodyPr/>
                    <a:lstStyle/>
                    <a:p>
                      <a:r>
                        <a:rPr lang="en-US" sz="1800" b="1" dirty="0" smtClean="0"/>
                        <a:t>Note-Taking</a:t>
                      </a:r>
                    </a:p>
                    <a:p>
                      <a:endParaRPr lang="en-US" sz="1800" b="1" dirty="0" smtClean="0"/>
                    </a:p>
                    <a:p>
                      <a:r>
                        <a:rPr lang="en-US" sz="1800" b="1" dirty="0" smtClean="0"/>
                        <a:t>Name______________________</a:t>
                      </a:r>
                    </a:p>
                  </a:txBody>
                  <a:tcPr marL="103632" marR="103632" marT="50292" marB="50292">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407924">
                <a:tc>
                  <a:txBody>
                    <a:bodyPr/>
                    <a:lstStyle/>
                    <a:p>
                      <a:r>
                        <a:rPr lang="en-US" sz="1800" b="1" dirty="0" smtClean="0"/>
                        <a:t>What is the </a:t>
                      </a:r>
                      <a:r>
                        <a:rPr lang="en-US" sz="1800" b="1" u="sng" dirty="0" smtClean="0"/>
                        <a:t>main topic</a:t>
                      </a:r>
                      <a:r>
                        <a:rPr lang="en-US" sz="1800" b="1" u="none" dirty="0" smtClean="0"/>
                        <a:t> </a:t>
                      </a:r>
                      <a:r>
                        <a:rPr lang="en-US" sz="1800" b="1" dirty="0" smtClean="0"/>
                        <a:t>of the text?</a:t>
                      </a:r>
                      <a:endParaRPr lang="en-US" sz="1800" b="1"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r>
                        <a:rPr lang="en-US" sz="1800" b="1" dirty="0" smtClean="0"/>
                        <a:t>Which </a:t>
                      </a:r>
                      <a:r>
                        <a:rPr lang="en-US" sz="1800" b="1" u="sng" dirty="0" smtClean="0"/>
                        <a:t>key details</a:t>
                      </a:r>
                      <a:r>
                        <a:rPr lang="en-US" sz="1800" b="1" u="none" dirty="0" smtClean="0"/>
                        <a:t> </a:t>
                      </a:r>
                      <a:r>
                        <a:rPr lang="en-US" sz="1800" b="1" dirty="0" smtClean="0"/>
                        <a:t>help you know the </a:t>
                      </a:r>
                      <a:r>
                        <a:rPr lang="en-US" sz="1800" b="1" u="sng" dirty="0" smtClean="0"/>
                        <a:t>specific</a:t>
                      </a:r>
                      <a:r>
                        <a:rPr lang="en-US" sz="1800" b="1" u="sng" baseline="0" dirty="0" smtClean="0"/>
                        <a:t> focus</a:t>
                      </a:r>
                      <a:r>
                        <a:rPr lang="en-US" sz="1800" b="1" u="none" baseline="0" dirty="0" smtClean="0"/>
                        <a:t> </a:t>
                      </a:r>
                      <a:r>
                        <a:rPr lang="en-US" sz="1800" b="1" baseline="0" dirty="0" smtClean="0"/>
                        <a:t>of paragraph ____?</a:t>
                      </a:r>
                      <a:endParaRPr lang="en-US" sz="1800" b="1" dirty="0"/>
                    </a:p>
                  </a:txBody>
                  <a:tcPr marL="103632" marR="103632" marT="50292" marB="50292"/>
                </a:tc>
              </a:tr>
              <a:tr h="407924">
                <a:tc>
                  <a:txBody>
                    <a:bodyPr/>
                    <a:lstStyle/>
                    <a:p>
                      <a:endParaRPr lang="en-US" sz="180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r h="407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Which </a:t>
                      </a:r>
                      <a:r>
                        <a:rPr lang="en-US" sz="1800" b="1" u="sng" dirty="0" smtClean="0"/>
                        <a:t>key details</a:t>
                      </a:r>
                      <a:r>
                        <a:rPr lang="en-US" sz="1800" b="1" dirty="0" smtClean="0"/>
                        <a:t> help you know the </a:t>
                      </a:r>
                      <a:r>
                        <a:rPr lang="en-US" sz="1800" b="1" u="sng" dirty="0" smtClean="0"/>
                        <a:t>specific</a:t>
                      </a:r>
                      <a:r>
                        <a:rPr lang="en-US" sz="1800" b="1" u="sng" baseline="0" dirty="0" smtClean="0"/>
                        <a:t> focus</a:t>
                      </a:r>
                      <a:r>
                        <a:rPr lang="en-US" sz="1800" b="1" u="none" baseline="0" dirty="0" smtClean="0"/>
                        <a:t> </a:t>
                      </a:r>
                      <a:r>
                        <a:rPr lang="en-US" sz="1800" b="1" baseline="0" dirty="0" smtClean="0"/>
                        <a:t>of paragraph ____?</a:t>
                      </a:r>
                      <a:endParaRPr lang="en-US" sz="1800" b="1" dirty="0" smtClean="0"/>
                    </a:p>
                  </a:txBody>
                  <a:tcPr marL="103632" marR="103632" marT="50292" marB="50292"/>
                </a:tc>
              </a:tr>
              <a:tr h="407924">
                <a:tc>
                  <a:txBody>
                    <a:bodyPr/>
                    <a:lstStyle/>
                    <a:p>
                      <a:endParaRPr lang="en-US" sz="1800" dirty="0"/>
                    </a:p>
                  </a:txBody>
                  <a:tcPr marL="103632" marR="103632" marT="50292" marB="50292">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407924">
                <a:tc>
                  <a:txBody>
                    <a:bodyPr/>
                    <a:lstStyle/>
                    <a:p>
                      <a:endParaRPr lang="en-US" sz="1800" dirty="0"/>
                    </a:p>
                  </a:txBody>
                  <a:tcPr marL="103632" marR="103632" marT="50292" marB="50292">
                    <a:lnT w="12700" cap="flat" cmpd="sng" algn="ctr">
                      <a:solidFill>
                        <a:schemeClr val="bg1">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6166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335280"/>
            <a:ext cx="6736080" cy="9767061"/>
          </a:xfrm>
          <a:prstGeom prst="rect">
            <a:avLst/>
          </a:prstGeom>
          <a:noFill/>
        </p:spPr>
        <p:txBody>
          <a:bodyPr wrap="square" lIns="101882" tIns="50941" rIns="101882" bIns="50941" rtlCol="0">
            <a:spAutoFit/>
          </a:bodyPr>
          <a:lstStyle/>
          <a:p>
            <a:endParaRPr lang="en-US" sz="1600" dirty="0"/>
          </a:p>
          <a:p>
            <a:pPr algn="ctr"/>
            <a:r>
              <a:rPr lang="en-US" sz="1600" b="1" dirty="0"/>
              <a:t>Determining Grade Level Text</a:t>
            </a:r>
          </a:p>
          <a:p>
            <a:pPr algn="ctr"/>
            <a:endParaRPr lang="en-US" sz="1600" b="1" dirty="0"/>
          </a:p>
          <a:p>
            <a:r>
              <a:rPr lang="en-US" sz="1600" dirty="0"/>
              <a:t>Grade level text is determined by using a combination of both the CCSS new quantitative ranges and qualitative measures.</a:t>
            </a:r>
          </a:p>
          <a:p>
            <a:endParaRPr lang="en-US" sz="1600" dirty="0"/>
          </a:p>
          <a:p>
            <a:r>
              <a:rPr lang="en-US" sz="1600" b="1" dirty="0"/>
              <a:t>Example</a:t>
            </a:r>
            <a:r>
              <a:rPr lang="en-US" sz="1600" dirty="0"/>
              <a:t>:  If  the grade equivalent for a text is </a:t>
            </a:r>
            <a:r>
              <a:rPr lang="en-US" b="1" dirty="0">
                <a:solidFill>
                  <a:srgbClr val="0070C0"/>
                </a:solidFill>
              </a:rPr>
              <a:t>6.8</a:t>
            </a:r>
            <a:r>
              <a:rPr lang="en-US" sz="1600" dirty="0"/>
              <a:t> and has a lexile of </a:t>
            </a:r>
            <a:r>
              <a:rPr lang="en-US" b="1" dirty="0">
                <a:solidFill>
                  <a:srgbClr val="0070C0"/>
                </a:solidFill>
              </a:rPr>
              <a:t>970</a:t>
            </a:r>
            <a:r>
              <a:rPr lang="en-US" sz="1600" dirty="0"/>
              <a:t>, quantitative data shows that placement should be </a:t>
            </a:r>
            <a:r>
              <a:rPr lang="en-US" sz="1600" b="1" dirty="0"/>
              <a:t>between grades 4 and 8</a:t>
            </a:r>
            <a:r>
              <a:rPr lang="en-US" sz="1600" dirty="0"/>
              <a:t>.</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smtClean="0"/>
              <a:t>Four </a:t>
            </a:r>
            <a:r>
              <a:rPr lang="en-US" sz="1600" b="1" dirty="0"/>
              <a:t>qualitative </a:t>
            </a:r>
            <a:r>
              <a:rPr lang="en-US" sz="1600" dirty="0"/>
              <a:t>measures can be looked at from the lower grade band of grade 4 to the higher grade band of grade 8 to  determine a grade level readability.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800" dirty="0"/>
          </a:p>
          <a:p>
            <a:r>
              <a:rPr lang="en-US" sz="1600" dirty="0"/>
              <a:t>The combination of the </a:t>
            </a:r>
            <a:r>
              <a:rPr lang="en-US" sz="1600" b="1" dirty="0"/>
              <a:t>quantitative</a:t>
            </a:r>
            <a:r>
              <a:rPr lang="en-US" sz="1600" dirty="0"/>
              <a:t> ranges and </a:t>
            </a:r>
            <a:r>
              <a:rPr lang="en-US" sz="1600" b="1" dirty="0"/>
              <a:t>qualitative</a:t>
            </a:r>
            <a:r>
              <a:rPr lang="en-US" sz="1600" dirty="0"/>
              <a:t> measures for this particular text shows that grade 6 would be the best readability level for this text.</a:t>
            </a:r>
          </a:p>
          <a:p>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623029977"/>
              </p:ext>
            </p:extLst>
          </p:nvPr>
        </p:nvGraphicFramePr>
        <p:xfrm>
          <a:off x="431800" y="243078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3022600" y="3280541"/>
            <a:ext cx="3454400" cy="58674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1246347508"/>
              </p:ext>
            </p:extLst>
          </p:nvPr>
        </p:nvGraphicFramePr>
        <p:xfrm>
          <a:off x="259080" y="5254645"/>
          <a:ext cx="7340600" cy="3118104"/>
        </p:xfrm>
        <a:graphic>
          <a:graphicData uri="http://schemas.openxmlformats.org/drawingml/2006/table">
            <a:tbl>
              <a:tblPr firstRow="1" bandRow="1">
                <a:tableStyleId>{5940675A-B579-460E-94D1-54222C63F5DA}</a:tableStyleId>
              </a:tblPr>
              <a:tblGrid>
                <a:gridCol w="1468120"/>
                <a:gridCol w="1727200"/>
                <a:gridCol w="1295400"/>
                <a:gridCol w="1122680"/>
                <a:gridCol w="1036320"/>
                <a:gridCol w="690880"/>
              </a:tblGrid>
              <a:tr h="33528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103632" marR="103632" marT="50292" marB="50292"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3504">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103632" marR="103632" marT="50292" marB="50292"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103632" marR="103632" marT="50292" marB="50292"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103632" marR="103632" marT="50292" marB="50292"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103632" marR="103632" marT="50292" marB="50292"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103632" marR="103632" marT="50292" marB="50292" anchor="ctr">
                    <a:solidFill>
                      <a:schemeClr val="accent6">
                        <a:lumMod val="20000"/>
                        <a:lumOff val="80000"/>
                      </a:schemeClr>
                    </a:solidFill>
                  </a:tcPr>
                </a:tc>
              </a:tr>
              <a:tr h="435864">
                <a:tc>
                  <a:txBody>
                    <a:bodyPr/>
                    <a:lstStyle/>
                    <a:p>
                      <a:r>
                        <a:rPr lang="en-US" sz="1100" dirty="0" smtClean="0">
                          <a:solidFill>
                            <a:srgbClr val="002060"/>
                          </a:solidFill>
                        </a:rPr>
                        <a:t>Purpose/Meaning</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Structure</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Clarity</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Language </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864">
                <a:tc>
                  <a:txBody>
                    <a:bodyPr/>
                    <a:lstStyle/>
                    <a:p>
                      <a:r>
                        <a:rPr lang="en-US" sz="1100" dirty="0" smtClean="0">
                          <a:solidFill>
                            <a:srgbClr val="002060"/>
                          </a:solidFill>
                        </a:rPr>
                        <a:t>Overall Placement</a:t>
                      </a:r>
                      <a:endParaRPr lang="en-US" sz="1100" dirty="0">
                        <a:solidFill>
                          <a:srgbClr val="002060"/>
                        </a:solidFill>
                      </a:endParaRPr>
                    </a:p>
                  </a:txBody>
                  <a:tcPr marL="103632" marR="103632" marT="50292" marB="50292"/>
                </a:tc>
                <a:tc gridSpan="5">
                  <a:txBody>
                    <a:bodyPr/>
                    <a:lstStyle/>
                    <a:p>
                      <a:endParaRPr lang="en-US" sz="2200" dirty="0">
                        <a:solidFill>
                          <a:srgbClr val="002060"/>
                        </a:solidFill>
                      </a:endParaRPr>
                    </a:p>
                  </a:txBody>
                  <a:tcPr marL="103632" marR="103632" marT="50292" marB="5029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986280" y="6237364"/>
            <a:ext cx="5181600" cy="1931669"/>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209040" y="9199932"/>
            <a:ext cx="5483860" cy="410654"/>
          </a:xfrm>
          <a:prstGeom prst="rect">
            <a:avLst/>
          </a:prstGeom>
        </p:spPr>
        <p:txBody>
          <a:bodyPr wrap="square" lIns="101882" tIns="50941" rIns="101882" bIns="5094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
        <p:nvSpPr>
          <p:cNvPr id="2" name="Slide Number Placeholder 1"/>
          <p:cNvSpPr>
            <a:spLocks noGrp="1"/>
          </p:cNvSpPr>
          <p:nvPr>
            <p:ph type="sldNum" sz="quarter" idx="12"/>
          </p:nvPr>
        </p:nvSpPr>
        <p:spPr/>
        <p:txBody>
          <a:bodyPr/>
          <a:lstStyle/>
          <a:p>
            <a:fld id="{F177B04D-AEB5-43ED-B9BA-B3D1EC9C9067}" type="slidenum">
              <a:rPr lang="en-US" smtClean="0"/>
              <a:pPr/>
              <a:t>14</a:t>
            </a:fld>
            <a:endParaRPr lang="en-US" dirty="0"/>
          </a:p>
        </p:txBody>
      </p:sp>
    </p:spTree>
    <p:extLst>
      <p:ext uri="{BB962C8B-B14F-4D97-AF65-F5344CB8AC3E}">
        <p14:creationId xmlns:p14="http://schemas.microsoft.com/office/powerpoint/2010/main" val="276399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3818" y="687841"/>
          <a:ext cx="7513321" cy="6967500"/>
        </p:xfrm>
        <a:graphic>
          <a:graphicData uri="http://schemas.openxmlformats.org/drawingml/2006/table">
            <a:tbl>
              <a:tblPr/>
              <a:tblGrid>
                <a:gridCol w="677841"/>
                <a:gridCol w="1542270"/>
                <a:gridCol w="1465157"/>
                <a:gridCol w="1310930"/>
                <a:gridCol w="1388043"/>
                <a:gridCol w="1129080"/>
              </a:tblGrid>
              <a:tr h="389134">
                <a:tc rowSpan="2">
                  <a:txBody>
                    <a:bodyPr/>
                    <a:lstStyle/>
                    <a:p>
                      <a:pPr marL="0" marR="0" algn="ctr">
                        <a:lnSpc>
                          <a:spcPct val="115000"/>
                        </a:lnSpc>
                        <a:spcBef>
                          <a:spcPts val="0"/>
                        </a:spcBef>
                        <a:spcAft>
                          <a:spcPts val="0"/>
                        </a:spcAft>
                      </a:pPr>
                      <a:r>
                        <a:rPr lang="en-US" sz="1200" b="1" dirty="0">
                          <a:solidFill>
                            <a:srgbClr val="000000"/>
                          </a:solidFill>
                          <a:latin typeface="+mn-lt"/>
                          <a:ea typeface="Times New Roman"/>
                          <a:cs typeface="Times New Roman"/>
                        </a:rPr>
                        <a:t>Score</a:t>
                      </a:r>
                      <a:endParaRPr lang="en-US" sz="120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and </a:t>
                      </a:r>
                    </a:p>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Organization</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Development: Language and Elaboration of Evidence</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1300" b="1" dirty="0">
                          <a:solidFill>
                            <a:srgbClr val="000000"/>
                          </a:solidFill>
                          <a:effectLst>
                            <a:outerShdw blurRad="38100" dist="38100" dir="2700000" algn="tl">
                              <a:srgbClr val="000000">
                                <a:alpha val="43137"/>
                              </a:srgbClr>
                            </a:outerShdw>
                          </a:effectLst>
                          <a:latin typeface="+mn-lt"/>
                          <a:ea typeface="Times New Roman"/>
                          <a:cs typeface="Times New Roman"/>
                        </a:rPr>
                        <a:t>Conventions</a:t>
                      </a:r>
                      <a:endParaRPr lang="en-US" sz="13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2686">
                <a:tc vMerge="1">
                  <a:txBody>
                    <a:bodyPr/>
                    <a:lstStyle/>
                    <a:p>
                      <a:endParaRPr lang="en-US"/>
                    </a:p>
                  </a:txBody>
                  <a:tcPr/>
                </a:tc>
                <a:tc>
                  <a:txBody>
                    <a:bodyPr/>
                    <a:lstStyle/>
                    <a:p>
                      <a:pPr marL="0" marR="0" algn="ctr">
                        <a:lnSpc>
                          <a:spcPct val="115000"/>
                        </a:lnSpc>
                        <a:spcBef>
                          <a:spcPts val="0"/>
                        </a:spcBef>
                        <a:spcAft>
                          <a:spcPts val="0"/>
                        </a:spcAft>
                      </a:pPr>
                      <a:r>
                        <a:rPr lang="en-US" sz="12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effectLst>
                            <a:outerShdw blurRad="38100" dist="38100" dir="2700000" algn="tl">
                              <a:srgbClr val="000000">
                                <a:alpha val="43137"/>
                              </a:srgbClr>
                            </a:outerShdw>
                          </a:effectLst>
                          <a:latin typeface="+mn-lt"/>
                        </a:rPr>
                        <a:t>Organization</a:t>
                      </a:r>
                      <a:endParaRPr lang="en-US" sz="1200" b="1" dirty="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Elaboration of Evidence</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Language and Vocabulary</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312898">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Uses a combination of drawing, dictation, &amp; writing (K) to compose</a:t>
                      </a:r>
                    </a:p>
                    <a:p>
                      <a:pPr algn="l"/>
                      <a:r>
                        <a:rPr lang="en-US" sz="900" baseline="0" dirty="0" smtClean="0">
                          <a:latin typeface="+mn-lt"/>
                        </a:rPr>
                        <a:t>Explains something more about the topic OR a connection is</a:t>
                      </a:r>
                    </a:p>
                    <a:p>
                      <a:pPr algn="l"/>
                      <a:r>
                        <a:rPr lang="en-US" sz="900" baseline="0" dirty="0" smtClean="0">
                          <a:latin typeface="+mn-lt"/>
                        </a:rPr>
                        <a:t>made between topic &amp; broader idea(s)</a:t>
                      </a:r>
                    </a:p>
                    <a:p>
                      <a:pPr algn="l"/>
                      <a:r>
                        <a:rPr lang="en-US" sz="900" baseline="0" dirty="0" smtClean="0">
                          <a:latin typeface="+mn-lt"/>
                        </a:rPr>
                        <a:t>Clearly presents the topic and focus/controlling idea</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Intro, body, and conclusion support focus</a:t>
                      </a:r>
                    </a:p>
                    <a:p>
                      <a:pPr algn="l"/>
                      <a:r>
                        <a:rPr lang="en-US" sz="900" baseline="0" dirty="0" smtClean="0">
                          <a:latin typeface="+mn-lt"/>
                        </a:rPr>
                        <a:t>Uses several transitions</a:t>
                      </a:r>
                    </a:p>
                    <a:p>
                      <a:pPr algn="l"/>
                      <a:r>
                        <a:rPr lang="en-US" sz="900" baseline="0" dirty="0" smtClean="0">
                          <a:latin typeface="+mn-lt"/>
                        </a:rPr>
                        <a:t>appropriately (e.g., because, since, and, but, also, for example, since) to connect or</a:t>
                      </a:r>
                    </a:p>
                    <a:p>
                      <a:pPr algn="l"/>
                      <a:r>
                        <a:rPr lang="en-US" sz="900" baseline="0" dirty="0" smtClean="0">
                          <a:latin typeface="+mn-lt"/>
                        </a:rPr>
                        <a:t>group ideas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Has a depth of information; insightful </a:t>
                      </a:r>
                    </a:p>
                    <a:p>
                      <a:pPr algn="l"/>
                      <a:r>
                        <a:rPr lang="en-US" sz="900" baseline="0" dirty="0" smtClean="0">
                          <a:latin typeface="+mn-lt"/>
                        </a:rPr>
                        <a:t>Elaborates using a variety of relevant details,</a:t>
                      </a:r>
                    </a:p>
                    <a:p>
                      <a:pPr algn="l"/>
                      <a:r>
                        <a:rPr lang="en-US" sz="900" baseline="0" dirty="0" smtClean="0">
                          <a:latin typeface="+mn-lt"/>
                        </a:rPr>
                        <a:t>definitions, examples,</a:t>
                      </a:r>
                    </a:p>
                    <a:p>
                      <a:pPr algn="l"/>
                      <a:r>
                        <a:rPr lang="en-US" sz="900" baseline="0" dirty="0" smtClean="0">
                          <a:latin typeface="+mn-lt"/>
                        </a:rPr>
                        <a:t>quotes, text evidence to</a:t>
                      </a:r>
                    </a:p>
                    <a:p>
                      <a:pPr algn="l"/>
                      <a:r>
                        <a:rPr lang="en-US" sz="900" baseline="0" dirty="0" smtClean="0">
                          <a:latin typeface="+mn-lt"/>
                        </a:rPr>
                        <a:t>support focus/concepts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Maintains voice/tone of</a:t>
                      </a:r>
                    </a:p>
                    <a:p>
                      <a:pPr algn="l"/>
                      <a:r>
                        <a:rPr lang="en-US" sz="900" baseline="0" dirty="0" smtClean="0">
                          <a:latin typeface="+mn-lt"/>
                        </a:rPr>
                        <a:t>knowledgeable person</a:t>
                      </a:r>
                    </a:p>
                    <a:p>
                      <a:pPr algn="l"/>
                      <a:r>
                        <a:rPr lang="en-US" sz="900" baseline="0" dirty="0" smtClean="0">
                          <a:latin typeface="+mn-lt"/>
                        </a:rPr>
                        <a:t>conveying information</a:t>
                      </a:r>
                    </a:p>
                    <a:p>
                      <a:pPr algn="l"/>
                      <a:r>
                        <a:rPr lang="en-US" sz="900" baseline="0" dirty="0" smtClean="0">
                          <a:latin typeface="+mn-lt"/>
                        </a:rPr>
                        <a:t>– knows when to use</a:t>
                      </a:r>
                    </a:p>
                    <a:p>
                      <a:pPr algn="l"/>
                      <a:r>
                        <a:rPr lang="en-US" sz="900" baseline="0" dirty="0" smtClean="0">
                          <a:latin typeface="+mn-lt"/>
                        </a:rPr>
                        <a:t>formal-informal</a:t>
                      </a:r>
                    </a:p>
                    <a:p>
                      <a:pPr algn="l"/>
                      <a:r>
                        <a:rPr lang="en-US" sz="900" baseline="0" dirty="0" smtClean="0">
                          <a:latin typeface="+mn-lt"/>
                        </a:rPr>
                        <a:t>language</a:t>
                      </a:r>
                    </a:p>
                    <a:p>
                      <a:pPr algn="l"/>
                      <a:r>
                        <a:rPr lang="en-US" sz="900" baseline="0" dirty="0" smtClean="0">
                          <a:latin typeface="+mn-lt"/>
                        </a:rPr>
                        <a:t>Uses effective, precise</a:t>
                      </a:r>
                    </a:p>
                    <a:p>
                      <a:pPr algn="l"/>
                      <a:r>
                        <a:rPr lang="en-US" sz="900" baseline="0" dirty="0" smtClean="0">
                          <a:latin typeface="+mn-lt"/>
                        </a:rPr>
                        <a:t>vocabulary and variety</a:t>
                      </a:r>
                    </a:p>
                    <a:p>
                      <a:pPr algn="l"/>
                      <a:r>
                        <a:rPr lang="en-US" sz="900" baseline="0" dirty="0" smtClean="0">
                          <a:latin typeface="+mn-lt"/>
                        </a:rPr>
                        <a:t>of sentence structures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/resources</a:t>
                      </a:r>
                    </a:p>
                    <a:p>
                      <a:pPr algn="l"/>
                      <a:r>
                        <a:rPr lang="en-US" sz="900" baseline="0" dirty="0" smtClean="0">
                          <a:latin typeface="+mn-lt"/>
                        </a:rPr>
                        <a:t>Has few or no errors in</a:t>
                      </a:r>
                    </a:p>
                    <a:p>
                      <a:pPr algn="l"/>
                      <a:r>
                        <a:rPr lang="en-US" sz="900" baseline="0" dirty="0" smtClean="0">
                          <a:latin typeface="+mn-lt"/>
                        </a:rPr>
                        <a:t>grammar, word usage, or mechanics as appropriate to grade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10722">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Proficient</a:t>
                      </a:r>
                      <a:endParaRPr lang="en-US" sz="1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Uses a combination of drawing, dictation, &amp; writing (K) to compose</a:t>
                      </a:r>
                    </a:p>
                    <a:p>
                      <a:pPr algn="l"/>
                      <a:r>
                        <a:rPr lang="en-US" sz="900" b="0" i="0" baseline="0" dirty="0" smtClean="0">
                          <a:latin typeface="+mn-lt"/>
                        </a:rPr>
                        <a:t>Topic (context) and</a:t>
                      </a:r>
                    </a:p>
                    <a:p>
                      <a:pPr algn="l"/>
                      <a:r>
                        <a:rPr lang="en-US" sz="900" b="0" i="0" baseline="0" dirty="0" smtClean="0">
                          <a:latin typeface="+mn-lt"/>
                        </a:rPr>
                        <a:t>focus/controlling idea</a:t>
                      </a:r>
                    </a:p>
                    <a:p>
                      <a:pPr algn="l"/>
                      <a:r>
                        <a:rPr lang="en-US" sz="900" b="0" i="0" baseline="0" dirty="0" smtClean="0">
                          <a:latin typeface="+mn-lt"/>
                        </a:rPr>
                        <a:t>are clearly stated</a:t>
                      </a:r>
                    </a:p>
                    <a:p>
                      <a:pPr algn="l"/>
                      <a:r>
                        <a:rPr lang="en-US" sz="900" b="0" i="0" baseline="0" dirty="0" smtClean="0">
                          <a:latin typeface="+mn-lt"/>
                        </a:rPr>
                        <a:t>(gr K-3)</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Has overall coherence</a:t>
                      </a:r>
                    </a:p>
                    <a:p>
                      <a:pPr algn="l"/>
                      <a:r>
                        <a:rPr lang="en-US" sz="900" b="0" i="0" baseline="0" dirty="0" smtClean="0">
                          <a:latin typeface="+mn-lt"/>
                        </a:rPr>
                        <a:t>(K-3); Provides a</a:t>
                      </a:r>
                    </a:p>
                    <a:p>
                      <a:pPr algn="l"/>
                      <a:r>
                        <a:rPr lang="en-US" sz="900" b="0" i="0" baseline="0" dirty="0" smtClean="0">
                          <a:latin typeface="+mn-lt"/>
                        </a:rPr>
                        <a:t>concluding statement</a:t>
                      </a:r>
                    </a:p>
                    <a:p>
                      <a:pPr algn="l"/>
                      <a:r>
                        <a:rPr lang="en-US" sz="900" b="0" i="0" baseline="0" dirty="0" smtClean="0">
                          <a:latin typeface="+mn-lt"/>
                        </a:rPr>
                        <a:t>or section (gr, 1, 2, 3)</a:t>
                      </a:r>
                    </a:p>
                    <a:p>
                      <a:pPr algn="l"/>
                      <a:r>
                        <a:rPr lang="en-US" sz="900" b="0" i="0" baseline="0" dirty="0" smtClean="0">
                          <a:latin typeface="+mn-lt"/>
                        </a:rPr>
                        <a:t>Groups related ideas</a:t>
                      </a:r>
                    </a:p>
                    <a:p>
                      <a:pPr algn="l"/>
                      <a:r>
                        <a:rPr lang="en-US" sz="900" b="0" i="0" baseline="0" dirty="0" smtClean="0">
                          <a:latin typeface="+mn-lt"/>
                        </a:rPr>
                        <a:t>(gr3) that support the</a:t>
                      </a:r>
                    </a:p>
                    <a:p>
                      <a:pPr algn="l"/>
                      <a:r>
                        <a:rPr lang="en-US" sz="900" b="0" i="0" baseline="0" dirty="0" smtClean="0">
                          <a:latin typeface="+mn-lt"/>
                        </a:rPr>
                        <a:t>focus</a:t>
                      </a:r>
                    </a:p>
                    <a:p>
                      <a:pPr algn="l"/>
                      <a:r>
                        <a:rPr lang="en-US" sz="900" b="0" i="0" baseline="0" dirty="0" smtClean="0">
                          <a:latin typeface="+mn-lt"/>
                        </a:rPr>
                        <a:t>Uses transitions to</a:t>
                      </a:r>
                    </a:p>
                    <a:p>
                      <a:pPr algn="l"/>
                      <a:r>
                        <a:rPr lang="en-US" sz="900" b="0" i="0" baseline="0" dirty="0" smtClean="0">
                          <a:latin typeface="+mn-lt"/>
                        </a:rPr>
                        <a:t>connect ideas (gr3)</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Some authentic details,</a:t>
                      </a:r>
                    </a:p>
                    <a:p>
                      <a:pPr algn="l"/>
                      <a:r>
                        <a:rPr lang="en-US" sz="900" b="0" i="0" baseline="0" dirty="0" smtClean="0">
                          <a:latin typeface="+mn-lt"/>
                        </a:rPr>
                        <a:t>definitions, facts, text</a:t>
                      </a:r>
                    </a:p>
                    <a:p>
                      <a:pPr algn="l"/>
                      <a:r>
                        <a:rPr lang="en-US" sz="900" b="0" i="0" baseline="0" dirty="0" smtClean="0">
                          <a:latin typeface="+mn-lt"/>
                        </a:rPr>
                        <a:t>evidence support focus</a:t>
                      </a:r>
                    </a:p>
                    <a:p>
                      <a:pPr algn="l"/>
                      <a:r>
                        <a:rPr lang="en-US" sz="900" b="0" i="0" baseline="0" dirty="0" smtClean="0">
                          <a:latin typeface="+mn-lt"/>
                        </a:rPr>
                        <a:t>Adds labels or captions</a:t>
                      </a:r>
                    </a:p>
                    <a:p>
                      <a:pPr algn="l"/>
                      <a:r>
                        <a:rPr lang="en-US" sz="900" b="0" i="0" baseline="0" dirty="0" smtClean="0">
                          <a:latin typeface="+mn-lt"/>
                        </a:rPr>
                        <a:t>to illustration, drawing,</a:t>
                      </a:r>
                    </a:p>
                    <a:p>
                      <a:pPr algn="l"/>
                      <a:r>
                        <a:rPr lang="en-US" sz="900" b="0" i="0" baseline="0" dirty="0" smtClean="0">
                          <a:latin typeface="+mn-lt"/>
                        </a:rPr>
                        <a:t>visuals, charts/tables,</a:t>
                      </a:r>
                    </a:p>
                    <a:p>
                      <a:pPr algn="l"/>
                      <a:r>
                        <a:rPr lang="en-US" sz="900" b="0" i="0" baseline="0" dirty="0" smtClean="0">
                          <a:latin typeface="+mn-lt"/>
                        </a:rPr>
                        <a:t>or diagram to enhance</a:t>
                      </a:r>
                    </a:p>
                    <a:p>
                      <a:pPr algn="l"/>
                      <a:r>
                        <a:rPr lang="en-US" sz="900" b="0" i="0" baseline="0" dirty="0" smtClean="0">
                          <a:latin typeface="+mn-lt"/>
                        </a:rPr>
                        <a:t>details, facts, and ideas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Produces complete simple</a:t>
                      </a:r>
                    </a:p>
                    <a:p>
                      <a:pPr algn="l"/>
                      <a:r>
                        <a:rPr lang="en-US" sz="900" b="0" i="0" baseline="0" dirty="0" smtClean="0">
                          <a:latin typeface="+mn-lt"/>
                        </a:rPr>
                        <a:t>(K), compound (g, 1- 3),</a:t>
                      </a:r>
                    </a:p>
                    <a:p>
                      <a:pPr algn="l"/>
                      <a:r>
                        <a:rPr lang="en-US" sz="900" b="0" i="0" baseline="0" dirty="0" smtClean="0">
                          <a:latin typeface="+mn-lt"/>
                        </a:rPr>
                        <a:t>complex (gr3) sentences</a:t>
                      </a:r>
                    </a:p>
                    <a:p>
                      <a:pPr algn="l"/>
                      <a:r>
                        <a:rPr lang="en-US" sz="900" b="0" i="0" baseline="0" dirty="0" smtClean="0">
                          <a:latin typeface="+mn-lt"/>
                        </a:rPr>
                        <a:t>Appropriate use of </a:t>
                      </a:r>
                    </a:p>
                    <a:p>
                      <a:pPr algn="l"/>
                      <a:r>
                        <a:rPr lang="en-US" sz="900" b="0" i="0" baseline="0" dirty="0" smtClean="0">
                          <a:latin typeface="+mn-lt"/>
                        </a:rPr>
                        <a:t>vocabulary (nouns,</a:t>
                      </a:r>
                    </a:p>
                    <a:p>
                      <a:pPr algn="l"/>
                      <a:r>
                        <a:rPr lang="en-US" sz="900" b="0" i="0" baseline="0" dirty="0" smtClean="0">
                          <a:latin typeface="+mn-lt"/>
                        </a:rPr>
                        <a:t>plurals, verbs, pronouns,</a:t>
                      </a:r>
                    </a:p>
                    <a:p>
                      <a:pPr algn="l"/>
                      <a:r>
                        <a:rPr lang="en-US" sz="900" b="0" i="0" baseline="0" dirty="0" smtClean="0">
                          <a:latin typeface="+mn-lt"/>
                        </a:rPr>
                        <a:t>adjectives, adverb,</a:t>
                      </a:r>
                    </a:p>
                    <a:p>
                      <a:pPr algn="l"/>
                      <a:r>
                        <a:rPr lang="en-US" sz="900" b="0" i="0" baseline="0" dirty="0" smtClean="0">
                          <a:latin typeface="+mn-lt"/>
                        </a:rPr>
                        <a:t>content-specific)</a:t>
                      </a:r>
                    </a:p>
                    <a:p>
                      <a:pPr algn="l"/>
                      <a:r>
                        <a:rPr lang="en-US" sz="900" b="0" i="0" baseline="0" dirty="0" smtClean="0">
                          <a:latin typeface="+mn-lt"/>
                        </a:rPr>
                        <a:t>Uses adult/peer feedback to Revise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Edits with support /resources (gr 2-3)</a:t>
                      </a:r>
                    </a:p>
                    <a:p>
                      <a:pPr algn="l"/>
                      <a:r>
                        <a:rPr lang="en-US" sz="900" b="0" i="0" baseline="0" dirty="0" smtClean="0">
                          <a:latin typeface="+mn-lt"/>
                        </a:rPr>
                        <a:t>Minor errors do not</a:t>
                      </a:r>
                    </a:p>
                    <a:p>
                      <a:pPr algn="l"/>
                      <a:r>
                        <a:rPr lang="en-US" sz="900" b="0" i="0" baseline="0" dirty="0" smtClean="0">
                          <a:latin typeface="+mn-lt"/>
                        </a:rPr>
                        <a:t>interfere with reader</a:t>
                      </a:r>
                    </a:p>
                    <a:p>
                      <a:pPr algn="l"/>
                      <a:r>
                        <a:rPr lang="en-US" sz="900" b="0" i="0" baseline="0" dirty="0" smtClean="0">
                          <a:latin typeface="+mn-lt"/>
                        </a:rPr>
                        <a:t>understanding (e.g.,</a:t>
                      </a:r>
                    </a:p>
                    <a:p>
                      <a:pPr algn="l"/>
                      <a:r>
                        <a:rPr lang="en-US" sz="900" b="0" i="0" baseline="0" dirty="0" smtClean="0">
                          <a:latin typeface="+mn-lt"/>
                        </a:rPr>
                        <a:t>capitalization,</a:t>
                      </a:r>
                    </a:p>
                    <a:p>
                      <a:pPr algn="l"/>
                      <a:r>
                        <a:rPr lang="en-US" sz="900" b="0" i="0" baseline="0" dirty="0" smtClean="0">
                          <a:latin typeface="+mn-lt"/>
                        </a:rPr>
                        <a:t>punctuation; spelling)</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54030">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Developing</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Uses a combination of</a:t>
                      </a:r>
                    </a:p>
                    <a:p>
                      <a:pPr algn="l"/>
                      <a:r>
                        <a:rPr lang="en-US" sz="900" baseline="0" dirty="0" smtClean="0">
                          <a:latin typeface="+mn-lt"/>
                        </a:rPr>
                        <a:t>drawing, dictation, &amp; writing</a:t>
                      </a:r>
                    </a:p>
                    <a:p>
                      <a:pPr algn="l"/>
                      <a:r>
                        <a:rPr lang="en-US" sz="900" baseline="0" dirty="0" smtClean="0">
                          <a:latin typeface="+mn-lt"/>
                        </a:rPr>
                        <a:t>(K) to compose</a:t>
                      </a:r>
                    </a:p>
                    <a:p>
                      <a:pPr algn="l"/>
                      <a:r>
                        <a:rPr lang="en-US" sz="900" baseline="0" dirty="0" smtClean="0">
                          <a:latin typeface="+mn-lt"/>
                        </a:rPr>
                        <a:t>Has topic and attempts</a:t>
                      </a:r>
                    </a:p>
                    <a:p>
                      <a:pPr algn="l"/>
                      <a:r>
                        <a:rPr lang="en-US" sz="900" baseline="0" dirty="0" smtClean="0">
                          <a:latin typeface="+mn-lt"/>
                        </a:rPr>
                        <a:t>a focus/information, but</a:t>
                      </a:r>
                    </a:p>
                    <a:p>
                      <a:pPr algn="l"/>
                      <a:r>
                        <a:rPr lang="en-US" sz="900" baseline="0" dirty="0" smtClean="0">
                          <a:latin typeface="+mn-lt"/>
                        </a:rPr>
                        <a:t>focus may shift or not</a:t>
                      </a:r>
                    </a:p>
                    <a:p>
                      <a:pPr algn="l"/>
                      <a:r>
                        <a:rPr lang="en-US" sz="900" baseline="0" dirty="0" smtClean="0">
                          <a:latin typeface="+mn-lt"/>
                        </a:rPr>
                        <a:t>be relevant to the topic</a:t>
                      </a:r>
                    </a:p>
                    <a:p>
                      <a:pPr algn="l"/>
                      <a:r>
                        <a:rPr lang="en-US" sz="900" baseline="0" dirty="0" smtClean="0">
                          <a:latin typeface="+mn-lt"/>
                        </a:rPr>
                        <a:t>chosen</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Introduction, body, and</a:t>
                      </a:r>
                    </a:p>
                    <a:p>
                      <a:pPr algn="l"/>
                      <a:r>
                        <a:rPr lang="en-US" sz="900" baseline="0" dirty="0" smtClean="0">
                          <a:latin typeface="+mn-lt"/>
                        </a:rPr>
                        <a:t>conclusion are evident,</a:t>
                      </a:r>
                    </a:p>
                    <a:p>
                      <a:pPr algn="l"/>
                      <a:r>
                        <a:rPr lang="en-US" sz="900" baseline="0" dirty="0" smtClean="0">
                          <a:latin typeface="+mn-lt"/>
                        </a:rPr>
                        <a:t>but may lack clarity or</a:t>
                      </a:r>
                    </a:p>
                    <a:p>
                      <a:pPr algn="l"/>
                      <a:r>
                        <a:rPr lang="en-US" sz="900" baseline="0" dirty="0" smtClean="0">
                          <a:latin typeface="+mn-lt"/>
                        </a:rPr>
                        <a:t>Coherence (e.g., attempts to</a:t>
                      </a:r>
                    </a:p>
                    <a:p>
                      <a:pPr algn="l"/>
                      <a:r>
                        <a:rPr lang="en-US" sz="900" baseline="0" dirty="0" smtClean="0">
                          <a:latin typeface="+mn-lt"/>
                        </a:rPr>
                        <a:t>connect ideas, but may</a:t>
                      </a:r>
                    </a:p>
                    <a:p>
                      <a:pPr algn="l"/>
                      <a:r>
                        <a:rPr lang="en-US" sz="900" baseline="0" dirty="0" smtClean="0">
                          <a:latin typeface="+mn-lt"/>
                        </a:rPr>
                        <a:t>not be logical or make</a:t>
                      </a:r>
                    </a:p>
                    <a:p>
                      <a:pPr algn="l"/>
                      <a:r>
                        <a:rPr lang="en-US" sz="900" baseline="0" dirty="0" smtClean="0">
                          <a:latin typeface="+mn-lt"/>
                        </a:rPr>
                        <a:t>sense)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Some elaboration</a:t>
                      </a:r>
                    </a:p>
                    <a:p>
                      <a:pPr algn="l"/>
                      <a:r>
                        <a:rPr lang="en-US" sz="900" baseline="0" dirty="0" smtClean="0">
                          <a:latin typeface="+mn-lt"/>
                        </a:rPr>
                        <a:t>strategies are evident in</a:t>
                      </a:r>
                    </a:p>
                    <a:p>
                      <a:pPr algn="l"/>
                      <a:r>
                        <a:rPr lang="en-US" sz="900" baseline="0" dirty="0" smtClean="0">
                          <a:latin typeface="+mn-lt"/>
                        </a:rPr>
                        <a:t>drawings or writing (gr</a:t>
                      </a:r>
                    </a:p>
                    <a:p>
                      <a:pPr algn="l"/>
                      <a:r>
                        <a:rPr lang="en-US" sz="900" baseline="0" dirty="0" smtClean="0">
                          <a:latin typeface="+mn-lt"/>
                        </a:rPr>
                        <a:t>K-3), or with support/</a:t>
                      </a:r>
                    </a:p>
                    <a:p>
                      <a:pPr algn="l"/>
                      <a:r>
                        <a:rPr lang="en-US" sz="900" baseline="0" dirty="0" smtClean="0">
                          <a:latin typeface="+mn-lt"/>
                        </a:rPr>
                        <a:t>questioning from peers</a:t>
                      </a:r>
                    </a:p>
                    <a:p>
                      <a:pPr algn="l"/>
                      <a:r>
                        <a:rPr lang="en-US" sz="900" baseline="0" dirty="0" smtClean="0">
                          <a:latin typeface="+mn-lt"/>
                        </a:rPr>
                        <a:t>or adults (gr K -1)</a:t>
                      </a:r>
                    </a:p>
                    <a:p>
                      <a:pPr algn="l"/>
                      <a:r>
                        <a:rPr lang="en-US" sz="900" baseline="0" dirty="0" smtClean="0">
                          <a:latin typeface="+mn-lt"/>
                        </a:rPr>
                        <a:t>Ideas may not be fully</a:t>
                      </a:r>
                    </a:p>
                    <a:p>
                      <a:pPr algn="l"/>
                      <a:r>
                        <a:rPr lang="en-US" sz="900" baseline="0" dirty="0" smtClean="0">
                          <a:latin typeface="+mn-lt"/>
                        </a:rPr>
                        <a:t>elaborated or details</a:t>
                      </a:r>
                    </a:p>
                    <a:p>
                      <a:pPr algn="l"/>
                      <a:r>
                        <a:rPr lang="en-US" sz="900" baseline="0" dirty="0" smtClean="0">
                          <a:latin typeface="+mn-lt"/>
                        </a:rPr>
                        <a:t>may be insufficient to</a:t>
                      </a:r>
                    </a:p>
                    <a:p>
                      <a:pPr algn="l"/>
                      <a:r>
                        <a:rPr lang="en-US" sz="900" baseline="0" dirty="0" smtClean="0">
                          <a:latin typeface="+mn-lt"/>
                        </a:rPr>
                        <a:t>support topic</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Vocabulary use has</a:t>
                      </a:r>
                    </a:p>
                    <a:p>
                      <a:pPr algn="l"/>
                      <a:r>
                        <a:rPr lang="en-US" sz="900" baseline="0" dirty="0" smtClean="0">
                          <a:latin typeface="+mn-lt"/>
                        </a:rPr>
                        <a:t>minor errors</a:t>
                      </a:r>
                    </a:p>
                    <a:p>
                      <a:pPr algn="l"/>
                      <a:r>
                        <a:rPr lang="en-US" sz="900" baseline="0" dirty="0" smtClean="0">
                          <a:latin typeface="+mn-lt"/>
                        </a:rPr>
                        <a:t>Dictates, writes, and</a:t>
                      </a:r>
                    </a:p>
                    <a:p>
                      <a:pPr algn="l"/>
                      <a:r>
                        <a:rPr lang="en-US" sz="900" baseline="0" dirty="0" smtClean="0">
                          <a:latin typeface="+mn-lt"/>
                        </a:rPr>
                        <a:t>expands simple</a:t>
                      </a:r>
                    </a:p>
                    <a:p>
                      <a:pPr algn="l"/>
                      <a:r>
                        <a:rPr lang="en-US" sz="900" baseline="0" dirty="0" smtClean="0">
                          <a:latin typeface="+mn-lt"/>
                        </a:rPr>
                        <a:t>complete sentences</a:t>
                      </a:r>
                    </a:p>
                    <a:p>
                      <a:pPr algn="l"/>
                      <a:r>
                        <a:rPr lang="en-US" sz="900" baseline="0" dirty="0" smtClean="0">
                          <a:latin typeface="+mn-lt"/>
                        </a:rPr>
                        <a:t>Uses adult/peer feedback to</a:t>
                      </a:r>
                    </a:p>
                    <a:p>
                      <a:pPr algn="l"/>
                      <a:r>
                        <a:rPr lang="en-US" sz="900" baseline="0" dirty="0" smtClean="0">
                          <a:latin typeface="+mn-lt"/>
                        </a:rPr>
                        <a:t>revise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from peers</a:t>
                      </a:r>
                    </a:p>
                    <a:p>
                      <a:pPr algn="l"/>
                      <a:r>
                        <a:rPr lang="en-US" sz="900" baseline="0" dirty="0" smtClean="0">
                          <a:latin typeface="+mn-lt"/>
                        </a:rPr>
                        <a:t>or adults (gr 2-3)</a:t>
                      </a:r>
                    </a:p>
                    <a:p>
                      <a:pPr algn="l"/>
                      <a:r>
                        <a:rPr lang="en-US" sz="900" baseline="0" dirty="0" smtClean="0">
                          <a:latin typeface="+mn-lt"/>
                        </a:rPr>
                        <a:t>Uses grade-appropriate basic mechanics and word use with some errors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84272">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Merging</a:t>
                      </a:r>
                      <a:endParaRPr lang="en-US" sz="1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Uses a combination of drawing, dictation, &amp; writing (K) to compose</a:t>
                      </a:r>
                    </a:p>
                    <a:p>
                      <a:pPr algn="l"/>
                      <a:r>
                        <a:rPr lang="en-US" sz="900" baseline="0" dirty="0" smtClean="0">
                          <a:latin typeface="+mn-lt"/>
                        </a:rPr>
                        <a:t>Attempts to identify a</a:t>
                      </a:r>
                    </a:p>
                    <a:p>
                      <a:pPr algn="l"/>
                      <a:r>
                        <a:rPr lang="en-US" sz="900" baseline="0" dirty="0" smtClean="0">
                          <a:latin typeface="+mn-lt"/>
                        </a:rPr>
                        <a:t>topic but lacks a focus</a:t>
                      </a:r>
                    </a:p>
                    <a:p>
                      <a:pPr algn="l"/>
                      <a:r>
                        <a:rPr lang="en-US" sz="900" baseline="0" dirty="0" smtClean="0">
                          <a:latin typeface="+mn-lt"/>
                        </a:rPr>
                        <a:t>or may have more than</a:t>
                      </a:r>
                    </a:p>
                    <a:p>
                      <a:pPr algn="l"/>
                      <a:r>
                        <a:rPr lang="en-US" sz="900" baseline="0" dirty="0" smtClean="0">
                          <a:latin typeface="+mn-lt"/>
                        </a:rPr>
                        <a:t>one topic or confusing</a:t>
                      </a:r>
                    </a:p>
                    <a:p>
                      <a:pPr algn="l"/>
                      <a:r>
                        <a:rPr lang="en-US" sz="900" baseline="0" dirty="0" smtClean="0">
                          <a:latin typeface="+mn-lt"/>
                        </a:rPr>
                        <a:t>topic as stated</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Attempts introduction,</a:t>
                      </a:r>
                    </a:p>
                    <a:p>
                      <a:pPr algn="l"/>
                      <a:r>
                        <a:rPr lang="en-US" sz="900" baseline="0" dirty="0" smtClean="0">
                          <a:latin typeface="+mn-lt"/>
                        </a:rPr>
                        <a:t>body, and conclusion,</a:t>
                      </a:r>
                    </a:p>
                    <a:p>
                      <a:pPr algn="l"/>
                      <a:r>
                        <a:rPr lang="en-US" sz="900" baseline="0" dirty="0" smtClean="0">
                          <a:latin typeface="+mn-lt"/>
                        </a:rPr>
                        <a:t>but one or more parts</a:t>
                      </a:r>
                    </a:p>
                    <a:p>
                      <a:pPr algn="l"/>
                      <a:r>
                        <a:rPr lang="en-US" sz="900" baseline="0" dirty="0" smtClean="0">
                          <a:latin typeface="+mn-lt"/>
                        </a:rPr>
                        <a:t>are missing</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No details provided or</a:t>
                      </a:r>
                    </a:p>
                    <a:p>
                      <a:pPr algn="l"/>
                      <a:r>
                        <a:rPr lang="en-US" sz="900" baseline="0" dirty="0" smtClean="0">
                          <a:latin typeface="+mn-lt"/>
                        </a:rPr>
                        <a:t>attempts to add details</a:t>
                      </a:r>
                    </a:p>
                    <a:p>
                      <a:pPr algn="l"/>
                      <a:r>
                        <a:rPr lang="en-US" sz="900" baseline="0" dirty="0" smtClean="0">
                          <a:latin typeface="+mn-lt"/>
                        </a:rPr>
                        <a:t>to drawings or writing</a:t>
                      </a:r>
                    </a:p>
                    <a:p>
                      <a:pPr algn="l"/>
                      <a:r>
                        <a:rPr lang="en-US" sz="900" baseline="0" dirty="0" smtClean="0">
                          <a:latin typeface="+mn-lt"/>
                        </a:rPr>
                        <a:t>which may be random,</a:t>
                      </a:r>
                    </a:p>
                    <a:p>
                      <a:pPr algn="l"/>
                      <a:r>
                        <a:rPr lang="en-US" sz="900" baseline="0" dirty="0" smtClean="0">
                          <a:latin typeface="+mn-lt"/>
                        </a:rPr>
                        <a:t>inaccurate, or irrelevant</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Generally uses basic,</a:t>
                      </a:r>
                    </a:p>
                    <a:p>
                      <a:pPr algn="l"/>
                      <a:r>
                        <a:rPr lang="en-US" sz="900" baseline="0" dirty="0" smtClean="0">
                          <a:latin typeface="+mn-lt"/>
                        </a:rPr>
                        <a:t>incorrect, or below</a:t>
                      </a:r>
                    </a:p>
                    <a:p>
                      <a:pPr algn="l"/>
                      <a:r>
                        <a:rPr lang="en-US" sz="900" baseline="0" dirty="0" smtClean="0">
                          <a:latin typeface="+mn-lt"/>
                        </a:rPr>
                        <a:t>grade level vocabulary</a:t>
                      </a:r>
                    </a:p>
                    <a:p>
                      <a:pPr algn="l"/>
                      <a:r>
                        <a:rPr lang="en-US" sz="900" baseline="0" dirty="0" smtClean="0">
                          <a:latin typeface="+mn-lt"/>
                        </a:rPr>
                        <a:t>when dictating (K) or</a:t>
                      </a:r>
                    </a:p>
                    <a:p>
                      <a:pPr algn="l"/>
                      <a:r>
                        <a:rPr lang="en-US" sz="900" baseline="0" dirty="0" smtClean="0">
                          <a:latin typeface="+mn-lt"/>
                        </a:rPr>
                        <a:t>writing</a:t>
                      </a:r>
                    </a:p>
                    <a:p>
                      <a:pPr algn="l"/>
                      <a:r>
                        <a:rPr lang="en-US" sz="900" baseline="0" dirty="0" smtClean="0">
                          <a:latin typeface="+mn-lt"/>
                        </a:rPr>
                        <a:t>Uses adult/peer feedback to</a:t>
                      </a:r>
                    </a:p>
                    <a:p>
                      <a:pPr algn="l"/>
                      <a:r>
                        <a:rPr lang="en-US" sz="900" baseline="0" dirty="0" smtClean="0">
                          <a:latin typeface="+mn-lt"/>
                        </a:rPr>
                        <a:t>revise</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from peers or adults (gr 2-3)</a:t>
                      </a:r>
                    </a:p>
                    <a:p>
                      <a:pPr algn="l"/>
                      <a:r>
                        <a:rPr lang="en-US" sz="900" baseline="0" dirty="0" smtClean="0">
                          <a:latin typeface="+mn-lt"/>
                        </a:rPr>
                        <a:t>Uses below grade-level</a:t>
                      </a:r>
                    </a:p>
                    <a:p>
                      <a:pPr algn="l"/>
                      <a:r>
                        <a:rPr lang="en-US" sz="900" baseline="0" dirty="0" smtClean="0">
                          <a:latin typeface="+mn-lt"/>
                        </a:rPr>
                        <a:t>basic mechanics with</a:t>
                      </a:r>
                    </a:p>
                    <a:p>
                      <a:pPr algn="l"/>
                      <a:r>
                        <a:rPr lang="en-US" sz="900" baseline="0" dirty="0" smtClean="0">
                          <a:latin typeface="+mn-lt"/>
                        </a:rPr>
                        <a:t>frequent errors</a:t>
                      </a:r>
                      <a:endParaRPr lang="en-US" sz="900" b="0" i="0" u="none" strike="noStrike" dirty="0">
                        <a:solidFill>
                          <a:srgbClr val="000000"/>
                        </a:solidFill>
                        <a:latin typeface="+mn-lt"/>
                      </a:endParaRPr>
                    </a:p>
                  </a:txBody>
                  <a:tcPr marL="27761"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758">
                <a:tc>
                  <a:txBody>
                    <a:bodyPr/>
                    <a:lstStyle/>
                    <a:p>
                      <a:pPr marL="0" marR="0" algn="ctr">
                        <a:lnSpc>
                          <a:spcPct val="115000"/>
                        </a:lnSpc>
                        <a:spcBef>
                          <a:spcPts val="0"/>
                        </a:spcBef>
                        <a:spcAft>
                          <a:spcPts val="0"/>
                        </a:spcAft>
                      </a:pPr>
                      <a:r>
                        <a:rPr lang="en-US" sz="2000" b="1" dirty="0">
                          <a:solidFill>
                            <a:srgbClr val="000000"/>
                          </a:solidFill>
                          <a:effectLst>
                            <a:outerShdw blurRad="38100" dist="38100" dir="2700000" algn="tl">
                              <a:srgbClr val="000000">
                                <a:alpha val="43137"/>
                              </a:srgbClr>
                            </a:outerShdw>
                          </a:effectLst>
                          <a:latin typeface="+mn-lt"/>
                          <a:ea typeface="Times New Roman"/>
                          <a:cs typeface="Times New Roman"/>
                        </a:rPr>
                        <a:t>0</a:t>
                      </a:r>
                      <a:endParaRPr lang="en-US" sz="2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84750" y="184249"/>
            <a:ext cx="7248671" cy="346227"/>
          </a:xfrm>
          <a:prstGeom prst="rect">
            <a:avLst/>
          </a:prstGeom>
        </p:spPr>
        <p:txBody>
          <a:bodyPr wrap="square" lIns="96898" tIns="48449" rIns="96898" bIns="48449">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r>
              <a:rPr lang="en-US" sz="1600" b="1" dirty="0">
                <a:solidFill>
                  <a:prstClr val="black"/>
                </a:solidFill>
                <a:effectLst>
                  <a:outerShdw blurRad="38100" dist="38100" dir="2700000" algn="tl">
                    <a:srgbClr val="000000">
                      <a:alpha val="43137"/>
                    </a:srgbClr>
                  </a:outerShdw>
                </a:effectLst>
              </a:rPr>
              <a:t> Grades K - 2: Generic 4-Point Informational/Explanatory Writing Rubric </a:t>
            </a:r>
            <a:endParaRPr lang="en-US" sz="1600" dirty="0">
              <a:solidFill>
                <a:prstClr val="black"/>
              </a:solidFill>
              <a:effectLst>
                <a:outerShdw blurRad="38100" dist="38100" dir="2700000" algn="tl">
                  <a:srgbClr val="000000">
                    <a:alpha val="43137"/>
                  </a:srgbClr>
                </a:outerShdw>
              </a:effectLst>
            </a:endParaRPr>
          </a:p>
        </p:txBody>
      </p:sp>
      <p:sp>
        <p:nvSpPr>
          <p:cNvPr id="5" name="Rectangle 4"/>
          <p:cNvSpPr/>
          <p:nvPr/>
        </p:nvSpPr>
        <p:spPr>
          <a:xfrm>
            <a:off x="369502" y="9296400"/>
            <a:ext cx="7402898" cy="232965"/>
          </a:xfrm>
          <a:prstGeom prst="rect">
            <a:avLst/>
          </a:prstGeom>
        </p:spPr>
        <p:txBody>
          <a:bodyPr wrap="square" lIns="92391" tIns="46195" rIns="92391" bIns="46195">
            <a:spAutoFit/>
          </a:bodyPr>
          <a:lstStyle/>
          <a:p>
            <a:r>
              <a:rPr lang="en-US" sz="900" b="1" dirty="0">
                <a:solidFill>
                  <a:prstClr val="black"/>
                </a:solidFill>
              </a:rPr>
              <a:t>Working Drafts of ELA rubrics for assessing CCSS writing standards --- © (2010) Karin Hess, National Center for Assessment [khess@nciea.org</a:t>
            </a:r>
            <a:endParaRPr lang="en-US" sz="900" dirty="0">
              <a:solidFill>
                <a:prstClr val="black"/>
              </a:solidFill>
            </a:endParaRPr>
          </a:p>
        </p:txBody>
      </p:sp>
      <p:sp>
        <p:nvSpPr>
          <p:cNvPr id="3" name="Slide Number Placeholder 2"/>
          <p:cNvSpPr>
            <a:spLocks noGrp="1"/>
          </p:cNvSpPr>
          <p:nvPr>
            <p:ph type="sldNum" sz="quarter" idx="12"/>
          </p:nvPr>
        </p:nvSpPr>
        <p:spPr/>
        <p:txBody>
          <a:bodyPr/>
          <a:lstStyle/>
          <a:p>
            <a:fld id="{6E8A0ECE-C9E2-4B32-8A0E-7D248228F9D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903563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619031814"/>
              </p:ext>
            </p:extLst>
          </p:nvPr>
        </p:nvGraphicFramePr>
        <p:xfrm>
          <a:off x="404812" y="3001554"/>
          <a:ext cx="6876753" cy="1468846"/>
        </p:xfrm>
        <a:graphic>
          <a:graphicData uri="http://schemas.openxmlformats.org/drawingml/2006/table">
            <a:tbl>
              <a:tblPr firstRow="1" firstCol="1" bandRow="1"/>
              <a:tblGrid>
                <a:gridCol w="826492"/>
                <a:gridCol w="933685"/>
                <a:gridCol w="903166"/>
                <a:gridCol w="740839"/>
                <a:gridCol w="808116"/>
                <a:gridCol w="716197"/>
                <a:gridCol w="739275"/>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1926" y="239486"/>
            <a:ext cx="7382136" cy="7956941"/>
            <a:chOff x="152400" y="228600"/>
            <a:chExt cx="6947893" cy="7595262"/>
          </a:xfrm>
        </p:grpSpPr>
        <p:sp>
          <p:nvSpPr>
            <p:cNvPr id="6" name="TextBox 5"/>
            <p:cNvSpPr txBox="1"/>
            <p:nvPr/>
          </p:nvSpPr>
          <p:spPr>
            <a:xfrm>
              <a:off x="352425" y="228600"/>
              <a:ext cx="6553200" cy="7329979"/>
            </a:xfrm>
            <a:prstGeom prst="rect">
              <a:avLst/>
            </a:prstGeom>
            <a:noFill/>
          </p:spPr>
          <p:txBody>
            <a:bodyPr wrap="square" rtlCol="0">
              <a:spAutoFit/>
            </a:bodyPr>
            <a:lstStyle/>
            <a:p>
              <a:pPr algn="ctr"/>
              <a:r>
                <a:rPr lang="en-US" sz="1500" b="1" u="sng" dirty="0"/>
                <a:t>Pre-Assessment and Learning Progressions</a:t>
              </a:r>
            </a:p>
            <a:p>
              <a:pPr algn="ctr"/>
              <a:endParaRPr lang="en-US" sz="1500" b="1" u="sng" dirty="0"/>
            </a:p>
            <a:p>
              <a:r>
                <a:rPr lang="en-US" sz="1200" dirty="0"/>
                <a:t>The </a:t>
              </a:r>
              <a:r>
                <a:rPr lang="en-US" sz="1200" b="1" dirty="0"/>
                <a:t>pre-assessments</a:t>
              </a:r>
              <a:r>
                <a:rPr lang="en-US" sz="1200" dirty="0"/>
                <a:t> are very unique.  </a:t>
              </a:r>
            </a:p>
            <a:p>
              <a:endParaRPr lang="en-US" sz="800" dirty="0"/>
            </a:p>
            <a:p>
              <a:r>
                <a:rPr lang="en-US" sz="1200" dirty="0"/>
                <a:t>They measure progress </a:t>
              </a:r>
              <a:r>
                <a:rPr lang="en-US" sz="1200" b="1" i="1" dirty="0">
                  <a:effectLst>
                    <a:outerShdw blurRad="38100" dist="38100" dir="2700000" algn="tl">
                      <a:srgbClr val="000000">
                        <a:alpha val="43137"/>
                      </a:srgbClr>
                    </a:outerShdw>
                  </a:effectLst>
                </a:rPr>
                <a:t>toward a standard</a:t>
              </a:r>
              <a:r>
                <a:rPr lang="en-US" sz="1200" dirty="0"/>
                <a:t>. </a:t>
              </a:r>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concepts, students need “</a:t>
              </a:r>
              <a:r>
                <a:rPr lang="en-US" sz="1200" b="1" i="1" dirty="0"/>
                <a:t>along the way</a:t>
              </a:r>
              <a:r>
                <a:rPr lang="en-US" sz="1200" dirty="0"/>
                <a:t>,” in order to achieve standard mastery.</a:t>
              </a:r>
            </a:p>
            <a:p>
              <a:endParaRPr lang="en-US" sz="1200" dirty="0"/>
            </a:p>
            <a:p>
              <a:endParaRPr lang="en-US" sz="1200" dirty="0"/>
            </a:p>
            <a:p>
              <a:endParaRPr lang="en-US" sz="12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200" dirty="0"/>
            </a:p>
            <a:p>
              <a:endParaRPr lang="en-US" sz="1200" dirty="0"/>
            </a:p>
            <a:p>
              <a:r>
                <a:rPr lang="en-US" sz="1200" dirty="0"/>
                <a:t>So what about a </a:t>
              </a:r>
              <a:r>
                <a:rPr lang="en-US" sz="1200" dirty="0" smtClean="0"/>
                <a:t>post-assessment? </a:t>
              </a:r>
              <a:r>
                <a:rPr lang="en-US" sz="1200" dirty="0"/>
                <a:t>There is not a standardized post-assessment.</a:t>
              </a:r>
            </a:p>
            <a:p>
              <a:r>
                <a:rPr lang="en-US" sz="1200" dirty="0"/>
                <a:t>The true measure of how students are doing </a:t>
              </a:r>
              <a:r>
                <a:rPr lang="en-US" sz="1200" b="1" i="1" dirty="0" smtClean="0"/>
                <a:t>along </a:t>
              </a:r>
              <a:r>
                <a:rPr lang="en-US" sz="1200" b="1" i="1" dirty="0"/>
                <a:t>the way</a:t>
              </a:r>
              <a:r>
                <a:rPr lang="en-US" sz="1200" dirty="0" smtClean="0"/>
                <a:t>, </a:t>
              </a:r>
              <a:r>
                <a:rPr lang="en-US" sz="1200" dirty="0"/>
                <a:t>is assessed in the classroom during instruction and classroom formative assessment.  For this reason The CFA’s are not called  </a:t>
              </a:r>
              <a:r>
                <a:rPr lang="en-US" sz="1200" dirty="0" smtClean="0"/>
                <a:t>post-assessments.  </a:t>
              </a:r>
              <a:r>
                <a:rPr lang="en-US" sz="1200" dirty="0"/>
                <a:t>The CFAs measure the </a:t>
              </a:r>
              <a:r>
                <a:rPr lang="en-US" sz="1200" b="1" i="1" dirty="0" smtClean="0"/>
                <a:t>end </a:t>
              </a:r>
              <a:r>
                <a:rPr lang="en-US" sz="1200" b="1" i="1" dirty="0"/>
                <a:t>goal</a:t>
              </a:r>
              <a:r>
                <a:rPr lang="en-US" sz="1200" dirty="0" smtClean="0"/>
                <a:t>, </a:t>
              </a:r>
              <a:r>
                <a:rPr lang="en-US" sz="1200" dirty="0"/>
                <a:t>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that allow us to adjust instruction based on performance.  For instance, if a student has difficulty on the first </a:t>
              </a:r>
              <a:r>
                <a:rPr lang="en-US" sz="1200" dirty="0" smtClean="0"/>
                <a:t>purple </a:t>
              </a:r>
              <a:r>
                <a:rPr lang="en-US" sz="1200" dirty="0"/>
                <a:t>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progress.  It is available at: </a:t>
              </a:r>
            </a:p>
          </p:txBody>
        </p:sp>
        <p:sp>
          <p:nvSpPr>
            <p:cNvPr id="28" name="Rectangle 27"/>
            <p:cNvSpPr/>
            <p:nvPr/>
          </p:nvSpPr>
          <p:spPr>
            <a:xfrm>
              <a:off x="451091" y="7574143"/>
              <a:ext cx="3357770" cy="249719"/>
            </a:xfrm>
            <a:prstGeom prst="rect">
              <a:avLst/>
            </a:prstGeom>
          </p:spPr>
          <p:txBody>
            <a:bodyPr wrap="square">
              <a:spAutoFit/>
            </a:bodyPr>
            <a:lstStyle/>
            <a:p>
              <a:r>
                <a:rPr lang="en-US" sz="1100" dirty="0">
                  <a:hlinkClick r:id="rId3"/>
                </a:rPr>
                <a:t>http://sresource.homestead.com/Grade-2.html</a:t>
              </a:r>
              <a:endParaRPr lang="en-US" sz="1100" dirty="0"/>
            </a:p>
          </p:txBody>
        </p:sp>
        <p:grpSp>
          <p:nvGrpSpPr>
            <p:cNvPr id="3" name="Group 2"/>
            <p:cNvGrpSpPr/>
            <p:nvPr/>
          </p:nvGrpSpPr>
          <p:grpSpPr>
            <a:xfrm>
              <a:off x="152400" y="1665308"/>
              <a:ext cx="6947893" cy="1326217"/>
              <a:chOff x="152400" y="1665308"/>
              <a:chExt cx="6947893" cy="1326217"/>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3814755" y="2586315"/>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1052324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4813" y="602051"/>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Two  </a:t>
            </a:r>
            <a:r>
              <a:rPr lang="en-US" sz="1500" i="1" dirty="0"/>
              <a:t>Reading </a:t>
            </a:r>
            <a:r>
              <a:rPr lang="en-US" sz="1500" i="1" dirty="0" smtClean="0"/>
              <a:t>Literature </a:t>
            </a:r>
            <a:r>
              <a:rPr lang="en-US" sz="1500" dirty="0" smtClean="0"/>
              <a:t>Learning </a:t>
            </a:r>
            <a:r>
              <a:rPr lang="en-US" sz="1500" dirty="0"/>
              <a:t>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78339105"/>
              </p:ext>
            </p:extLst>
          </p:nvPr>
        </p:nvGraphicFramePr>
        <p:xfrm>
          <a:off x="388938" y="1600200"/>
          <a:ext cx="6773862" cy="1984281"/>
        </p:xfrm>
        <a:graphic>
          <a:graphicData uri="http://schemas.openxmlformats.org/drawingml/2006/table">
            <a:tbl>
              <a:tblPr firstRow="1" firstCol="1" bandRow="1"/>
              <a:tblGrid>
                <a:gridCol w="547049"/>
                <a:gridCol w="702988"/>
                <a:gridCol w="539789"/>
                <a:gridCol w="793036"/>
                <a:gridCol w="762000"/>
                <a:gridCol w="838200"/>
                <a:gridCol w="685800"/>
                <a:gridCol w="914400"/>
                <a:gridCol w="990600"/>
              </a:tblGrid>
              <a:tr h="16157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083" marR="34083"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4083" marR="3408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4083" marR="3408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083" marR="3408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083" marR="3408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4083" marR="3408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083" marR="34083"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609701">
                <a:tc>
                  <a:txBody>
                    <a:bodyPr/>
                    <a:lstStyle/>
                    <a:p>
                      <a:pPr marL="0" marR="0" algn="l">
                        <a:lnSpc>
                          <a:spcPct val="115000"/>
                        </a:lnSpc>
                        <a:spcBef>
                          <a:spcPts val="0"/>
                        </a:spcBef>
                        <a:spcAft>
                          <a:spcPts val="0"/>
                        </a:spcAft>
                      </a:pPr>
                      <a:r>
                        <a:rPr lang="en-US" sz="800" dirty="0">
                          <a:effectLst/>
                          <a:latin typeface="Calibri"/>
                          <a:ea typeface="Times New Roman"/>
                          <a:cs typeface="Times New Roman"/>
                        </a:rPr>
                        <a:t>Retell specific details about beginning and ending events in a story read and discussed in class.</a:t>
                      </a:r>
                      <a:endParaRPr lang="en-US" sz="800" dirty="0">
                        <a:effectLst/>
                        <a:latin typeface="Calibri"/>
                        <a:ea typeface="Calibri"/>
                        <a:cs typeface="Times New Roman"/>
                      </a:endParaRPr>
                    </a:p>
                  </a:txBody>
                  <a:tcPr marL="34083" marR="34083"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Define and understand </a:t>
                      </a:r>
                      <a:r>
                        <a:rPr lang="en-US" sz="800" u="sng" dirty="0">
                          <a:effectLst/>
                          <a:latin typeface="Calibri"/>
                          <a:ea typeface="Times New Roman"/>
                          <a:cs typeface="Times New Roman"/>
                        </a:rPr>
                        <a:t>Standard Academic Language</a:t>
                      </a:r>
                      <a:r>
                        <a:rPr lang="en-US" sz="800" dirty="0">
                          <a:effectLst/>
                          <a:latin typeface="Calibri"/>
                          <a:ea typeface="Times New Roman"/>
                          <a:cs typeface="Times New Roman"/>
                        </a:rPr>
                        <a:t>:  overall, structure, include, describe, beginning, introduce, ending, action and concludes.</a:t>
                      </a:r>
                      <a:endParaRPr lang="en-US" sz="800" dirty="0">
                        <a:effectLst/>
                        <a:latin typeface="Calibri"/>
                        <a:ea typeface="Calibri"/>
                        <a:cs typeface="Times New Roman"/>
                      </a:endParaRPr>
                    </a:p>
                  </a:txBody>
                  <a:tcPr marL="34083" marR="3408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Describe what happened at the beginning and ending of a story read and discussed in class.</a:t>
                      </a:r>
                      <a:endParaRPr lang="en-US" sz="800" dirty="0">
                        <a:effectLst/>
                        <a:latin typeface="Calibri"/>
                        <a:ea typeface="Calibri"/>
                        <a:cs typeface="Times New Roman"/>
                      </a:endParaRPr>
                    </a:p>
                  </a:txBody>
                  <a:tcPr marL="34083" marR="3408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Answer who, what, when where or how questions about the beginning and ending of a story read but </a:t>
                      </a:r>
                      <a:r>
                        <a:rPr lang="en-US" sz="800" b="1" u="sng" dirty="0">
                          <a:effectLst/>
                          <a:latin typeface="Calibri"/>
                          <a:ea typeface="Times New Roman"/>
                          <a:cs typeface="Times New Roman"/>
                        </a:rPr>
                        <a:t>not discussed in class</a:t>
                      </a:r>
                      <a:r>
                        <a:rPr lang="en-US" sz="800" dirty="0">
                          <a:effectLst/>
                          <a:latin typeface="Calibri"/>
                          <a:ea typeface="Times New Roman"/>
                          <a:cs typeface="Times New Roman"/>
                        </a:rPr>
                        <a:t>.</a:t>
                      </a:r>
                      <a:endParaRPr lang="en-US" sz="800" dirty="0">
                        <a:effectLst/>
                        <a:latin typeface="Calibri"/>
                        <a:ea typeface="Calibri"/>
                        <a:cs typeface="Times New Roman"/>
                      </a:endParaRPr>
                    </a:p>
                  </a:txBody>
                  <a:tcPr marL="34083" marR="3408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effectLst/>
                          <a:latin typeface="Calibri"/>
                          <a:ea typeface="Times New Roman"/>
                          <a:cs typeface="Times New Roman"/>
                        </a:rPr>
                        <a:t>Understands that the beginning of a story is an introduction of character, setting and an event</a:t>
                      </a:r>
                      <a:r>
                        <a:rPr lang="en-US" sz="800" b="1"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083" marR="3408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rPr>
                        <a:t>Understands that the action (event) of a story changes throughout the story.  Gives examples of how the ending concludes the action.</a:t>
                      </a:r>
                      <a:endParaRPr lang="en-US" sz="800" dirty="0">
                        <a:effectLst/>
                        <a:latin typeface="Calibri"/>
                        <a:ea typeface="Calibri"/>
                        <a:cs typeface="Times New Roman"/>
                      </a:endParaRPr>
                    </a:p>
                  </a:txBody>
                  <a:tcPr marL="34083" marR="3408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Locates information that contributes to the development of the action.</a:t>
                      </a:r>
                      <a:endParaRPr lang="en-US" sz="800" dirty="0">
                        <a:effectLst/>
                        <a:latin typeface="Calibri"/>
                        <a:ea typeface="Calibri"/>
                        <a:cs typeface="Times New Roman"/>
                      </a:endParaRPr>
                    </a:p>
                  </a:txBody>
                  <a:tcPr marL="34083" marR="3408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Locates information to support how the beginning introduces a story and the ending concludes the action of a new text</a:t>
                      </a:r>
                      <a:r>
                        <a:rPr lang="en-US" sz="800"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b="1"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083" marR="3408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RL.2.5</a:t>
                      </a:r>
                      <a:r>
                        <a:rPr lang="en-US" sz="800" dirty="0">
                          <a:effectLst/>
                          <a:latin typeface="Calibri"/>
                          <a:ea typeface="Calibri"/>
                          <a:cs typeface="Helvetica"/>
                        </a:rPr>
                        <a:t> Describe the overall structure of a story, including describing how the beginning introduces the story and the ending concludes the action</a:t>
                      </a:r>
                      <a:endParaRPr lang="en-US" sz="800" dirty="0">
                        <a:effectLst/>
                        <a:latin typeface="Calibri"/>
                        <a:ea typeface="Calibri"/>
                        <a:cs typeface="Times New Roman"/>
                      </a:endParaRPr>
                    </a:p>
                  </a:txBody>
                  <a:tcPr marL="34083" marR="34083"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30429143"/>
              </p:ext>
            </p:extLst>
          </p:nvPr>
        </p:nvGraphicFramePr>
        <p:xfrm>
          <a:off x="404813" y="3810000"/>
          <a:ext cx="6773862" cy="2103120"/>
        </p:xfrm>
        <a:graphic>
          <a:graphicData uri="http://schemas.openxmlformats.org/drawingml/2006/table">
            <a:tbl>
              <a:tblPr firstRow="1" firstCol="1" bandRow="1"/>
              <a:tblGrid>
                <a:gridCol w="525462"/>
                <a:gridCol w="762000"/>
                <a:gridCol w="533400"/>
                <a:gridCol w="609600"/>
                <a:gridCol w="533400"/>
                <a:gridCol w="533400"/>
                <a:gridCol w="533400"/>
                <a:gridCol w="609600"/>
                <a:gridCol w="533400"/>
                <a:gridCol w="762000"/>
                <a:gridCol w="838200"/>
              </a:tblGrid>
              <a:tr h="210752">
                <a:tc>
                  <a:txBody>
                    <a:bodyPr/>
                    <a:lstStyle/>
                    <a:p>
                      <a:pPr marL="0" marR="0" algn="ctr">
                        <a:lnSpc>
                          <a:spcPct val="115000"/>
                        </a:lnSpc>
                        <a:spcBef>
                          <a:spcPts val="0"/>
                        </a:spcBef>
                        <a:spcAft>
                          <a:spcPts val="0"/>
                        </a:spcAft>
                      </a:pP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362" marR="34362"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Kc</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Cd</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Cf</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Ch</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Cj</a:t>
                      </a:r>
                      <a:r>
                        <a:rPr lang="en-US" sz="800" b="1" dirty="0" smtClean="0">
                          <a:solidFill>
                            <a:srgbClr val="000000"/>
                          </a:solidFill>
                          <a:effectLst/>
                          <a:latin typeface="Calibri"/>
                          <a:ea typeface="Times New Roman"/>
                          <a:cs typeface="Times New Roman"/>
                        </a:rPr>
                        <a:t> DOK 2</a:t>
                      </a:r>
                      <a:endParaRPr lang="en-US" sz="800" dirty="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Cl</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ANt</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362" marR="34362"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702507">
                <a:tc>
                  <a:txBody>
                    <a:bodyPr/>
                    <a:lstStyle/>
                    <a:p>
                      <a:pPr marL="0" marR="0" algn="l">
                        <a:lnSpc>
                          <a:spcPct val="115000"/>
                        </a:lnSpc>
                        <a:spcBef>
                          <a:spcPts val="0"/>
                        </a:spcBef>
                        <a:spcAft>
                          <a:spcPts val="0"/>
                        </a:spcAft>
                      </a:pPr>
                      <a:r>
                        <a:rPr lang="en-US" sz="800" dirty="0">
                          <a:effectLst/>
                          <a:latin typeface="Calibri"/>
                          <a:ea typeface="Times New Roman"/>
                          <a:cs typeface="Times New Roman"/>
                        </a:rPr>
                        <a:t>Retells facts or details about characters from a text read and discussed in class.</a:t>
                      </a:r>
                      <a:endParaRPr lang="en-US" sz="800" dirty="0">
                        <a:effectLst/>
                        <a:latin typeface="Calibri"/>
                        <a:ea typeface="Calibri"/>
                        <a:cs typeface="Times New Roman"/>
                      </a:endParaRPr>
                    </a:p>
                  </a:txBody>
                  <a:tcPr marL="34362" marR="34362"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Define and understand </a:t>
                      </a:r>
                      <a:r>
                        <a:rPr lang="en-US" sz="800" u="sng" dirty="0">
                          <a:effectLst/>
                          <a:latin typeface="Calibri"/>
                          <a:ea typeface="Times New Roman"/>
                          <a:cs typeface="Times New Roman"/>
                        </a:rPr>
                        <a:t>Standard Academic Language</a:t>
                      </a:r>
                      <a:r>
                        <a:rPr lang="en-US" sz="800" dirty="0">
                          <a:effectLst/>
                          <a:latin typeface="Calibri"/>
                          <a:ea typeface="Times New Roman"/>
                          <a:cs typeface="Times New Roman"/>
                        </a:rPr>
                        <a:t>:  differences, points of view, characters, speaking, including, voice (sounds like), dialogue and aloud.</a:t>
                      </a:r>
                      <a:endParaRPr lang="en-US" sz="800" dirty="0">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Identifies characters, setting and events in a story read and discussed in class. </a:t>
                      </a:r>
                      <a:endParaRPr lang="en-US" sz="800" dirty="0">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Answers who, what, when, where and how questions about what specific characters said in a dialogue (read/discussed text).</a:t>
                      </a:r>
                      <a:endParaRPr lang="en-US" sz="800" dirty="0">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Understands that different characters may have different points of view. Gives an example.</a:t>
                      </a:r>
                      <a:endParaRPr lang="en-US" sz="800" dirty="0">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Infers what a character may think or feel based on textual evidence</a:t>
                      </a:r>
                      <a:r>
                        <a:rPr lang="en-US" sz="800" b="1"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Locate actual character dialogue to support an observation of what a character may think of feel.</a:t>
                      </a:r>
                      <a:endParaRPr lang="en-US" sz="800" dirty="0">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Compare differences in points of view between characters in a new text</a:t>
                      </a:r>
                      <a:r>
                        <a:rPr lang="en-US" sz="800" b="1"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Identify characteristic text features that represent dialogue (quotation marks, play scripts, etc.).</a:t>
                      </a:r>
                      <a:endParaRPr lang="en-US" sz="800" dirty="0">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Calibri"/>
                          <a:cs typeface="Times New Roman"/>
                        </a:rPr>
                        <a:t>Recognizes different points of views of different characters by their text dialogue. </a:t>
                      </a:r>
                      <a:endParaRPr lang="en-US" sz="800" b="1" dirty="0" smtClean="0">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RL.2.6</a:t>
                      </a:r>
                      <a:r>
                        <a:rPr lang="en-US" sz="800" dirty="0">
                          <a:effectLst/>
                          <a:latin typeface="Calibri"/>
                          <a:ea typeface="Calibri"/>
                          <a:cs typeface="Helvetica"/>
                        </a:rPr>
                        <a:t> Acknowledge differences in the points of view of characters, including by speaking in a different voice for each character when reading dialogue aloud.</a:t>
                      </a:r>
                      <a:endParaRPr lang="en-US" sz="800" dirty="0">
                        <a:effectLst/>
                        <a:latin typeface="Calibri"/>
                        <a:ea typeface="Calibri"/>
                        <a:cs typeface="Times New Roman"/>
                      </a:endParaRPr>
                    </a:p>
                  </a:txBody>
                  <a:tcPr marL="34362" marR="34362"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21199475"/>
              </p:ext>
            </p:extLst>
          </p:nvPr>
        </p:nvGraphicFramePr>
        <p:xfrm>
          <a:off x="439982" y="6096000"/>
          <a:ext cx="6773862" cy="1879872"/>
        </p:xfrm>
        <a:graphic>
          <a:graphicData uri="http://schemas.openxmlformats.org/drawingml/2006/table">
            <a:tbl>
              <a:tblPr firstRow="1" firstCol="1" bandRow="1"/>
              <a:tblGrid>
                <a:gridCol w="555194"/>
                <a:gridCol w="808468"/>
                <a:gridCol w="609600"/>
                <a:gridCol w="685800"/>
                <a:gridCol w="685800"/>
                <a:gridCol w="762000"/>
                <a:gridCol w="838200"/>
                <a:gridCol w="838200"/>
                <a:gridCol w="990600"/>
              </a:tblGrid>
              <a:tr h="197376">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3307" marR="33307" marT="0" marB="0" anchor="ctr">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dirty="0">
                        <a:effectLst/>
                        <a:latin typeface="Calibri"/>
                        <a:ea typeface="Calibri"/>
                        <a:cs typeface="Times New Roman"/>
                      </a:endParaRPr>
                    </a:p>
                  </a:txBody>
                  <a:tcPr marL="33307" marR="3330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3307" marR="3330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3307" marR="3330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3307" marR="3330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Cj</a:t>
                      </a:r>
                      <a:endParaRPr lang="en-US" sz="800">
                        <a:effectLst/>
                        <a:latin typeface="Calibri"/>
                        <a:ea typeface="Calibri"/>
                        <a:cs typeface="Times New Roman"/>
                      </a:endParaRPr>
                    </a:p>
                  </a:txBody>
                  <a:tcPr marL="33307" marR="3330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3307" marR="3330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3307" marR="3330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3307" marR="33307" marT="0" marB="0" anchor="ctr">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749043">
                <a:tc>
                  <a:txBody>
                    <a:bodyPr/>
                    <a:lstStyle/>
                    <a:p>
                      <a:pPr marL="0" marR="0" algn="l">
                        <a:lnSpc>
                          <a:spcPct val="115000"/>
                        </a:lnSpc>
                        <a:spcBef>
                          <a:spcPts val="0"/>
                        </a:spcBef>
                        <a:spcAft>
                          <a:spcPts val="0"/>
                        </a:spcAft>
                      </a:pPr>
                      <a:r>
                        <a:rPr lang="en-US" sz="800" dirty="0">
                          <a:effectLst/>
                          <a:latin typeface="Calibri"/>
                          <a:ea typeface="Times New Roman"/>
                          <a:cs typeface="Times New Roman"/>
                        </a:rPr>
                        <a:t>Recognizes illustrations or words in print that represent characters, setting (read and discussed in class).</a:t>
                      </a:r>
                      <a:endParaRPr lang="en-US" sz="800" dirty="0">
                        <a:effectLst/>
                        <a:latin typeface="Calibri"/>
                        <a:ea typeface="Calibri"/>
                        <a:cs typeface="Times New Roman"/>
                      </a:endParaRPr>
                    </a:p>
                  </a:txBody>
                  <a:tcPr marL="33307" marR="33307" marT="0" marB="0">
                    <a:lnL w="28575"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Define and understand </a:t>
                      </a:r>
                      <a:r>
                        <a:rPr lang="en-US" sz="800" u="sng" dirty="0">
                          <a:effectLst/>
                          <a:latin typeface="Calibri"/>
                          <a:ea typeface="Times New Roman"/>
                          <a:cs typeface="Times New Roman"/>
                        </a:rPr>
                        <a:t>Standard Academic Language</a:t>
                      </a:r>
                      <a:r>
                        <a:rPr lang="en-US" sz="800" dirty="0">
                          <a:effectLst/>
                          <a:latin typeface="Calibri"/>
                          <a:ea typeface="Times New Roman"/>
                          <a:cs typeface="Times New Roman"/>
                        </a:rPr>
                        <a:t>:  information, illustration and illustrator, print, text, digital, character, setting and plot.</a:t>
                      </a:r>
                      <a:endParaRPr lang="en-US" sz="800" dirty="0">
                        <a:effectLst/>
                        <a:latin typeface="Calibri"/>
                        <a:ea typeface="Calibri"/>
                        <a:cs typeface="Times New Roman"/>
                      </a:endParaRPr>
                    </a:p>
                  </a:txBody>
                  <a:tcPr marL="33307" marR="3330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Describes characters and setting referring to illustrations and words from a print or digital text.</a:t>
                      </a:r>
                      <a:endParaRPr lang="en-US" sz="800" dirty="0">
                        <a:effectLst/>
                        <a:latin typeface="Calibri"/>
                        <a:ea typeface="Calibri"/>
                        <a:cs typeface="Times New Roman"/>
                      </a:endParaRPr>
                    </a:p>
                  </a:txBody>
                  <a:tcPr marL="33307" marR="3330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Answers who, what, when, where, why and how questions about the plot of a story read and discussed in class</a:t>
                      </a:r>
                      <a:r>
                        <a:rPr lang="en-US" sz="800" b="1" dirty="0" smtClean="0">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307" marR="3330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effectLst/>
                          <a:latin typeface="Calibri"/>
                          <a:ea typeface="Times New Roman"/>
                          <a:cs typeface="Times New Roman"/>
                        </a:rPr>
                        <a:t>Understands that illustrations and print provide information about characters, setting or plot.</a:t>
                      </a:r>
                      <a:endParaRPr lang="en-US" sz="800" dirty="0">
                        <a:effectLst/>
                        <a:latin typeface="Calibri"/>
                        <a:ea typeface="Calibri"/>
                        <a:cs typeface="Times New Roman"/>
                      </a:endParaRPr>
                    </a:p>
                  </a:txBody>
                  <a:tcPr marL="33307" marR="3330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effectLst/>
                          <a:latin typeface="Calibri"/>
                          <a:ea typeface="Times New Roman"/>
                          <a:cs typeface="Times New Roman"/>
                        </a:rPr>
                        <a:t>Make inferences and logical predications from illustrations and text about character, setting or plot in a new text.</a:t>
                      </a:r>
                      <a:endParaRPr lang="en-US" sz="800" dirty="0">
                        <a:effectLst/>
                        <a:latin typeface="Calibri"/>
                        <a:ea typeface="Calibri"/>
                        <a:cs typeface="Times New Roman"/>
                      </a:endParaRPr>
                    </a:p>
                  </a:txBody>
                  <a:tcPr marL="33307" marR="3330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Calibri"/>
                          <a:cs typeface="Calibri"/>
                        </a:rPr>
                        <a:t>Use information gained from the illustrations and words in a print or digital text to answer questions about a central idea (plot). </a:t>
                      </a:r>
                      <a:endParaRPr lang="en-US" sz="800" b="1" dirty="0" smtClean="0">
                        <a:effectLst/>
                        <a:latin typeface="Calibri"/>
                        <a:ea typeface="Calibri"/>
                        <a:cs typeface="Calibri"/>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307" marR="3330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effectLst/>
                          <a:latin typeface="Calibri"/>
                          <a:ea typeface="Calibri"/>
                          <a:cs typeface="Times New Roman"/>
                        </a:rPr>
                        <a:t>Obtain and </a:t>
                      </a:r>
                      <a:r>
                        <a:rPr lang="en-US" sz="800" b="1" u="sng" dirty="0">
                          <a:effectLst/>
                          <a:latin typeface="Calibri"/>
                          <a:ea typeface="Calibri"/>
                          <a:cs typeface="Times New Roman"/>
                        </a:rPr>
                        <a:t>interpret</a:t>
                      </a:r>
                      <a:r>
                        <a:rPr lang="en-US" sz="800" b="1" dirty="0">
                          <a:effectLst/>
                          <a:latin typeface="Calibri"/>
                          <a:ea typeface="Calibri"/>
                          <a:cs typeface="Times New Roman"/>
                        </a:rPr>
                        <a:t> information using text features (illustrations, texts, digital texts) for a specific purpose or assignment (new text</a:t>
                      </a:r>
                      <a:r>
                        <a:rPr lang="en-US" sz="800" b="1" dirty="0" smtClean="0">
                          <a:effectLst/>
                          <a:latin typeface="Calibri"/>
                          <a:ea typeface="Calibri"/>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3307" marR="3330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RL.2.7</a:t>
                      </a:r>
                      <a:r>
                        <a:rPr lang="en-US" sz="800" dirty="0">
                          <a:effectLst/>
                          <a:latin typeface="Calibri"/>
                          <a:ea typeface="Calibri"/>
                          <a:cs typeface="Helvetica"/>
                        </a:rPr>
                        <a:t> Use information gained from the illustrations and words in a print or digital text to demonstrate understanding of its characters, setting, or plot.</a:t>
                      </a:r>
                      <a:endParaRPr lang="en-US" sz="800" dirty="0">
                        <a:effectLst/>
                        <a:latin typeface="Calibri"/>
                        <a:ea typeface="Calibri"/>
                        <a:cs typeface="Times New Roman"/>
                      </a:endParaRPr>
                    </a:p>
                  </a:txBody>
                  <a:tcPr marL="33307" marR="33307" marT="0" marB="0">
                    <a:lnL w="12700" cap="flat" cmpd="sng" algn="ctr">
                      <a:solidFill>
                        <a:srgbClr val="A6A6A6"/>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sp>
        <p:nvSpPr>
          <p:cNvPr id="6" name="Rectangle 5"/>
          <p:cNvSpPr/>
          <p:nvPr/>
        </p:nvSpPr>
        <p:spPr>
          <a:xfrm>
            <a:off x="2200419" y="3098356"/>
            <a:ext cx="744645" cy="336765"/>
          </a:xfrm>
          <a:prstGeom prst="rect">
            <a:avLst/>
          </a:prstGeom>
          <a:solidFill>
            <a:schemeClr val="bg2"/>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900" b="1" dirty="0">
                <a:solidFill>
                  <a:schemeClr val="tx1"/>
                </a:solidFill>
                <a:effectLst>
                  <a:outerShdw blurRad="38100" dist="38100" dir="2700000" algn="tl">
                    <a:srgbClr val="000000">
                      <a:alpha val="43137"/>
                    </a:srgbClr>
                  </a:outerShdw>
                </a:effectLst>
              </a:rPr>
              <a:t>Not Assessed</a:t>
            </a:r>
          </a:p>
        </p:txBody>
      </p:sp>
    </p:spTree>
    <p:extLst>
      <p:ext uri="{BB962C8B-B14F-4D97-AF65-F5344CB8AC3E}">
        <p14:creationId xmlns:p14="http://schemas.microsoft.com/office/powerpoint/2010/main" val="289404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923203067"/>
              </p:ext>
            </p:extLst>
          </p:nvPr>
        </p:nvGraphicFramePr>
        <p:xfrm>
          <a:off x="404813" y="1295400"/>
          <a:ext cx="6781800" cy="1715105"/>
        </p:xfrm>
        <a:graphic>
          <a:graphicData uri="http://schemas.openxmlformats.org/drawingml/2006/table">
            <a:tbl>
              <a:tblPr/>
              <a:tblGrid>
                <a:gridCol w="914400"/>
                <a:gridCol w="1066800"/>
                <a:gridCol w="787010"/>
                <a:gridCol w="965590"/>
                <a:gridCol w="685800"/>
                <a:gridCol w="1066800"/>
                <a:gridCol w="1295400"/>
              </a:tblGrid>
              <a:tr h="313025">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Ka</a:t>
                      </a:r>
                      <a:endParaRPr lang="en-US" sz="800" dirty="0">
                        <a:latin typeface="Calibri"/>
                        <a:ea typeface="Calibri"/>
                        <a:cs typeface="Times New Roman"/>
                      </a:endParaRPr>
                    </a:p>
                  </a:txBody>
                  <a:tcPr marL="14789" marR="14789"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14789" marR="1478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Ce</a:t>
                      </a:r>
                      <a:endParaRPr lang="en-US" sz="800" dirty="0">
                        <a:latin typeface="Calibri"/>
                        <a:ea typeface="Calibri"/>
                        <a:cs typeface="Times New Roman"/>
                      </a:endParaRPr>
                    </a:p>
                  </a:txBody>
                  <a:tcPr marL="14789" marR="1478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Cf</a:t>
                      </a:r>
                      <a:endParaRPr lang="en-US" sz="800" dirty="0">
                        <a:latin typeface="Calibri"/>
                        <a:ea typeface="Calibri"/>
                        <a:cs typeface="Times New Roman"/>
                      </a:endParaRPr>
                    </a:p>
                  </a:txBody>
                  <a:tcPr marL="14789" marR="1478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14789" marR="1478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14789" marR="1478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 2 </a:t>
                      </a:r>
                      <a:r>
                        <a:rPr lang="en-US" sz="800" b="1" dirty="0" err="1">
                          <a:solidFill>
                            <a:srgbClr val="000000"/>
                          </a:solidFill>
                          <a:latin typeface="Calibri"/>
                          <a:ea typeface="Times New Roman"/>
                          <a:cs typeface="Times New Roman"/>
                        </a:rPr>
                        <a:t>APn</a:t>
                      </a:r>
                      <a:endParaRPr lang="en-US" sz="800" dirty="0">
                        <a:latin typeface="Calibri"/>
                        <a:ea typeface="Calibri"/>
                        <a:cs typeface="Times New Roman"/>
                      </a:endParaRPr>
                    </a:p>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14789" marR="14789"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826226">
                <a:tc>
                  <a:txBody>
                    <a:bodyPr/>
                    <a:lstStyle/>
                    <a:p>
                      <a:pPr marL="0" marR="0" algn="l">
                        <a:lnSpc>
                          <a:spcPct val="115000"/>
                        </a:lnSpc>
                        <a:spcBef>
                          <a:spcPts val="0"/>
                        </a:spcBef>
                        <a:spcAft>
                          <a:spcPts val="0"/>
                        </a:spcAft>
                      </a:pPr>
                      <a:r>
                        <a:rPr lang="en-US" sz="800" dirty="0">
                          <a:latin typeface="Calibri"/>
                          <a:ea typeface="Times New Roman"/>
                          <a:cs typeface="Times New Roman"/>
                        </a:rPr>
                        <a:t>Recalls or recognizes key facts or information in a text with various text features (read and discussed in class).</a:t>
                      </a:r>
                      <a:endParaRPr lang="en-US" sz="800" dirty="0">
                        <a:latin typeface="Calibri"/>
                        <a:ea typeface="Calibri"/>
                        <a:cs typeface="Times New Roman"/>
                      </a:endParaRPr>
                    </a:p>
                  </a:txBody>
                  <a:tcPr marL="14789" marR="14789" marT="0" marB="0">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800" dirty="0">
                          <a:latin typeface="Calibri"/>
                          <a:ea typeface="Times New Roman"/>
                          <a:cs typeface="Times New Roman"/>
                        </a:rPr>
                        <a:t>Define and understand </a:t>
                      </a:r>
                      <a:r>
                        <a:rPr lang="en-US" sz="800" u="none" dirty="0">
                          <a:solidFill>
                            <a:schemeClr val="tx1"/>
                          </a:solidFill>
                          <a:latin typeface="Calibri"/>
                          <a:ea typeface="Times New Roman"/>
                          <a:cs typeface="Times New Roman"/>
                        </a:rPr>
                        <a:t>Standard Academic Language</a:t>
                      </a:r>
                      <a:r>
                        <a:rPr lang="en-US" sz="800" dirty="0">
                          <a:latin typeface="Calibri"/>
                          <a:ea typeface="Times New Roman"/>
                          <a:cs typeface="Times New Roman"/>
                        </a:rPr>
                        <a:t>: captions, headings, subheadings, bold print, glossaries, indexes, table of contents, electronic menus, icons, locate efficient, key facts and text features.</a:t>
                      </a:r>
                      <a:endParaRPr lang="en-US" sz="800" dirty="0">
                        <a:latin typeface="Calibri"/>
                        <a:ea typeface="Calibri"/>
                        <a:cs typeface="Times New Roman"/>
                      </a:endParaRPr>
                    </a:p>
                  </a:txBody>
                  <a:tcPr marL="14789" marR="1478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800" dirty="0">
                          <a:latin typeface="Calibri"/>
                          <a:ea typeface="Times New Roman"/>
                          <a:cs typeface="Times New Roman"/>
                        </a:rPr>
                        <a:t>Uses correct text feature words when referring (e.g., captions, bold print, subheadings, glossaries, indexes, electronic menus or icons).</a:t>
                      </a:r>
                      <a:endParaRPr lang="en-US" sz="800" dirty="0">
                        <a:latin typeface="Calibri"/>
                        <a:ea typeface="Calibri"/>
                        <a:cs typeface="Times New Roman"/>
                      </a:endParaRPr>
                    </a:p>
                  </a:txBody>
                  <a:tcPr marL="14789" marR="1478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15000"/>
                        </a:lnSpc>
                        <a:spcAft>
                          <a:spcPts val="0"/>
                        </a:spcAft>
                      </a:pPr>
                      <a:r>
                        <a:rPr lang="en-US" sz="800" b="1" dirty="0">
                          <a:latin typeface="Calibri"/>
                          <a:ea typeface="Times New Roman"/>
                          <a:cs typeface="Times New Roman"/>
                        </a:rPr>
                        <a:t>Answer who, what, when, where or how questions about key facts or information in a text using text features as evidence (new text read but not discussed in class</a:t>
                      </a:r>
                      <a:r>
                        <a:rPr lang="en-US" sz="800" b="1" dirty="0" smtClean="0">
                          <a:latin typeface="Calibri"/>
                          <a:ea typeface="Times New Roman"/>
                          <a:cs typeface="Times New Roman"/>
                        </a:rPr>
                        <a:t>).</a:t>
                      </a:r>
                    </a:p>
                    <a:p>
                      <a:pPr algn="l">
                        <a:lnSpc>
                          <a:spcPct val="115000"/>
                        </a:lnSpc>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Times New Roman"/>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Times New Roman"/>
                      </a:endParaRPr>
                    </a:p>
                  </a:txBody>
                  <a:tcPr marL="14789" marR="1478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lnSpc>
                          <a:spcPct val="115000"/>
                        </a:lnSpc>
                        <a:spcAft>
                          <a:spcPts val="0"/>
                        </a:spcAft>
                      </a:pPr>
                      <a:r>
                        <a:rPr lang="en-US" sz="800" u="sng" dirty="0">
                          <a:latin typeface="Calibri"/>
                          <a:ea typeface="Times New Roman"/>
                          <a:cs typeface="Times New Roman"/>
                        </a:rPr>
                        <a:t>Concept Development</a:t>
                      </a:r>
                      <a:endParaRPr lang="en-US" sz="800" dirty="0">
                        <a:latin typeface="Calibri"/>
                        <a:ea typeface="Times New Roman"/>
                      </a:endParaRPr>
                    </a:p>
                    <a:p>
                      <a:pPr algn="l">
                        <a:lnSpc>
                          <a:spcPct val="115000"/>
                        </a:lnSpc>
                        <a:spcAft>
                          <a:spcPts val="0"/>
                        </a:spcAft>
                      </a:pPr>
                      <a:r>
                        <a:rPr lang="en-US" sz="800" dirty="0">
                          <a:latin typeface="Calibri"/>
                          <a:ea typeface="Times New Roman"/>
                          <a:cs typeface="Times New Roman"/>
                        </a:rPr>
                        <a:t>Understands that text features are a source to locate information efficiently.  </a:t>
                      </a:r>
                      <a:endParaRPr lang="en-US" sz="800" dirty="0">
                        <a:latin typeface="Calibri"/>
                        <a:ea typeface="Times New Roman"/>
                      </a:endParaRPr>
                    </a:p>
                  </a:txBody>
                  <a:tcPr marL="14789" marR="1478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Locates text features to provide sufficient evidence for a purpose (to support a conclusion, answer a question, etc…). </a:t>
                      </a:r>
                      <a:endParaRPr lang="en-US" sz="800" b="1" dirty="0" smtClean="0">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14789" marR="1478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Calibri"/>
                        </a:rPr>
                        <a:t>RI.2.5</a:t>
                      </a:r>
                      <a:r>
                        <a:rPr lang="en-US" sz="800" dirty="0">
                          <a:latin typeface="Calibri"/>
                          <a:ea typeface="Calibri"/>
                          <a:cs typeface="Calibri"/>
                        </a:rPr>
                        <a:t> Know and use various text features (e.g., captions, bold print, subheadings, glossaries, indexes, electronic menus, icons) to locate key facts or information in a text efficiently.</a:t>
                      </a:r>
                      <a:endParaRPr lang="en-US" sz="800" dirty="0">
                        <a:latin typeface="Calibri"/>
                        <a:ea typeface="Calibri"/>
                        <a:cs typeface="Times New Roman"/>
                      </a:endParaRPr>
                    </a:p>
                  </a:txBody>
                  <a:tcPr marL="14789" marR="14789" marT="0" marB="0">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r>
            </a:tbl>
          </a:graphicData>
        </a:graphic>
      </p:graphicFrame>
      <p:sp>
        <p:nvSpPr>
          <p:cNvPr id="7" name="TextBox 6"/>
          <p:cNvSpPr txBox="1"/>
          <p:nvPr/>
        </p:nvSpPr>
        <p:spPr>
          <a:xfrm>
            <a:off x="404813" y="152400"/>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Two </a:t>
            </a:r>
            <a:r>
              <a:rPr lang="en-US" sz="1500" i="1" dirty="0" smtClean="0"/>
              <a:t>Reading Informational </a:t>
            </a:r>
            <a:r>
              <a:rPr lang="en-US" sz="1500" dirty="0" smtClean="0"/>
              <a:t>Learning </a:t>
            </a:r>
            <a:r>
              <a:rPr lang="en-US" sz="1500" dirty="0"/>
              <a:t>Progressions.  </a:t>
            </a:r>
          </a:p>
          <a:p>
            <a:r>
              <a:rPr lang="en-US" sz="1500" dirty="0"/>
              <a:t>The </a:t>
            </a:r>
            <a:r>
              <a:rPr lang="en-US" sz="1500" dirty="0" smtClean="0"/>
              <a:t>indicated </a:t>
            </a:r>
            <a:r>
              <a:rPr lang="en-US" sz="1500" dirty="0"/>
              <a:t>boxes highlighted </a:t>
            </a:r>
            <a:r>
              <a:rPr lang="en-US" sz="1500" b="1" i="1" dirty="0"/>
              <a:t>before the standard</a:t>
            </a:r>
            <a:r>
              <a:rPr lang="en-US" sz="1500" dirty="0"/>
              <a:t>, are assessed on this pre-assessment. The standard itself is assessed on the Common Formative Assessment (CFA) at the end of each quarter.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60796971"/>
              </p:ext>
            </p:extLst>
          </p:nvPr>
        </p:nvGraphicFramePr>
        <p:xfrm>
          <a:off x="304800" y="3074636"/>
          <a:ext cx="7086600" cy="2115155"/>
        </p:xfrm>
        <a:graphic>
          <a:graphicData uri="http://schemas.openxmlformats.org/drawingml/2006/table">
            <a:tbl>
              <a:tblPr/>
              <a:tblGrid>
                <a:gridCol w="609600"/>
                <a:gridCol w="685800"/>
                <a:gridCol w="609600"/>
                <a:gridCol w="578707"/>
                <a:gridCol w="640493"/>
                <a:gridCol w="609600"/>
                <a:gridCol w="533400"/>
                <a:gridCol w="609600"/>
                <a:gridCol w="609600"/>
                <a:gridCol w="762000"/>
                <a:gridCol w="838200"/>
              </a:tblGrid>
              <a:tr h="292451">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Ka</a:t>
                      </a:r>
                      <a:endParaRPr lang="en-US" sz="800" dirty="0">
                        <a:latin typeface="Calibri"/>
                        <a:ea typeface="Calibri"/>
                        <a:cs typeface="Times New Roman"/>
                      </a:endParaRPr>
                    </a:p>
                  </a:txBody>
                  <a:tcPr marL="9903" marR="9903" marT="0" marB="0" anchor="ctr">
                    <a:lnL w="28575"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Cf</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Ck</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ANp</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3 - Cu</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3 - Cv</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3 - APx</a:t>
                      </a:r>
                      <a:endParaRPr lang="en-US" sz="80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9903" marR="9903" marT="0" marB="0" anchor="ctr">
                    <a:lnL w="12700" cap="flat" cmpd="sng" algn="ctr">
                      <a:solidFill>
                        <a:srgbClr val="80808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1009831">
                <a:tc>
                  <a:txBody>
                    <a:bodyPr/>
                    <a:lstStyle/>
                    <a:p>
                      <a:pPr marL="0" marR="0" algn="l">
                        <a:lnSpc>
                          <a:spcPct val="115000"/>
                        </a:lnSpc>
                        <a:spcBef>
                          <a:spcPts val="0"/>
                        </a:spcBef>
                        <a:spcAft>
                          <a:spcPts val="0"/>
                        </a:spcAft>
                      </a:pPr>
                      <a:r>
                        <a:rPr lang="en-US" sz="800" dirty="0">
                          <a:latin typeface="Calibri"/>
                          <a:ea typeface="Times New Roman"/>
                          <a:cs typeface="Times New Roman"/>
                        </a:rPr>
                        <a:t>Retells parts of a text that answer, explain or describe specific information about a topic (read and discussed in class).</a:t>
                      </a:r>
                      <a:endParaRPr lang="en-US" sz="800" dirty="0">
                        <a:latin typeface="Calibri"/>
                        <a:ea typeface="Calibri"/>
                        <a:cs typeface="Times New Roman"/>
                      </a:endParaRPr>
                    </a:p>
                  </a:txBody>
                  <a:tcPr marL="9903" marR="9903" marT="0" marB="0">
                    <a:lnL w="28575"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latin typeface="Calibri"/>
                          <a:ea typeface="Times New Roman"/>
                          <a:cs typeface="Times New Roman"/>
                        </a:rPr>
                        <a:t>Define and understand </a:t>
                      </a:r>
                      <a:r>
                        <a:rPr lang="en-US" sz="800" u="none" dirty="0">
                          <a:solidFill>
                            <a:schemeClr val="tx1"/>
                          </a:solidFill>
                          <a:latin typeface="Calibri"/>
                          <a:ea typeface="Times New Roman"/>
                          <a:cs typeface="Times New Roman"/>
                        </a:rPr>
                        <a:t>Standard Academic Language</a:t>
                      </a:r>
                      <a:r>
                        <a:rPr lang="en-US" sz="800" dirty="0">
                          <a:latin typeface="Calibri"/>
                          <a:ea typeface="Times New Roman"/>
                          <a:cs typeface="Times New Roman"/>
                        </a:rPr>
                        <a:t>: main purpose, author’s purpose, answer, explains and describe.</a:t>
                      </a:r>
                      <a:endParaRPr lang="en-US" sz="800" dirty="0">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Answer who, what, when, where or how questions that answer, explain or describe (read and discussed in class). </a:t>
                      </a:r>
                      <a:endParaRPr lang="en-US" sz="800" b="1" dirty="0" smtClean="0">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latin typeface="Calibri"/>
                          <a:ea typeface="Times New Roman"/>
                          <a:cs typeface="Times New Roman"/>
                        </a:rPr>
                        <a:t>Understands that authors write text to answer, explain or describe information.</a:t>
                      </a:r>
                      <a:endParaRPr lang="en-US" sz="800" dirty="0">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latin typeface="Calibri"/>
                          <a:ea typeface="Times New Roman"/>
                          <a:cs typeface="Times New Roman"/>
                        </a:rPr>
                        <a:t>Identify main ideas or makes accurate generalizations about a topic based on author’s evidence.</a:t>
                      </a:r>
                      <a:endParaRPr lang="en-US" sz="800" dirty="0">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Locate information to support a purpose (answer a question, explain or describe) in a </a:t>
                      </a:r>
                      <a:r>
                        <a:rPr lang="en-US" sz="800" b="1" u="sng" dirty="0">
                          <a:latin typeface="Calibri"/>
                          <a:ea typeface="Times New Roman"/>
                          <a:cs typeface="Times New Roman"/>
                        </a:rPr>
                        <a:t>new text</a:t>
                      </a:r>
                      <a:r>
                        <a:rPr lang="en-US" sz="800" b="1" dirty="0" smtClean="0">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latin typeface="Calibri"/>
                          <a:ea typeface="Times New Roman"/>
                          <a:cs typeface="Times New Roman"/>
                        </a:rPr>
                        <a:t>Categorize facts in a text that the author explain, describes or answers on a graphic organizer.</a:t>
                      </a:r>
                      <a:endParaRPr lang="en-US" sz="800" dirty="0">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latin typeface="Calibri"/>
                          <a:ea typeface="Times New Roman"/>
                          <a:cs typeface="Times New Roman"/>
                        </a:rPr>
                        <a:t>Connects ideas (more than one) within a text that explain or answer a question.</a:t>
                      </a:r>
                      <a:endParaRPr lang="en-US" sz="800" dirty="0">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latin typeface="Calibri"/>
                          <a:ea typeface="Calibri"/>
                          <a:cs typeface="Calibri"/>
                        </a:rPr>
                        <a:t>Identify the main purpose of a text, including what the author wants to answer, explain, or describe.</a:t>
                      </a:r>
                      <a:endParaRPr lang="en-US" sz="800" dirty="0">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latin typeface="Calibri"/>
                          <a:ea typeface="Calibri"/>
                          <a:cs typeface="Helvetica"/>
                        </a:rPr>
                        <a:t>Identifies a main purpose in a new text (not read or discussed in class) using specific statements about what the author wants to answer, explain or describe</a:t>
                      </a:r>
                      <a:r>
                        <a:rPr lang="en-US" sz="800" b="1" dirty="0" smtClean="0">
                          <a:latin typeface="Calibri"/>
                          <a:ea typeface="Calibri"/>
                          <a:cs typeface="Helvetica"/>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Helvetica"/>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RI.2.6</a:t>
                      </a:r>
                      <a:r>
                        <a:rPr lang="en-US" sz="800" dirty="0">
                          <a:latin typeface="Calibri"/>
                          <a:ea typeface="Calibri"/>
                          <a:cs typeface="Helvetica"/>
                        </a:rPr>
                        <a:t> Identify the main purpose of a text, including what the author wants to answer, explain, or describe.</a:t>
                      </a:r>
                      <a:endParaRPr lang="en-US" sz="800" dirty="0">
                        <a:latin typeface="Calibri"/>
                        <a:ea typeface="Calibri"/>
                        <a:cs typeface="Times New Roman"/>
                      </a:endParaRPr>
                    </a:p>
                  </a:txBody>
                  <a:tcPr marL="9903" marR="9903" marT="0" marB="0">
                    <a:lnL w="12700" cap="flat" cmpd="sng" algn="ctr">
                      <a:solidFill>
                        <a:srgbClr val="80808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05475084"/>
              </p:ext>
            </p:extLst>
          </p:nvPr>
        </p:nvGraphicFramePr>
        <p:xfrm>
          <a:off x="304800" y="5334000"/>
          <a:ext cx="7010400" cy="1664567"/>
        </p:xfrm>
        <a:graphic>
          <a:graphicData uri="http://schemas.openxmlformats.org/drawingml/2006/table">
            <a:tbl>
              <a:tblPr/>
              <a:tblGrid>
                <a:gridCol w="914400"/>
                <a:gridCol w="1066800"/>
                <a:gridCol w="762000"/>
                <a:gridCol w="685800"/>
                <a:gridCol w="793332"/>
                <a:gridCol w="959268"/>
                <a:gridCol w="914400"/>
                <a:gridCol w="914400"/>
              </a:tblGrid>
              <a:tr h="402695">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Ka</a:t>
                      </a:r>
                      <a:endParaRPr lang="en-US" sz="800" dirty="0">
                        <a:latin typeface="Calibri"/>
                        <a:ea typeface="Calibri"/>
                        <a:cs typeface="Times New Roman"/>
                      </a:endParaRPr>
                    </a:p>
                  </a:txBody>
                  <a:tcPr marL="13344" marR="13344" marT="0" marB="0" anchor="ctr">
                    <a:lnL w="28575"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a:t>
                      </a:r>
                      <a:endParaRPr lang="en-US" sz="800">
                        <a:latin typeface="Calibri"/>
                        <a:ea typeface="Calibri"/>
                        <a:cs typeface="Times New Roman"/>
                      </a:endParaRPr>
                    </a:p>
                  </a:txBody>
                  <a:tcPr marL="13344" marR="1334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Ce</a:t>
                      </a:r>
                      <a:endParaRPr lang="en-US" sz="800">
                        <a:latin typeface="Calibri"/>
                        <a:ea typeface="Calibri"/>
                        <a:cs typeface="Times New Roman"/>
                      </a:endParaRPr>
                    </a:p>
                  </a:txBody>
                  <a:tcPr marL="13344" marR="1334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Cf</a:t>
                      </a:r>
                      <a:endParaRPr lang="en-US" sz="800">
                        <a:latin typeface="Calibri"/>
                        <a:ea typeface="Calibri"/>
                        <a:cs typeface="Times New Roman"/>
                      </a:endParaRPr>
                    </a:p>
                  </a:txBody>
                  <a:tcPr marL="13344" marR="1334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Ch</a:t>
                      </a:r>
                      <a:endParaRPr lang="en-US" sz="800">
                        <a:latin typeface="Calibri"/>
                        <a:ea typeface="Calibri"/>
                        <a:cs typeface="Times New Roman"/>
                      </a:endParaRPr>
                    </a:p>
                  </a:txBody>
                  <a:tcPr marL="13344" marR="1334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Cl</a:t>
                      </a:r>
                      <a:endParaRPr lang="en-US" sz="800">
                        <a:latin typeface="Calibri"/>
                        <a:ea typeface="Calibri"/>
                        <a:cs typeface="Times New Roman"/>
                      </a:endParaRPr>
                    </a:p>
                  </a:txBody>
                  <a:tcPr marL="13344" marR="1334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APn</a:t>
                      </a:r>
                      <a:endParaRPr lang="en-US" sz="800">
                        <a:latin typeface="Calibri"/>
                        <a:ea typeface="Calibri"/>
                        <a:cs typeface="Times New Roman"/>
                      </a:endParaRPr>
                    </a:p>
                  </a:txBody>
                  <a:tcPr marL="13344" marR="1334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Standard</a:t>
                      </a:r>
                      <a:endParaRPr lang="en-US" sz="800">
                        <a:latin typeface="Calibri"/>
                        <a:ea typeface="Calibri"/>
                        <a:cs typeface="Times New Roman"/>
                      </a:endParaRPr>
                    </a:p>
                  </a:txBody>
                  <a:tcPr marL="13344" marR="13344" marT="0" marB="0" anchor="ctr">
                    <a:lnL w="12700" cap="flat" cmpd="sng" algn="ctr">
                      <a:solidFill>
                        <a:srgbClr val="80808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916252">
                <a:tc>
                  <a:txBody>
                    <a:bodyPr/>
                    <a:lstStyle/>
                    <a:p>
                      <a:pPr marL="0" marR="0" algn="l">
                        <a:lnSpc>
                          <a:spcPct val="115000"/>
                        </a:lnSpc>
                        <a:spcBef>
                          <a:spcPts val="0"/>
                        </a:spcBef>
                        <a:spcAft>
                          <a:spcPts val="0"/>
                        </a:spcAft>
                      </a:pPr>
                      <a:r>
                        <a:rPr lang="en-US" sz="800" dirty="0">
                          <a:latin typeface="Calibri"/>
                          <a:ea typeface="Times New Roman"/>
                          <a:cs typeface="Times New Roman"/>
                        </a:rPr>
                        <a:t>Recall or recognize specific images in a visual representation from a text read and discussed in class.</a:t>
                      </a:r>
                      <a:endParaRPr lang="en-US" sz="800" dirty="0">
                        <a:latin typeface="Calibri"/>
                        <a:ea typeface="Calibri"/>
                        <a:cs typeface="Times New Roman"/>
                      </a:endParaRPr>
                    </a:p>
                  </a:txBody>
                  <a:tcPr marL="13344" marR="13344" marT="0" marB="0">
                    <a:lnL w="28575"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latin typeface="Calibri"/>
                          <a:ea typeface="Times New Roman"/>
                          <a:cs typeface="Times New Roman"/>
                        </a:rPr>
                        <a:t>Define and </a:t>
                      </a:r>
                      <a:r>
                        <a:rPr lang="en-US" sz="800" dirty="0" smtClean="0">
                          <a:latin typeface="Calibri"/>
                          <a:ea typeface="Times New Roman"/>
                          <a:cs typeface="Times New Roman"/>
                        </a:rPr>
                        <a:t>understand </a:t>
                      </a:r>
                      <a:r>
                        <a:rPr lang="en-US" sz="800" u="none" dirty="0">
                          <a:solidFill>
                            <a:schemeClr val="tx1"/>
                          </a:solidFill>
                          <a:latin typeface="Calibri"/>
                          <a:ea typeface="Times New Roman"/>
                          <a:cs typeface="Times New Roman"/>
                        </a:rPr>
                        <a:t>Standard Academic Language</a:t>
                      </a:r>
                      <a:r>
                        <a:rPr lang="en-US" sz="800" dirty="0">
                          <a:solidFill>
                            <a:schemeClr val="tx1"/>
                          </a:solidFill>
                          <a:latin typeface="Calibri"/>
                          <a:ea typeface="Times New Roman"/>
                          <a:cs typeface="Times New Roman"/>
                        </a:rPr>
                        <a:t>: </a:t>
                      </a:r>
                      <a:endParaRPr lang="en-US" sz="800" dirty="0">
                        <a:solidFill>
                          <a:schemeClr val="tx1"/>
                        </a:solidFill>
                        <a:latin typeface="Calibri"/>
                        <a:ea typeface="Calibri"/>
                        <a:cs typeface="Times New Roman"/>
                      </a:endParaRPr>
                    </a:p>
                    <a:p>
                      <a:pPr marL="0" marR="0" algn="l">
                        <a:lnSpc>
                          <a:spcPct val="115000"/>
                        </a:lnSpc>
                        <a:spcBef>
                          <a:spcPts val="0"/>
                        </a:spcBef>
                        <a:spcAft>
                          <a:spcPts val="0"/>
                        </a:spcAft>
                      </a:pPr>
                      <a:r>
                        <a:rPr lang="en-US" sz="800" dirty="0">
                          <a:latin typeface="Calibri"/>
                          <a:ea typeface="Times New Roman"/>
                          <a:cs typeface="Times New Roman"/>
                        </a:rPr>
                        <a:t>Specific, explain, images, (e.g. diagram, chart, etc..), contributes and clarify.</a:t>
                      </a:r>
                      <a:endParaRPr lang="en-US" sz="800" dirty="0">
                        <a:latin typeface="Calibri"/>
                        <a:ea typeface="Calibri"/>
                        <a:cs typeface="Times New Roman"/>
                      </a:endParaRPr>
                    </a:p>
                  </a:txBody>
                  <a:tcPr marL="13344" marR="13344"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latin typeface="Calibri"/>
                          <a:ea typeface="Times New Roman"/>
                          <a:cs typeface="Times New Roman"/>
                        </a:rPr>
                        <a:t>Uses correct words when referring to visual images (diagrams, charts, tables, etc...).</a:t>
                      </a:r>
                      <a:endParaRPr lang="en-US" sz="800">
                        <a:latin typeface="Calibri"/>
                        <a:ea typeface="Calibri"/>
                        <a:cs typeface="Times New Roman"/>
                      </a:endParaRPr>
                    </a:p>
                  </a:txBody>
                  <a:tcPr marL="13344" marR="13344"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Answers questions that require referring to visual images  </a:t>
                      </a:r>
                      <a:endParaRPr lang="en-US" sz="800" dirty="0">
                        <a:latin typeface="Calibri"/>
                        <a:ea typeface="Calibri"/>
                        <a:cs typeface="Times New Roman"/>
                      </a:endParaRPr>
                    </a:p>
                    <a:p>
                      <a:pPr marL="0" marR="0" algn="l">
                        <a:lnSpc>
                          <a:spcPct val="115000"/>
                        </a:lnSpc>
                        <a:spcBef>
                          <a:spcPts val="0"/>
                        </a:spcBef>
                        <a:spcAft>
                          <a:spcPts val="0"/>
                        </a:spcAft>
                      </a:pPr>
                      <a:r>
                        <a:rPr lang="en-US" sz="800" b="1" dirty="0">
                          <a:latin typeface="Calibri"/>
                          <a:ea typeface="Times New Roman"/>
                          <a:cs typeface="Times New Roman"/>
                        </a:rPr>
                        <a:t>in a new text</a:t>
                      </a:r>
                      <a:r>
                        <a:rPr lang="en-US" sz="800" b="1" dirty="0" smtClean="0">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13344" marR="13344"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latin typeface="Calibri"/>
                          <a:ea typeface="Times New Roman"/>
                          <a:cs typeface="Times New Roman"/>
                        </a:rPr>
                        <a:t>Concept Development</a:t>
                      </a:r>
                      <a:endParaRPr lang="en-US" sz="800">
                        <a:latin typeface="Calibri"/>
                        <a:ea typeface="Calibri"/>
                        <a:cs typeface="Times New Roman"/>
                      </a:endParaRPr>
                    </a:p>
                    <a:p>
                      <a:pPr marL="0" marR="0" algn="l">
                        <a:lnSpc>
                          <a:spcPct val="115000"/>
                        </a:lnSpc>
                        <a:spcBef>
                          <a:spcPts val="0"/>
                        </a:spcBef>
                        <a:spcAft>
                          <a:spcPts val="0"/>
                        </a:spcAft>
                      </a:pPr>
                      <a:r>
                        <a:rPr lang="en-US" sz="800">
                          <a:latin typeface="Calibri"/>
                          <a:ea typeface="Times New Roman"/>
                          <a:cs typeface="Times New Roman"/>
                        </a:rPr>
                        <a:t>Understands that visual images can help contribute or clarify a text.</a:t>
                      </a:r>
                      <a:endParaRPr lang="en-US" sz="800">
                        <a:latin typeface="Calibri"/>
                        <a:ea typeface="Calibri"/>
                        <a:cs typeface="Times New Roman"/>
                      </a:endParaRPr>
                    </a:p>
                  </a:txBody>
                  <a:tcPr marL="13344" marR="13344"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Locate the accurate visual representations that contribute to and clarify a text</a:t>
                      </a:r>
                      <a:r>
                        <a:rPr lang="en-US" sz="800" b="1" dirty="0" smtClean="0">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13344" marR="13344"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latin typeface="Calibri"/>
                          <a:ea typeface="Times New Roman"/>
                          <a:cs typeface="Times New Roman"/>
                        </a:rPr>
                        <a:t>Interpret information from a visual representation in order to answer clarifying questions about a text</a:t>
                      </a:r>
                      <a:r>
                        <a:rPr lang="en-US" sz="800" b="1" dirty="0" smtClean="0">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13344" marR="13344"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RI.2.7</a:t>
                      </a:r>
                      <a:r>
                        <a:rPr lang="en-US" sz="800" b="1" dirty="0">
                          <a:latin typeface="Calibri"/>
                          <a:ea typeface="Calibri"/>
                          <a:cs typeface="Helvetica"/>
                        </a:rPr>
                        <a:t> </a:t>
                      </a:r>
                      <a:r>
                        <a:rPr lang="en-US" sz="800" dirty="0">
                          <a:latin typeface="Calibri"/>
                          <a:ea typeface="Calibri"/>
                          <a:cs typeface="Helvetica"/>
                        </a:rPr>
                        <a:t>Explain how specific images (e.g., a diagram showing how a machine works) contribute to and clarify a text.</a:t>
                      </a:r>
                      <a:endParaRPr lang="en-US" sz="800" dirty="0">
                        <a:latin typeface="Calibri"/>
                        <a:ea typeface="Calibri"/>
                        <a:cs typeface="Times New Roman"/>
                      </a:endParaRPr>
                    </a:p>
                  </a:txBody>
                  <a:tcPr marL="13344" marR="13344" marT="0" marB="0">
                    <a:lnL w="12700" cap="flat" cmpd="sng" algn="ctr">
                      <a:solidFill>
                        <a:srgbClr val="80808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val="211684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177B04D-AEB5-43ED-B9BA-B3D1EC9C9067}" type="slidenum">
              <a:rPr lang="en-US" smtClean="0"/>
              <a:pPr/>
              <a:t>19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055601618"/>
              </p:ext>
            </p:extLst>
          </p:nvPr>
        </p:nvGraphicFramePr>
        <p:xfrm>
          <a:off x="385434" y="457200"/>
          <a:ext cx="6822440" cy="760323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a:t>
                      </a:r>
                      <a:r>
                        <a:rPr kumimoji="0" lang="en-US" sz="1000" b="0" i="1" u="none" strike="noStrike" kern="1200" cap="none" spc="0" normalizeH="0" baseline="0" noProof="0" dirty="0" smtClean="0">
                          <a:ln>
                            <a:noFill/>
                          </a:ln>
                          <a:solidFill>
                            <a:srgbClr val="00B050"/>
                          </a:solidFill>
                          <a:effectLst/>
                          <a:uLnTx/>
                          <a:uFillTx/>
                          <a:latin typeface="+mn-lt"/>
                          <a:ea typeface="+mn-ea"/>
                          <a:cs typeface="+mn-cs"/>
                        </a:rPr>
                        <a:t>n</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103632" marR="103632" marT="50292" marB="50292"/>
                </a:tc>
                <a:tc hMerge="1">
                  <a:txBody>
                    <a:bodyPr/>
                    <a:lstStyle/>
                    <a:p>
                      <a:endParaRPr lang="en-US"/>
                    </a:p>
                  </a:txBody>
                  <a:tcPr/>
                </a:tc>
              </a:tr>
              <a:tr h="33528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86740">
                <a:tc gridSpan="2">
                  <a:txBody>
                    <a:bodyPr/>
                    <a:lstStyle/>
                    <a:p>
                      <a:pPr marL="0" marR="0" lvl="0" indent="0" algn="ctr" defTabSz="914318" rtl="0" eaLnBrk="1"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Constructed Response Research Rubrics Target 4</a:t>
                      </a:r>
                      <a:r>
                        <a:rPr kumimoji="0" lang="en-US" sz="17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ctr" defTabSz="914318" rtl="0" eaLnBrk="1"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chemeClr val="tx1"/>
                          </a:solidFill>
                          <a:effectLst/>
                          <a:uLnTx/>
                          <a:uFillTx/>
                          <a:latin typeface="+mn-lt"/>
                          <a:ea typeface="+mn-ea"/>
                          <a:cs typeface="+mn-cs"/>
                        </a:rPr>
                        <a:t>ability to cite evidence to support opinions and/or ideas</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103632" marR="103632" marT="50292" marB="50292"/>
                </a:tc>
                <a:tc hMerge="1">
                  <a:txBody>
                    <a:bodyPr/>
                    <a:lstStyle/>
                    <a:p>
                      <a:endParaRPr lang="en-US"/>
                    </a:p>
                  </a:txBody>
                  <a:tcPr/>
                </a:tc>
              </a:tr>
              <a:tr h="303630">
                <a:tc gridSpan="2">
                  <a:txBody>
                    <a:bodyPr/>
                    <a:lstStyle/>
                    <a:p>
                      <a:pPr marL="0" lvl="0" indent="0" algn="l">
                        <a:buNone/>
                        <a:defRPr sz="1800" b="0" i="0"/>
                      </a:pPr>
                      <a:r>
                        <a:rPr lang="en-US" sz="1400" b="1" dirty="0" smtClean="0">
                          <a:solidFill>
                            <a:schemeClr val="tx1"/>
                          </a:solidFill>
                        </a:rPr>
                        <a:t>Standard RL.2.6: </a:t>
                      </a:r>
                      <a:r>
                        <a:rPr lang="en-US" sz="1400" b="1" baseline="0" dirty="0" smtClean="0">
                          <a:solidFill>
                            <a:schemeClr val="tx1"/>
                          </a:solidFill>
                        </a:rPr>
                        <a:t>Constructed Response Research Rubric</a:t>
                      </a:r>
                      <a:endParaRPr lang="en-US" sz="1400" b="1"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marL="0" lvl="0" indent="0" algn="l">
                        <a:buNone/>
                        <a:defRPr sz="1800" b="0" i="0"/>
                      </a:pPr>
                      <a:endParaRPr lang="en-US" sz="1400" b="1" dirty="0" smtClean="0">
                        <a:latin typeface="Helvetica" pitchFamily="34" charset="0"/>
                      </a:endParaRPr>
                    </a:p>
                    <a:p>
                      <a:pPr marL="0" lvl="0" indent="0" algn="l">
                        <a:buNone/>
                        <a:defRPr sz="1800" b="0" i="0"/>
                      </a:pPr>
                      <a:r>
                        <a:rPr lang="en-US" sz="1400" b="1" dirty="0" smtClean="0">
                          <a:latin typeface="Helvetica" pitchFamily="34" charset="0"/>
                        </a:rPr>
                        <a:t>Question #7 Prompt: </a:t>
                      </a:r>
                      <a:r>
                        <a:rPr lang="en-US" sz="1400" b="1" baseline="0" dirty="0" smtClean="0">
                          <a:latin typeface="Helvetica" panose="020B0604020202020204" pitchFamily="34" charset="0"/>
                          <a:cs typeface="Helvetica" panose="020B0604020202020204" pitchFamily="34" charset="0"/>
                        </a:rPr>
                        <a:t>How does the author show you Chestnut and Daisy’s point of view?  Use details, dialogue and examples from the passage to support your answer.</a:t>
                      </a:r>
                    </a:p>
                    <a:p>
                      <a:pPr marL="0" lvl="0" indent="0" algn="l">
                        <a:buNone/>
                        <a:defRPr sz="1800" b="0" i="0"/>
                      </a:pPr>
                      <a:endParaRPr lang="en-US" sz="1400" b="1" dirty="0" smtClean="0"/>
                    </a:p>
                  </a:txBody>
                  <a:tcPr marL="103632" marR="103632" marT="50292" marB="50292"/>
                </a:tc>
                <a:tc hMerge="1">
                  <a:txBody>
                    <a:bodyPr/>
                    <a:lstStyle/>
                    <a:p>
                      <a:endParaRPr lang="en-US" dirty="0"/>
                    </a:p>
                  </a:txBody>
                  <a:tcPr/>
                </a:tc>
              </a:tr>
              <a:tr h="33528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latinLnBrk="0" hangingPunct="1">
                        <a:lnSpc>
                          <a:spcPct val="100000"/>
                        </a:lnSpc>
                        <a:spcBef>
                          <a:spcPts val="0"/>
                        </a:spcBef>
                        <a:spcAft>
                          <a:spcPts val="0"/>
                        </a:spcAft>
                        <a:buClrTx/>
                        <a:buSzTx/>
                        <a:buFontTx/>
                        <a:buNone/>
                        <a:tabLst/>
                        <a:defRPr/>
                      </a:pPr>
                      <a:r>
                        <a:rPr lang="en-US" sz="1100" b="1" u="sng" dirty="0" smtClean="0"/>
                        <a:t>The response cites evidence of</a:t>
                      </a:r>
                      <a:r>
                        <a:rPr lang="en-US" sz="1100" b="0" u="none" dirty="0" smtClean="0"/>
                        <a:t> </a:t>
                      </a:r>
                      <a:r>
                        <a:rPr lang="en-US" sz="1100" b="0" u="none" baseline="0" dirty="0" smtClean="0"/>
                        <a:t> knowing what language shows point of view.  This will include the fact that the author uses the phrases, “said Daisy.” and “said Chestnut” as well as the use of the pronouns he and she.</a:t>
                      </a:r>
                      <a:endParaRPr lang="en-US" sz="1100" b="0" u="none" dirty="0" smtClean="0"/>
                    </a:p>
                    <a:p>
                      <a:pPr marL="0" marR="0" indent="0" algn="l" defTabSz="914318" rtl="0" eaLnBrk="1" latinLnBrk="0" hangingPunct="1">
                        <a:lnSpc>
                          <a:spcPct val="100000"/>
                        </a:lnSpc>
                        <a:spcBef>
                          <a:spcPts val="0"/>
                        </a:spcBef>
                        <a:spcAft>
                          <a:spcPts val="0"/>
                        </a:spcAft>
                        <a:buClrTx/>
                        <a:buSzTx/>
                        <a:buFontTx/>
                        <a:buNone/>
                        <a:tabLst/>
                        <a:defRPr/>
                      </a:pPr>
                      <a:endParaRPr lang="en-US" sz="1100" b="1" u="sng" dirty="0" smtClean="0"/>
                    </a:p>
                    <a:p>
                      <a:pPr marL="0" marR="0" indent="0" algn="l" defTabSz="914318" rtl="0" eaLnBrk="1" latinLnBrk="0" hangingPunct="1">
                        <a:lnSpc>
                          <a:spcPct val="100000"/>
                        </a:lnSpc>
                        <a:spcBef>
                          <a:spcPts val="0"/>
                        </a:spcBef>
                        <a:spcAft>
                          <a:spcPts val="0"/>
                        </a:spcAft>
                        <a:buClrTx/>
                        <a:buSzTx/>
                        <a:buFontTx/>
                        <a:buNone/>
                        <a:tabLst/>
                        <a:defRPr/>
                      </a:pPr>
                      <a:r>
                        <a:rPr lang="en-US" sz="1100" b="1" u="sng" dirty="0" smtClean="0"/>
                        <a:t>The response supports the idea</a:t>
                      </a:r>
                      <a:r>
                        <a:rPr lang="en-US" sz="1100" b="1" u="sng" baseline="0" dirty="0" smtClean="0"/>
                        <a:t> of </a:t>
                      </a:r>
                      <a:r>
                        <a:rPr lang="en-US" sz="1100" b="0" u="none" baseline="0" dirty="0" smtClean="0"/>
                        <a:t> text dialogue pointing out the type of point of view based on the language used.  The student will point out that all the dialogue used points back to Daisy and Chestnut having a conversation with each other.</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baseline="0" dirty="0" smtClean="0"/>
                        <a:t>The student response states the idea that  the text dialogue  shows us  Chestnut and Daisy are having a conversation because the author uses words like he, she, Daisy said, and Chestnut said.  The student cites evidence to confirm the story is told from Daisy and Chestnut’s points of view by giving examples of their conversation from the passage.</a:t>
                      </a:r>
                    </a:p>
                    <a:p>
                      <a:pPr algn="l"/>
                      <a:r>
                        <a:rPr sz="1100" dirty="0" smtClean="0"/>
                        <a:t>The author shows us Chestnut and Daisy's point of view by the words he uses.  When Chestnut is talking the author uses the word </a:t>
                      </a:r>
                      <a:r>
                        <a:rPr sz="1100" i="1" dirty="0" smtClean="0">
                          <a:solidFill>
                            <a:schemeClr val="tx1"/>
                          </a:solidFill>
                        </a:rPr>
                        <a:t>he</a:t>
                      </a:r>
                      <a:r>
                        <a:rPr sz="1100" dirty="0" smtClean="0"/>
                        <a:t> to show that it is </a:t>
                      </a:r>
                      <a:r>
                        <a:rPr sz="1100" dirty="0" smtClean="0">
                          <a:solidFill>
                            <a:schemeClr val="tx1"/>
                          </a:solidFill>
                        </a:rPr>
                        <a:t>Chestnut</a:t>
                      </a:r>
                      <a:r>
                        <a:rPr lang="en-US" sz="1100" baseline="0" dirty="0" smtClean="0">
                          <a:solidFill>
                            <a:schemeClr val="tx1"/>
                          </a:solidFill>
                        </a:rPr>
                        <a:t> </a:t>
                      </a:r>
                      <a:r>
                        <a:rPr sz="1100" dirty="0" smtClean="0"/>
                        <a:t>talking.  He also says, "said Chest</a:t>
                      </a:r>
                      <a:r>
                        <a:rPr lang="en-US" sz="1100" dirty="0" smtClean="0"/>
                        <a:t>nut</a:t>
                      </a:r>
                      <a:r>
                        <a:rPr sz="1100" dirty="0" smtClean="0"/>
                        <a:t>".  This means Chest</a:t>
                      </a:r>
                      <a:r>
                        <a:rPr lang="en-US" sz="1100" dirty="0" smtClean="0"/>
                        <a:t>nut</a:t>
                      </a:r>
                      <a:r>
                        <a:rPr sz="1100" dirty="0" smtClean="0"/>
                        <a:t> is talking, so it is his point of view.  Here is a sentence from the story that shows this:  "Then he buried them all over the park."  This was talking about Chest</a:t>
                      </a:r>
                      <a:r>
                        <a:rPr lang="en-US" sz="1100" dirty="0" smtClean="0"/>
                        <a:t>nut</a:t>
                      </a:r>
                      <a:r>
                        <a:rPr sz="1100" dirty="0" smtClean="0"/>
                        <a:t>.</a:t>
                      </a:r>
                      <a:endParaRPr sz="1100" dirty="0"/>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09" rtl="0" eaLnBrk="1" latinLnBrk="0" hangingPunct="1">
                        <a:lnSpc>
                          <a:spcPct val="100000"/>
                        </a:lnSpc>
                        <a:spcBef>
                          <a:spcPts val="0"/>
                        </a:spcBef>
                        <a:spcAft>
                          <a:spcPts val="0"/>
                        </a:spcAft>
                        <a:buClrTx/>
                        <a:buSzTx/>
                        <a:buFontTx/>
                        <a:buNone/>
                        <a:tabLst/>
                        <a:defRPr/>
                      </a:pPr>
                      <a:r>
                        <a:rPr lang="en-US" sz="1000" b="0" i="1" baseline="0" dirty="0" smtClean="0"/>
                        <a:t>The student response states the idea that Chestnut and Daisy are having a conversation by stating some of the author’s words like he, she, Daisy said, and Chestnut said.   The student does not cite evidence by showing  conversations they had.</a:t>
                      </a:r>
                    </a:p>
                    <a:p>
                      <a:pPr algn="l"/>
                      <a:r>
                        <a:rPr sz="1100" b="0" i="0" dirty="0"/>
                        <a:t>The author shows us Chestnut and Daisy's point of view by the words he uses.  When Chestnut is talking the author uses the word </a:t>
                      </a:r>
                      <a:r>
                        <a:rPr sz="1100" b="0" i="1" dirty="0">
                          <a:solidFill>
                            <a:schemeClr val="tx1"/>
                          </a:solidFill>
                        </a:rPr>
                        <a:t>he</a:t>
                      </a:r>
                      <a:r>
                        <a:rPr sz="1100" b="0" i="0" dirty="0"/>
                        <a:t> to show that it is </a:t>
                      </a:r>
                      <a:r>
                        <a:rPr sz="1100" b="0" i="0" dirty="0" smtClean="0">
                          <a:solidFill>
                            <a:schemeClr val="tx1"/>
                          </a:solidFill>
                        </a:rPr>
                        <a:t>Chestnut</a:t>
                      </a:r>
                      <a:r>
                        <a:rPr lang="en-US" sz="1100" b="0" i="0" baseline="0" dirty="0" smtClean="0">
                          <a:solidFill>
                            <a:schemeClr val="tx1"/>
                          </a:solidFill>
                        </a:rPr>
                        <a:t> </a:t>
                      </a:r>
                      <a:r>
                        <a:rPr lang="en-US" sz="1100" b="0" i="0" baseline="0" dirty="0" smtClean="0"/>
                        <a:t>s</a:t>
                      </a:r>
                      <a:r>
                        <a:rPr sz="1100" b="0" i="0" dirty="0" smtClean="0"/>
                        <a:t>talking</a:t>
                      </a:r>
                      <a:r>
                        <a:rPr sz="1100" b="0" i="0" dirty="0"/>
                        <a:t>.  </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b="0" i="1" baseline="0" dirty="0" smtClean="0"/>
                        <a:t>The response does not state a specific idea or cite evidence enough to answer the prompt.</a:t>
                      </a:r>
                    </a:p>
                    <a:p>
                      <a:r>
                        <a:rPr lang="en-US" sz="1100" b="0" i="0" baseline="0" dirty="0" smtClean="0"/>
                        <a:t>I don’t think squirrels can really talk.</a:t>
                      </a:r>
                    </a:p>
                  </a:txBody>
                  <a:tcPr marL="103632" marR="103632" marT="50292" marB="50292"/>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65757354"/>
              </p:ext>
            </p:extLst>
          </p:nvPr>
        </p:nvGraphicFramePr>
        <p:xfrm>
          <a:off x="5486400" y="8153400"/>
          <a:ext cx="1676400" cy="609600"/>
        </p:xfrm>
        <a:graphic>
          <a:graphicData uri="http://schemas.openxmlformats.org/drawingml/2006/table">
            <a:tbl>
              <a:tblPr firstRow="1" firstCol="1" bandRow="1"/>
              <a:tblGrid>
                <a:gridCol w="1676400"/>
              </a:tblGrid>
              <a:tr h="55817">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RL.2.6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APx</a:t>
                      </a:r>
                      <a:endParaRPr lang="en-US" sz="800" dirty="0">
                        <a:effectLst/>
                        <a:latin typeface="Calibri"/>
                        <a:ea typeface="Calibri"/>
                        <a:cs typeface="Times New Roman"/>
                      </a:endParaRPr>
                    </a:p>
                  </a:txBody>
                  <a:tcPr marL="34362" marR="3436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469392">
                <a:tc>
                  <a:txBody>
                    <a:bodyPr/>
                    <a:lstStyle/>
                    <a:p>
                      <a:pPr marL="0" marR="0" algn="l">
                        <a:lnSpc>
                          <a:spcPct val="115000"/>
                        </a:lnSpc>
                        <a:spcBef>
                          <a:spcPts val="0"/>
                        </a:spcBef>
                        <a:spcAft>
                          <a:spcPts val="0"/>
                        </a:spcAft>
                      </a:pPr>
                      <a:r>
                        <a:rPr lang="en-US" sz="800" b="1" dirty="0">
                          <a:effectLst/>
                          <a:latin typeface="Calibri"/>
                          <a:ea typeface="Calibri"/>
                          <a:cs typeface="Times New Roman"/>
                        </a:rPr>
                        <a:t>Recognizes different points of views of different characters by their text dialogue. </a:t>
                      </a:r>
                      <a:endParaRPr lang="en-US" sz="800" b="1" dirty="0" smtClean="0">
                        <a:effectLst/>
                        <a:latin typeface="Calibri"/>
                        <a:ea typeface="Calibri"/>
                        <a:cs typeface="Times New Roman"/>
                      </a:endParaRPr>
                    </a:p>
                  </a:txBody>
                  <a:tcPr marL="34362" marR="34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217218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81962" y="990600"/>
            <a:ext cx="2853400" cy="2362540"/>
            <a:chOff x="3962400" y="28651"/>
            <a:chExt cx="2685553" cy="2255152"/>
          </a:xfrm>
        </p:grpSpPr>
        <p:sp>
          <p:nvSpPr>
            <p:cNvPr id="31" name="Trapezoid 30"/>
            <p:cNvSpPr/>
            <p:nvPr/>
          </p:nvSpPr>
          <p:spPr>
            <a:xfrm>
              <a:off x="5009653" y="192137"/>
              <a:ext cx="1638300" cy="1752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267200" y="28651"/>
              <a:ext cx="2362200" cy="2255152"/>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962400" y="152400"/>
              <a:ext cx="1143000" cy="923330"/>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a:ln w="11430"/>
                  <a:effectLst>
                    <a:outerShdw blurRad="80000" dist="40000" dir="5040000" algn="tl">
                      <a:srgbClr val="000000">
                        <a:alpha val="30000"/>
                      </a:srgbClr>
                    </a:outerShdw>
                  </a:effectLst>
                </a:rPr>
                <a:t>2</a:t>
              </a:r>
              <a:r>
                <a:rPr lang="en-US" sz="5700" b="1" baseline="30000" dirty="0">
                  <a:ln w="11430"/>
                  <a:effectLst>
                    <a:outerShdw blurRad="80000" dist="40000" dir="5040000" algn="tl">
                      <a:srgbClr val="000000">
                        <a:alpha val="30000"/>
                      </a:srgbClr>
                    </a:outerShdw>
                  </a:effectLst>
                </a:rPr>
                <a:t>nd</a:t>
              </a:r>
              <a:endParaRPr lang="en-US" sz="5700" b="1" dirty="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752187089"/>
              </p:ext>
            </p:extLst>
          </p:nvPr>
        </p:nvGraphicFramePr>
        <p:xfrm>
          <a:off x="1209042" y="6441948"/>
          <a:ext cx="5705113" cy="254355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Informational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0">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304800">
                <a:tc>
                  <a:txBody>
                    <a:bodyPr/>
                    <a:lstStyle/>
                    <a:p>
                      <a:r>
                        <a:rPr lang="en-US" sz="1200" b="1" dirty="0" smtClean="0"/>
                        <a:t>3a</a:t>
                      </a:r>
                      <a:endParaRPr lang="en-US" sz="1200" b="1" dirty="0"/>
                    </a:p>
                  </a:txBody>
                  <a:tcPr marL="103632" marR="103632" marT="50292" marB="50292">
                    <a:solidFill>
                      <a:srgbClr val="FFFFCC"/>
                    </a:solidFill>
                  </a:tcPr>
                </a:tc>
                <a:tc>
                  <a:txBody>
                    <a:bodyPr/>
                    <a:lstStyle/>
                    <a:p>
                      <a:r>
                        <a:rPr lang="en-US" sz="1200" b="1" dirty="0" smtClean="0"/>
                        <a:t>Brief Informational Write</a:t>
                      </a:r>
                      <a:endParaRPr lang="en-US" sz="1200" b="1" dirty="0"/>
                    </a:p>
                  </a:txBody>
                  <a:tcPr marL="103632" marR="103632" marT="50292" marB="50292">
                    <a:solidFill>
                      <a:srgbClr val="FFFFCC"/>
                    </a:solidFill>
                  </a:tcPr>
                </a:tc>
                <a:tc>
                  <a:txBody>
                    <a:bodyPr/>
                    <a:lstStyle/>
                    <a:p>
                      <a:r>
                        <a:rPr lang="en-US" sz="1200" b="1" dirty="0" smtClean="0">
                          <a:solidFill>
                            <a:schemeClr val="tx1"/>
                          </a:solidFill>
                        </a:rPr>
                        <a:t>W.2.2a,</a:t>
                      </a:r>
                      <a:r>
                        <a:rPr lang="en-US" sz="1200" b="1" baseline="0" dirty="0" smtClean="0">
                          <a:solidFill>
                            <a:schemeClr val="tx1"/>
                          </a:solidFill>
                        </a:rPr>
                        <a:t> W.2.2b,  W.2.2c,  and/or W.2.9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304800">
                <a:tc>
                  <a:txBody>
                    <a:bodyPr/>
                    <a:lstStyle/>
                    <a:p>
                      <a:r>
                        <a:rPr lang="en-US" sz="1200" b="1" dirty="0" smtClean="0"/>
                        <a:t>3b</a:t>
                      </a:r>
                      <a:endParaRPr lang="en-US" sz="1200" b="1" dirty="0"/>
                    </a:p>
                  </a:txBody>
                  <a:tcPr marL="103632" marR="103632" marT="50292" marB="50292">
                    <a:solidFill>
                      <a:srgbClr val="FFFFCC"/>
                    </a:solidFill>
                  </a:tcPr>
                </a:tc>
                <a:tc>
                  <a:txBody>
                    <a:bodyPr/>
                    <a:lstStyle/>
                    <a:p>
                      <a:r>
                        <a:rPr lang="en-US" sz="1200" b="1" dirty="0" smtClean="0"/>
                        <a:t>Write-Revise Informational</a:t>
                      </a:r>
                      <a:endParaRPr lang="en-US" sz="1200" b="1" dirty="0"/>
                    </a:p>
                  </a:txBody>
                  <a:tcPr marL="103632" marR="103632" marT="50292" marB="50292">
                    <a:solidFill>
                      <a:srgbClr val="FFFFCC"/>
                    </a:solidFill>
                  </a:tcPr>
                </a:tc>
                <a:tc>
                  <a:txBody>
                    <a:bodyPr/>
                    <a:lstStyle/>
                    <a:p>
                      <a:r>
                        <a:rPr lang="en-US" sz="1200" b="1" dirty="0" smtClean="0">
                          <a:solidFill>
                            <a:schemeClr val="tx1"/>
                          </a:solidFill>
                        </a:rPr>
                        <a:t>W..2.2a,</a:t>
                      </a:r>
                      <a:r>
                        <a:rPr lang="en-US" sz="1200" b="1" baseline="0" dirty="0" smtClean="0">
                          <a:solidFill>
                            <a:schemeClr val="tx1"/>
                          </a:solidFill>
                        </a:rPr>
                        <a:t> W.2.2b,  W.2.2c and/or W.2.9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472440">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Full Informational Composition</a:t>
                      </a:r>
                      <a:endParaRPr lang="en-US" sz="1200" b="1" dirty="0"/>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.2.</a:t>
                      </a:r>
                      <a:r>
                        <a:rPr lang="pl-PL" sz="1200" b="1" dirty="0" smtClean="0">
                          <a:solidFill>
                            <a:schemeClr val="tx1"/>
                          </a:solidFill>
                        </a:rPr>
                        <a:t>2a, W</a:t>
                      </a:r>
                      <a:r>
                        <a:rPr lang="en-US" sz="1200" b="1" dirty="0" smtClean="0">
                          <a:solidFill>
                            <a:schemeClr val="tx1"/>
                          </a:solidFill>
                        </a:rPr>
                        <a:t>.2.</a:t>
                      </a:r>
                      <a:r>
                        <a:rPr lang="pl-PL" sz="1200" b="1" dirty="0" smtClean="0">
                          <a:solidFill>
                            <a:schemeClr val="tx1"/>
                          </a:solidFill>
                        </a:rPr>
                        <a:t>2b, W</a:t>
                      </a:r>
                      <a:r>
                        <a:rPr lang="en-US" sz="1200" b="1" dirty="0" smtClean="0">
                          <a:solidFill>
                            <a:schemeClr val="tx1"/>
                          </a:solidFill>
                        </a:rPr>
                        <a:t>.2.</a:t>
                      </a:r>
                      <a:r>
                        <a:rPr lang="pl-PL" sz="1200" b="1" dirty="0" smtClean="0">
                          <a:solidFill>
                            <a:schemeClr val="tx1"/>
                          </a:solidFill>
                        </a:rPr>
                        <a:t>2c, W</a:t>
                      </a:r>
                      <a:r>
                        <a:rPr lang="en-US" sz="1200" b="1" dirty="0" smtClean="0">
                          <a:solidFill>
                            <a:schemeClr val="tx1"/>
                          </a:solidFill>
                        </a:rPr>
                        <a:t>.2.</a:t>
                      </a:r>
                      <a:r>
                        <a:rPr lang="pl-PL" sz="1200" b="1" dirty="0" smtClean="0">
                          <a:solidFill>
                            <a:schemeClr val="tx1"/>
                          </a:solidFill>
                        </a:rPr>
                        <a:t>3b, W</a:t>
                      </a:r>
                      <a:r>
                        <a:rPr lang="en-US" sz="1200" b="1" dirty="0" smtClean="0">
                          <a:solidFill>
                            <a:schemeClr val="tx1"/>
                          </a:solidFill>
                        </a:rPr>
                        <a:t>.2.</a:t>
                      </a:r>
                      <a:r>
                        <a:rPr lang="pl-PL" sz="1200" b="1" dirty="0" smtClean="0">
                          <a:solidFill>
                            <a:schemeClr val="tx1"/>
                          </a:solidFill>
                        </a:rPr>
                        <a:t>4, W</a:t>
                      </a:r>
                      <a:r>
                        <a:rPr lang="en-US" sz="1200" b="1" dirty="0" smtClean="0">
                          <a:solidFill>
                            <a:schemeClr val="tx1"/>
                          </a:solidFill>
                        </a:rPr>
                        <a:t>.2.</a:t>
                      </a:r>
                      <a:r>
                        <a:rPr lang="pl-PL" sz="1200" b="1" dirty="0" smtClean="0">
                          <a:solidFill>
                            <a:schemeClr val="tx1"/>
                          </a:solidFill>
                        </a:rPr>
                        <a:t>5, W</a:t>
                      </a:r>
                      <a:r>
                        <a:rPr lang="en-US" sz="1200" b="1" dirty="0" smtClean="0">
                          <a:solidFill>
                            <a:schemeClr val="tx1"/>
                          </a:solidFill>
                        </a:rPr>
                        <a:t>.2.</a:t>
                      </a:r>
                      <a:r>
                        <a:rPr lang="pl-PL" sz="1200" b="1" dirty="0" smtClean="0">
                          <a:solidFill>
                            <a:schemeClr val="tx1"/>
                          </a:solidFill>
                        </a:rPr>
                        <a:t>8, W</a:t>
                      </a:r>
                      <a:r>
                        <a:rPr lang="en-US" sz="1200" b="1" dirty="0" smtClean="0">
                          <a:solidFill>
                            <a:schemeClr val="tx1"/>
                          </a:solidFill>
                        </a:rPr>
                        <a:t>.2.</a:t>
                      </a:r>
                      <a:r>
                        <a:rPr lang="pl-PL" sz="1200" b="1" dirty="0" smtClean="0">
                          <a:solidFill>
                            <a:schemeClr val="tx1"/>
                          </a:solidFill>
                        </a:rPr>
                        <a:t>9 </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r>
                        <a:rPr lang="en-US" sz="1200" b="1" dirty="0" smtClean="0"/>
                        <a:t>Language-Vocabulary Use</a:t>
                      </a:r>
                      <a:endParaRPr lang="en-US" sz="1200" b="1" dirty="0"/>
                    </a:p>
                  </a:txBody>
                  <a:tcPr marL="103632" marR="103632" marT="50292" marB="50292">
                    <a:solidFill>
                      <a:srgbClr val="FFFFCC"/>
                    </a:solidFill>
                  </a:tcPr>
                </a:tc>
                <a:tc>
                  <a:txBody>
                    <a:bodyPr/>
                    <a:lstStyle/>
                    <a:p>
                      <a:r>
                        <a:rPr lang="en-US" sz="1200" b="1" dirty="0" smtClean="0"/>
                        <a:t>L.2.3a</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r h="284988">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n-US" sz="1200" b="1" dirty="0" smtClean="0"/>
                        <a:t>Edit and Clarify</a:t>
                      </a:r>
                      <a:endParaRPr lang="en-US" sz="1200" b="1" dirty="0"/>
                    </a:p>
                  </a:txBody>
                  <a:tcPr marL="103632" marR="103632" marT="50292" marB="50292">
                    <a:solidFill>
                      <a:srgbClr val="FFFFCC"/>
                    </a:solidFill>
                  </a:tcPr>
                </a:tc>
                <a:tc>
                  <a:txBody>
                    <a:bodyPr/>
                    <a:lstStyle/>
                    <a:p>
                      <a:r>
                        <a:rPr lang="en-US" sz="1200" b="1" dirty="0" smtClean="0"/>
                        <a:t>L.2.2a</a:t>
                      </a:r>
                      <a:endParaRPr lang="en-US" sz="1200" b="1" dirty="0"/>
                    </a:p>
                  </a:txBody>
                  <a:tcPr marL="103632" marR="103632" marT="50292" marB="50292">
                    <a:solidFill>
                      <a:srgbClr val="FFFFCC"/>
                    </a:solidFill>
                  </a:tcPr>
                </a:tc>
                <a:tc>
                  <a:txBody>
                    <a:bodyPr/>
                    <a:lstStyle/>
                    <a:p>
                      <a:pPr algn="ctr"/>
                      <a:r>
                        <a:rPr lang="en-US" sz="1200" b="1" dirty="0" smtClean="0"/>
                        <a:t>1-2</a:t>
                      </a:r>
                      <a:endParaRPr lang="en-US" sz="1200" b="1" dirty="0"/>
                    </a:p>
                  </a:txBody>
                  <a:tcPr marL="103632" marR="103632" marT="50292" marB="50292" anchor="ctr">
                    <a:solidFill>
                      <a:srgbClr val="FFFFCC"/>
                    </a:solidFill>
                  </a:tcPr>
                </a:tc>
              </a:tr>
            </a:tbl>
          </a:graphicData>
        </a:graphic>
      </p:graphicFrame>
      <p:sp>
        <p:nvSpPr>
          <p:cNvPr id="7" name="TextBox 6"/>
          <p:cNvSpPr txBox="1"/>
          <p:nvPr/>
        </p:nvSpPr>
        <p:spPr>
          <a:xfrm>
            <a:off x="3565505" y="1696449"/>
            <a:ext cx="2840064" cy="8723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2600" b="1" dirty="0">
                <a:solidFill>
                  <a:schemeClr val="accent1">
                    <a:lumMod val="75000"/>
                  </a:schemeClr>
                </a:solidFill>
                <a:latin typeface="Bookman Old Style" pitchFamily="18" charset="0"/>
              </a:rPr>
              <a:t>Quarter </a:t>
            </a:r>
            <a:r>
              <a:rPr lang="en-US" sz="2600" b="1" dirty="0" smtClean="0">
                <a:solidFill>
                  <a:schemeClr val="accent1">
                    <a:lumMod val="75000"/>
                  </a:schemeClr>
                </a:solidFill>
                <a:latin typeface="Bookman Old Style" pitchFamily="18" charset="0"/>
              </a:rPr>
              <a:t>Two </a:t>
            </a:r>
            <a:r>
              <a:rPr lang="en-US" sz="2400" b="1" dirty="0" smtClean="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143000" y="6019800"/>
            <a:ext cx="5718863" cy="410654"/>
          </a:xfrm>
          <a:prstGeom prst="rect">
            <a:avLst/>
          </a:prstGeom>
          <a:noFill/>
        </p:spPr>
        <p:txBody>
          <a:bodyPr wrap="square" lIns="101882" tIns="50941" rIns="101882" bIns="50941" rtlCol="0">
            <a:spAutoFit/>
          </a:bodyPr>
          <a:lstStyle/>
          <a:p>
            <a:pPr algn="ctr"/>
            <a:r>
              <a:rPr lang="en-US" sz="1000" b="1" i="1" dirty="0">
                <a:latin typeface="Calibri" panose="020F0502020204030204" pitchFamily="34" charset="0"/>
              </a:rPr>
              <a:t>Note:  There may be more standards per target.  </a:t>
            </a:r>
            <a:endParaRPr lang="en-US" sz="1000" b="1" i="1" dirty="0" smtClean="0">
              <a:latin typeface="Calibri" panose="020F0502020204030204" pitchFamily="34" charset="0"/>
            </a:endParaRPr>
          </a:p>
          <a:p>
            <a:pPr algn="ctr"/>
            <a:r>
              <a:rPr lang="en-US" sz="1000" b="1" i="1" dirty="0" smtClean="0">
                <a:latin typeface="Calibri" panose="020F0502020204030204" pitchFamily="34" charset="0"/>
              </a:rPr>
              <a:t>The writing standards assessed in this assessment  are boxed.</a:t>
            </a:r>
            <a:endParaRPr lang="en-US" sz="1000" b="1" i="1" dirty="0">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607645125"/>
              </p:ext>
            </p:extLst>
          </p:nvPr>
        </p:nvGraphicFramePr>
        <p:xfrm>
          <a:off x="1640842" y="2743200"/>
          <a:ext cx="4759958" cy="160477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Literature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4841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RL.2.6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13360">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RL.2.6,</a:t>
                      </a:r>
                      <a:r>
                        <a:rPr lang="en-US" sz="1200" b="1" baseline="0" dirty="0" smtClean="0">
                          <a:solidFill>
                            <a:schemeClr val="tx1"/>
                          </a:solidFill>
                        </a:rPr>
                        <a:t> RL.2.7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RL.2.5</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184137542"/>
              </p:ext>
            </p:extLst>
          </p:nvPr>
        </p:nvGraphicFramePr>
        <p:xfrm>
          <a:off x="1653318" y="4495800"/>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t>Reading: Informational</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195072">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284988">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n-US" sz="1200" b="1" dirty="0" smtClean="0"/>
                        <a:t>Reasoning &amp;</a:t>
                      </a:r>
                      <a:r>
                        <a:rPr lang="en-US" sz="1200" b="1" baseline="0" dirty="0" smtClean="0"/>
                        <a:t> Evaluation</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RI.2.6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3-4</a:t>
                      </a:r>
                      <a:endParaRPr lang="en-US" sz="1200" b="1" dirty="0"/>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 or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RI.2.7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2-3</a:t>
                      </a:r>
                      <a:endParaRPr lang="en-US" sz="1200" b="1" dirty="0"/>
                    </a:p>
                  </a:txBody>
                  <a:tcPr marL="103632" marR="103632" marT="50292" marB="50292" anchor="ctr">
                    <a:solidFill>
                      <a:srgbClr val="FFFFCC"/>
                    </a:solidFill>
                  </a:tcPr>
                </a:tc>
              </a:tr>
              <a:tr h="284988">
                <a:tc>
                  <a:txBody>
                    <a:bodyPr/>
                    <a:lstStyle/>
                    <a:p>
                      <a:r>
                        <a:rPr lang="en-US" sz="1200" b="1" dirty="0" smtClean="0"/>
                        <a:t>6</a:t>
                      </a:r>
                      <a:endParaRPr lang="en-US" sz="1200" b="1" dirty="0"/>
                    </a:p>
                  </a:txBody>
                  <a:tcPr marL="103632" marR="103632" marT="50292" marB="50292">
                    <a:solidFill>
                      <a:srgbClr val="FFFFCC"/>
                    </a:solidFill>
                  </a:tcPr>
                </a:tc>
                <a:tc>
                  <a:txBody>
                    <a:bodyPr/>
                    <a:lstStyle/>
                    <a:p>
                      <a:r>
                        <a:rPr lang="en-US" sz="1200" b="1" dirty="0" smtClean="0"/>
                        <a:t>Text Structures/Features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Rl.2.5, RI.2.7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11608945"/>
              </p:ext>
            </p:extLst>
          </p:nvPr>
        </p:nvGraphicFramePr>
        <p:xfrm>
          <a:off x="1209042" y="6441948"/>
          <a:ext cx="5705113" cy="254355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solidFill>
                            <a:schemeClr val="tx1"/>
                          </a:solidFill>
                        </a:rPr>
                        <a:t>Informational Writing and Language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0">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3a</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Brief Informational Write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W2.2a,</a:t>
                      </a:r>
                      <a:r>
                        <a:rPr lang="en-US" sz="1200" b="1" baseline="0" dirty="0" smtClean="0">
                          <a:solidFill>
                            <a:schemeClr val="tx1"/>
                          </a:solidFill>
                        </a:rPr>
                        <a:t> W2.2b,  W2.2c,  and/or W2.9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3b</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Write-Revise Informational</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W.2.2a,</a:t>
                      </a:r>
                      <a:r>
                        <a:rPr lang="en-US" sz="1200" b="1" baseline="0" dirty="0" smtClean="0">
                          <a:solidFill>
                            <a:schemeClr val="tx1"/>
                          </a:solidFill>
                        </a:rPr>
                        <a:t> W2.2b,  W2.2c and/or W2.9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4</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Full Informational Composition</a:t>
                      </a:r>
                      <a:endParaRPr lang="en-US" sz="1200" b="1" dirty="0">
                        <a:solidFill>
                          <a:schemeClr val="tx1"/>
                        </a:solidFill>
                      </a:endParaRPr>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2.</a:t>
                      </a:r>
                      <a:r>
                        <a:rPr lang="pl-PL" sz="1200" b="1" dirty="0" smtClean="0">
                          <a:solidFill>
                            <a:schemeClr val="tx1"/>
                          </a:solidFill>
                        </a:rPr>
                        <a:t>2a, W</a:t>
                      </a:r>
                      <a:r>
                        <a:rPr lang="en-US" sz="1200" b="1" dirty="0" smtClean="0">
                          <a:solidFill>
                            <a:schemeClr val="tx1"/>
                          </a:solidFill>
                        </a:rPr>
                        <a:t>2.</a:t>
                      </a:r>
                      <a:r>
                        <a:rPr lang="pl-PL" sz="1200" b="1" dirty="0" smtClean="0">
                          <a:solidFill>
                            <a:schemeClr val="tx1"/>
                          </a:solidFill>
                        </a:rPr>
                        <a:t>2b, W</a:t>
                      </a:r>
                      <a:r>
                        <a:rPr lang="en-US" sz="1200" b="1" dirty="0" smtClean="0">
                          <a:solidFill>
                            <a:schemeClr val="tx1"/>
                          </a:solidFill>
                        </a:rPr>
                        <a:t>2.</a:t>
                      </a:r>
                      <a:r>
                        <a:rPr lang="pl-PL" sz="1200" b="1" dirty="0" smtClean="0">
                          <a:solidFill>
                            <a:schemeClr val="tx1"/>
                          </a:solidFill>
                        </a:rPr>
                        <a:t>2c, W</a:t>
                      </a:r>
                      <a:r>
                        <a:rPr lang="en-US" sz="1200" b="1" dirty="0" smtClean="0">
                          <a:solidFill>
                            <a:schemeClr val="tx1"/>
                          </a:solidFill>
                        </a:rPr>
                        <a:t>2.</a:t>
                      </a:r>
                      <a:r>
                        <a:rPr lang="pl-PL" sz="1200" b="1" dirty="0" smtClean="0">
                          <a:solidFill>
                            <a:schemeClr val="tx1"/>
                          </a:solidFill>
                        </a:rPr>
                        <a:t>3b, W</a:t>
                      </a:r>
                      <a:r>
                        <a:rPr lang="en-US" sz="1200" b="1" dirty="0" smtClean="0">
                          <a:solidFill>
                            <a:schemeClr val="tx1"/>
                          </a:solidFill>
                        </a:rPr>
                        <a:t>2.</a:t>
                      </a:r>
                      <a:r>
                        <a:rPr lang="pl-PL" sz="1200" b="1" dirty="0" smtClean="0">
                          <a:solidFill>
                            <a:schemeClr val="tx1"/>
                          </a:solidFill>
                        </a:rPr>
                        <a:t>4, W</a:t>
                      </a:r>
                      <a:r>
                        <a:rPr lang="en-US" sz="1200" b="1" dirty="0" smtClean="0">
                          <a:solidFill>
                            <a:schemeClr val="tx1"/>
                          </a:solidFill>
                        </a:rPr>
                        <a:t>2.</a:t>
                      </a:r>
                      <a:r>
                        <a:rPr lang="pl-PL" sz="1200" b="1" dirty="0" smtClean="0">
                          <a:solidFill>
                            <a:schemeClr val="tx1"/>
                          </a:solidFill>
                        </a:rPr>
                        <a:t>5, W</a:t>
                      </a:r>
                      <a:r>
                        <a:rPr lang="en-US" sz="1200" b="1" dirty="0" smtClean="0">
                          <a:solidFill>
                            <a:schemeClr val="tx1"/>
                          </a:solidFill>
                        </a:rPr>
                        <a:t>2.</a:t>
                      </a:r>
                      <a:r>
                        <a:rPr lang="pl-PL" sz="1200" b="1" dirty="0" smtClean="0">
                          <a:solidFill>
                            <a:schemeClr val="tx1"/>
                          </a:solidFill>
                        </a:rPr>
                        <a:t>8, W</a:t>
                      </a:r>
                      <a:r>
                        <a:rPr lang="en-US" sz="1200" b="1" dirty="0" smtClean="0">
                          <a:solidFill>
                            <a:schemeClr val="tx1"/>
                          </a:solidFill>
                        </a:rPr>
                        <a:t>2.</a:t>
                      </a:r>
                      <a:r>
                        <a:rPr lang="pl-PL" sz="1200" b="1" dirty="0" smtClean="0">
                          <a:solidFill>
                            <a:schemeClr val="tx1"/>
                          </a:solidFill>
                        </a:rPr>
                        <a:t>9 </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Language-Vocabulary Use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L.2.3a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Edit and Clarify</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L.2.2a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12" name="Rectangle 11"/>
          <p:cNvSpPr/>
          <p:nvPr/>
        </p:nvSpPr>
        <p:spPr>
          <a:xfrm>
            <a:off x="4985537" y="7042639"/>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95800" y="7543800"/>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8672" y="8006526"/>
            <a:ext cx="2335823"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129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177B04D-AEB5-43ED-B9BA-B3D1EC9C9067}" type="slidenum">
              <a:rPr lang="en-US" smtClean="0"/>
              <a:pPr/>
              <a:t>20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46716283"/>
              </p:ext>
            </p:extLst>
          </p:nvPr>
        </p:nvGraphicFramePr>
        <p:xfrm>
          <a:off x="385434" y="632460"/>
          <a:ext cx="6822440" cy="750417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a:t>
                      </a:r>
                      <a:r>
                        <a:rPr kumimoji="0" lang="en-US" sz="1000" b="0" i="1" u="none" strike="noStrike" kern="1200" cap="none" spc="0" normalizeH="0" baseline="0" noProof="0" dirty="0" smtClean="0">
                          <a:ln>
                            <a:noFill/>
                          </a:ln>
                          <a:solidFill>
                            <a:srgbClr val="00B050"/>
                          </a:solidFill>
                          <a:effectLst/>
                          <a:uLnTx/>
                          <a:uFillTx/>
                          <a:latin typeface="+mn-lt"/>
                          <a:ea typeface="+mn-ea"/>
                          <a:cs typeface="+mn-cs"/>
                        </a:rPr>
                        <a:t>n</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103632" marR="103632" marT="50292" marB="50292"/>
                </a:tc>
                <a:tc hMerge="1">
                  <a:txBody>
                    <a:bodyPr/>
                    <a:lstStyle/>
                    <a:p>
                      <a:endParaRPr lang="en-US"/>
                    </a:p>
                  </a:txBody>
                  <a:tcPr/>
                </a:tc>
              </a:tr>
              <a:tr h="33528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latinLnBrk="0" hangingPunct="1">
                        <a:lnSpc>
                          <a:spcPct val="100000"/>
                        </a:lnSpc>
                        <a:spcBef>
                          <a:spcPts val="0"/>
                        </a:spcBef>
                        <a:spcAft>
                          <a:spcPts val="0"/>
                        </a:spcAft>
                        <a:buClrTx/>
                        <a:buSzTx/>
                        <a:buFontTx/>
                        <a:buNone/>
                        <a:tabLst/>
                        <a:defRPr/>
                      </a:pPr>
                      <a:r>
                        <a:rPr lang="en-US" sz="1500" b="1" u="none" dirty="0" smtClean="0">
                          <a:solidFill>
                            <a:schemeClr val="tx1"/>
                          </a:solidFill>
                        </a:rPr>
                        <a:t>Research Constructed Response Rubrics</a:t>
                      </a:r>
                      <a:r>
                        <a:rPr lang="en-US" sz="1500" b="1" u="none" baseline="0" dirty="0" smtClean="0">
                          <a:solidFill>
                            <a:schemeClr val="tx1"/>
                          </a:solidFill>
                        </a:rPr>
                        <a:t> </a:t>
                      </a:r>
                      <a:r>
                        <a:rPr lang="en-US" sz="1500" b="1" u="none" dirty="0" smtClean="0">
                          <a:solidFill>
                            <a:schemeClr val="tx1"/>
                          </a:solidFill>
                        </a:rPr>
                        <a:t>Target 2:</a:t>
                      </a:r>
                    </a:p>
                    <a:p>
                      <a:pPr marL="0" marR="0" indent="0" algn="ctr" defTabSz="914318" rtl="0" eaLnBrk="1" latinLnBrk="0" hangingPunct="1">
                        <a:lnSpc>
                          <a:spcPct val="100000"/>
                        </a:lnSpc>
                        <a:spcBef>
                          <a:spcPts val="0"/>
                        </a:spcBef>
                        <a:spcAft>
                          <a:spcPts val="0"/>
                        </a:spcAft>
                        <a:buClrTx/>
                        <a:buSzTx/>
                        <a:buFontTx/>
                        <a:buNone/>
                        <a:tabLst/>
                        <a:defRPr/>
                      </a:pPr>
                      <a:r>
                        <a:rPr lang="en-US" sz="1200" b="1" dirty="0" smtClean="0"/>
                        <a:t>Locate, Select, Interpret and Integrate Information.</a:t>
                      </a:r>
                    </a:p>
                  </a:txBody>
                  <a:tcPr marL="103632" marR="103632" marT="50292" marB="50292"/>
                </a:tc>
                <a:tc hMerge="1">
                  <a:txBody>
                    <a:bodyPr/>
                    <a:lstStyle/>
                    <a:p>
                      <a:endParaRPr lang="en-US"/>
                    </a:p>
                  </a:txBody>
                  <a:tcPr/>
                </a:tc>
              </a:tr>
              <a:tr h="341376">
                <a:tc gridSpan="2">
                  <a:txBody>
                    <a:bodyPr/>
                    <a:lstStyle/>
                    <a:p>
                      <a:pPr marL="0" marR="0" indent="0" algn="l" defTabSz="966612" rtl="0" eaLnBrk="1" latinLnBrk="0" hangingPunct="1">
                        <a:lnSpc>
                          <a:spcPct val="100000"/>
                        </a:lnSpc>
                        <a:spcBef>
                          <a:spcPts val="0"/>
                        </a:spcBef>
                        <a:spcAft>
                          <a:spcPts val="0"/>
                        </a:spcAft>
                        <a:buClrTx/>
                        <a:buSzTx/>
                        <a:buFontTx/>
                        <a:buNone/>
                        <a:tabLst/>
                        <a:defRPr/>
                      </a:pPr>
                      <a:r>
                        <a:rPr lang="en-US" sz="1400" b="1" baseline="0" dirty="0" smtClean="0">
                          <a:solidFill>
                            <a:schemeClr val="tx1"/>
                          </a:solidFill>
                          <a:latin typeface="Helvetica" pitchFamily="34" charset="0"/>
                        </a:rPr>
                        <a:t>Standard RL.2.6: Research Constructed Response Rubric</a:t>
                      </a:r>
                    </a:p>
                  </a:txBody>
                  <a:tcPr marL="103632" marR="103632" marT="50292" marB="50292"/>
                </a:tc>
                <a:tc hMerge="1">
                  <a:txBody>
                    <a:bodyPr/>
                    <a:lstStyle/>
                    <a:p>
                      <a:endParaRPr lang="en-US"/>
                    </a:p>
                  </a:txBody>
                  <a:tcPr/>
                </a:tc>
              </a:tr>
              <a:tr h="493776">
                <a:tc gridSpan="2">
                  <a:txBody>
                    <a:bodyPr/>
                    <a:lstStyle/>
                    <a:p>
                      <a:pPr marL="0" marR="0" indent="0" algn="l" defTabSz="966612" rtl="0" eaLnBrk="1" latinLnBrk="0" hangingPunct="1">
                        <a:lnSpc>
                          <a:spcPct val="100000"/>
                        </a:lnSpc>
                        <a:spcBef>
                          <a:spcPts val="0"/>
                        </a:spcBef>
                        <a:spcAft>
                          <a:spcPts val="0"/>
                        </a:spcAft>
                        <a:buClrTx/>
                        <a:buSzTx/>
                        <a:buFontTx/>
                        <a:buNone/>
                        <a:tabLst/>
                        <a:defRPr/>
                      </a:pPr>
                      <a:endParaRPr lang="en-US" sz="1400" b="1" dirty="0" smtClean="0">
                        <a:latin typeface="Helvetica" pitchFamily="34" charset="0"/>
                      </a:endParaRPr>
                    </a:p>
                    <a:p>
                      <a:pPr marL="0" marR="0" indent="0" algn="l" defTabSz="966612" rtl="0" eaLnBrk="1" latinLnBrk="0" hangingPunct="1">
                        <a:lnSpc>
                          <a:spcPct val="100000"/>
                        </a:lnSpc>
                        <a:spcBef>
                          <a:spcPts val="0"/>
                        </a:spcBef>
                        <a:spcAft>
                          <a:spcPts val="0"/>
                        </a:spcAft>
                        <a:buClrTx/>
                        <a:buSzTx/>
                        <a:buFontTx/>
                        <a:buNone/>
                        <a:tabLst/>
                        <a:defRPr/>
                      </a:pPr>
                      <a:r>
                        <a:rPr lang="en-US" sz="1400" b="1" dirty="0" smtClean="0">
                          <a:latin typeface="Helvetica" pitchFamily="34" charset="0"/>
                        </a:rPr>
                        <a:t>Question #8 Prompt: </a:t>
                      </a:r>
                      <a:r>
                        <a:rPr lang="en-US" sz="1400" b="1" dirty="0" smtClean="0">
                          <a:latin typeface="Helvetica" panose="020B0604020202020204" pitchFamily="34" charset="0"/>
                          <a:cs typeface="Helvetica" panose="020B0604020202020204" pitchFamily="34" charset="0"/>
                        </a:rPr>
                        <a:t>What are some things squirrels do?  Use details and examples from the passage</a:t>
                      </a:r>
                      <a:r>
                        <a:rPr lang="en-US" sz="1400" b="1" baseline="0" dirty="0" smtClean="0">
                          <a:latin typeface="Helvetica" panose="020B0604020202020204" pitchFamily="34" charset="0"/>
                          <a:cs typeface="Helvetica" panose="020B0604020202020204" pitchFamily="34" charset="0"/>
                        </a:rPr>
                        <a:t> and illustrations in </a:t>
                      </a:r>
                      <a:r>
                        <a:rPr lang="en-US" sz="1400" b="1" i="1" u="sng" baseline="0" dirty="0" smtClean="0">
                          <a:latin typeface="Helvetica" panose="020B0604020202020204" pitchFamily="34" charset="0"/>
                          <a:cs typeface="Helvetica" panose="020B0604020202020204" pitchFamily="34" charset="0"/>
                        </a:rPr>
                        <a:t>Oh Nuts</a:t>
                      </a:r>
                      <a:r>
                        <a:rPr lang="en-US" sz="1400" b="1" baseline="0" dirty="0" smtClean="0">
                          <a:latin typeface="Helvetica" panose="020B0604020202020204" pitchFamily="34" charset="0"/>
                          <a:cs typeface="Helvetica" panose="020B0604020202020204" pitchFamily="34" charset="0"/>
                        </a:rPr>
                        <a:t>! </a:t>
                      </a:r>
                    </a:p>
                    <a:p>
                      <a:pPr marL="0" marR="0" indent="0" algn="l" defTabSz="966612" rtl="0" eaLnBrk="1" latinLnBrk="0" hangingPunct="1">
                        <a:lnSpc>
                          <a:spcPct val="100000"/>
                        </a:lnSpc>
                        <a:spcBef>
                          <a:spcPts val="0"/>
                        </a:spcBef>
                        <a:spcAft>
                          <a:spcPts val="0"/>
                        </a:spcAft>
                        <a:buClrTx/>
                        <a:buSzTx/>
                        <a:buFontTx/>
                        <a:buNone/>
                        <a:tabLst/>
                        <a:defRPr/>
                      </a:pPr>
                      <a:endParaRPr lang="en-US" sz="1400" b="1" baseline="0" dirty="0" smtClean="0">
                        <a:solidFill>
                          <a:schemeClr val="tx1"/>
                        </a:solidFill>
                        <a:latin typeface="Helvetica" pitchFamily="34" charset="0"/>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indent="0" algn="l" defTabSz="914318" rtl="0" eaLnBrk="1"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locate and select</a:t>
                      </a:r>
                      <a:r>
                        <a:rPr lang="en-US" sz="1100" baseline="0" dirty="0" smtClean="0"/>
                        <a:t> information.  Included should be all the activities that squirrels engage in.  This could include that they raced on top of the fence, climbed to the tops of the trees, took naps under the raspberry bushes, and ate food left behind by people.  Additionally, information should be included about squirrels hunting for nuts. From the illustrations students should include how the nuts are stored for the winter when they need food.</a:t>
                      </a:r>
                      <a:endParaRPr lang="en-US" sz="1100" dirty="0" smtClean="0"/>
                    </a:p>
                    <a:p>
                      <a:pPr marL="0" marR="0" indent="0" algn="l" defTabSz="914318" rtl="0" eaLnBrk="1" latinLnBrk="0" hangingPunct="1">
                        <a:lnSpc>
                          <a:spcPct val="100000"/>
                        </a:lnSpc>
                        <a:spcBef>
                          <a:spcPts val="0"/>
                        </a:spcBef>
                        <a:spcAft>
                          <a:spcPts val="0"/>
                        </a:spcAft>
                        <a:buClrTx/>
                        <a:buSzTx/>
                        <a:buFontTx/>
                        <a:buNone/>
                        <a:tabLst/>
                        <a:defRPr/>
                      </a:pPr>
                      <a:endParaRPr lang="en-US" sz="1100" dirty="0" smtClean="0"/>
                    </a:p>
                    <a:p>
                      <a:pPr marL="0" marR="0" indent="0" algn="l" defTabSz="914318" rtl="0" eaLnBrk="1" latinLnBrk="0" hangingPunct="1">
                        <a:lnSpc>
                          <a:spcPct val="100000"/>
                        </a:lnSpc>
                        <a:spcBef>
                          <a:spcPts val="0"/>
                        </a:spcBef>
                        <a:spcAft>
                          <a:spcPts val="0"/>
                        </a:spcAft>
                        <a:buClrTx/>
                        <a:buSzTx/>
                        <a:buFontTx/>
                        <a:buNone/>
                        <a:tabLst/>
                        <a:defRPr/>
                      </a:pPr>
                      <a:r>
                        <a:rPr lang="en-US" sz="1100" b="1" i="0" u="sng" baseline="0" dirty="0" smtClean="0"/>
                        <a:t>T</a:t>
                      </a:r>
                      <a:r>
                        <a:rPr lang="en-US" sz="1100" b="1" i="0" u="sng" dirty="0" smtClean="0"/>
                        <a:t>he response gives sufficient evidence</a:t>
                      </a:r>
                      <a:r>
                        <a:rPr lang="en-US" sz="1100" b="1" i="0" u="none" dirty="0" smtClean="0"/>
                        <a:t> </a:t>
                      </a:r>
                      <a:r>
                        <a:rPr lang="en-US" sz="1100" u="none" dirty="0" smtClean="0"/>
                        <a:t>of </a:t>
                      </a:r>
                      <a:r>
                        <a:rPr lang="en-US" sz="1100" dirty="0" smtClean="0"/>
                        <a:t>the ability to interpret and integrate information to a cohesive response. Included should be that squirrels</a:t>
                      </a:r>
                      <a:r>
                        <a:rPr lang="en-US" sz="1100" baseline="0" dirty="0" smtClean="0"/>
                        <a:t> are clever because they </a:t>
                      </a:r>
                      <a:r>
                        <a:rPr lang="en-US" sz="1100" baseline="0" dirty="0" smtClean="0">
                          <a:solidFill>
                            <a:schemeClr val="tx1"/>
                          </a:solidFill>
                        </a:rPr>
                        <a:t>know</a:t>
                      </a:r>
                      <a:r>
                        <a:rPr lang="en-US" sz="1100" baseline="0" dirty="0" smtClean="0">
                          <a:solidFill>
                            <a:srgbClr val="00B050"/>
                          </a:solidFill>
                        </a:rPr>
                        <a:t> </a:t>
                      </a:r>
                      <a:r>
                        <a:rPr lang="en-US" sz="1100" baseline="0" dirty="0" smtClean="0"/>
                        <a:t>the best way to get food, find shortcuts, and provide food for themselves all </a:t>
                      </a:r>
                      <a:r>
                        <a:rPr lang="en-US" sz="1100" baseline="0" dirty="0" smtClean="0">
                          <a:solidFill>
                            <a:schemeClr val="tx1"/>
                          </a:solidFill>
                        </a:rPr>
                        <a:t>w</a:t>
                      </a:r>
                      <a:r>
                        <a:rPr lang="en-US" sz="1100" baseline="0" dirty="0" smtClean="0"/>
                        <a:t>inter.</a:t>
                      </a:r>
                      <a:r>
                        <a:rPr lang="en-US" sz="1100" dirty="0" smtClean="0"/>
                        <a:t> Also included</a:t>
                      </a:r>
                      <a:r>
                        <a:rPr lang="en-US" sz="1100" baseline="0" dirty="0" smtClean="0"/>
                        <a:t> would be that squirrels help the environment because many of the nuts that they bury grow up into trees.</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a:t>
                      </a:r>
                      <a:r>
                        <a:rPr lang="en-US" sz="1300" b="1" dirty="0" smtClean="0">
                          <a:solidFill>
                            <a:schemeClr val="tx1"/>
                          </a:solidFill>
                        </a:rPr>
                        <a:t>Response </a:t>
                      </a:r>
                      <a:r>
                        <a:rPr lang="en-US" sz="1300" b="1" u="none" dirty="0" smtClean="0">
                          <a:solidFill>
                            <a:schemeClr val="tx1"/>
                          </a:solidFill>
                        </a:rPr>
                        <a:t>Example</a:t>
                      </a:r>
                      <a:endParaRPr lang="en-US" sz="1300" b="1" u="none"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Student</a:t>
                      </a:r>
                      <a:r>
                        <a:rPr lang="en-US" sz="1000" b="0" i="1" baseline="0" dirty="0" smtClean="0"/>
                        <a:t> locates and selects information about  the activities that squirrels do and integrates that information into a response.</a:t>
                      </a:r>
                    </a:p>
                    <a:p>
                      <a:r>
                        <a:rPr lang="en-US" sz="1100" b="0" i="0" baseline="0" dirty="0" smtClean="0">
                          <a:solidFill>
                            <a:schemeClr val="tx1"/>
                          </a:solidFill>
                        </a:rPr>
                        <a:t>Squirrels can do many things. They can play on fences and climb up and down trees. Squirrels in the park eat left over food people leave. When a squirrel buries a nut it can grow into a tree.  This helps trees grow!  They are pretty clever too.  They can find food anywhere!</a:t>
                      </a: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09" rtl="0" eaLnBrk="1" latinLnBrk="0" hangingPunct="1">
                        <a:lnSpc>
                          <a:spcPct val="100000"/>
                        </a:lnSpc>
                        <a:spcBef>
                          <a:spcPts val="0"/>
                        </a:spcBef>
                        <a:spcAft>
                          <a:spcPts val="0"/>
                        </a:spcAft>
                        <a:buClrTx/>
                        <a:buSzTx/>
                        <a:buFontTx/>
                        <a:buNone/>
                        <a:tabLst/>
                        <a:defRPr/>
                      </a:pPr>
                      <a:r>
                        <a:rPr lang="en-US" sz="1000" b="0" i="1" dirty="0" smtClean="0"/>
                        <a:t>Student</a:t>
                      </a:r>
                      <a:r>
                        <a:rPr sz="950" b="0" i="1" dirty="0"/>
                        <a:t> locates and selects some information about  the activities that squirrels do and may integrate that information into a response.</a:t>
                      </a:r>
                    </a:p>
                    <a:p>
                      <a:pPr algn="l"/>
                      <a:r>
                        <a:rPr sz="1100" b="0" i="0" dirty="0"/>
                        <a:t>Squirrels can do many things.  They play and climb.  They bury nuts </a:t>
                      </a:r>
                      <a:r>
                        <a:rPr sz="1100" b="0" i="0" dirty="0" smtClean="0"/>
                        <a:t>t</a:t>
                      </a:r>
                      <a:r>
                        <a:rPr lang="en-US" sz="1100" b="0" i="0" dirty="0" smtClean="0"/>
                        <a:t>hat</a:t>
                      </a:r>
                      <a:r>
                        <a:rPr lang="en-US" sz="1100" b="0" i="0" baseline="0" dirty="0" smtClean="0"/>
                        <a:t> </a:t>
                      </a:r>
                      <a:r>
                        <a:rPr lang="en-US" sz="1100" b="0" i="0" baseline="0" dirty="0" smtClean="0">
                          <a:solidFill>
                            <a:schemeClr val="tx1"/>
                          </a:solidFill>
                        </a:rPr>
                        <a:t>can </a:t>
                      </a:r>
                      <a:r>
                        <a:rPr lang="en-US" sz="1100" b="0" i="0" dirty="0" smtClean="0">
                          <a:solidFill>
                            <a:schemeClr val="tx1"/>
                          </a:solidFill>
                        </a:rPr>
                        <a:t>provide</a:t>
                      </a:r>
                      <a:r>
                        <a:rPr lang="en-US" sz="1100" b="0" i="0" baseline="0" dirty="0" smtClean="0">
                          <a:solidFill>
                            <a:schemeClr val="tx1"/>
                          </a:solidFill>
                        </a:rPr>
                        <a:t> </a:t>
                      </a:r>
                      <a:r>
                        <a:rPr sz="1100" b="0" i="0" dirty="0" smtClean="0">
                          <a:solidFill>
                            <a:schemeClr val="tx1"/>
                          </a:solidFill>
                        </a:rPr>
                        <a:t>them </a:t>
                      </a:r>
                      <a:r>
                        <a:rPr lang="en-US" sz="1100" b="0" i="0" dirty="0" smtClean="0">
                          <a:solidFill>
                            <a:schemeClr val="tx1"/>
                          </a:solidFill>
                        </a:rPr>
                        <a:t>with </a:t>
                      </a:r>
                      <a:r>
                        <a:rPr sz="1100" b="0" i="0" dirty="0" smtClean="0"/>
                        <a:t>food </a:t>
                      </a:r>
                      <a:r>
                        <a:rPr sz="1100" b="0" i="0" dirty="0"/>
                        <a:t>later.  They are clever.</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a:t>
                      </a:r>
                      <a:r>
                        <a:rPr lang="en-US" sz="1000" i="1" baseline="0" dirty="0" smtClean="0"/>
                        <a:t> student does </a:t>
                      </a:r>
                      <a:r>
                        <a:rPr lang="en-US" sz="1000" b="0" i="1" u="none" baseline="0" dirty="0" smtClean="0"/>
                        <a:t>not give enough evidence </a:t>
                      </a:r>
                      <a:r>
                        <a:rPr lang="en-US" sz="1000" i="1" baseline="0" dirty="0" smtClean="0"/>
                        <a:t>of the ability to </a:t>
                      </a:r>
                      <a:r>
                        <a:rPr lang="en-US" sz="1000" b="0" i="1" baseline="0" dirty="0" smtClean="0"/>
                        <a:t>locate, select, interpret and integrate information about what squirrels do.</a:t>
                      </a:r>
                    </a:p>
                    <a:p>
                      <a:pPr algn="l"/>
                      <a:r>
                        <a:rPr sz="950" b="0" i="0" dirty="0"/>
                        <a:t>Squirrels are animals that live in trees.  They eat nuts.</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4902793"/>
              </p:ext>
            </p:extLst>
          </p:nvPr>
        </p:nvGraphicFramePr>
        <p:xfrm>
          <a:off x="5410200" y="8305800"/>
          <a:ext cx="1752600" cy="762000"/>
        </p:xfrm>
        <a:graphic>
          <a:graphicData uri="http://schemas.openxmlformats.org/drawingml/2006/table">
            <a:tbl>
              <a:tblPr firstRow="1" firstCol="1" bandRow="1"/>
              <a:tblGrid>
                <a:gridCol w="1752600"/>
              </a:tblGrid>
              <a:tr h="15240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RL.2.7</a:t>
                      </a:r>
                      <a:r>
                        <a:rPr lang="en-US" sz="800" b="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609600">
                <a:tc>
                  <a:txBody>
                    <a:bodyPr/>
                    <a:lstStyle/>
                    <a:p>
                      <a:pPr marL="0" marR="0" algn="l">
                        <a:lnSpc>
                          <a:spcPct val="115000"/>
                        </a:lnSpc>
                        <a:spcBef>
                          <a:spcPts val="0"/>
                        </a:spcBef>
                        <a:spcAft>
                          <a:spcPts val="0"/>
                        </a:spcAft>
                      </a:pPr>
                      <a:r>
                        <a:rPr lang="en-US" sz="800" b="1" dirty="0">
                          <a:effectLst/>
                          <a:latin typeface="Calibri"/>
                          <a:ea typeface="Calibri"/>
                          <a:cs typeface="Times New Roman"/>
                        </a:rPr>
                        <a:t>Obtain and </a:t>
                      </a:r>
                      <a:r>
                        <a:rPr lang="en-US" sz="800" b="1" u="sng" dirty="0">
                          <a:effectLst/>
                          <a:latin typeface="Calibri"/>
                          <a:ea typeface="Calibri"/>
                          <a:cs typeface="Times New Roman"/>
                        </a:rPr>
                        <a:t>interpret</a:t>
                      </a:r>
                      <a:r>
                        <a:rPr lang="en-US" sz="800" b="1" dirty="0">
                          <a:effectLst/>
                          <a:latin typeface="Calibri"/>
                          <a:ea typeface="Calibri"/>
                          <a:cs typeface="Times New Roman"/>
                        </a:rPr>
                        <a:t> information using text features (illustrations, texts, digital texts) for a specific purpose or </a:t>
                      </a:r>
                      <a:r>
                        <a:rPr lang="en-US" sz="800" b="1" dirty="0" smtClean="0">
                          <a:effectLst/>
                          <a:latin typeface="Calibri"/>
                          <a:ea typeface="Calibri"/>
                          <a:cs typeface="Times New Roman"/>
                        </a:rPr>
                        <a:t>assignment.</a:t>
                      </a: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209257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a:xfrm>
            <a:off x="744855" y="2394138"/>
            <a:ext cx="207480" cy="40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881" tIns="50941" rIns="101881" bIns="50941"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7105427"/>
              </p:ext>
            </p:extLst>
          </p:nvPr>
        </p:nvGraphicFramePr>
        <p:xfrm>
          <a:off x="604521" y="730096"/>
          <a:ext cx="6822440" cy="5504170"/>
        </p:xfrm>
        <a:graphic>
          <a:graphicData uri="http://schemas.openxmlformats.org/drawingml/2006/table">
            <a:tbl>
              <a:tblPr firstRow="1" firstCol="1" bandRow="1"/>
              <a:tblGrid>
                <a:gridCol w="431799"/>
                <a:gridCol w="6390641"/>
              </a:tblGrid>
              <a:tr h="717704">
                <a:tc gridSpan="2">
                  <a:txBody>
                    <a:bodyPr/>
                    <a:lstStyle/>
                    <a:p>
                      <a:pPr marL="0" marR="0" indent="0" algn="l" defTabSz="966612" rtl="0" eaLnBrk="1" latinLnBrk="0" hangingPunct="1">
                        <a:lnSpc>
                          <a:spcPct val="100000"/>
                        </a:lnSpc>
                        <a:spcBef>
                          <a:spcPts val="0"/>
                        </a:spcBef>
                        <a:spcAft>
                          <a:spcPts val="0"/>
                        </a:spcAft>
                        <a:buClrTx/>
                        <a:buSzTx/>
                        <a:buFontTx/>
                        <a:buNone/>
                        <a:tabLst/>
                        <a:defRPr/>
                      </a:pPr>
                      <a:r>
                        <a:rPr lang="en-US" sz="1000" b="0" i="1" dirty="0" smtClean="0">
                          <a:effectLst/>
                        </a:rPr>
                        <a:t>A </a:t>
                      </a:r>
                      <a:r>
                        <a:rPr lang="en-US" sz="1000" b="0" i="1" dirty="0" smtClean="0">
                          <a:solidFill>
                            <a:srgbClr val="00B050"/>
                          </a:solidFill>
                          <a:effectLst/>
                        </a:rPr>
                        <a:t>n</a:t>
                      </a:r>
                      <a:r>
                        <a:rPr lang="en-US" sz="1000" b="0" i="1" dirty="0" smtClean="0">
                          <a:effectLst/>
                        </a:rPr>
                        <a:t>ote about constructed responses:  Constructed </a:t>
                      </a:r>
                      <a:r>
                        <a:rPr lang="en-US" sz="1000" b="0" i="1" baseline="0" dirty="0" smtClean="0">
                          <a:effectLst/>
                        </a:rPr>
                        <a:t>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55249" marR="55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4696">
                <a:tc gridSpan="2">
                  <a:txBody>
                    <a:bodyPr/>
                    <a:lstStyle/>
                    <a:p>
                      <a:pPr marL="0" marR="0" algn="ctr">
                        <a:lnSpc>
                          <a:spcPct val="100000"/>
                        </a:lnSpc>
                        <a:spcBef>
                          <a:spcPts val="0"/>
                        </a:spcBef>
                        <a:spcAft>
                          <a:spcPts val="0"/>
                        </a:spcAft>
                      </a:pPr>
                      <a:r>
                        <a:rPr lang="en-US" sz="1500" b="1" kern="1200" dirty="0" smtClean="0">
                          <a:solidFill>
                            <a:srgbClr val="000000"/>
                          </a:solidFill>
                          <a:effectLst/>
                          <a:latin typeface="+mn-lt"/>
                          <a:ea typeface="Times New Roman"/>
                          <a:cs typeface="Times New Roman"/>
                        </a:rPr>
                        <a:t>RI.2.6  Quarter 2 Pre-Assessment </a:t>
                      </a:r>
                      <a:r>
                        <a:rPr lang="en-US" sz="1500" b="1" i="1" kern="1200" dirty="0" smtClean="0">
                          <a:solidFill>
                            <a:srgbClr val="000000"/>
                          </a:solidFill>
                          <a:effectLst/>
                          <a:latin typeface="+mn-lt"/>
                          <a:ea typeface="Times New Roman"/>
                          <a:cs typeface="Times New Roman"/>
                        </a:rPr>
                        <a:t>Reading</a:t>
                      </a:r>
                      <a:r>
                        <a:rPr lang="en-US" sz="1500" b="1" i="1" kern="1200" baseline="0" dirty="0" smtClean="0">
                          <a:solidFill>
                            <a:srgbClr val="000000"/>
                          </a:solidFill>
                          <a:effectLst/>
                          <a:latin typeface="+mn-lt"/>
                          <a:ea typeface="Times New Roman"/>
                          <a:cs typeface="Times New Roman"/>
                        </a:rPr>
                        <a:t> </a:t>
                      </a:r>
                      <a:r>
                        <a:rPr lang="en-US" sz="1500" b="1" kern="1200" baseline="0" dirty="0" smtClean="0">
                          <a:solidFill>
                            <a:srgbClr val="000000"/>
                          </a:solidFill>
                          <a:effectLst/>
                          <a:latin typeface="+mn-lt"/>
                          <a:ea typeface="Times New Roman"/>
                          <a:cs typeface="Times New Roman"/>
                        </a:rPr>
                        <a:t>Constructed Response Rubric</a:t>
                      </a:r>
                      <a:endParaRPr lang="en-US" sz="1500" b="1" kern="1200" dirty="0" smtClean="0">
                        <a:solidFill>
                          <a:srgbClr val="000000"/>
                        </a:solidFill>
                        <a:effectLst/>
                        <a:latin typeface="+mn-lt"/>
                        <a:ea typeface="Times New Roman"/>
                        <a:cs typeface="Times New Roman"/>
                      </a:endParaRPr>
                    </a:p>
                  </a:txBody>
                  <a:tcPr marL="55249" marR="55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842">
                <a:tc gridSpan="2">
                  <a:txBody>
                    <a:bodyPr/>
                    <a:lstStyle/>
                    <a:p>
                      <a:pPr lvl="0" algn="l">
                        <a:defRPr sz="1800" b="0" i="0"/>
                      </a:pPr>
                      <a:endParaRPr lang="en-US" sz="1400" b="1" kern="1200" dirty="0" smtClean="0">
                        <a:solidFill>
                          <a:srgbClr val="000000"/>
                        </a:solidFill>
                        <a:effectLst/>
                        <a:latin typeface="Helvetica" pitchFamily="34" charset="0"/>
                        <a:ea typeface="Times New Roman"/>
                        <a:cs typeface="Arial"/>
                      </a:endParaRPr>
                    </a:p>
                    <a:p>
                      <a:pPr lvl="0" algn="l">
                        <a:defRPr sz="1800" b="0" i="0"/>
                      </a:pPr>
                      <a:r>
                        <a:rPr lang="en-US" sz="1400" b="1" kern="1200" dirty="0" smtClean="0">
                          <a:solidFill>
                            <a:srgbClr val="000000"/>
                          </a:solidFill>
                          <a:effectLst/>
                          <a:latin typeface="Helvetica" pitchFamily="34" charset="0"/>
                          <a:ea typeface="Times New Roman"/>
                          <a:cs typeface="Arial"/>
                        </a:rPr>
                        <a:t>Question #15 Prompt: </a:t>
                      </a:r>
                      <a:r>
                        <a:rPr lang="en-US" sz="1400" b="1" dirty="0" smtClean="0">
                          <a:latin typeface="Helvetica" pitchFamily="34" charset="0"/>
                        </a:rPr>
                        <a:t>Why did the author write the text, </a:t>
                      </a:r>
                      <a:r>
                        <a:rPr lang="en-US" sz="1400" b="1" i="1" u="sng" dirty="0" smtClean="0">
                          <a:solidFill>
                            <a:schemeClr val="tx1"/>
                          </a:solidFill>
                          <a:latin typeface="Helvetica" pitchFamily="34" charset="0"/>
                        </a:rPr>
                        <a:t>Plant Life Cycles</a:t>
                      </a:r>
                      <a:r>
                        <a:rPr lang="en-US" sz="1400" b="1" dirty="0" smtClean="0">
                          <a:latin typeface="Helvetica" pitchFamily="34" charset="0"/>
                        </a:rPr>
                        <a:t>?  Use details and examples from the text to support your answer. </a:t>
                      </a:r>
                    </a:p>
                    <a:p>
                      <a:pPr lvl="0" algn="l">
                        <a:defRPr sz="1800" b="0" i="0"/>
                      </a:pPr>
                      <a:endParaRPr lang="en-US" sz="1400" b="0" dirty="0" smtClean="0">
                        <a:latin typeface="Helvetica" pitchFamily="34" charset="0"/>
                        <a:cs typeface="Helvetica" panose="020B0604020202020204" pitchFamily="34" charset="0"/>
                      </a:endParaRPr>
                    </a:p>
                  </a:txBody>
                  <a:tcPr marL="55249" marR="55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2042">
                <a:tc gridSpan="2">
                  <a:txBody>
                    <a:bodyPr/>
                    <a:lstStyle/>
                    <a:p>
                      <a:pPr lvl="0" algn="l">
                        <a:defRPr sz="1800" b="0" i="0"/>
                      </a:pPr>
                      <a:r>
                        <a:rPr lang="en-US" sz="1000" u="sng" kern="1200" dirty="0" smtClean="0">
                          <a:solidFill>
                            <a:srgbClr val="000000"/>
                          </a:solidFill>
                          <a:effectLst/>
                          <a:latin typeface="+mn-lt"/>
                          <a:ea typeface="Times New Roman"/>
                          <a:cs typeface="Arial"/>
                        </a:rPr>
                        <a:t>Teacher</a:t>
                      </a:r>
                      <a:r>
                        <a:rPr lang="en-US" sz="1000" u="sng" kern="1200" baseline="0" dirty="0" smtClean="0">
                          <a:solidFill>
                            <a:srgbClr val="000000"/>
                          </a:solidFill>
                          <a:effectLst/>
                          <a:latin typeface="+mn-lt"/>
                          <a:ea typeface="Times New Roman"/>
                          <a:cs typeface="Arial"/>
                        </a:rPr>
                        <a:t> Languag</a:t>
                      </a:r>
                      <a:r>
                        <a:rPr lang="en-US" sz="1000" u="sng" dirty="0" smtClean="0"/>
                        <a:t>e and Scoring Notes:</a:t>
                      </a:r>
                      <a:endParaRPr lang="en-US" sz="1000" b="1" dirty="0" smtClean="0"/>
                    </a:p>
                    <a:p>
                      <a:pPr lvl="0" algn="l">
                        <a:defRPr sz="1800" b="0" i="0"/>
                      </a:pPr>
                      <a:r>
                        <a:rPr lang="en-US" sz="1000" b="1" dirty="0" smtClean="0"/>
                        <a:t>Sufficient Evidence (conclusion idea) </a:t>
                      </a:r>
                      <a:r>
                        <a:rPr lang="en-US" sz="1000" dirty="0" smtClean="0"/>
                        <a:t>includes a conclusion</a:t>
                      </a:r>
                      <a:r>
                        <a:rPr lang="en-US" sz="1000" baseline="0" dirty="0" smtClean="0"/>
                        <a:t> statement that plants go through a life cycle that ends with a new plant beginning. </a:t>
                      </a:r>
                      <a:endParaRPr lang="en-US" sz="1000" dirty="0" smtClean="0"/>
                    </a:p>
                    <a:p>
                      <a:pPr lvl="0" algn="l">
                        <a:defRPr sz="1800" b="0" i="0"/>
                      </a:pPr>
                      <a:r>
                        <a:rPr lang="en-US" sz="1000" b="1" dirty="0" smtClean="0"/>
                        <a:t>Specific</a:t>
                      </a:r>
                      <a:r>
                        <a:rPr lang="en-US" sz="1000" b="1" baseline="0" dirty="0" smtClean="0"/>
                        <a:t> </a:t>
                      </a:r>
                      <a:r>
                        <a:rPr lang="en-US" sz="1000" b="1" dirty="0" smtClean="0"/>
                        <a:t>i</a:t>
                      </a:r>
                      <a:r>
                        <a:rPr lang="en-US" sz="1000" b="1" dirty="0" smtClean="0">
                          <a:uFill>
                            <a:solidFill/>
                          </a:uFill>
                        </a:rPr>
                        <a:t>dentifications </a:t>
                      </a:r>
                      <a:r>
                        <a:rPr lang="en-US" sz="1000" dirty="0" smtClean="0">
                          <a:uFill>
                            <a:solidFill/>
                          </a:uFill>
                        </a:rPr>
                        <a:t>from the text could include the different</a:t>
                      </a:r>
                      <a:r>
                        <a:rPr lang="en-US" sz="1000" baseline="0" dirty="0" smtClean="0">
                          <a:uFill>
                            <a:solidFill/>
                          </a:uFill>
                        </a:rPr>
                        <a:t> parts to the cycle (starts as a seed, water and sun help it grow, seed sprouts and grows leaves and a stem, flowers grow into fruit, the fruit has seeds, and new plants are started from the seeds).</a:t>
                      </a:r>
                      <a:endParaRPr lang="en-US" sz="1000" dirty="0" smtClean="0">
                        <a:uFill>
                          <a:solidFill/>
                        </a:uFill>
                      </a:endParaRPr>
                    </a:p>
                    <a:p>
                      <a:pPr lvl="0" algn="l">
                        <a:defRPr sz="1800" b="0" i="0"/>
                      </a:pPr>
                      <a:r>
                        <a:rPr lang="en-US" sz="1000" b="1" dirty="0" smtClean="0"/>
                        <a:t>Full Support </a:t>
                      </a:r>
                      <a:r>
                        <a:rPr lang="en-US" sz="1000" dirty="0" smtClean="0"/>
                        <a:t>from the text include other relevant details or examples from the text that support the fact that a</a:t>
                      </a:r>
                      <a:r>
                        <a:rPr lang="en-US" sz="1000" baseline="0" dirty="0" smtClean="0"/>
                        <a:t> cycle is something that repeats itself. </a:t>
                      </a:r>
                      <a:endParaRPr lang="en-US" sz="1000" dirty="0"/>
                    </a:p>
                  </a:txBody>
                  <a:tcPr marL="55249" marR="552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1806">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3</a:t>
                      </a:r>
                      <a:endParaRPr lang="en-US" sz="2600" b="1" dirty="0">
                        <a:effectLst/>
                        <a:latin typeface="+mn-lt"/>
                        <a:ea typeface="Calibri"/>
                        <a:cs typeface="Times New Roman"/>
                      </a:endParaRPr>
                    </a:p>
                  </a:txBody>
                  <a:tcPr marL="55249" marR="55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000" i="1" dirty="0"/>
                        <a:t>The student gives a proficient response by providing evidence </a:t>
                      </a:r>
                      <a:r>
                        <a:rPr sz="1000" i="1" dirty="0" smtClean="0"/>
                        <a:t>of</a:t>
                      </a:r>
                      <a:r>
                        <a:rPr lang="en-US" sz="1000" i="1" dirty="0" smtClean="0"/>
                        <a:t> what</a:t>
                      </a:r>
                      <a:r>
                        <a:rPr lang="en-US" sz="1000" i="1" baseline="0" dirty="0" smtClean="0"/>
                        <a:t> the </a:t>
                      </a:r>
                      <a:r>
                        <a:rPr lang="en-US" sz="1000" i="1" baseline="0" dirty="0" smtClean="0">
                          <a:solidFill>
                            <a:schemeClr val="tx1"/>
                          </a:solidFill>
                        </a:rPr>
                        <a:t>special focus was of the text </a:t>
                      </a:r>
                      <a:r>
                        <a:rPr lang="en-US" sz="1000" i="1" u="sng" baseline="0" dirty="0" smtClean="0">
                          <a:solidFill>
                            <a:schemeClr val="tx1"/>
                          </a:solidFill>
                        </a:rPr>
                        <a:t>Plant Life Cycles</a:t>
                      </a:r>
                      <a:r>
                        <a:rPr lang="en-US" sz="1000" i="1" baseline="0" dirty="0" smtClean="0">
                          <a:solidFill>
                            <a:schemeClr val="accent6"/>
                          </a:solidFill>
                        </a:rPr>
                        <a:t>. </a:t>
                      </a:r>
                      <a:r>
                        <a:rPr lang="en-US" sz="1000" i="1" baseline="0" dirty="0" smtClean="0"/>
                        <a:t>Included should be all of the steps of  a plant’s life cycle listed above.  Additionally, the student needs to add the point that the life cycle is something that repeats itself because of the seeds the fruit produces.</a:t>
                      </a:r>
                      <a:r>
                        <a:rPr lang="en-US" sz="1200" b="0" i="0" baseline="0" dirty="0" smtClean="0"/>
                        <a:t>  </a:t>
                      </a:r>
                      <a:endParaRPr lang="en-US" sz="1000" i="1" baseline="0" dirty="0" smtClean="0"/>
                    </a:p>
                    <a:p>
                      <a:pPr algn="l"/>
                      <a:r>
                        <a:rPr sz="1100" b="0" i="0" dirty="0"/>
                        <a:t>The author wrote the </a:t>
                      </a:r>
                      <a:r>
                        <a:rPr lang="en-US" sz="1100" b="0" i="0" dirty="0" smtClean="0"/>
                        <a:t>text </a:t>
                      </a:r>
                      <a:r>
                        <a:rPr sz="1100" b="0" i="1" u="sng" dirty="0" smtClean="0">
                          <a:solidFill>
                            <a:schemeClr val="tx1"/>
                          </a:solidFill>
                        </a:rPr>
                        <a:t>Plant </a:t>
                      </a:r>
                      <a:r>
                        <a:rPr sz="1100" b="0" i="1" u="sng" dirty="0">
                          <a:solidFill>
                            <a:schemeClr val="tx1"/>
                          </a:solidFill>
                        </a:rPr>
                        <a:t>Life Cycles </a:t>
                      </a:r>
                      <a:r>
                        <a:rPr sz="1100" b="0" i="0" dirty="0"/>
                        <a:t>to tell us that plants have a life cycle.  In the </a:t>
                      </a:r>
                      <a:r>
                        <a:rPr lang="en-US" sz="1100" b="0" i="0" dirty="0" smtClean="0">
                          <a:solidFill>
                            <a:schemeClr val="tx1"/>
                          </a:solidFill>
                        </a:rPr>
                        <a:t>text,</a:t>
                      </a:r>
                      <a:r>
                        <a:rPr lang="en-US" sz="1100" b="0" i="0" baseline="0" dirty="0" smtClean="0">
                          <a:solidFill>
                            <a:schemeClr val="tx1"/>
                          </a:solidFill>
                        </a:rPr>
                        <a:t> </a:t>
                      </a:r>
                      <a:r>
                        <a:rPr sz="1100" b="0" i="0" dirty="0" smtClean="0"/>
                        <a:t>it </a:t>
                      </a:r>
                      <a:r>
                        <a:rPr sz="1100" b="0" i="0" dirty="0"/>
                        <a:t>told us about the different parts to the cycle, like starting with a seed, then sprouting and growing leaves and a stem, then flowers growing where the seeds are, and how those seeds turn into a new plant.  Then the cycle can start all over again.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2</a:t>
                      </a:r>
                      <a:endParaRPr lang="en-US" sz="2600" b="1" dirty="0">
                        <a:effectLst/>
                        <a:latin typeface="+mn-lt"/>
                        <a:ea typeface="Calibri"/>
                        <a:cs typeface="Times New Roman"/>
                      </a:endParaRPr>
                    </a:p>
                  </a:txBody>
                  <a:tcPr marL="55249" marR="55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000" i="1" dirty="0"/>
                        <a:t>The student gives a partial response by providing </a:t>
                      </a:r>
                      <a:r>
                        <a:rPr sz="1000" i="1" u="sng" dirty="0"/>
                        <a:t>some</a:t>
                      </a:r>
                      <a:r>
                        <a:rPr sz="1000" i="1" dirty="0"/>
                        <a:t> evidence </a:t>
                      </a:r>
                      <a:r>
                        <a:rPr sz="1000" i="1" dirty="0" smtClean="0"/>
                        <a:t>of</a:t>
                      </a:r>
                      <a:r>
                        <a:rPr lang="en-US" sz="1000" i="1" dirty="0" smtClean="0"/>
                        <a:t> the life</a:t>
                      </a:r>
                      <a:r>
                        <a:rPr lang="en-US" sz="1000" i="1" baseline="0" dirty="0" smtClean="0"/>
                        <a:t> cycle.  Additionally, the student mentions it’s a cycle but might not connect that the seed starts things again.</a:t>
                      </a:r>
                      <a:endParaRPr lang="en-US" sz="1200" b="0" i="0" dirty="0" smtClean="0"/>
                    </a:p>
                    <a:p>
                      <a:pPr algn="l"/>
                      <a:r>
                        <a:rPr sz="1100" dirty="0"/>
                        <a:t>The author wrote this </a:t>
                      </a:r>
                      <a:r>
                        <a:rPr lang="en-US" sz="1100" dirty="0" smtClean="0">
                          <a:solidFill>
                            <a:schemeClr val="tx1"/>
                          </a:solidFill>
                        </a:rPr>
                        <a:t>text</a:t>
                      </a:r>
                      <a:r>
                        <a:rPr lang="en-US" sz="1100" baseline="0" dirty="0" smtClean="0"/>
                        <a:t> </a:t>
                      </a:r>
                      <a:r>
                        <a:rPr sz="1100" dirty="0" smtClean="0"/>
                        <a:t>to </a:t>
                      </a:r>
                      <a:r>
                        <a:rPr sz="1100" dirty="0"/>
                        <a:t>tell us that plants have a cycle.  It starts with a seed, then a plant, then flowers and more seeds.  Then they start over with the seed.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4937">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1</a:t>
                      </a:r>
                      <a:endParaRPr lang="en-US" sz="2600" b="1" dirty="0">
                        <a:effectLst/>
                        <a:latin typeface="+mn-lt"/>
                        <a:ea typeface="Calibri"/>
                        <a:cs typeface="Times New Roman"/>
                      </a:endParaRPr>
                    </a:p>
                  </a:txBody>
                  <a:tcPr marL="55249" marR="55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000" i="1" dirty="0"/>
                        <a:t>The student gives a minimal response </a:t>
                      </a:r>
                      <a:r>
                        <a:rPr sz="1000" i="1" dirty="0" smtClean="0"/>
                        <a:t>about</a:t>
                      </a:r>
                      <a:r>
                        <a:rPr lang="en-US" sz="1000" i="1" dirty="0" smtClean="0"/>
                        <a:t> the life cycle</a:t>
                      </a:r>
                      <a:r>
                        <a:rPr lang="en-US" sz="1000" i="1" baseline="0" dirty="0" smtClean="0"/>
                        <a:t> parts and does not point out the fact that the seed starts the cycle over again.</a:t>
                      </a:r>
                      <a:endParaRPr sz="1200" b="0" i="0" dirty="0"/>
                    </a:p>
                    <a:p>
                      <a:pPr algn="l"/>
                      <a:r>
                        <a:rPr sz="1100" i="0" dirty="0"/>
                        <a:t>The author wrote this </a:t>
                      </a:r>
                      <a:r>
                        <a:rPr sz="1100" i="0" dirty="0" smtClean="0"/>
                        <a:t>to </a:t>
                      </a:r>
                      <a:r>
                        <a:rPr sz="1100" i="0" dirty="0"/>
                        <a:t>tell us about plants and their life cycle.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985">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0</a:t>
                      </a:r>
                      <a:endParaRPr lang="en-US" sz="2600" b="1" dirty="0">
                        <a:effectLst/>
                        <a:latin typeface="+mn-lt"/>
                        <a:ea typeface="Calibri"/>
                        <a:cs typeface="Times New Roman"/>
                      </a:endParaRPr>
                    </a:p>
                  </a:txBody>
                  <a:tcPr marL="55249" marR="552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defRPr sz="1800" b="0" i="0"/>
                      </a:pPr>
                      <a:r>
                        <a:rPr sz="1000" i="1" dirty="0"/>
                        <a:t>The student provides no evidence </a:t>
                      </a:r>
                      <a:r>
                        <a:rPr sz="1000" i="1" dirty="0" smtClean="0"/>
                        <a:t>about</a:t>
                      </a:r>
                      <a:r>
                        <a:rPr lang="en-US" sz="1000" i="1" dirty="0" smtClean="0"/>
                        <a:t> why the author wrote this</a:t>
                      </a:r>
                      <a:r>
                        <a:rPr lang="en-US" sz="1000" i="1" baseline="0" dirty="0" smtClean="0"/>
                        <a:t> text..</a:t>
                      </a:r>
                      <a:r>
                        <a:rPr lang="en-US" sz="1200" b="0" i="0" baseline="0" dirty="0" smtClean="0"/>
                        <a:t> </a:t>
                      </a:r>
                      <a:endParaRPr sz="1200" b="0" i="0" dirty="0"/>
                    </a:p>
                    <a:p>
                      <a:pPr algn="l"/>
                      <a:r>
                        <a:rPr sz="1100" b="0" i="0" dirty="0"/>
                        <a:t>Plants are important to this world.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65764505"/>
              </p:ext>
            </p:extLst>
          </p:nvPr>
        </p:nvGraphicFramePr>
        <p:xfrm>
          <a:off x="5715000" y="6400800"/>
          <a:ext cx="1752600" cy="702129"/>
        </p:xfrm>
        <a:graphic>
          <a:graphicData uri="http://schemas.openxmlformats.org/drawingml/2006/table">
            <a:tbl>
              <a:tblPr/>
              <a:tblGrid>
                <a:gridCol w="1752600"/>
              </a:tblGrid>
              <a:tr h="153489">
                <a:tc>
                  <a:txBody>
                    <a:bodyPr/>
                    <a:lstStyle/>
                    <a:p>
                      <a:pPr marL="0" marR="0" algn="ctr">
                        <a:lnSpc>
                          <a:spcPct val="100000"/>
                        </a:lnSpc>
                        <a:spcBef>
                          <a:spcPts val="0"/>
                        </a:spcBef>
                        <a:spcAft>
                          <a:spcPts val="0"/>
                        </a:spcAft>
                      </a:pPr>
                      <a:r>
                        <a:rPr lang="en-US" sz="900" b="0" dirty="0" smtClean="0">
                          <a:solidFill>
                            <a:srgbClr val="000000"/>
                          </a:solidFill>
                          <a:latin typeface="Calibri"/>
                          <a:ea typeface="Times New Roman"/>
                          <a:cs typeface="Times New Roman"/>
                        </a:rPr>
                        <a:t>Toward</a:t>
                      </a:r>
                      <a:r>
                        <a:rPr lang="en-US" sz="900" b="1" dirty="0" smtClean="0">
                          <a:solidFill>
                            <a:srgbClr val="000000"/>
                          </a:solidFill>
                          <a:latin typeface="Calibri"/>
                          <a:ea typeface="Times New Roman"/>
                          <a:cs typeface="Times New Roman"/>
                        </a:rPr>
                        <a:t> RI.2.6</a:t>
                      </a:r>
                      <a:r>
                        <a:rPr lang="en-US" sz="900" b="1" baseline="0" dirty="0" smtClean="0">
                          <a:solidFill>
                            <a:srgbClr val="000000"/>
                          </a:solidFill>
                          <a:latin typeface="Calibri"/>
                          <a:ea typeface="Times New Roman"/>
                          <a:cs typeface="Times New Roman"/>
                        </a:rPr>
                        <a:t>   DOK-3  </a:t>
                      </a:r>
                      <a:r>
                        <a:rPr lang="en-US" sz="900" b="1" baseline="0" dirty="0" err="1" smtClean="0">
                          <a:solidFill>
                            <a:srgbClr val="000000"/>
                          </a:solidFill>
                          <a:latin typeface="Calibri"/>
                          <a:ea typeface="Times New Roman"/>
                          <a:cs typeface="Times New Roman"/>
                        </a:rPr>
                        <a:t>APx</a:t>
                      </a:r>
                      <a:endParaRPr lang="en-US" sz="900" b="1"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410391">
                <a:tc>
                  <a:txBody>
                    <a:bodyPr/>
                    <a:lstStyle/>
                    <a:p>
                      <a:pPr marL="0" marR="0" algn="l">
                        <a:lnSpc>
                          <a:spcPct val="100000"/>
                        </a:lnSpc>
                        <a:spcBef>
                          <a:spcPts val="0"/>
                        </a:spcBef>
                        <a:spcAft>
                          <a:spcPts val="0"/>
                        </a:spcAft>
                      </a:pPr>
                      <a:r>
                        <a:rPr lang="en-US" sz="900" b="0" kern="1200" dirty="0" smtClean="0">
                          <a:solidFill>
                            <a:schemeClr val="tx1"/>
                          </a:solidFill>
                          <a:latin typeface="+mn-lt"/>
                          <a:ea typeface="+mn-ea"/>
                          <a:cs typeface="+mn-cs"/>
                        </a:rPr>
                        <a:t>Identifies a main purpose in a new text using specific statements about what the author wants to answer, explain or describe.</a:t>
                      </a:r>
                      <a:endParaRPr lang="en-US" sz="900" b="0"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F177B04D-AEB5-43ED-B9BA-B3D1EC9C9067}" type="slidenum">
              <a:rPr lang="en-US" smtClean="0"/>
              <a:pPr/>
              <a:t>21</a:t>
            </a:fld>
            <a:endParaRPr lang="en-US" dirty="0"/>
          </a:p>
        </p:txBody>
      </p:sp>
    </p:spTree>
    <p:extLst>
      <p:ext uri="{BB962C8B-B14F-4D97-AF65-F5344CB8AC3E}">
        <p14:creationId xmlns:p14="http://schemas.microsoft.com/office/powerpoint/2010/main" val="1492975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177B04D-AEB5-43ED-B9BA-B3D1EC9C9067}" type="slidenum">
              <a:rPr lang="en-US" smtClean="0"/>
              <a:pPr/>
              <a:t>22</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94721446"/>
              </p:ext>
            </p:extLst>
          </p:nvPr>
        </p:nvGraphicFramePr>
        <p:xfrm>
          <a:off x="385434" y="523548"/>
          <a:ext cx="6822440" cy="694405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A </a:t>
                      </a:r>
                      <a:r>
                        <a:rPr kumimoji="0" lang="en-US" sz="1000" b="0" i="1" u="none" strike="noStrike" kern="1200" cap="none" spc="0" normalizeH="0" baseline="0" noProof="0" dirty="0" smtClean="0">
                          <a:ln>
                            <a:noFill/>
                          </a:ln>
                          <a:solidFill>
                            <a:srgbClr val="00B050"/>
                          </a:solidFill>
                          <a:effectLst/>
                          <a:uLnTx/>
                          <a:uFillTx/>
                          <a:latin typeface="+mn-lt"/>
                          <a:ea typeface="+mn-ea"/>
                          <a:cs typeface="+mn-cs"/>
                        </a:rPr>
                        <a:t>n</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103632" marR="103632" marT="50292" marB="50292"/>
                </a:tc>
                <a:tc hMerge="1">
                  <a:txBody>
                    <a:bodyPr/>
                    <a:lstStyle/>
                    <a:p>
                      <a:endParaRPr lang="en-US"/>
                    </a:p>
                  </a:txBody>
                  <a:tcPr/>
                </a:tc>
              </a:tr>
              <a:tr h="33528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n-US" sz="1500" b="1" dirty="0" smtClean="0">
                          <a:effectLst/>
                        </a:rPr>
                        <a:t>Quarter 2 Pre-Assessment </a:t>
                      </a:r>
                      <a:r>
                        <a:rPr lang="en-US" sz="1500" b="1" u="sng" dirty="0" smtClean="0">
                          <a:effectLst/>
                        </a:rPr>
                        <a:t>Research Constructed Response</a:t>
                      </a:r>
                      <a:r>
                        <a:rPr lang="en-US" sz="1500" b="1" dirty="0" smtClean="0">
                          <a:effectLst/>
                        </a:rPr>
                        <a:t> Answer Key</a:t>
                      </a:r>
                    </a:p>
                  </a:txBody>
                  <a:tcPr marL="103632" marR="103632" marT="50292" marB="50292"/>
                </a:tc>
                <a:tc hMerge="1">
                  <a:txBody>
                    <a:bodyPr/>
                    <a:lstStyle/>
                    <a:p>
                      <a:endParaRPr lang="en-US"/>
                    </a:p>
                  </a:txBody>
                  <a:tcPr/>
                </a:tc>
              </a:tr>
              <a:tr h="704088">
                <a:tc gridSpan="2">
                  <a:txBody>
                    <a:bodyPr/>
                    <a:lstStyle/>
                    <a:p>
                      <a:pPr marL="0" marR="0" indent="0" algn="ctr" defTabSz="966612" rtl="0" eaLnBrk="1" latinLnBrk="0" hangingPunct="1">
                        <a:lnSpc>
                          <a:spcPct val="100000"/>
                        </a:lnSpc>
                        <a:spcBef>
                          <a:spcPts val="0"/>
                        </a:spcBef>
                        <a:spcAft>
                          <a:spcPts val="0"/>
                        </a:spcAft>
                        <a:buClrTx/>
                        <a:buSzTx/>
                        <a:buFontTx/>
                        <a:buNone/>
                        <a:tabLst/>
                        <a:defRPr/>
                      </a:pPr>
                      <a:r>
                        <a:rPr lang="en-US" sz="1300" b="1" u="none" dirty="0" smtClean="0">
                          <a:solidFill>
                            <a:schemeClr val="tx1"/>
                          </a:solidFill>
                        </a:rPr>
                        <a:t>Constructed Response</a:t>
                      </a:r>
                      <a:r>
                        <a:rPr lang="en-US" sz="1300" b="1" u="none" baseline="0" dirty="0" smtClean="0">
                          <a:solidFill>
                            <a:schemeClr val="tx1"/>
                          </a:solidFill>
                        </a:rPr>
                        <a:t> </a:t>
                      </a:r>
                      <a:r>
                        <a:rPr lang="en-US" sz="1300" b="1" u="none" dirty="0" smtClean="0">
                          <a:solidFill>
                            <a:schemeClr val="tx1"/>
                          </a:solidFill>
                        </a:rPr>
                        <a:t>Research Rubrics</a:t>
                      </a:r>
                      <a:r>
                        <a:rPr lang="en-US" sz="1300" b="1" u="none" baseline="0" dirty="0" smtClean="0">
                          <a:solidFill>
                            <a:schemeClr val="tx1"/>
                          </a:solidFill>
                        </a:rPr>
                        <a:t> </a:t>
                      </a:r>
                      <a:r>
                        <a:rPr lang="en-US" sz="1300" b="1" u="none" dirty="0" smtClean="0">
                          <a:solidFill>
                            <a:schemeClr val="tx1"/>
                          </a:solidFill>
                        </a:rPr>
                        <a:t>Target</a:t>
                      </a:r>
                      <a:r>
                        <a:rPr lang="en-US" sz="1300" b="1" u="none" baseline="0" dirty="0" smtClean="0">
                          <a:solidFill>
                            <a:schemeClr val="tx1"/>
                          </a:solidFill>
                        </a:rPr>
                        <a:t> 3:</a:t>
                      </a:r>
                      <a:endParaRPr lang="en-US" sz="1300" b="1" u="none" dirty="0" smtClean="0">
                        <a:solidFill>
                          <a:schemeClr val="tx1"/>
                        </a:solidFill>
                      </a:endParaRPr>
                    </a:p>
                    <a:p>
                      <a:pPr marL="231775" indent="-231775" algn="ctr"/>
                      <a:r>
                        <a:rPr lang="en-US" sz="1300" b="1" baseline="0" dirty="0" smtClean="0">
                          <a:solidFill>
                            <a:schemeClr val="tx1"/>
                          </a:solidFill>
                        </a:rPr>
                        <a:t>evidence of the ability to distinguish </a:t>
                      </a:r>
                      <a:r>
                        <a:rPr lang="en-US" sz="1300" b="1" u="none" baseline="0" dirty="0" smtClean="0">
                          <a:solidFill>
                            <a:schemeClr val="tx1"/>
                          </a:solidFill>
                        </a:rPr>
                        <a:t>relevant</a:t>
                      </a:r>
                      <a:r>
                        <a:rPr lang="en-US" sz="1300" b="1" baseline="0" dirty="0" smtClean="0">
                          <a:solidFill>
                            <a:schemeClr val="tx1"/>
                          </a:solidFill>
                        </a:rPr>
                        <a:t> from irrelevant inf</a:t>
                      </a:r>
                      <a:r>
                        <a:rPr lang="en-US" sz="1300" b="1" baseline="0" dirty="0" smtClean="0"/>
                        <a:t>ormation </a:t>
                      </a:r>
                    </a:p>
                    <a:p>
                      <a:pPr marL="231775" indent="-231775" algn="ctr"/>
                      <a:r>
                        <a:rPr lang="en-US" sz="1300" b="1" baseline="0" dirty="0" smtClean="0"/>
                        <a:t>such as fact from opinion</a:t>
                      </a:r>
                      <a:endParaRPr lang="en-US" sz="1300" b="1" dirty="0" smtClean="0"/>
                    </a:p>
                  </a:txBody>
                  <a:tcPr marL="103632" marR="103632" marT="50292" marB="50292"/>
                </a:tc>
                <a:tc hMerge="1">
                  <a:txBody>
                    <a:bodyPr/>
                    <a:lstStyle/>
                    <a:p>
                      <a:endParaRPr lang="en-US"/>
                    </a:p>
                  </a:txBody>
                  <a:tcPr/>
                </a:tc>
              </a:tr>
              <a:tr h="379830">
                <a:tc gridSpan="2">
                  <a:txBody>
                    <a:bodyPr/>
                    <a:lstStyle/>
                    <a:p>
                      <a:pPr marL="0" marR="0" indent="0" algn="l" defTabSz="966612" rtl="0" eaLnBrk="1" latinLnBrk="0" hangingPunct="1">
                        <a:lnSpc>
                          <a:spcPct val="100000"/>
                        </a:lnSpc>
                        <a:spcBef>
                          <a:spcPts val="0"/>
                        </a:spcBef>
                        <a:spcAft>
                          <a:spcPts val="0"/>
                        </a:spcAft>
                        <a:buClrTx/>
                        <a:buSzTx/>
                        <a:buFontTx/>
                        <a:buNone/>
                        <a:tabLst/>
                        <a:defRPr/>
                      </a:pPr>
                      <a:r>
                        <a:rPr lang="en-US" sz="1500" b="1" dirty="0" smtClean="0">
                          <a:solidFill>
                            <a:schemeClr val="tx1"/>
                          </a:solidFill>
                          <a:latin typeface="Helvetica" pitchFamily="34" charset="0"/>
                        </a:rPr>
                        <a:t>Standard RI.2.7: Research Constructed Response Rubric</a:t>
                      </a:r>
                    </a:p>
                  </a:txBody>
                  <a:tcPr marL="103632" marR="103632" marT="50292" marB="50292"/>
                </a:tc>
                <a:tc hMerge="1">
                  <a:txBody>
                    <a:bodyPr/>
                    <a:lstStyle/>
                    <a:p>
                      <a:endParaRPr lang="en-US"/>
                    </a:p>
                  </a:txBody>
                  <a:tcPr/>
                </a:tc>
              </a:tr>
              <a:tr h="569976">
                <a:tc gridSpan="2">
                  <a:txBody>
                    <a:bodyPr/>
                    <a:lstStyle/>
                    <a:p>
                      <a:pPr marL="0" marR="0" indent="0" algn="l" defTabSz="966612" rtl="0" eaLnBrk="1" latinLnBrk="0" hangingPunct="1">
                        <a:lnSpc>
                          <a:spcPct val="100000"/>
                        </a:lnSpc>
                        <a:spcBef>
                          <a:spcPts val="0"/>
                        </a:spcBef>
                        <a:spcAft>
                          <a:spcPts val="0"/>
                        </a:spcAft>
                        <a:buClrTx/>
                        <a:buSzTx/>
                        <a:buFontTx/>
                        <a:buNone/>
                        <a:tabLst/>
                        <a:defRPr/>
                      </a:pPr>
                      <a:endParaRPr lang="en-US" sz="1500" b="1" dirty="0" smtClean="0">
                        <a:latin typeface="Helvetica" pitchFamily="34" charset="0"/>
                      </a:endParaRPr>
                    </a:p>
                    <a:p>
                      <a:pPr marL="0" marR="0" indent="0" algn="l" defTabSz="966612" rtl="0" eaLnBrk="1" latinLnBrk="0" hangingPunct="1">
                        <a:lnSpc>
                          <a:spcPct val="100000"/>
                        </a:lnSpc>
                        <a:spcBef>
                          <a:spcPts val="0"/>
                        </a:spcBef>
                        <a:spcAft>
                          <a:spcPts val="0"/>
                        </a:spcAft>
                        <a:buClrTx/>
                        <a:buSzTx/>
                        <a:buFontTx/>
                        <a:buNone/>
                        <a:tabLst/>
                        <a:defRPr/>
                      </a:pPr>
                      <a:r>
                        <a:rPr lang="en-US" sz="1500" b="1" dirty="0" smtClean="0">
                          <a:latin typeface="Helvetica" pitchFamily="34" charset="0"/>
                        </a:rPr>
                        <a:t>Question #16 Prompt:</a:t>
                      </a:r>
                      <a:r>
                        <a:rPr lang="en-US" sz="1500" b="1" baseline="0" dirty="0" smtClean="0">
                          <a:latin typeface="Helvetica" pitchFamily="34" charset="0"/>
                        </a:rPr>
                        <a:t> </a:t>
                      </a:r>
                      <a:r>
                        <a:rPr lang="en-US" sz="1600" b="1" baseline="0" dirty="0" smtClean="0">
                          <a:solidFill>
                            <a:schemeClr val="tx1"/>
                          </a:solidFill>
                          <a:latin typeface="Helvetica" pitchFamily="34" charset="0"/>
                        </a:rPr>
                        <a:t>Explain what happens first, next, then and last in the life cycle of a plant. </a:t>
                      </a:r>
                    </a:p>
                    <a:p>
                      <a:pPr marL="0" marR="0" indent="0" algn="l" defTabSz="966612" rtl="0" eaLnBrk="1" latinLnBrk="0" hangingPunct="1">
                        <a:lnSpc>
                          <a:spcPct val="100000"/>
                        </a:lnSpc>
                        <a:spcBef>
                          <a:spcPts val="0"/>
                        </a:spcBef>
                        <a:spcAft>
                          <a:spcPts val="0"/>
                        </a:spcAft>
                        <a:buClrTx/>
                        <a:buSzTx/>
                        <a:buFontTx/>
                        <a:buNone/>
                        <a:tabLst/>
                        <a:defRPr/>
                      </a:pPr>
                      <a:endParaRPr lang="en-US" sz="1500" b="1" dirty="0" smtClean="0">
                        <a:latin typeface="Helvetica" pitchFamily="34" charset="0"/>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/Rubric Language Response</a:t>
                      </a:r>
                      <a:endParaRPr lang="en-US" sz="1500" b="1" dirty="0" smtClean="0"/>
                    </a:p>
                  </a:txBody>
                  <a:tcPr marL="103632" marR="103632" marT="50292" marB="50292">
                    <a:solidFill>
                      <a:schemeClr val="bg1">
                        <a:lumMod val="85000"/>
                      </a:schemeClr>
                    </a:solidFill>
                  </a:tcPr>
                </a:tc>
                <a:tc hMerge="1">
                  <a:txBody>
                    <a:bodyPr/>
                    <a:lstStyle/>
                    <a:p>
                      <a:endParaRPr lang="en-US"/>
                    </a:p>
                  </a:txBody>
                  <a:tcPr/>
                </a:tc>
              </a:tr>
              <a:tr h="980286">
                <a:tc gridSpan="2">
                  <a:txBody>
                    <a:bodyPr/>
                    <a:lstStyle/>
                    <a:p>
                      <a:pPr marL="0" marR="0" indent="0" algn="l" defTabSz="914318" rtl="0" eaLnBrk="1" latinLnBrk="0" hangingPunct="1">
                        <a:lnSpc>
                          <a:spcPct val="100000"/>
                        </a:lnSpc>
                        <a:spcBef>
                          <a:spcPts val="0"/>
                        </a:spcBef>
                        <a:spcAft>
                          <a:spcPts val="0"/>
                        </a:spcAft>
                        <a:buClrTx/>
                        <a:buSzTx/>
                        <a:buFontTx/>
                        <a:buNone/>
                        <a:tabLst/>
                        <a:defRPr/>
                      </a:pPr>
                      <a:r>
                        <a:rPr lang="en-US" sz="1100" b="1" u="sng" dirty="0" smtClean="0"/>
                        <a:t>The response distinguishes</a:t>
                      </a:r>
                      <a:r>
                        <a:rPr lang="en-US" sz="1100" b="1" u="sng" baseline="0" dirty="0" smtClean="0"/>
                        <a:t> which evidence is relevant about</a:t>
                      </a:r>
                      <a:r>
                        <a:rPr lang="en-US" sz="1100" b="1" u="none" baseline="0" dirty="0" smtClean="0"/>
                        <a:t> </a:t>
                      </a:r>
                      <a:r>
                        <a:rPr lang="en-US" sz="1100" b="0" u="none" baseline="0" dirty="0" smtClean="0"/>
                        <a:t>the parts of the life cycle of a plant, and the fact that at the end it starts all over.   It should include that (1)first the plant </a:t>
                      </a:r>
                      <a:r>
                        <a:rPr lang="en-US" sz="1100" baseline="0" dirty="0" smtClean="0">
                          <a:uFill>
                            <a:solidFill/>
                          </a:uFill>
                        </a:rPr>
                        <a:t>starts as a seed, (2)next water and sun help it grow, (3)  then the seed sprouts and, (4) with more sun and water, the plant grows leaves and a stem, (5) then the flowers grow into fruit and the fruit has seeds, and (6)  last the new plants are started from the seeds</a:t>
                      </a:r>
                      <a:r>
                        <a:rPr lang="en-US" sz="1100" baseline="0" dirty="0" smtClean="0">
                          <a:uFillTx/>
                        </a:rPr>
                        <a:t> starting the cycle all over.</a:t>
                      </a:r>
                      <a:endParaRPr lang="en-US" sz="1100" b="0" u="none" baseline="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t>2</a:t>
                      </a:r>
                      <a:endParaRPr lang="en-US" sz="2000" b="1" dirty="0"/>
                    </a:p>
                  </a:txBody>
                  <a:tcPr marL="103632" marR="103632" marT="50292" marB="50292" anchor="ctr"/>
                </a:tc>
                <a:tc>
                  <a:txBody>
                    <a:bodyPr/>
                    <a:lstStyle/>
                    <a:p>
                      <a:r>
                        <a:rPr lang="en-US" sz="1000" b="0" i="1" baseline="0" dirty="0" smtClean="0"/>
                        <a:t>The student is able to distinguish evidence that is relevant about  the parts of the life cycle of a plant and put them in the correct order.  They also need to include that at the end the cycle starts all over again.  </a:t>
                      </a:r>
                    </a:p>
                    <a:p>
                      <a:pPr algn="l"/>
                      <a:r>
                        <a:rPr sz="1100"/>
                        <a:t>There are several parts to a plant life cycle.  First the plant starts as a seed, next water and sun help it grow, then the seed sprouts and the plant grows leaves and a stem, then the flowers grow into fruit and the fruit has seeds, and last the new plants are started from the seeds starting the cycle all over.</a:t>
                      </a:r>
                    </a:p>
                  </a:txBody>
                  <a:tcPr marL="103632" marR="103632" marT="50292" marB="50292"/>
                </a:tc>
              </a:tr>
              <a:tr h="771144">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09" rtl="0" eaLnBrk="1" latinLnBrk="0" hangingPunct="1">
                        <a:lnSpc>
                          <a:spcPct val="100000"/>
                        </a:lnSpc>
                        <a:spcBef>
                          <a:spcPts val="0"/>
                        </a:spcBef>
                        <a:spcAft>
                          <a:spcPts val="0"/>
                        </a:spcAft>
                        <a:buClrTx/>
                        <a:buSzTx/>
                        <a:buFontTx/>
                        <a:buNone/>
                        <a:tabLst/>
                        <a:defRPr/>
                      </a:pPr>
                      <a:r>
                        <a:rPr lang="en-US" sz="1000" b="0" i="1" baseline="0" dirty="0" smtClean="0"/>
                        <a:t>The student is able to distinguish some evidence that is relevant about  a plant’s life cycle.  They might not include the fact that the cycle starts all over again. </a:t>
                      </a:r>
                    </a:p>
                    <a:p>
                      <a:pPr algn="l"/>
                      <a:r>
                        <a:rPr sz="1100" b="0" i="0"/>
                        <a:t>First the plant starts as a seed, then the plant grows leaves and a stem, then the flowers grow into fruit and the fruit has seeds.</a:t>
                      </a:r>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b="0" i="1" baseline="0" dirty="0" smtClean="0"/>
                        <a:t>The student is not able to distinguish relevant from irrelevant information about  a plant’s life cycle.</a:t>
                      </a:r>
                    </a:p>
                    <a:p>
                      <a:pPr algn="l"/>
                      <a:r>
                        <a:rPr sz="1100" b="0" i="0" dirty="0"/>
                        <a:t>Water makes plants grow.</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5807251"/>
              </p:ext>
            </p:extLst>
          </p:nvPr>
        </p:nvGraphicFramePr>
        <p:xfrm>
          <a:off x="5334000" y="7543800"/>
          <a:ext cx="1828800" cy="548640"/>
        </p:xfrm>
        <a:graphic>
          <a:graphicData uri="http://schemas.openxmlformats.org/drawingml/2006/table">
            <a:tbl>
              <a:tblPr/>
              <a:tblGrid>
                <a:gridCol w="1828800"/>
              </a:tblGrid>
              <a:tr h="76201">
                <a:tc>
                  <a:txBody>
                    <a:bodyPr/>
                    <a:lstStyle/>
                    <a:p>
                      <a:pPr marL="0" marR="0" algn="l">
                        <a:lnSpc>
                          <a:spcPct val="100000"/>
                        </a:lnSpc>
                        <a:spcBef>
                          <a:spcPts val="0"/>
                        </a:spcBef>
                        <a:spcAft>
                          <a:spcPts val="0"/>
                        </a:spcAft>
                      </a:pPr>
                      <a:r>
                        <a:rPr lang="en-US" sz="900" b="0" dirty="0" smtClean="0">
                          <a:latin typeface="+mn-lt"/>
                          <a:ea typeface="Calibri"/>
                          <a:cs typeface="Times New Roman"/>
                        </a:rPr>
                        <a:t>Toward </a:t>
                      </a:r>
                      <a:r>
                        <a:rPr lang="en-US" sz="900" b="1" dirty="0" smtClean="0">
                          <a:latin typeface="+mn-lt"/>
                          <a:ea typeface="Calibri"/>
                          <a:cs typeface="Times New Roman"/>
                        </a:rPr>
                        <a:t>RI.2.7  DOK-2</a:t>
                      </a:r>
                      <a:r>
                        <a:rPr lang="en-US" sz="900" b="1" baseline="0" dirty="0" smtClean="0">
                          <a:latin typeface="+mn-lt"/>
                          <a:ea typeface="Calibri"/>
                          <a:cs typeface="Times New Roman"/>
                        </a:rPr>
                        <a:t>  </a:t>
                      </a:r>
                      <a:r>
                        <a:rPr lang="en-US" sz="900" b="1" baseline="0" dirty="0" err="1" smtClean="0">
                          <a:latin typeface="+mn-lt"/>
                          <a:ea typeface="Calibri"/>
                          <a:cs typeface="Times New Roman"/>
                        </a:rPr>
                        <a:t>APn</a:t>
                      </a:r>
                      <a:endParaRPr lang="en-US" sz="900" b="1"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0">
                <a:tc>
                  <a:txBody>
                    <a:bodyPr/>
                    <a:lstStyle/>
                    <a:p>
                      <a:pPr marL="0" marR="0" indent="0" algn="l" defTabSz="966612" rtl="0" eaLnBrk="1"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Interpret information from a visual representation in order to answer clarifying questions about a text.</a:t>
                      </a:r>
                      <a:endParaRPr lang="en-US" sz="900" b="1"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4122113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320249895"/>
              </p:ext>
            </p:extLst>
          </p:nvPr>
        </p:nvGraphicFramePr>
        <p:xfrm>
          <a:off x="385434" y="678180"/>
          <a:ext cx="6822440" cy="7094220"/>
        </p:xfrm>
        <a:graphic>
          <a:graphicData uri="http://schemas.openxmlformats.org/drawingml/2006/table">
            <a:tbl>
              <a:tblPr firstRow="1" bandRow="1">
                <a:tableStyleId>{5940675A-B579-460E-94D1-54222C63F5DA}</a:tableStyleId>
              </a:tblPr>
              <a:tblGrid>
                <a:gridCol w="539750"/>
                <a:gridCol w="6282690"/>
              </a:tblGrid>
              <a:tr h="4343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in a specific area, while the reading rubrics are assessing comprehension.  </a:t>
                      </a:r>
                    </a:p>
                  </a:txBody>
                  <a:tcPr marL="103632" marR="103632" marT="50292" marB="50292"/>
                </a:tc>
                <a:tc hMerge="1">
                  <a:txBody>
                    <a:bodyPr/>
                    <a:lstStyle/>
                    <a:p>
                      <a:endParaRPr lang="en-US"/>
                    </a:p>
                  </a:txBody>
                  <a:tcPr/>
                </a:tc>
              </a:tr>
              <a:tr h="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Quarter 2 Pre-Assessment Brief Write Constructed Response  Answer Key</a:t>
                      </a:r>
                    </a:p>
                  </a:txBody>
                  <a:tcPr marL="103632" marR="103632" marT="50292" marB="50292"/>
                </a:tc>
                <a:tc hMerge="1">
                  <a:txBody>
                    <a:bodyPr/>
                    <a:lstStyle/>
                    <a:p>
                      <a:endParaRPr lang="en-US"/>
                    </a:p>
                  </a:txBody>
                  <a:tcPr/>
                </a:tc>
              </a:tr>
              <a:tr h="27889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none" dirty="0" smtClean="0">
                          <a:solidFill>
                            <a:schemeClr val="tx1"/>
                          </a:solidFill>
                        </a:rPr>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Standard W.2.2.c  : Provide a concluding statement or section related to the information or explanation presented.</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Target 3a</a:t>
                      </a:r>
                    </a:p>
                  </a:txBody>
                  <a:tcPr marL="103632" marR="103632" marT="50292" marB="50292"/>
                </a:tc>
                <a:tc hMerge="1">
                  <a:txBody>
                    <a:bodyPr/>
                    <a:lstStyle/>
                    <a:p>
                      <a:endParaRPr lang="en-US"/>
                    </a:p>
                  </a:txBody>
                  <a:tcPr/>
                </a:tc>
              </a:tr>
              <a:tr h="2144268">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200" b="1"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1" dirty="0" smtClean="0">
                          <a:solidFill>
                            <a:schemeClr val="tx1"/>
                          </a:solidFill>
                        </a:rPr>
                        <a:t>Question # 17 :</a:t>
                      </a:r>
                      <a:r>
                        <a:rPr lang="en-US" sz="1200" b="1" i="0" kern="1200" dirty="0" smtClean="0">
                          <a:solidFill>
                            <a:schemeClr val="tx1"/>
                          </a:solidFill>
                          <a:effectLst/>
                          <a:latin typeface="+mn-lt"/>
                          <a:ea typeface="Times New Roman"/>
                          <a:cs typeface="Times New Roman"/>
                        </a:rPr>
                        <a:t> </a:t>
                      </a:r>
                      <a:r>
                        <a:rPr lang="en-US" sz="1200" b="1" dirty="0" smtClean="0">
                          <a:solidFill>
                            <a:schemeClr val="tx1"/>
                          </a:solidFill>
                        </a:rPr>
                        <a:t>Write one or two more sentences</a:t>
                      </a:r>
                      <a:r>
                        <a:rPr lang="en-US" sz="1200" b="1" baseline="0" dirty="0" smtClean="0">
                          <a:solidFill>
                            <a:schemeClr val="tx1"/>
                          </a:solidFill>
                        </a:rPr>
                        <a:t> to conclude the paragraph. Use details from the passage, </a:t>
                      </a:r>
                      <a:r>
                        <a:rPr lang="en-US" sz="1200" b="1" i="1" u="sng" baseline="0" dirty="0" smtClean="0">
                          <a:solidFill>
                            <a:schemeClr val="tx1"/>
                          </a:solidFill>
                        </a:rPr>
                        <a:t>Plant Life Cycles</a:t>
                      </a:r>
                      <a:r>
                        <a:rPr lang="en-US" sz="1200" b="1" baseline="0" dirty="0" smtClean="0">
                          <a:solidFill>
                            <a:schemeClr val="tx1"/>
                          </a:solidFill>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1" dirty="0" smtClean="0">
                          <a:solidFill>
                            <a:schemeClr val="tx1"/>
                          </a:solidFill>
                        </a:rPr>
                        <a:t>Prompt: A student is writing a paragraph</a:t>
                      </a:r>
                      <a:r>
                        <a:rPr lang="en-US" sz="1200" b="1" baseline="0" dirty="0" smtClean="0">
                          <a:solidFill>
                            <a:schemeClr val="tx1"/>
                          </a:solidFill>
                        </a:rPr>
                        <a:t> </a:t>
                      </a:r>
                      <a:r>
                        <a:rPr lang="en-US" sz="1200" b="1" dirty="0" smtClean="0">
                          <a:solidFill>
                            <a:schemeClr val="tx1"/>
                          </a:solidFill>
                        </a:rPr>
                        <a:t>for the</a:t>
                      </a:r>
                      <a:r>
                        <a:rPr lang="en-US" sz="1200" b="1" baseline="0" dirty="0" smtClean="0">
                          <a:solidFill>
                            <a:schemeClr val="tx1"/>
                          </a:solidFill>
                        </a:rPr>
                        <a:t> class about how a plant’s life cycle begins. </a:t>
                      </a:r>
                      <a:r>
                        <a:rPr lang="en-US" sz="1200" b="1" dirty="0" smtClean="0">
                          <a:solidFill>
                            <a:schemeClr val="tx1"/>
                          </a:solidFill>
                        </a:rPr>
                        <a:t>Read the paragraph.</a:t>
                      </a:r>
                      <a:endParaRPr lang="en-US" sz="1200" b="1" i="0"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200" b="1" i="0" u="sng" kern="1200" dirty="0" smtClean="0">
                          <a:solidFill>
                            <a:schemeClr val="tx1"/>
                          </a:solidFill>
                          <a:effectLst/>
                          <a:latin typeface="+mn-lt"/>
                          <a:ea typeface="Times New Roman"/>
                          <a:cs typeface="Times New Roman"/>
                        </a:rPr>
                        <a:t>New</a:t>
                      </a:r>
                      <a:r>
                        <a:rPr lang="en-US" sz="1200" b="1" i="0" u="sng" kern="1200" baseline="0" dirty="0" smtClean="0">
                          <a:solidFill>
                            <a:schemeClr val="tx1"/>
                          </a:solidFill>
                          <a:effectLst/>
                          <a:latin typeface="+mn-lt"/>
                          <a:ea typeface="Times New Roman"/>
                          <a:cs typeface="Times New Roman"/>
                        </a:rPr>
                        <a:t> Life Cycles</a:t>
                      </a:r>
                      <a:endParaRPr lang="en-US" sz="1200" b="1" i="0" u="sng" kern="1200" dirty="0" smtClean="0">
                        <a:solidFill>
                          <a:schemeClr val="tx1"/>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200" b="1" i="0" kern="1200" dirty="0" smtClean="0">
                          <a:solidFill>
                            <a:schemeClr val="tx1"/>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dirty="0" smtClean="0">
                          <a:solidFill>
                            <a:schemeClr val="tx1"/>
                          </a:solidFill>
                          <a:effectLst/>
                          <a:latin typeface="+mn-lt"/>
                          <a:ea typeface="Times New Roman"/>
                          <a:cs typeface="Times New Roman"/>
                        </a:rPr>
                        <a:t>      Squirrels can help plants begin a new life cycle.  Squirrels</a:t>
                      </a:r>
                      <a:r>
                        <a:rPr lang="en-US" sz="1200" b="0" i="0" kern="1200" baseline="0" dirty="0" smtClean="0">
                          <a:solidFill>
                            <a:schemeClr val="tx1"/>
                          </a:solidFill>
                          <a:effectLst/>
                          <a:latin typeface="+mn-lt"/>
                          <a:ea typeface="Times New Roman"/>
                          <a:cs typeface="Times New Roman"/>
                        </a:rPr>
                        <a:t> bury nuts.  Sometimes</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chemeClr val="tx1"/>
                          </a:solidFill>
                          <a:effectLst/>
                          <a:latin typeface="+mn-lt"/>
                          <a:ea typeface="Times New Roman"/>
                          <a:cs typeface="Times New Roman"/>
                        </a:rPr>
                        <a:t>      they forget where they bury them.  Then the nut might become a seed that</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chemeClr val="tx1"/>
                          </a:solidFill>
                          <a:effectLst/>
                          <a:latin typeface="+mn-lt"/>
                          <a:ea typeface="Times New Roman"/>
                          <a:cs typeface="Times New Roman"/>
                        </a:rPr>
                        <a:t>      starts a new plant. Anytime a seed begins to grow it is the beginning of a new life cycle.</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chemeClr val="tx1"/>
                          </a:solidFill>
                          <a:effectLst/>
                          <a:latin typeface="+mn-lt"/>
                          <a:ea typeface="Times New Roman"/>
                          <a:cs typeface="Times New Roman"/>
                        </a:rPr>
                        <a:t>      When the seed grows you can tell what kind of plant it will be.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200" b="0" i="0" kern="1200" baseline="0" dirty="0" smtClean="0">
                          <a:solidFill>
                            <a:schemeClr val="tx1"/>
                          </a:solidFill>
                          <a:effectLst/>
                          <a:latin typeface="+mn-lt"/>
                          <a:ea typeface="Times New Roman"/>
                          <a:cs typeface="Times New Roman"/>
                        </a:rPr>
                        <a:t>      </a:t>
                      </a:r>
                    </a:p>
                  </a:txBody>
                  <a:tcPr marL="103632" marR="103632" marT="50292" marB="50292"/>
                </a:tc>
                <a:tc hMerge="1">
                  <a:txBody>
                    <a:bodyPr/>
                    <a:lstStyle/>
                    <a:p>
                      <a:endParaRPr lang="en-US" dirty="0"/>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103632" marR="103632" marT="50292" marB="50292">
                    <a:solidFill>
                      <a:schemeClr val="bg1">
                        <a:lumMod val="85000"/>
                      </a:schemeClr>
                    </a:solidFill>
                  </a:tcPr>
                </a:tc>
                <a:tc hMerge="1">
                  <a:txBody>
                    <a:bodyPr/>
                    <a:lstStyle/>
                    <a:p>
                      <a:endParaRPr lang="en-US"/>
                    </a:p>
                  </a:txBody>
                  <a:tcPr/>
                </a:tc>
              </a:tr>
              <a:tr h="952500">
                <a:tc gridSpan="2">
                  <a:txBody>
                    <a:bodyPr/>
                    <a:lstStyle/>
                    <a:p>
                      <a:pPr lvl="0" algn="l">
                        <a:defRPr sz="1800" b="0" i="0"/>
                      </a:pPr>
                      <a:r>
                        <a:rPr lang="en-US" sz="1100" u="sng" dirty="0" smtClean="0">
                          <a:solidFill>
                            <a:schemeClr val="tx1"/>
                          </a:solidFill>
                        </a:rPr>
                        <a:t>T</a:t>
                      </a:r>
                      <a:r>
                        <a:rPr lang="en-US" sz="1100" u="sng" dirty="0" smtClean="0">
                          <a:solidFill>
                            <a:schemeClr val="tx1"/>
                          </a:solidFill>
                          <a:latin typeface="+mn-lt"/>
                        </a:rPr>
                        <a:t>eacher Language and Scoring Notes</a:t>
                      </a:r>
                      <a:r>
                        <a:rPr lang="en-US" sz="1100" dirty="0" smtClean="0">
                          <a:solidFill>
                            <a:schemeClr val="tx1"/>
                          </a:solidFill>
                          <a:latin typeface="+mn-lt"/>
                        </a:rPr>
                        <a:t>:</a:t>
                      </a:r>
                      <a:endParaRPr lang="en-US" sz="1100" b="1" dirty="0" smtClean="0">
                        <a:solidFill>
                          <a:schemeClr val="tx1"/>
                        </a:solidFill>
                        <a:latin typeface="+mn-lt"/>
                      </a:endParaRPr>
                    </a:p>
                    <a:p>
                      <a:pPr lvl="0" algn="l">
                        <a:defRPr sz="1800" b="0" i="0"/>
                      </a:pPr>
                      <a:r>
                        <a:rPr lang="en-US" sz="1100" b="0" dirty="0" smtClean="0">
                          <a:latin typeface="+mn-lt"/>
                        </a:rPr>
                        <a:t>The student response should provide a conclusion (1-2 sentences) that logically follow</a:t>
                      </a:r>
                      <a:r>
                        <a:rPr lang="en-US" sz="1100" b="0" baseline="0" dirty="0" smtClean="0">
                          <a:latin typeface="+mn-lt"/>
                        </a:rPr>
                        <a:t> </a:t>
                      </a:r>
                      <a:r>
                        <a:rPr lang="en-US" sz="1100" b="0" dirty="0" smtClean="0">
                          <a:latin typeface="+mn-lt"/>
                        </a:rPr>
                        <a:t>and support</a:t>
                      </a:r>
                      <a:r>
                        <a:rPr lang="en-US" sz="1100" b="0" baseline="0" dirty="0" smtClean="0">
                          <a:latin typeface="+mn-lt"/>
                        </a:rPr>
                        <a:t> </a:t>
                      </a:r>
                      <a:r>
                        <a:rPr lang="en-US" sz="1100" b="0" dirty="0" smtClean="0">
                          <a:latin typeface="+mn-lt"/>
                        </a:rPr>
                        <a:t>the preceding information about plant life cycles. The conclusion should have a statement that provides an answer to</a:t>
                      </a:r>
                      <a:r>
                        <a:rPr lang="en-US" sz="1100" b="0" baseline="0" dirty="0" smtClean="0">
                          <a:latin typeface="+mn-lt"/>
                        </a:rPr>
                        <a:t> why the preceding information is important, doing more than restating reasons (formulaic ending) or just summarizing main ideas.</a:t>
                      </a:r>
                      <a:endParaRPr lang="en-US" sz="1100" b="0" dirty="0" smtClean="0">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Language 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518160">
                <a:tc>
                  <a:txBody>
                    <a:bodyPr/>
                    <a:lstStyle/>
                    <a:p>
                      <a:pPr algn="ctr"/>
                      <a:r>
                        <a:rPr lang="en-US" sz="2000" b="1" dirty="0" smtClean="0"/>
                        <a:t>2</a:t>
                      </a:r>
                      <a:endParaRPr lang="en-US" sz="2000" b="1" dirty="0"/>
                    </a:p>
                  </a:txBody>
                  <a:tcPr marL="103632" marR="103632" marT="50292" marB="50292" anchor="ctr"/>
                </a:tc>
                <a:tc>
                  <a:txBody>
                    <a:bodyPr/>
                    <a:lstStyle/>
                    <a:p>
                      <a:r>
                        <a:rPr lang="en-US" sz="1000" b="0" i="1" dirty="0" smtClean="0"/>
                        <a:t>The response</a:t>
                      </a:r>
                      <a:r>
                        <a:rPr lang="en-US" sz="1000" b="0" i="1" baseline="0" dirty="0" smtClean="0"/>
                        <a:t> </a:t>
                      </a:r>
                      <a:r>
                        <a:rPr lang="en-US" sz="1000" b="0" i="1" dirty="0" smtClean="0"/>
                        <a:t>provides a conclusion that follows logically from the preceding</a:t>
                      </a:r>
                      <a:r>
                        <a:rPr lang="en-US" sz="1000" b="0" i="1" baseline="0" dirty="0" smtClean="0"/>
                        <a:t> </a:t>
                      </a:r>
                      <a:r>
                        <a:rPr lang="en-US" sz="1000" b="0" i="1" dirty="0" smtClean="0"/>
                        <a:t>information.</a:t>
                      </a:r>
                    </a:p>
                    <a:p>
                      <a:r>
                        <a:rPr lang="en-US" sz="1100" b="0" i="0" baseline="0" dirty="0" smtClean="0"/>
                        <a:t>Sometimes the new plant is a tree.  If the new plant is a tree it may someday give squirrels more nuts to eat.</a:t>
                      </a:r>
                    </a:p>
                  </a:txBody>
                  <a:tcPr marL="103632" marR="103632" marT="50292" marB="50292"/>
                </a:tc>
              </a:tr>
              <a:tr h="609600">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The response provides a conclusion that is partially related to the preceding information about </a:t>
                      </a:r>
                      <a:r>
                        <a:rPr lang="en-US" sz="1000" b="0" i="1" baseline="0" dirty="0" smtClean="0"/>
                        <a:t>but the student </a:t>
                      </a:r>
                      <a:r>
                        <a:rPr lang="en-US" sz="1000" b="0" i="1" dirty="0" smtClean="0"/>
                        <a:t>restates the conclusion</a:t>
                      </a:r>
                      <a:r>
                        <a:rPr lang="en-US" sz="1000" b="0" i="1" baseline="0" dirty="0" smtClean="0"/>
                        <a:t> with a “</a:t>
                      </a:r>
                      <a:r>
                        <a:rPr lang="en-US" sz="1000" b="0" i="1" dirty="0" smtClean="0"/>
                        <a:t>formulaic ending.”</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t>So squirrels help</a:t>
                      </a:r>
                      <a:r>
                        <a:rPr lang="en-US" sz="1100" b="0" i="0" baseline="0" dirty="0" smtClean="0"/>
                        <a:t> trees grow. </a:t>
                      </a:r>
                      <a:r>
                        <a:rPr lang="en-US" sz="1100" b="0" i="0" dirty="0" smtClean="0"/>
                        <a:t>This is my conclusion</a:t>
                      </a:r>
                      <a:r>
                        <a:rPr lang="en-US" sz="1100" b="0" i="0" baseline="0" dirty="0" smtClean="0"/>
                        <a:t>.</a:t>
                      </a:r>
                      <a:endParaRPr lang="en-US" sz="1100" b="0" i="0" dirty="0" smtClean="0"/>
                    </a:p>
                  </a:txBody>
                  <a:tcPr marL="103632" marR="103632" marT="50292" marB="50292"/>
                </a:tc>
              </a:tr>
              <a:tr h="472440">
                <a:tc>
                  <a:txBody>
                    <a:bodyPr/>
                    <a:lstStyle/>
                    <a:p>
                      <a:pPr algn="ctr"/>
                      <a:r>
                        <a:rPr lang="en-US" sz="2000" b="1" dirty="0" smtClean="0"/>
                        <a:t>0</a:t>
                      </a:r>
                      <a:endParaRPr lang="en-US" sz="2000" b="1" dirty="0"/>
                    </a:p>
                  </a:txBody>
                  <a:tcPr marL="103632" marR="103632" marT="50292" marB="50292" anchor="ctr"/>
                </a:tc>
                <a:tc>
                  <a:txBody>
                    <a:bodyPr/>
                    <a:lstStyle/>
                    <a:p>
                      <a:r>
                        <a:rPr lang="en-US" sz="1000" i="1" dirty="0" smtClean="0"/>
                        <a:t>The response provides no conclusion that is related to the</a:t>
                      </a:r>
                      <a:r>
                        <a:rPr lang="en-US" sz="1000" i="1" baseline="0" dirty="0" smtClean="0"/>
                        <a:t> </a:t>
                      </a:r>
                      <a:r>
                        <a:rPr lang="en-US" sz="1000" i="1" dirty="0" smtClean="0"/>
                        <a:t>information and</a:t>
                      </a:r>
                      <a:r>
                        <a:rPr lang="en-US" sz="1000" i="1" baseline="0" dirty="0" smtClean="0"/>
                        <a:t> </a:t>
                      </a:r>
                      <a:r>
                        <a:rPr lang="en-US" sz="1000" i="1" dirty="0" smtClean="0"/>
                        <a:t>may restate random details from the preceding information.</a:t>
                      </a:r>
                    </a:p>
                    <a:p>
                      <a:r>
                        <a:rPr lang="en-US" sz="1100" i="0" dirty="0" smtClean="0"/>
                        <a:t>Squirrels</a:t>
                      </a:r>
                      <a:r>
                        <a:rPr lang="en-US" sz="1100" i="0" baseline="0" dirty="0" smtClean="0"/>
                        <a:t> like to eat nuts too.</a:t>
                      </a:r>
                      <a:endParaRPr lang="en-US" sz="1100" i="0" dirty="0" smtClean="0"/>
                    </a:p>
                  </a:txBody>
                  <a:tcPr marL="103632" marR="103632" marT="50292" marB="50292"/>
                </a:tc>
              </a:tr>
            </a:tbl>
          </a:graphicData>
        </a:graphic>
      </p:graphicFrame>
    </p:spTree>
    <p:extLst>
      <p:ext uri="{BB962C8B-B14F-4D97-AF65-F5344CB8AC3E}">
        <p14:creationId xmlns:p14="http://schemas.microsoft.com/office/powerpoint/2010/main" val="4066447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84752" y="414961"/>
          <a:ext cx="7402900" cy="5809530"/>
        </p:xfrm>
        <a:graphic>
          <a:graphicData uri="http://schemas.openxmlformats.org/drawingml/2006/table">
            <a:tbl>
              <a:tblPr/>
              <a:tblGrid>
                <a:gridCol w="2017429"/>
                <a:gridCol w="777241"/>
                <a:gridCol w="453391"/>
                <a:gridCol w="453391"/>
                <a:gridCol w="388620"/>
                <a:gridCol w="3312828"/>
              </a:tblGrid>
              <a:tr h="649984">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1</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6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Calibri"/>
                          <a:cs typeface="Times New Roman"/>
                        </a:rPr>
                        <a:t>8</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a:t>
                      </a:r>
                      <a:r>
                        <a:rPr lang="en-US" sz="1300" kern="1200" dirty="0">
                          <a:effectLst/>
                          <a:latin typeface="Calibri"/>
                          <a:ea typeface="Calibri"/>
                          <a:cs typeface="Times New Roman"/>
                        </a:rPr>
                        <a:t>interpretation.</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191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effectLst/>
                          <a:latin typeface="Calibri"/>
                          <a:ea typeface="Calibri"/>
                          <a:cs typeface="GillSansMT"/>
                        </a:rPr>
                        <a:t>adapt language choices to purpose, task, and audience when speaking and writing</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GillSansMT"/>
                        </a:rPr>
                        <a:t>2</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184751" y="6360963"/>
          <a:ext cx="7402898" cy="2218398"/>
        </p:xfrm>
        <a:graphic>
          <a:graphicData uri="http://schemas.openxmlformats.org/drawingml/2006/table">
            <a:tbl>
              <a:tblPr firstRow="1" firstCol="1" bandRow="1"/>
              <a:tblGrid>
                <a:gridCol w="925363"/>
                <a:gridCol w="993907"/>
                <a:gridCol w="891090"/>
                <a:gridCol w="736863"/>
                <a:gridCol w="1079589"/>
                <a:gridCol w="1233816"/>
                <a:gridCol w="1542270"/>
              </a:tblGrid>
              <a:tr h="612611">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2</a:t>
                      </a:r>
                      <a:r>
                        <a:rPr lang="en-US" sz="1700" b="1" baseline="30000" dirty="0" smtClean="0">
                          <a:solidFill>
                            <a:srgbClr val="000000"/>
                          </a:solidFill>
                          <a:effectLst/>
                          <a:latin typeface="Calibri"/>
                          <a:ea typeface="Times New Roman"/>
                          <a:cs typeface="Times New Roman"/>
                        </a:rPr>
                        <a:t>nd</a:t>
                      </a:r>
                      <a:r>
                        <a:rPr lang="en-US" sz="1700" b="1" dirty="0" smtClean="0">
                          <a:solidFill>
                            <a:srgbClr val="000000"/>
                          </a:solidFill>
                          <a:effectLst/>
                          <a:latin typeface="Calibri"/>
                          <a:ea typeface="Times New Roman"/>
                          <a:cs typeface="Times New Roman"/>
                        </a:rPr>
                        <a:t> – 3rd Grade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69">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3</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a:solidFill>
                            <a:srgbClr val="000000"/>
                          </a:solidFill>
                          <a:effectLst/>
                          <a:latin typeface="Calibri"/>
                          <a:ea typeface="Times New Roman"/>
                          <a:cs typeface="Times New Roman"/>
                        </a:rPr>
                        <a:t>4</a:t>
                      </a:r>
                      <a:endParaRPr lang="en-US" sz="21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593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a:t>
                      </a:r>
                      <a:r>
                        <a:rPr lang="en-US" sz="900" baseline="0" dirty="0" smtClean="0">
                          <a:solidFill>
                            <a:srgbClr val="000000"/>
                          </a:solidFill>
                          <a:effectLst/>
                          <a:latin typeface="Calibri"/>
                          <a:ea typeface="Times New Roman"/>
                          <a:cs typeface="Times New Roman"/>
                        </a:rPr>
                        <a:t> an opinion about a familiar topic or story.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…e</a:t>
                      </a:r>
                      <a:r>
                        <a:rPr lang="en-US" sz="900" b="0" i="0" u="none" strike="noStrike" dirty="0" smtClean="0">
                          <a:solidFill>
                            <a:srgbClr val="000000"/>
                          </a:solidFill>
                          <a:effectLst/>
                          <a:latin typeface="Calibri" panose="020F0502020204030204" pitchFamily="34" charset="0"/>
                        </a:rPr>
                        <a:t>xpress an opinion about a familiar topic or story, giving one or more reasons for the opinion.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&amp; giving several reasons for the opinion.</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giving several reasons for the opinion, &amp; providing a concluding statement.</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261866" y="8632793"/>
            <a:ext cx="7299701" cy="1016624"/>
          </a:xfrm>
          <a:prstGeom prst="rect">
            <a:avLst/>
          </a:prstGeom>
          <a:solidFill>
            <a:schemeClr val="bg1"/>
          </a:solidFill>
        </p:spPr>
        <p:txBody>
          <a:bodyPr wrap="square" lIns="92392" tIns="46196" rIns="92392" bIns="46196">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30440"/>
            <a:ext cx="7480010" cy="401071"/>
          </a:xfrm>
          <a:prstGeom prst="rect">
            <a:avLst/>
          </a:prstGeom>
        </p:spPr>
        <p:txBody>
          <a:bodyPr wrap="square" lIns="92392" tIns="46196" rIns="92392" bIns="46196">
            <a:spAutoFit/>
          </a:bodyPr>
          <a:lstStyle/>
          <a:p>
            <a:pPr algn="ctr"/>
            <a:r>
              <a:rPr lang="en-US" b="1" i="1" dirty="0"/>
              <a:t>ELP </a:t>
            </a:r>
            <a:r>
              <a:rPr lang="en-US" b="1" i="1" dirty="0" smtClean="0"/>
              <a:t>2</a:t>
            </a:r>
            <a:r>
              <a:rPr lang="en-US" b="1" i="1" baseline="30000" dirty="0" smtClean="0"/>
              <a:t>nd</a:t>
            </a:r>
            <a:r>
              <a:rPr lang="en-US" b="1" i="1" dirty="0" smtClean="0"/>
              <a:t> – 3</a:t>
            </a:r>
            <a:r>
              <a:rPr lang="en-US" b="1" i="1" baseline="30000" dirty="0" smtClean="0"/>
              <a:t>rd</a:t>
            </a:r>
            <a:r>
              <a:rPr lang="en-US" b="1" i="1" dirty="0" smtClean="0"/>
              <a:t> Grade Band Standards </a:t>
            </a:r>
            <a:r>
              <a:rPr lang="en-US" b="1" i="1" dirty="0"/>
              <a:t>Organized by </a:t>
            </a:r>
            <a:r>
              <a:rPr lang="en-US" b="1" i="1" dirty="0" smtClean="0"/>
              <a:t>Modality</a:t>
            </a:r>
          </a:p>
        </p:txBody>
      </p:sp>
      <p:sp>
        <p:nvSpPr>
          <p:cNvPr id="2" name="TextBox 1"/>
          <p:cNvSpPr txBox="1"/>
          <p:nvPr/>
        </p:nvSpPr>
        <p:spPr>
          <a:xfrm>
            <a:off x="3950052" y="9831418"/>
            <a:ext cx="3822348" cy="221492"/>
          </a:xfrm>
          <a:prstGeom prst="rect">
            <a:avLst/>
          </a:prstGeom>
          <a:noFill/>
        </p:spPr>
        <p:txBody>
          <a:bodyPr wrap="square" lIns="96908" tIns="48454" rIns="96908" bIns="48454" rtlCol="0">
            <a:spAutoFit/>
          </a:bodyPr>
          <a:lstStyle/>
          <a:p>
            <a:r>
              <a:rPr lang="en-US" sz="800" b="1" i="1" dirty="0"/>
              <a:t>Oregon ELP Standards Aligned with Performance Task, 2014; Arcema Tovar</a:t>
            </a:r>
          </a:p>
        </p:txBody>
      </p:sp>
    </p:spTree>
    <p:extLst>
      <p:ext uri="{BB962C8B-B14F-4D97-AF65-F5344CB8AC3E}">
        <p14:creationId xmlns:p14="http://schemas.microsoft.com/office/powerpoint/2010/main" val="2360783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6107123"/>
              </p:ext>
            </p:extLst>
          </p:nvPr>
        </p:nvGraphicFramePr>
        <p:xfrm>
          <a:off x="261863" y="90783"/>
          <a:ext cx="7325784" cy="9340540"/>
        </p:xfrm>
        <a:graphic>
          <a:graphicData uri="http://schemas.openxmlformats.org/drawingml/2006/table">
            <a:tbl>
              <a:tblPr/>
              <a:tblGrid>
                <a:gridCol w="385570"/>
                <a:gridCol w="483655"/>
                <a:gridCol w="2799189"/>
                <a:gridCol w="913422"/>
                <a:gridCol w="913422"/>
                <a:gridCol w="828709"/>
                <a:gridCol w="559839"/>
                <a:gridCol w="441978"/>
              </a:tblGrid>
              <a:tr h="240076">
                <a:tc gridSpan="8">
                  <a:txBody>
                    <a:bodyPr/>
                    <a:lstStyle/>
                    <a:p>
                      <a:pPr algn="l" fontAlgn="ctr"/>
                      <a:r>
                        <a:rPr lang="en-US" sz="1400" b="1" i="0" u="none" strike="noStrike" dirty="0" smtClean="0">
                          <a:solidFill>
                            <a:srgbClr val="000000"/>
                          </a:solidFill>
                          <a:latin typeface="Calibri"/>
                        </a:rPr>
                        <a:t>Informational Writing  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96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965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3" y="874176"/>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6"/>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5" y="1181053"/>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8"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1"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7" y="1036291"/>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8" y="1190100"/>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6"/>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4"/>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40" cy="1204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2410983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2" name="Rectangle 1"/>
          <p:cNvSpPr/>
          <p:nvPr/>
        </p:nvSpPr>
        <p:spPr>
          <a:xfrm>
            <a:off x="323850" y="319315"/>
            <a:ext cx="7043738" cy="40303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369" tIns="48185" rIns="96369" bIns="48185">
            <a:spAutoFit/>
          </a:bodyPr>
          <a:lstStyle/>
          <a:p>
            <a:pPr algn="ctr"/>
            <a:r>
              <a:rPr lang="en-US" b="1" dirty="0">
                <a:effectLst>
                  <a:outerShdw blurRad="38100" dist="38100" dir="2700000" algn="tl">
                    <a:srgbClr val="000000">
                      <a:alpha val="43137"/>
                    </a:srgbClr>
                  </a:outerShdw>
                </a:effectLst>
              </a:rPr>
              <a:t>Quarter </a:t>
            </a:r>
            <a:r>
              <a:rPr lang="en-US" b="1" dirty="0" smtClean="0">
                <a:effectLst>
                  <a:outerShdw blurRad="38100" dist="38100" dir="2700000" algn="tl">
                    <a:srgbClr val="000000">
                      <a:alpha val="43137"/>
                    </a:srgbClr>
                  </a:outerShdw>
                </a:effectLst>
              </a:rPr>
              <a:t>2 Pre-Assessment Selected </a:t>
            </a:r>
            <a:r>
              <a:rPr lang="en-US" b="1" dirty="0">
                <a:effectLst>
                  <a:outerShdw blurRad="38100" dist="38100" dir="2700000" algn="tl">
                    <a:srgbClr val="000000">
                      <a:alpha val="43137"/>
                    </a:srgbClr>
                  </a:outerShdw>
                </a:effectLst>
              </a:rPr>
              <a:t>Response </a:t>
            </a:r>
            <a:r>
              <a:rPr lang="en-US" b="1" dirty="0" smtClean="0">
                <a:effectLst>
                  <a:outerShdw blurRad="38100" dist="38100" dir="2700000" algn="tl">
                    <a:srgbClr val="000000">
                      <a:alpha val="43137"/>
                    </a:srgbClr>
                  </a:outerShdw>
                </a:effectLst>
              </a:rPr>
              <a:t>Answer/Point Key</a:t>
            </a:r>
          </a:p>
        </p:txBody>
      </p:sp>
      <p:graphicFrame>
        <p:nvGraphicFramePr>
          <p:cNvPr id="3" name="Table 2"/>
          <p:cNvGraphicFramePr>
            <a:graphicFrameLocks noGrp="1"/>
          </p:cNvGraphicFramePr>
          <p:nvPr>
            <p:extLst>
              <p:ext uri="{D42A27DB-BD31-4B8C-83A1-F6EECF244321}">
                <p14:modId xmlns:p14="http://schemas.microsoft.com/office/powerpoint/2010/main" val="3338648983"/>
              </p:ext>
            </p:extLst>
          </p:nvPr>
        </p:nvGraphicFramePr>
        <p:xfrm>
          <a:off x="323850" y="909250"/>
          <a:ext cx="7043739" cy="8026217"/>
        </p:xfrm>
        <a:graphic>
          <a:graphicData uri="http://schemas.openxmlformats.org/drawingml/2006/table">
            <a:tbl>
              <a:tblPr firstRow="1" bandRow="1">
                <a:effectLst>
                  <a:innerShdw blurRad="114300">
                    <a:prstClr val="black"/>
                  </a:innerShdw>
                </a:effectLst>
                <a:tableStyleId>{5C22544A-7EE6-4342-B048-85BDC9FD1C3A}</a:tableStyleId>
              </a:tblPr>
              <a:tblGrid>
                <a:gridCol w="5600109"/>
                <a:gridCol w="721815"/>
                <a:gridCol w="721815"/>
              </a:tblGrid>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a:t>
                      </a:r>
                      <a:r>
                        <a:rPr lang="en-US" sz="13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latin typeface="+mn-lt"/>
                        </a:rPr>
                        <a:t>How does the author introduce the characters? </a:t>
                      </a:r>
                      <a:r>
                        <a:rPr lang="en-US" sz="1200" b="0" dirty="0" smtClean="0">
                          <a:solidFill>
                            <a:schemeClr val="tx1"/>
                          </a:solidFill>
                          <a:effectLst/>
                          <a:latin typeface="+mn-lt"/>
                        </a:rPr>
                        <a:t>DOK 2 – CH  RL.2.5</a:t>
                      </a:r>
                      <a:endParaRPr lang="en-US" sz="1200" b="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2</a:t>
                      </a:r>
                      <a:r>
                        <a:rPr lang="en-US" sz="13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What sentence best describes the conclusion of the story?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DOK 2 –Cl RL.2.5</a:t>
                      </a: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A</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3</a:t>
                      </a:r>
                      <a:r>
                        <a:rPr lang="en-US" sz="1300" b="0" i="0"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How did Daisy feel at first about Chestnut collecting nuts? </a:t>
                      </a:r>
                      <a:r>
                        <a:rPr lang="en-US" sz="1200" b="0" dirty="0" smtClean="0">
                          <a:latin typeface="+mn-lt"/>
                        </a:rPr>
                        <a:t>DOK 2 –CJ  RL.2.6</a:t>
                      </a: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03349">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4</a:t>
                      </a:r>
                      <a:r>
                        <a:rPr lang="en-US" sz="13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How did Chestnut feel different about fall than Daisy?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DOK 2 –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APn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RL.2.6</a:t>
                      </a: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A</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6121">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n-US" sz="1300" b="1" u="sng" dirty="0" smtClean="0">
                          <a:solidFill>
                            <a:schemeClr val="tx1"/>
                          </a:solidFill>
                          <a:effectLst>
                            <a:outerShdw blurRad="38100" dist="38100" dir="2700000" algn="tl">
                              <a:srgbClr val="000000">
                                <a:alpha val="43137"/>
                              </a:srgbClr>
                            </a:outerShdw>
                          </a:effectLst>
                        </a:rPr>
                        <a:t>Question 5</a:t>
                      </a:r>
                      <a:r>
                        <a:rPr lang="en-US" sz="13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Why were there no scraps of food to eat in the winter?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DOK 1 – CF RL.2.7</a:t>
                      </a: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D</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lvl="0" indent="0">
                        <a:buNone/>
                        <a:defRPr sz="1800"/>
                      </a:pPr>
                      <a:r>
                        <a:rPr lang="en-US" sz="1300" b="1" u="sng" dirty="0" smtClean="0">
                          <a:solidFill>
                            <a:schemeClr val="tx1"/>
                          </a:solidFill>
                          <a:effectLst>
                            <a:outerShdw blurRad="38100" dist="38100" dir="2700000" algn="tl">
                              <a:srgbClr val="000000">
                                <a:alpha val="43137"/>
                              </a:srgbClr>
                            </a:outerShdw>
                          </a:effectLst>
                        </a:rPr>
                        <a:t>Question 6</a:t>
                      </a:r>
                      <a:r>
                        <a:rPr lang="en-US" sz="13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What information is found in an illustration that</a:t>
                      </a:r>
                      <a:r>
                        <a:rPr lang="en-US" sz="1200" b="0" baseline="0" dirty="0" smtClean="0">
                          <a:latin typeface="+mn-lt"/>
                          <a:cs typeface="Helvetica" panose="020B0604020202020204" pitchFamily="34" charset="0"/>
                          <a:sym typeface="Helvetica"/>
                        </a:rPr>
                        <a:t> </a:t>
                      </a:r>
                      <a:r>
                        <a:rPr lang="en-US" sz="1200" b="0" dirty="0" smtClean="0">
                          <a:latin typeface="+mn-lt"/>
                          <a:cs typeface="Helvetica" panose="020B0604020202020204" pitchFamily="34" charset="0"/>
                          <a:sym typeface="Helvetica"/>
                        </a:rPr>
                        <a:t>most explains Chestnut’s actions?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DOK 2 – Cl RL.2.7</a:t>
                      </a: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5124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7</a:t>
                      </a:r>
                      <a:r>
                        <a:rPr lang="en-US" sz="1300" b="1" u="none" dirty="0" smtClean="0">
                          <a:solidFill>
                            <a:schemeClr val="tx1"/>
                          </a:solidFill>
                          <a:effectLst>
                            <a:outerShdw blurRad="38100" dist="38100" dir="2700000" algn="tl">
                              <a:srgbClr val="000000">
                                <a:alpha val="43137"/>
                              </a:srgbClr>
                            </a:outerShdw>
                          </a:effectLst>
                        </a:rPr>
                        <a:t>                                        </a:t>
                      </a:r>
                      <a:r>
                        <a:rPr lang="en-US" sz="1300" b="1" u="sng" dirty="0" smtClean="0">
                          <a:solidFill>
                            <a:schemeClr val="tx1"/>
                          </a:solidFill>
                          <a:effectLst>
                            <a:outerShdw blurRad="38100" dist="38100" dir="2700000" algn="tl">
                              <a:srgbClr val="000000">
                                <a:alpha val="43137"/>
                              </a:srgbClr>
                            </a:outerShdw>
                          </a:effectLst>
                        </a:rPr>
                        <a:t>Literature</a:t>
                      </a:r>
                      <a:r>
                        <a:rPr lang="en-US" sz="1300" b="1" u="sng" baseline="0" dirty="0" smtClean="0">
                          <a:solidFill>
                            <a:schemeClr val="tx1"/>
                          </a:solidFill>
                          <a:effectLst>
                            <a:outerShdw blurRad="38100" dist="38100" dir="2700000" algn="tl">
                              <a:srgbClr val="000000">
                                <a:alpha val="43137"/>
                              </a:srgbClr>
                            </a:outerShdw>
                          </a:effectLst>
                        </a:rPr>
                        <a:t> Text Constructed Response</a:t>
                      </a:r>
                      <a:endParaRPr lang="en-US" sz="1300" b="0" u="none" baseline="0" dirty="0" smtClean="0">
                        <a:solidFill>
                          <a:schemeClr val="tx1"/>
                        </a:solidFill>
                        <a:effectLst/>
                      </a:endParaRPr>
                    </a:p>
                  </a:txBody>
                  <a:tcPr marL="97155" marR="97155" marT="47897" marB="47897" anchor="ctr">
                    <a:solidFill>
                      <a:schemeClr val="bg1">
                        <a:lumMod val="85000"/>
                      </a:schemeClr>
                    </a:solidFill>
                  </a:tcPr>
                </a:tc>
                <a:tc>
                  <a:txBody>
                    <a:bodyPr/>
                    <a:lstStyle/>
                    <a:p>
                      <a:pPr algn="ctr"/>
                      <a:r>
                        <a:rPr lang="en-US" sz="800" b="1" dirty="0" smtClean="0">
                          <a:solidFill>
                            <a:schemeClr val="tx1"/>
                          </a:solidFill>
                          <a:effectLst>
                            <a:outerShdw blurRad="38100" dist="38100" dir="2700000" algn="tl">
                              <a:srgbClr val="000000">
                                <a:alpha val="43137"/>
                              </a:srgbClr>
                            </a:outerShdw>
                          </a:effectLst>
                        </a:rPr>
                        <a:t>Toward </a:t>
                      </a:r>
                    </a:p>
                    <a:p>
                      <a:pPr algn="ctr"/>
                      <a:r>
                        <a:rPr lang="en-US" sz="800" b="1" dirty="0" smtClean="0">
                          <a:solidFill>
                            <a:schemeClr val="tx1"/>
                          </a:solidFill>
                          <a:effectLst>
                            <a:outerShdw blurRad="38100" dist="38100" dir="2700000" algn="tl">
                              <a:srgbClr val="000000">
                                <a:alpha val="43137"/>
                              </a:srgbClr>
                            </a:outerShdw>
                          </a:effectLst>
                        </a:rPr>
                        <a:t>RL.2.6</a:t>
                      </a:r>
                      <a:endParaRPr lang="en-US" sz="8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5124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8</a:t>
                      </a:r>
                      <a:r>
                        <a:rPr lang="en-US" sz="1300" b="1" u="none" dirty="0" smtClean="0">
                          <a:solidFill>
                            <a:schemeClr val="tx1"/>
                          </a:solidFill>
                          <a:effectLst>
                            <a:outerShdw blurRad="38100" dist="38100" dir="2700000" algn="tl">
                              <a:srgbClr val="000000">
                                <a:alpha val="43137"/>
                              </a:srgbClr>
                            </a:outerShdw>
                          </a:effectLst>
                        </a:rPr>
                        <a:t>                                        </a:t>
                      </a:r>
                      <a:r>
                        <a:rPr lang="en-US" sz="1300" b="1" u="sng" dirty="0" smtClean="0">
                          <a:solidFill>
                            <a:schemeClr val="tx1"/>
                          </a:solidFill>
                          <a:effectLst>
                            <a:outerShdw blurRad="38100" dist="38100" dir="2700000" algn="tl">
                              <a:srgbClr val="000000">
                                <a:alpha val="43137"/>
                              </a:srgbClr>
                            </a:outerShdw>
                          </a:effectLst>
                        </a:rPr>
                        <a:t>Literature</a:t>
                      </a:r>
                      <a:r>
                        <a:rPr lang="en-US" sz="1300" b="1" u="sng" baseline="0" dirty="0" smtClean="0">
                          <a:solidFill>
                            <a:schemeClr val="tx1"/>
                          </a:solidFill>
                          <a:effectLst>
                            <a:outerShdw blurRad="38100" dist="38100" dir="2700000" algn="tl">
                              <a:srgbClr val="000000">
                                <a:alpha val="43137"/>
                              </a:srgbClr>
                            </a:outerShdw>
                          </a:effectLst>
                        </a:rPr>
                        <a:t> Text Constructed Response</a:t>
                      </a:r>
                      <a:endParaRPr lang="en-US" sz="1300" b="0" u="none" dirty="0" smtClean="0">
                        <a:solidFill>
                          <a:schemeClr val="tx1"/>
                        </a:solidFill>
                        <a:effectLst/>
                      </a:endParaRPr>
                    </a:p>
                  </a:txBody>
                  <a:tcPr marL="97155" marR="97155" marT="47897" marB="47897" anchor="ctr">
                    <a:solidFill>
                      <a:schemeClr val="bg2"/>
                    </a:solidFill>
                  </a:tcPr>
                </a:tc>
                <a:tc>
                  <a:txBody>
                    <a:bodyPr/>
                    <a:lstStyle/>
                    <a:p>
                      <a:pPr algn="ctr"/>
                      <a:r>
                        <a:rPr lang="en-US" sz="800" b="1" dirty="0" smtClean="0">
                          <a:solidFill>
                            <a:schemeClr val="tx1"/>
                          </a:solidFill>
                          <a:effectLst>
                            <a:outerShdw blurRad="38100" dist="38100" dir="2700000" algn="tl">
                              <a:srgbClr val="000000">
                                <a:alpha val="43137"/>
                              </a:srgbClr>
                            </a:outerShdw>
                          </a:effectLst>
                        </a:rPr>
                        <a:t>Toward RL.2.7</a:t>
                      </a:r>
                      <a:endParaRPr lang="en-US" sz="8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9</a:t>
                      </a:r>
                      <a:r>
                        <a:rPr lang="en-US" sz="1300" b="0"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How do plants begin their life cycle? </a:t>
                      </a:r>
                      <a:r>
                        <a:rPr lang="en-US" sz="1200" b="0" dirty="0" smtClean="0">
                          <a:solidFill>
                            <a:srgbClr val="000000"/>
                          </a:solidFill>
                          <a:latin typeface="+mn-lt"/>
                          <a:ea typeface="Times New Roman"/>
                          <a:cs typeface="Times New Roman"/>
                        </a:rPr>
                        <a:t>DOK-1</a:t>
                      </a:r>
                      <a:r>
                        <a:rPr lang="en-US" sz="1200" b="0" baseline="0" dirty="0" smtClean="0">
                          <a:solidFill>
                            <a:srgbClr val="000000"/>
                          </a:solidFill>
                          <a:latin typeface="+mn-lt"/>
                          <a:ea typeface="Times New Roman"/>
                          <a:cs typeface="Times New Roman"/>
                        </a:rPr>
                        <a:t> CF RI.2.5</a:t>
                      </a:r>
                      <a:endParaRPr lang="en-US" sz="1200" b="0" dirty="0" smtClean="0">
                        <a:latin typeface="+mn-lt"/>
                        <a:ea typeface="Calibri"/>
                        <a:cs typeface="Times New Roman"/>
                      </a:endParaRPr>
                    </a:p>
                  </a:txBody>
                  <a:tcPr marL="97155" marR="97155" marT="47897" marB="47897">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solidFill>
                      <a:schemeClr val="bg1">
                        <a:lumMod val="85000"/>
                      </a:schemeClr>
                    </a:solidFill>
                  </a:tcPr>
                </a:tc>
              </a:tr>
              <a:tr h="287383">
                <a:tc>
                  <a:txBody>
                    <a:bodyPr/>
                    <a:lstStyle/>
                    <a:p>
                      <a:pPr marL="342900" marR="0" indent="-34290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10</a:t>
                      </a:r>
                      <a:r>
                        <a:rPr lang="en-US" sz="1300" b="0" u="none"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What does a seed need to grow? </a:t>
                      </a:r>
                      <a:r>
                        <a:rPr lang="en-US" sz="1200" b="0" dirty="0" smtClean="0">
                          <a:solidFill>
                            <a:srgbClr val="000000"/>
                          </a:solidFill>
                          <a:latin typeface="+mn-lt"/>
                          <a:ea typeface="Times New Roman"/>
                          <a:cs typeface="Times New Roman"/>
                        </a:rPr>
                        <a:t>DOK-1 Cl   RI.2.5</a:t>
                      </a:r>
                      <a:endParaRPr lang="en-US" sz="1200" b="0" dirty="0" smtClean="0">
                        <a:latin typeface="+mn-lt"/>
                        <a:ea typeface="Calibri"/>
                        <a:cs typeface="Times New Roman"/>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A</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977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11</a:t>
                      </a:r>
                      <a:r>
                        <a:rPr lang="en-US" sz="1300" b="0" u="none" dirty="0" smtClean="0">
                          <a:solidFill>
                            <a:schemeClr val="tx1"/>
                          </a:solidFill>
                          <a:effectLst/>
                        </a:rPr>
                        <a:t>   </a:t>
                      </a:r>
                      <a:r>
                        <a:rPr lang="en-US" sz="1200" b="0" dirty="0" smtClean="0">
                          <a:latin typeface="+mn-lt"/>
                          <a:cs typeface="Helvetica" pitchFamily="34" charset="0"/>
                        </a:rPr>
                        <a:t>Which sentence explains what  seeds do when they begin to grow?</a:t>
                      </a:r>
                      <a:r>
                        <a:rPr lang="en-US" sz="1200" b="0" baseline="0" dirty="0" smtClean="0">
                          <a:latin typeface="+mn-lt"/>
                          <a:cs typeface="Helvetica" pitchFamily="34" charset="0"/>
                        </a:rPr>
                        <a:t> </a:t>
                      </a:r>
                      <a:r>
                        <a:rPr lang="en-US" sz="1200" b="0" dirty="0" smtClean="0">
                          <a:latin typeface="+mn-lt"/>
                          <a:ea typeface="Calibri"/>
                          <a:cs typeface="Times New Roman"/>
                        </a:rPr>
                        <a:t>DOK-1 </a:t>
                      </a:r>
                      <a:r>
                        <a:rPr lang="en-US" sz="1200" b="0" dirty="0" err="1" smtClean="0">
                          <a:latin typeface="+mn-lt"/>
                          <a:ea typeface="Calibri"/>
                          <a:cs typeface="Times New Roman"/>
                        </a:rPr>
                        <a:t>Cf</a:t>
                      </a:r>
                      <a:r>
                        <a:rPr lang="en-US" sz="1200" b="0" dirty="0" smtClean="0">
                          <a:latin typeface="+mn-lt"/>
                          <a:ea typeface="Calibri"/>
                          <a:cs typeface="Times New Roman"/>
                        </a:rPr>
                        <a:t>  </a:t>
                      </a:r>
                      <a:r>
                        <a:rPr lang="en-US" sz="1200" b="0" baseline="0" dirty="0" smtClean="0">
                          <a:latin typeface="+mn-lt"/>
                          <a:ea typeface="Calibri"/>
                          <a:cs typeface="Times New Roman"/>
                        </a:rPr>
                        <a:t> </a:t>
                      </a:r>
                      <a:r>
                        <a:rPr lang="en-US" sz="1200" b="0" dirty="0" smtClean="0">
                          <a:latin typeface="+mn-lt"/>
                          <a:ea typeface="Calibri"/>
                          <a:cs typeface="Times New Roman"/>
                        </a:rPr>
                        <a:t>RI.2.6</a:t>
                      </a: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12</a:t>
                      </a:r>
                      <a:r>
                        <a:rPr lang="en-US" sz="1300" b="0" u="none"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Which sentence </a:t>
                      </a:r>
                      <a:r>
                        <a:rPr lang="en-US" sz="1200" b="0" u="sng" dirty="0" smtClean="0">
                          <a:latin typeface="+mn-lt"/>
                          <a:cs typeface="Helvetica" pitchFamily="34" charset="0"/>
                        </a:rPr>
                        <a:t>best</a:t>
                      </a:r>
                      <a:r>
                        <a:rPr lang="en-US" sz="1200" b="0" dirty="0" smtClean="0">
                          <a:latin typeface="+mn-lt"/>
                          <a:cs typeface="Helvetica" pitchFamily="34" charset="0"/>
                        </a:rPr>
                        <a:t> describes a life cycle? </a:t>
                      </a:r>
                      <a:r>
                        <a:rPr lang="en-US" sz="1200" b="0" dirty="0" smtClean="0">
                          <a:solidFill>
                            <a:srgbClr val="000000"/>
                          </a:solidFill>
                          <a:latin typeface="+mn-lt"/>
                          <a:ea typeface="Times New Roman"/>
                          <a:cs typeface="Times New Roman"/>
                        </a:rPr>
                        <a:t>DOK-2 CL</a:t>
                      </a:r>
                      <a:r>
                        <a:rPr lang="en-US" sz="1200" b="0" baseline="0" dirty="0" smtClean="0">
                          <a:solidFill>
                            <a:srgbClr val="000000"/>
                          </a:solidFill>
                          <a:latin typeface="+mn-lt"/>
                          <a:ea typeface="Times New Roman"/>
                          <a:cs typeface="Times New Roman"/>
                        </a:rPr>
                        <a:t> </a:t>
                      </a:r>
                      <a:r>
                        <a:rPr lang="en-US" sz="1200" b="0" dirty="0" smtClean="0">
                          <a:solidFill>
                            <a:srgbClr val="000000"/>
                          </a:solidFill>
                          <a:latin typeface="+mn-lt"/>
                          <a:ea typeface="Times New Roman"/>
                          <a:cs typeface="Times New Roman"/>
                        </a:rPr>
                        <a:t> RI.2.6</a:t>
                      </a:r>
                      <a:endParaRPr lang="en-US" sz="1200" b="0" dirty="0" smtClean="0">
                        <a:latin typeface="+mn-lt"/>
                        <a:ea typeface="Calibri"/>
                        <a:cs typeface="Times New Roman"/>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D</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36077">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a:t>
                      </a:r>
                      <a:r>
                        <a:rPr lang="en-US" sz="1300" b="1" u="sng" baseline="0" dirty="0" smtClean="0">
                          <a:solidFill>
                            <a:schemeClr val="tx1"/>
                          </a:solidFill>
                          <a:effectLst>
                            <a:outerShdw blurRad="38100" dist="38100" dir="2700000" algn="tl">
                              <a:srgbClr val="000000">
                                <a:alpha val="43137"/>
                              </a:srgbClr>
                            </a:outerShdw>
                          </a:effectLst>
                        </a:rPr>
                        <a:t> 13</a:t>
                      </a:r>
                      <a:r>
                        <a:rPr lang="en-US" sz="1300" b="1" u="none" baseline="0"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Look at the Plant Cycle Illustration. Why does a plant make fruit?</a:t>
                      </a:r>
                      <a:r>
                        <a:rPr lang="en-US" sz="1200" b="0" baseline="0" dirty="0" smtClean="0">
                          <a:latin typeface="+mn-lt"/>
                          <a:cs typeface="Helvetica" pitchFamily="34" charset="0"/>
                        </a:rPr>
                        <a:t> </a:t>
                      </a:r>
                      <a:r>
                        <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a:rPr>
                        <a:t>DOK-1 CF RI.2.7</a:t>
                      </a:r>
                      <a:endParaRPr lang="en-US" sz="1200" b="0" dirty="0" smtClean="0">
                        <a:latin typeface="+mn-lt"/>
                        <a:cs typeface="Helvetica" pitchFamily="34" charset="0"/>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B</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36077">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a:t>
                      </a:r>
                      <a:r>
                        <a:rPr lang="en-US" sz="1300" b="1" u="sng" baseline="0" dirty="0" smtClean="0">
                          <a:solidFill>
                            <a:schemeClr val="tx1"/>
                          </a:solidFill>
                          <a:effectLst>
                            <a:outerShdw blurRad="38100" dist="38100" dir="2700000" algn="tl">
                              <a:srgbClr val="000000">
                                <a:alpha val="43137"/>
                              </a:srgbClr>
                            </a:outerShdw>
                          </a:effectLst>
                        </a:rPr>
                        <a:t> 14</a:t>
                      </a:r>
                      <a:r>
                        <a:rPr lang="en-US" sz="1300" b="1" u="none" baseline="0"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itchFamily="34" charset="0"/>
                        </a:rPr>
                        <a:t>Which sentence in the </a:t>
                      </a:r>
                      <a:r>
                        <a:rPr lang="en-US" sz="1200" b="0" i="1" u="sng" dirty="0" smtClean="0">
                          <a:latin typeface="+mn-lt"/>
                          <a:cs typeface="Helvetica" pitchFamily="34" charset="0"/>
                        </a:rPr>
                        <a:t>Plant Cycle Illustration</a:t>
                      </a:r>
                      <a:r>
                        <a:rPr lang="en-US" sz="1200" b="0" dirty="0" smtClean="0">
                          <a:latin typeface="+mn-lt"/>
                          <a:cs typeface="Helvetica" pitchFamily="34" charset="0"/>
                        </a:rPr>
                        <a:t> explains what happens when plants get what they need to grow?</a:t>
                      </a:r>
                      <a:r>
                        <a:rPr lang="en-US" sz="1200" b="0" baseline="0" dirty="0" smtClean="0">
                          <a:latin typeface="+mn-lt"/>
                          <a:cs typeface="Helvetica"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DOK-2 Cl RI.2.7</a:t>
                      </a:r>
                      <a:endParaRPr lang="en-US" sz="1200" b="0" dirty="0" smtClean="0">
                        <a:latin typeface="+mn-lt"/>
                        <a:cs typeface="Helvetica" pitchFamily="34" charset="0"/>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831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15</a:t>
                      </a:r>
                      <a:r>
                        <a:rPr lang="en-US" sz="1300" b="1" u="none" dirty="0" smtClean="0">
                          <a:solidFill>
                            <a:schemeClr val="tx1"/>
                          </a:solidFill>
                          <a:effectLst>
                            <a:outerShdw blurRad="38100" dist="38100" dir="2700000" algn="tl">
                              <a:srgbClr val="000000">
                                <a:alpha val="43137"/>
                              </a:srgbClr>
                            </a:outerShdw>
                          </a:effectLst>
                        </a:rPr>
                        <a:t>                                </a:t>
                      </a:r>
                      <a:r>
                        <a:rPr lang="en-US" sz="1300" b="1" u="none" dirty="0" smtClean="0">
                          <a:solidFill>
                            <a:schemeClr val="tx1"/>
                          </a:solidFill>
                          <a:effectLst/>
                        </a:rPr>
                        <a:t>  </a:t>
                      </a:r>
                      <a:r>
                        <a:rPr lang="en-US" sz="1300" b="1" u="sng" dirty="0" smtClean="0">
                          <a:solidFill>
                            <a:schemeClr val="tx1"/>
                          </a:solidFill>
                          <a:effectLst>
                            <a:outerShdw blurRad="38100" dist="38100" dir="2700000" algn="tl">
                              <a:srgbClr val="000000">
                                <a:alpha val="43137"/>
                              </a:srgbClr>
                            </a:outerShdw>
                          </a:effectLst>
                        </a:rPr>
                        <a:t>Informational Text Constructed</a:t>
                      </a:r>
                      <a:r>
                        <a:rPr lang="en-US" sz="1300" b="1" u="sng" baseline="0" dirty="0" smtClean="0">
                          <a:solidFill>
                            <a:schemeClr val="tx1"/>
                          </a:solidFill>
                          <a:effectLst>
                            <a:outerShdw blurRad="38100" dist="38100" dir="2700000" algn="tl">
                              <a:srgbClr val="000000">
                                <a:alpha val="43137"/>
                              </a:srgbClr>
                            </a:outerShdw>
                          </a:effectLst>
                        </a:rPr>
                        <a:t> Response</a:t>
                      </a:r>
                      <a:r>
                        <a:rPr lang="en-US" sz="1300" b="0" i="1" u="none" baseline="0" dirty="0" smtClean="0">
                          <a:solidFill>
                            <a:schemeClr val="tx1"/>
                          </a:solidFill>
                          <a:effectLst/>
                        </a:rPr>
                        <a:t>          </a:t>
                      </a:r>
                      <a:endParaRPr lang="en-US" sz="1300" b="0" i="1" u="none" dirty="0" smtClean="0">
                        <a:solidFill>
                          <a:schemeClr val="tx1"/>
                        </a:solidFill>
                        <a:effectLst/>
                      </a:endParaRPr>
                    </a:p>
                  </a:txBody>
                  <a:tcPr marL="97155" marR="97155" marT="47897" marB="47897" anchor="ctr">
                    <a:solidFill>
                      <a:schemeClr val="bg1">
                        <a:lumMod val="85000"/>
                      </a:schemeClr>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Toward RI.2.6</a:t>
                      </a:r>
                      <a:endParaRPr lang="en-US" sz="9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831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16</a:t>
                      </a:r>
                      <a:r>
                        <a:rPr lang="en-US" sz="1300" b="1" u="none" dirty="0" smtClean="0">
                          <a:solidFill>
                            <a:schemeClr val="tx1"/>
                          </a:solidFill>
                          <a:effectLst>
                            <a:outerShdw blurRad="38100" dist="38100" dir="2700000" algn="tl">
                              <a:srgbClr val="000000">
                                <a:alpha val="43137"/>
                              </a:srgbClr>
                            </a:outerShdw>
                          </a:effectLst>
                        </a:rPr>
                        <a:t>                                  </a:t>
                      </a:r>
                      <a:r>
                        <a:rPr lang="en-US" sz="1300" b="1" u="sng" dirty="0" smtClean="0">
                          <a:solidFill>
                            <a:schemeClr val="tx1"/>
                          </a:solidFill>
                          <a:effectLst>
                            <a:outerShdw blurRad="38100" dist="38100" dir="2700000" algn="tl">
                              <a:srgbClr val="000000">
                                <a:alpha val="43137"/>
                              </a:srgbClr>
                            </a:outerShdw>
                          </a:effectLst>
                        </a:rPr>
                        <a:t>Informational Text Constructed Response</a:t>
                      </a:r>
                    </a:p>
                  </a:txBody>
                  <a:tcPr marL="97155" marR="97155" marT="47897" marB="47897" anchor="ctr">
                    <a:solidFill>
                      <a:schemeClr val="bg2"/>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Toward RI.2.7</a:t>
                      </a:r>
                      <a:endParaRPr lang="en-US" sz="9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Write</a:t>
                      </a:r>
                      <a:r>
                        <a:rPr lang="en-US" sz="1300" b="1" u="sng" baseline="0" dirty="0" smtClean="0">
                          <a:solidFill>
                            <a:schemeClr val="tx1"/>
                          </a:solidFill>
                          <a:effectLst>
                            <a:outerShdw blurRad="38100" dist="38100" dir="2700000" algn="tl">
                              <a:srgbClr val="000000">
                                <a:alpha val="43137"/>
                              </a:srgbClr>
                            </a:outerShdw>
                          </a:effectLst>
                        </a:rPr>
                        <a:t> and Revise</a:t>
                      </a:r>
                      <a:endParaRPr lang="en-US" sz="13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31053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17</a:t>
                      </a:r>
                      <a:r>
                        <a:rPr lang="en-US" sz="1300" b="1" u="none" dirty="0" smtClean="0">
                          <a:solidFill>
                            <a:schemeClr val="tx1"/>
                          </a:solidFill>
                          <a:effectLst>
                            <a:outerShdw blurRad="38100" dist="38100" dir="2700000" algn="tl">
                              <a:srgbClr val="000000">
                                <a:alpha val="43137"/>
                              </a:srgbClr>
                            </a:outerShdw>
                          </a:effectLst>
                        </a:rPr>
                        <a:t>                                                     </a:t>
                      </a:r>
                      <a:r>
                        <a:rPr lang="en-US" sz="1300" b="1" u="sng" baseline="0" dirty="0" smtClean="0">
                          <a:solidFill>
                            <a:schemeClr val="tx1"/>
                          </a:solidFill>
                          <a:effectLst>
                            <a:outerShdw blurRad="38100" dist="38100" dir="2700000" algn="tl">
                              <a:srgbClr val="000000">
                                <a:alpha val="43137"/>
                              </a:srgbClr>
                            </a:outerShdw>
                          </a:effectLst>
                        </a:rPr>
                        <a:t>Brief Write</a:t>
                      </a:r>
                      <a:endParaRPr lang="en-US" sz="1300" b="1" u="sng" dirty="0" smtClean="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2</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18</a:t>
                      </a:r>
                      <a:r>
                        <a:rPr lang="en-US" sz="13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latin typeface="+mn-lt"/>
                        </a:rPr>
                        <a:t>Which</a:t>
                      </a:r>
                      <a:r>
                        <a:rPr lang="en-US" sz="1200" b="0" u="none" baseline="0" dirty="0" smtClean="0">
                          <a:solidFill>
                            <a:schemeClr val="tx1"/>
                          </a:solidFill>
                          <a:effectLst/>
                          <a:latin typeface="+mn-lt"/>
                        </a:rPr>
                        <a:t> sentence would best finish the paragraph? </a:t>
                      </a:r>
                      <a:r>
                        <a:rPr lang="en-US" sz="1200" b="0" u="none" dirty="0" smtClean="0">
                          <a:solidFill>
                            <a:schemeClr val="tx1"/>
                          </a:solidFill>
                          <a:effectLst/>
                          <a:latin typeface="+mn-lt"/>
                        </a:rPr>
                        <a:t>W.2.2b (develop</a:t>
                      </a:r>
                      <a:r>
                        <a:rPr lang="en-US" sz="1200" b="0" u="none" baseline="0" dirty="0" smtClean="0">
                          <a:solidFill>
                            <a:schemeClr val="tx1"/>
                          </a:solidFill>
                          <a:effectLst/>
                          <a:latin typeface="+mn-lt"/>
                        </a:rPr>
                        <a:t> the topic)</a:t>
                      </a:r>
                      <a:endParaRPr lang="en-US" sz="12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19</a:t>
                      </a:r>
                      <a:r>
                        <a:rPr lang="en-US" sz="1300" b="0" u="none" dirty="0" smtClean="0">
                          <a:solidFill>
                            <a:schemeClr val="tx1"/>
                          </a:solidFill>
                          <a:effectLst/>
                        </a:rPr>
                        <a:t>  </a:t>
                      </a:r>
                      <a:r>
                        <a:rPr lang="en-US" sz="1200" b="0" dirty="0" smtClean="0">
                          <a:latin typeface="+mn-lt"/>
                          <a:cs typeface="Helvetica" pitchFamily="34" charset="0"/>
                        </a:rPr>
                        <a:t>Revise the sentence below.  Which word best replaces the underlined word? </a:t>
                      </a:r>
                      <a:r>
                        <a:rPr lang="en-US" sz="1200" b="0" u="none" dirty="0" smtClean="0">
                          <a:solidFill>
                            <a:schemeClr val="tx1"/>
                          </a:solidFill>
                          <a:effectLst/>
                          <a:latin typeface="+mn-lt"/>
                        </a:rPr>
                        <a:t>L.2.3a</a:t>
                      </a:r>
                      <a:endParaRPr lang="en-US" sz="12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D</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effectLst>
                            <a:outerShdw blurRad="38100" dist="38100" dir="2700000" algn="tl">
                              <a:srgbClr val="000000">
                                <a:alpha val="43137"/>
                              </a:srgbClr>
                            </a:outerShdw>
                          </a:effectLst>
                        </a:rPr>
                        <a:t>Question 20</a:t>
                      </a:r>
                      <a:r>
                        <a:rPr lang="en-US" sz="1300" b="0" u="none" dirty="0" smtClean="0">
                          <a:solidFill>
                            <a:schemeClr val="tx1"/>
                          </a:solidFill>
                          <a:effectLst/>
                        </a:rPr>
                        <a:t>  </a:t>
                      </a:r>
                      <a:r>
                        <a:rPr lang="en-US" sz="1200" b="0" dirty="0" smtClean="0">
                          <a:latin typeface="+mn-lt"/>
                        </a:rPr>
                        <a:t>Which sentence is capitalized correctly?</a:t>
                      </a:r>
                      <a:r>
                        <a:rPr lang="en-US" sz="1300" b="0" u="none" baseline="0" dirty="0" smtClean="0">
                          <a:latin typeface="+mn-lt"/>
                        </a:rPr>
                        <a:t> L.2.2a</a:t>
                      </a:r>
                      <a:endParaRPr lang="en-US" sz="1200" b="1" dirty="0" smtClean="0">
                        <a:latin typeface="Helvetica" pitchFamily="34" charset="0"/>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C</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c>
                  <a:txBody>
                    <a:bodyPr/>
                    <a:lstStyle/>
                    <a:p>
                      <a:pPr algn="ctr"/>
                      <a:r>
                        <a:rPr lang="en-US" sz="1300" b="1" dirty="0" smtClean="0">
                          <a:solidFill>
                            <a:schemeClr val="tx1"/>
                          </a:solidFill>
                          <a:effectLst>
                            <a:outerShdw blurRad="38100" dist="38100" dir="2700000" algn="tl">
                              <a:srgbClr val="000000">
                                <a:alpha val="43137"/>
                              </a:srgbClr>
                            </a:outerShdw>
                          </a:effectLst>
                        </a:rPr>
                        <a:t>1</a:t>
                      </a:r>
                      <a:endParaRPr lang="en-US" sz="13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1500499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80247" y="2613816"/>
            <a:ext cx="2853400" cy="2362540"/>
            <a:chOff x="3962400" y="28651"/>
            <a:chExt cx="2685553" cy="2255152"/>
          </a:xfrm>
        </p:grpSpPr>
        <p:sp>
          <p:nvSpPr>
            <p:cNvPr id="26" name="Trapezoid 25"/>
            <p:cNvSpPr/>
            <p:nvPr/>
          </p:nvSpPr>
          <p:spPr>
            <a:xfrm>
              <a:off x="5009653" y="192137"/>
              <a:ext cx="1638300" cy="1752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267200" y="28651"/>
              <a:ext cx="2362200" cy="2255152"/>
            </a:xfrm>
            <a:prstGeom prst="rect">
              <a:avLst/>
            </a:prstGeom>
            <a:blipFill>
              <a:blip r:embed="rId2" cstate="print"/>
              <a:stretch>
                <a:fillRect/>
              </a:stretch>
            </a:blipFill>
            <a:ln>
              <a:noFill/>
            </a:ln>
            <a:effectLst>
              <a:outerShdw blurRad="50800" dist="50800" dir="5400000" algn="ctr" rotWithShape="0">
                <a:srgbClr val="000000">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962400" y="152400"/>
              <a:ext cx="1143000" cy="923330"/>
            </a:xfrm>
            <a:prstGeom prst="rect">
              <a:avLst/>
            </a:prstGeom>
            <a:solidFill>
              <a:srgbClr val="FFFFE7"/>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a:ln w="11430"/>
                  <a:effectLst>
                    <a:outerShdw blurRad="80000" dist="40000" dir="5040000" algn="tl">
                      <a:srgbClr val="000000">
                        <a:alpha val="30000"/>
                      </a:srgbClr>
                    </a:outerShdw>
                  </a:effectLst>
                </a:rPr>
                <a:t>2</a:t>
              </a:r>
              <a:r>
                <a:rPr lang="en-US" sz="5700" b="1" baseline="30000" dirty="0">
                  <a:ln w="11430"/>
                  <a:effectLst>
                    <a:outerShdw blurRad="80000" dist="40000" dir="5040000" algn="tl">
                      <a:srgbClr val="000000">
                        <a:alpha val="30000"/>
                      </a:srgbClr>
                    </a:outerShdw>
                  </a:effectLst>
                </a:rPr>
                <a:t>nd</a:t>
              </a:r>
              <a:endParaRPr lang="en-US" sz="5700" b="1" dirty="0">
                <a:ln w="11430"/>
                <a:effectLst>
                  <a:outerShdw blurRad="80000" dist="40000" dir="5040000" algn="tl">
                    <a:srgbClr val="000000">
                      <a:alpha val="30000"/>
                    </a:srgbClr>
                  </a:outerShdw>
                </a:effectLst>
              </a:endParaRPr>
            </a:p>
          </p:txBody>
        </p:sp>
      </p:grpSp>
      <p:sp>
        <p:nvSpPr>
          <p:cNvPr id="22" name="Right Triangle 21"/>
          <p:cNvSpPr/>
          <p:nvPr/>
        </p:nvSpPr>
        <p:spPr>
          <a:xfrm rot="5400000" flipH="1">
            <a:off x="660173" y="7641998"/>
            <a:ext cx="1756229" cy="3076575"/>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809625" y="1923432"/>
            <a:ext cx="5968354" cy="6117145"/>
            <a:chOff x="762000" y="1836003"/>
            <a:chExt cx="5617274" cy="5839093"/>
          </a:xfrm>
        </p:grpSpPr>
        <p:grpSp>
          <p:nvGrpSpPr>
            <p:cNvPr id="16" name="Group 15"/>
            <p:cNvGrpSpPr/>
            <p:nvPr/>
          </p:nvGrpSpPr>
          <p:grpSpPr>
            <a:xfrm>
              <a:off x="762000" y="1836003"/>
              <a:ext cx="5492088" cy="5123021"/>
              <a:chOff x="762000" y="468669"/>
              <a:chExt cx="5492088" cy="5123021"/>
            </a:xfrm>
          </p:grpSpPr>
          <p:sp>
            <p:nvSpPr>
              <p:cNvPr id="17" name="TextBox 16"/>
              <p:cNvSpPr txBox="1"/>
              <p:nvPr/>
            </p:nvSpPr>
            <p:spPr>
              <a:xfrm>
                <a:off x="767688" y="3001333"/>
                <a:ext cx="5486400" cy="2590357"/>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Student Copy</a:t>
                </a:r>
              </a:p>
              <a:p>
                <a:r>
                  <a:rPr lang="en-US" sz="3400" b="1" dirty="0">
                    <a:effectLst>
                      <a:outerShdw blurRad="38100" dist="38100" dir="2700000" algn="tl">
                        <a:srgbClr val="000000">
                          <a:alpha val="43137"/>
                        </a:srgbClr>
                      </a:outerShdw>
                    </a:effectLst>
                  </a:rPr>
                  <a:t>Pre-Assessment Quarter </a:t>
                </a:r>
                <a:r>
                  <a:rPr lang="en-US" sz="3400" b="1" i="1" dirty="0" smtClean="0">
                    <a:effectLst>
                      <a:outerShdw blurRad="38100" dist="38100" dir="2700000" algn="tl">
                        <a:srgbClr val="000000">
                          <a:alpha val="43137"/>
                        </a:srgbClr>
                      </a:outerShdw>
                    </a:effectLst>
                  </a:rPr>
                  <a:t>2</a:t>
                </a:r>
                <a:endParaRPr lang="en-US" sz="3400" b="1" i="1" dirty="0">
                  <a:effectLst>
                    <a:outerShdw blurRad="38100" dist="38100" dir="2700000" algn="tl">
                      <a:srgbClr val="000000">
                        <a:alpha val="43137"/>
                      </a:srgbClr>
                    </a:outerShdw>
                  </a:effectLst>
                </a:endParaRPr>
              </a:p>
              <a:p>
                <a:endParaRPr lang="en-US" sz="3400" b="1" dirty="0">
                  <a:effectLst>
                    <a:outerShdw blurRad="38100" dist="38100" dir="2700000" algn="tl">
                      <a:srgbClr val="000000">
                        <a:alpha val="43137"/>
                      </a:srgbClr>
                    </a:outerShdw>
                  </a:effectLst>
                </a:endParaRPr>
              </a:p>
              <a:p>
                <a:r>
                  <a:rPr lang="en-US" sz="3400" b="1" dirty="0">
                    <a:effectLst>
                      <a:outerShdw blurRad="38100" dist="38100" dir="2700000" algn="tl">
                        <a:srgbClr val="000000">
                          <a:alpha val="43137"/>
                        </a:srgbClr>
                      </a:outerShdw>
                    </a:effectLst>
                  </a:rPr>
                  <a:t>Name____________________</a:t>
                </a:r>
              </a:p>
              <a:p>
                <a:pPr algn="ctr"/>
                <a:endParaRPr lang="en-US" sz="3400" b="1" dirty="0">
                  <a:effectLst>
                    <a:outerShdw blurRad="38100" dist="38100" dir="2700000" algn="tl">
                      <a:srgbClr val="000000">
                        <a:alpha val="43137"/>
                      </a:srgbClr>
                    </a:outerShdw>
                  </a:effectLst>
                </a:endParaRPr>
              </a:p>
            </p:txBody>
          </p:sp>
          <p:sp>
            <p:nvSpPr>
              <p:cNvPr id="19" name="Rectangle 18"/>
              <p:cNvSpPr/>
              <p:nvPr/>
            </p:nvSpPr>
            <p:spPr>
              <a:xfrm>
                <a:off x="762000" y="468669"/>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 name="TextBox 1"/>
            <p:cNvSpPr txBox="1"/>
            <p:nvPr/>
          </p:nvSpPr>
          <p:spPr>
            <a:xfrm>
              <a:off x="789024" y="6705600"/>
              <a:ext cx="5590250" cy="969496"/>
            </a:xfrm>
            <a:prstGeom prst="rect">
              <a:avLst/>
            </a:prstGeom>
            <a:noFill/>
          </p:spPr>
          <p:txBody>
            <a:bodyPr wrap="square" rtlCol="0">
              <a:spAutoFit/>
            </a:bodyPr>
            <a:lstStyle/>
            <a:p>
              <a:r>
                <a:rPr lang="en-US" dirty="0" smtClean="0"/>
                <a:t>Directions:</a:t>
              </a:r>
            </a:p>
            <a:p>
              <a:r>
                <a:rPr lang="en-US" dirty="0" smtClean="0"/>
                <a:t>Read each story.</a:t>
              </a:r>
            </a:p>
            <a:p>
              <a:r>
                <a:rPr lang="en-US" dirty="0" smtClean="0"/>
                <a:t>Then answer the questions about the story.</a:t>
              </a:r>
              <a:endParaRPr lang="en-US" dirty="0"/>
            </a:p>
          </p:txBody>
        </p:sp>
      </p:grpSp>
    </p:spTree>
    <p:extLst>
      <p:ext uri="{BB962C8B-B14F-4D97-AF65-F5344CB8AC3E}">
        <p14:creationId xmlns:p14="http://schemas.microsoft.com/office/powerpoint/2010/main" val="805502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5" name="TextBox 4"/>
          <p:cNvSpPr txBox="1"/>
          <p:nvPr/>
        </p:nvSpPr>
        <p:spPr>
          <a:xfrm>
            <a:off x="304800" y="533400"/>
            <a:ext cx="7105650" cy="3170099"/>
          </a:xfrm>
          <a:prstGeom prst="rect">
            <a:avLst/>
          </a:prstGeom>
          <a:noFill/>
          <a:ln>
            <a:noFill/>
          </a:ln>
        </p:spPr>
        <p:txBody>
          <a:bodyPr wrap="square" rtlCol="0">
            <a:spAutoFit/>
          </a:bodyPr>
          <a:lstStyle/>
          <a:p>
            <a:r>
              <a:rPr lang="en-US" b="1" u="sng" dirty="0" smtClean="0"/>
              <a:t>Student Directions </a:t>
            </a:r>
            <a:r>
              <a:rPr lang="en-US" b="1" dirty="0" smtClean="0"/>
              <a:t> (2 parts)</a:t>
            </a:r>
            <a:endParaRPr lang="en-US" b="1" dirty="0"/>
          </a:p>
          <a:p>
            <a:endParaRPr lang="en-US" u="sng" dirty="0" smtClean="0"/>
          </a:p>
          <a:p>
            <a:r>
              <a:rPr lang="en-US" b="1" u="sng" dirty="0" smtClean="0"/>
              <a:t>Part 1</a:t>
            </a:r>
            <a:r>
              <a:rPr lang="en-US" b="1" dirty="0" smtClean="0"/>
              <a:t> </a:t>
            </a:r>
          </a:p>
          <a:p>
            <a:endParaRPr lang="en-US" dirty="0" smtClean="0"/>
          </a:p>
          <a:p>
            <a:pPr marL="342900" indent="-342900">
              <a:buAutoNum type="arabicPeriod"/>
            </a:pPr>
            <a:r>
              <a:rPr lang="en-US" dirty="0" smtClean="0"/>
              <a:t>Read </a:t>
            </a:r>
            <a:r>
              <a:rPr lang="en-US" i="1" u="sng" dirty="0" smtClean="0"/>
              <a:t>Oh Nuts! </a:t>
            </a:r>
            <a:r>
              <a:rPr lang="en-US" dirty="0" smtClean="0"/>
              <a:t>and </a:t>
            </a:r>
            <a:r>
              <a:rPr lang="en-US" i="1" u="sng" dirty="0" smtClean="0"/>
              <a:t>Plant Life Cycles</a:t>
            </a:r>
            <a:r>
              <a:rPr lang="en-US" dirty="0" smtClean="0"/>
              <a:t>.</a:t>
            </a:r>
          </a:p>
          <a:p>
            <a:pPr marL="342900" indent="-342900">
              <a:buAutoNum type="arabicPeriod"/>
            </a:pPr>
            <a:endParaRPr lang="en-US" dirty="0" smtClean="0"/>
          </a:p>
          <a:p>
            <a:pPr marL="342900" indent="-342900">
              <a:buAutoNum type="arabicPeriod" startAt="2"/>
            </a:pPr>
            <a:r>
              <a:rPr lang="en-US" dirty="0" smtClean="0"/>
              <a:t>Take notes as you read.</a:t>
            </a:r>
          </a:p>
          <a:p>
            <a:pPr marL="342900" indent="-342900">
              <a:buAutoNum type="arabicPeriod" startAt="2"/>
            </a:pPr>
            <a:endParaRPr lang="en-US" dirty="0" smtClean="0"/>
          </a:p>
          <a:p>
            <a:pPr marL="342900" indent="-342900">
              <a:buAutoNum type="arabicPeriod" startAt="2"/>
            </a:pPr>
            <a:r>
              <a:rPr lang="en-US" dirty="0" smtClean="0"/>
              <a:t>Answer the questions.</a:t>
            </a:r>
          </a:p>
          <a:p>
            <a:endParaRPr lang="en-US" dirty="0"/>
          </a:p>
        </p:txBody>
      </p:sp>
    </p:spTree>
    <p:extLst>
      <p:ext uri="{BB962C8B-B14F-4D97-AF65-F5344CB8AC3E}">
        <p14:creationId xmlns:p14="http://schemas.microsoft.com/office/powerpoint/2010/main" val="3666999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Rectangle 4"/>
          <p:cNvSpPr/>
          <p:nvPr/>
        </p:nvSpPr>
        <p:spPr>
          <a:xfrm>
            <a:off x="400050" y="0"/>
            <a:ext cx="7086600" cy="6709529"/>
          </a:xfrm>
          <a:prstGeom prst="rect">
            <a:avLst/>
          </a:prstGeom>
        </p:spPr>
        <p:txBody>
          <a:bodyPr wrap="square">
            <a:spAutoFit/>
          </a:bodyPr>
          <a:lstStyle/>
          <a:p>
            <a:pPr algn="r"/>
            <a:r>
              <a:rPr lang="en-US" sz="1000" dirty="0"/>
              <a:t>Grade equivalent: 2.0</a:t>
            </a:r>
          </a:p>
          <a:p>
            <a:pPr algn="r"/>
            <a:r>
              <a:rPr lang="en-US" sz="1000" dirty="0"/>
              <a:t>Lexile Measure: 420</a:t>
            </a:r>
          </a:p>
          <a:p>
            <a:pPr algn="r"/>
            <a:r>
              <a:rPr lang="en-US" sz="1000" dirty="0"/>
              <a:t>Mean Sentence Length: 7.26</a:t>
            </a:r>
          </a:p>
          <a:p>
            <a:pPr algn="r"/>
            <a:r>
              <a:rPr lang="en-US" sz="1000" dirty="0"/>
              <a:t>Mean Log Word Frequency 3.58</a:t>
            </a:r>
          </a:p>
          <a:p>
            <a:pPr algn="r"/>
            <a:r>
              <a:rPr lang="en-US" sz="1000" dirty="0"/>
              <a:t>Word Count: </a:t>
            </a:r>
            <a:r>
              <a:rPr lang="en-US" sz="1000" dirty="0" smtClean="0"/>
              <a:t>247</a:t>
            </a:r>
            <a:endParaRPr lang="en-US" sz="1600" b="1" u="sng" dirty="0"/>
          </a:p>
          <a:p>
            <a:pPr algn="ctr"/>
            <a:r>
              <a:rPr lang="en-US" sz="1800" b="1" u="sng" dirty="0" smtClean="0"/>
              <a:t>Oh </a:t>
            </a:r>
            <a:r>
              <a:rPr lang="en-US" sz="1800" b="1" u="sng" dirty="0"/>
              <a:t>Nuts</a:t>
            </a:r>
            <a:r>
              <a:rPr lang="en-US" sz="1800" b="1" u="sng" dirty="0" smtClean="0"/>
              <a:t>!</a:t>
            </a:r>
          </a:p>
          <a:p>
            <a:pPr algn="ctr"/>
            <a:r>
              <a:rPr lang="en-US" sz="1200" dirty="0" smtClean="0"/>
              <a:t>By Elizabeth Yeo</a:t>
            </a:r>
            <a:endParaRPr lang="en-US" sz="1400" dirty="0" smtClean="0"/>
          </a:p>
          <a:p>
            <a:r>
              <a:rPr lang="en-US" sz="1400" dirty="0" smtClean="0"/>
              <a:t>Chestnut and Daisy were two young squirrels. They were born the same month in the spring. They had been best friends ever since. </a:t>
            </a:r>
          </a:p>
          <a:p>
            <a:endParaRPr lang="en-US" sz="1400" dirty="0"/>
          </a:p>
          <a:p>
            <a:r>
              <a:rPr lang="en-US" sz="1400" dirty="0" smtClean="0"/>
              <a:t>The </a:t>
            </a:r>
            <a:r>
              <a:rPr lang="en-US" sz="1400" dirty="0"/>
              <a:t>two friends had fun all summer. They raced each other along </a:t>
            </a:r>
            <a:r>
              <a:rPr lang="en-US" sz="1400" dirty="0" smtClean="0"/>
              <a:t>the top </a:t>
            </a:r>
            <a:r>
              <a:rPr lang="en-US" sz="1400" dirty="0"/>
              <a:t>of the long fence around they park. They climbed to the tops of </a:t>
            </a:r>
            <a:r>
              <a:rPr lang="en-US" sz="1400" dirty="0" smtClean="0"/>
              <a:t>the tallest </a:t>
            </a:r>
            <a:r>
              <a:rPr lang="en-US" sz="1400" dirty="0"/>
              <a:t>trees. They took naps under the raspberry bush. They </a:t>
            </a:r>
            <a:r>
              <a:rPr lang="en-US" sz="1400" dirty="0" smtClean="0"/>
              <a:t>ate delicious </a:t>
            </a:r>
            <a:r>
              <a:rPr lang="en-US" sz="1400" dirty="0"/>
              <a:t>scraps of food that people left behind in the </a:t>
            </a:r>
            <a:r>
              <a:rPr lang="en-US" sz="1400" dirty="0" smtClean="0"/>
              <a:t>park. </a:t>
            </a:r>
          </a:p>
          <a:p>
            <a:endParaRPr lang="en-US" sz="1400" dirty="0"/>
          </a:p>
          <a:p>
            <a:r>
              <a:rPr lang="en-US" sz="1400" dirty="0" smtClean="0"/>
              <a:t>Then </a:t>
            </a:r>
            <a:r>
              <a:rPr lang="en-US" sz="1400" dirty="0"/>
              <a:t>fall came. Chestnut didn’t want to play anymore. He spent </a:t>
            </a:r>
            <a:r>
              <a:rPr lang="en-US" sz="1400" dirty="0" smtClean="0"/>
              <a:t>every day </a:t>
            </a:r>
            <a:r>
              <a:rPr lang="en-US" sz="1400" dirty="0"/>
              <a:t>collecting the nuts that fell from the trees. Then he buried them </a:t>
            </a:r>
            <a:r>
              <a:rPr lang="en-US" sz="1400" dirty="0" smtClean="0"/>
              <a:t>all over </a:t>
            </a:r>
            <a:r>
              <a:rPr lang="en-US" sz="1400" dirty="0"/>
              <a:t>the park. </a:t>
            </a:r>
            <a:endParaRPr lang="en-US" sz="1400" dirty="0" smtClean="0"/>
          </a:p>
          <a:p>
            <a:endParaRPr lang="en-US" sz="1400" dirty="0"/>
          </a:p>
          <a:p>
            <a:r>
              <a:rPr lang="en-US" sz="1400" dirty="0" smtClean="0"/>
              <a:t>“</a:t>
            </a:r>
            <a:r>
              <a:rPr lang="en-US" sz="1400" dirty="0"/>
              <a:t>Nuts, nuts, nuts,” said Daisy. “Can’t you think </a:t>
            </a:r>
            <a:r>
              <a:rPr lang="en-US" sz="1400" dirty="0" smtClean="0"/>
              <a:t>about anything </a:t>
            </a:r>
            <a:r>
              <a:rPr lang="en-US" sz="1400" dirty="0"/>
              <a:t>else</a:t>
            </a:r>
            <a:r>
              <a:rPr lang="en-US" sz="1400" dirty="0" smtClean="0"/>
              <a:t>?” “But </a:t>
            </a:r>
            <a:r>
              <a:rPr lang="en-US" sz="1400" dirty="0"/>
              <a:t>winter is coming soon,” Chestnut warned her. “We’ll </a:t>
            </a:r>
            <a:r>
              <a:rPr lang="en-US" sz="1400" dirty="0" smtClean="0"/>
              <a:t>need something </a:t>
            </a:r>
            <a:r>
              <a:rPr lang="en-US" sz="1400" dirty="0"/>
              <a:t>to eat then</a:t>
            </a:r>
            <a:r>
              <a:rPr lang="en-US" sz="1400" dirty="0" smtClean="0"/>
              <a:t>.” </a:t>
            </a:r>
          </a:p>
          <a:p>
            <a:endParaRPr lang="en-US" sz="1400" dirty="0"/>
          </a:p>
          <a:p>
            <a:r>
              <a:rPr lang="en-US" sz="1400" dirty="0" smtClean="0"/>
              <a:t>“</a:t>
            </a:r>
            <a:r>
              <a:rPr lang="en-US" sz="1400" dirty="0"/>
              <a:t>We can eat scraps that people leave behind, like we always do,” </a:t>
            </a:r>
            <a:r>
              <a:rPr lang="en-US" sz="1400" dirty="0" smtClean="0"/>
              <a:t>Daisy said</a:t>
            </a:r>
            <a:r>
              <a:rPr lang="en-US" sz="1400" dirty="0"/>
              <a:t>. </a:t>
            </a:r>
            <a:endParaRPr lang="en-US" sz="1400" dirty="0" smtClean="0"/>
          </a:p>
          <a:p>
            <a:endParaRPr lang="en-US" sz="1400" dirty="0"/>
          </a:p>
          <a:p>
            <a:r>
              <a:rPr lang="en-US" sz="1400" dirty="0" smtClean="0"/>
              <a:t>“</a:t>
            </a:r>
            <a:r>
              <a:rPr lang="en-US" sz="1400" dirty="0"/>
              <a:t>Maybe we can,” Chestnut said. “But I’d rather be safe </a:t>
            </a:r>
            <a:r>
              <a:rPr lang="en-US" sz="1400" dirty="0" smtClean="0"/>
              <a:t>than sorry.” So </a:t>
            </a:r>
            <a:r>
              <a:rPr lang="en-US" sz="1400" dirty="0"/>
              <a:t>Chestnut kept collecting nuts. </a:t>
            </a:r>
            <a:endParaRPr lang="en-US" sz="1400" dirty="0" smtClean="0"/>
          </a:p>
          <a:p>
            <a:endParaRPr lang="en-US" sz="1400" dirty="0"/>
          </a:p>
          <a:p>
            <a:r>
              <a:rPr lang="en-US" sz="1400" dirty="0" smtClean="0"/>
              <a:t>Daisy </a:t>
            </a:r>
            <a:r>
              <a:rPr lang="en-US" sz="1400" dirty="0"/>
              <a:t>ran along the top of </a:t>
            </a:r>
            <a:r>
              <a:rPr lang="en-US" sz="1400" dirty="0" smtClean="0"/>
              <a:t>the fence </a:t>
            </a:r>
            <a:r>
              <a:rPr lang="en-US" sz="1400" dirty="0"/>
              <a:t>by herself. She climbed the tops of the tallest trees. She </a:t>
            </a:r>
            <a:r>
              <a:rPr lang="en-US" sz="1400" dirty="0" smtClean="0"/>
              <a:t>took lots </a:t>
            </a:r>
            <a:r>
              <a:rPr lang="en-US" sz="1400" dirty="0"/>
              <a:t>of </a:t>
            </a:r>
            <a:r>
              <a:rPr lang="en-US" sz="1400" dirty="0" smtClean="0"/>
              <a:t>naps. Then </a:t>
            </a:r>
            <a:r>
              <a:rPr lang="en-US" sz="1400" dirty="0"/>
              <a:t>winter came. People stopped coming to the park. There were </a:t>
            </a:r>
            <a:r>
              <a:rPr lang="en-US" sz="1400" dirty="0" smtClean="0"/>
              <a:t>no scraps </a:t>
            </a:r>
            <a:r>
              <a:rPr lang="en-US" sz="1400" dirty="0"/>
              <a:t>of food to eat. </a:t>
            </a:r>
            <a:endParaRPr lang="en-US" sz="1400" dirty="0" smtClean="0"/>
          </a:p>
          <a:p>
            <a:endParaRPr lang="en-US" sz="1400" dirty="0"/>
          </a:p>
          <a:p>
            <a:r>
              <a:rPr lang="en-US" sz="1400" dirty="0" smtClean="0"/>
              <a:t>Daisy </a:t>
            </a:r>
            <a:r>
              <a:rPr lang="en-US" sz="1400" dirty="0"/>
              <a:t>became very hungry. But Chestnut </a:t>
            </a:r>
            <a:r>
              <a:rPr lang="en-US" sz="1400" dirty="0" smtClean="0"/>
              <a:t>had plenty </a:t>
            </a:r>
            <a:r>
              <a:rPr lang="en-US" sz="1400" dirty="0"/>
              <a:t>of nuts to eat. “Chestnut, can I please have some of </a:t>
            </a:r>
            <a:r>
              <a:rPr lang="en-US" sz="1400" dirty="0" smtClean="0"/>
              <a:t>your nuts</a:t>
            </a:r>
            <a:r>
              <a:rPr lang="en-US" sz="1400" dirty="0"/>
              <a:t>?” Daisy asked</a:t>
            </a:r>
            <a:r>
              <a:rPr lang="en-US" sz="1400" dirty="0" smtClean="0"/>
              <a:t>. “</a:t>
            </a:r>
            <a:r>
              <a:rPr lang="en-US" sz="1400" dirty="0"/>
              <a:t>Of course you can,” Chestnut said. “Just promise you’ll help </a:t>
            </a:r>
            <a:r>
              <a:rPr lang="en-US" sz="1400" dirty="0" smtClean="0"/>
              <a:t>me collect </a:t>
            </a:r>
            <a:r>
              <a:rPr lang="en-US" sz="1400" dirty="0"/>
              <a:t>nuts next fall</a:t>
            </a:r>
            <a:r>
              <a:rPr lang="en-US" sz="1400" dirty="0" smtClean="0"/>
              <a:t>.” “</a:t>
            </a:r>
            <a:r>
              <a:rPr lang="en-US" sz="1400" dirty="0"/>
              <a:t>I will!” Daisy promised. “You were right all along!”</a:t>
            </a:r>
          </a:p>
        </p:txBody>
      </p:sp>
      <p:sp>
        <p:nvSpPr>
          <p:cNvPr id="12" name="TextBox 11"/>
          <p:cNvSpPr txBox="1"/>
          <p:nvPr/>
        </p:nvSpPr>
        <p:spPr>
          <a:xfrm>
            <a:off x="457200" y="76200"/>
            <a:ext cx="2286000" cy="369332"/>
          </a:xfrm>
          <a:prstGeom prst="rect">
            <a:avLst/>
          </a:prstGeom>
          <a:noFill/>
        </p:spPr>
        <p:txBody>
          <a:bodyPr wrap="square" rtlCol="0">
            <a:spAutoFit/>
          </a:bodyPr>
          <a:lstStyle/>
          <a:p>
            <a:r>
              <a:rPr lang="en-US" sz="1800" dirty="0" smtClean="0"/>
              <a:t>Part 1</a:t>
            </a:r>
            <a:endParaRPr lang="en-US" sz="1800" dirty="0"/>
          </a:p>
        </p:txBody>
      </p:sp>
      <p:grpSp>
        <p:nvGrpSpPr>
          <p:cNvPr id="3" name="Group 2"/>
          <p:cNvGrpSpPr/>
          <p:nvPr/>
        </p:nvGrpSpPr>
        <p:grpSpPr>
          <a:xfrm>
            <a:off x="762000" y="6678751"/>
            <a:ext cx="3085788" cy="2846249"/>
            <a:chOff x="762000" y="6678751"/>
            <a:chExt cx="3085788" cy="2846249"/>
          </a:xfrm>
        </p:grpSpPr>
        <p:grpSp>
          <p:nvGrpSpPr>
            <p:cNvPr id="8" name="Group 7"/>
            <p:cNvGrpSpPr/>
            <p:nvPr/>
          </p:nvGrpSpPr>
          <p:grpSpPr>
            <a:xfrm>
              <a:off x="762000" y="6760726"/>
              <a:ext cx="3085788" cy="2764274"/>
              <a:chOff x="800412" y="6267956"/>
              <a:chExt cx="3085788" cy="2764274"/>
            </a:xfrm>
          </p:grpSpPr>
          <p:pic>
            <p:nvPicPr>
              <p:cNvPr id="2050" name="Picture 2" descr="C:\Users\Susan Richmond\AppData\Local\Microsoft\Windows\Temporary Internet Files\Content.IE5\JKRE8CXP\MP900406486[1].jp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00413" y="6267956"/>
                <a:ext cx="3085787" cy="20563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00412" y="8324344"/>
                <a:ext cx="3085787" cy="707886"/>
              </a:xfrm>
              <a:prstGeom prst="rect">
                <a:avLst/>
              </a:prstGeom>
            </p:spPr>
            <p:txBody>
              <a:bodyPr wrap="square">
                <a:spAutoFit/>
              </a:bodyPr>
              <a:lstStyle/>
              <a:p>
                <a:r>
                  <a:rPr lang="en-US" sz="800" dirty="0" smtClean="0"/>
                  <a:t>Squirrels store </a:t>
                </a:r>
                <a:r>
                  <a:rPr lang="en-US" sz="800" dirty="0"/>
                  <a:t>nuts and acorns for winter. </a:t>
                </a:r>
                <a:r>
                  <a:rPr lang="en-US" sz="800" dirty="0" smtClean="0"/>
                  <a:t>Many squirrels do not hibernate in the winter so they need the food. They also store walnuts</a:t>
                </a:r>
                <a:r>
                  <a:rPr lang="en-US" sz="800" dirty="0"/>
                  <a:t>, hazelnuts, and a bunch of others. Having a small animal bury a seed in the ground is good for the tree it came from, </a:t>
                </a:r>
                <a:r>
                  <a:rPr lang="en-US" sz="800" dirty="0" smtClean="0"/>
                  <a:t>too. Many trees get their start because a squirrel buried a nut.</a:t>
                </a:r>
              </a:p>
            </p:txBody>
          </p:sp>
        </p:grpSp>
        <p:sp>
          <p:nvSpPr>
            <p:cNvPr id="2" name="TextBox 1"/>
            <p:cNvSpPr txBox="1"/>
            <p:nvPr/>
          </p:nvSpPr>
          <p:spPr>
            <a:xfrm>
              <a:off x="762001" y="6678751"/>
              <a:ext cx="3085786" cy="307777"/>
            </a:xfrm>
            <a:prstGeom prst="rect">
              <a:avLst/>
            </a:prstGeom>
            <a:solidFill>
              <a:schemeClr val="bg2"/>
            </a:solidFill>
          </p:spPr>
          <p:txBody>
            <a:bodyPr wrap="square" rtlCol="0">
              <a:spAutoFit/>
            </a:bodyPr>
            <a:lstStyle/>
            <a:p>
              <a:r>
                <a:rPr lang="en-US" sz="1400" b="1" dirty="0" smtClean="0"/>
                <a:t>Illustration </a:t>
              </a:r>
              <a:r>
                <a:rPr lang="en-US" sz="1400" b="1" dirty="0"/>
                <a:t>1</a:t>
              </a:r>
            </a:p>
          </p:txBody>
        </p:sp>
      </p:grpSp>
      <p:grpSp>
        <p:nvGrpSpPr>
          <p:cNvPr id="9" name="Group 8"/>
          <p:cNvGrpSpPr/>
          <p:nvPr/>
        </p:nvGrpSpPr>
        <p:grpSpPr>
          <a:xfrm>
            <a:off x="4343400" y="6678751"/>
            <a:ext cx="2438401" cy="2617649"/>
            <a:chOff x="4343400" y="6678751"/>
            <a:chExt cx="2438401" cy="2617649"/>
          </a:xfrm>
        </p:grpSpPr>
        <p:grpSp>
          <p:nvGrpSpPr>
            <p:cNvPr id="7" name="Group 6"/>
            <p:cNvGrpSpPr/>
            <p:nvPr/>
          </p:nvGrpSpPr>
          <p:grpSpPr>
            <a:xfrm>
              <a:off x="4343400" y="6778347"/>
              <a:ext cx="2438401" cy="2518053"/>
              <a:chOff x="4343400" y="6858000"/>
              <a:chExt cx="2438401" cy="2518053"/>
            </a:xfrm>
          </p:grpSpPr>
          <p:pic>
            <p:nvPicPr>
              <p:cNvPr id="2051" name="Picture 3" descr="C:\Users\Susan Richmond\AppData\Local\Microsoft\Windows\Temporary Internet Files\Content.IE5\9B9JGHNT\MP900262585[1].jp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391" t="16954" r="-391" b="26823"/>
              <a:stretch/>
            </p:blipFill>
            <p:spPr bwMode="auto">
              <a:xfrm>
                <a:off x="4343400" y="6858000"/>
                <a:ext cx="2438400" cy="20563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43401" y="8914388"/>
                <a:ext cx="2438400" cy="461665"/>
              </a:xfrm>
              <a:prstGeom prst="rect">
                <a:avLst/>
              </a:prstGeom>
            </p:spPr>
            <p:txBody>
              <a:bodyPr wrap="square">
                <a:spAutoFit/>
              </a:bodyPr>
              <a:lstStyle/>
              <a:p>
                <a:r>
                  <a:rPr lang="en-US" sz="800" dirty="0"/>
                  <a:t>Squirrels are clever, and </a:t>
                </a:r>
                <a:r>
                  <a:rPr lang="en-US" sz="800" dirty="0" smtClean="0"/>
                  <a:t>find the best way to get </a:t>
                </a:r>
                <a:r>
                  <a:rPr lang="en-US" sz="800" dirty="0"/>
                  <a:t>food. </a:t>
                </a:r>
                <a:r>
                  <a:rPr lang="en-US" sz="800" dirty="0" smtClean="0"/>
                  <a:t>They are very good at finding </a:t>
                </a:r>
                <a:r>
                  <a:rPr lang="en-US" sz="800" dirty="0"/>
                  <a:t>shortcuts. </a:t>
                </a:r>
                <a:r>
                  <a:rPr lang="en-US" sz="800" dirty="0" smtClean="0"/>
                  <a:t>Squirrels can leap </a:t>
                </a:r>
                <a:r>
                  <a:rPr lang="en-US" sz="800" dirty="0"/>
                  <a:t>onto </a:t>
                </a:r>
                <a:r>
                  <a:rPr lang="en-US" sz="800" dirty="0" smtClean="0"/>
                  <a:t>almost anything as they hunt for food.</a:t>
                </a:r>
                <a:endParaRPr lang="en-US" sz="800" dirty="0"/>
              </a:p>
            </p:txBody>
          </p:sp>
        </p:grpSp>
        <p:sp>
          <p:nvSpPr>
            <p:cNvPr id="13" name="TextBox 12"/>
            <p:cNvSpPr txBox="1"/>
            <p:nvPr/>
          </p:nvSpPr>
          <p:spPr>
            <a:xfrm>
              <a:off x="4343401" y="6678751"/>
              <a:ext cx="2438400" cy="307777"/>
            </a:xfrm>
            <a:prstGeom prst="rect">
              <a:avLst/>
            </a:prstGeom>
            <a:solidFill>
              <a:schemeClr val="bg2"/>
            </a:solidFill>
          </p:spPr>
          <p:txBody>
            <a:bodyPr wrap="square" rtlCol="0">
              <a:spAutoFit/>
            </a:bodyPr>
            <a:lstStyle/>
            <a:p>
              <a:r>
                <a:rPr lang="en-US" sz="1400" b="1" dirty="0" smtClean="0"/>
                <a:t>Illustration </a:t>
              </a:r>
              <a:r>
                <a:rPr lang="en-US" sz="1400" b="1" dirty="0"/>
                <a:t>2</a:t>
              </a:r>
            </a:p>
          </p:txBody>
        </p:sp>
      </p:grpSp>
    </p:spTree>
    <p:extLst>
      <p:ext uri="{BB962C8B-B14F-4D97-AF65-F5344CB8AC3E}">
        <p14:creationId xmlns:p14="http://schemas.microsoft.com/office/powerpoint/2010/main" val="211462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1" y="213244"/>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05938607"/>
              </p:ext>
            </p:extLst>
          </p:nvPr>
        </p:nvGraphicFramePr>
        <p:xfrm>
          <a:off x="1036320" y="670560"/>
          <a:ext cx="5440680" cy="7336536"/>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  </a:t>
                      </a: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3964236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557963" y="9372466"/>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30</a:t>
            </a:fld>
            <a:endParaRPr>
              <a:solidFill>
                <a:srgbClr val="888888"/>
              </a:solidFill>
            </a:endParaRPr>
          </a:p>
        </p:txBody>
      </p:sp>
      <p:sp>
        <p:nvSpPr>
          <p:cNvPr id="72" name="Shape 72"/>
          <p:cNvSpPr/>
          <p:nvPr/>
        </p:nvSpPr>
        <p:spPr>
          <a:xfrm>
            <a:off x="572038" y="4724400"/>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77" name="Shape 77"/>
          <p:cNvSpPr/>
          <p:nvPr/>
        </p:nvSpPr>
        <p:spPr>
          <a:xfrm>
            <a:off x="714750" y="988540"/>
            <a:ext cx="6571876" cy="24881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941" tIns="50941" rIns="50941" bIns="50941" numCol="1" anchor="t">
            <a:spAutoFit/>
          </a:bodyPr>
          <a:lstStyle/>
          <a:p>
            <a:pPr marL="342900" lvl="0" indent="-342900">
              <a:buAutoNum type="arabicPeriod"/>
              <a:defRPr sz="1800"/>
            </a:pPr>
            <a:r>
              <a:rPr lang="en-US" sz="1800" b="1" dirty="0" smtClean="0">
                <a:latin typeface="Helvetica" panose="020B0604020202020204" pitchFamily="34" charset="0"/>
                <a:cs typeface="Helvetica" panose="020B0604020202020204" pitchFamily="34" charset="0"/>
                <a:sym typeface="Helvetica"/>
              </a:rPr>
              <a:t>How does the author introduce the characters</a:t>
            </a:r>
            <a:r>
              <a:rPr sz="1800" b="1" dirty="0" smtClean="0">
                <a:latin typeface="Helvetica" panose="020B0604020202020204" pitchFamily="34" charset="0"/>
                <a:cs typeface="Helvetica" panose="020B0604020202020204" pitchFamily="34" charset="0"/>
                <a:sym typeface="Helvetica"/>
              </a:rPr>
              <a:t>? </a:t>
            </a:r>
            <a:endParaRPr lang="en-US" sz="1800" b="1" dirty="0" smtClean="0">
              <a:latin typeface="Helvetica" panose="020B0604020202020204" pitchFamily="34" charset="0"/>
              <a:cs typeface="Helvetica" panose="020B0604020202020204" pitchFamily="34" charset="0"/>
              <a:sym typeface="Helvetica"/>
            </a:endParaRPr>
          </a:p>
          <a:p>
            <a:pPr marL="342900" lvl="0" indent="-342900">
              <a:buAutoNum type="arabicPeriod"/>
              <a:defRPr sz="1800"/>
            </a:pPr>
            <a:endParaRPr b="1" dirty="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The two characters in the passage are Chestnut and Daisy.</a:t>
            </a:r>
          </a:p>
          <a:p>
            <a:pPr marL="548592"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The characters are introduced as two young squirrels.</a:t>
            </a:r>
          </a:p>
          <a:p>
            <a:pPr marL="548592"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The characters are best friends.</a:t>
            </a:r>
          </a:p>
          <a:p>
            <a:pPr marL="548592"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548592"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The two friends have fun all summer long.</a:t>
            </a:r>
            <a:endParaRPr sz="1700" dirty="0">
              <a:latin typeface="Helvetica" panose="020B0604020202020204" pitchFamily="34" charset="0"/>
              <a:cs typeface="Helvetica" panose="020B0604020202020204" pitchFamily="34" charset="0"/>
              <a:sym typeface="Helvetica"/>
            </a:endParaRPr>
          </a:p>
        </p:txBody>
      </p:sp>
      <p:sp>
        <p:nvSpPr>
          <p:cNvPr id="78" name="Shape 78"/>
          <p:cNvSpPr/>
          <p:nvPr/>
        </p:nvSpPr>
        <p:spPr>
          <a:xfrm>
            <a:off x="667993" y="1606956"/>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9" name="Shape 79"/>
          <p:cNvSpPr/>
          <p:nvPr/>
        </p:nvSpPr>
        <p:spPr>
          <a:xfrm>
            <a:off x="649211" y="2116375"/>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0" name="Shape 80"/>
          <p:cNvSpPr/>
          <p:nvPr/>
        </p:nvSpPr>
        <p:spPr>
          <a:xfrm>
            <a:off x="650891" y="3113313"/>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a:off x="652571" y="2648280"/>
            <a:ext cx="275106"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7" name="Shape 87"/>
          <p:cNvSpPr/>
          <p:nvPr/>
        </p:nvSpPr>
        <p:spPr>
          <a:xfrm>
            <a:off x="745258" y="5096009"/>
            <a:ext cx="6622330" cy="3811585"/>
          </a:xfrm>
          <a:prstGeom prst="rect">
            <a:avLst/>
          </a:prstGeom>
          <a:ln w="12700">
            <a:miter lim="400000"/>
          </a:ln>
          <a:extLst>
            <a:ext uri="{C572A759-6A51-4108-AA02-DFA0A04FC94B}">
              <ma14:wrappingTextBoxFlag xmlns="" xmlns:ma14="http://schemas.microsoft.com/office/mac/drawingml/2011/main" val="1"/>
            </a:ext>
          </a:extLst>
        </p:spPr>
        <p:txBody>
          <a:bodyPr wrap="square" lIns="50941" tIns="50941" rIns="50941" bIns="50941">
            <a:spAutoFit/>
          </a:bodyPr>
          <a:lstStyle/>
          <a:p>
            <a:pPr marL="401638" lvl="0" indent="-401638">
              <a:buAutoNum type="arabicPeriod" startAt="2"/>
              <a:defRPr sz="1800"/>
            </a:pPr>
            <a:r>
              <a:rPr lang="en-US" sz="1800" b="1" dirty="0" smtClean="0">
                <a:latin typeface="Helvetica" panose="020B0604020202020204" pitchFamily="34" charset="0"/>
                <a:cs typeface="Helvetica" panose="020B0604020202020204" pitchFamily="34" charset="0"/>
                <a:sym typeface="Helvetica"/>
              </a:rPr>
              <a:t>What sentence best describes the conclusion of the passage</a:t>
            </a:r>
            <a:r>
              <a:rPr sz="1800" b="1" dirty="0" smtClean="0">
                <a:latin typeface="Helvetica" panose="020B0604020202020204" pitchFamily="34" charset="0"/>
                <a:cs typeface="Helvetica" panose="020B0604020202020204" pitchFamily="34" charset="0"/>
                <a:sym typeface="Helvetica"/>
              </a:rPr>
              <a:t>? </a:t>
            </a:r>
            <a:endParaRPr lang="en-US" sz="1800" b="1" dirty="0" smtClean="0">
              <a:latin typeface="Helvetica" panose="020B0604020202020204" pitchFamily="34" charset="0"/>
              <a:cs typeface="Helvetica" panose="020B0604020202020204" pitchFamily="34" charset="0"/>
              <a:sym typeface="Helvetica"/>
            </a:endParaRPr>
          </a:p>
          <a:p>
            <a:pPr marL="401638" lvl="0" indent="-401638">
              <a:buAutoNum type="arabicPeriod" startAt="2"/>
              <a:defRPr sz="1800"/>
            </a:pPr>
            <a:endParaRPr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Daisy agreed that Chestnut was right all along.</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Chestnut spent every day collecting nuts.</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Daisy was very hungry in the winter.</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Daisy wanted to play but Chestnut didn’t.</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endParaRPr sz="1700" dirty="0">
              <a:latin typeface="Helvetica" panose="020B0604020202020204" pitchFamily="34" charset="0"/>
              <a:cs typeface="Helvetica" panose="020B0604020202020204" pitchFamily="34" charset="0"/>
              <a:sym typeface="Helvetica"/>
            </a:endParaRPr>
          </a:p>
        </p:txBody>
      </p:sp>
      <p:sp>
        <p:nvSpPr>
          <p:cNvPr id="18" name="Shape 89"/>
          <p:cNvSpPr/>
          <p:nvPr/>
        </p:nvSpPr>
        <p:spPr>
          <a:xfrm>
            <a:off x="896738" y="6013342"/>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896737" y="6503691"/>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887829" y="7044463"/>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1" name="Shape 92"/>
          <p:cNvSpPr/>
          <p:nvPr/>
        </p:nvSpPr>
        <p:spPr>
          <a:xfrm>
            <a:off x="877782" y="746434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2" name="Table 1"/>
          <p:cNvGraphicFramePr>
            <a:graphicFrameLocks noGrp="1"/>
          </p:cNvGraphicFramePr>
          <p:nvPr>
            <p:extLst>
              <p:ext uri="{D42A27DB-BD31-4B8C-83A1-F6EECF244321}">
                <p14:modId xmlns:p14="http://schemas.microsoft.com/office/powerpoint/2010/main" val="219129011"/>
              </p:ext>
            </p:extLst>
          </p:nvPr>
        </p:nvGraphicFramePr>
        <p:xfrm>
          <a:off x="5715000" y="3429000"/>
          <a:ext cx="1524000" cy="771278"/>
        </p:xfrm>
        <a:graphic>
          <a:graphicData uri="http://schemas.openxmlformats.org/drawingml/2006/table">
            <a:tbl>
              <a:tblPr firstRow="1" firstCol="1" bandRow="1"/>
              <a:tblGrid>
                <a:gridCol w="1524000"/>
              </a:tblGrid>
              <a:tr h="161577">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RL.2.5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4083" marR="34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609701">
                <a:tc>
                  <a:txBody>
                    <a:bodyPr/>
                    <a:lstStyle/>
                    <a:p>
                      <a:pPr marL="0" marR="0" algn="l">
                        <a:lnSpc>
                          <a:spcPct val="115000"/>
                        </a:lnSpc>
                        <a:spcBef>
                          <a:spcPts val="0"/>
                        </a:spcBef>
                        <a:spcAft>
                          <a:spcPts val="0"/>
                        </a:spcAft>
                      </a:pPr>
                      <a:r>
                        <a:rPr lang="en-US" sz="800" b="1" u="sng" dirty="0">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effectLst/>
                          <a:latin typeface="Calibri"/>
                          <a:ea typeface="Times New Roman"/>
                          <a:cs typeface="Times New Roman"/>
                        </a:rPr>
                        <a:t>Understands that the beginning of a story is an introduction of character, setting and an event</a:t>
                      </a:r>
                      <a:r>
                        <a:rPr lang="en-US" sz="800" b="1" dirty="0" smtClean="0">
                          <a:effectLst/>
                          <a:latin typeface="Calibri"/>
                          <a:ea typeface="Times New Roman"/>
                          <a:cs typeface="Times New Roman"/>
                        </a:rPr>
                        <a:t>.</a:t>
                      </a:r>
                    </a:p>
                  </a:txBody>
                  <a:tcPr marL="34083" marR="34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27331302"/>
              </p:ext>
            </p:extLst>
          </p:nvPr>
        </p:nvGraphicFramePr>
        <p:xfrm>
          <a:off x="5753415" y="7810180"/>
          <a:ext cx="1637985" cy="749909"/>
        </p:xfrm>
        <a:graphic>
          <a:graphicData uri="http://schemas.openxmlformats.org/drawingml/2006/table">
            <a:tbl>
              <a:tblPr firstRow="1" firstCol="1" bandRow="1"/>
              <a:tblGrid>
                <a:gridCol w="1637985"/>
              </a:tblGrid>
              <a:tr h="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RL.2.5  DOK </a:t>
                      </a:r>
                      <a:r>
                        <a:rPr lang="en-US" sz="800" b="1" dirty="0">
                          <a:solidFill>
                            <a:srgbClr val="000000"/>
                          </a:solidFill>
                          <a:effectLst/>
                          <a:latin typeface="Calibri"/>
                          <a:ea typeface="Times New Roman"/>
                          <a:cs typeface="Times New Roman"/>
                        </a:rPr>
                        <a:t>2 - Cl</a:t>
                      </a:r>
                      <a:endParaRPr lang="en-US" sz="800" dirty="0">
                        <a:effectLst/>
                        <a:latin typeface="Calibri"/>
                        <a:ea typeface="Calibri"/>
                        <a:cs typeface="Times New Roman"/>
                      </a:endParaRPr>
                    </a:p>
                  </a:txBody>
                  <a:tcPr marL="34083" marR="3408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609701">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Locates information to support how the beginning introduces a story and the ending concludes the action of a new </a:t>
                      </a:r>
                      <a:r>
                        <a:rPr lang="en-US" sz="800" b="1" dirty="0" smtClean="0">
                          <a:effectLst/>
                          <a:latin typeface="Calibri"/>
                          <a:ea typeface="Times New Roman"/>
                          <a:cs typeface="Times New Roman"/>
                        </a:rPr>
                        <a:t>text</a:t>
                      </a:r>
                      <a:r>
                        <a:rPr lang="en-US" sz="800" b="0" dirty="0" smtClean="0">
                          <a:effectLst/>
                          <a:latin typeface="Calibri"/>
                          <a:ea typeface="Times New Roman"/>
                          <a:cs typeface="Times New Roman"/>
                        </a:rPr>
                        <a:t>.</a:t>
                      </a:r>
                      <a:endParaRPr lang="en-US" sz="800" dirty="0" smtClean="0">
                        <a:effectLst/>
                        <a:latin typeface="Calibri"/>
                        <a:ea typeface="Times New Roman"/>
                        <a:cs typeface="Times New Roman"/>
                      </a:endParaRPr>
                    </a:p>
                  </a:txBody>
                  <a:tcPr marL="34083" marR="3408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79535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557963" y="9372466"/>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31</a:t>
            </a:fld>
            <a:endParaRPr>
              <a:solidFill>
                <a:srgbClr val="888888"/>
              </a:solidFill>
            </a:endParaRPr>
          </a:p>
        </p:txBody>
      </p:sp>
      <p:sp>
        <p:nvSpPr>
          <p:cNvPr id="119" name="Shape 119"/>
          <p:cNvSpPr/>
          <p:nvPr/>
        </p:nvSpPr>
        <p:spPr>
          <a:xfrm>
            <a:off x="410116" y="4789714"/>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120" name="Shape 120"/>
          <p:cNvSpPr/>
          <p:nvPr/>
        </p:nvSpPr>
        <p:spPr>
          <a:xfrm>
            <a:off x="364332" y="5275087"/>
            <a:ext cx="7067550" cy="38115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941" tIns="50941" rIns="50941" bIns="50941" numCol="1" anchor="t">
            <a:spAutoFit/>
          </a:bodyPr>
          <a:lstStyle/>
          <a:p>
            <a:pPr marL="342900" indent="-342900">
              <a:buAutoNum type="arabicPeriod" startAt="4"/>
              <a:defRPr sz="1800"/>
            </a:pPr>
            <a:r>
              <a:rPr lang="en-US" sz="1800" b="1" dirty="0" smtClean="0">
                <a:latin typeface="Helvetica" panose="020B0604020202020204" pitchFamily="34" charset="0"/>
                <a:cs typeface="Helvetica" panose="020B0604020202020204" pitchFamily="34" charset="0"/>
                <a:sym typeface="Helvetica"/>
              </a:rPr>
              <a:t>How did Chestnut feel differently than Daisy about collecting nuts in the fall</a:t>
            </a:r>
            <a:r>
              <a:rPr sz="1800" b="1" dirty="0" smtClean="0">
                <a:latin typeface="Helvetica" panose="020B0604020202020204" pitchFamily="34" charset="0"/>
                <a:cs typeface="Helvetica" panose="020B0604020202020204" pitchFamily="34" charset="0"/>
                <a:sym typeface="Helvetica"/>
              </a:rPr>
              <a:t>?</a:t>
            </a:r>
            <a:r>
              <a:rPr lang="en-US" sz="1800" b="1" dirty="0" smtClean="0">
                <a:latin typeface="Helvetica" panose="020B0604020202020204" pitchFamily="34" charset="0"/>
                <a:cs typeface="Helvetica" panose="020B0604020202020204" pitchFamily="34" charset="0"/>
                <a:sym typeface="Helvetica"/>
              </a:rPr>
              <a:t>         </a:t>
            </a:r>
            <a:r>
              <a:rPr sz="1800" b="1" dirty="0" smtClean="0">
                <a:latin typeface="Helvetica" panose="020B0604020202020204" pitchFamily="34" charset="0"/>
                <a:cs typeface="Helvetica" panose="020B0604020202020204" pitchFamily="34" charset="0"/>
                <a:sym typeface="Helvetica"/>
              </a:rPr>
              <a:t> </a:t>
            </a:r>
            <a:endParaRPr lang="en-US" sz="1800" b="1" dirty="0" smtClean="0">
              <a:latin typeface="Helvetica" panose="020B0604020202020204" pitchFamily="34" charset="0"/>
              <a:cs typeface="Helvetica" panose="020B0604020202020204" pitchFamily="34" charset="0"/>
              <a:sym typeface="Helvetica"/>
            </a:endParaRPr>
          </a:p>
          <a:p>
            <a:pPr marL="342900" indent="-342900">
              <a:buAutoNum type="arabicPeriod" startAt="4"/>
              <a:defRPr sz="1800"/>
            </a:pPr>
            <a:endParaRPr dirty="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Chestnut thought fall was a time to collect nuts for the winter, but Daisy didn’t.</a:t>
            </a:r>
          </a:p>
          <a:p>
            <a:pPr marL="782823"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Chestnut wanted to play in the fall, but Daisy wanted to collect nuts.</a:t>
            </a:r>
          </a:p>
          <a:p>
            <a:pPr marL="782823"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Daisy said they would have plenty of food in the fall and Chestnut agreed.</a:t>
            </a:r>
          </a:p>
          <a:p>
            <a:pPr marL="782823" indent="-304322">
              <a:buSzPct val="100000"/>
              <a:buFont typeface="Helvetica"/>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Chestnut and Daisy took a lot of naps in the fall.</a:t>
            </a:r>
          </a:p>
          <a:p>
            <a:pPr marL="478501">
              <a:buSzPct val="100000"/>
              <a:defRPr sz="1800"/>
            </a:pPr>
            <a:endParaRPr lang="en-US" sz="1700" dirty="0">
              <a:latin typeface="Helvetica" panose="020B0604020202020204" pitchFamily="34" charset="0"/>
              <a:cs typeface="Helvetica" panose="020B0604020202020204" pitchFamily="34" charset="0"/>
              <a:sym typeface="Helvetica"/>
            </a:endParaRPr>
          </a:p>
        </p:txBody>
      </p:sp>
      <p:sp>
        <p:nvSpPr>
          <p:cNvPr id="121" name="Shape 121"/>
          <p:cNvSpPr/>
          <p:nvPr/>
        </p:nvSpPr>
        <p:spPr>
          <a:xfrm>
            <a:off x="499335" y="6099867"/>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2" name="Shape 122"/>
          <p:cNvSpPr/>
          <p:nvPr/>
        </p:nvSpPr>
        <p:spPr>
          <a:xfrm>
            <a:off x="512194" y="8426863"/>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3" name="Shape 123"/>
          <p:cNvSpPr/>
          <p:nvPr/>
        </p:nvSpPr>
        <p:spPr>
          <a:xfrm>
            <a:off x="512194" y="7653616"/>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4" name="Shape 124"/>
          <p:cNvSpPr/>
          <p:nvPr/>
        </p:nvSpPr>
        <p:spPr>
          <a:xfrm>
            <a:off x="499334" y="6885646"/>
            <a:ext cx="281147"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6" name="Shape 126"/>
          <p:cNvSpPr/>
          <p:nvPr/>
        </p:nvSpPr>
        <p:spPr>
          <a:xfrm>
            <a:off x="404814" y="614272"/>
            <a:ext cx="6986586" cy="3226809"/>
          </a:xfrm>
          <a:prstGeom prst="rect">
            <a:avLst/>
          </a:prstGeom>
          <a:ln w="12700">
            <a:miter lim="400000"/>
          </a:ln>
          <a:extLst>
            <a:ext uri="{C572A759-6A51-4108-AA02-DFA0A04FC94B}">
              <ma14:wrappingTextBoxFlag xmlns="" xmlns:ma14="http://schemas.microsoft.com/office/mac/drawingml/2011/main" val="1"/>
            </a:ext>
          </a:extLst>
        </p:spPr>
        <p:txBody>
          <a:bodyPr wrap="square" lIns="50941" tIns="50941" rIns="50941" bIns="50941">
            <a:spAutoFit/>
          </a:bodyPr>
          <a:lstStyle/>
          <a:p>
            <a:pPr lvl="0">
              <a:defRPr sz="1800"/>
            </a:pPr>
            <a:r>
              <a:rPr lang="en-US" b="1" dirty="0">
                <a:latin typeface="Helvetica" panose="020B0604020202020204" pitchFamily="34" charset="0"/>
                <a:cs typeface="Helvetica" panose="020B0604020202020204" pitchFamily="34" charset="0"/>
                <a:sym typeface="Helvetica"/>
              </a:rPr>
              <a:t>3</a:t>
            </a:r>
            <a:r>
              <a:rPr b="1" dirty="0" smtClean="0">
                <a:latin typeface="Helvetica" panose="020B0604020202020204" pitchFamily="34" charset="0"/>
                <a:cs typeface="Helvetica" panose="020B0604020202020204" pitchFamily="34" charset="0"/>
                <a:sym typeface="Helvetica"/>
              </a:rPr>
              <a:t>. </a:t>
            </a:r>
            <a:r>
              <a:rPr lang="en-US" b="1" dirty="0" smtClean="0">
                <a:latin typeface="Helvetica" panose="020B0604020202020204" pitchFamily="34" charset="0"/>
                <a:cs typeface="Helvetica" panose="020B0604020202020204" pitchFamily="34" charset="0"/>
                <a:sym typeface="Helvetica"/>
              </a:rPr>
              <a:t>How did Daisy feel at first about Chestnut collecting nuts</a:t>
            </a:r>
            <a:r>
              <a:rPr b="1" dirty="0" smtClean="0">
                <a:latin typeface="Helvetica" panose="020B0604020202020204" pitchFamily="34" charset="0"/>
                <a:cs typeface="Helvetica" panose="020B0604020202020204" pitchFamily="34" charset="0"/>
                <a:sym typeface="Helvetica"/>
              </a:rPr>
              <a:t>? </a:t>
            </a:r>
            <a:r>
              <a:rPr lang="en-US" b="1" dirty="0" smtClean="0">
                <a:latin typeface="Helvetica" panose="020B0604020202020204" pitchFamily="34" charset="0"/>
                <a:cs typeface="Helvetica" panose="020B0604020202020204" pitchFamily="34" charset="0"/>
                <a:sym typeface="Helvetica"/>
              </a:rPr>
              <a:t>  </a:t>
            </a:r>
          </a:p>
          <a:p>
            <a:pPr lvl="0">
              <a:defRPr sz="1800"/>
            </a:pPr>
            <a:r>
              <a:rPr lang="en-US" sz="1100" b="1" i="1" dirty="0">
                <a:latin typeface="Helvetica" panose="020B0604020202020204" pitchFamily="34" charset="0"/>
                <a:cs typeface="Helvetica" panose="020B0604020202020204" pitchFamily="34" charset="0"/>
                <a:sym typeface="Helvetica"/>
              </a:rPr>
              <a:t> </a:t>
            </a:r>
            <a:r>
              <a:rPr lang="en-US" sz="1100" b="1" i="1" dirty="0" smtClean="0">
                <a:latin typeface="Helvetica" panose="020B0604020202020204" pitchFamily="34" charset="0"/>
                <a:cs typeface="Helvetica" panose="020B0604020202020204" pitchFamily="34" charset="0"/>
                <a:sym typeface="Helvetica"/>
              </a:rPr>
              <a:t>     					</a:t>
            </a:r>
          </a:p>
          <a:p>
            <a:pPr lvl="0">
              <a:defRPr sz="1800"/>
            </a:pPr>
            <a:endParaRPr sz="21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Daisy was happy that Chestnut was collecting nuts.</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Daisy said they could eat scraps that people left.</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Daisy was upset because Chestnut did not want to play.</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She decided to play by herself.</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endParaRPr sz="1700" dirty="0">
              <a:latin typeface="Helvetica" panose="020B0604020202020204" pitchFamily="34" charset="0"/>
              <a:cs typeface="Helvetica" panose="020B0604020202020204" pitchFamily="34" charset="0"/>
              <a:sym typeface="Helvetica"/>
            </a:endParaRPr>
          </a:p>
        </p:txBody>
      </p:sp>
      <p:sp>
        <p:nvSpPr>
          <p:cNvPr id="127" name="Shape 127"/>
          <p:cNvSpPr/>
          <p:nvPr/>
        </p:nvSpPr>
        <p:spPr>
          <a:xfrm>
            <a:off x="576228" y="2532061"/>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566738" y="196877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9" name="Shape 129"/>
          <p:cNvSpPr/>
          <p:nvPr/>
        </p:nvSpPr>
        <p:spPr>
          <a:xfrm>
            <a:off x="593792" y="29797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576228" y="1469171"/>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2" name="Table 1"/>
          <p:cNvGraphicFramePr>
            <a:graphicFrameLocks noGrp="1"/>
          </p:cNvGraphicFramePr>
          <p:nvPr>
            <p:extLst>
              <p:ext uri="{D42A27DB-BD31-4B8C-83A1-F6EECF244321}">
                <p14:modId xmlns:p14="http://schemas.microsoft.com/office/powerpoint/2010/main" val="3901961892"/>
              </p:ext>
            </p:extLst>
          </p:nvPr>
        </p:nvGraphicFramePr>
        <p:xfrm>
          <a:off x="5943600" y="4038600"/>
          <a:ext cx="1295400" cy="567346"/>
        </p:xfrm>
        <a:graphic>
          <a:graphicData uri="http://schemas.openxmlformats.org/drawingml/2006/table">
            <a:tbl>
              <a:tblPr firstRow="1" firstCol="1" bandRow="1"/>
              <a:tblGrid>
                <a:gridCol w="1295400"/>
              </a:tblGrid>
              <a:tr h="10449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RL.2.6  DOK-2 </a:t>
                      </a:r>
                      <a:r>
                        <a:rPr lang="en-US" sz="800" b="1" dirty="0" err="1" smtClean="0">
                          <a:solidFill>
                            <a:srgbClr val="000000"/>
                          </a:solidFill>
                          <a:effectLst/>
                          <a:latin typeface="Calibri"/>
                          <a:ea typeface="Times New Roman"/>
                          <a:cs typeface="Times New Roman"/>
                        </a:rPr>
                        <a:t>Cj</a:t>
                      </a:r>
                      <a:endParaRPr lang="en-US" sz="800" dirty="0">
                        <a:effectLst/>
                        <a:latin typeface="Calibri"/>
                        <a:ea typeface="Calibri"/>
                        <a:cs typeface="Times New Roman"/>
                      </a:endParaRPr>
                    </a:p>
                  </a:txBody>
                  <a:tcPr marL="34362" marR="3436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27138">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Infers what a character may think or feel based on textual evidence</a:t>
                      </a:r>
                      <a:r>
                        <a:rPr lang="en-US" sz="800" b="1" dirty="0" smtClean="0">
                          <a:effectLst/>
                          <a:latin typeface="Calibri"/>
                          <a:ea typeface="Times New Roman"/>
                          <a:cs typeface="Times New Roman"/>
                        </a:rPr>
                        <a:t>.</a:t>
                      </a:r>
                    </a:p>
                  </a:txBody>
                  <a:tcPr marL="34362" marR="34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49665052"/>
              </p:ext>
            </p:extLst>
          </p:nvPr>
        </p:nvGraphicFramePr>
        <p:xfrm>
          <a:off x="5867400" y="8534400"/>
          <a:ext cx="1371600" cy="685800"/>
        </p:xfrm>
        <a:graphic>
          <a:graphicData uri="http://schemas.openxmlformats.org/drawingml/2006/table">
            <a:tbl>
              <a:tblPr firstRow="1" firstCol="1" bandRow="1"/>
              <a:tblGrid>
                <a:gridCol w="1371600"/>
              </a:tblGrid>
              <a:tr h="210752">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RL.2.6 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ANp</a:t>
                      </a:r>
                      <a:endParaRPr lang="en-US" sz="800" dirty="0">
                        <a:effectLst/>
                        <a:latin typeface="Calibri"/>
                        <a:ea typeface="Calibri"/>
                        <a:cs typeface="Times New Roman"/>
                      </a:endParaRPr>
                    </a:p>
                  </a:txBody>
                  <a:tcPr marL="34362" marR="3436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75048">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Compare differences in points of view between characters in a new text</a:t>
                      </a:r>
                      <a:r>
                        <a:rPr lang="en-US" sz="800" b="1" dirty="0" smtClean="0">
                          <a:effectLst/>
                          <a:latin typeface="Calibri"/>
                          <a:ea typeface="Times New Roman"/>
                          <a:cs typeface="Times New Roman"/>
                        </a:rPr>
                        <a:t>.</a:t>
                      </a:r>
                    </a:p>
                  </a:txBody>
                  <a:tcPr marL="34362" marR="34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00731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591271" y="992966"/>
            <a:ext cx="6571457" cy="26574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941" tIns="50941" rIns="50941" bIns="50941" numCol="1" anchor="t">
            <a:spAutoFit/>
          </a:bodyPr>
          <a:lstStyle/>
          <a:p>
            <a:pPr>
              <a:defRPr sz="1800"/>
            </a:pPr>
            <a:r>
              <a:rPr lang="en-US" sz="1800" b="1" dirty="0" smtClean="0">
                <a:latin typeface="Helvetica" panose="020B0604020202020204" pitchFamily="34" charset="0"/>
                <a:cs typeface="Helvetica" panose="020B0604020202020204" pitchFamily="34" charset="0"/>
                <a:sym typeface="Helvetica"/>
              </a:rPr>
              <a:t>5.  Why were there no scraps of food to eat in the winter</a:t>
            </a:r>
            <a:r>
              <a:rPr sz="1800" b="1" dirty="0" smtClean="0">
                <a:latin typeface="Helvetica" panose="020B0604020202020204" pitchFamily="34" charset="0"/>
                <a:cs typeface="Helvetica" panose="020B0604020202020204" pitchFamily="34" charset="0"/>
                <a:sym typeface="Helvetica"/>
              </a:rPr>
              <a:t>?  </a:t>
            </a:r>
            <a:r>
              <a:rPr lang="en-US" sz="1800" b="1" dirty="0" smtClean="0">
                <a:latin typeface="Helvetica" panose="020B0604020202020204" pitchFamily="34" charset="0"/>
                <a:cs typeface="Helvetica" panose="020B0604020202020204" pitchFamily="34" charset="0"/>
                <a:sym typeface="Helvetica"/>
              </a:rPr>
              <a:t>         </a:t>
            </a:r>
            <a:endParaRPr lang="en-US" sz="1800" b="1" dirty="0">
              <a:latin typeface="Helvetica" panose="020B0604020202020204" pitchFamily="34" charset="0"/>
              <a:cs typeface="Helvetica" panose="020B0604020202020204" pitchFamily="34" charset="0"/>
              <a:sym typeface="Helvetica"/>
            </a:endParaRPr>
          </a:p>
          <a:p>
            <a:pPr lvl="0">
              <a:defRPr sz="1800"/>
            </a:pPr>
            <a:r>
              <a:rPr lang="en-US" sz="1100" b="1" i="1" dirty="0">
                <a:latin typeface="Helvetica" panose="020B0604020202020204" pitchFamily="34" charset="0"/>
                <a:cs typeface="Helvetica" panose="020B0604020202020204" pitchFamily="34" charset="0"/>
                <a:sym typeface="Helvetica"/>
              </a:rPr>
              <a:t>            </a:t>
            </a:r>
            <a:r>
              <a:rPr lang="en-US" sz="1100" b="1" i="1" dirty="0" smtClean="0">
                <a:latin typeface="Helvetica" panose="020B0604020202020204" pitchFamily="34" charset="0"/>
                <a:cs typeface="Helvetica" panose="020B0604020202020204" pitchFamily="34" charset="0"/>
                <a:sym typeface="Helvetica"/>
              </a:rPr>
              <a:t>					</a:t>
            </a:r>
          </a:p>
          <a:p>
            <a:pPr lvl="0">
              <a:defRPr sz="1800"/>
            </a:pPr>
            <a:endParaRPr dirty="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Chestnut buried all of the food scraps in the fall.</a:t>
            </a:r>
          </a:p>
          <a:p>
            <a:pPr marL="782823"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The squirrels could not find any scraps under the snow.</a:t>
            </a:r>
          </a:p>
          <a:p>
            <a:pPr marL="782823"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Other animals ate the scraps of food.</a:t>
            </a:r>
          </a:p>
          <a:p>
            <a:pPr marL="782823"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782823"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People stopped coming to the park in the winter.</a:t>
            </a:r>
            <a:endParaRPr sz="17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557963" y="9372466"/>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32</a:t>
            </a:fld>
            <a:endParaRPr>
              <a:solidFill>
                <a:srgbClr val="888888"/>
              </a:solidFill>
            </a:endParaRPr>
          </a:p>
        </p:txBody>
      </p:sp>
      <p:sp>
        <p:nvSpPr>
          <p:cNvPr id="103" name="Shape 103"/>
          <p:cNvSpPr/>
          <p:nvPr/>
        </p:nvSpPr>
        <p:spPr>
          <a:xfrm>
            <a:off x="448142" y="4731657"/>
            <a:ext cx="6714587" cy="0"/>
          </a:xfrm>
          <a:prstGeom prst="line">
            <a:avLst/>
          </a:prstGeom>
          <a:ln w="3175">
            <a:solidFill>
              <a:srgbClr val="4A7EBB"/>
            </a:solidFill>
            <a:prstDash val="lgDashDotDot"/>
          </a:ln>
        </p:spPr>
        <p:txBody>
          <a:bodyPr lIns="0" tIns="0" rIns="0" bIns="0"/>
          <a:lstStyle/>
          <a:p>
            <a:pPr defTabSz="481889">
              <a:defRPr sz="1200">
                <a:latin typeface="+mn-lt"/>
                <a:ea typeface="+mn-ea"/>
                <a:cs typeface="+mn-cs"/>
                <a:sym typeface="Helvetica"/>
              </a:defRPr>
            </a:pPr>
            <a:endParaRPr/>
          </a:p>
        </p:txBody>
      </p:sp>
      <p:sp>
        <p:nvSpPr>
          <p:cNvPr id="110" name="Shape 110"/>
          <p:cNvSpPr/>
          <p:nvPr/>
        </p:nvSpPr>
        <p:spPr>
          <a:xfrm>
            <a:off x="728662" y="5210629"/>
            <a:ext cx="5976937" cy="3534586"/>
          </a:xfrm>
          <a:prstGeom prst="rect">
            <a:avLst/>
          </a:prstGeom>
          <a:ln w="12700">
            <a:miter lim="400000"/>
          </a:ln>
          <a:extLst>
            <a:ext uri="{C572A759-6A51-4108-AA02-DFA0A04FC94B}">
              <ma14:wrappingTextBoxFlag xmlns="" xmlns:ma14="http://schemas.microsoft.com/office/mac/drawingml/2011/main" val="1"/>
            </a:ext>
          </a:extLst>
        </p:spPr>
        <p:txBody>
          <a:bodyPr wrap="square" lIns="50941" tIns="50941" rIns="50941" bIns="50941">
            <a:spAutoFit/>
          </a:bodyPr>
          <a:lstStyle/>
          <a:p>
            <a:pPr marL="342900" lvl="0" indent="-342900">
              <a:buAutoNum type="arabicPeriod" startAt="6"/>
              <a:defRPr sz="1800"/>
            </a:pPr>
            <a:r>
              <a:rPr sz="1800" b="1" dirty="0" smtClean="0">
                <a:latin typeface="Helvetica" panose="020B0604020202020204" pitchFamily="34" charset="0"/>
                <a:cs typeface="Helvetica" panose="020B0604020202020204" pitchFamily="34" charset="0"/>
                <a:sym typeface="Helvetica"/>
              </a:rPr>
              <a:t>What </a:t>
            </a:r>
            <a:r>
              <a:rPr lang="en-US" sz="1800" b="1" dirty="0" smtClean="0">
                <a:latin typeface="Helvetica" panose="020B0604020202020204" pitchFamily="34" charset="0"/>
                <a:cs typeface="Helvetica" panose="020B0604020202020204" pitchFamily="34" charset="0"/>
                <a:sym typeface="Helvetica"/>
              </a:rPr>
              <a:t>information is found in an illustration that</a:t>
            </a:r>
          </a:p>
          <a:p>
            <a:pPr lvl="0">
              <a:defRPr sz="1800"/>
            </a:pPr>
            <a:r>
              <a:rPr lang="en-US" sz="1800" b="1" dirty="0">
                <a:latin typeface="Helvetica" panose="020B0604020202020204" pitchFamily="34" charset="0"/>
                <a:cs typeface="Helvetica" panose="020B0604020202020204" pitchFamily="34" charset="0"/>
                <a:sym typeface="Helvetica"/>
              </a:rPr>
              <a:t> </a:t>
            </a:r>
            <a:r>
              <a:rPr lang="en-US" sz="1800" b="1" dirty="0" smtClean="0">
                <a:latin typeface="Helvetica" panose="020B0604020202020204" pitchFamily="34" charset="0"/>
                <a:cs typeface="Helvetica" panose="020B0604020202020204" pitchFamily="34" charset="0"/>
                <a:sym typeface="Helvetica"/>
              </a:rPr>
              <a:t>     most explains Chestnut’s actions</a:t>
            </a:r>
            <a:r>
              <a:rPr sz="1800" b="1" dirty="0" smtClean="0">
                <a:latin typeface="Helvetica" panose="020B0604020202020204" pitchFamily="34" charset="0"/>
                <a:cs typeface="Helvetica" panose="020B0604020202020204" pitchFamily="34" charset="0"/>
                <a:sym typeface="Helvetica"/>
              </a:rPr>
              <a:t>? </a:t>
            </a:r>
            <a:r>
              <a:rPr lang="en-US" sz="1800" i="1" dirty="0" smtClean="0">
                <a:latin typeface="Helvetica" panose="020B0604020202020204" pitchFamily="34" charset="0"/>
                <a:cs typeface="Helvetica" panose="020B0604020202020204" pitchFamily="34" charset="0"/>
                <a:sym typeface="Helvetica"/>
              </a:rPr>
              <a:t> </a:t>
            </a:r>
            <a:endParaRPr lang="en-US" sz="1100" i="1" dirty="0">
              <a:latin typeface="Helvetica" panose="020B0604020202020204" pitchFamily="34" charset="0"/>
              <a:cs typeface="Helvetica" panose="020B0604020202020204" pitchFamily="34" charset="0"/>
              <a:sym typeface="Helvetica"/>
            </a:endParaRPr>
          </a:p>
          <a:p>
            <a:pPr lvl="0">
              <a:defRPr sz="1800"/>
            </a:pPr>
            <a:endParaRPr sz="1700" dirty="0" smtClean="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“Squirrels are clever and find the best way to get food.”</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“Many trees get their start because a squirrel buried a nut.”</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smtClean="0">
                <a:latin typeface="Helvetica" panose="020B0604020202020204" pitchFamily="34" charset="0"/>
                <a:cs typeface="Helvetica" panose="020B0604020202020204" pitchFamily="34" charset="0"/>
                <a:sym typeface="Helvetica"/>
              </a:rPr>
              <a:t>“Squirrels store nuts and acorns for the winter.”</a:t>
            </a:r>
          </a:p>
          <a:p>
            <a:pPr marL="911650" indent="-304322">
              <a:buSzPct val="100000"/>
              <a:buFont typeface="Helvetica"/>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911650" indent="-304322">
              <a:buSzPct val="100000"/>
              <a:buFont typeface="Helvetica"/>
              <a:buAutoNum type="alphaUcPeriod"/>
              <a:defRPr sz="1800"/>
            </a:pPr>
            <a:r>
              <a:rPr lang="en-US" sz="1700" dirty="0">
                <a:latin typeface="Helvetica" panose="020B0604020202020204" pitchFamily="34" charset="0"/>
                <a:cs typeface="Helvetica" panose="020B0604020202020204" pitchFamily="34" charset="0"/>
                <a:sym typeface="Helvetica"/>
              </a:rPr>
              <a:t>“Squirrels can leap onto almost anything as they hunt for </a:t>
            </a:r>
            <a:r>
              <a:rPr lang="en-US" sz="1700" dirty="0" smtClean="0">
                <a:latin typeface="Helvetica" panose="020B0604020202020204" pitchFamily="34" charset="0"/>
                <a:cs typeface="Helvetica" panose="020B0604020202020204" pitchFamily="34" charset="0"/>
                <a:sym typeface="Helvetica"/>
              </a:rPr>
              <a:t>food.”</a:t>
            </a:r>
            <a:endParaRPr sz="17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746699" y="27940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728663" y="2326931"/>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3" name="Shape 113"/>
          <p:cNvSpPr/>
          <p:nvPr/>
        </p:nvSpPr>
        <p:spPr>
          <a:xfrm>
            <a:off x="732409" y="3272972"/>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746698" y="1756229"/>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2" name="Shape 111"/>
          <p:cNvSpPr/>
          <p:nvPr/>
        </p:nvSpPr>
        <p:spPr>
          <a:xfrm>
            <a:off x="948302" y="7566348"/>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953499" y="6858178"/>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960312" y="6096000"/>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40" name="Shape 111"/>
          <p:cNvSpPr/>
          <p:nvPr/>
        </p:nvSpPr>
        <p:spPr>
          <a:xfrm>
            <a:off x="948301" y="8161298"/>
            <a:ext cx="242891" cy="239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2" name="Table 1"/>
          <p:cNvGraphicFramePr>
            <a:graphicFrameLocks noGrp="1"/>
          </p:cNvGraphicFramePr>
          <p:nvPr>
            <p:extLst>
              <p:ext uri="{D42A27DB-BD31-4B8C-83A1-F6EECF244321}">
                <p14:modId xmlns:p14="http://schemas.microsoft.com/office/powerpoint/2010/main" val="1427462509"/>
              </p:ext>
            </p:extLst>
          </p:nvPr>
        </p:nvGraphicFramePr>
        <p:xfrm>
          <a:off x="5856442" y="3581400"/>
          <a:ext cx="1534958" cy="685800"/>
        </p:xfrm>
        <a:graphic>
          <a:graphicData uri="http://schemas.openxmlformats.org/drawingml/2006/table">
            <a:tbl>
              <a:tblPr firstRow="1" firstCol="1" bandRow="1"/>
              <a:tblGrid>
                <a:gridCol w="1534958"/>
              </a:tblGrid>
              <a:tr h="197376">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RL.2.7   DOK </a:t>
                      </a:r>
                      <a:r>
                        <a:rPr lang="en-US" sz="800" b="1" dirty="0">
                          <a:solidFill>
                            <a:srgbClr val="000000"/>
                          </a:solidFill>
                          <a:effectLst/>
                          <a:latin typeface="Calibri"/>
                          <a:ea typeface="Times New Roman"/>
                          <a:cs typeface="Times New Roman"/>
                        </a:rPr>
                        <a:t>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488424">
                <a:tc>
                  <a:txBody>
                    <a:bodyPr/>
                    <a:lstStyle/>
                    <a:p>
                      <a:pPr marL="0" marR="0" algn="l">
                        <a:lnSpc>
                          <a:spcPct val="115000"/>
                        </a:lnSpc>
                        <a:spcBef>
                          <a:spcPts val="0"/>
                        </a:spcBef>
                        <a:spcAft>
                          <a:spcPts val="0"/>
                        </a:spcAft>
                      </a:pPr>
                      <a:r>
                        <a:rPr lang="en-US" sz="800" b="1" dirty="0">
                          <a:effectLst/>
                          <a:latin typeface="Calibri"/>
                          <a:ea typeface="Times New Roman"/>
                          <a:cs typeface="Times New Roman"/>
                        </a:rPr>
                        <a:t>Answers who, what, when, where, why and how questions about the plot of a </a:t>
                      </a:r>
                      <a:r>
                        <a:rPr lang="en-US" sz="800" b="1" dirty="0" smtClean="0">
                          <a:effectLst/>
                          <a:latin typeface="Calibri"/>
                          <a:ea typeface="Times New Roman"/>
                          <a:cs typeface="Times New Roman"/>
                        </a:rPr>
                        <a:t>story.</a:t>
                      </a: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61351249"/>
              </p:ext>
            </p:extLst>
          </p:nvPr>
        </p:nvGraphicFramePr>
        <p:xfrm>
          <a:off x="5748341" y="8534400"/>
          <a:ext cx="1566859" cy="762000"/>
        </p:xfrm>
        <a:graphic>
          <a:graphicData uri="http://schemas.openxmlformats.org/drawingml/2006/table">
            <a:tbl>
              <a:tblPr firstRow="1" firstCol="1" bandRow="1"/>
              <a:tblGrid>
                <a:gridCol w="1566859"/>
              </a:tblGrid>
              <a:tr h="144026">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RL.2.7 DOK </a:t>
                      </a:r>
                      <a:r>
                        <a:rPr lang="en-US" sz="800" b="1" dirty="0">
                          <a:solidFill>
                            <a:srgbClr val="000000"/>
                          </a:solidFill>
                          <a:effectLst/>
                          <a:latin typeface="Calibri"/>
                          <a:ea typeface="Times New Roman"/>
                          <a:cs typeface="Times New Roman"/>
                        </a:rPr>
                        <a:t>2 - Cl</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D9F1"/>
                    </a:solidFill>
                  </a:tcPr>
                </a:tc>
              </a:tr>
              <a:tr h="617974">
                <a:tc>
                  <a:txBody>
                    <a:bodyPr/>
                    <a:lstStyle/>
                    <a:p>
                      <a:pPr marL="0" marR="0" algn="l">
                        <a:lnSpc>
                          <a:spcPct val="115000"/>
                        </a:lnSpc>
                        <a:spcBef>
                          <a:spcPts val="0"/>
                        </a:spcBef>
                        <a:spcAft>
                          <a:spcPts val="0"/>
                        </a:spcAft>
                      </a:pPr>
                      <a:r>
                        <a:rPr lang="en-US" sz="800" b="1" dirty="0">
                          <a:effectLst/>
                          <a:latin typeface="Calibri"/>
                          <a:ea typeface="Calibri"/>
                          <a:cs typeface="Calibri"/>
                        </a:rPr>
                        <a:t>Use information gained from the illustrations and words in a print or digital text to answer questions about a central idea (plot). </a:t>
                      </a:r>
                      <a:endParaRPr lang="en-US" sz="800" b="1" dirty="0" smtClean="0">
                        <a:effectLst/>
                        <a:latin typeface="Calibri"/>
                        <a:ea typeface="Calibri"/>
                        <a:cs typeface="Calibri"/>
                      </a:endParaRP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396259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557963" y="9372466"/>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t>33</a:t>
            </a:fld>
            <a:endParaRPr>
              <a:solidFill>
                <a:srgbClr val="888888"/>
              </a:solidFill>
            </a:endParaRPr>
          </a:p>
        </p:txBody>
      </p:sp>
      <p:graphicFrame>
        <p:nvGraphicFramePr>
          <p:cNvPr id="135" name="Table 135"/>
          <p:cNvGraphicFramePr/>
          <p:nvPr>
            <p:extLst>
              <p:ext uri="{D42A27DB-BD31-4B8C-83A1-F6EECF244321}">
                <p14:modId xmlns:p14="http://schemas.microsoft.com/office/powerpoint/2010/main" val="486165566"/>
              </p:ext>
            </p:extLst>
          </p:nvPr>
        </p:nvGraphicFramePr>
        <p:xfrm>
          <a:off x="457200" y="4724400"/>
          <a:ext cx="7043739" cy="4368576"/>
        </p:xfrm>
        <a:graphic>
          <a:graphicData uri="http://schemas.openxmlformats.org/drawingml/2006/table">
            <a:tbl>
              <a:tblPr/>
              <a:tblGrid>
                <a:gridCol w="7043739"/>
              </a:tblGrid>
              <a:tr h="722880">
                <a:tc>
                  <a:txBody>
                    <a:bodyPr/>
                    <a:lstStyle/>
                    <a:p>
                      <a:pPr marL="338138" marR="0" lvl="0" indent="-338138" algn="l" defTabSz="1018809" rtl="0" eaLnBrk="1" fontAlgn="auto" latinLnBrk="0" hangingPunct="1">
                        <a:lnSpc>
                          <a:spcPct val="115000"/>
                        </a:lnSpc>
                        <a:spcBef>
                          <a:spcPts val="0"/>
                        </a:spcBef>
                        <a:spcAft>
                          <a:spcPts val="0"/>
                        </a:spcAft>
                        <a:buClrTx/>
                        <a:buSzTx/>
                        <a:buFontTx/>
                        <a:buNone/>
                        <a:tabLst/>
                        <a:defRPr sz="1800" b="0" i="0"/>
                      </a:pPr>
                      <a:r>
                        <a:rPr lang="en-US" sz="1900" b="1" dirty="0" smtClean="0">
                          <a:latin typeface="Helvetica" panose="020B0604020202020204" pitchFamily="34" charset="0"/>
                          <a:cs typeface="Helvetica" panose="020B0604020202020204" pitchFamily="34" charset="0"/>
                        </a:rPr>
                        <a:t>8</a:t>
                      </a:r>
                      <a:r>
                        <a:rPr sz="1900" b="1" dirty="0" smtClean="0">
                          <a:latin typeface="Helvetica" panose="020B0604020202020204" pitchFamily="34" charset="0"/>
                          <a:cs typeface="Helvetica" panose="020B0604020202020204" pitchFamily="34" charset="0"/>
                        </a:rPr>
                        <a:t>. </a:t>
                      </a:r>
                      <a:r>
                        <a:rPr sz="2000" dirty="0">
                          <a:latin typeface="Helvetica" panose="020B0604020202020204" pitchFamily="34" charset="0"/>
                          <a:cs typeface="Helvetica" panose="020B0604020202020204" pitchFamily="34" charset="0"/>
                        </a:rPr>
                        <a:t> </a:t>
                      </a:r>
                      <a:r>
                        <a:rPr lang="en-US" sz="1600" b="1" dirty="0" smtClean="0">
                          <a:latin typeface="Helvetica" panose="020B0604020202020204" pitchFamily="34" charset="0"/>
                          <a:cs typeface="Helvetica" panose="020B0604020202020204" pitchFamily="34" charset="0"/>
                        </a:rPr>
                        <a:t>What are some things squirrels do?  Use details and examples from the </a:t>
                      </a:r>
                      <a:r>
                        <a:rPr lang="en-US" sz="1600" b="1" dirty="0" smtClean="0">
                          <a:solidFill>
                            <a:schemeClr val="tx1"/>
                          </a:solidFill>
                          <a:latin typeface="Helvetica" panose="020B0604020202020204" pitchFamily="34" charset="0"/>
                          <a:cs typeface="Helvetica" panose="020B0604020202020204" pitchFamily="34" charset="0"/>
                        </a:rPr>
                        <a:t>passage</a:t>
                      </a:r>
                      <a:r>
                        <a:rPr lang="en-US" sz="1600" b="1" dirty="0" smtClean="0">
                          <a:latin typeface="Helvetica" panose="020B0604020202020204" pitchFamily="34" charset="0"/>
                          <a:cs typeface="Helvetica" panose="020B0604020202020204" pitchFamily="34" charset="0"/>
                        </a:rPr>
                        <a:t> </a:t>
                      </a:r>
                      <a:r>
                        <a:rPr lang="en-US" sz="1600" b="1" baseline="0" dirty="0" smtClean="0">
                          <a:latin typeface="Helvetica" panose="020B0604020202020204" pitchFamily="34" charset="0"/>
                          <a:cs typeface="Helvetica" panose="020B0604020202020204" pitchFamily="34" charset="0"/>
                        </a:rPr>
                        <a:t>and illustrations in </a:t>
                      </a:r>
                      <a:r>
                        <a:rPr lang="en-US" sz="1600" b="1" i="1" u="sng" baseline="0" dirty="0" smtClean="0">
                          <a:latin typeface="Helvetica" panose="020B0604020202020204" pitchFamily="34" charset="0"/>
                          <a:cs typeface="Helvetica" panose="020B0604020202020204" pitchFamily="34" charset="0"/>
                        </a:rPr>
                        <a:t>Oh Nuts</a:t>
                      </a:r>
                      <a:r>
                        <a:rPr lang="en-US" sz="1600" baseline="0" dirty="0" smtClean="0">
                          <a:latin typeface="Helvetica" panose="020B0604020202020204" pitchFamily="34" charset="0"/>
                          <a:cs typeface="Helvetica" panose="020B0604020202020204" pitchFamily="34" charset="0"/>
                        </a:rPr>
                        <a:t>! </a:t>
                      </a:r>
                    </a:p>
                    <a:p>
                      <a:pPr marL="338138" marR="0" lvl="0" indent="-338138" algn="r" defTabSz="1018809" rtl="0" eaLnBrk="1" fontAlgn="auto" latinLnBrk="0" hangingPunct="1">
                        <a:lnSpc>
                          <a:spcPct val="115000"/>
                        </a:lnSpc>
                        <a:spcBef>
                          <a:spcPts val="0"/>
                        </a:spcBef>
                        <a:spcAft>
                          <a:spcPts val="0"/>
                        </a:spcAft>
                        <a:buClrTx/>
                        <a:buSzTx/>
                        <a:buFontTx/>
                        <a:buNone/>
                        <a:tabLst/>
                        <a:defRPr sz="1800" b="0" i="0"/>
                      </a:pPr>
                      <a:r>
                        <a:rPr lang="en-US" sz="1000" dirty="0" smtClean="0">
                          <a:latin typeface="Helvetica" panose="020B0604020202020204" pitchFamily="34" charset="0"/>
                          <a:cs typeface="Helvetica" panose="020B0604020202020204" pitchFamily="34" charset="0"/>
                        </a:rPr>
                        <a:t>   </a:t>
                      </a:r>
                      <a:r>
                        <a:rPr sz="1000" dirty="0" smtClean="0">
                          <a:latin typeface="Helvetica" panose="020B0604020202020204" pitchFamily="34" charset="0"/>
                          <a:cs typeface="Helvetica" panose="020B0604020202020204" pitchFamily="34" charset="0"/>
                        </a:rPr>
                        <a:t>(</a:t>
                      </a:r>
                      <a:r>
                        <a:rPr sz="1000" dirty="0">
                          <a:latin typeface="Helvetica" panose="020B0604020202020204" pitchFamily="34" charset="0"/>
                          <a:cs typeface="Helvetica" panose="020B0604020202020204" pitchFamily="34" charset="0"/>
                        </a:rPr>
                        <a:t>Teacher Only) Final Score_____</a:t>
                      </a:r>
                    </a:p>
                  </a:txBody>
                  <a:tcPr marL="51816" marR="51816" marT="51090" marB="51090" horzOverflow="overflow">
                    <a:lnL w="12700">
                      <a:miter lim="400000"/>
                    </a:lnL>
                    <a:lnR w="12700">
                      <a:miter lim="400000"/>
                    </a:lnR>
                    <a:lnT w="12700">
                      <a:miter lim="400000"/>
                    </a:lnT>
                    <a:lnB w="12700" cap="flat" cmpd="sng" algn="ctr">
                      <a:solidFill>
                        <a:schemeClr val="tx1"/>
                      </a:solidFill>
                      <a:prstDash val="solid"/>
                      <a:round/>
                      <a:headEnd type="none" w="med" len="med"/>
                      <a:tailEnd type="none" w="med" len="med"/>
                    </a:lnB>
                  </a:tcPr>
                </a:tc>
              </a:tr>
              <a:tr h="228600">
                <a:tc>
                  <a:txBody>
                    <a:bodyPr/>
                    <a:lstStyle/>
                    <a:p>
                      <a:pPr lvl="0" algn="l">
                        <a:defRPr sz="1800" b="0" i="0"/>
                      </a:pPr>
                      <a:r>
                        <a:rPr sz="1600" dirty="0">
                          <a:latin typeface="Helvetica" panose="020B0604020202020204" pitchFamily="34" charset="0"/>
                          <a:cs typeface="Helvetica" panose="020B0604020202020204" pitchFamily="34" charset="0"/>
                        </a:rPr>
                        <a:t> </a:t>
                      </a: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round/>
                    </a:lnB>
                  </a:tcPr>
                </a:tc>
              </a:tr>
              <a:tr h="220037">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55017">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89997">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172577">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07557">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0988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chemeClr val="tx1"/>
                      </a:solidFill>
                      <a:prstDash val="solid"/>
                      <a:round/>
                      <a:headEnd type="none" w="med" len="med"/>
                      <a:tailEnd type="none" w="med" len="med"/>
                    </a:lnB>
                  </a:tcPr>
                </a:tc>
              </a:tr>
            </a:tbl>
          </a:graphicData>
        </a:graphic>
      </p:graphicFrame>
      <p:graphicFrame>
        <p:nvGraphicFramePr>
          <p:cNvPr id="136" name="Table 136"/>
          <p:cNvGraphicFramePr/>
          <p:nvPr>
            <p:extLst>
              <p:ext uri="{D42A27DB-BD31-4B8C-83A1-F6EECF244321}">
                <p14:modId xmlns:p14="http://schemas.microsoft.com/office/powerpoint/2010/main" val="1279588240"/>
              </p:ext>
            </p:extLst>
          </p:nvPr>
        </p:nvGraphicFramePr>
        <p:xfrm>
          <a:off x="457200" y="152400"/>
          <a:ext cx="7043739" cy="3947880"/>
        </p:xfrm>
        <a:graphic>
          <a:graphicData uri="http://schemas.openxmlformats.org/drawingml/2006/table">
            <a:tbl>
              <a:tblPr/>
              <a:tblGrid>
                <a:gridCol w="7043739"/>
              </a:tblGrid>
              <a:tr h="535171">
                <a:tc>
                  <a:txBody>
                    <a:bodyPr/>
                    <a:lstStyle/>
                    <a:p>
                      <a:pPr marL="0" lvl="0" indent="0" algn="l">
                        <a:buNone/>
                        <a:defRPr sz="1800" b="0" i="0"/>
                      </a:pPr>
                      <a:r>
                        <a:rPr lang="en-US" sz="1600" b="1" baseline="0" dirty="0" smtClean="0">
                          <a:latin typeface="Helvetica" panose="020B0604020202020204" pitchFamily="34" charset="0"/>
                          <a:cs typeface="Helvetica" panose="020B0604020202020204" pitchFamily="34" charset="0"/>
                        </a:rPr>
                        <a:t>7.   How does the author show you </a:t>
                      </a:r>
                      <a:r>
                        <a:rPr lang="en-US" sz="1600" b="1" baseline="0" dirty="0" smtClean="0">
                          <a:solidFill>
                            <a:schemeClr val="tx1"/>
                          </a:solidFill>
                          <a:latin typeface="Helvetica" panose="020B0604020202020204" pitchFamily="34" charset="0"/>
                          <a:cs typeface="Helvetica" panose="020B0604020202020204" pitchFamily="34" charset="0"/>
                        </a:rPr>
                        <a:t>Chestnut and Daisy’s point of</a:t>
                      </a:r>
                    </a:p>
                    <a:p>
                      <a:pPr marL="338138" lvl="0" indent="-50800" algn="l">
                        <a:buNone/>
                        <a:defRPr sz="1800" b="0" i="0"/>
                      </a:pPr>
                      <a:r>
                        <a:rPr lang="en-US" sz="1600" b="1" baseline="0" dirty="0" smtClean="0">
                          <a:solidFill>
                            <a:schemeClr val="tx1"/>
                          </a:solidFill>
                          <a:latin typeface="Helvetica" panose="020B0604020202020204" pitchFamily="34" charset="0"/>
                          <a:cs typeface="Helvetica" panose="020B0604020202020204" pitchFamily="34" charset="0"/>
                        </a:rPr>
                        <a:t> view?  Use details, dialogue and examples from the passage </a:t>
                      </a:r>
                      <a:r>
                        <a:rPr lang="en-US" sz="1600" b="1" baseline="0" dirty="0" smtClean="0">
                          <a:latin typeface="Helvetica" panose="020B0604020202020204" pitchFamily="34" charset="0"/>
                          <a:cs typeface="Helvetica" panose="020B0604020202020204" pitchFamily="34" charset="0"/>
                        </a:rPr>
                        <a:t>in your   answer.                   </a:t>
                      </a:r>
                      <a:r>
                        <a:rPr sz="1600" b="0" dirty="0" smtClean="0">
                          <a:latin typeface="Helvetica" panose="020B0604020202020204" pitchFamily="34" charset="0"/>
                          <a:cs typeface="Helvetica" panose="020B0604020202020204" pitchFamily="34" charset="0"/>
                        </a:rPr>
                        <a:t> </a:t>
                      </a:r>
                      <a:r>
                        <a:rPr lang="en-US" sz="1600" b="0" dirty="0" smtClean="0">
                          <a:latin typeface="Helvetica" panose="020B0604020202020204" pitchFamily="34" charset="0"/>
                          <a:cs typeface="Helvetica" panose="020B0604020202020204" pitchFamily="34" charset="0"/>
                        </a:rPr>
                        <a:t>                                         </a:t>
                      </a:r>
                      <a:r>
                        <a:rPr lang="en-US" sz="1000" b="0" baseline="0" dirty="0" smtClean="0">
                          <a:latin typeface="Helvetica" panose="020B0604020202020204" pitchFamily="34" charset="0"/>
                          <a:cs typeface="Helvetica" panose="020B0604020202020204" pitchFamily="34" charset="0"/>
                        </a:rPr>
                        <a:t>        </a:t>
                      </a:r>
                      <a:r>
                        <a:rPr lang="en-US" sz="1000" dirty="0" smtClean="0">
                          <a:latin typeface="Helvetica" panose="020B0604020202020204" pitchFamily="34" charset="0"/>
                          <a:cs typeface="Helvetica" panose="020B0604020202020204" pitchFamily="34" charset="0"/>
                        </a:rPr>
                        <a:t> </a:t>
                      </a:r>
                      <a:r>
                        <a:rPr sz="1000" dirty="0" smtClean="0">
                          <a:latin typeface="Helvetica" panose="020B0604020202020204" pitchFamily="34" charset="0"/>
                          <a:cs typeface="Helvetica" panose="020B0604020202020204" pitchFamily="34" charset="0"/>
                        </a:rPr>
                        <a:t>(</a:t>
                      </a:r>
                      <a:r>
                        <a:rPr sz="1000" dirty="0">
                          <a:latin typeface="Helvetica" panose="020B0604020202020204" pitchFamily="34" charset="0"/>
                          <a:cs typeface="Helvetica" panose="020B0604020202020204" pitchFamily="34" charset="0"/>
                        </a:rPr>
                        <a:t>Teacher Only) Final Score_____</a:t>
                      </a:r>
                    </a:p>
                  </a:txBody>
                  <a:tcPr marL="51816" marR="51816" marT="51090" marB="51090" horzOverflow="overflow">
                    <a:lnL w="12700">
                      <a:miter lim="400000"/>
                    </a:lnL>
                    <a:lnR w="12700">
                      <a:miter lim="400000"/>
                    </a:lnR>
                    <a:lnT w="12700">
                      <a:miter lim="400000"/>
                    </a:lnT>
                    <a:lnB w="12700" cap="flat" cmpd="sng" algn="ctr">
                      <a:solidFill>
                        <a:schemeClr val="tx1"/>
                      </a:solidFill>
                      <a:prstDash val="solid"/>
                      <a:round/>
                      <a:headEnd type="none" w="med" len="med"/>
                      <a:tailEnd type="none" w="med" len="med"/>
                    </a:lnB>
                  </a:tcPr>
                </a:tc>
              </a:tr>
              <a:tr h="228600">
                <a:tc>
                  <a:txBody>
                    <a:bodyPr/>
                    <a:lstStyle/>
                    <a:p>
                      <a:pPr lvl="0" algn="l">
                        <a:defRPr sz="1800" b="0" i="0"/>
                      </a:pPr>
                      <a:r>
                        <a:rPr sz="1600" dirty="0">
                          <a:latin typeface="Helvetica" panose="020B0604020202020204" pitchFamily="34" charset="0"/>
                          <a:cs typeface="Helvetica" panose="020B0604020202020204" pitchFamily="34" charset="0"/>
                        </a:rPr>
                        <a:t> </a:t>
                      </a: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round/>
                    </a:lnB>
                  </a:tcPr>
                </a:tc>
              </a:tr>
              <a:tr h="26358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9856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5734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1612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17490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round/>
                    </a:lnB>
                  </a:tcPr>
                </a:tc>
              </a:tr>
              <a:tr h="20988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rgbClr val="000000"/>
                      </a:solidFill>
                      <a:prstDash val="solid"/>
                      <a:round/>
                      <a:headEnd type="none" w="med" len="med"/>
                      <a:tailEnd type="none" w="med" len="med"/>
                    </a:lnB>
                  </a:tcPr>
                </a:tc>
              </a:tr>
              <a:tr h="209880">
                <a:tc>
                  <a:txBody>
                    <a:bodyPr/>
                    <a:lstStyle/>
                    <a:p>
                      <a:pPr lvl="0" algn="l">
                        <a:defRPr sz="1800" b="0" i="0"/>
                      </a:pPr>
                      <a:endParaRPr sz="1600" dirty="0">
                        <a:latin typeface="Helvetica" panose="020B0604020202020204" pitchFamily="34" charset="0"/>
                        <a:cs typeface="Helvetica" panose="020B0604020202020204" pitchFamily="34" charset="0"/>
                      </a:endParaRPr>
                    </a:p>
                  </a:txBody>
                  <a:tcPr marL="51816" marR="51816" marT="51090" marB="51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cap="flat" cmpd="sng" algn="ctr">
                      <a:solidFill>
                        <a:schemeClr val="tx1"/>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835455598"/>
              </p:ext>
            </p:extLst>
          </p:nvPr>
        </p:nvGraphicFramePr>
        <p:xfrm>
          <a:off x="457200" y="9144000"/>
          <a:ext cx="2514600" cy="573024"/>
        </p:xfrm>
        <a:graphic>
          <a:graphicData uri="http://schemas.openxmlformats.org/drawingml/2006/table">
            <a:tbl>
              <a:tblPr firstRow="1" firstCol="1" bandRow="1"/>
              <a:tblGrid>
                <a:gridCol w="2514600"/>
              </a:tblGrid>
              <a:tr h="15240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RL.2.7</a:t>
                      </a:r>
                      <a:r>
                        <a:rPr lang="en-US" sz="800" b="1"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3307" marR="3330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381000">
                <a:tc>
                  <a:txBody>
                    <a:bodyPr/>
                    <a:lstStyle/>
                    <a:p>
                      <a:pPr marL="0" marR="0" algn="l">
                        <a:lnSpc>
                          <a:spcPct val="115000"/>
                        </a:lnSpc>
                        <a:spcBef>
                          <a:spcPts val="0"/>
                        </a:spcBef>
                        <a:spcAft>
                          <a:spcPts val="0"/>
                        </a:spcAft>
                      </a:pPr>
                      <a:r>
                        <a:rPr lang="en-US" sz="800" b="1" dirty="0">
                          <a:effectLst/>
                          <a:latin typeface="Calibri"/>
                          <a:ea typeface="Calibri"/>
                          <a:cs typeface="Times New Roman"/>
                        </a:rPr>
                        <a:t>Obtain and </a:t>
                      </a:r>
                      <a:r>
                        <a:rPr lang="en-US" sz="800" b="1" u="sng" dirty="0">
                          <a:effectLst/>
                          <a:latin typeface="Calibri"/>
                          <a:ea typeface="Calibri"/>
                          <a:cs typeface="Times New Roman"/>
                        </a:rPr>
                        <a:t>interpret</a:t>
                      </a:r>
                      <a:r>
                        <a:rPr lang="en-US" sz="800" b="1" dirty="0">
                          <a:effectLst/>
                          <a:latin typeface="Calibri"/>
                          <a:ea typeface="Calibri"/>
                          <a:cs typeface="Times New Roman"/>
                        </a:rPr>
                        <a:t> information using text features (illustrations, texts, digital texts) for a specific purpose or </a:t>
                      </a:r>
                      <a:r>
                        <a:rPr lang="en-US" sz="800" b="1" dirty="0" smtClean="0">
                          <a:effectLst/>
                          <a:latin typeface="Calibri"/>
                          <a:ea typeface="Calibri"/>
                          <a:cs typeface="Times New Roman"/>
                        </a:rPr>
                        <a:t>assignment.</a:t>
                      </a:r>
                    </a:p>
                  </a:txBody>
                  <a:tcPr marL="33307" marR="3330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52876730"/>
              </p:ext>
            </p:extLst>
          </p:nvPr>
        </p:nvGraphicFramePr>
        <p:xfrm>
          <a:off x="4800600" y="4191000"/>
          <a:ext cx="2599374" cy="457200"/>
        </p:xfrm>
        <a:graphic>
          <a:graphicData uri="http://schemas.openxmlformats.org/drawingml/2006/table">
            <a:tbl>
              <a:tblPr firstRow="1" firstCol="1" bandRow="1"/>
              <a:tblGrid>
                <a:gridCol w="2599374"/>
              </a:tblGrid>
              <a:tr h="56960">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Toward RL.2.6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APx</a:t>
                      </a:r>
                      <a:endParaRPr lang="en-US" sz="800" dirty="0">
                        <a:effectLst/>
                        <a:latin typeface="Calibri"/>
                        <a:ea typeface="Calibri"/>
                        <a:cs typeface="Times New Roman"/>
                      </a:endParaRPr>
                    </a:p>
                  </a:txBody>
                  <a:tcPr marL="34362" marR="3436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6E3BC"/>
                    </a:solidFill>
                  </a:tcPr>
                </a:tc>
              </a:tr>
              <a:tr h="316992">
                <a:tc>
                  <a:txBody>
                    <a:bodyPr/>
                    <a:lstStyle/>
                    <a:p>
                      <a:pPr marL="0" marR="0" algn="l">
                        <a:lnSpc>
                          <a:spcPct val="115000"/>
                        </a:lnSpc>
                        <a:spcBef>
                          <a:spcPts val="0"/>
                        </a:spcBef>
                        <a:spcAft>
                          <a:spcPts val="0"/>
                        </a:spcAft>
                      </a:pPr>
                      <a:r>
                        <a:rPr lang="en-US" sz="800" b="1" dirty="0">
                          <a:effectLst/>
                          <a:latin typeface="Calibri"/>
                          <a:ea typeface="Calibri"/>
                          <a:cs typeface="Times New Roman"/>
                        </a:rPr>
                        <a:t>Recognizes different points of views of different characters by their text dialogue. </a:t>
                      </a:r>
                      <a:endParaRPr lang="en-US" sz="800" b="1" dirty="0" smtClean="0">
                        <a:effectLst/>
                        <a:latin typeface="Calibri"/>
                        <a:ea typeface="Calibri"/>
                        <a:cs typeface="Times New Roman"/>
                      </a:endParaRPr>
                    </a:p>
                  </a:txBody>
                  <a:tcPr marL="34362" marR="34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105964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5" name="Rectangle 1"/>
          <p:cNvSpPr>
            <a:spLocks noChangeArrowheads="1"/>
          </p:cNvSpPr>
          <p:nvPr/>
        </p:nvSpPr>
        <p:spPr bwMode="auto">
          <a:xfrm>
            <a:off x="317477" y="576306"/>
            <a:ext cx="7139646" cy="5442800"/>
          </a:xfrm>
          <a:prstGeom prst="rect">
            <a:avLst/>
          </a:prstGeom>
          <a:noFill/>
          <a:ln w="9525">
            <a:noFill/>
            <a:miter lim="800000"/>
            <a:headEnd/>
            <a:tailEnd/>
          </a:ln>
          <a:effectLst/>
        </p:spPr>
        <p:txBody>
          <a:bodyPr vert="horz" wrap="square" lIns="101881" tIns="50941" rIns="101881" bIns="50941" numCol="1" anchor="ctr" anchorCtr="0" compatLnSpc="1">
            <a:prstTxWarp prst="textNoShape">
              <a:avLst/>
            </a:prstTxWarp>
            <a:spAutoFit/>
          </a:bodyPr>
          <a:lstStyle/>
          <a:p>
            <a:pPr algn="just"/>
            <a:r>
              <a:rPr lang="en-US" sz="1700" dirty="0"/>
              <a:t> </a:t>
            </a:r>
            <a:r>
              <a:rPr lang="en-US" sz="1500" dirty="0"/>
              <a:t>1</a:t>
            </a:r>
          </a:p>
          <a:p>
            <a:r>
              <a:rPr lang="en-US" sz="1500" dirty="0"/>
              <a:t>	Every living thing goes through changes. Living things go through different stages. Then they reach the end of their life cycles and die. There are many kinds of plants. Each kind </a:t>
            </a:r>
            <a:r>
              <a:rPr lang="en-US" sz="1500" dirty="0" smtClean="0"/>
              <a:t>of plant has </a:t>
            </a:r>
            <a:r>
              <a:rPr lang="en-US" sz="1500" dirty="0"/>
              <a:t>its own life cycle.</a:t>
            </a:r>
          </a:p>
          <a:p>
            <a:endParaRPr lang="en-US" sz="1500" dirty="0"/>
          </a:p>
          <a:p>
            <a:r>
              <a:rPr lang="en-US" sz="1500" dirty="0"/>
              <a:t>2</a:t>
            </a:r>
          </a:p>
          <a:p>
            <a:r>
              <a:rPr lang="en-US" sz="1500" dirty="0"/>
              <a:t>	Many plants start their life cycle as a seed. The seed needs certain things or it will not grow into a plant. Sometimes seeds wait in the ground until they can get the things they need. They wait for warmth from the sun. They wait for water. When they have what they need, they start to grow. A tiny little sprout will push out of each seed. The sprouts </a:t>
            </a:r>
            <a:r>
              <a:rPr lang="en-US" sz="1500" b="1" u="sng" dirty="0"/>
              <a:t>stretch</a:t>
            </a:r>
            <a:r>
              <a:rPr lang="en-US" sz="1500" dirty="0"/>
              <a:t> up until they poke through the dirt and into the air.</a:t>
            </a:r>
          </a:p>
          <a:p>
            <a:endParaRPr lang="en-US" sz="1500" dirty="0"/>
          </a:p>
          <a:p>
            <a:r>
              <a:rPr lang="en-US" sz="1500" dirty="0"/>
              <a:t>3</a:t>
            </a:r>
          </a:p>
          <a:p>
            <a:r>
              <a:rPr lang="en-US" sz="1500" dirty="0"/>
              <a:t>	The plants continue to grow when they get sunshine and water. The stems grow taller and leaves unfold. More leaves and stems grow on the main stems. The adult plants grow flowers. The flowers of many plants make fruit. The fruit has seeds inside it so more new plants can grow.</a:t>
            </a:r>
          </a:p>
          <a:p>
            <a:endParaRPr lang="en-US" sz="1500" dirty="0"/>
          </a:p>
          <a:p>
            <a:r>
              <a:rPr lang="en-US" sz="1500" dirty="0"/>
              <a:t>4</a:t>
            </a:r>
          </a:p>
          <a:p>
            <a:r>
              <a:rPr lang="en-US" sz="1500" dirty="0"/>
              <a:t>	New plants look like their parent plants. Seeds from a </a:t>
            </a:r>
            <a:r>
              <a:rPr lang="en-US" sz="1500" b="1" u="sng" dirty="0"/>
              <a:t>parent plant</a:t>
            </a:r>
            <a:r>
              <a:rPr lang="en-US" sz="1500" b="1" dirty="0"/>
              <a:t> </a:t>
            </a:r>
            <a:r>
              <a:rPr lang="en-US" sz="1500" dirty="0"/>
              <a:t>will grow into the same kind of plant as the parent. When a seed begins to grow, it is the beginning of another plant life cycle.</a:t>
            </a:r>
          </a:p>
          <a:p>
            <a:endParaRPr lang="en-US" sz="1500" dirty="0"/>
          </a:p>
        </p:txBody>
      </p:sp>
      <p:sp>
        <p:nvSpPr>
          <p:cNvPr id="8" name="Rectangle 7"/>
          <p:cNvSpPr/>
          <p:nvPr/>
        </p:nvSpPr>
        <p:spPr>
          <a:xfrm>
            <a:off x="2861715" y="279202"/>
            <a:ext cx="1906026" cy="41065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101881" tIns="50941" rIns="101881" bIns="50941">
            <a:spAutoFit/>
          </a:bodyPr>
          <a:lstStyle/>
          <a:p>
            <a:r>
              <a:rPr lang="en-US" b="1" u="sng" dirty="0">
                <a:solidFill>
                  <a:srgbClr val="002060"/>
                </a:solidFill>
              </a:rPr>
              <a:t>Plant Life Cycles</a:t>
            </a:r>
            <a:endParaRPr lang="en-US" dirty="0"/>
          </a:p>
        </p:txBody>
      </p:sp>
      <p:grpSp>
        <p:nvGrpSpPr>
          <p:cNvPr id="23" name="Group 22"/>
          <p:cNvGrpSpPr/>
          <p:nvPr/>
        </p:nvGrpSpPr>
        <p:grpSpPr>
          <a:xfrm>
            <a:off x="1133475" y="5827486"/>
            <a:ext cx="5505450" cy="4071257"/>
            <a:chOff x="1066800" y="5410200"/>
            <a:chExt cx="5181600" cy="3886200"/>
          </a:xfrm>
        </p:grpSpPr>
        <p:grpSp>
          <p:nvGrpSpPr>
            <p:cNvPr id="6" name="Group 5"/>
            <p:cNvGrpSpPr/>
            <p:nvPr/>
          </p:nvGrpSpPr>
          <p:grpSpPr>
            <a:xfrm>
              <a:off x="2133600" y="5486400"/>
              <a:ext cx="3276600" cy="3810000"/>
              <a:chOff x="3048000" y="932329"/>
              <a:chExt cx="4724400" cy="5163671"/>
            </a:xfrm>
          </p:grpSpPr>
          <p:pic>
            <p:nvPicPr>
              <p:cNvPr id="7" name="Picture 2" descr="http://images-partners-tbn.google.com/images?q=tbn:ANd9GcQaBMwtedZXk6n4qAkDJkackxxNGPDlbUjtd7HBFWmarFiyMMF7tqEOuaI0:http://davis.wpi.edu/dsrg/PROJECTS/raindrop/images/raindrop3.jpg">
                <a:hlinkClick r:id="rId2"/>
              </p:cNvPr>
              <p:cNvPicPr>
                <a:picLocks noChangeAspect="1" noChangeArrowheads="1"/>
              </p:cNvPicPr>
              <p:nvPr/>
            </p:nvPicPr>
            <p:blipFill>
              <a:blip r:embed="rId3" cstate="print"/>
              <a:srcRect/>
              <a:stretch>
                <a:fillRect/>
              </a:stretch>
            </p:blipFill>
            <p:spPr bwMode="auto">
              <a:xfrm>
                <a:off x="4648200" y="990600"/>
                <a:ext cx="762000" cy="1419226"/>
              </a:xfrm>
              <a:prstGeom prst="rect">
                <a:avLst/>
              </a:prstGeom>
              <a:noFill/>
            </p:spPr>
          </p:pic>
          <p:pic>
            <p:nvPicPr>
              <p:cNvPr id="9" name="Picture 4" descr="http://images-partners-tbn.google.com/images?q=tbn:ANd9GcRomTs5G8_MBZQLnaLX8vZ_seS7SxVqVYDkJ6nfYf_NX9LuESIvDphmg2JE:http://3.bp.blogspot.com/_lj_y7Z_fw94/S7fp16bejfI/AAAAAAAAAwY/dywk5n92xRU/s1600/Sun%2BBlack%2Band%2BWhite%2BClip%2BArt-6.png">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92880" y="932329"/>
                <a:ext cx="838200" cy="838199"/>
              </a:xfrm>
              <a:prstGeom prst="rect">
                <a:avLst/>
              </a:prstGeom>
              <a:noFill/>
            </p:spPr>
          </p:pic>
          <p:pic>
            <p:nvPicPr>
              <p:cNvPr id="10" name="Picture 6" descr="http://images-partners-tbn.google.com/images?q=tbn:ANd9GcT37hG3DSTq4EIlQL5nBlzxiaoqlWm7yVhmdgyBVEw3ltJjFBTV1GAeSQ:http://www.picturesof.net/_images_300/Black_and_White_Raindrops_and_a_Puddle_Royalty_Free_Clipart_Picture_091213-143185-287009.jpg">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91000" y="1981200"/>
                <a:ext cx="1371600" cy="792217"/>
              </a:xfrm>
              <a:prstGeom prst="rect">
                <a:avLst/>
              </a:prstGeom>
              <a:noFill/>
            </p:spPr>
          </p:pic>
          <p:pic>
            <p:nvPicPr>
              <p:cNvPr id="11" name="Picture 8" descr="http://images-partners-tbn.google.com/images?q=tbn:ANd9GcRizv-m1tBxqOpOc1ECXCyICSdDp4WOC8mj6aNRo1rxNshWUjFgiBXTuRIR:http://upload.wikimedia.org/wikipedia/commons/0/02/Maple-seed_black-white.gif">
                <a:hlinkClick r:id="rId8"/>
              </p:cNvPr>
              <p:cNvPicPr>
                <a:picLocks noChangeAspect="1" noChangeArrowheads="1"/>
              </p:cNvPicPr>
              <p:nvPr/>
            </p:nvPicPr>
            <p:blipFill>
              <a:blip r:embed="rId9"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rot="18522913">
                <a:off x="5735247" y="2309791"/>
                <a:ext cx="381530" cy="574348"/>
              </a:xfrm>
              <a:prstGeom prst="rect">
                <a:avLst/>
              </a:prstGeom>
              <a:noFill/>
            </p:spPr>
          </p:pic>
          <p:cxnSp>
            <p:nvCxnSpPr>
              <p:cNvPr id="12" name="Curved Connector 11"/>
              <p:cNvCxnSpPr>
                <a:stCxn id="7" idx="3"/>
              </p:cNvCxnSpPr>
              <p:nvPr/>
            </p:nvCxnSpPr>
            <p:spPr>
              <a:xfrm>
                <a:off x="5410200" y="1700213"/>
                <a:ext cx="609600" cy="509587"/>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http://images-partners-tbn.google.com/images?q=tbn:ANd9GcT4HHOPavaH0DXMoq7Ly9zIpVmqi8qjkLGRWX6pJdPwfpHyWnuieVAZGQ:http://www.gardenaction.co.uk/images/brussels_seedlings.gif">
                <a:hlinkClick r:id="rId10"/>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324600" y="2590800"/>
                <a:ext cx="1447800" cy="1371600"/>
              </a:xfrm>
              <a:prstGeom prst="rect">
                <a:avLst/>
              </a:prstGeom>
              <a:noFill/>
            </p:spPr>
          </p:pic>
          <p:pic>
            <p:nvPicPr>
              <p:cNvPr id="14" name="Picture 14" descr="http://images-partners-tbn.google.com/images?q=tbn:ANd9GcT2oA9r3QAvVTwyJUNRd1WJcwa_rTQs8-cDfvlD7QDe5vMRKtbRpOnEoTCQ:http://us.123rf.com/400wm/400/400/olivier26/olivier261203/olivier26120300023/12894098-young-tree-with-roots-white-background-black-silhouette-with-leaves-vertical-vector-shape.jpg">
                <a:hlinkClick r:id="rId12"/>
              </p:cNvPr>
              <p:cNvPicPr>
                <a:picLocks noChangeAspect="1" noChangeArrowheads="1"/>
              </p:cNvPicPr>
              <p:nvPr/>
            </p:nvPicPr>
            <p:blipFill>
              <a:blip r:embed="rId13" cstate="print">
                <a:clrChange>
                  <a:clrFrom>
                    <a:srgbClr val="FDFDFD"/>
                  </a:clrFrom>
                  <a:clrTo>
                    <a:srgbClr val="FDFDFD">
                      <a:alpha val="0"/>
                    </a:srgbClr>
                  </a:clrTo>
                </a:clrChange>
              </a:blip>
              <a:srcRect/>
              <a:stretch>
                <a:fillRect/>
              </a:stretch>
            </p:blipFill>
            <p:spPr bwMode="auto">
              <a:xfrm>
                <a:off x="5105400" y="3810000"/>
                <a:ext cx="1828800" cy="2286000"/>
              </a:xfrm>
              <a:prstGeom prst="rect">
                <a:avLst/>
              </a:prstGeom>
              <a:noFill/>
            </p:spPr>
          </p:pic>
          <p:cxnSp>
            <p:nvCxnSpPr>
              <p:cNvPr id="15" name="Curved Connector 14"/>
              <p:cNvCxnSpPr/>
              <p:nvPr/>
            </p:nvCxnSpPr>
            <p:spPr>
              <a:xfrm rot="5400000">
                <a:off x="6553200" y="3733800"/>
                <a:ext cx="914400" cy="7620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0800000">
                <a:off x="4648200" y="4648200"/>
                <a:ext cx="838200" cy="7620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8" descr="http://images-partners-tbn.google.com/images?q=tbn:ANd9GcQA4TImRxjGAybDLfPHR3ffD4PRPqSbjwXseM3_0xG5Juw1dAjFDTnahon8eA:http://www.mormonshare.com/sites/default/files/handouts/cg_apple-tree.gif">
                <a:hlinkClick r:id="rId14"/>
              </p:cNvPr>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3048000" y="2743200"/>
                <a:ext cx="1988820" cy="2209800"/>
              </a:xfrm>
              <a:prstGeom prst="rect">
                <a:avLst/>
              </a:prstGeom>
              <a:noFill/>
            </p:spPr>
          </p:pic>
          <p:cxnSp>
            <p:nvCxnSpPr>
              <p:cNvPr id="18" name="Curved Connector 17"/>
              <p:cNvCxnSpPr/>
              <p:nvPr/>
            </p:nvCxnSpPr>
            <p:spPr>
              <a:xfrm rot="5400000" flipH="1" flipV="1">
                <a:off x="3444464" y="1868917"/>
                <a:ext cx="860612" cy="70866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892278" y="5486400"/>
              <a:ext cx="1828800" cy="220340"/>
            </a:xfrm>
            <a:prstGeom prst="rect">
              <a:avLst/>
            </a:prstGeom>
            <a:noFill/>
          </p:spPr>
          <p:txBody>
            <a:bodyPr wrap="square" rtlCol="0">
              <a:spAutoFit/>
            </a:bodyPr>
            <a:lstStyle/>
            <a:p>
              <a:r>
                <a:rPr lang="en-US" sz="900" b="1" dirty="0" smtClean="0"/>
                <a:t>First, </a:t>
              </a:r>
              <a:r>
                <a:rPr lang="en-US" sz="900" b="1" dirty="0"/>
                <a:t>a</a:t>
              </a:r>
              <a:r>
                <a:rPr lang="en-US" sz="900" b="1" dirty="0" smtClean="0"/>
                <a:t> </a:t>
              </a:r>
              <a:r>
                <a:rPr lang="en-US" sz="900" b="1" dirty="0"/>
                <a:t>seed falls to the ground.</a:t>
              </a:r>
            </a:p>
          </p:txBody>
        </p:sp>
        <p:sp>
          <p:nvSpPr>
            <p:cNvPr id="20" name="TextBox 19"/>
            <p:cNvSpPr txBox="1"/>
            <p:nvPr/>
          </p:nvSpPr>
          <p:spPr>
            <a:xfrm>
              <a:off x="4343400" y="6400800"/>
              <a:ext cx="1828800" cy="220340"/>
            </a:xfrm>
            <a:prstGeom prst="rect">
              <a:avLst/>
            </a:prstGeom>
            <a:noFill/>
          </p:spPr>
          <p:txBody>
            <a:bodyPr wrap="square" rtlCol="0">
              <a:spAutoFit/>
            </a:bodyPr>
            <a:lstStyle/>
            <a:p>
              <a:r>
                <a:rPr lang="en-US" sz="900" b="1" dirty="0" smtClean="0"/>
                <a:t>Next</a:t>
              </a:r>
              <a:r>
                <a:rPr lang="en-US" sz="900" b="1" dirty="0" smtClean="0">
                  <a:solidFill>
                    <a:srgbClr val="00B050"/>
                  </a:solidFill>
                </a:rPr>
                <a:t>,</a:t>
              </a:r>
              <a:r>
                <a:rPr lang="en-US" sz="900" b="1" dirty="0" smtClean="0"/>
                <a:t> </a:t>
              </a:r>
              <a:r>
                <a:rPr lang="en-US" sz="900" b="1" dirty="0"/>
                <a:t>w</a:t>
              </a:r>
              <a:r>
                <a:rPr lang="en-US" sz="900" b="1" dirty="0" smtClean="0"/>
                <a:t>ater </a:t>
              </a:r>
              <a:r>
                <a:rPr lang="en-US" sz="900" b="1" dirty="0"/>
                <a:t>and sun help it grow.</a:t>
              </a:r>
            </a:p>
          </p:txBody>
        </p:sp>
        <p:sp>
          <p:nvSpPr>
            <p:cNvPr id="21" name="TextBox 20"/>
            <p:cNvSpPr txBox="1"/>
            <p:nvPr/>
          </p:nvSpPr>
          <p:spPr>
            <a:xfrm>
              <a:off x="4419600" y="8458200"/>
              <a:ext cx="1828800" cy="220340"/>
            </a:xfrm>
            <a:prstGeom prst="rect">
              <a:avLst/>
            </a:prstGeom>
            <a:noFill/>
          </p:spPr>
          <p:txBody>
            <a:bodyPr wrap="square" rtlCol="0">
              <a:spAutoFit/>
            </a:bodyPr>
            <a:lstStyle/>
            <a:p>
              <a:r>
                <a:rPr lang="en-US" sz="900" b="1" dirty="0" smtClean="0"/>
                <a:t>Then, </a:t>
              </a:r>
              <a:r>
                <a:rPr lang="en-US" sz="900" b="1" dirty="0"/>
                <a:t>i</a:t>
              </a:r>
              <a:r>
                <a:rPr lang="en-US" sz="900" b="1" dirty="0" smtClean="0"/>
                <a:t>t </a:t>
              </a:r>
              <a:r>
                <a:rPr lang="en-US" sz="900" b="1" dirty="0"/>
                <a:t>grows leaves and stems.</a:t>
              </a:r>
            </a:p>
          </p:txBody>
        </p:sp>
        <p:sp>
          <p:nvSpPr>
            <p:cNvPr id="22" name="TextBox 21"/>
            <p:cNvSpPr txBox="1"/>
            <p:nvPr/>
          </p:nvSpPr>
          <p:spPr>
            <a:xfrm>
              <a:off x="1143000" y="6705600"/>
              <a:ext cx="1828800" cy="352544"/>
            </a:xfrm>
            <a:prstGeom prst="rect">
              <a:avLst/>
            </a:prstGeom>
            <a:noFill/>
          </p:spPr>
          <p:txBody>
            <a:bodyPr wrap="square" rtlCol="0">
              <a:spAutoFit/>
            </a:bodyPr>
            <a:lstStyle/>
            <a:p>
              <a:pPr marL="120472" indent="-120472"/>
              <a:r>
                <a:rPr lang="en-US" sz="900" b="1" dirty="0" smtClean="0"/>
                <a:t>Last, </a:t>
              </a:r>
              <a:r>
                <a:rPr lang="en-US" sz="900" b="1" dirty="0"/>
                <a:t>i</a:t>
              </a:r>
              <a:r>
                <a:rPr lang="en-US" sz="900" b="1" dirty="0" smtClean="0"/>
                <a:t>t </a:t>
              </a:r>
              <a:r>
                <a:rPr lang="en-US" sz="900" b="1" dirty="0"/>
                <a:t>makes fruit so more new  plants can grow.</a:t>
              </a:r>
            </a:p>
          </p:txBody>
        </p:sp>
        <p:sp>
          <p:nvSpPr>
            <p:cNvPr id="24" name="TextBox 23"/>
            <p:cNvSpPr txBox="1"/>
            <p:nvPr/>
          </p:nvSpPr>
          <p:spPr>
            <a:xfrm>
              <a:off x="1066800" y="5410200"/>
              <a:ext cx="1524000" cy="584775"/>
            </a:xfrm>
            <a:prstGeom prst="rect">
              <a:avLst/>
            </a:prstGeom>
            <a:solidFill>
              <a:schemeClr val="bg1">
                <a:lumMod val="95000"/>
              </a:schemeClr>
            </a:solidFill>
            <a:ln>
              <a:solidFill>
                <a:schemeClr val="accent1"/>
              </a:solidFill>
            </a:ln>
          </p:spPr>
          <p:txBody>
            <a:bodyPr wrap="square" rtlCol="0">
              <a:spAutoFit/>
            </a:bodyPr>
            <a:lstStyle/>
            <a:p>
              <a:pPr marL="60236" indent="-60236" algn="ctr"/>
              <a:r>
                <a:rPr lang="en-US" sz="1700" b="1" dirty="0" smtClean="0"/>
                <a:t>Plant Life Cycle </a:t>
              </a:r>
              <a:r>
                <a:rPr lang="en-US" sz="1700" b="1" dirty="0"/>
                <a:t>Illustration</a:t>
              </a:r>
            </a:p>
          </p:txBody>
        </p:sp>
      </p:grpSp>
      <p:sp>
        <p:nvSpPr>
          <p:cNvPr id="25" name="TextBox 24"/>
          <p:cNvSpPr txBox="1"/>
          <p:nvPr/>
        </p:nvSpPr>
        <p:spPr>
          <a:xfrm>
            <a:off x="71438" y="94536"/>
            <a:ext cx="2286000" cy="369332"/>
          </a:xfrm>
          <a:prstGeom prst="rect">
            <a:avLst/>
          </a:prstGeom>
          <a:noFill/>
        </p:spPr>
        <p:txBody>
          <a:bodyPr wrap="square" rtlCol="0">
            <a:spAutoFit/>
          </a:bodyPr>
          <a:lstStyle/>
          <a:p>
            <a:r>
              <a:rPr lang="en-US" sz="1800" dirty="0" smtClean="0"/>
              <a:t>Part 1</a:t>
            </a:r>
            <a:endParaRPr lang="en-US" sz="1800" dirty="0"/>
          </a:p>
        </p:txBody>
      </p:sp>
    </p:spTree>
    <p:extLst>
      <p:ext uri="{BB962C8B-B14F-4D97-AF65-F5344CB8AC3E}">
        <p14:creationId xmlns:p14="http://schemas.microsoft.com/office/powerpoint/2010/main" val="3047592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5" name="Rectangle 4"/>
          <p:cNvSpPr/>
          <p:nvPr/>
        </p:nvSpPr>
        <p:spPr>
          <a:xfrm>
            <a:off x="632007" y="888300"/>
            <a:ext cx="5779746" cy="3042143"/>
          </a:xfrm>
          <a:prstGeom prst="rect">
            <a:avLst/>
          </a:prstGeom>
        </p:spPr>
        <p:txBody>
          <a:bodyPr wrap="square" lIns="101881" tIns="50941" rIns="101881" bIns="50941">
            <a:spAutoFit/>
          </a:bodyPr>
          <a:lstStyle/>
          <a:p>
            <a:r>
              <a:rPr lang="en-US" sz="1900" b="1" dirty="0" smtClean="0">
                <a:latin typeface="Helvetica" pitchFamily="34" charset="0"/>
                <a:cs typeface="Helvetica" pitchFamily="34" charset="0"/>
              </a:rPr>
              <a:t>9.  How </a:t>
            </a:r>
            <a:r>
              <a:rPr lang="en-US" sz="1900" b="1" dirty="0">
                <a:latin typeface="Helvetica" pitchFamily="34" charset="0"/>
                <a:cs typeface="Helvetica" pitchFamily="34" charset="0"/>
              </a:rPr>
              <a:t>do plants begin their life cycle?</a:t>
            </a:r>
          </a:p>
          <a:p>
            <a:pPr marL="63675"/>
            <a:endParaRPr lang="en-US" sz="1900" dirty="0">
              <a:latin typeface="Helvetica" pitchFamily="34" charset="0"/>
              <a:cs typeface="Helvetica" pitchFamily="34" charset="0"/>
            </a:endParaRPr>
          </a:p>
          <a:p>
            <a:pPr marL="968798" indent="-361417">
              <a:buFont typeface="+mj-lt"/>
              <a:buAutoNum type="alphaUcPeriod"/>
            </a:pPr>
            <a:r>
              <a:rPr lang="en-US" sz="1700" dirty="0">
                <a:latin typeface="Helvetica" pitchFamily="34" charset="0"/>
                <a:cs typeface="Helvetica" pitchFamily="34" charset="0"/>
              </a:rPr>
              <a:t>as a root</a:t>
            </a:r>
            <a:endParaRPr lang="en-US" sz="1700" dirty="0">
              <a:solidFill>
                <a:srgbClr val="FF0000"/>
              </a:solidFill>
              <a:latin typeface="Helvetica" pitchFamily="34" charset="0"/>
              <a:cs typeface="Helvetica" pitchFamily="34" charset="0"/>
            </a:endParaRP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a:latin typeface="Helvetica" pitchFamily="34" charset="0"/>
                <a:cs typeface="Helvetica" pitchFamily="34" charset="0"/>
              </a:rPr>
              <a:t>as a seed</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a:latin typeface="Helvetica" pitchFamily="34" charset="0"/>
                <a:cs typeface="Helvetica" pitchFamily="34" charset="0"/>
              </a:rPr>
              <a:t>with water</a:t>
            </a:r>
          </a:p>
          <a:p>
            <a:pPr marL="968798" indent="-361417">
              <a:buFont typeface="+mj-lt"/>
              <a:buAutoNum type="alphaUcPeriod"/>
            </a:pPr>
            <a:endParaRPr lang="en-US" sz="1700" dirty="0">
              <a:latin typeface="Helvetica" pitchFamily="34" charset="0"/>
              <a:cs typeface="Helvetica" pitchFamily="34" charset="0"/>
            </a:endParaRPr>
          </a:p>
          <a:p>
            <a:pPr marL="968798" indent="-361417">
              <a:buFont typeface="+mj-lt"/>
              <a:buAutoNum type="alphaUcPeriod"/>
            </a:pPr>
            <a:r>
              <a:rPr lang="en-US" sz="1700" dirty="0">
                <a:latin typeface="Helvetica" pitchFamily="34" charset="0"/>
                <a:cs typeface="Helvetica" pitchFamily="34" charset="0"/>
              </a:rPr>
              <a:t>in the sun</a:t>
            </a:r>
          </a:p>
          <a:p>
            <a:pPr marL="968798" indent="-361417"/>
            <a:r>
              <a:rPr lang="en-US" sz="1700" dirty="0">
                <a:solidFill>
                  <a:srgbClr val="FF0000"/>
                </a:solidFill>
                <a:latin typeface="Helvetica" pitchFamily="34" charset="0"/>
                <a:cs typeface="Helvetica" pitchFamily="34" charset="0"/>
              </a:rPr>
              <a:t> </a:t>
            </a:r>
          </a:p>
          <a:p>
            <a:pPr marL="968798" indent="-361417">
              <a:buFont typeface="+mj-lt"/>
              <a:buAutoNum type="alphaUcPeriod" startAt="4"/>
            </a:pPr>
            <a:endParaRPr lang="en-US" sz="1700" dirty="0">
              <a:solidFill>
                <a:srgbClr val="FF0000"/>
              </a:solidFill>
              <a:latin typeface="Helvetica" pitchFamily="34" charset="0"/>
              <a:cs typeface="Helvetica"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81144090"/>
              </p:ext>
            </p:extLst>
          </p:nvPr>
        </p:nvGraphicFramePr>
        <p:xfrm>
          <a:off x="5562600" y="3712537"/>
          <a:ext cx="1289368" cy="754023"/>
        </p:xfrm>
        <a:graphic>
          <a:graphicData uri="http://schemas.openxmlformats.org/drawingml/2006/table">
            <a:tbl>
              <a:tblPr/>
              <a:tblGrid>
                <a:gridCol w="1289368"/>
              </a:tblGrid>
              <a:tr h="144423">
                <a:tc>
                  <a:txBody>
                    <a:bodyPr/>
                    <a:lstStyle/>
                    <a:p>
                      <a:pPr marL="0" marR="0" algn="l">
                        <a:lnSpc>
                          <a:spcPct val="100000"/>
                        </a:lnSpc>
                        <a:spcBef>
                          <a:spcPts val="0"/>
                        </a:spcBef>
                        <a:spcAft>
                          <a:spcPts val="0"/>
                        </a:spcAft>
                      </a:pPr>
                      <a:r>
                        <a:rPr lang="en-US" sz="800" b="0" dirty="0" smtClean="0">
                          <a:solidFill>
                            <a:srgbClr val="000000"/>
                          </a:solidFill>
                          <a:latin typeface="Calibri"/>
                          <a:ea typeface="Times New Roman"/>
                          <a:cs typeface="Times New Roman"/>
                        </a:rPr>
                        <a:t>Toward</a:t>
                      </a:r>
                      <a:r>
                        <a:rPr lang="en-US" sz="800" b="1" dirty="0" smtClean="0">
                          <a:solidFill>
                            <a:srgbClr val="000000"/>
                          </a:solidFill>
                          <a:latin typeface="Calibri"/>
                          <a:ea typeface="Times New Roman"/>
                          <a:cs typeface="Times New Roman"/>
                        </a:rPr>
                        <a:t> RI.2.5       DOK-1</a:t>
                      </a:r>
                      <a:r>
                        <a:rPr lang="en-US" sz="800" b="1" baseline="0" dirty="0" smtClean="0">
                          <a:solidFill>
                            <a:srgbClr val="000000"/>
                          </a:solidFill>
                          <a:latin typeface="Calibri"/>
                          <a:ea typeface="Times New Roman"/>
                          <a:cs typeface="Times New Roman"/>
                        </a:rPr>
                        <a:t>  </a:t>
                      </a:r>
                      <a:r>
                        <a:rPr lang="en-US" sz="800" b="1" baseline="0" dirty="0" err="1" smtClean="0">
                          <a:solidFill>
                            <a:srgbClr val="000000"/>
                          </a:solidFill>
                          <a:latin typeface="Calibri"/>
                          <a:ea typeface="Times New Roman"/>
                          <a:cs typeface="Times New Roman"/>
                        </a:rPr>
                        <a:t>Cf</a:t>
                      </a:r>
                      <a:endParaRPr lang="en-US" sz="800"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024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1" kern="1200" dirty="0" smtClean="0">
                          <a:solidFill>
                            <a:schemeClr val="tx1"/>
                          </a:solidFill>
                          <a:latin typeface="+mn-lt"/>
                          <a:ea typeface="+mn-ea"/>
                          <a:cs typeface="+mn-cs"/>
                        </a:rPr>
                        <a:t>Answer who, what, when, where or how questions about key facts or information in a text using text features as evidence.</a:t>
                      </a:r>
                      <a:endParaRPr lang="en-US" sz="800" b="1" dirty="0">
                        <a:effectLst/>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95454331"/>
              </p:ext>
            </p:extLst>
          </p:nvPr>
        </p:nvGraphicFramePr>
        <p:xfrm>
          <a:off x="5652609" y="8458200"/>
          <a:ext cx="1472092" cy="548640"/>
        </p:xfrm>
        <a:graphic>
          <a:graphicData uri="http://schemas.openxmlformats.org/drawingml/2006/table">
            <a:tbl>
              <a:tblPr/>
              <a:tblGrid>
                <a:gridCol w="1472092"/>
              </a:tblGrid>
              <a:tr h="0">
                <a:tc>
                  <a:txBody>
                    <a:bodyPr/>
                    <a:lstStyle/>
                    <a:p>
                      <a:pPr marL="0" marR="0" algn="l">
                        <a:lnSpc>
                          <a:spcPct val="100000"/>
                        </a:lnSpc>
                        <a:spcBef>
                          <a:spcPts val="0"/>
                        </a:spcBef>
                        <a:spcAft>
                          <a:spcPts val="0"/>
                        </a:spcAft>
                      </a:pPr>
                      <a:r>
                        <a:rPr lang="en-US" sz="900" b="0" dirty="0" smtClean="0">
                          <a:solidFill>
                            <a:srgbClr val="000000"/>
                          </a:solidFill>
                          <a:latin typeface="+mn-lt"/>
                          <a:ea typeface="Times New Roman"/>
                          <a:cs typeface="Times New Roman"/>
                        </a:rPr>
                        <a:t>Toward</a:t>
                      </a:r>
                      <a:r>
                        <a:rPr lang="en-US" sz="900" b="1" dirty="0" smtClean="0">
                          <a:solidFill>
                            <a:srgbClr val="000000"/>
                          </a:solidFill>
                          <a:latin typeface="+mn-lt"/>
                          <a:ea typeface="Times New Roman"/>
                          <a:cs typeface="Times New Roman"/>
                        </a:rPr>
                        <a:t> RI.2.5       DOK-1</a:t>
                      </a:r>
                      <a:r>
                        <a:rPr lang="en-US" sz="900" b="1" baseline="0" dirty="0" smtClean="0">
                          <a:solidFill>
                            <a:srgbClr val="000000"/>
                          </a:solidFill>
                          <a:latin typeface="+mn-lt"/>
                          <a:ea typeface="Times New Roman"/>
                          <a:cs typeface="Times New Roman"/>
                        </a:rPr>
                        <a:t>  Cl</a:t>
                      </a:r>
                      <a:endParaRPr lang="en-US" sz="900"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7258">
                <a:tc>
                  <a:txBody>
                    <a:bodyPr/>
                    <a:lstStyle/>
                    <a:p>
                      <a:pPr marL="0" marR="0" indent="0" algn="l" defTabSz="966612" rtl="0" eaLnBrk="1" fontAlgn="auto" latinLnBrk="0" hangingPunct="1">
                        <a:lnSpc>
                          <a:spcPct val="100000"/>
                        </a:lnSpc>
                        <a:spcBef>
                          <a:spcPts val="0"/>
                        </a:spcBef>
                        <a:spcAft>
                          <a:spcPts val="1200"/>
                        </a:spcAft>
                        <a:buClrTx/>
                        <a:buSzTx/>
                        <a:buFontTx/>
                        <a:buNone/>
                        <a:tabLst/>
                        <a:defRPr/>
                      </a:pPr>
                      <a:r>
                        <a:rPr lang="en-US" sz="900" b="1" kern="1200" dirty="0" smtClean="0">
                          <a:solidFill>
                            <a:schemeClr val="tx1"/>
                          </a:solidFill>
                          <a:latin typeface="+mn-lt"/>
                          <a:ea typeface="+mn-ea"/>
                          <a:cs typeface="+mn-cs"/>
                        </a:rPr>
                        <a:t>Locates text features to provide sufficient evidence for a purpose.</a:t>
                      </a:r>
                      <a:endParaRPr lang="en-US" sz="900" b="1" dirty="0" smtClean="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1" name="Straight Connector 10"/>
          <p:cNvCxnSpPr/>
          <p:nvPr/>
        </p:nvCxnSpPr>
        <p:spPr>
          <a:xfrm>
            <a:off x="410116" y="4949371"/>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70296" y="1524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870296" y="2057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846425" y="263238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846425" y="3124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8" name="Rectangle 7"/>
          <p:cNvSpPr/>
          <p:nvPr/>
        </p:nvSpPr>
        <p:spPr>
          <a:xfrm>
            <a:off x="830977" y="5617186"/>
            <a:ext cx="4695825" cy="2518923"/>
          </a:xfrm>
          <a:prstGeom prst="rect">
            <a:avLst/>
          </a:prstGeom>
        </p:spPr>
        <p:txBody>
          <a:bodyPr wrap="square" lIns="101881" tIns="50941" rIns="101881" bIns="50941">
            <a:spAutoFit/>
          </a:bodyPr>
          <a:lstStyle/>
          <a:p>
            <a:r>
              <a:rPr lang="en-US" sz="1900" b="1" dirty="0" smtClean="0">
                <a:latin typeface="Helvetica" pitchFamily="34" charset="0"/>
                <a:cs typeface="Helvetica" pitchFamily="34" charset="0"/>
              </a:rPr>
              <a:t>10.  What </a:t>
            </a:r>
            <a:r>
              <a:rPr lang="en-US" sz="1900" b="1" dirty="0">
                <a:latin typeface="Helvetica" pitchFamily="34" charset="0"/>
                <a:cs typeface="Helvetica" pitchFamily="34" charset="0"/>
              </a:rPr>
              <a:t>does a seed need to grow?</a:t>
            </a:r>
          </a:p>
          <a:p>
            <a:endParaRPr lang="en-US" sz="1900" b="1" dirty="0">
              <a:latin typeface="Helvetica" pitchFamily="34" charset="0"/>
              <a:cs typeface="Helvetica" pitchFamily="34" charset="0"/>
            </a:endParaRPr>
          </a:p>
          <a:p>
            <a:pPr marL="605707" indent="-361417">
              <a:buFont typeface="+mj-lt"/>
              <a:buAutoNum type="alphaUcPeriod"/>
            </a:pPr>
            <a:r>
              <a:rPr lang="en-US" sz="1700" dirty="0">
                <a:latin typeface="Helvetica" pitchFamily="34" charset="0"/>
                <a:cs typeface="Helvetica" pitchFamily="34" charset="0"/>
              </a:rPr>
              <a:t>water and sun</a:t>
            </a:r>
          </a:p>
          <a:p>
            <a:pPr marL="605707" indent="-361417">
              <a:buFont typeface="+mj-lt"/>
              <a:buAutoNum type="alphaUcPeriod"/>
            </a:pPr>
            <a:endParaRPr lang="en-US" sz="1700" dirty="0">
              <a:latin typeface="Helvetica" pitchFamily="34" charset="0"/>
              <a:cs typeface="Helvetica" pitchFamily="34" charset="0"/>
            </a:endParaRPr>
          </a:p>
          <a:p>
            <a:pPr marL="605707" indent="-361417">
              <a:buFont typeface="+mj-lt"/>
              <a:buAutoNum type="alphaUcPeriod"/>
            </a:pPr>
            <a:r>
              <a:rPr lang="en-US" sz="1700" dirty="0">
                <a:latin typeface="Helvetica" pitchFamily="34" charset="0"/>
                <a:cs typeface="Helvetica" pitchFamily="34" charset="0"/>
              </a:rPr>
              <a:t>food</a:t>
            </a:r>
          </a:p>
          <a:p>
            <a:pPr marL="605707" indent="-361417">
              <a:buFont typeface="+mj-lt"/>
              <a:buAutoNum type="alphaUcPeriod"/>
            </a:pPr>
            <a:endParaRPr lang="en-US" sz="1700" dirty="0">
              <a:latin typeface="Helvetica" pitchFamily="34" charset="0"/>
              <a:cs typeface="Helvetica" pitchFamily="34" charset="0"/>
            </a:endParaRPr>
          </a:p>
          <a:p>
            <a:pPr marL="605707" indent="-361417">
              <a:buFont typeface="+mj-lt"/>
              <a:buAutoNum type="alphaUcPeriod"/>
            </a:pPr>
            <a:r>
              <a:rPr lang="en-US" sz="1700" dirty="0">
                <a:latin typeface="Helvetica" pitchFamily="34" charset="0"/>
                <a:cs typeface="Helvetica" pitchFamily="34" charset="0"/>
              </a:rPr>
              <a:t>leaves and stems</a:t>
            </a:r>
            <a:endParaRPr lang="en-US" sz="1700" dirty="0">
              <a:solidFill>
                <a:srgbClr val="FF0000"/>
              </a:solidFill>
              <a:latin typeface="Helvetica" pitchFamily="34" charset="0"/>
              <a:cs typeface="Helvetica" pitchFamily="34" charset="0"/>
            </a:endParaRPr>
          </a:p>
          <a:p>
            <a:pPr marL="605707" indent="-361417">
              <a:buFont typeface="+mj-lt"/>
              <a:buAutoNum type="alphaUcPeriod"/>
            </a:pPr>
            <a:endParaRPr lang="en-US" sz="1700" dirty="0">
              <a:solidFill>
                <a:srgbClr val="FF0000"/>
              </a:solidFill>
              <a:latin typeface="Helvetica" pitchFamily="34" charset="0"/>
              <a:cs typeface="Helvetica" pitchFamily="34" charset="0"/>
            </a:endParaRPr>
          </a:p>
          <a:p>
            <a:pPr marL="605707" indent="-361417">
              <a:buFont typeface="+mj-lt"/>
              <a:buAutoNum type="alphaUcPeriod"/>
            </a:pPr>
            <a:r>
              <a:rPr lang="en-US" sz="1700" dirty="0">
                <a:latin typeface="Helvetica" pitchFamily="34" charset="0"/>
                <a:cs typeface="Helvetica" pitchFamily="34" charset="0"/>
              </a:rPr>
              <a:t>plants</a:t>
            </a:r>
            <a:endParaRPr lang="en-US" sz="1700" dirty="0">
              <a:solidFill>
                <a:srgbClr val="FF0000"/>
              </a:solidFill>
              <a:latin typeface="Helvetica" pitchFamily="34" charset="0"/>
              <a:cs typeface="Helvetica" pitchFamily="34" charset="0"/>
            </a:endParaRPr>
          </a:p>
        </p:txBody>
      </p:sp>
      <p:sp>
        <p:nvSpPr>
          <p:cNvPr id="18" name="Oval 17"/>
          <p:cNvSpPr/>
          <p:nvPr/>
        </p:nvSpPr>
        <p:spPr>
          <a:xfrm>
            <a:off x="765999" y="6259844"/>
            <a:ext cx="265934"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65999" y="6784619"/>
            <a:ext cx="265934"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65999" y="7299024"/>
            <a:ext cx="265934"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68884" y="7777996"/>
            <a:ext cx="265934"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1867848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43246667"/>
              </p:ext>
            </p:extLst>
          </p:nvPr>
        </p:nvGraphicFramePr>
        <p:xfrm>
          <a:off x="5487914" y="3886200"/>
          <a:ext cx="1555824" cy="548640"/>
        </p:xfrm>
        <a:graphic>
          <a:graphicData uri="http://schemas.openxmlformats.org/drawingml/2006/table">
            <a:tbl>
              <a:tblPr/>
              <a:tblGrid>
                <a:gridCol w="1555824"/>
              </a:tblGrid>
              <a:tr h="119786">
                <a:tc>
                  <a:txBody>
                    <a:bodyPr/>
                    <a:lstStyle/>
                    <a:p>
                      <a:pPr marL="0" marR="0" algn="l">
                        <a:lnSpc>
                          <a:spcPct val="100000"/>
                        </a:lnSpc>
                        <a:spcBef>
                          <a:spcPts val="0"/>
                        </a:spcBef>
                        <a:spcAft>
                          <a:spcPts val="0"/>
                        </a:spcAft>
                      </a:pPr>
                      <a:r>
                        <a:rPr lang="en-US" sz="900" b="0" dirty="0" smtClean="0">
                          <a:latin typeface="Calibri"/>
                          <a:ea typeface="Calibri"/>
                          <a:cs typeface="Times New Roman"/>
                        </a:rPr>
                        <a:t>Toward </a:t>
                      </a:r>
                      <a:r>
                        <a:rPr lang="en-US" sz="900" b="1" dirty="0" smtClean="0">
                          <a:latin typeface="Calibri"/>
                          <a:ea typeface="Calibri"/>
                          <a:cs typeface="Times New Roman"/>
                        </a:rPr>
                        <a:t>RI.2.6   DOK-1  </a:t>
                      </a:r>
                      <a:r>
                        <a:rPr lang="en-US" sz="900" b="1" dirty="0" err="1" smtClean="0">
                          <a:latin typeface="Calibri"/>
                          <a:ea typeface="Calibri"/>
                          <a:cs typeface="Times New Roman"/>
                        </a:rPr>
                        <a:t>Cf</a:t>
                      </a:r>
                      <a:endParaRPr lang="en-US" sz="900" b="1" dirty="0">
                        <a:latin typeface="Calibri"/>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87426">
                <a:tc>
                  <a:txBody>
                    <a:bodyPr/>
                    <a:lstStyle/>
                    <a:p>
                      <a:pPr marL="0" marR="0" algn="l">
                        <a:lnSpc>
                          <a:spcPct val="100000"/>
                        </a:lnSpc>
                        <a:spcBef>
                          <a:spcPts val="0"/>
                        </a:spcBef>
                        <a:spcAft>
                          <a:spcPts val="0"/>
                        </a:spcAft>
                      </a:pPr>
                      <a:r>
                        <a:rPr lang="en-US" sz="900" b="1" kern="1200" dirty="0" smtClean="0">
                          <a:solidFill>
                            <a:schemeClr val="tx1"/>
                          </a:solidFill>
                          <a:latin typeface="+mn-lt"/>
                          <a:ea typeface="+mn-ea"/>
                          <a:cs typeface="+mn-cs"/>
                        </a:rPr>
                        <a:t>Answer who, what, when, where or how questions that answer, explain or describe.</a:t>
                      </a:r>
                      <a:endParaRPr lang="en-US" sz="900" b="1" dirty="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cxnSp>
        <p:nvCxnSpPr>
          <p:cNvPr id="10" name="Straight Connector 9"/>
          <p:cNvCxnSpPr/>
          <p:nvPr/>
        </p:nvCxnSpPr>
        <p:spPr>
          <a:xfrm>
            <a:off x="410116" y="4789714"/>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893017"/>
            <a:ext cx="5976938" cy="2811311"/>
          </a:xfrm>
          <a:prstGeom prst="rect">
            <a:avLst/>
          </a:prstGeom>
        </p:spPr>
        <p:txBody>
          <a:bodyPr wrap="square" lIns="101881" tIns="50941" rIns="101881" bIns="50941">
            <a:spAutoFit/>
          </a:bodyPr>
          <a:lstStyle/>
          <a:p>
            <a:pPr marL="457200" indent="-457200">
              <a:buAutoNum type="arabicPeriod" startAt="11"/>
            </a:pPr>
            <a:r>
              <a:rPr lang="en-US" sz="1900" b="1" dirty="0" smtClean="0">
                <a:latin typeface="Helvetica" pitchFamily="34" charset="0"/>
                <a:cs typeface="Helvetica" pitchFamily="34" charset="0"/>
              </a:rPr>
              <a:t>Which </a:t>
            </a:r>
            <a:r>
              <a:rPr lang="en-US" sz="1900" b="1" dirty="0">
                <a:latin typeface="Helvetica" pitchFamily="34" charset="0"/>
                <a:cs typeface="Helvetica" pitchFamily="34" charset="0"/>
              </a:rPr>
              <a:t>sentence explains what  seeds </a:t>
            </a:r>
            <a:r>
              <a:rPr lang="en-US" sz="1900" b="1" dirty="0" smtClean="0">
                <a:latin typeface="Helvetica" pitchFamily="34" charset="0"/>
                <a:cs typeface="Helvetica" pitchFamily="34" charset="0"/>
              </a:rPr>
              <a:t>do</a:t>
            </a:r>
          </a:p>
          <a:p>
            <a:r>
              <a:rPr lang="en-US" sz="1900" b="1" dirty="0">
                <a:latin typeface="Helvetica" pitchFamily="34" charset="0"/>
                <a:cs typeface="Helvetica" pitchFamily="34" charset="0"/>
              </a:rPr>
              <a:t> </a:t>
            </a:r>
            <a:r>
              <a:rPr lang="en-US" sz="1900" b="1" dirty="0" smtClean="0">
                <a:latin typeface="Helvetica" pitchFamily="34" charset="0"/>
                <a:cs typeface="Helvetica" pitchFamily="34" charset="0"/>
              </a:rPr>
              <a:t>      when they </a:t>
            </a:r>
            <a:r>
              <a:rPr lang="en-US" sz="1900" b="1" dirty="0">
                <a:latin typeface="Helvetica" pitchFamily="34" charset="0"/>
                <a:cs typeface="Helvetica" pitchFamily="34" charset="0"/>
              </a:rPr>
              <a:t>begin to grow?</a:t>
            </a:r>
          </a:p>
          <a:p>
            <a:endParaRPr lang="en-US" sz="19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There are many kinds of plants.</a:t>
            </a:r>
          </a:p>
          <a:p>
            <a:pPr marL="839959" indent="-361417">
              <a:buFont typeface="+mj-lt"/>
              <a:buAutoNum type="alphaUcPeriod"/>
            </a:pPr>
            <a:endParaRPr lang="en-US" sz="17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A tiny little sprout will push out of each seed.</a:t>
            </a:r>
          </a:p>
          <a:p>
            <a:pPr marL="839959" indent="-361417">
              <a:buFont typeface="+mj-lt"/>
              <a:buAutoNum type="alphaUcPeriod"/>
            </a:pPr>
            <a:endParaRPr lang="en-US" sz="17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Seeds need certain things or they will not grow.</a:t>
            </a:r>
          </a:p>
          <a:p>
            <a:pPr marL="839959" indent="-361417">
              <a:buFont typeface="+mj-lt"/>
              <a:buAutoNum type="alphaUcPeriod"/>
            </a:pPr>
            <a:endParaRPr lang="en-US" sz="1700" dirty="0">
              <a:latin typeface="Helvetica" pitchFamily="34" charset="0"/>
              <a:cs typeface="Helvetica" pitchFamily="34" charset="0"/>
            </a:endParaRPr>
          </a:p>
          <a:p>
            <a:pPr marL="839959" indent="-361417">
              <a:buFont typeface="+mj-lt"/>
              <a:buAutoNum type="alphaUcPeriod"/>
            </a:pPr>
            <a:r>
              <a:rPr lang="en-US" sz="1700" dirty="0">
                <a:latin typeface="Helvetica" pitchFamily="34" charset="0"/>
                <a:cs typeface="Helvetica" pitchFamily="34" charset="0"/>
              </a:rPr>
              <a:t>Each kind of plant has its own life cycle.</a:t>
            </a:r>
          </a:p>
        </p:txBody>
      </p:sp>
      <p:sp>
        <p:nvSpPr>
          <p:cNvPr id="15" name="Oval 14"/>
          <p:cNvSpPr/>
          <p:nvPr/>
        </p:nvSpPr>
        <p:spPr>
          <a:xfrm>
            <a:off x="1219200" y="185414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1219200" y="229867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1219200" y="2743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1219200" y="3352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769817267"/>
              </p:ext>
            </p:extLst>
          </p:nvPr>
        </p:nvGraphicFramePr>
        <p:xfrm>
          <a:off x="5370102" y="8686800"/>
          <a:ext cx="1754599" cy="609600"/>
        </p:xfrm>
        <a:graphic>
          <a:graphicData uri="http://schemas.openxmlformats.org/drawingml/2006/table">
            <a:tbl>
              <a:tblPr/>
              <a:tblGrid>
                <a:gridCol w="1754599"/>
              </a:tblGrid>
              <a:tr h="152400">
                <a:tc>
                  <a:txBody>
                    <a:bodyPr/>
                    <a:lstStyle/>
                    <a:p>
                      <a:pPr marL="0" marR="0" algn="l">
                        <a:lnSpc>
                          <a:spcPct val="100000"/>
                        </a:lnSpc>
                        <a:spcBef>
                          <a:spcPts val="0"/>
                        </a:spcBef>
                        <a:spcAft>
                          <a:spcPts val="0"/>
                        </a:spcAft>
                      </a:pPr>
                      <a:r>
                        <a:rPr lang="en-US" sz="900" b="0" dirty="0" smtClean="0">
                          <a:solidFill>
                            <a:srgbClr val="000000"/>
                          </a:solidFill>
                          <a:latin typeface="Calibri"/>
                          <a:ea typeface="Times New Roman"/>
                          <a:cs typeface="Times New Roman"/>
                        </a:rPr>
                        <a:t>Toward</a:t>
                      </a:r>
                      <a:r>
                        <a:rPr lang="en-US" sz="900" b="1" dirty="0" smtClean="0">
                          <a:solidFill>
                            <a:srgbClr val="000000"/>
                          </a:solidFill>
                          <a:latin typeface="Calibri"/>
                          <a:ea typeface="Times New Roman"/>
                          <a:cs typeface="Times New Roman"/>
                        </a:rPr>
                        <a:t> RI.2.6</a:t>
                      </a:r>
                      <a:r>
                        <a:rPr lang="en-US" sz="900" b="1" baseline="0" dirty="0" smtClean="0">
                          <a:solidFill>
                            <a:srgbClr val="000000"/>
                          </a:solidFill>
                          <a:latin typeface="Calibri"/>
                          <a:ea typeface="Times New Roman"/>
                          <a:cs typeface="Times New Roman"/>
                        </a:rPr>
                        <a:t>  DOK-2  Cl</a:t>
                      </a:r>
                      <a:endParaRPr lang="en-US" sz="900" b="1"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72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1" dirty="0" smtClean="0">
                          <a:latin typeface="+mn-lt"/>
                          <a:ea typeface="Times New Roman"/>
                          <a:cs typeface="Times New Roman"/>
                        </a:rPr>
                        <a:t>Locate information to support a purpose (answer a question, explain or describe) in a new text.</a:t>
                      </a:r>
                      <a:endParaRPr lang="en-US" sz="900" b="1" dirty="0">
                        <a:effectLst/>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2" name="Rectangle 21"/>
          <p:cNvSpPr/>
          <p:nvPr/>
        </p:nvSpPr>
        <p:spPr>
          <a:xfrm>
            <a:off x="990600" y="5258748"/>
            <a:ext cx="5791200" cy="2513652"/>
          </a:xfrm>
          <a:prstGeom prst="rect">
            <a:avLst/>
          </a:prstGeom>
        </p:spPr>
        <p:txBody>
          <a:bodyPr wrap="square" lIns="96661" tIns="48331" rIns="96661" bIns="48331">
            <a:spAutoFit/>
          </a:bodyPr>
          <a:lstStyle/>
          <a:p>
            <a:r>
              <a:rPr lang="en-US" sz="1900" b="1" dirty="0" smtClean="0">
                <a:latin typeface="Helvetica" pitchFamily="34" charset="0"/>
                <a:cs typeface="Helvetica" pitchFamily="34" charset="0"/>
              </a:rPr>
              <a:t>12.  Which </a:t>
            </a:r>
            <a:r>
              <a:rPr lang="en-US" sz="1900" b="1" dirty="0">
                <a:latin typeface="Helvetica" pitchFamily="34" charset="0"/>
                <a:cs typeface="Helvetica" pitchFamily="34" charset="0"/>
              </a:rPr>
              <a:t>sentence </a:t>
            </a:r>
            <a:r>
              <a:rPr lang="en-US" sz="1900" b="1" u="sng" dirty="0">
                <a:latin typeface="Helvetica" pitchFamily="34" charset="0"/>
                <a:cs typeface="Helvetica" pitchFamily="34" charset="0"/>
              </a:rPr>
              <a:t>best</a:t>
            </a:r>
            <a:r>
              <a:rPr lang="en-US" sz="1900" b="1" dirty="0">
                <a:latin typeface="Helvetica" pitchFamily="34" charset="0"/>
                <a:cs typeface="Helvetica" pitchFamily="34" charset="0"/>
              </a:rPr>
              <a:t> describes a life cycle?</a:t>
            </a:r>
          </a:p>
          <a:p>
            <a:endParaRPr lang="en-US" sz="1900" dirty="0">
              <a:latin typeface="Helvetica" pitchFamily="34" charset="0"/>
              <a:cs typeface="Helvetica" pitchFamily="34" charset="0"/>
            </a:endParaRPr>
          </a:p>
          <a:p>
            <a:pPr marL="913581" indent="-361417">
              <a:buFont typeface="+mj-lt"/>
              <a:buAutoNum type="alphaUcPeriod"/>
            </a:pPr>
            <a:r>
              <a:rPr lang="en-US" sz="1700" dirty="0">
                <a:latin typeface="Helvetica" pitchFamily="34" charset="0"/>
                <a:cs typeface="Helvetica" pitchFamily="34" charset="0"/>
              </a:rPr>
              <a:t>Plants need certain things.</a:t>
            </a:r>
          </a:p>
          <a:p>
            <a:pPr marL="913581" indent="-361417">
              <a:buFont typeface="+mj-lt"/>
              <a:buAutoNum type="alphaUcPeriod"/>
            </a:pPr>
            <a:endParaRPr lang="en-US" sz="1700" dirty="0">
              <a:solidFill>
                <a:srgbClr val="FF0000"/>
              </a:solidFill>
              <a:latin typeface="Helvetica" pitchFamily="34" charset="0"/>
              <a:cs typeface="Helvetica" pitchFamily="34" charset="0"/>
            </a:endParaRPr>
          </a:p>
          <a:p>
            <a:pPr marL="913581" indent="-361417">
              <a:buFont typeface="+mj-lt"/>
              <a:buAutoNum type="alphaUcPeriod"/>
            </a:pPr>
            <a:r>
              <a:rPr lang="en-US" sz="1700" dirty="0">
                <a:latin typeface="Helvetica" pitchFamily="34" charset="0"/>
                <a:cs typeface="Helvetica" pitchFamily="34" charset="0"/>
              </a:rPr>
              <a:t>Plants wait for warmth from the sun.</a:t>
            </a:r>
          </a:p>
          <a:p>
            <a:pPr marL="913581" indent="-361417"/>
            <a:endParaRPr lang="en-US" sz="1700" dirty="0">
              <a:solidFill>
                <a:srgbClr val="FF0000"/>
              </a:solidFill>
              <a:latin typeface="Helvetica" pitchFamily="34" charset="0"/>
              <a:cs typeface="Helvetica" pitchFamily="34" charset="0"/>
            </a:endParaRPr>
          </a:p>
          <a:p>
            <a:pPr marL="913581" indent="-361417"/>
            <a:r>
              <a:rPr lang="en-US" sz="1700" dirty="0">
                <a:latin typeface="Helvetica" pitchFamily="34" charset="0"/>
                <a:cs typeface="Helvetica" pitchFamily="34" charset="0"/>
              </a:rPr>
              <a:t>C.   At the end of its life cycle a plant dies.</a:t>
            </a:r>
          </a:p>
          <a:p>
            <a:pPr marL="913581" indent="-361417">
              <a:buFont typeface="+mj-lt"/>
              <a:buAutoNum type="alphaUcPeriod"/>
            </a:pPr>
            <a:endParaRPr lang="en-US" sz="1700" dirty="0">
              <a:latin typeface="Helvetica" pitchFamily="34" charset="0"/>
              <a:cs typeface="Helvetica" pitchFamily="34" charset="0"/>
            </a:endParaRPr>
          </a:p>
          <a:p>
            <a:pPr marL="913581" indent="-361417"/>
            <a:r>
              <a:rPr lang="en-US" sz="1700" dirty="0">
                <a:latin typeface="Helvetica" pitchFamily="34" charset="0"/>
                <a:cs typeface="Helvetica" pitchFamily="34" charset="0"/>
              </a:rPr>
              <a:t>D.   Living things go through different stages.</a:t>
            </a:r>
          </a:p>
        </p:txBody>
      </p:sp>
      <p:sp>
        <p:nvSpPr>
          <p:cNvPr id="23" name="Oval 22"/>
          <p:cNvSpPr/>
          <p:nvPr/>
        </p:nvSpPr>
        <p:spPr>
          <a:xfrm>
            <a:off x="1150713" y="5931040"/>
            <a:ext cx="26353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1129471" y="6416712"/>
            <a:ext cx="26353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1126033" y="6922479"/>
            <a:ext cx="26353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126033" y="7436567"/>
            <a:ext cx="263530"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941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08979880"/>
              </p:ext>
            </p:extLst>
          </p:nvPr>
        </p:nvGraphicFramePr>
        <p:xfrm>
          <a:off x="5181600" y="3581400"/>
          <a:ext cx="1524000" cy="564968"/>
        </p:xfrm>
        <a:graphic>
          <a:graphicData uri="http://schemas.openxmlformats.org/drawingml/2006/table">
            <a:tbl>
              <a:tblPr/>
              <a:tblGrid>
                <a:gridCol w="1524000"/>
              </a:tblGrid>
              <a:tr h="153488">
                <a:tc>
                  <a:txBody>
                    <a:bodyPr/>
                    <a:lstStyle/>
                    <a:p>
                      <a:pPr marL="0" marR="0" algn="l">
                        <a:lnSpc>
                          <a:spcPct val="100000"/>
                        </a:lnSpc>
                        <a:spcBef>
                          <a:spcPts val="0"/>
                        </a:spcBef>
                        <a:spcAft>
                          <a:spcPts val="0"/>
                        </a:spcAft>
                      </a:pPr>
                      <a:r>
                        <a:rPr lang="en-US" sz="900" b="0" dirty="0" smtClean="0">
                          <a:latin typeface="Calibri"/>
                          <a:ea typeface="Calibri"/>
                          <a:cs typeface="Times New Roman"/>
                        </a:rPr>
                        <a:t>Toward</a:t>
                      </a:r>
                      <a:r>
                        <a:rPr lang="en-US" sz="900" b="1" dirty="0" smtClean="0">
                          <a:latin typeface="Calibri"/>
                          <a:ea typeface="Calibri"/>
                          <a:cs typeface="Times New Roman"/>
                        </a:rPr>
                        <a:t> RI.2.7  DOK-1  </a:t>
                      </a:r>
                      <a:r>
                        <a:rPr lang="en-US" sz="900" b="1" dirty="0" err="1" smtClean="0">
                          <a:latin typeface="Calibri"/>
                          <a:ea typeface="Calibri"/>
                          <a:cs typeface="Times New Roman"/>
                        </a:rPr>
                        <a:t>Cf</a:t>
                      </a:r>
                      <a:endParaRPr lang="en-US" sz="900" b="1"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3840">
                <a:tc>
                  <a:txBody>
                    <a:bodyPr/>
                    <a:lstStyle/>
                    <a:p>
                      <a:pPr marL="0" marR="0" indent="0" algn="l">
                        <a:lnSpc>
                          <a:spcPct val="100000"/>
                        </a:lnSpc>
                        <a:spcBef>
                          <a:spcPts val="0"/>
                        </a:spcBef>
                        <a:spcAft>
                          <a:spcPts val="0"/>
                        </a:spcAft>
                      </a:pPr>
                      <a:r>
                        <a:rPr lang="en-US" sz="900" b="1" dirty="0" smtClean="0">
                          <a:latin typeface="+mn-lt"/>
                          <a:ea typeface="Times New Roman"/>
                          <a:cs typeface="Times New Roman"/>
                        </a:rPr>
                        <a:t>Answers questions that require referring to visual images  </a:t>
                      </a:r>
                      <a:endParaRPr lang="en-US" sz="900"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8" name="Rectangle 7"/>
          <p:cNvSpPr/>
          <p:nvPr/>
        </p:nvSpPr>
        <p:spPr>
          <a:xfrm>
            <a:off x="466652" y="553680"/>
            <a:ext cx="6477000" cy="2811311"/>
          </a:xfrm>
          <a:prstGeom prst="rect">
            <a:avLst/>
          </a:prstGeom>
          <a:noFill/>
        </p:spPr>
        <p:txBody>
          <a:bodyPr wrap="square" lIns="101881" tIns="50941" rIns="101881" bIns="50941">
            <a:spAutoFit/>
          </a:bodyPr>
          <a:lstStyle/>
          <a:p>
            <a:pPr marL="515938" indent="-461963"/>
            <a:r>
              <a:rPr lang="en-US" sz="1900" b="1" dirty="0" smtClean="0">
                <a:latin typeface="Helvetica" pitchFamily="34" charset="0"/>
                <a:cs typeface="Helvetica" pitchFamily="34" charset="0"/>
              </a:rPr>
              <a:t>13.  Look </a:t>
            </a:r>
            <a:r>
              <a:rPr lang="en-US" sz="1900" b="1" dirty="0">
                <a:latin typeface="Helvetica" pitchFamily="34" charset="0"/>
                <a:cs typeface="Helvetica" pitchFamily="34" charset="0"/>
              </a:rPr>
              <a:t>at the Plant </a:t>
            </a:r>
            <a:r>
              <a:rPr lang="en-US" sz="1900" b="1" dirty="0" smtClean="0">
                <a:latin typeface="Helvetica" pitchFamily="34" charset="0"/>
                <a:cs typeface="Helvetica" pitchFamily="34" charset="0"/>
              </a:rPr>
              <a:t>Life Cycle Illustration. Why </a:t>
            </a:r>
            <a:r>
              <a:rPr lang="en-US" sz="1900" b="1" dirty="0">
                <a:latin typeface="Helvetica" pitchFamily="34" charset="0"/>
                <a:cs typeface="Helvetica" pitchFamily="34" charset="0"/>
              </a:rPr>
              <a:t>does </a:t>
            </a:r>
            <a:r>
              <a:rPr lang="en-US" sz="1900" b="1" dirty="0" smtClean="0">
                <a:latin typeface="Helvetica" pitchFamily="34" charset="0"/>
                <a:cs typeface="Helvetica" pitchFamily="34" charset="0"/>
              </a:rPr>
              <a:t> a plant </a:t>
            </a:r>
            <a:r>
              <a:rPr lang="en-US" sz="1900" b="1" dirty="0">
                <a:latin typeface="Helvetica" pitchFamily="34" charset="0"/>
                <a:cs typeface="Helvetica" pitchFamily="34" charset="0"/>
              </a:rPr>
              <a:t>make fruit?</a:t>
            </a:r>
          </a:p>
          <a:p>
            <a:endParaRPr lang="en-US" sz="1900" dirty="0">
              <a:latin typeface="Helvetica" pitchFamily="34" charset="0"/>
              <a:cs typeface="Helvetica" pitchFamily="34" charset="0"/>
            </a:endParaRPr>
          </a:p>
          <a:p>
            <a:pPr marL="834940" indent="-361417">
              <a:buFont typeface="+mj-lt"/>
              <a:buAutoNum type="alphaUcPeriod"/>
            </a:pPr>
            <a:r>
              <a:rPr lang="en-US" sz="1700" dirty="0">
                <a:latin typeface="Helvetica" pitchFamily="34" charset="0"/>
                <a:cs typeface="Helvetica" pitchFamily="34" charset="0"/>
              </a:rPr>
              <a:t>In the last part of the illustration.</a:t>
            </a:r>
          </a:p>
          <a:p>
            <a:pPr marL="834940" indent="-361417">
              <a:buFont typeface="+mj-lt"/>
              <a:buAutoNum type="alphaUcPeriod"/>
            </a:pPr>
            <a:endParaRPr lang="en-US" sz="1700" dirty="0">
              <a:latin typeface="Helvetica" pitchFamily="34" charset="0"/>
              <a:cs typeface="Helvetica" pitchFamily="34" charset="0"/>
            </a:endParaRPr>
          </a:p>
          <a:p>
            <a:pPr marL="834940" indent="-361417">
              <a:buFont typeface="+mj-lt"/>
              <a:buAutoNum type="alphaUcPeriod"/>
            </a:pPr>
            <a:r>
              <a:rPr lang="en-US" sz="1700" dirty="0">
                <a:latin typeface="Helvetica" pitchFamily="34" charset="0"/>
                <a:cs typeface="Helvetica" pitchFamily="34" charset="0"/>
              </a:rPr>
              <a:t>The plant makes fruit so more seeds can grow.</a:t>
            </a:r>
          </a:p>
          <a:p>
            <a:pPr marL="834940" indent="-361417">
              <a:buFont typeface="+mj-lt"/>
              <a:buAutoNum type="alphaUcPeriod"/>
            </a:pPr>
            <a:endParaRPr lang="en-US" sz="1700" dirty="0">
              <a:solidFill>
                <a:srgbClr val="FF0000"/>
              </a:solidFill>
              <a:latin typeface="Helvetica" pitchFamily="34" charset="0"/>
              <a:cs typeface="Helvetica" pitchFamily="34" charset="0"/>
            </a:endParaRPr>
          </a:p>
          <a:p>
            <a:pPr marL="834940" indent="-361417">
              <a:buFont typeface="+mj-lt"/>
              <a:buAutoNum type="alphaUcPeriod"/>
            </a:pPr>
            <a:r>
              <a:rPr lang="en-US" sz="1700" dirty="0">
                <a:latin typeface="Helvetica" pitchFamily="34" charset="0"/>
                <a:cs typeface="Helvetica" pitchFamily="34" charset="0"/>
              </a:rPr>
              <a:t>A seed falls to the ground.</a:t>
            </a:r>
          </a:p>
          <a:p>
            <a:pPr marL="834940" indent="-361417">
              <a:buFont typeface="+mj-lt"/>
              <a:buAutoNum type="alphaUcPeriod"/>
            </a:pPr>
            <a:endParaRPr lang="en-US" sz="1700" dirty="0">
              <a:solidFill>
                <a:srgbClr val="FF0000"/>
              </a:solidFill>
              <a:latin typeface="Helvetica" pitchFamily="34" charset="0"/>
              <a:cs typeface="Helvetica" pitchFamily="34" charset="0"/>
            </a:endParaRPr>
          </a:p>
          <a:p>
            <a:pPr marL="834940" indent="-361417">
              <a:buFont typeface="+mj-lt"/>
              <a:buAutoNum type="alphaUcPeriod"/>
            </a:pPr>
            <a:r>
              <a:rPr lang="en-US" sz="1700" dirty="0">
                <a:latin typeface="Helvetica" pitchFamily="34" charset="0"/>
                <a:cs typeface="Helvetica" pitchFamily="34" charset="0"/>
              </a:rPr>
              <a:t>People enjoying eating the fruit.</a:t>
            </a:r>
          </a:p>
        </p:txBody>
      </p:sp>
      <p:cxnSp>
        <p:nvCxnSpPr>
          <p:cNvPr id="10" name="Straight Connector 9"/>
          <p:cNvCxnSpPr/>
          <p:nvPr/>
        </p:nvCxnSpPr>
        <p:spPr>
          <a:xfrm>
            <a:off x="410116" y="4953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29860" y="14369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2" name="Oval 11"/>
          <p:cNvSpPr/>
          <p:nvPr/>
        </p:nvSpPr>
        <p:spPr>
          <a:xfrm>
            <a:off x="637579" y="196008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3" name="Oval 12"/>
          <p:cNvSpPr/>
          <p:nvPr/>
        </p:nvSpPr>
        <p:spPr>
          <a:xfrm>
            <a:off x="637579" y="248466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Oval 13"/>
          <p:cNvSpPr/>
          <p:nvPr/>
        </p:nvSpPr>
        <p:spPr>
          <a:xfrm>
            <a:off x="647700" y="302350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Rectangle 20"/>
          <p:cNvSpPr/>
          <p:nvPr/>
        </p:nvSpPr>
        <p:spPr>
          <a:xfrm>
            <a:off x="404812" y="5430702"/>
            <a:ext cx="6529388" cy="3103698"/>
          </a:xfrm>
          <a:prstGeom prst="rect">
            <a:avLst/>
          </a:prstGeom>
          <a:noFill/>
        </p:spPr>
        <p:txBody>
          <a:bodyPr wrap="square" lIns="101881" tIns="50941" rIns="101881" bIns="50941">
            <a:spAutoFit/>
          </a:bodyPr>
          <a:lstStyle/>
          <a:p>
            <a:pPr marL="361417" indent="-361417"/>
            <a:r>
              <a:rPr lang="en-US" sz="1900" b="1" dirty="0" smtClean="0">
                <a:latin typeface="Helvetica" pitchFamily="34" charset="0"/>
                <a:cs typeface="Helvetica" pitchFamily="34" charset="0"/>
              </a:rPr>
              <a:t>14.  Which </a:t>
            </a:r>
            <a:r>
              <a:rPr lang="en-US" sz="1900" b="1" dirty="0">
                <a:latin typeface="Helvetica" pitchFamily="34" charset="0"/>
                <a:cs typeface="Helvetica" pitchFamily="34" charset="0"/>
              </a:rPr>
              <a:t>sentence in the </a:t>
            </a:r>
            <a:r>
              <a:rPr lang="en-US" sz="1900" b="1" i="1" u="sng" dirty="0">
                <a:latin typeface="Helvetica" pitchFamily="34" charset="0"/>
                <a:cs typeface="Helvetica" pitchFamily="34" charset="0"/>
              </a:rPr>
              <a:t>Plant </a:t>
            </a:r>
            <a:r>
              <a:rPr lang="en-US" sz="1900" b="1" i="1" u="sng" dirty="0" smtClean="0">
                <a:latin typeface="Helvetica" pitchFamily="34" charset="0"/>
                <a:cs typeface="Helvetica" pitchFamily="34" charset="0"/>
              </a:rPr>
              <a:t>Life Cycle </a:t>
            </a:r>
            <a:r>
              <a:rPr lang="en-US" sz="1900" b="1" i="1" u="sng" dirty="0">
                <a:latin typeface="Helvetica" pitchFamily="34" charset="0"/>
                <a:cs typeface="Helvetica" pitchFamily="34" charset="0"/>
              </a:rPr>
              <a:t>Illustration</a:t>
            </a:r>
            <a:r>
              <a:rPr lang="en-US" sz="1900" b="1" dirty="0">
                <a:latin typeface="Helvetica" pitchFamily="34" charset="0"/>
                <a:cs typeface="Helvetica" pitchFamily="34" charset="0"/>
              </a:rPr>
              <a:t> explains what happens when plants get what they need to grow?</a:t>
            </a:r>
          </a:p>
          <a:p>
            <a:endParaRPr lang="en-US" sz="1900" dirty="0">
              <a:solidFill>
                <a:srgbClr val="FF0000"/>
              </a:solidFill>
              <a:latin typeface="Helvetica" pitchFamily="34" charset="0"/>
              <a:cs typeface="Helvetica" pitchFamily="34" charset="0"/>
            </a:endParaRPr>
          </a:p>
          <a:p>
            <a:pPr marL="913581" indent="-361417">
              <a:buFont typeface="+mj-lt"/>
              <a:buAutoNum type="alphaUcPeriod"/>
            </a:pPr>
            <a:r>
              <a:rPr lang="en-US" sz="1700" dirty="0">
                <a:latin typeface="Helvetica" pitchFamily="34" charset="0"/>
                <a:cs typeface="Helvetica" pitchFamily="34" charset="0"/>
              </a:rPr>
              <a:t>A seed falls to the ground.</a:t>
            </a:r>
          </a:p>
          <a:p>
            <a:pPr marL="913581" indent="-361417">
              <a:buFont typeface="+mj-lt"/>
              <a:buAutoNum type="alphaUcPeriod"/>
            </a:pPr>
            <a:endParaRPr lang="en-US" sz="1700" dirty="0">
              <a:latin typeface="Helvetica" pitchFamily="34" charset="0"/>
              <a:cs typeface="Helvetica" pitchFamily="34" charset="0"/>
            </a:endParaRPr>
          </a:p>
          <a:p>
            <a:pPr marL="913581" indent="-361417">
              <a:buFont typeface="+mj-lt"/>
              <a:buAutoNum type="alphaUcPeriod"/>
            </a:pPr>
            <a:r>
              <a:rPr lang="en-US" sz="1700" dirty="0">
                <a:latin typeface="Helvetica" pitchFamily="34" charset="0"/>
                <a:cs typeface="Helvetica" pitchFamily="34" charset="0"/>
              </a:rPr>
              <a:t>Water and sun help it to grow.</a:t>
            </a:r>
          </a:p>
          <a:p>
            <a:pPr marL="913581" indent="-361417">
              <a:buFont typeface="+mj-lt"/>
              <a:buAutoNum type="alphaUcPeriod"/>
            </a:pPr>
            <a:endParaRPr lang="en-US" sz="1700" dirty="0">
              <a:solidFill>
                <a:srgbClr val="FF0000"/>
              </a:solidFill>
              <a:latin typeface="Helvetica" pitchFamily="34" charset="0"/>
              <a:cs typeface="Helvetica" pitchFamily="34" charset="0"/>
            </a:endParaRPr>
          </a:p>
          <a:p>
            <a:pPr marL="913581" indent="-361417">
              <a:buFont typeface="+mj-lt"/>
              <a:buAutoNum type="alphaUcPeriod"/>
            </a:pPr>
            <a:r>
              <a:rPr lang="en-US" sz="1700" dirty="0">
                <a:latin typeface="Helvetica" pitchFamily="34" charset="0"/>
                <a:cs typeface="Helvetica" pitchFamily="34" charset="0"/>
              </a:rPr>
              <a:t>It grows leaves and stems.</a:t>
            </a:r>
          </a:p>
          <a:p>
            <a:pPr marL="913581" indent="-361417">
              <a:buFont typeface="+mj-lt"/>
              <a:buAutoNum type="alphaUcPeriod"/>
            </a:pPr>
            <a:endParaRPr lang="en-US" sz="1700" dirty="0">
              <a:solidFill>
                <a:srgbClr val="FF0000"/>
              </a:solidFill>
              <a:latin typeface="Helvetica" pitchFamily="34" charset="0"/>
              <a:cs typeface="Helvetica" pitchFamily="34" charset="0"/>
            </a:endParaRPr>
          </a:p>
          <a:p>
            <a:pPr marL="913581" indent="-361417">
              <a:buFont typeface="+mj-lt"/>
              <a:buAutoNum type="alphaUcPeriod"/>
            </a:pPr>
            <a:r>
              <a:rPr lang="en-US" sz="1700" dirty="0">
                <a:latin typeface="Helvetica" pitchFamily="34" charset="0"/>
                <a:cs typeface="Helvetica" pitchFamily="34" charset="0"/>
              </a:rPr>
              <a:t>It makes fruit so more new plants can grow.</a:t>
            </a:r>
          </a:p>
        </p:txBody>
      </p:sp>
      <p:sp>
        <p:nvSpPr>
          <p:cNvPr id="22" name="Oval 21"/>
          <p:cNvSpPr/>
          <p:nvPr/>
        </p:nvSpPr>
        <p:spPr>
          <a:xfrm>
            <a:off x="637579" y="6629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3" name="Oval 22"/>
          <p:cNvSpPr/>
          <p:nvPr/>
        </p:nvSpPr>
        <p:spPr>
          <a:xfrm>
            <a:off x="616338" y="7162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4" name="Oval 23"/>
          <p:cNvSpPr/>
          <p:nvPr/>
        </p:nvSpPr>
        <p:spPr>
          <a:xfrm>
            <a:off x="621781" y="7696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sp>
        <p:nvSpPr>
          <p:cNvPr id="25" name="Oval 24"/>
          <p:cNvSpPr/>
          <p:nvPr/>
        </p:nvSpPr>
        <p:spPr>
          <a:xfrm>
            <a:off x="629860" y="819044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42545844"/>
              </p:ext>
            </p:extLst>
          </p:nvPr>
        </p:nvGraphicFramePr>
        <p:xfrm>
          <a:off x="5334000" y="8763000"/>
          <a:ext cx="1690687" cy="549541"/>
        </p:xfrm>
        <a:graphic>
          <a:graphicData uri="http://schemas.openxmlformats.org/drawingml/2006/table">
            <a:tbl>
              <a:tblPr/>
              <a:tblGrid>
                <a:gridCol w="1690687"/>
              </a:tblGrid>
              <a:tr h="1380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latin typeface="+mn-lt"/>
                          <a:ea typeface="Calibri"/>
                          <a:cs typeface="Times New Roman"/>
                        </a:rPr>
                        <a:t>Toward </a:t>
                      </a:r>
                      <a:r>
                        <a:rPr lang="en-US" sz="900" b="1" dirty="0" smtClean="0">
                          <a:latin typeface="+mn-lt"/>
                          <a:ea typeface="Calibri"/>
                          <a:cs typeface="Times New Roman"/>
                        </a:rPr>
                        <a:t>RI.2.7  DOK-2  Cl</a:t>
                      </a: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19852">
                <a:tc>
                  <a:txBody>
                    <a:bodyPr/>
                    <a:lstStyle/>
                    <a:p>
                      <a:pPr marL="0" marR="0" algn="l">
                        <a:lnSpc>
                          <a:spcPct val="100000"/>
                        </a:lnSpc>
                        <a:spcBef>
                          <a:spcPts val="0"/>
                        </a:spcBef>
                        <a:spcAft>
                          <a:spcPts val="0"/>
                        </a:spcAft>
                      </a:pPr>
                      <a:r>
                        <a:rPr lang="en-US" sz="900" b="1" dirty="0" smtClean="0">
                          <a:latin typeface="+mn-lt"/>
                          <a:ea typeface="Times New Roman"/>
                          <a:cs typeface="Times New Roman"/>
                        </a:rPr>
                        <a:t>Locate the accurate visual representations that contribute to and clarify a text.</a:t>
                      </a:r>
                      <a:endParaRPr lang="en-US" sz="900" b="1" dirty="0" smtClean="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Tree>
    <p:extLst>
      <p:ext uri="{BB962C8B-B14F-4D97-AF65-F5344CB8AC3E}">
        <p14:creationId xmlns:p14="http://schemas.microsoft.com/office/powerpoint/2010/main" val="924932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23491510"/>
              </p:ext>
            </p:extLst>
          </p:nvPr>
        </p:nvGraphicFramePr>
        <p:xfrm>
          <a:off x="410115" y="399143"/>
          <a:ext cx="7043738" cy="3555080"/>
        </p:xfrm>
        <a:graphic>
          <a:graphicData uri="http://schemas.openxmlformats.org/drawingml/2006/table">
            <a:tbl>
              <a:tblPr firstRow="1" bandRow="1">
                <a:tableStyleId>{5940675A-B579-460E-94D1-54222C63F5DA}</a:tableStyleId>
              </a:tblPr>
              <a:tblGrid>
                <a:gridCol w="7043738"/>
              </a:tblGrid>
              <a:tr h="676946">
                <a:tc>
                  <a:txBody>
                    <a:bodyPr/>
                    <a:lstStyle/>
                    <a:p>
                      <a:pPr marL="457200" indent="-457200">
                        <a:buAutoNum type="arabicPeriod" startAt="15"/>
                      </a:pPr>
                      <a:r>
                        <a:rPr lang="en-US" sz="1600" b="1" dirty="0" smtClean="0">
                          <a:latin typeface="Helvetica" pitchFamily="34" charset="0"/>
                        </a:rPr>
                        <a:t>Why did the author write the </a:t>
                      </a:r>
                      <a:r>
                        <a:rPr lang="en-US" sz="1600" b="1" dirty="0" smtClean="0">
                          <a:solidFill>
                            <a:schemeClr val="tx1"/>
                          </a:solidFill>
                          <a:latin typeface="Helvetica" pitchFamily="34" charset="0"/>
                        </a:rPr>
                        <a:t>text </a:t>
                      </a:r>
                      <a:r>
                        <a:rPr lang="en-US" sz="1600" b="1" i="1" u="sng" dirty="0" smtClean="0">
                          <a:solidFill>
                            <a:schemeClr val="tx1"/>
                          </a:solidFill>
                          <a:latin typeface="Helvetica" pitchFamily="34" charset="0"/>
                        </a:rPr>
                        <a:t>Plant Life Cycles</a:t>
                      </a:r>
                      <a:r>
                        <a:rPr lang="en-US" sz="1600" b="1" dirty="0" smtClean="0">
                          <a:solidFill>
                            <a:schemeClr val="tx1"/>
                          </a:solidFill>
                          <a:latin typeface="Helvetica" pitchFamily="34" charset="0"/>
                        </a:rPr>
                        <a:t>?  Use details and examples from the text to support your answer.</a:t>
                      </a:r>
                      <a:endParaRPr lang="en-US" sz="1200" b="1" dirty="0" smtClean="0">
                        <a:solidFill>
                          <a:schemeClr val="tx1"/>
                        </a:solidFill>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563">
                <a:tc>
                  <a:txBody>
                    <a:bodyPr/>
                    <a:lstStyle/>
                    <a:p>
                      <a:endParaRPr lang="en-US" sz="1900" dirty="0" smtClean="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a:xfrm>
            <a:off x="410116" y="4894654"/>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064898479"/>
              </p:ext>
            </p:extLst>
          </p:nvPr>
        </p:nvGraphicFramePr>
        <p:xfrm>
          <a:off x="5486400" y="4038600"/>
          <a:ext cx="1905000" cy="702129"/>
        </p:xfrm>
        <a:graphic>
          <a:graphicData uri="http://schemas.openxmlformats.org/drawingml/2006/table">
            <a:tbl>
              <a:tblPr/>
              <a:tblGrid>
                <a:gridCol w="1905000"/>
              </a:tblGrid>
              <a:tr h="153489">
                <a:tc>
                  <a:txBody>
                    <a:bodyPr/>
                    <a:lstStyle/>
                    <a:p>
                      <a:pPr marL="0" marR="0" algn="l">
                        <a:lnSpc>
                          <a:spcPct val="100000"/>
                        </a:lnSpc>
                        <a:spcBef>
                          <a:spcPts val="0"/>
                        </a:spcBef>
                        <a:spcAft>
                          <a:spcPts val="0"/>
                        </a:spcAft>
                      </a:pPr>
                      <a:r>
                        <a:rPr lang="en-US" sz="900" b="0" dirty="0" smtClean="0">
                          <a:solidFill>
                            <a:srgbClr val="000000"/>
                          </a:solidFill>
                          <a:latin typeface="Calibri"/>
                          <a:ea typeface="Times New Roman"/>
                          <a:cs typeface="Times New Roman"/>
                        </a:rPr>
                        <a:t>Toward</a:t>
                      </a:r>
                      <a:r>
                        <a:rPr lang="en-US" sz="900" b="1" dirty="0" smtClean="0">
                          <a:solidFill>
                            <a:srgbClr val="000000"/>
                          </a:solidFill>
                          <a:latin typeface="Calibri"/>
                          <a:ea typeface="Times New Roman"/>
                          <a:cs typeface="Times New Roman"/>
                        </a:rPr>
                        <a:t> RI.2.6</a:t>
                      </a:r>
                      <a:r>
                        <a:rPr lang="en-US" sz="900" b="1" baseline="0" dirty="0" smtClean="0">
                          <a:solidFill>
                            <a:srgbClr val="000000"/>
                          </a:solidFill>
                          <a:latin typeface="Calibri"/>
                          <a:ea typeface="Times New Roman"/>
                          <a:cs typeface="Times New Roman"/>
                        </a:rPr>
                        <a:t>   DOK-3  </a:t>
                      </a:r>
                      <a:r>
                        <a:rPr lang="en-US" sz="900" b="1" baseline="0" dirty="0" err="1" smtClean="0">
                          <a:solidFill>
                            <a:srgbClr val="000000"/>
                          </a:solidFill>
                          <a:latin typeface="Calibri"/>
                          <a:ea typeface="Times New Roman"/>
                          <a:cs typeface="Times New Roman"/>
                        </a:rPr>
                        <a:t>APx</a:t>
                      </a:r>
                      <a:endParaRPr lang="en-US" sz="900" b="1" dirty="0">
                        <a:latin typeface="Calibri"/>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410391">
                <a:tc>
                  <a:txBody>
                    <a:bodyPr/>
                    <a:lstStyle/>
                    <a:p>
                      <a:pPr marL="0" marR="0" algn="l">
                        <a:lnSpc>
                          <a:spcPct val="100000"/>
                        </a:lnSpc>
                        <a:spcBef>
                          <a:spcPts val="0"/>
                        </a:spcBef>
                        <a:spcAft>
                          <a:spcPts val="0"/>
                        </a:spcAft>
                      </a:pPr>
                      <a:r>
                        <a:rPr lang="en-US" sz="900" b="1" kern="1200" dirty="0" smtClean="0">
                          <a:solidFill>
                            <a:schemeClr val="tx1"/>
                          </a:solidFill>
                          <a:latin typeface="+mn-lt"/>
                          <a:ea typeface="+mn-ea"/>
                          <a:cs typeface="+mn-cs"/>
                        </a:rPr>
                        <a:t>Identifies a main purpose in a new text using specific statements about what the author wants to answer, explain or describe.</a:t>
                      </a:r>
                      <a:endParaRPr lang="en-US" sz="900" b="1"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65338337"/>
              </p:ext>
            </p:extLst>
          </p:nvPr>
        </p:nvGraphicFramePr>
        <p:xfrm>
          <a:off x="5571173" y="8915400"/>
          <a:ext cx="1828800" cy="685800"/>
        </p:xfrm>
        <a:graphic>
          <a:graphicData uri="http://schemas.openxmlformats.org/drawingml/2006/table">
            <a:tbl>
              <a:tblPr/>
              <a:tblGrid>
                <a:gridCol w="1828800"/>
              </a:tblGrid>
              <a:tr h="107768">
                <a:tc>
                  <a:txBody>
                    <a:bodyPr/>
                    <a:lstStyle/>
                    <a:p>
                      <a:pPr marL="0" marR="0" algn="l">
                        <a:lnSpc>
                          <a:spcPct val="100000"/>
                        </a:lnSpc>
                        <a:spcBef>
                          <a:spcPts val="0"/>
                        </a:spcBef>
                        <a:spcAft>
                          <a:spcPts val="0"/>
                        </a:spcAft>
                      </a:pPr>
                      <a:r>
                        <a:rPr lang="en-US" sz="900" b="0" dirty="0" smtClean="0">
                          <a:latin typeface="+mn-lt"/>
                          <a:ea typeface="Calibri"/>
                          <a:cs typeface="Times New Roman"/>
                        </a:rPr>
                        <a:t>Toward </a:t>
                      </a:r>
                      <a:r>
                        <a:rPr lang="en-US" sz="900" b="1" dirty="0" smtClean="0">
                          <a:latin typeface="+mn-lt"/>
                          <a:ea typeface="Calibri"/>
                          <a:cs typeface="Times New Roman"/>
                        </a:rPr>
                        <a:t>RI.2.7  DOK-2</a:t>
                      </a:r>
                      <a:r>
                        <a:rPr lang="en-US" sz="900" b="1" baseline="0" dirty="0" smtClean="0">
                          <a:latin typeface="+mn-lt"/>
                          <a:ea typeface="Calibri"/>
                          <a:cs typeface="Times New Roman"/>
                        </a:rPr>
                        <a:t>  </a:t>
                      </a:r>
                      <a:r>
                        <a:rPr lang="en-US" sz="900" b="1" baseline="0" dirty="0" err="1" smtClean="0">
                          <a:latin typeface="+mn-lt"/>
                          <a:ea typeface="Calibri"/>
                          <a:cs typeface="Times New Roman"/>
                        </a:rPr>
                        <a:t>APn</a:t>
                      </a:r>
                      <a:endParaRPr lang="en-US" sz="900" b="1" dirty="0">
                        <a:latin typeface="+mn-lt"/>
                        <a:ea typeface="Calibri"/>
                        <a:cs typeface="Times New Roman"/>
                      </a:endParaRPr>
                    </a:p>
                  </a:txBody>
                  <a:tcPr marL="32363" marR="323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5486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1" kern="1200" dirty="0" smtClean="0">
                          <a:solidFill>
                            <a:schemeClr val="tx1"/>
                          </a:solidFill>
                          <a:latin typeface="+mn-lt"/>
                          <a:ea typeface="+mn-ea"/>
                          <a:cs typeface="+mn-cs"/>
                        </a:rPr>
                        <a:t>Interpret information from a visual representation in order to answer clarifying questions about a text.</a:t>
                      </a:r>
                      <a:endParaRPr lang="en-US" sz="900" b="1" dirty="0">
                        <a:latin typeface="+mn-lt"/>
                        <a:ea typeface="Calibri"/>
                        <a:cs typeface="Times New Roman"/>
                      </a:endParaRPr>
                    </a:p>
                  </a:txBody>
                  <a:tcPr marL="32363" marR="32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32356041"/>
              </p:ext>
            </p:extLst>
          </p:nvPr>
        </p:nvGraphicFramePr>
        <p:xfrm>
          <a:off x="423862" y="5306779"/>
          <a:ext cx="7043738" cy="3532421"/>
        </p:xfrm>
        <a:graphic>
          <a:graphicData uri="http://schemas.openxmlformats.org/drawingml/2006/table">
            <a:tbl>
              <a:tblPr firstRow="1" bandRow="1">
                <a:tableStyleId>{5940675A-B579-460E-94D1-54222C63F5DA}</a:tableStyleId>
              </a:tblPr>
              <a:tblGrid>
                <a:gridCol w="7043738"/>
              </a:tblGrid>
              <a:tr h="676946">
                <a:tc>
                  <a:txBody>
                    <a:bodyPr/>
                    <a:lstStyle/>
                    <a:p>
                      <a:pPr marL="400050" indent="-400050">
                        <a:buNone/>
                      </a:pPr>
                      <a:r>
                        <a:rPr lang="en-US" sz="1600" b="1" baseline="0" dirty="0" smtClean="0">
                          <a:solidFill>
                            <a:schemeClr val="tx1"/>
                          </a:solidFill>
                        </a:rPr>
                        <a:t>16.   </a:t>
                      </a:r>
                      <a:r>
                        <a:rPr lang="en-US" sz="1600" b="1" baseline="0" dirty="0" smtClean="0">
                          <a:solidFill>
                            <a:schemeClr val="tx1"/>
                          </a:solidFill>
                          <a:latin typeface="Helvetica" pitchFamily="34" charset="0"/>
                        </a:rPr>
                        <a:t>Explain what happens first, next, then and last in the life cycle of a plant.   </a:t>
                      </a:r>
                      <a:endParaRPr lang="en-US" sz="1200" b="1" dirty="0" smtClean="0"/>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563">
                <a:tc>
                  <a:txBody>
                    <a:bodyPr/>
                    <a:lstStyle/>
                    <a:p>
                      <a:endParaRPr lang="en-US" sz="1900" dirty="0" smtClean="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519">
                <a:tc>
                  <a:txBody>
                    <a:bodyPr/>
                    <a:lstStyle/>
                    <a:p>
                      <a:endParaRPr lang="en-US" sz="1900" dirty="0">
                        <a:solidFill>
                          <a:schemeClr val="tx1"/>
                        </a:solidFill>
                      </a:endParaRPr>
                    </a:p>
                  </a:txBody>
                  <a:tcPr marL="102013" marR="102013"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5873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951929030"/>
              </p:ext>
            </p:extLst>
          </p:nvPr>
        </p:nvGraphicFramePr>
        <p:xfrm>
          <a:off x="259217" y="457200"/>
          <a:ext cx="7043738" cy="5020555"/>
        </p:xfrm>
        <a:graphic>
          <a:graphicData uri="http://schemas.openxmlformats.org/drawingml/2006/table">
            <a:tbl>
              <a:tblPr firstRow="1" bandRow="1">
                <a:tableStyleId>{5940675A-B579-460E-94D1-54222C63F5DA}</a:tableStyleId>
              </a:tblPr>
              <a:tblGrid>
                <a:gridCol w="7043738"/>
              </a:tblGrid>
              <a:tr h="3069835">
                <a:tc>
                  <a:txBody>
                    <a:bodyPr/>
                    <a:lstStyle/>
                    <a:p>
                      <a:pPr marL="342900" marR="0" indent="-342900" algn="l" defTabSz="1018809" rtl="0" eaLnBrk="1" fontAlgn="auto" latinLnBrk="0" hangingPunct="1">
                        <a:lnSpc>
                          <a:spcPct val="100000"/>
                        </a:lnSpc>
                        <a:spcBef>
                          <a:spcPts val="0"/>
                        </a:spcBef>
                        <a:spcAft>
                          <a:spcPts val="0"/>
                        </a:spcAft>
                        <a:buClrTx/>
                        <a:buSzTx/>
                        <a:buFont typeface="+mj-lt"/>
                        <a:buAutoNum type="arabicPeriod" startAt="17"/>
                        <a:tabLst/>
                        <a:defRPr/>
                      </a:pPr>
                      <a:r>
                        <a:rPr lang="en-US" sz="1600" b="1" dirty="0" smtClean="0">
                          <a:solidFill>
                            <a:schemeClr val="tx1"/>
                          </a:solidFill>
                        </a:rPr>
                        <a:t>Write one or two</a:t>
                      </a:r>
                      <a:r>
                        <a:rPr lang="en-US" sz="1600" b="1" baseline="0" dirty="0" smtClean="0">
                          <a:solidFill>
                            <a:schemeClr val="tx1"/>
                          </a:solidFill>
                        </a:rPr>
                        <a:t> sentences to conclude the paragraph. Use details from the text </a:t>
                      </a:r>
                      <a:r>
                        <a:rPr lang="en-US" sz="1600" b="1" i="1" u="sng" baseline="0" dirty="0" smtClean="0">
                          <a:solidFill>
                            <a:schemeClr val="tx1"/>
                          </a:solidFill>
                        </a:rPr>
                        <a:t>Plant Life Cycles</a:t>
                      </a:r>
                      <a:r>
                        <a:rPr lang="en-US" sz="1600" b="1" i="1" u="none" baseline="0" dirty="0" smtClean="0">
                          <a:solidFill>
                            <a:schemeClr val="tx1"/>
                          </a:solidFill>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        Prompt: A student is writing a paragraph</a:t>
                      </a:r>
                      <a:r>
                        <a:rPr lang="en-US" sz="1600" b="1" baseline="0" dirty="0" smtClean="0">
                          <a:solidFill>
                            <a:schemeClr val="tx1"/>
                          </a:solidFill>
                        </a:rPr>
                        <a:t> </a:t>
                      </a:r>
                      <a:r>
                        <a:rPr lang="en-US" sz="1600" b="1" dirty="0" smtClean="0">
                          <a:solidFill>
                            <a:schemeClr val="tx1"/>
                          </a:solidFill>
                        </a:rPr>
                        <a:t>for the</a:t>
                      </a:r>
                      <a:r>
                        <a:rPr lang="en-US" sz="1600" b="1" baseline="0" dirty="0" smtClean="0">
                          <a:solidFill>
                            <a:schemeClr val="tx1"/>
                          </a:solidFill>
                        </a:rPr>
                        <a:t> class about how a plant’s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600" b="1" i="0" kern="1200" baseline="0" dirty="0" smtClean="0">
                          <a:solidFill>
                            <a:schemeClr val="tx1"/>
                          </a:solidFill>
                          <a:effectLst/>
                          <a:latin typeface="+mn-lt"/>
                          <a:ea typeface="Times New Roman"/>
                          <a:cs typeface="Times New Roman"/>
                        </a:rPr>
                        <a:t>        life cycle begins. Read the paragraph.</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50" b="0" i="1" dirty="0" smtClean="0">
                          <a:latin typeface="+mn-lt"/>
                          <a:cs typeface="Helvetica" pitchFamily="34" charset="0"/>
                        </a:rPr>
                        <a:t>                                                                              Write to Revise a Brief</a:t>
                      </a:r>
                      <a:r>
                        <a:rPr lang="en-US" sz="1050" b="0" i="1" baseline="0" dirty="0" smtClean="0">
                          <a:latin typeface="+mn-lt"/>
                          <a:cs typeface="Helvetica" pitchFamily="34" charset="0"/>
                        </a:rPr>
                        <a:t> Text, Organization, W.2.2c, writing a conclusion ,Target 3a</a:t>
                      </a:r>
                      <a:endParaRPr lang="en-US" sz="1050" b="1" i="0" u="sng" dirty="0" smtClean="0">
                        <a:effectLst/>
                        <a:latin typeface="+mn-lt"/>
                        <a:ea typeface="Times New Roman"/>
                        <a:cs typeface="Times New Roman"/>
                      </a:endParaRP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050" b="1" i="0" kern="1200" dirty="0" smtClean="0">
                        <a:solidFill>
                          <a:srgbClr val="000000"/>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400" b="1" i="0" u="sng" kern="1200" dirty="0" smtClean="0">
                          <a:solidFill>
                            <a:srgbClr val="000000"/>
                          </a:solidFill>
                          <a:effectLst/>
                          <a:latin typeface="+mn-lt"/>
                          <a:ea typeface="Times New Roman"/>
                          <a:cs typeface="Times New Roman"/>
                        </a:rPr>
                        <a:t>New</a:t>
                      </a:r>
                      <a:r>
                        <a:rPr lang="en-US" sz="1400" b="1" i="0" u="sng" kern="1200" baseline="0" dirty="0" smtClean="0">
                          <a:solidFill>
                            <a:srgbClr val="000000"/>
                          </a:solidFill>
                          <a:effectLst/>
                          <a:latin typeface="+mn-lt"/>
                          <a:ea typeface="Times New Roman"/>
                          <a:cs typeface="Times New Roman"/>
                        </a:rPr>
                        <a:t> Life Cycles</a:t>
                      </a:r>
                      <a:r>
                        <a:rPr lang="en-US" sz="1400" b="1" i="0" kern="1200" dirty="0" smtClean="0">
                          <a:solidFill>
                            <a:srgbClr val="000000"/>
                          </a:solidFill>
                          <a:effectLst/>
                          <a:latin typeface="+mn-lt"/>
                          <a:ea typeface="Times New Roman"/>
                          <a:cs typeface="Times New Roman"/>
                        </a:rPr>
                        <a:t>    </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4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dirty="0" smtClean="0">
                          <a:solidFill>
                            <a:srgbClr val="000000"/>
                          </a:solidFill>
                          <a:effectLst/>
                          <a:latin typeface="+mn-lt"/>
                          <a:ea typeface="Times New Roman"/>
                          <a:cs typeface="Times New Roman"/>
                        </a:rPr>
                        <a:t>      Squirrels can help plants begin a new life cycle.  Squirrels</a:t>
                      </a:r>
                      <a:r>
                        <a:rPr lang="en-US" sz="1400" b="0" i="0" kern="1200" baseline="0" dirty="0" smtClean="0">
                          <a:solidFill>
                            <a:srgbClr val="000000"/>
                          </a:solidFill>
                          <a:effectLst/>
                          <a:latin typeface="+mn-lt"/>
                          <a:ea typeface="Times New Roman"/>
                          <a:cs typeface="Times New Roman"/>
                        </a:rPr>
                        <a:t> bury nuts.  Sometimes</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they forget where they bury them.  Then the nut might become a seed that</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starts a new plant. Anytime a seed begins to grow it is the beginning of a new life cycle.</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When the seed grows you can tell what kind of plant it will be.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400" b="0" i="0" kern="1200" baseline="0" dirty="0" smtClean="0">
                          <a:solidFill>
                            <a:srgbClr val="000000"/>
                          </a:solidFill>
                          <a:effectLst/>
                          <a:latin typeface="+mn-lt"/>
                          <a:ea typeface="Times New Roman"/>
                          <a:cs typeface="Times New Roman"/>
                        </a:rPr>
                        <a:t>      </a:t>
                      </a:r>
                    </a:p>
                    <a:p>
                      <a:pPr marL="0" indent="0">
                        <a:buFont typeface="+mj-lt"/>
                        <a:buNone/>
                        <a:tabLst/>
                      </a:pPr>
                      <a:endParaRPr lang="en-US" sz="1400" b="1" baseline="0" dirty="0" smtClean="0">
                        <a:solidFill>
                          <a:srgbClr val="002060"/>
                        </a:solidFill>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r>
                        <a:rPr lang="en-US" sz="1400" dirty="0" smtClean="0"/>
                        <a:t> </a:t>
                      </a:r>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dirty="0"/>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505">
                <a:tc>
                  <a:txBody>
                    <a:bodyPr/>
                    <a:lstStyle/>
                    <a:p>
                      <a:endParaRPr lang="en-US" sz="1400" dirty="0"/>
                    </a:p>
                  </a:txBody>
                  <a:tcPr marL="102012" marR="102012" marT="51090" marB="510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70327" y="5618201"/>
            <a:ext cx="7086600" cy="3879283"/>
          </a:xfrm>
          <a:prstGeom prst="rect">
            <a:avLst/>
          </a:prstGeom>
          <a:noFill/>
        </p:spPr>
        <p:txBody>
          <a:bodyPr wrap="square" lIns="101869" tIns="50935" rIns="101869" bIns="50935">
            <a:spAutoFit/>
          </a:bodyPr>
          <a:lstStyle/>
          <a:p>
            <a:pPr marL="400050" indent="-400050"/>
            <a:r>
              <a:rPr lang="en-US" sz="1600" b="1" dirty="0">
                <a:latin typeface="Helvetica" panose="020B0604020202020204" pitchFamily="34" charset="0"/>
                <a:ea typeface="Times New Roman"/>
                <a:cs typeface="Helvetica" panose="020B0604020202020204" pitchFamily="34" charset="0"/>
              </a:rPr>
              <a:t> </a:t>
            </a:r>
            <a:r>
              <a:rPr lang="en-US" sz="1600" b="1" dirty="0" smtClean="0">
                <a:latin typeface="Helvetica" panose="020B0604020202020204" pitchFamily="34" charset="0"/>
                <a:ea typeface="Times New Roman"/>
                <a:cs typeface="Helvetica" panose="020B0604020202020204" pitchFamily="34" charset="0"/>
              </a:rPr>
              <a:t>18. A </a:t>
            </a:r>
            <a:r>
              <a:rPr lang="en-US" sz="1600" b="1" dirty="0">
                <a:latin typeface="Helvetica" panose="020B0604020202020204" pitchFamily="34" charset="0"/>
                <a:ea typeface="Times New Roman"/>
                <a:cs typeface="Helvetica" panose="020B0604020202020204" pitchFamily="34" charset="0"/>
              </a:rPr>
              <a:t>student is revising this </a:t>
            </a:r>
            <a:r>
              <a:rPr lang="en-US" sz="1600" b="1" dirty="0" smtClean="0">
                <a:latin typeface="Helvetica" panose="020B0604020202020204" pitchFamily="34" charset="0"/>
                <a:ea typeface="Times New Roman"/>
                <a:cs typeface="Helvetica" panose="020B0604020202020204" pitchFamily="34" charset="0"/>
              </a:rPr>
              <a:t>paragraph and wants to add one more sentence to explain why Daisy was sad. Read the paragraph.</a:t>
            </a:r>
            <a:endParaRPr lang="en-US" sz="1600" i="1" dirty="0" smtClean="0">
              <a:latin typeface="Helvetica" panose="020B0604020202020204" pitchFamily="34" charset="0"/>
              <a:ea typeface="Times New Roman"/>
              <a:cs typeface="Helvetica" panose="020B0604020202020204" pitchFamily="34" charset="0"/>
            </a:endParaRPr>
          </a:p>
          <a:p>
            <a:pPr marL="400050" indent="-400050" algn="r"/>
            <a:r>
              <a:rPr lang="en-US" sz="900" i="1" dirty="0" smtClean="0">
                <a:latin typeface="Helvetica" panose="020B0604020202020204" pitchFamily="34" charset="0"/>
                <a:ea typeface="Times New Roman"/>
                <a:cs typeface="Helvetica" panose="020B0604020202020204" pitchFamily="34" charset="0"/>
              </a:rPr>
              <a:t>W.2.2b </a:t>
            </a:r>
            <a:r>
              <a:rPr lang="en-US" sz="900" i="1" dirty="0">
                <a:latin typeface="Helvetica" panose="020B0604020202020204" pitchFamily="34" charset="0"/>
                <a:cs typeface="Helvetica" panose="020B0604020202020204" pitchFamily="34" charset="0"/>
              </a:rPr>
              <a:t>Revising a Brief Write (elaboration: developing a topic) -</a:t>
            </a:r>
            <a:r>
              <a:rPr lang="en-US" sz="900" i="1" dirty="0">
                <a:latin typeface="Helvetica" panose="020B0604020202020204" pitchFamily="34" charset="0"/>
                <a:ea typeface="Times New Roman"/>
                <a:cs typeface="Helvetica" panose="020B0604020202020204" pitchFamily="34" charset="0"/>
              </a:rPr>
              <a:t>Target 3b</a:t>
            </a:r>
          </a:p>
          <a:p>
            <a:pPr marL="400050" indent="-400050"/>
            <a:endParaRPr lang="en-US" sz="1600" b="1" dirty="0" smtClean="0">
              <a:latin typeface="Helvetica" panose="020B0604020202020204" pitchFamily="34" charset="0"/>
              <a:cs typeface="Helvetica" panose="020B0604020202020204" pitchFamily="34" charset="0"/>
            </a:endParaRPr>
          </a:p>
          <a:p>
            <a:r>
              <a:rPr lang="en-US" sz="1600" dirty="0" smtClean="0"/>
              <a:t>Daisy </a:t>
            </a:r>
            <a:r>
              <a:rPr lang="en-US" sz="1600" dirty="0"/>
              <a:t>ran </a:t>
            </a:r>
            <a:r>
              <a:rPr lang="en-US" sz="1600" dirty="0" smtClean="0"/>
              <a:t>up and down the </a:t>
            </a:r>
            <a:r>
              <a:rPr lang="en-US" sz="1600" dirty="0"/>
              <a:t> </a:t>
            </a:r>
            <a:r>
              <a:rPr lang="en-US" sz="1600" dirty="0" smtClean="0"/>
              <a:t>tallest trees.  She played along the top of the fence. She </a:t>
            </a:r>
            <a:r>
              <a:rPr lang="en-US" sz="1600" dirty="0"/>
              <a:t>took lots of naps. Then winter came. </a:t>
            </a:r>
            <a:r>
              <a:rPr lang="en-US" sz="1600" dirty="0" smtClean="0"/>
              <a:t> Daisy was very sad.</a:t>
            </a: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a:lnSpc>
                <a:spcPct val="115000"/>
              </a:lnSpc>
            </a:pPr>
            <a:r>
              <a:rPr lang="en-US" sz="1600" b="1" dirty="0" smtClean="0">
                <a:latin typeface="Helvetica" panose="020B0604020202020204" pitchFamily="34" charset="0"/>
                <a:ea typeface="Times New Roman"/>
                <a:cs typeface="Helvetica" panose="020B0604020202020204" pitchFamily="34" charset="0"/>
              </a:rPr>
              <a:t>    Which sentence would best finish the paragraph?</a:t>
            </a:r>
          </a:p>
          <a:p>
            <a:pPr marL="627063" indent="-339725">
              <a:lnSpc>
                <a:spcPct val="115000"/>
              </a:lnSpc>
            </a:pPr>
            <a:endParaRPr lang="en-US" sz="1600" b="1" dirty="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a:pPr>
            <a:r>
              <a:rPr lang="en-US" sz="1600" dirty="0" smtClean="0">
                <a:latin typeface="Helvetica" panose="020B0604020202020204" pitchFamily="34" charset="0"/>
                <a:ea typeface="Times New Roman"/>
                <a:cs typeface="Helvetica" panose="020B0604020202020204" pitchFamily="34" charset="0"/>
              </a:rPr>
              <a:t>It was very cold</a:t>
            </a:r>
            <a:r>
              <a:rPr lang="en-US" sz="1600" dirty="0">
                <a:latin typeface="Helvetica" panose="020B0604020202020204" pitchFamily="34" charset="0"/>
                <a:ea typeface="Times New Roman"/>
                <a:cs typeface="Helvetica" panose="020B0604020202020204" pitchFamily="34" charset="0"/>
              </a:rPr>
              <a:t> </a:t>
            </a:r>
            <a:r>
              <a:rPr lang="en-US" sz="1600" dirty="0" smtClean="0">
                <a:latin typeface="Helvetica" panose="020B0604020202020204" pitchFamily="34" charset="0"/>
                <a:ea typeface="Times New Roman"/>
                <a:cs typeface="Helvetica" panose="020B0604020202020204" pitchFamily="34" charset="0"/>
              </a:rPr>
              <a:t>and no one wanted to play.</a:t>
            </a:r>
          </a:p>
          <a:p>
            <a:pPr marL="627063" indent="-339725">
              <a:lnSpc>
                <a:spcPct val="115000"/>
              </a:lnSpc>
              <a:buFont typeface="+mj-lt"/>
              <a:buAutoNum type="alphaUcPeriod"/>
            </a:pPr>
            <a:endParaRPr lang="en-US" sz="800" dirty="0" smtClean="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Running up and down the tall trees was not as fun as it used to be.</a:t>
            </a:r>
          </a:p>
          <a:p>
            <a:pPr marL="627063" indent="-339725">
              <a:lnSpc>
                <a:spcPct val="115000"/>
              </a:lnSpc>
              <a:buFont typeface="+mj-lt"/>
              <a:buAutoNum type="alphaUcPeriod" startAt="2"/>
            </a:pPr>
            <a:endParaRPr lang="en-US" sz="800" dirty="0" smtClean="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She had played all fall instead of collecting nuts for the winter.</a:t>
            </a:r>
          </a:p>
          <a:p>
            <a:pPr marL="627063" indent="-339725">
              <a:lnSpc>
                <a:spcPct val="115000"/>
              </a:lnSpc>
              <a:buFont typeface="+mj-lt"/>
              <a:buAutoNum type="alphaUcPeriod" startAt="2"/>
            </a:pPr>
            <a:endParaRPr lang="en-US" sz="800" dirty="0">
              <a:latin typeface="Helvetica" panose="020B0604020202020204" pitchFamily="34" charset="0"/>
              <a:ea typeface="Times New Roman"/>
              <a:cs typeface="Helvetica" panose="020B0604020202020204" pitchFamily="34" charset="0"/>
            </a:endParaRPr>
          </a:p>
          <a:p>
            <a:pPr marL="627063" indent="-339725">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Her friend Chestnut was gone.</a:t>
            </a:r>
            <a:endParaRPr lang="en-US" sz="1600" dirty="0">
              <a:latin typeface="Helvetica" panose="020B0604020202020204" pitchFamily="34" charset="0"/>
              <a:ea typeface="Times New Roman"/>
              <a:cs typeface="Helvetica" panose="020B0604020202020204" pitchFamily="34" charset="0"/>
            </a:endParaRPr>
          </a:p>
        </p:txBody>
      </p:sp>
      <p:sp>
        <p:nvSpPr>
          <p:cNvPr id="6" name="Oval 5"/>
          <p:cNvSpPr/>
          <p:nvPr/>
        </p:nvSpPr>
        <p:spPr>
          <a:xfrm>
            <a:off x="281140" y="827394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7" name="Oval 6"/>
          <p:cNvSpPr/>
          <p:nvPr/>
        </p:nvSpPr>
        <p:spPr>
          <a:xfrm>
            <a:off x="276698" y="789592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8" name="Oval 7"/>
          <p:cNvSpPr/>
          <p:nvPr/>
        </p:nvSpPr>
        <p:spPr>
          <a:xfrm>
            <a:off x="289035" y="870610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r>
              <a:rPr lang="en-US" dirty="0" smtClean="0"/>
              <a:t>\		`</a:t>
            </a:r>
            <a:endParaRPr lang="en-US" dirty="0"/>
          </a:p>
        </p:txBody>
      </p:sp>
      <p:sp>
        <p:nvSpPr>
          <p:cNvPr id="9" name="Oval 8"/>
          <p:cNvSpPr/>
          <p:nvPr/>
        </p:nvSpPr>
        <p:spPr>
          <a:xfrm>
            <a:off x="276698" y="913825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 name="Rectangle 2"/>
          <p:cNvSpPr/>
          <p:nvPr/>
        </p:nvSpPr>
        <p:spPr>
          <a:xfrm>
            <a:off x="519586" y="1683317"/>
            <a:ext cx="6478477"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034" y="6477000"/>
            <a:ext cx="7067893"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717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152400"/>
            <a:ext cx="6563360" cy="9012998"/>
          </a:xfrm>
          <a:prstGeom prst="rect">
            <a:avLst/>
          </a:prstGeom>
          <a:noFill/>
        </p:spPr>
        <p:txBody>
          <a:bodyPr wrap="square" lIns="101873" tIns="50936" rIns="101873" bIns="50936" rtlCol="0">
            <a:spAutoFit/>
          </a:bodyPr>
          <a:lstStyle/>
          <a:p>
            <a:r>
              <a:rPr lang="en-US" sz="1700" b="1" u="sng" dirty="0"/>
              <a:t>Background</a:t>
            </a:r>
          </a:p>
          <a:p>
            <a:endParaRPr lang="en-US" sz="1300" dirty="0"/>
          </a:p>
          <a:p>
            <a:r>
              <a:rPr lang="en-US" sz="1300" dirty="0"/>
              <a:t>This is a pre-assessment to measure the task of writing an </a:t>
            </a:r>
            <a:r>
              <a:rPr lang="en-US" sz="1300" dirty="0" smtClean="0"/>
              <a:t> </a:t>
            </a:r>
            <a:r>
              <a:rPr lang="en-US" sz="1300" b="1" dirty="0" smtClean="0"/>
              <a:t>informational  piece</a:t>
            </a:r>
            <a:r>
              <a:rPr lang="en-US" sz="1300" dirty="0" smtClean="0"/>
              <a:t>. </a:t>
            </a:r>
            <a:r>
              <a:rPr lang="en-US" sz="1300" dirty="0"/>
              <a:t>Full compositions are always part of a Performance Task.   A complete performance task would have:</a:t>
            </a:r>
          </a:p>
          <a:p>
            <a:endParaRPr lang="en-US" sz="1300" dirty="0"/>
          </a:p>
          <a:p>
            <a:r>
              <a:rPr lang="en-US" sz="1300" b="1" i="1" dirty="0"/>
              <a:t>Part 1</a:t>
            </a:r>
          </a:p>
          <a:p>
            <a:pPr marL="181691" indent="-181691">
              <a:buFont typeface="Arial" panose="020B0604020202020204" pitchFamily="34" charset="0"/>
              <a:buChar char="•"/>
            </a:pPr>
            <a:r>
              <a:rPr lang="en-US" sz="1300" dirty="0"/>
              <a:t>A Classroom Activity (30 Minutes)</a:t>
            </a:r>
          </a:p>
          <a:p>
            <a:r>
              <a:rPr lang="en-US" sz="1300" dirty="0" smtClean="0"/>
              <a:t>(35 </a:t>
            </a:r>
            <a:r>
              <a:rPr lang="en-US" sz="1300" dirty="0"/>
              <a:t>minutes – Independent work)</a:t>
            </a:r>
          </a:p>
          <a:p>
            <a:pPr marL="181691" indent="-181691">
              <a:buFont typeface="Arial" panose="020B0604020202020204" pitchFamily="34" charset="0"/>
              <a:buChar char="•"/>
            </a:pPr>
            <a:r>
              <a:rPr lang="en-US" sz="1300" dirty="0"/>
              <a:t>Passages or </a:t>
            </a:r>
            <a:r>
              <a:rPr lang="en-US" sz="1300" dirty="0" smtClean="0"/>
              <a:t>Stimuli </a:t>
            </a:r>
            <a:r>
              <a:rPr lang="en-US" sz="1300" dirty="0"/>
              <a:t>to Read </a:t>
            </a:r>
          </a:p>
          <a:p>
            <a:pPr marL="181691" indent="-181691">
              <a:buFont typeface="Arial" panose="020B0604020202020204" pitchFamily="34" charset="0"/>
              <a:buChar char="•"/>
            </a:pPr>
            <a:r>
              <a:rPr lang="en-US" sz="1300" dirty="0"/>
              <a:t>3 Research Questions </a:t>
            </a:r>
          </a:p>
          <a:p>
            <a:pPr marL="181691" indent="-181691">
              <a:buFont typeface="Arial" panose="020B0604020202020204" pitchFamily="34" charset="0"/>
              <a:buChar char="•"/>
            </a:pPr>
            <a:r>
              <a:rPr lang="en-US" sz="1300" dirty="0"/>
              <a:t>There may be other constructed response questions.</a:t>
            </a:r>
          </a:p>
          <a:p>
            <a:r>
              <a:rPr lang="en-US" sz="1300" b="1" i="1" dirty="0"/>
              <a:t>Part 2</a:t>
            </a:r>
          </a:p>
          <a:p>
            <a:pPr marL="181691" indent="-181691">
              <a:buFont typeface="Arial" panose="020B0604020202020204" pitchFamily="34" charset="0"/>
              <a:buChar char="•"/>
            </a:pPr>
            <a:r>
              <a:rPr lang="en-US" sz="1300" dirty="0" smtClean="0"/>
              <a:t>An Informational Composition </a:t>
            </a:r>
            <a:r>
              <a:rPr lang="en-US" sz="1300" dirty="0"/>
              <a:t>(70 Minutes</a:t>
            </a:r>
            <a:r>
              <a:rPr lang="en-US" sz="1300" dirty="0" smtClean="0"/>
              <a:t>) </a:t>
            </a:r>
            <a:endParaRPr lang="en-US" sz="1300" dirty="0"/>
          </a:p>
          <a:p>
            <a:pPr marL="181691" indent="-181691">
              <a:buFont typeface="Arial" panose="020B0604020202020204" pitchFamily="34" charset="0"/>
              <a:buChar char="•"/>
            </a:pPr>
            <a:endParaRPr lang="en-US" sz="1300" dirty="0"/>
          </a:p>
          <a:p>
            <a:r>
              <a:rPr lang="en-US" sz="1300" dirty="0"/>
              <a:t>Students should have access to spell-check resources but no grammar-check resources.  Students can refer back to their passages, notes and 3 research questions and any other constructed responses, as often they’d like.</a:t>
            </a:r>
          </a:p>
          <a:p>
            <a:endParaRPr lang="en-US" sz="1300" dirty="0"/>
          </a:p>
          <a:p>
            <a:r>
              <a:rPr lang="en-US" sz="1700" b="1" u="sng" dirty="0"/>
              <a:t>Directions</a:t>
            </a:r>
          </a:p>
          <a:p>
            <a:r>
              <a:rPr lang="en-US" sz="1200" b="1" dirty="0"/>
              <a:t>30 minutes</a:t>
            </a:r>
          </a:p>
          <a:p>
            <a:pPr marL="242253" indent="-242253">
              <a:buAutoNum type="arabicPeriod"/>
            </a:pPr>
            <a:r>
              <a:rPr lang="en-US" sz="1300" dirty="0"/>
              <a:t>You may wish to have a 30 minute classroom activity.  The purpose of a PT activity is to </a:t>
            </a:r>
          </a:p>
          <a:p>
            <a:r>
              <a:rPr lang="en-US" sz="1300" dirty="0"/>
              <a:t>       insure that all students are familiar with the concepts of the topic and know and </a:t>
            </a:r>
          </a:p>
          <a:p>
            <a:r>
              <a:rPr lang="en-US" sz="1300" dirty="0"/>
              <a:t>       understand key terms (vocabulary) that are at the upper end of their grade level (words</a:t>
            </a:r>
          </a:p>
          <a:p>
            <a:r>
              <a:rPr lang="en-US" sz="1300" dirty="0"/>
              <a:t>       they would not normally know or are unfamiliar to their background or culture).</a:t>
            </a:r>
          </a:p>
          <a:p>
            <a:r>
              <a:rPr lang="en-US" sz="1300" dirty="0"/>
              <a:t>       The classroom activity </a:t>
            </a:r>
            <a:r>
              <a:rPr lang="en-US" sz="1300" b="1" dirty="0" smtClean="0"/>
              <a:t>does not </a:t>
            </a:r>
            <a:r>
              <a:rPr lang="en-US" sz="1300" dirty="0" smtClean="0"/>
              <a:t>pre-teach </a:t>
            </a:r>
            <a:r>
              <a:rPr lang="en-US" sz="1300" dirty="0"/>
              <a:t>any of the content that will be assessed!</a:t>
            </a:r>
          </a:p>
          <a:p>
            <a:r>
              <a:rPr lang="en-US" sz="1200" b="1" dirty="0"/>
              <a:t>35 minutes</a:t>
            </a:r>
          </a:p>
          <a:p>
            <a:pPr marL="242253" indent="-242253">
              <a:buAutoNum type="arabicPeriod" startAt="2"/>
            </a:pPr>
            <a:r>
              <a:rPr lang="en-US" sz="1300" dirty="0"/>
              <a:t>Students read the passages independently.  If you have students who can not read</a:t>
            </a:r>
          </a:p>
          <a:p>
            <a:r>
              <a:rPr lang="en-US" sz="1300" dirty="0"/>
              <a:t>       the passages you may read them to those students but please make note of the</a:t>
            </a:r>
          </a:p>
          <a:p>
            <a:pPr marL="245618"/>
            <a:r>
              <a:rPr lang="en-US" sz="1300" dirty="0"/>
              <a:t>accommodation.   Remind students to take notes as they read.  During an actual SBAC   assessment students are allowed to keep their notes as a reference.</a:t>
            </a:r>
          </a:p>
          <a:p>
            <a:pPr marL="245618" indent="-245618">
              <a:buFont typeface="+mj-lt"/>
              <a:buAutoNum type="arabicPeriod" startAt="3"/>
            </a:pPr>
            <a:r>
              <a:rPr lang="en-US" sz="1300" dirty="0"/>
              <a:t>Students answer the 3 research questions or other constructed response questions. Students should also refer to their answers when writing their full </a:t>
            </a:r>
            <a:r>
              <a:rPr lang="en-US" sz="1300" dirty="0" smtClean="0"/>
              <a:t>informational piece</a:t>
            </a:r>
            <a:r>
              <a:rPr lang="en-US" sz="1300" dirty="0"/>
              <a:t>.</a:t>
            </a:r>
          </a:p>
          <a:p>
            <a:r>
              <a:rPr lang="en-US" sz="1200" b="1" dirty="0"/>
              <a:t>15 minute break</a:t>
            </a:r>
          </a:p>
          <a:p>
            <a:r>
              <a:rPr lang="en-US" sz="1200" b="1" dirty="0"/>
              <a:t>70 Minutes</a:t>
            </a:r>
          </a:p>
          <a:p>
            <a:r>
              <a:rPr lang="en-US" sz="1300" dirty="0"/>
              <a:t>4.     Students write their full composition </a:t>
            </a:r>
            <a:r>
              <a:rPr lang="en-US" sz="1300" dirty="0" smtClean="0"/>
              <a:t>(informational </a:t>
            </a:r>
            <a:r>
              <a:rPr lang="en-US" sz="1300" dirty="0"/>
              <a:t>piece).</a:t>
            </a:r>
          </a:p>
          <a:p>
            <a:endParaRPr lang="en-US" sz="1300" dirty="0"/>
          </a:p>
          <a:p>
            <a:r>
              <a:rPr lang="en-US" sz="1600" b="1" u="sng" dirty="0" smtClean="0"/>
              <a:t>Scoring</a:t>
            </a:r>
            <a:endParaRPr lang="en-US" sz="1600" b="1" u="sng" dirty="0"/>
          </a:p>
          <a:p>
            <a:r>
              <a:rPr lang="en-US" sz="1300" dirty="0"/>
              <a:t>An Informational Rubric is provided.  Students receive three scores:</a:t>
            </a:r>
          </a:p>
          <a:p>
            <a:endParaRPr lang="en-US" sz="1300" dirty="0"/>
          </a:p>
          <a:p>
            <a:pPr marL="242253" indent="-242253">
              <a:buAutoNum type="arabicPeriod"/>
            </a:pPr>
            <a:r>
              <a:rPr lang="en-US" sz="1300" dirty="0"/>
              <a:t>Organization and Purpose</a:t>
            </a:r>
          </a:p>
          <a:p>
            <a:pPr marL="242253" indent="-242253">
              <a:buAutoNum type="arabicPeriod"/>
            </a:pPr>
            <a:r>
              <a:rPr lang="en-US" sz="1300" dirty="0"/>
              <a:t>Evidence and Elaboration</a:t>
            </a:r>
          </a:p>
          <a:p>
            <a:pPr marL="242253" indent="-242253">
              <a:buAutoNum type="arabicPeriod"/>
            </a:pPr>
            <a:r>
              <a:rPr lang="en-US" sz="13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542632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60666" y="5359795"/>
            <a:ext cx="6221134" cy="2600712"/>
          </a:xfrm>
          <a:prstGeom prst="rect">
            <a:avLst/>
          </a:prstGeom>
          <a:noFill/>
        </p:spPr>
        <p:txBody>
          <a:bodyPr wrap="square" rtlCol="0">
            <a:spAutoFit/>
          </a:bodyPr>
          <a:lstStyle/>
          <a:p>
            <a:pPr marL="461963" indent="-461963">
              <a:buAutoNum type="arabicPeriod" startAt="20"/>
            </a:pPr>
            <a:r>
              <a:rPr lang="en-US" sz="1800" b="1" dirty="0" smtClean="0">
                <a:latin typeface="Helvetica" pitchFamily="34" charset="0"/>
              </a:rPr>
              <a:t>Which sentence is capitalized correctly? </a:t>
            </a:r>
          </a:p>
          <a:p>
            <a:pPr marL="461963" indent="-461963">
              <a:buAutoNum type="arabicPeriod" startAt="20"/>
            </a:pPr>
            <a:endParaRPr lang="en-US" sz="1600" b="1" dirty="0" smtClean="0">
              <a:latin typeface="Helvetica" pitchFamily="34" charset="0"/>
            </a:endParaRPr>
          </a:p>
          <a:p>
            <a:endParaRPr lang="en-US" sz="500" b="1" dirty="0">
              <a:latin typeface="Helvetica" pitchFamily="34" charset="0"/>
            </a:endParaRPr>
          </a:p>
          <a:p>
            <a:pPr marL="623888" indent="-225425">
              <a:buAutoNum type="alphaUcPeriod"/>
            </a:pPr>
            <a:r>
              <a:rPr lang="en-US" sz="1600" dirty="0" smtClean="0">
                <a:latin typeface="Helvetica" pitchFamily="34" charset="0"/>
              </a:rPr>
              <a:t>Daisy and chestnut buried acorns in hillsboro.</a:t>
            </a: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r>
              <a:rPr lang="en-US" sz="1600" dirty="0">
                <a:latin typeface="Helvetica" pitchFamily="34" charset="0"/>
              </a:rPr>
              <a:t>Daisy and </a:t>
            </a:r>
            <a:r>
              <a:rPr lang="en-US" sz="1600" dirty="0" smtClean="0">
                <a:latin typeface="Helvetica" pitchFamily="34" charset="0"/>
              </a:rPr>
              <a:t>Chestnut </a:t>
            </a:r>
            <a:r>
              <a:rPr lang="en-US" sz="1600" dirty="0">
                <a:latin typeface="Helvetica" pitchFamily="34" charset="0"/>
              </a:rPr>
              <a:t>buried acorns in hillsboro.</a:t>
            </a: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r>
              <a:rPr lang="en-US" sz="1600" dirty="0">
                <a:latin typeface="Helvetica" pitchFamily="34" charset="0"/>
              </a:rPr>
              <a:t>Daisy and </a:t>
            </a:r>
            <a:r>
              <a:rPr lang="en-US" sz="1600" dirty="0" smtClean="0">
                <a:latin typeface="Helvetica" pitchFamily="34" charset="0"/>
              </a:rPr>
              <a:t>Chestnut </a:t>
            </a:r>
            <a:r>
              <a:rPr lang="en-US" sz="1600" dirty="0">
                <a:latin typeface="Helvetica" pitchFamily="34" charset="0"/>
              </a:rPr>
              <a:t>buried acorns in </a:t>
            </a:r>
            <a:r>
              <a:rPr lang="en-US" sz="1600" dirty="0" smtClean="0">
                <a:latin typeface="Helvetica" pitchFamily="34" charset="0"/>
              </a:rPr>
              <a:t>Hillsboro</a:t>
            </a:r>
            <a:r>
              <a:rPr lang="en-US" sz="1600" dirty="0">
                <a:latin typeface="Helvetica" pitchFamily="34" charset="0"/>
              </a:rPr>
              <a:t>.</a:t>
            </a: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r>
              <a:rPr lang="en-US" sz="1600" dirty="0">
                <a:latin typeface="Helvetica" pitchFamily="34" charset="0"/>
              </a:rPr>
              <a:t>d</a:t>
            </a:r>
            <a:r>
              <a:rPr lang="en-US" sz="1600" dirty="0" smtClean="0">
                <a:latin typeface="Helvetica" pitchFamily="34" charset="0"/>
              </a:rPr>
              <a:t>aisy </a:t>
            </a:r>
            <a:r>
              <a:rPr lang="en-US" sz="1600" dirty="0">
                <a:latin typeface="Helvetica" pitchFamily="34" charset="0"/>
              </a:rPr>
              <a:t>and chestnut buried acorns in hillsboro.</a:t>
            </a: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cxnSp>
        <p:nvCxnSpPr>
          <p:cNvPr id="10" name="Straight Connector 9"/>
          <p:cNvCxnSpPr/>
          <p:nvPr/>
        </p:nvCxnSpPr>
        <p:spPr>
          <a:xfrm>
            <a:off x="323850" y="4709886"/>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3850" y="574356"/>
            <a:ext cx="7103110" cy="3580742"/>
          </a:xfrm>
          <a:prstGeom prst="rect">
            <a:avLst/>
          </a:prstGeom>
        </p:spPr>
        <p:txBody>
          <a:bodyPr wrap="square" lIns="101872" tIns="50936" rIns="101872" bIns="50936">
            <a:spAutoFit/>
          </a:bodyPr>
          <a:lstStyle/>
          <a:p>
            <a:pPr marL="400050" indent="-400050"/>
            <a:r>
              <a:rPr lang="en-US" sz="1800" b="1" dirty="0">
                <a:latin typeface="Helvetica" panose="020B0604020202020204" pitchFamily="34" charset="0"/>
                <a:cs typeface="Helvetica" pitchFamily="34" charset="0"/>
              </a:rPr>
              <a:t>19. </a:t>
            </a:r>
            <a:r>
              <a:rPr lang="en-US" sz="1700" b="1" dirty="0" smtClean="0">
                <a:latin typeface="Helvetica" panose="020B0604020202020204" pitchFamily="34" charset="0"/>
                <a:cs typeface="Helvetica" pitchFamily="34" charset="0"/>
              </a:rPr>
              <a:t>Revise the sentence below. Which word means about the same as the underlined word? </a:t>
            </a:r>
          </a:p>
          <a:p>
            <a:pPr marL="400050" indent="-400050"/>
            <a:endParaRPr lang="en-US" sz="1200" dirty="0" smtClean="0">
              <a:latin typeface="Helvetica" panose="020B0604020202020204" pitchFamily="34" charset="0"/>
              <a:cs typeface="Helvetica" panose="020B0604020202020204" pitchFamily="34" charset="0"/>
            </a:endParaRPr>
          </a:p>
          <a:p>
            <a:r>
              <a:rPr lang="en-US" sz="1700" dirty="0" smtClean="0">
                <a:latin typeface="Helvetica" panose="020B0604020202020204" pitchFamily="34" charset="0"/>
                <a:cs typeface="Helvetica" panose="020B0604020202020204" pitchFamily="34" charset="0"/>
              </a:rPr>
              <a:t>      Plants are </a:t>
            </a:r>
            <a:r>
              <a:rPr lang="en-US" sz="1700" b="1" u="sng" dirty="0" smtClean="0">
                <a:latin typeface="Helvetica" panose="020B0604020202020204" pitchFamily="34" charset="0"/>
                <a:cs typeface="Helvetica" panose="020B0604020202020204" pitchFamily="34" charset="0"/>
              </a:rPr>
              <a:t>necessary</a:t>
            </a:r>
            <a:r>
              <a:rPr lang="en-US" sz="1700" dirty="0" smtClean="0">
                <a:latin typeface="Helvetica" panose="020B0604020202020204" pitchFamily="34" charset="0"/>
                <a:cs typeface="Helvetica" panose="020B0604020202020204" pitchFamily="34" charset="0"/>
              </a:rPr>
              <a:t> to our environment.</a:t>
            </a:r>
          </a:p>
          <a:p>
            <a:endParaRPr lang="en-US" sz="1800" dirty="0">
              <a:latin typeface="Helvetica" pitchFamily="34" charset="0"/>
              <a:cs typeface="Helvetica" pitchFamily="34" charset="0"/>
            </a:endParaRPr>
          </a:p>
          <a:p>
            <a:pPr marL="844904" indent="-361384">
              <a:buFont typeface="+mj-lt"/>
              <a:buAutoNum type="alphaUcPeriod"/>
            </a:pPr>
            <a:r>
              <a:rPr lang="en-US" sz="1800" dirty="0" smtClean="0">
                <a:latin typeface="Helvetica" pitchFamily="34" charset="0"/>
                <a:cs typeface="Helvetica" pitchFamily="34" charset="0"/>
              </a:rPr>
              <a:t>pretty</a:t>
            </a:r>
            <a:endParaRPr lang="en-US" sz="1800" dirty="0">
              <a:latin typeface="Helvetica" pitchFamily="34" charset="0"/>
              <a:cs typeface="Helvetica" pitchFamily="34" charset="0"/>
            </a:endParaRPr>
          </a:p>
          <a:p>
            <a:pPr marL="844904" indent="-361384">
              <a:buFont typeface="+mj-lt"/>
              <a:buAutoNum type="alphaUcPeriod"/>
            </a:pPr>
            <a:endParaRPr lang="en-US" sz="1800" dirty="0">
              <a:latin typeface="Helvetica" pitchFamily="34" charset="0"/>
              <a:cs typeface="Helvetica" pitchFamily="34" charset="0"/>
            </a:endParaRPr>
          </a:p>
          <a:p>
            <a:pPr marL="844904" indent="-361384">
              <a:buFont typeface="+mj-lt"/>
              <a:buAutoNum type="alphaUcPeriod"/>
            </a:pPr>
            <a:r>
              <a:rPr lang="en-US" sz="1800" dirty="0" smtClean="0">
                <a:latin typeface="Helvetica" pitchFamily="34" charset="0"/>
                <a:cs typeface="Helvetica" pitchFamily="34" charset="0"/>
              </a:rPr>
              <a:t>green</a:t>
            </a:r>
            <a:endParaRPr lang="en-US" sz="1800" dirty="0">
              <a:latin typeface="Helvetica" pitchFamily="34" charset="0"/>
              <a:cs typeface="Helvetica" pitchFamily="34" charset="0"/>
            </a:endParaRPr>
          </a:p>
          <a:p>
            <a:pPr marL="844904" indent="-361384">
              <a:buFont typeface="+mj-lt"/>
              <a:buAutoNum type="alphaUcPeriod"/>
            </a:pPr>
            <a:endParaRPr lang="en-US" sz="1800" dirty="0">
              <a:latin typeface="Helvetica" pitchFamily="34" charset="0"/>
              <a:cs typeface="Helvetica" pitchFamily="34" charset="0"/>
            </a:endParaRPr>
          </a:p>
          <a:p>
            <a:pPr marL="844904" indent="-361384">
              <a:buFont typeface="+mj-lt"/>
              <a:buAutoNum type="alphaUcPeriod"/>
            </a:pPr>
            <a:r>
              <a:rPr lang="en-US" sz="1800" dirty="0" smtClean="0">
                <a:latin typeface="Helvetica" pitchFamily="34" charset="0"/>
                <a:cs typeface="Helvetica" pitchFamily="34" charset="0"/>
              </a:rPr>
              <a:t>beautiful</a:t>
            </a:r>
            <a:endParaRPr lang="en-US" sz="1800" dirty="0">
              <a:latin typeface="Helvetica" pitchFamily="34" charset="0"/>
              <a:cs typeface="Helvetica" pitchFamily="34" charset="0"/>
            </a:endParaRPr>
          </a:p>
          <a:p>
            <a:pPr marL="844904" indent="-361384">
              <a:buFont typeface="+mj-lt"/>
              <a:buAutoNum type="alphaUcPeriod"/>
            </a:pPr>
            <a:endParaRPr lang="en-US" sz="1800" dirty="0">
              <a:latin typeface="Helvetica" pitchFamily="34" charset="0"/>
              <a:cs typeface="Helvetica" pitchFamily="34" charset="0"/>
            </a:endParaRPr>
          </a:p>
          <a:p>
            <a:pPr marL="844904" indent="-361384">
              <a:buFont typeface="+mj-lt"/>
              <a:buAutoNum type="alphaUcPeriod"/>
            </a:pPr>
            <a:r>
              <a:rPr lang="en-US" sz="1800" dirty="0" smtClean="0">
                <a:latin typeface="Helvetica" pitchFamily="34" charset="0"/>
                <a:cs typeface="Helvetica" pitchFamily="34" charset="0"/>
              </a:rPr>
              <a:t>important</a:t>
            </a:r>
            <a:endParaRPr lang="en-US" sz="1800" dirty="0">
              <a:latin typeface="Helvetica" pitchFamily="34" charset="0"/>
              <a:cs typeface="Helvetica" pitchFamily="34" charset="0"/>
            </a:endParaRPr>
          </a:p>
          <a:p>
            <a:pPr marL="844904" indent="-361384">
              <a:buFont typeface="+mj-lt"/>
              <a:buAutoNum type="alphaUcPeriod"/>
            </a:pPr>
            <a:endParaRPr lang="en-US" sz="1800" dirty="0">
              <a:latin typeface="Helvetica" pitchFamily="34" charset="0"/>
              <a:cs typeface="Helvetica" pitchFamily="34" charset="0"/>
            </a:endParaRPr>
          </a:p>
        </p:txBody>
      </p:sp>
      <p:sp>
        <p:nvSpPr>
          <p:cNvPr id="15" name="Oval 14"/>
          <p:cNvSpPr/>
          <p:nvPr/>
        </p:nvSpPr>
        <p:spPr>
          <a:xfrm>
            <a:off x="581160" y="2982458"/>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6" name="Oval 15"/>
          <p:cNvSpPr/>
          <p:nvPr/>
        </p:nvSpPr>
        <p:spPr>
          <a:xfrm>
            <a:off x="581160" y="3520869"/>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7" name="Oval 16"/>
          <p:cNvSpPr/>
          <p:nvPr/>
        </p:nvSpPr>
        <p:spPr>
          <a:xfrm>
            <a:off x="587538" y="1877886"/>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8" name="Oval 17"/>
          <p:cNvSpPr/>
          <p:nvPr/>
        </p:nvSpPr>
        <p:spPr>
          <a:xfrm>
            <a:off x="560665" y="2484604"/>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2" name="Oval 11"/>
          <p:cNvSpPr/>
          <p:nvPr/>
        </p:nvSpPr>
        <p:spPr>
          <a:xfrm>
            <a:off x="604676" y="7623528"/>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3" name="Oval 12"/>
          <p:cNvSpPr/>
          <p:nvPr/>
        </p:nvSpPr>
        <p:spPr>
          <a:xfrm>
            <a:off x="604677" y="6006699"/>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4" name="Oval 13"/>
          <p:cNvSpPr/>
          <p:nvPr/>
        </p:nvSpPr>
        <p:spPr>
          <a:xfrm>
            <a:off x="604677" y="6582981"/>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19" name="Oval 18"/>
          <p:cNvSpPr/>
          <p:nvPr/>
        </p:nvSpPr>
        <p:spPr>
          <a:xfrm>
            <a:off x="604677" y="7134147"/>
            <a:ext cx="242889"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69" tIns="48185" rIns="96369" bIns="48185" rtlCol="0" anchor="ctr"/>
          <a:lstStyle/>
          <a:p>
            <a:pPr algn="ctr"/>
            <a:endParaRPr lang="en-US" dirty="0"/>
          </a:p>
        </p:txBody>
      </p:sp>
      <p:sp>
        <p:nvSpPr>
          <p:cNvPr id="2" name="Rectangle 1"/>
          <p:cNvSpPr/>
          <p:nvPr/>
        </p:nvSpPr>
        <p:spPr>
          <a:xfrm>
            <a:off x="4572000" y="1143000"/>
            <a:ext cx="2854960" cy="230832"/>
          </a:xfrm>
          <a:prstGeom prst="rect">
            <a:avLst/>
          </a:prstGeom>
        </p:spPr>
        <p:txBody>
          <a:bodyPr wrap="square">
            <a:spAutoFit/>
          </a:bodyPr>
          <a:lstStyle/>
          <a:p>
            <a:pPr marL="400050" lvl="0" indent="-400050" algn="r"/>
            <a:r>
              <a:rPr lang="en-US" sz="900" i="1" dirty="0" smtClean="0">
                <a:solidFill>
                  <a:prstClr val="black"/>
                </a:solidFill>
                <a:latin typeface="Helvetica" panose="020B0604020202020204" pitchFamily="34" charset="0"/>
                <a:ea typeface="Times New Roman"/>
                <a:cs typeface="Helvetica" panose="020B0604020202020204" pitchFamily="34" charset="0"/>
              </a:rPr>
              <a:t>L.3a </a:t>
            </a:r>
            <a:r>
              <a:rPr lang="en-US" sz="900" i="1" dirty="0" smtClean="0">
                <a:solidFill>
                  <a:prstClr val="black"/>
                </a:solidFill>
                <a:latin typeface="Helvetica" panose="020B0604020202020204" pitchFamily="34" charset="0"/>
                <a:cs typeface="Helvetica" panose="020B0604020202020204" pitchFamily="34" charset="0"/>
              </a:rPr>
              <a:t>–using formal language, Target  8</a:t>
            </a:r>
            <a:endParaRPr lang="en-US" sz="900" i="1" dirty="0">
              <a:solidFill>
                <a:prstClr val="black"/>
              </a:solidFill>
              <a:latin typeface="Helvetica" panose="020B0604020202020204" pitchFamily="34" charset="0"/>
              <a:ea typeface="Times New Roman"/>
              <a:cs typeface="Helvetica" panose="020B0604020202020204" pitchFamily="34" charset="0"/>
            </a:endParaRPr>
          </a:p>
        </p:txBody>
      </p:sp>
      <p:sp>
        <p:nvSpPr>
          <p:cNvPr id="21" name="Rectangle 20"/>
          <p:cNvSpPr/>
          <p:nvPr/>
        </p:nvSpPr>
        <p:spPr>
          <a:xfrm>
            <a:off x="4712746" y="5715000"/>
            <a:ext cx="2854960" cy="230832"/>
          </a:xfrm>
          <a:prstGeom prst="rect">
            <a:avLst/>
          </a:prstGeom>
        </p:spPr>
        <p:txBody>
          <a:bodyPr wrap="square">
            <a:spAutoFit/>
          </a:bodyPr>
          <a:lstStyle/>
          <a:p>
            <a:pPr marL="400050" lvl="0" indent="-400050" algn="r"/>
            <a:r>
              <a:rPr lang="en-US" sz="900" i="1" dirty="0" smtClean="0">
                <a:solidFill>
                  <a:prstClr val="black"/>
                </a:solidFill>
                <a:latin typeface="Helvetica" panose="020B0604020202020204" pitchFamily="34" charset="0"/>
                <a:ea typeface="Times New Roman"/>
                <a:cs typeface="Helvetica" panose="020B0604020202020204" pitchFamily="34" charset="0"/>
              </a:rPr>
              <a:t>L.2a </a:t>
            </a:r>
            <a:r>
              <a:rPr lang="en-US" sz="900" i="1" dirty="0" smtClean="0">
                <a:solidFill>
                  <a:prstClr val="black"/>
                </a:solidFill>
                <a:latin typeface="Helvetica" panose="020B0604020202020204" pitchFamily="34" charset="0"/>
                <a:cs typeface="Helvetica" panose="020B0604020202020204" pitchFamily="34" charset="0"/>
              </a:rPr>
              <a:t>–capitalization, Target  9</a:t>
            </a:r>
            <a:endParaRPr lang="en-US" sz="900" i="1" dirty="0">
              <a:solidFill>
                <a:prstClr val="black"/>
              </a:solidFill>
              <a:latin typeface="Helvetica" panose="020B0604020202020204" pitchFamily="34" charset="0"/>
              <a:ea typeface="Times New Roman"/>
              <a:cs typeface="Helvetica" panose="020B0604020202020204" pitchFamily="34" charset="0"/>
            </a:endParaRPr>
          </a:p>
        </p:txBody>
      </p:sp>
    </p:spTree>
    <p:extLst>
      <p:ext uri="{BB962C8B-B14F-4D97-AF65-F5344CB8AC3E}">
        <p14:creationId xmlns:p14="http://schemas.microsoft.com/office/powerpoint/2010/main" val="2745310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2" name="Rectangle 1"/>
          <p:cNvSpPr/>
          <p:nvPr/>
        </p:nvSpPr>
        <p:spPr>
          <a:xfrm>
            <a:off x="485775" y="457200"/>
            <a:ext cx="6800850" cy="7663636"/>
          </a:xfrm>
          <a:prstGeom prst="rect">
            <a:avLst/>
          </a:prstGeom>
        </p:spPr>
        <p:txBody>
          <a:bodyPr wrap="square">
            <a:spAutoFit/>
          </a:bodyPr>
          <a:lstStyle/>
          <a:p>
            <a:r>
              <a:rPr lang="en-US" sz="1800" b="1" u="sng" dirty="0" smtClean="0"/>
              <a:t>Student Directions</a:t>
            </a:r>
          </a:p>
          <a:p>
            <a:endParaRPr lang="en-US" sz="1800" b="1" u="sng" dirty="0"/>
          </a:p>
          <a:p>
            <a:r>
              <a:rPr lang="en-US" sz="1800" b="1" u="sng" dirty="0" smtClean="0"/>
              <a:t>Part 2:</a:t>
            </a:r>
          </a:p>
          <a:p>
            <a:r>
              <a:rPr lang="en-US" sz="1800" b="1" dirty="0" smtClean="0"/>
              <a:t>Performance Task</a:t>
            </a:r>
            <a:endParaRPr lang="en-US" sz="1400" dirty="0"/>
          </a:p>
          <a:p>
            <a:pPr marL="287338" indent="-287338"/>
            <a:r>
              <a:rPr lang="en-US" sz="1400" dirty="0" smtClean="0"/>
              <a:t>1.    Plan </a:t>
            </a:r>
            <a:r>
              <a:rPr lang="en-US" sz="1400" dirty="0"/>
              <a:t>your writing.  You </a:t>
            </a:r>
            <a:r>
              <a:rPr lang="en-US" sz="1400" dirty="0" smtClean="0"/>
              <a:t>may </a:t>
            </a:r>
            <a:r>
              <a:rPr lang="en-US" sz="1400" dirty="0"/>
              <a:t>use your notes and </a:t>
            </a:r>
            <a:r>
              <a:rPr lang="en-US" sz="1400" dirty="0" smtClean="0"/>
              <a:t>answers from </a:t>
            </a:r>
            <a:r>
              <a:rPr lang="en-US" sz="1400" dirty="0" smtClean="0">
                <a:solidFill>
                  <a:srgbClr val="C00000"/>
                </a:solidFill>
              </a:rPr>
              <a:t>Part 1. </a:t>
            </a:r>
            <a:r>
              <a:rPr lang="en-US" sz="1400" dirty="0" smtClean="0"/>
              <a:t>Use the graphic organizer at the bottom of the page to plan your writing.</a:t>
            </a:r>
            <a:endParaRPr lang="en-US" sz="1400" dirty="0"/>
          </a:p>
          <a:p>
            <a:pPr marL="342900" indent="-342900">
              <a:buAutoNum type="arabicPeriod"/>
            </a:pPr>
            <a:endParaRPr lang="en-US" sz="1400" dirty="0"/>
          </a:p>
          <a:p>
            <a:r>
              <a:rPr lang="en-US" sz="1400" dirty="0" smtClean="0"/>
              <a:t>2.    Write, Revise </a:t>
            </a:r>
            <a:r>
              <a:rPr lang="en-US" sz="1400" dirty="0"/>
              <a:t>and Edit your </a:t>
            </a:r>
            <a:r>
              <a:rPr lang="en-US" sz="1400" dirty="0" smtClean="0"/>
              <a:t>rough draft. Your teacher will give you paper.</a:t>
            </a:r>
            <a:endParaRPr lang="en-US" sz="1400" dirty="0"/>
          </a:p>
          <a:p>
            <a:pPr marL="342900" indent="-342900">
              <a:buAutoNum type="arabicPeriod"/>
            </a:pPr>
            <a:endParaRPr lang="en-US" sz="1400" dirty="0"/>
          </a:p>
          <a:p>
            <a:pPr marL="287338" indent="-287338"/>
            <a:r>
              <a:rPr lang="en-US" sz="1400" dirty="0" smtClean="0"/>
              <a:t>3.    Your </a:t>
            </a:r>
            <a:r>
              <a:rPr lang="en-US" sz="1400" dirty="0"/>
              <a:t>class is going on a field trip to the park.  You will be finding plants that at different stages in their life cycle.  When you return to class you will write an article about what you found and how the different stages of a plant’s life cycle </a:t>
            </a:r>
            <a:r>
              <a:rPr lang="en-US" sz="1400" dirty="0" smtClean="0"/>
              <a:t>may or  may not </a:t>
            </a:r>
            <a:r>
              <a:rPr lang="en-US" sz="1400" dirty="0"/>
              <a:t>affect the squirrels in the </a:t>
            </a:r>
            <a:r>
              <a:rPr lang="en-US" sz="1400" dirty="0" smtClean="0"/>
              <a:t>park.</a:t>
            </a:r>
            <a:endParaRPr lang="en-US" sz="1400" dirty="0"/>
          </a:p>
          <a:p>
            <a:pPr marL="342900" indent="-342900">
              <a:buAutoNum type="arabicPeriod" startAt="3"/>
            </a:pPr>
            <a:endParaRPr lang="en-US" sz="1400" b="1" u="sng" dirty="0" smtClean="0"/>
          </a:p>
          <a:p>
            <a:pPr marL="342900" indent="-342900">
              <a:buAutoNum type="arabicPeriod" startAt="3"/>
            </a:pPr>
            <a:endParaRPr lang="en-US" sz="1400" b="1" u="sng" dirty="0"/>
          </a:p>
          <a:p>
            <a:pPr marL="342900" indent="-342900">
              <a:buAutoNum type="arabicPeriod" startAt="3"/>
            </a:pPr>
            <a:endParaRPr lang="en-US" sz="1400" b="1" u="sng" dirty="0" smtClean="0"/>
          </a:p>
          <a:p>
            <a:pPr marL="342900" indent="-342900">
              <a:buAutoNum type="arabicPeriod" startAt="3"/>
            </a:pPr>
            <a:endParaRPr lang="en-US" sz="1400" b="1" u="sng" dirty="0"/>
          </a:p>
          <a:p>
            <a:pPr marL="342900" indent="-342900">
              <a:buAutoNum type="arabicPeriod" startAt="3"/>
            </a:pPr>
            <a:endParaRPr lang="en-US" sz="1400" b="1" u="sng" dirty="0" smtClean="0"/>
          </a:p>
          <a:p>
            <a:pPr marL="342900" indent="-342900">
              <a:buAutoNum type="arabicPeriod" startAt="3"/>
            </a:pPr>
            <a:endParaRPr lang="en-US" sz="1400" b="1" u="sng" dirty="0"/>
          </a:p>
          <a:p>
            <a:pPr marL="342900" indent="-342900">
              <a:buAutoNum type="arabicPeriod" startAt="3"/>
            </a:pPr>
            <a:endParaRPr lang="en-US" sz="1400" b="1" u="sng" dirty="0" smtClean="0"/>
          </a:p>
          <a:p>
            <a:pPr marL="342900" indent="-342900">
              <a:buAutoNum type="arabicPeriod" startAt="3"/>
            </a:pPr>
            <a:endParaRPr lang="en-US" sz="1400" b="1" u="sng" dirty="0"/>
          </a:p>
          <a:p>
            <a:pPr marL="342900" indent="-342900">
              <a:buAutoNum type="arabicPeriod" startAt="3"/>
            </a:pPr>
            <a:endParaRPr lang="en-US" sz="1400" b="1" u="sng" dirty="0" smtClean="0"/>
          </a:p>
          <a:p>
            <a:pPr marL="342900" indent="-342900">
              <a:buAutoNum type="arabicPeriod" startAt="3"/>
            </a:pPr>
            <a:endParaRPr lang="en-US" sz="1400" b="1" u="sng" dirty="0"/>
          </a:p>
          <a:p>
            <a:pPr marL="342900" indent="-342900">
              <a:buAutoNum type="arabicPeriod" startAt="3"/>
            </a:pPr>
            <a:endParaRPr lang="en-US" sz="1400" b="1" u="sng" dirty="0" smtClean="0"/>
          </a:p>
          <a:p>
            <a:pPr marL="342900" indent="-342900">
              <a:buAutoNum type="arabicPeriod" startAt="3"/>
            </a:pPr>
            <a:endParaRPr lang="en-US" sz="1400" b="1" u="sng" dirty="0"/>
          </a:p>
          <a:p>
            <a:pPr marL="342900" indent="-342900">
              <a:buAutoNum type="arabicPeriod" startAt="3"/>
            </a:pPr>
            <a:endParaRPr lang="en-US" sz="1400" b="1" u="sng" dirty="0" smtClean="0"/>
          </a:p>
          <a:p>
            <a:pPr marL="342900" indent="-342900">
              <a:buAutoNum type="arabicPeriod" startAt="3"/>
            </a:pPr>
            <a:endParaRPr lang="en-US" sz="1400" b="1" u="sng" dirty="0"/>
          </a:p>
          <a:p>
            <a:pPr marL="342900" indent="-342900">
              <a:buAutoNum type="arabicPeriod" startAt="3"/>
            </a:pPr>
            <a:endParaRPr lang="en-US" sz="1400" b="1" u="sng" dirty="0" smtClean="0"/>
          </a:p>
          <a:p>
            <a:pPr algn="ctr"/>
            <a:endParaRPr lang="en-US" sz="1400" b="1" u="sng" dirty="0" smtClean="0"/>
          </a:p>
          <a:p>
            <a:pPr algn="ctr"/>
            <a:endParaRPr lang="en-US" sz="1400" b="1" u="sng" dirty="0"/>
          </a:p>
          <a:p>
            <a:pPr algn="ctr"/>
            <a:r>
              <a:rPr lang="en-US" sz="1400" b="1" u="sng" dirty="0" smtClean="0"/>
              <a:t>How </a:t>
            </a:r>
            <a:r>
              <a:rPr lang="en-US" sz="1400" b="1" u="sng" dirty="0"/>
              <a:t>you will be scored</a:t>
            </a:r>
          </a:p>
          <a:p>
            <a:pPr indent="341313"/>
            <a:endParaRPr lang="en-US" sz="1400" b="1" u="sng" dirty="0"/>
          </a:p>
          <a:p>
            <a:endParaRPr lang="en-US" sz="1400" dirty="0"/>
          </a:p>
          <a:p>
            <a:pPr marL="233363" indent="-233363">
              <a:buFont typeface="Arial" panose="020B0604020202020204" pitchFamily="34" charset="0"/>
              <a:buChar char="•"/>
            </a:pP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409219423"/>
              </p:ext>
            </p:extLst>
          </p:nvPr>
        </p:nvGraphicFramePr>
        <p:xfrm>
          <a:off x="1295400" y="3886200"/>
          <a:ext cx="5181600" cy="3058160"/>
        </p:xfrm>
        <a:graphic>
          <a:graphicData uri="http://schemas.openxmlformats.org/drawingml/2006/table">
            <a:tbl>
              <a:tblPr firstRow="1" bandRow="1">
                <a:tableStyleId>{5940675A-B579-460E-94D1-54222C63F5DA}</a:tableStyleId>
              </a:tblPr>
              <a:tblGrid>
                <a:gridCol w="2590800"/>
                <a:gridCol w="2590800"/>
              </a:tblGrid>
              <a:tr h="370840">
                <a:tc gridSpan="2">
                  <a:txBody>
                    <a:bodyPr/>
                    <a:lstStyle/>
                    <a:p>
                      <a:pPr algn="ctr"/>
                      <a:r>
                        <a:rPr lang="en-US" sz="1600" b="1" dirty="0" smtClean="0"/>
                        <a:t>Planning your Writing</a:t>
                      </a:r>
                      <a:endParaRPr lang="en-US" sz="1600" b="1" dirty="0"/>
                    </a:p>
                  </a:txBody>
                  <a:tcPr anchor="ctr"/>
                </a:tc>
                <a:tc hMerge="1">
                  <a:txBody>
                    <a:bodyPr/>
                    <a:lstStyle/>
                    <a:p>
                      <a:pPr algn="ctr"/>
                      <a:endParaRPr lang="en-US" sz="1600" b="1" dirty="0"/>
                    </a:p>
                  </a:txBody>
                  <a:tcPr anchor="ctr"/>
                </a:tc>
              </a:tr>
              <a:tr h="370840">
                <a:tc>
                  <a:txBody>
                    <a:bodyPr/>
                    <a:lstStyle/>
                    <a:p>
                      <a:pPr algn="ctr"/>
                      <a:r>
                        <a:rPr lang="en-US" sz="1600" b="1" dirty="0" smtClean="0"/>
                        <a:t>Life</a:t>
                      </a:r>
                      <a:r>
                        <a:rPr lang="en-US" sz="1600" b="1" baseline="0" dirty="0" smtClean="0"/>
                        <a:t> Cycle of a Plant</a:t>
                      </a:r>
                      <a:endParaRPr lang="en-US" sz="1600" b="1" dirty="0"/>
                    </a:p>
                  </a:txBody>
                  <a:tcPr anchor="ctr"/>
                </a:tc>
                <a:tc>
                  <a:txBody>
                    <a:bodyPr/>
                    <a:lstStyle/>
                    <a:p>
                      <a:pPr algn="ctr"/>
                      <a:r>
                        <a:rPr lang="en-US" sz="1600" b="1" dirty="0" smtClean="0"/>
                        <a:t>How it Affects Squirrels</a:t>
                      </a:r>
                      <a:endParaRPr lang="en-US" sz="1600" b="1" dirty="0"/>
                    </a:p>
                  </a:txBody>
                  <a:tcPr anchor="ctr"/>
                </a:tc>
              </a:tr>
              <a:tr h="370840">
                <a:tc>
                  <a:txBody>
                    <a:bodyPr/>
                    <a:lstStyle/>
                    <a:p>
                      <a:endParaRPr lang="en-US" sz="1600" dirty="0" smtClean="0"/>
                    </a:p>
                    <a:p>
                      <a:endParaRPr lang="en-US" sz="1600" dirty="0"/>
                    </a:p>
                  </a:txBody>
                  <a:tcPr anchor="ctr"/>
                </a:tc>
                <a:tc>
                  <a:txBody>
                    <a:bodyPr/>
                    <a:lstStyle/>
                    <a:p>
                      <a:endParaRPr lang="en-US" sz="1600" dirty="0"/>
                    </a:p>
                  </a:txBody>
                  <a:tcPr anchor="ctr"/>
                </a:tc>
              </a:tr>
              <a:tr h="370840">
                <a:tc>
                  <a:txBody>
                    <a:bodyPr/>
                    <a:lstStyle/>
                    <a:p>
                      <a:endParaRPr lang="en-US" sz="1600" dirty="0" smtClean="0"/>
                    </a:p>
                    <a:p>
                      <a:endParaRPr lang="en-US" sz="1600" dirty="0"/>
                    </a:p>
                  </a:txBody>
                  <a:tcPr anchor="ctr"/>
                </a:tc>
                <a:tc>
                  <a:txBody>
                    <a:bodyPr/>
                    <a:lstStyle/>
                    <a:p>
                      <a:endParaRPr lang="en-US" sz="1600" dirty="0"/>
                    </a:p>
                  </a:txBody>
                  <a:tcPr anchor="ctr"/>
                </a:tc>
              </a:tr>
              <a:tr h="370840">
                <a:tc>
                  <a:txBody>
                    <a:bodyPr/>
                    <a:lstStyle/>
                    <a:p>
                      <a:endParaRPr lang="en-US" sz="1600" dirty="0" smtClean="0"/>
                    </a:p>
                    <a:p>
                      <a:endParaRPr lang="en-US" sz="1600" dirty="0"/>
                    </a:p>
                  </a:txBody>
                  <a:tcPr anchor="ctr"/>
                </a:tc>
                <a:tc>
                  <a:txBody>
                    <a:bodyPr/>
                    <a:lstStyle/>
                    <a:p>
                      <a:endParaRPr lang="en-US" sz="1600" dirty="0"/>
                    </a:p>
                  </a:txBody>
                  <a:tcPr anchor="ctr"/>
                </a:tc>
              </a:tr>
              <a:tr h="370840">
                <a:tc>
                  <a:txBody>
                    <a:bodyPr/>
                    <a:lstStyle/>
                    <a:p>
                      <a:endParaRPr lang="en-US" sz="1600" dirty="0" smtClean="0"/>
                    </a:p>
                    <a:p>
                      <a:endParaRPr lang="en-US" sz="1600" dirty="0" smtClean="0"/>
                    </a:p>
                  </a:txBody>
                  <a:tcPr anchor="ctr"/>
                </a:tc>
                <a:tc>
                  <a:txBody>
                    <a:bodyPr/>
                    <a:lstStyle/>
                    <a:p>
                      <a:endParaRPr lang="en-US" sz="1600" dirty="0" smtClean="0"/>
                    </a:p>
                    <a:p>
                      <a:endParaRPr lang="en-US" sz="1600" dirty="0" smtClean="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010429"/>
              </p:ext>
            </p:extLst>
          </p:nvPr>
        </p:nvGraphicFramePr>
        <p:xfrm>
          <a:off x="1295400" y="7498773"/>
          <a:ext cx="5257800" cy="2102427"/>
        </p:xfrm>
        <a:graphic>
          <a:graphicData uri="http://schemas.openxmlformats.org/drawingml/2006/table">
            <a:tbl>
              <a:tblPr firstRow="1" bandRow="1">
                <a:tableStyleId>{5940675A-B579-460E-94D1-54222C63F5DA}</a:tableStyleId>
              </a:tblPr>
              <a:tblGrid>
                <a:gridCol w="1034019"/>
                <a:gridCol w="4223781"/>
              </a:tblGrid>
              <a:tr h="290945">
                <a:tc>
                  <a:txBody>
                    <a:bodyPr/>
                    <a:lstStyle/>
                    <a:p>
                      <a:pPr algn="r"/>
                      <a:r>
                        <a:rPr lang="en-US" sz="1100" b="0" dirty="0" smtClean="0"/>
                        <a:t>Purpose</a:t>
                      </a:r>
                      <a:endParaRPr lang="en-US" sz="11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Did you write only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n-US" sz="1100" b="0" dirty="0" smtClean="0"/>
                        <a:t>Organization</a:t>
                      </a:r>
                      <a:endParaRPr lang="en-US" sz="1100" b="0" dirty="0"/>
                    </a:p>
                  </a:txBody>
                  <a:tcPr anchor="ctr">
                    <a:lnT w="12700" cap="flat" cmpd="sng" algn="ctr">
                      <a:noFill/>
                      <a:prstDash val="solid"/>
                      <a:round/>
                      <a:headEnd type="none" w="med" len="med"/>
                      <a:tailEnd type="none" w="med" len="med"/>
                    </a:lnT>
                    <a:solidFill>
                      <a:schemeClr val="bg2"/>
                    </a:solidFill>
                  </a:tcPr>
                </a:tc>
                <a:tc>
                  <a:txBody>
                    <a:bodyPr/>
                    <a:lstStyle/>
                    <a:p>
                      <a:r>
                        <a:rPr lang="en-US" sz="1100" b="1" dirty="0" smtClean="0"/>
                        <a:t>Do your ideas go together?  Do they make sense?</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n-US" sz="1100" b="0" dirty="0" smtClean="0"/>
                        <a:t>Elaboration:</a:t>
                      </a:r>
                    </a:p>
                    <a:p>
                      <a:pPr algn="r"/>
                      <a:r>
                        <a:rPr lang="en-US" sz="11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1100" b="1" dirty="0" smtClean="0"/>
                        <a:t>Did you show evidence to support your topic?</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n-US" sz="1100" b="0" dirty="0" smtClean="0"/>
                        <a:t>Elaboration:</a:t>
                      </a:r>
                    </a:p>
                    <a:p>
                      <a:pPr algn="r"/>
                      <a:r>
                        <a:rPr lang="en-US" sz="1100" b="0" dirty="0" smtClean="0"/>
                        <a:t>of language and vocabulary</a:t>
                      </a:r>
                      <a:endParaRPr lang="en-US" sz="11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1100" b="1" dirty="0" smtClean="0"/>
                        <a:t>Do</a:t>
                      </a:r>
                      <a:r>
                        <a:rPr lang="en-US" sz="1100" b="1" baseline="0" dirty="0" smtClean="0"/>
                        <a:t> you use words about the topic?  Are your sentences easy to read and understand?</a:t>
                      </a:r>
                      <a:endParaRPr lang="en-US" sz="1100" b="1" dirty="0" smtClean="0"/>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n-US" sz="1100" b="0" dirty="0" smtClean="0"/>
                        <a:t>Conventions</a:t>
                      </a:r>
                      <a:endParaRPr lang="en-US" sz="1100" b="0" dirty="0"/>
                    </a:p>
                  </a:txBody>
                  <a:tcPr anchor="ctr">
                    <a:solidFill>
                      <a:schemeClr val="accent6">
                        <a:lumMod val="20000"/>
                        <a:lumOff val="80000"/>
                      </a:schemeClr>
                    </a:solidFill>
                  </a:tcPr>
                </a:tc>
                <a:tc>
                  <a:txBody>
                    <a:bodyPr/>
                    <a:lstStyle/>
                    <a:p>
                      <a:r>
                        <a:rPr lang="en-US" sz="11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241247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58239000"/>
              </p:ext>
            </p:extLst>
          </p:nvPr>
        </p:nvGraphicFramePr>
        <p:xfrm>
          <a:off x="566738" y="381000"/>
          <a:ext cx="6638925" cy="7833360"/>
        </p:xfrm>
        <a:graphic>
          <a:graphicData uri="http://schemas.openxmlformats.org/drawingml/2006/table">
            <a:tbl>
              <a:tblPr firstRow="1" bandRow="1">
                <a:tableStyleId>{5940675A-B579-460E-94D1-54222C63F5DA}</a:tableStyleId>
              </a:tblPr>
              <a:tblGrid>
                <a:gridCol w="6638925"/>
              </a:tblGrid>
              <a:tr h="370840">
                <a:tc>
                  <a:txBody>
                    <a:bodyPr/>
                    <a:lstStyle/>
                    <a:p>
                      <a:r>
                        <a:rPr lang="en-US" dirty="0" smtClean="0"/>
                        <a:t>Name____________________________</a:t>
                      </a:r>
                    </a:p>
                    <a:p>
                      <a:endParaRPr lang="en-US"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pPr algn="ctr"/>
                      <a:endParaRPr lang="en-US" b="1" u="sng"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87209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14495135"/>
              </p:ext>
            </p:extLst>
          </p:nvPr>
        </p:nvGraphicFramePr>
        <p:xfrm>
          <a:off x="566738" y="381000"/>
          <a:ext cx="6638925" cy="7528560"/>
        </p:xfrm>
        <a:graphic>
          <a:graphicData uri="http://schemas.openxmlformats.org/drawingml/2006/table">
            <a:tbl>
              <a:tblPr firstRow="1" bandRow="1">
                <a:tableStyleId>{5940675A-B579-460E-94D1-54222C63F5DA}</a:tableStyleId>
              </a:tblPr>
              <a:tblGrid>
                <a:gridCol w="6638925"/>
              </a:tblGrid>
              <a:tr h="370840">
                <a:tc>
                  <a:txBody>
                    <a:bodyPr/>
                    <a:lstStyle/>
                    <a:p>
                      <a:endParaRPr lang="en-US"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r h="370840">
                <a:tc>
                  <a:txBody>
                    <a:bodyPr/>
                    <a:lstStyle/>
                    <a:p>
                      <a:endParaRPr lang="en-US"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422111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30243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4510850"/>
              </p:ext>
            </p:extLst>
          </p:nvPr>
        </p:nvGraphicFramePr>
        <p:xfrm>
          <a:off x="533401" y="3810000"/>
          <a:ext cx="6400799" cy="3059851"/>
        </p:xfrm>
        <a:graphic>
          <a:graphicData uri="http://schemas.openxmlformats.org/drawingml/2006/table">
            <a:tbl>
              <a:tblPr firstRow="1" bandRow="1">
                <a:tableStyleId>{5940675A-B579-460E-94D1-54222C63F5DA}</a:tableStyleId>
              </a:tblPr>
              <a:tblGrid>
                <a:gridCol w="761999"/>
                <a:gridCol w="3352800"/>
                <a:gridCol w="685800"/>
                <a:gridCol w="685800"/>
                <a:gridCol w="457200"/>
                <a:gridCol w="457200"/>
              </a:tblGrid>
              <a:tr h="319314">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9 </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answer  who, what, when, where or how questions about key facts.</a:t>
                      </a:r>
                      <a:r>
                        <a:rPr lang="en-US" sz="1000" b="1" kern="1200" baseline="0" dirty="0" smtClean="0">
                          <a:solidFill>
                            <a:schemeClr val="tx1"/>
                          </a:solidFill>
                          <a:effectLst/>
                          <a:latin typeface="+mn-lt"/>
                          <a:ea typeface="+mn-ea"/>
                          <a:cs typeface="Times New Roman"/>
                        </a:rPr>
                        <a:t> </a:t>
                      </a:r>
                      <a:r>
                        <a:rPr kumimoji="0" lang="en-US" sz="1000" b="0" i="1" u="none" strike="noStrike" kern="1200" cap="none" spc="0" normalizeH="0" baseline="0" noProof="0" dirty="0" smtClean="0">
                          <a:ln>
                            <a:noFill/>
                          </a:ln>
                          <a:solidFill>
                            <a:prstClr val="black"/>
                          </a:solidFill>
                          <a:effectLst/>
                          <a:uLnTx/>
                          <a:uFillTx/>
                          <a:latin typeface="+mn-lt"/>
                          <a:ea typeface="Times New Roman"/>
                          <a:cs typeface="Times New Roman"/>
                        </a:rPr>
                        <a:t>RI.2.5</a:t>
                      </a:r>
                      <a:endPar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388499">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n-US" sz="1000" b="1" dirty="0" smtClean="0">
                          <a:solidFill>
                            <a:schemeClr val="tx1"/>
                          </a:solidFill>
                          <a:effectLst/>
                          <a:latin typeface="+mn-lt"/>
                          <a:ea typeface="Calibri"/>
                          <a:cs typeface="Times New Roman"/>
                        </a:rPr>
                        <a:t>I can use  text features to provide sufficient evidence for a purpose.</a:t>
                      </a:r>
                      <a:r>
                        <a:rPr lang="en-US" sz="1000" b="1" baseline="0" dirty="0" smtClean="0">
                          <a:solidFill>
                            <a:schemeClr val="tx1"/>
                          </a:solidFill>
                          <a:effectLst/>
                          <a:latin typeface="+mn-lt"/>
                          <a:ea typeface="Calibri"/>
                          <a:cs typeface="Times New Roman"/>
                        </a:rPr>
                        <a:t> </a:t>
                      </a:r>
                      <a:r>
                        <a:rPr lang="en-US" sz="1000" b="0" i="1" dirty="0" smtClean="0">
                          <a:latin typeface="+mn-lt"/>
                          <a:ea typeface="Times New Roman"/>
                          <a:cs typeface="Times New Roman"/>
                        </a:rPr>
                        <a:t>RI.2.5</a:t>
                      </a:r>
                      <a:endParaRPr lang="en-US" sz="1000" b="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316170">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n-US" sz="1000" b="1" kern="1200" dirty="0" smtClean="0">
                          <a:solidFill>
                            <a:schemeClr val="tx1"/>
                          </a:solidFill>
                          <a:latin typeface="+mn-lt"/>
                          <a:ea typeface="+mn-ea"/>
                          <a:cs typeface="+mn-cs"/>
                        </a:rPr>
                        <a:t>I can answer who, what, when, where or how questions to explain or describe.</a:t>
                      </a:r>
                      <a:r>
                        <a:rPr lang="en-US" sz="1000" b="1" kern="1200" baseline="0" dirty="0" smtClean="0">
                          <a:solidFill>
                            <a:schemeClr val="tx1"/>
                          </a:solidFill>
                          <a:latin typeface="+mn-lt"/>
                          <a:ea typeface="+mn-ea"/>
                          <a:cs typeface="+mn-cs"/>
                        </a:rPr>
                        <a:t> </a:t>
                      </a:r>
                      <a:r>
                        <a:rPr lang="en-US" sz="1000" b="0" i="1" baseline="0" dirty="0" smtClean="0">
                          <a:latin typeface="+mn-lt"/>
                          <a:ea typeface="Times New Roman"/>
                          <a:cs typeface="Times New Roman"/>
                        </a:rPr>
                        <a:t>RI.2.6</a:t>
                      </a:r>
                      <a:endParaRPr lang="en-US" sz="1000" b="1"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4545">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latin typeface="+mn-lt"/>
                          <a:ea typeface="Times New Roman"/>
                          <a:cs typeface="Times New Roman"/>
                        </a:rPr>
                        <a:t>I can locate information to support my answer. </a:t>
                      </a:r>
                      <a:r>
                        <a:rPr lang="en-US" sz="1000" b="0" i="1" baseline="0" dirty="0" smtClean="0">
                          <a:latin typeface="+mn-lt"/>
                          <a:ea typeface="Times New Roman"/>
                          <a:cs typeface="Times New Roman"/>
                        </a:rPr>
                        <a:t>RI.2.6</a:t>
                      </a:r>
                      <a:endParaRPr lang="en-US" sz="1000" b="1" dirty="0">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7046">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latin typeface="+mn-lt"/>
                          <a:ea typeface="Times New Roman"/>
                          <a:cs typeface="Times New Roman"/>
                        </a:rPr>
                        <a:t>I can answer questions</a:t>
                      </a:r>
                      <a:r>
                        <a:rPr lang="en-US" sz="1000" b="1" baseline="0" dirty="0" smtClean="0">
                          <a:latin typeface="+mn-lt"/>
                          <a:ea typeface="Times New Roman"/>
                          <a:cs typeface="Times New Roman"/>
                        </a:rPr>
                        <a:t> by looking at pictures.</a:t>
                      </a:r>
                      <a:r>
                        <a:rPr lang="en-US" sz="1000" b="0" baseline="0" dirty="0" smtClean="0">
                          <a:latin typeface="+mn-lt"/>
                          <a:ea typeface="Times New Roman"/>
                          <a:cs typeface="Times New Roman"/>
                        </a:rPr>
                        <a:t> </a:t>
                      </a:r>
                      <a:r>
                        <a:rPr lang="en-US" sz="1000" b="0" i="1" baseline="0" dirty="0" smtClean="0">
                          <a:latin typeface="+mn-lt"/>
                          <a:ea typeface="Times New Roman"/>
                          <a:cs typeface="Times New Roman"/>
                        </a:rPr>
                        <a:t>RI.2.7</a:t>
                      </a:r>
                      <a:endParaRPr lang="en-US" sz="1000" b="1"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9547">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latin typeface="+mn-lt"/>
                          <a:ea typeface="Times New Roman"/>
                          <a:cs typeface="Times New Roman"/>
                        </a:rPr>
                        <a:t>I can match pictures to text facts or</a:t>
                      </a:r>
                      <a:r>
                        <a:rPr lang="en-US" sz="1000" b="1" baseline="0" dirty="0" smtClean="0">
                          <a:latin typeface="+mn-lt"/>
                          <a:ea typeface="Times New Roman"/>
                          <a:cs typeface="Times New Roman"/>
                        </a:rPr>
                        <a:t> ideas.</a:t>
                      </a:r>
                      <a:r>
                        <a:rPr lang="en-US" sz="1000" b="1" dirty="0" smtClean="0">
                          <a:latin typeface="+mn-lt"/>
                          <a:ea typeface="Times New Roman"/>
                          <a:cs typeface="Times New Roman"/>
                        </a:rPr>
                        <a:t> </a:t>
                      </a:r>
                      <a:r>
                        <a:rPr lang="en-US" sz="1000" b="0" i="1" baseline="0" dirty="0" smtClean="0">
                          <a:latin typeface="+mn-lt"/>
                          <a:ea typeface="Times New Roman"/>
                          <a:cs typeface="Times New Roman"/>
                        </a:rPr>
                        <a:t>RI.2.7</a:t>
                      </a:r>
                      <a:endParaRPr lang="en-US" sz="1000" b="1"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98248">
                <a:tc>
                  <a:txBody>
                    <a:bodyPr/>
                    <a:lstStyle/>
                    <a:p>
                      <a:pPr algn="ctr">
                        <a:lnSpc>
                          <a:spcPct val="100000"/>
                        </a:lnSpc>
                        <a:spcAft>
                          <a:spcPts val="0"/>
                        </a:spcAft>
                      </a:pPr>
                      <a:r>
                        <a:rPr lang="en-US" sz="1500" b="1" dirty="0" smtClean="0"/>
                        <a:t>15</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identify what</a:t>
                      </a:r>
                      <a:r>
                        <a:rPr lang="en-US" sz="1000" b="1" kern="1200" baseline="0" dirty="0" smtClean="0">
                          <a:solidFill>
                            <a:schemeClr val="tx1"/>
                          </a:solidFill>
                          <a:latin typeface="+mn-lt"/>
                          <a:ea typeface="+mn-ea"/>
                          <a:cs typeface="+mn-cs"/>
                        </a:rPr>
                        <a:t> the author is explaining or describing.</a:t>
                      </a:r>
                      <a:r>
                        <a:rPr lang="en-US" sz="1000" b="1" kern="1200" baseline="0" dirty="0" smtClean="0">
                          <a:solidFill>
                            <a:schemeClr val="tx1"/>
                          </a:solidFill>
                          <a:latin typeface="+mn-lt"/>
                          <a:ea typeface="+mn-ea"/>
                          <a:cs typeface="Times New Roman"/>
                        </a:rPr>
                        <a:t> </a:t>
                      </a:r>
                      <a:r>
                        <a:rPr lang="en-US" sz="1000" b="0" i="1" baseline="0" dirty="0" smtClean="0">
                          <a:latin typeface="+mn-lt"/>
                          <a:ea typeface="Times New Roman"/>
                          <a:cs typeface="Times New Roman"/>
                        </a:rPr>
                        <a:t>RI.2.6</a:t>
                      </a:r>
                      <a:endParaRPr lang="en-US" sz="1000" b="1" dirty="0" smtClean="0">
                        <a:latin typeface="+mn-lt"/>
                        <a:ea typeface="Calibri"/>
                        <a:cs typeface="Times New Roman"/>
                      </a:endParaRP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1</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252308">
                <a:tc>
                  <a:txBody>
                    <a:bodyPr/>
                    <a:lstStyle/>
                    <a:p>
                      <a:pPr algn="ctr">
                        <a:lnSpc>
                          <a:spcPct val="100000"/>
                        </a:lnSpc>
                        <a:spcAft>
                          <a:spcPts val="0"/>
                        </a:spcAft>
                      </a:pPr>
                      <a:r>
                        <a:rPr lang="en-US" sz="1500" b="1" dirty="0" smtClean="0"/>
                        <a:t>16</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I can use pictures to answer questions about a text.</a:t>
                      </a:r>
                      <a:r>
                        <a:rPr lang="en-US" sz="1000" b="1" kern="1200" baseline="0" dirty="0" smtClean="0">
                          <a:solidFill>
                            <a:schemeClr val="tx1"/>
                          </a:solidFill>
                          <a:latin typeface="+mn-lt"/>
                          <a:ea typeface="+mn-ea"/>
                          <a:cs typeface="Times New Roman"/>
                        </a:rPr>
                        <a:t> </a:t>
                      </a:r>
                      <a:r>
                        <a:rPr lang="en-US" sz="1000" b="0" i="1" dirty="0" smtClean="0">
                          <a:latin typeface="+mn-lt"/>
                          <a:ea typeface="+mn-ea"/>
                          <a:cs typeface="+mn-cs"/>
                        </a:rPr>
                        <a:t>RI.2.7</a:t>
                      </a:r>
                      <a:endParaRPr lang="en-US" sz="1000" b="1"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a:txBody>
                    <a:bodyPr/>
                    <a:lstStyle/>
                    <a:p>
                      <a:pPr algn="ctr"/>
                      <a:r>
                        <a:rPr lang="en-US" sz="1500" b="1" i="0" dirty="0" smtClean="0">
                          <a:effectLst>
                            <a:outerShdw blurRad="38100" dist="38100" dir="2700000" algn="tl">
                              <a:srgbClr val="000000">
                                <a:alpha val="43137"/>
                              </a:srgbClr>
                            </a:outerShdw>
                          </a:effectLst>
                        </a:rPr>
                        <a:t>2</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56043552"/>
              </p:ext>
            </p:extLst>
          </p:nvPr>
        </p:nvGraphicFramePr>
        <p:xfrm>
          <a:off x="533401" y="658240"/>
          <a:ext cx="6400801" cy="3148146"/>
        </p:xfrm>
        <a:graphic>
          <a:graphicData uri="http://schemas.openxmlformats.org/drawingml/2006/table">
            <a:tbl>
              <a:tblPr firstRow="1" bandRow="1">
                <a:tableStyleId>{5940675A-B579-460E-94D1-54222C63F5DA}</a:tableStyleId>
              </a:tblPr>
              <a:tblGrid>
                <a:gridCol w="761999"/>
                <a:gridCol w="4038600"/>
                <a:gridCol w="685802"/>
                <a:gridCol w="457200"/>
                <a:gridCol w="457200"/>
              </a:tblGrid>
              <a:tr h="319314">
                <a:tc gridSpan="5">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209006">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I understand the story</a:t>
                      </a:r>
                      <a:r>
                        <a:rPr lang="en-US" sz="1000" b="1" baseline="0" dirty="0" smtClean="0">
                          <a:effectLst/>
                          <a:latin typeface="+mn-lt"/>
                          <a:ea typeface="Times New Roman"/>
                          <a:cs typeface="Times New Roman"/>
                        </a:rPr>
                        <a:t> parts introduced at the beginning of a story. </a:t>
                      </a:r>
                      <a:r>
                        <a:rPr kumimoji="0" lang="en-US" sz="1000" b="0" i="1" u="none" strike="noStrike" kern="1200" cap="none" spc="0" normalizeH="0" baseline="0" noProof="0" dirty="0" smtClean="0">
                          <a:ln>
                            <a:noFill/>
                          </a:ln>
                          <a:solidFill>
                            <a:prstClr val="black"/>
                          </a:solidFill>
                          <a:effectLst/>
                          <a:uLnTx/>
                          <a:uFillTx/>
                          <a:latin typeface="+mn-lt"/>
                          <a:ea typeface="Calibri"/>
                          <a:cs typeface="Times New Roman"/>
                        </a:rPr>
                        <a:t>RL.2.5</a:t>
                      </a:r>
                      <a:endParaRPr kumimoji="0" lang="en-US" sz="12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89412">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I can find</a:t>
                      </a:r>
                      <a:r>
                        <a:rPr lang="en-US" sz="1000" b="1" baseline="0" dirty="0" smtClean="0">
                          <a:effectLst/>
                          <a:latin typeface="+mn-lt"/>
                          <a:ea typeface="Times New Roman"/>
                          <a:cs typeface="Times New Roman"/>
                        </a:rPr>
                        <a:t> </a:t>
                      </a:r>
                      <a:r>
                        <a:rPr lang="en-US" sz="1000" b="1" dirty="0" smtClean="0">
                          <a:effectLst/>
                          <a:latin typeface="+mn-lt"/>
                          <a:ea typeface="Times New Roman"/>
                          <a:cs typeface="Times New Roman"/>
                        </a:rPr>
                        <a:t>information from the beginning and the ending a story.</a:t>
                      </a:r>
                      <a:r>
                        <a:rPr lang="en-US" sz="1000" b="0" baseline="0" dirty="0" smtClean="0">
                          <a:effectLst/>
                          <a:latin typeface="+mn-lt"/>
                          <a:ea typeface="Times New Roman"/>
                          <a:cs typeface="Times New Roman"/>
                        </a:rPr>
                        <a:t> </a:t>
                      </a:r>
                      <a:r>
                        <a:rPr lang="en-US" sz="1000" b="0" i="1" dirty="0" smtClean="0">
                          <a:solidFill>
                            <a:schemeClr val="tx1"/>
                          </a:solidFill>
                          <a:effectLst/>
                          <a:latin typeface="+mn-lt"/>
                          <a:ea typeface="Calibri"/>
                          <a:cs typeface="Times New Roman"/>
                        </a:rPr>
                        <a:t>RL.2.5</a:t>
                      </a:r>
                      <a:endParaRPr lang="en-US" sz="1200" b="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69818">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algn="l">
                        <a:lnSpc>
                          <a:spcPct val="100000"/>
                        </a:lnSpc>
                        <a:spcBef>
                          <a:spcPts val="0"/>
                        </a:spcBef>
                        <a:spcAft>
                          <a:spcPts val="0"/>
                        </a:spcAft>
                      </a:pPr>
                      <a:r>
                        <a:rPr lang="en-US" sz="1000" b="1" dirty="0" smtClean="0">
                          <a:effectLst/>
                          <a:latin typeface="+mn-lt"/>
                          <a:ea typeface="Times New Roman"/>
                          <a:cs typeface="Times New Roman"/>
                        </a:rPr>
                        <a:t>I can infers what a character thinks or feels</a:t>
                      </a:r>
                      <a:r>
                        <a:rPr lang="en-US" sz="1000" b="1" baseline="0" dirty="0" smtClean="0">
                          <a:effectLst/>
                          <a:latin typeface="+mn-lt"/>
                          <a:ea typeface="Times New Roman"/>
                          <a:cs typeface="Times New Roman"/>
                        </a:rPr>
                        <a:t> from the text. </a:t>
                      </a:r>
                      <a:r>
                        <a:rPr lang="en-US" sz="1000" b="0" i="1" baseline="0" dirty="0" smtClean="0">
                          <a:effectLst/>
                          <a:latin typeface="+mn-lt"/>
                          <a:ea typeface="Times New Roman"/>
                          <a:cs typeface="Times New Roman"/>
                        </a:rPr>
                        <a:t>RL.2.6</a:t>
                      </a:r>
                      <a:endParaRPr lang="en-US" sz="1200" b="0" i="1"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26424">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I can tell</a:t>
                      </a:r>
                      <a:r>
                        <a:rPr lang="en-US" sz="1000" b="1" baseline="0" dirty="0" smtClean="0">
                          <a:effectLst/>
                          <a:latin typeface="+mn-lt"/>
                          <a:ea typeface="Times New Roman"/>
                          <a:cs typeface="Times New Roman"/>
                        </a:rPr>
                        <a:t> the </a:t>
                      </a:r>
                      <a:r>
                        <a:rPr lang="en-US" sz="1000" b="1" dirty="0" smtClean="0">
                          <a:effectLst/>
                          <a:latin typeface="+mn-lt"/>
                          <a:ea typeface="Times New Roman"/>
                          <a:cs typeface="Times New Roman"/>
                        </a:rPr>
                        <a:t>differences in points of view of characters.</a:t>
                      </a:r>
                      <a:r>
                        <a:rPr lang="en-US" sz="1000" b="1" baseline="0" dirty="0" smtClean="0">
                          <a:effectLst/>
                          <a:latin typeface="+mn-lt"/>
                          <a:ea typeface="Times New Roman"/>
                          <a:cs typeface="Times New Roman"/>
                        </a:rPr>
                        <a:t> </a:t>
                      </a:r>
                      <a:r>
                        <a:rPr lang="en-US" sz="1000" b="0" i="1" dirty="0" smtClean="0">
                          <a:effectLst/>
                          <a:latin typeface="+mn-lt"/>
                          <a:ea typeface="Calibri"/>
                          <a:cs typeface="Times New Roman"/>
                        </a:rPr>
                        <a:t>RL.2.6</a:t>
                      </a:r>
                      <a:endParaRPr lang="en-US" sz="1200" b="1" dirty="0">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20683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I can answer who, what, when, where, why and how questions about the plot.</a:t>
                      </a:r>
                      <a:r>
                        <a:rPr lang="en-US" sz="1000" b="1" baseline="0" dirty="0" smtClean="0">
                          <a:effectLst/>
                          <a:latin typeface="+mn-lt"/>
                          <a:ea typeface="Times New Roman"/>
                          <a:cs typeface="Times New Roman"/>
                        </a:rPr>
                        <a:t> </a:t>
                      </a:r>
                      <a:r>
                        <a:rPr lang="en-US" sz="1000" b="0" i="1" baseline="0" dirty="0" smtClean="0">
                          <a:effectLst/>
                          <a:latin typeface="+mn-lt"/>
                          <a:ea typeface="Times New Roman"/>
                          <a:cs typeface="Times New Roman"/>
                        </a:rPr>
                        <a:t>RL.2.7</a:t>
                      </a:r>
                      <a:endParaRPr lang="en-US" sz="1000" b="0" i="1" dirty="0" smtClean="0">
                        <a:effectLst/>
                        <a:latin typeface="+mn-lt"/>
                        <a:ea typeface="Times New Roman"/>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63436">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Calibri"/>
                          <a:cs typeface="Calibri"/>
                        </a:rPr>
                        <a:t>I can use the illustrations and words to answer questions about a</a:t>
                      </a:r>
                      <a:r>
                        <a:rPr lang="en-US" sz="1000" b="1" baseline="0" dirty="0" smtClean="0">
                          <a:effectLst/>
                          <a:latin typeface="+mn-lt"/>
                          <a:ea typeface="Calibri"/>
                          <a:cs typeface="Calibri"/>
                        </a:rPr>
                        <a:t> plot or idea. </a:t>
                      </a:r>
                      <a:r>
                        <a:rPr lang="en-US" sz="1000" b="0" i="1" baseline="0" dirty="0" smtClean="0">
                          <a:effectLst/>
                          <a:latin typeface="+mn-lt"/>
                          <a:ea typeface="Calibri"/>
                          <a:cs typeface="Calibri"/>
                        </a:rPr>
                        <a:t>RL.2.7</a:t>
                      </a:r>
                      <a:endParaRPr lang="en-US" sz="1000" b="0" i="1" dirty="0" smtClean="0">
                        <a:effectLst/>
                        <a:latin typeface="+mn-lt"/>
                        <a:ea typeface="Calibri"/>
                        <a:cs typeface="Calibri"/>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67642">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Calibri"/>
                          <a:cs typeface="Times New Roman"/>
                        </a:rPr>
                        <a:t>I can tell differences</a:t>
                      </a:r>
                      <a:r>
                        <a:rPr lang="en-US" sz="1000" b="1" baseline="0" dirty="0" smtClean="0">
                          <a:effectLst/>
                          <a:latin typeface="+mn-lt"/>
                          <a:ea typeface="Calibri"/>
                          <a:cs typeface="Times New Roman"/>
                        </a:rPr>
                        <a:t> of </a:t>
                      </a:r>
                      <a:r>
                        <a:rPr lang="en-US" sz="1000" b="1" dirty="0" smtClean="0">
                          <a:effectLst/>
                          <a:latin typeface="+mn-lt"/>
                          <a:ea typeface="Calibri"/>
                          <a:cs typeface="Times New Roman"/>
                        </a:rPr>
                        <a:t> points of views of characters</a:t>
                      </a:r>
                      <a:r>
                        <a:rPr lang="en-US" sz="1000" b="1" baseline="0" dirty="0" smtClean="0">
                          <a:effectLst/>
                          <a:latin typeface="+mn-lt"/>
                          <a:ea typeface="Calibri"/>
                          <a:cs typeface="Times New Roman"/>
                        </a:rPr>
                        <a:t> by their dialogue. </a:t>
                      </a:r>
                      <a:r>
                        <a:rPr lang="en-US" sz="1000" b="0" i="1" baseline="0" dirty="0" smtClean="0">
                          <a:effectLst/>
                          <a:latin typeface="+mn-lt"/>
                          <a:ea typeface="Calibri"/>
                          <a:cs typeface="Times New Roman"/>
                        </a:rPr>
                        <a:t>RL.2.6</a:t>
                      </a:r>
                      <a:endParaRPr lang="en-US" sz="1200" b="0" i="1" dirty="0" smtClean="0">
                        <a:latin typeface="+mn-lt"/>
                        <a:ea typeface="Calibri"/>
                        <a:cs typeface="Times New Roman"/>
                      </a:endParaRP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88499">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Calibri"/>
                          <a:cs typeface="Times New Roman"/>
                        </a:rPr>
                        <a:t>I find and use information from </a:t>
                      </a:r>
                      <a:r>
                        <a:rPr lang="en-US" sz="1000" b="1" baseline="0" dirty="0" smtClean="0">
                          <a:effectLst/>
                          <a:latin typeface="+mn-lt"/>
                          <a:ea typeface="Calibri"/>
                          <a:cs typeface="Times New Roman"/>
                        </a:rPr>
                        <a:t> </a:t>
                      </a:r>
                      <a:r>
                        <a:rPr lang="en-US" sz="1000" b="1" dirty="0" smtClean="0">
                          <a:effectLst/>
                          <a:latin typeface="+mn-lt"/>
                          <a:ea typeface="Calibri"/>
                          <a:cs typeface="Times New Roman"/>
                        </a:rPr>
                        <a:t>illustrations</a:t>
                      </a:r>
                      <a:r>
                        <a:rPr lang="en-US" sz="1000" b="1" baseline="0" dirty="0" smtClean="0">
                          <a:effectLst/>
                          <a:latin typeface="+mn-lt"/>
                          <a:ea typeface="Calibri"/>
                          <a:cs typeface="Times New Roman"/>
                        </a:rPr>
                        <a:t> and text to complete a task. </a:t>
                      </a:r>
                      <a:r>
                        <a:rPr lang="en-US" sz="1000" b="0" i="1" baseline="0" dirty="0" smtClean="0">
                          <a:effectLst/>
                          <a:latin typeface="+mn-lt"/>
                          <a:ea typeface="Calibri"/>
                          <a:cs typeface="Times New Roman"/>
                        </a:rPr>
                        <a:t>RL.2.7</a:t>
                      </a:r>
                      <a:endParaRPr lang="en-US" sz="1000" b="0" i="1" dirty="0" smtClean="0">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533400" y="126324"/>
            <a:ext cx="6476999" cy="528206"/>
          </a:xfrm>
          <a:prstGeom prst="rect">
            <a:avLst/>
          </a:prstGeom>
          <a:noFill/>
        </p:spPr>
        <p:txBody>
          <a:bodyPr wrap="square" lIns="96378" tIns="48189" rIns="96378" bIns="48189" rtlCol="0">
            <a:spAutoFit/>
          </a:bodyPr>
          <a:lstStyle/>
          <a:p>
            <a:r>
              <a:rPr lang="en-US" sz="1400" b="1" dirty="0" smtClean="0"/>
              <a:t>Color </a:t>
            </a:r>
            <a:r>
              <a:rPr lang="en-US" sz="1400" b="1" dirty="0"/>
              <a:t>the box green if your answer was </a:t>
            </a:r>
            <a:r>
              <a:rPr lang="en-US" sz="1400" b="1" dirty="0" smtClean="0"/>
              <a:t>correct. Color </a:t>
            </a:r>
            <a:r>
              <a:rPr lang="en-US" sz="1400" b="1" dirty="0"/>
              <a:t>the box red if your answer was not correct.</a:t>
            </a:r>
          </a:p>
        </p:txBody>
      </p:sp>
      <p:sp>
        <p:nvSpPr>
          <p:cNvPr id="6" name="Curved Down Arrow 5"/>
          <p:cNvSpPr/>
          <p:nvPr/>
        </p:nvSpPr>
        <p:spPr>
          <a:xfrm rot="950843">
            <a:off x="5661432" y="3921251"/>
            <a:ext cx="844935" cy="2164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
        <p:nvSpPr>
          <p:cNvPr id="7" name="Curved Down Arrow 6"/>
          <p:cNvSpPr/>
          <p:nvPr/>
        </p:nvSpPr>
        <p:spPr>
          <a:xfrm rot="1021836">
            <a:off x="5665920" y="757787"/>
            <a:ext cx="877810" cy="254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270833169"/>
              </p:ext>
            </p:extLst>
          </p:nvPr>
        </p:nvGraphicFramePr>
        <p:xfrm>
          <a:off x="533400" y="6934200"/>
          <a:ext cx="6400800" cy="1574729"/>
        </p:xfrm>
        <a:graphic>
          <a:graphicData uri="http://schemas.openxmlformats.org/drawingml/2006/table">
            <a:tbl>
              <a:tblPr firstRow="1" bandRow="1">
                <a:tableStyleId>{5940675A-B579-460E-94D1-54222C63F5DA}</a:tableStyleId>
              </a:tblPr>
              <a:tblGrid>
                <a:gridCol w="533400"/>
                <a:gridCol w="4011704"/>
                <a:gridCol w="579470"/>
                <a:gridCol w="563531"/>
                <a:gridCol w="712695"/>
              </a:tblGrid>
              <a:tr h="152400">
                <a:tc gridSpan="5">
                  <a:txBody>
                    <a:bodyPr/>
                    <a:lstStyle/>
                    <a:p>
                      <a:pPr algn="ctr">
                        <a:lnSpc>
                          <a:spcPct val="100000"/>
                        </a:lnSpc>
                        <a:spcAft>
                          <a:spcPts val="0"/>
                        </a:spcAft>
                      </a:pPr>
                      <a:r>
                        <a:rPr lang="en-US" sz="1400" b="1" dirty="0" smtClean="0"/>
                        <a:t>Writing</a:t>
                      </a:r>
                      <a:endParaRPr lang="en-US" sz="1400" b="1" dirty="0"/>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t>17</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rgbClr val="000000"/>
                          </a:solidFill>
                          <a:effectLst/>
                          <a:latin typeface="+mn-lt"/>
                          <a:ea typeface="Times New Roman"/>
                          <a:cs typeface="Times New Roman"/>
                        </a:rPr>
                        <a:t>Write a conclusion to the paragraph. W.2.2c  (Brief Write)</a:t>
                      </a:r>
                      <a:endParaRPr lang="en-US" sz="1100" b="0" dirty="0" smtClean="0">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effectLst>
                            <a:outerShdw blurRad="38100" dist="38100" dir="2700000" algn="tl">
                              <a:srgbClr val="000000">
                                <a:alpha val="43137"/>
                              </a:srgbClr>
                            </a:outerShdw>
                          </a:effectLst>
                        </a:rPr>
                        <a:t>2</a:t>
                      </a:r>
                      <a:endParaRPr lang="en-US" sz="15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t>18</a:t>
                      </a:r>
                      <a:endParaRPr lang="en-US" sz="14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dirty="0" smtClean="0">
                          <a:latin typeface="+mn-lt"/>
                          <a:ea typeface="Times New Roman"/>
                          <a:cs typeface="Helvetica" panose="020B0604020202020204" pitchFamily="34" charset="0"/>
                        </a:rPr>
                        <a:t>Which sentence would best finish the paragraph? </a:t>
                      </a:r>
                      <a:r>
                        <a:rPr lang="en-US" sz="1100" b="0" dirty="0" smtClean="0">
                          <a:latin typeface="+mn-lt"/>
                          <a:cs typeface="Helvetica" panose="020B0604020202020204" pitchFamily="34" charset="0"/>
                        </a:rPr>
                        <a:t>W.2.2b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19</a:t>
                      </a:r>
                      <a:endParaRPr lang="en-US" sz="14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0" dirty="0" smtClean="0">
                          <a:latin typeface="+mn-lt"/>
                        </a:rPr>
                        <a:t>Which word best replaces the underlined word? </a:t>
                      </a:r>
                      <a:r>
                        <a:rPr lang="en-US" sz="1100" b="0" dirty="0" smtClean="0">
                          <a:latin typeface="+mn-lt"/>
                          <a:cs typeface="Helvetica" panose="020B0604020202020204" pitchFamily="34" charset="0"/>
                        </a:rPr>
                        <a:t>L.2.3a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20</a:t>
                      </a:r>
                      <a:endParaRPr lang="en-US" sz="1400" b="1" dirty="0"/>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Helvetica" panose="020B0604020202020204" pitchFamily="34" charset="0"/>
                        </a:rPr>
                        <a:t>Which sentence is capitalized correctly?</a:t>
                      </a:r>
                      <a:r>
                        <a:rPr lang="en-US" sz="1100" b="0" baseline="0" dirty="0" smtClean="0">
                          <a:latin typeface="+mn-lt"/>
                          <a:cs typeface="Helvetica" panose="020B0604020202020204" pitchFamily="34" charset="0"/>
                        </a:rPr>
                        <a:t> </a:t>
                      </a:r>
                      <a:r>
                        <a:rPr kumimoji="0" lang="en-US" sz="10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L.2.2a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92371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8" y="594377"/>
            <a:ext cx="6816633" cy="1734068"/>
          </a:xfrm>
          <a:prstGeom prst="rect">
            <a:avLst/>
          </a:prstGeom>
          <a:noFill/>
        </p:spPr>
        <p:txBody>
          <a:bodyPr wrap="square" lIns="101855" tIns="50929" rIns="101855" bIns="50929" rtlCol="0">
            <a:spAutoFit/>
          </a:bodyPr>
          <a:lstStyle/>
          <a:p>
            <a:pPr lvl="0"/>
            <a:r>
              <a:rPr lang="en-US" sz="1800" b="1" u="sng" dirty="0">
                <a:solidFill>
                  <a:prstClr val="black"/>
                </a:solidFill>
              </a:rPr>
              <a:t>Directions</a:t>
            </a:r>
            <a:endParaRPr lang="en-US" sz="1600" dirty="0"/>
          </a:p>
          <a:p>
            <a:r>
              <a:rPr lang="en-US" sz="1100" dirty="0"/>
              <a:t>The HSD Elementary assessments are neither scripted nor timed assessments.   They are a tool to inform instructional decision making. It is not the intent of these assessments to have students “guess and check” answers for the sake of </a:t>
            </a:r>
            <a:r>
              <a:rPr lang="en-US" sz="1100" dirty="0" smtClean="0"/>
              <a:t> finishing </a:t>
            </a:r>
            <a:r>
              <a:rPr lang="en-US" sz="1100" dirty="0"/>
              <a:t>an assessment.</a:t>
            </a:r>
          </a:p>
          <a:p>
            <a:endParaRPr lang="en-US" sz="1100" dirty="0"/>
          </a:p>
          <a:p>
            <a:r>
              <a:rPr lang="en-US" sz="1100" dirty="0"/>
              <a:t>All students should </a:t>
            </a:r>
            <a:r>
              <a:rPr lang="en-US" sz="1100" dirty="0" smtClean="0"/>
              <a:t>move toward taking </a:t>
            </a:r>
            <a:r>
              <a:rPr lang="en-US" sz="1100" dirty="0"/>
              <a:t>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t>
            </a:r>
            <a:r>
              <a:rPr lang="en-US" sz="1100" dirty="0" smtClean="0"/>
              <a:t> Allow students to read the parts of the text that they can. Please </a:t>
            </a:r>
            <a:r>
              <a:rPr lang="en-US" sz="1100" dirty="0"/>
              <a:t>note the level of  differentiation a student </a:t>
            </a:r>
            <a:r>
              <a:rPr lang="en-US" sz="1100" dirty="0" smtClean="0"/>
              <a:t>needed.</a:t>
            </a:r>
          </a:p>
        </p:txBody>
      </p:sp>
      <p:sp>
        <p:nvSpPr>
          <p:cNvPr id="6" name="Rectangle 5"/>
          <p:cNvSpPr/>
          <p:nvPr/>
        </p:nvSpPr>
        <p:spPr>
          <a:xfrm>
            <a:off x="4876800" y="142891"/>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9" tIns="53679" rIns="107359" bIns="53679"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90584" y="2133600"/>
            <a:ext cx="6883400" cy="646331"/>
          </a:xfrm>
          <a:prstGeom prst="rect">
            <a:avLst/>
          </a:prstGeom>
        </p:spPr>
        <p:txBody>
          <a:bodyPr wrap="square">
            <a:spAutoFit/>
          </a:bodyPr>
          <a:lstStyle/>
          <a:p>
            <a:pPr algn="ctr"/>
            <a:r>
              <a:rPr lang="en-US" sz="1400" b="1" dirty="0" smtClean="0"/>
              <a:t>About </a:t>
            </a:r>
            <a:r>
              <a:rPr lang="en-US" sz="1400" b="1" dirty="0"/>
              <a:t>this Assessment</a:t>
            </a:r>
          </a:p>
          <a:p>
            <a:endParaRPr lang="en-US" sz="1100" b="1" dirty="0"/>
          </a:p>
          <a:p>
            <a:r>
              <a:rPr lang="en-US" sz="1100" b="1" dirty="0"/>
              <a:t>This assessment includes: </a:t>
            </a:r>
            <a:r>
              <a:rPr lang="en-US" sz="1100" b="1" dirty="0" smtClean="0"/>
              <a:t> </a:t>
            </a:r>
            <a:r>
              <a:rPr lang="en-US" sz="1100" dirty="0" smtClean="0"/>
              <a:t>Selected-Response</a:t>
            </a:r>
            <a:r>
              <a:rPr lang="en-US" sz="1100" dirty="0"/>
              <a:t>, Constructed-Response, and a Performance </a:t>
            </a:r>
            <a:r>
              <a:rPr lang="en-US" sz="1100" dirty="0" smtClean="0"/>
              <a:t>Task</a:t>
            </a:r>
            <a:r>
              <a:rPr lang="en-US" sz="1100" dirty="0"/>
              <a:t>.</a:t>
            </a:r>
            <a:endParaRPr lang="en-US" sz="1100" dirty="0" smtClean="0"/>
          </a:p>
        </p:txBody>
      </p:sp>
      <p:graphicFrame>
        <p:nvGraphicFramePr>
          <p:cNvPr id="3" name="Table 2"/>
          <p:cNvGraphicFramePr>
            <a:graphicFrameLocks noGrp="1"/>
          </p:cNvGraphicFramePr>
          <p:nvPr>
            <p:extLst>
              <p:ext uri="{D42A27DB-BD31-4B8C-83A1-F6EECF244321}">
                <p14:modId xmlns:p14="http://schemas.microsoft.com/office/powerpoint/2010/main" val="3097747469"/>
              </p:ext>
            </p:extLst>
          </p:nvPr>
        </p:nvGraphicFramePr>
        <p:xfrm>
          <a:off x="543227" y="2849880"/>
          <a:ext cx="6467173" cy="1264920"/>
        </p:xfrm>
        <a:graphic>
          <a:graphicData uri="http://schemas.openxmlformats.org/drawingml/2006/table">
            <a:tbl>
              <a:tblPr firstRow="1" bandRow="1">
                <a:tableStyleId>{5940675A-B579-460E-94D1-54222C63F5DA}</a:tableStyleId>
              </a:tblPr>
              <a:tblGrid>
                <a:gridCol w="1818973"/>
                <a:gridCol w="2667000"/>
                <a:gridCol w="1981200"/>
              </a:tblGrid>
              <a:tr h="15240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370840">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3 Point Write to Revise Rubrics as Needed</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03743274"/>
              </p:ext>
            </p:extLst>
          </p:nvPr>
        </p:nvGraphicFramePr>
        <p:xfrm>
          <a:off x="634276" y="4267200"/>
          <a:ext cx="6596016" cy="4358640"/>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2</a:t>
                      </a:r>
                      <a:r>
                        <a:rPr lang="en-US" sz="1400" b="1" baseline="0" dirty="0" smtClean="0"/>
                        <a:t> </a:t>
                      </a:r>
                      <a:r>
                        <a:rPr lang="en-US" sz="14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152400">
                <a:tc>
                  <a:txBody>
                    <a:bodyPr/>
                    <a:lstStyle/>
                    <a:p>
                      <a:pPr algn="ctr"/>
                      <a:r>
                        <a:rPr lang="en-US" sz="1200" b="1" u="sng" dirty="0" smtClean="0"/>
                        <a:t>Part 1</a:t>
                      </a:r>
                      <a:endParaRPr lang="en-US" sz="1200" b="1" u="sng" dirty="0"/>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t>Part 2</a:t>
                      </a:r>
                      <a:endParaRPr lang="en-US" sz="1200" b="1" u="sng" dirty="0"/>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70412">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a:t>
                      </a:r>
                      <a:r>
                        <a:rPr lang="en-US" sz="1000" baseline="0" dirty="0" smtClean="0">
                          <a:solidFill>
                            <a:schemeClr val="tx1"/>
                          </a:solidFill>
                        </a:rPr>
                        <a:t>(W2.5)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a:buFont typeface="Arial" pitchFamily="34" charset="0"/>
                        <a:buNone/>
                      </a:pPr>
                      <a:endParaRPr lang="en-US" sz="1000" b="1" u="sng"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dirty="0" smtClean="0">
                        <a:solidFill>
                          <a:srgbClr val="002060"/>
                        </a:solidFill>
                      </a:endParaRPr>
                    </a:p>
                    <a:p>
                      <a:pPr>
                        <a:buFont typeface="Arial" pitchFamily="34" charset="0"/>
                        <a:buNone/>
                      </a:pPr>
                      <a:r>
                        <a:rPr lang="en-US" sz="900" b="1" u="sng" dirty="0" smtClean="0">
                          <a:solidFill>
                            <a:srgbClr val="002060"/>
                          </a:solidFill>
                        </a:rPr>
                        <a:t>Full Written Informational Composition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introduction </a:t>
                      </a:r>
                      <a:r>
                        <a:rPr lang="en-US" sz="900" kern="1200" dirty="0" smtClean="0">
                          <a:solidFill>
                            <a:schemeClr val="tx1"/>
                          </a:solidFill>
                          <a:effectLst/>
                          <a:latin typeface="+mn-lt"/>
                          <a:ea typeface="+mn-ea"/>
                          <a:cs typeface="+mn-cs"/>
                        </a:rPr>
                        <a:t>(identifies the topic and provides a focus)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organization </a:t>
                      </a:r>
                      <a:r>
                        <a:rPr lang="en-US" sz="900" kern="1200" dirty="0" smtClean="0">
                          <a:solidFill>
                            <a:schemeClr val="tx1"/>
                          </a:solidFill>
                          <a:effectLst/>
                          <a:latin typeface="+mn-lt"/>
                          <a:ea typeface="+mn-ea"/>
                          <a:cs typeface="+mn-cs"/>
                        </a:rPr>
                        <a:t>(definition, classification, comparison/contrast, etc.),</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development </a:t>
                      </a:r>
                      <a:r>
                        <a:rPr lang="en-US" sz="900" kern="1200" dirty="0" smtClean="0">
                          <a:solidFill>
                            <a:schemeClr val="tx1"/>
                          </a:solidFill>
                          <a:effectLst/>
                          <a:latin typeface="+mn-lt"/>
                          <a:ea typeface="+mn-ea"/>
                          <a:cs typeface="+mn-cs"/>
                        </a:rPr>
                        <a:t>(with facts, concrete details, quotations, other information)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transitions </a:t>
                      </a:r>
                      <a:r>
                        <a:rPr lang="en-US" sz="900" kern="1200" dirty="0" smtClean="0">
                          <a:solidFill>
                            <a:schemeClr val="tx1"/>
                          </a:solidFill>
                          <a:effectLst/>
                          <a:latin typeface="+mn-lt"/>
                          <a:ea typeface="+mn-ea"/>
                          <a:cs typeface="+mn-cs"/>
                        </a:rPr>
                        <a:t>(linking ideas)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precise language and domain‐specific vocabulary</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conclusion </a:t>
                      </a:r>
                      <a:r>
                        <a:rPr lang="en-US" sz="900" kern="1200" dirty="0" smtClean="0">
                          <a:solidFill>
                            <a:schemeClr val="tx1"/>
                          </a:solidFill>
                          <a:effectLst/>
                          <a:latin typeface="+mn-lt"/>
                          <a:ea typeface="+mn-ea"/>
                          <a:cs typeface="+mn-cs"/>
                        </a:rPr>
                        <a:t>(closure) </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Conventions of Standard English</a:t>
                      </a:r>
                      <a:r>
                        <a:rPr lang="en-US" sz="900" kern="1200" dirty="0" smtClean="0">
                          <a:solidFill>
                            <a:schemeClr val="tx1"/>
                          </a:solidFill>
                          <a:effectLst/>
                          <a:latin typeface="+mn-lt"/>
                          <a:ea typeface="+mn-ea"/>
                          <a:cs typeface="+mn-cs"/>
                        </a:rPr>
                        <a:t>. </a:t>
                      </a:r>
                    </a:p>
                    <a:p>
                      <a:pPr>
                        <a:buFont typeface="Arial" pitchFamily="34" charset="0"/>
                        <a:buNone/>
                      </a:pPr>
                      <a:endParaRPr lang="en-US" sz="900" b="1" u="sng" dirty="0" smtClean="0">
                        <a:solidFill>
                          <a:srgbClr val="002060"/>
                        </a:solidFill>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8818602"/>
            <a:ext cx="6477000" cy="553998"/>
          </a:xfrm>
          <a:prstGeom prst="rect">
            <a:avLst/>
          </a:prstGeom>
        </p:spPr>
        <p:txBody>
          <a:bodyPr wrap="square">
            <a:spAutoFit/>
          </a:bodyPr>
          <a:lstStyle/>
          <a:p>
            <a:r>
              <a:rPr lang="en-US" sz="1000" b="1" dirty="0"/>
              <a:t>There are  NO Technology-enhanced Items/Tasks (TE) Note:  It is </a:t>
            </a:r>
            <a:r>
              <a:rPr lang="en-US" sz="1000" b="1" i="1" u="sng" dirty="0"/>
              <a:t>highly recommended</a:t>
            </a:r>
            <a:r>
              <a:rPr lang="en-US" sz="1000" b="1" i="1" dirty="0"/>
              <a:t> </a:t>
            </a:r>
            <a:r>
              <a:rPr lang="en-US" sz="1000" b="1" dirty="0"/>
              <a:t>that students have experiences with the following types of tasks from various on-line instructional practice sites, as they are not on the HSD Elementary Assessments: </a:t>
            </a:r>
            <a:r>
              <a:rPr lang="en-US" sz="1000" i="1" dirty="0"/>
              <a:t>reordering text, selecting and changing text, selecting text, and selecting from drop-down menu</a:t>
            </a:r>
          </a:p>
        </p:txBody>
      </p:sp>
      <p:sp>
        <p:nvSpPr>
          <p:cNvPr id="5" name="Slide Number Placeholder 4"/>
          <p:cNvSpPr>
            <a:spLocks noGrp="1"/>
          </p:cNvSpPr>
          <p:nvPr>
            <p:ph type="sldNum" sz="quarter" idx="12"/>
          </p:nvPr>
        </p:nvSpPr>
        <p:spPr/>
        <p:txBody>
          <a:bodyPr/>
          <a:lstStyle/>
          <a:p>
            <a:fld id="{F177B04D-AEB5-43ED-B9BA-B3D1EC9C9067}" type="slidenum">
              <a:rPr lang="en-US" smtClean="0"/>
              <a:pPr/>
              <a:t>5</a:t>
            </a:fld>
            <a:endParaRPr lang="en-US" dirty="0"/>
          </a:p>
        </p:txBody>
      </p:sp>
    </p:spTree>
    <p:extLst>
      <p:ext uri="{BB962C8B-B14F-4D97-AF65-F5344CB8AC3E}">
        <p14:creationId xmlns:p14="http://schemas.microsoft.com/office/powerpoint/2010/main" val="15327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p:nvPr/>
        </p:nvSpPr>
        <p:spPr>
          <a:xfrm>
            <a:off x="303716" y="251460"/>
            <a:ext cx="7081519" cy="9090180"/>
          </a:xfrm>
          <a:prstGeom prst="rect">
            <a:avLst/>
          </a:prstGeom>
          <a:noFill/>
          <a:ln>
            <a:noFill/>
          </a:ln>
        </p:spPr>
        <p:txBody>
          <a:bodyPr lIns="101866" tIns="50919" rIns="101866" bIns="50919" anchor="t" anchorCtr="0">
            <a:noAutofit/>
          </a:bodyPr>
          <a:lstStyle/>
          <a:p>
            <a:pPr algn="ctr">
              <a:buSzPct val="25000"/>
            </a:pPr>
            <a:r>
              <a:rPr lang="en-US" b="1" dirty="0">
                <a:solidFill>
                  <a:schemeClr val="dk1"/>
                </a:solidFill>
                <a:latin typeface="Calibri"/>
                <a:ea typeface="Calibri"/>
                <a:cs typeface="Calibri"/>
                <a:sym typeface="Calibri"/>
              </a:rPr>
              <a:t>Plant and Animal </a:t>
            </a:r>
            <a:r>
              <a:rPr lang="en-US" b="1" dirty="0" smtClean="0">
                <a:solidFill>
                  <a:schemeClr val="dk1"/>
                </a:solidFill>
                <a:latin typeface="Calibri"/>
                <a:ea typeface="Calibri"/>
                <a:cs typeface="Calibri"/>
                <a:sym typeface="Calibri"/>
              </a:rPr>
              <a:t>Relationships</a:t>
            </a:r>
          </a:p>
          <a:p>
            <a:pPr algn="ctr">
              <a:buSzPct val="25000"/>
            </a:pPr>
            <a:r>
              <a:rPr lang="en-US" b="1" dirty="0" smtClean="0">
                <a:solidFill>
                  <a:schemeClr val="dk1"/>
                </a:solidFill>
                <a:latin typeface="Calibri"/>
                <a:ea typeface="Calibri"/>
                <a:cs typeface="Calibri"/>
                <a:sym typeface="Calibri"/>
              </a:rPr>
              <a:t>Performance Task Classroom Activity</a:t>
            </a:r>
            <a:endParaRPr lang="en-US" b="1" dirty="0">
              <a:solidFill>
                <a:schemeClr val="dk1"/>
              </a:solidFill>
              <a:latin typeface="Calibri"/>
              <a:ea typeface="Calibri"/>
              <a:cs typeface="Calibri"/>
              <a:sym typeface="Calibri"/>
            </a:endParaRPr>
          </a:p>
          <a:p>
            <a:pPr algn="ctr"/>
            <a:endParaRPr sz="1600" b="1" dirty="0">
              <a:solidFill>
                <a:schemeClr val="dk1"/>
              </a:solidFill>
              <a:latin typeface="Calibri"/>
              <a:ea typeface="Calibri"/>
              <a:cs typeface="Calibri"/>
              <a:sym typeface="Calibri"/>
            </a:endParaRPr>
          </a:p>
          <a:p>
            <a:pPr>
              <a:buSzPct val="25000"/>
            </a:pPr>
            <a:r>
              <a:rPr lang="en-US" sz="1100" i="1" dirty="0">
                <a:solidFill>
                  <a:schemeClr val="dk1"/>
                </a:solidFill>
                <a:latin typeface="Calibri"/>
                <a:ea typeface="Calibri"/>
                <a:cs typeface="Calibri"/>
                <a:sym typeface="Calibri"/>
              </a:rPr>
              <a:t>This classroom pre-activity follows the Smarter Balanced Assessment Consortium general design of contextual elements, resources, learning goals, key terms and purpose [</a:t>
            </a:r>
            <a:r>
              <a:rPr lang="en-US" sz="1100" i="1" u="sng" dirty="0">
                <a:solidFill>
                  <a:schemeClr val="hlink"/>
                </a:solidFill>
                <a:latin typeface="Calibri"/>
                <a:ea typeface="Calibri"/>
                <a:cs typeface="Calibri"/>
                <a:sym typeface="Calibri"/>
                <a:hlinkClick r:id="rId3"/>
              </a:rPr>
              <a:t>http://oaksportal.org/resources/</a:t>
            </a:r>
            <a:r>
              <a:rPr lang="en-US" sz="1100" i="1" dirty="0">
                <a:solidFill>
                  <a:schemeClr val="dk1"/>
                </a:solidFill>
                <a:latin typeface="Calibri"/>
                <a:ea typeface="Calibri"/>
                <a:cs typeface="Calibri"/>
                <a:sym typeface="Calibri"/>
              </a:rPr>
              <a:t>]</a:t>
            </a:r>
          </a:p>
          <a:p>
            <a:pPr>
              <a:buSzPct val="25000"/>
            </a:pPr>
            <a:r>
              <a:rPr lang="en-US" sz="1100" i="1" dirty="0" smtClean="0">
                <a:solidFill>
                  <a:schemeClr val="dk1"/>
                </a:solidFill>
                <a:latin typeface="Calibri"/>
                <a:ea typeface="Calibri"/>
                <a:cs typeface="Calibri"/>
                <a:sym typeface="Calibri"/>
              </a:rPr>
              <a:t>The Classroom Activity was written </a:t>
            </a:r>
            <a:r>
              <a:rPr lang="en-US" sz="1100" b="1" i="1" dirty="0" smtClean="0">
                <a:solidFill>
                  <a:schemeClr val="dk1"/>
                </a:solidFill>
                <a:latin typeface="Calibri"/>
                <a:ea typeface="Calibri"/>
                <a:cs typeface="Calibri"/>
                <a:sym typeface="Calibri"/>
              </a:rPr>
              <a:t>Gretchen </a:t>
            </a:r>
            <a:r>
              <a:rPr lang="en-US" sz="1100" b="1" i="1" dirty="0">
                <a:solidFill>
                  <a:schemeClr val="dk1"/>
                </a:solidFill>
                <a:latin typeface="Calibri"/>
                <a:ea typeface="Calibri"/>
                <a:cs typeface="Calibri"/>
                <a:sym typeface="Calibri"/>
              </a:rPr>
              <a:t>Erlandsen </a:t>
            </a:r>
            <a:r>
              <a:rPr lang="en-US" sz="1100" i="1" dirty="0">
                <a:solidFill>
                  <a:schemeClr val="dk1"/>
                </a:solidFill>
                <a:latin typeface="Calibri"/>
                <a:ea typeface="Calibri"/>
                <a:cs typeface="Calibri"/>
                <a:sym typeface="Calibri"/>
              </a:rPr>
              <a:t>and </a:t>
            </a:r>
            <a:r>
              <a:rPr lang="en-US" sz="1100" b="1" i="1" dirty="0">
                <a:solidFill>
                  <a:schemeClr val="dk1"/>
                </a:solidFill>
                <a:latin typeface="Calibri"/>
                <a:ea typeface="Calibri"/>
                <a:cs typeface="Calibri"/>
                <a:sym typeface="Calibri"/>
              </a:rPr>
              <a:t>Anna </a:t>
            </a:r>
            <a:r>
              <a:rPr lang="en-US" sz="1100" b="1" i="1" dirty="0" smtClean="0">
                <a:solidFill>
                  <a:schemeClr val="dk1"/>
                </a:solidFill>
                <a:latin typeface="Calibri"/>
                <a:ea typeface="Calibri"/>
                <a:cs typeface="Calibri"/>
                <a:sym typeface="Calibri"/>
              </a:rPr>
              <a:t>Wooley</a:t>
            </a:r>
            <a:r>
              <a:rPr lang="en-US" sz="1100" i="1" dirty="0" smtClean="0">
                <a:solidFill>
                  <a:schemeClr val="dk1"/>
                </a:solidFill>
                <a:latin typeface="Calibri"/>
                <a:ea typeface="Calibri"/>
                <a:cs typeface="Calibri"/>
                <a:sym typeface="Calibri"/>
              </a:rPr>
              <a:t>.</a:t>
            </a:r>
            <a:endParaRPr lang="en-US" sz="1100" i="1" dirty="0">
              <a:solidFill>
                <a:schemeClr val="dk1"/>
              </a:solidFill>
              <a:latin typeface="Calibri"/>
              <a:ea typeface="Calibri"/>
              <a:cs typeface="Calibri"/>
              <a:sym typeface="Calibri"/>
            </a:endParaRPr>
          </a:p>
          <a:p>
            <a:endParaRPr sz="1100" i="1"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The Classroom Activity introduces students to the context of a performance task, so they are not disadvantaged in demonstrating the skills the task intends to assess. </a:t>
            </a:r>
          </a:p>
          <a:p>
            <a:endParaRPr sz="7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Contextual elements include:</a:t>
            </a:r>
          </a:p>
          <a:p>
            <a:endParaRPr sz="600" dirty="0">
              <a:solidFill>
                <a:schemeClr val="dk1"/>
              </a:solidFill>
              <a:latin typeface="Calibri"/>
              <a:ea typeface="Calibri"/>
              <a:cs typeface="Calibri"/>
              <a:sym typeface="Calibri"/>
            </a:endParaRPr>
          </a:p>
          <a:p>
            <a:pPr marL="254706" indent="-254706">
              <a:buClr>
                <a:schemeClr val="dk1"/>
              </a:buClr>
              <a:buSzPct val="100000"/>
              <a:buFont typeface="Calibri"/>
              <a:buAutoNum type="arabicPeriod"/>
            </a:pPr>
            <a:r>
              <a:rPr lang="en-US" sz="1300" dirty="0">
                <a:solidFill>
                  <a:schemeClr val="dk1"/>
                </a:solidFill>
                <a:latin typeface="Calibri"/>
                <a:ea typeface="Calibri"/>
                <a:cs typeface="Calibri"/>
                <a:sym typeface="Calibri"/>
              </a:rPr>
              <a:t>an </a:t>
            </a:r>
            <a:r>
              <a:rPr lang="en-US" sz="1300" b="1" dirty="0">
                <a:solidFill>
                  <a:schemeClr val="dk1"/>
                </a:solidFill>
                <a:latin typeface="Calibri"/>
                <a:ea typeface="Calibri"/>
                <a:cs typeface="Calibri"/>
                <a:sym typeface="Calibri"/>
              </a:rPr>
              <a:t>understanding of the setting or situation </a:t>
            </a:r>
            <a:r>
              <a:rPr lang="en-US" sz="1300" dirty="0">
                <a:solidFill>
                  <a:schemeClr val="dk1"/>
                </a:solidFill>
                <a:latin typeface="Calibri"/>
                <a:ea typeface="Calibri"/>
                <a:cs typeface="Calibri"/>
                <a:sym typeface="Calibri"/>
              </a:rPr>
              <a:t>in which the task is placed</a:t>
            </a:r>
          </a:p>
          <a:p>
            <a:pPr marL="254706" indent="-254706">
              <a:buClr>
                <a:schemeClr val="dk1"/>
              </a:buClr>
              <a:buSzPct val="100000"/>
              <a:buFont typeface="Calibri"/>
              <a:buAutoNum type="arabicPeriod"/>
            </a:pPr>
            <a:r>
              <a:rPr lang="en-US" sz="1300" dirty="0">
                <a:solidFill>
                  <a:schemeClr val="dk1"/>
                </a:solidFill>
                <a:latin typeface="Calibri"/>
                <a:ea typeface="Calibri"/>
                <a:cs typeface="Calibri"/>
                <a:sym typeface="Calibri"/>
              </a:rPr>
              <a:t>potentially </a:t>
            </a:r>
            <a:r>
              <a:rPr lang="en-US" sz="1300" b="1" dirty="0">
                <a:solidFill>
                  <a:schemeClr val="dk1"/>
                </a:solidFill>
                <a:latin typeface="Calibri"/>
                <a:ea typeface="Calibri"/>
                <a:cs typeface="Calibri"/>
                <a:sym typeface="Calibri"/>
              </a:rPr>
              <a:t>unfamiliar concepts </a:t>
            </a:r>
            <a:r>
              <a:rPr lang="en-US" sz="1300" dirty="0">
                <a:solidFill>
                  <a:schemeClr val="dk1"/>
                </a:solidFill>
                <a:latin typeface="Calibri"/>
                <a:ea typeface="Calibri"/>
                <a:cs typeface="Calibri"/>
                <a:sym typeface="Calibri"/>
              </a:rPr>
              <a:t>that are associated with the scenario</a:t>
            </a:r>
          </a:p>
          <a:p>
            <a:pPr marL="254706" indent="-254706">
              <a:buClr>
                <a:schemeClr val="dk1"/>
              </a:buClr>
              <a:buSzPct val="100000"/>
              <a:buFont typeface="Calibri"/>
              <a:buAutoNum type="arabicPeriod"/>
            </a:pPr>
            <a:r>
              <a:rPr lang="en-US" sz="1300" b="1" dirty="0">
                <a:solidFill>
                  <a:schemeClr val="dk1"/>
                </a:solidFill>
                <a:latin typeface="Calibri"/>
                <a:ea typeface="Calibri"/>
                <a:cs typeface="Calibri"/>
                <a:sym typeface="Calibri"/>
              </a:rPr>
              <a:t>key terms or vocabulary </a:t>
            </a:r>
            <a:r>
              <a:rPr lang="en-US" sz="1300" dirty="0">
                <a:solidFill>
                  <a:schemeClr val="dk1"/>
                </a:solidFill>
                <a:latin typeface="Calibri"/>
                <a:ea typeface="Calibri"/>
                <a:cs typeface="Calibri"/>
                <a:sym typeface="Calibri"/>
              </a:rPr>
              <a:t>students will need to understand in order to meaningfully engage with and complete the performance task</a:t>
            </a:r>
          </a:p>
          <a:p>
            <a:endParaRPr sz="6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The Classroom Activity is also intended to generate student interest in further exploration of the key idea(s). The Classroom Activity should be easy to implement with clear instructions. </a:t>
            </a:r>
          </a:p>
          <a:p>
            <a:endParaRPr sz="6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Please read through the entire Classroom Activity before beginning the activity with students to ensure any classroom preparation can be completed in advance. Throughout the activity, it is permissible to pause and ask students if they have any questions.</a:t>
            </a:r>
          </a:p>
          <a:p>
            <a:endParaRPr sz="600" dirty="0">
              <a:solidFill>
                <a:schemeClr val="dk1"/>
              </a:solidFill>
              <a:latin typeface="Calibri"/>
              <a:ea typeface="Calibri"/>
              <a:cs typeface="Calibri"/>
              <a:sym typeface="Calibri"/>
            </a:endParaRPr>
          </a:p>
          <a:p>
            <a:pPr>
              <a:buSzPct val="25000"/>
            </a:pPr>
            <a:r>
              <a:rPr lang="en-US" sz="1300" b="1" dirty="0">
                <a:solidFill>
                  <a:schemeClr val="dk1"/>
                </a:solidFill>
                <a:latin typeface="Calibri"/>
                <a:ea typeface="Calibri"/>
                <a:cs typeface="Calibri"/>
                <a:sym typeface="Calibri"/>
              </a:rPr>
              <a:t>Resources needed:</a:t>
            </a:r>
          </a:p>
          <a:p>
            <a:pPr>
              <a:buSzPct val="25000"/>
            </a:pPr>
            <a:r>
              <a:rPr lang="en-US" sz="1300" dirty="0">
                <a:solidFill>
                  <a:schemeClr val="dk1"/>
                </a:solidFill>
                <a:latin typeface="Calibri"/>
                <a:ea typeface="Calibri"/>
                <a:cs typeface="Calibri"/>
                <a:sym typeface="Calibri"/>
              </a:rPr>
              <a:t>Cherry life cycle video: </a:t>
            </a:r>
            <a:r>
              <a:rPr lang="en-US" sz="1300" u="sng" dirty="0">
                <a:solidFill>
                  <a:schemeClr val="hlink"/>
                </a:solidFill>
                <a:latin typeface="Calibri"/>
                <a:ea typeface="Calibri"/>
                <a:cs typeface="Calibri"/>
                <a:sym typeface="Calibri"/>
                <a:hlinkClick r:id="rId4"/>
              </a:rPr>
              <a:t>https://www.youtube.com/watch?v=Q80pcN0lp8s</a:t>
            </a:r>
          </a:p>
          <a:p>
            <a:pPr>
              <a:buSzPct val="25000"/>
            </a:pPr>
            <a:r>
              <a:rPr lang="en-US" sz="1300" dirty="0">
                <a:solidFill>
                  <a:schemeClr val="dk1"/>
                </a:solidFill>
                <a:latin typeface="Calibri"/>
                <a:ea typeface="Calibri"/>
                <a:cs typeface="Calibri"/>
                <a:sym typeface="Calibri"/>
              </a:rPr>
              <a:t>Cycle poster prepared for lesson</a:t>
            </a:r>
          </a:p>
          <a:p>
            <a:pPr>
              <a:buSzPct val="25000"/>
            </a:pPr>
            <a:r>
              <a:rPr lang="en-US" sz="1300" dirty="0">
                <a:solidFill>
                  <a:schemeClr val="dk1"/>
                </a:solidFill>
                <a:latin typeface="Calibri"/>
                <a:ea typeface="Calibri"/>
                <a:cs typeface="Calibri"/>
                <a:sym typeface="Calibri"/>
              </a:rPr>
              <a:t>Markers</a:t>
            </a:r>
          </a:p>
          <a:p>
            <a:endParaRPr sz="1300" dirty="0">
              <a:solidFill>
                <a:schemeClr val="dk1"/>
              </a:solidFill>
              <a:latin typeface="Calibri"/>
              <a:ea typeface="Calibri"/>
              <a:cs typeface="Calibri"/>
              <a:sym typeface="Calibri"/>
            </a:endParaRPr>
          </a:p>
          <a:p>
            <a:endParaRPr sz="600" dirty="0">
              <a:solidFill>
                <a:schemeClr val="dk1"/>
              </a:solidFill>
              <a:latin typeface="Calibri"/>
              <a:ea typeface="Calibri"/>
              <a:cs typeface="Calibri"/>
              <a:sym typeface="Calibri"/>
            </a:endParaRPr>
          </a:p>
          <a:p>
            <a:pPr>
              <a:buSzPct val="25000"/>
            </a:pPr>
            <a:r>
              <a:rPr lang="en-US" sz="1300" b="1" dirty="0">
                <a:solidFill>
                  <a:schemeClr val="dk1"/>
                </a:solidFill>
                <a:latin typeface="Calibri"/>
                <a:ea typeface="Calibri"/>
                <a:cs typeface="Calibri"/>
                <a:sym typeface="Calibri"/>
              </a:rPr>
              <a:t>Learning Goals</a:t>
            </a:r>
            <a:r>
              <a:rPr lang="en-US" sz="1300" dirty="0">
                <a:solidFill>
                  <a:schemeClr val="dk1"/>
                </a:solidFill>
                <a:latin typeface="Calibri"/>
                <a:ea typeface="Calibri"/>
                <a:cs typeface="Calibri"/>
                <a:sym typeface="Calibri"/>
              </a:rPr>
              <a:t>:</a:t>
            </a:r>
          </a:p>
          <a:p>
            <a:r>
              <a:rPr lang="en-US" sz="1300" dirty="0">
                <a:solidFill>
                  <a:schemeClr val="dk1"/>
                </a:solidFill>
                <a:latin typeface="Calibri"/>
                <a:ea typeface="Calibri"/>
                <a:cs typeface="Calibri"/>
                <a:sym typeface="Calibri"/>
              </a:rPr>
              <a:t>Students will understand that plants and animals can have a symbiotic relationship.</a:t>
            </a:r>
          </a:p>
          <a:p>
            <a:r>
              <a:rPr lang="en-US" sz="1300" dirty="0">
                <a:solidFill>
                  <a:schemeClr val="dk1"/>
                </a:solidFill>
                <a:latin typeface="Calibri"/>
                <a:ea typeface="Calibri"/>
                <a:cs typeface="Calibri"/>
                <a:sym typeface="Calibri"/>
              </a:rPr>
              <a:t>Students will understand that plants are different throughout different seasons. </a:t>
            </a:r>
          </a:p>
          <a:p>
            <a:pPr marL="191030" indent="-7075"/>
            <a:endParaRPr sz="1300" dirty="0">
              <a:solidFill>
                <a:schemeClr val="dk1"/>
              </a:solidFill>
              <a:latin typeface="Calibri"/>
              <a:ea typeface="Calibri"/>
              <a:cs typeface="Calibri"/>
              <a:sym typeface="Calibri"/>
            </a:endParaRPr>
          </a:p>
          <a:p>
            <a:pPr marL="191030" indent="-7075"/>
            <a:endParaRPr sz="600"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Students will understand the key terms:</a:t>
            </a:r>
          </a:p>
          <a:p>
            <a:pPr>
              <a:buSzPct val="25000"/>
            </a:pPr>
            <a:r>
              <a:rPr lang="en-US" sz="1100" i="1" dirty="0">
                <a:solidFill>
                  <a:schemeClr val="dk1"/>
                </a:solidFill>
                <a:latin typeface="Calibri"/>
                <a:ea typeface="Calibri"/>
                <a:cs typeface="Calibri"/>
                <a:sym typeface="Calibri"/>
              </a:rPr>
              <a:t>Note: Definitions are provided here for the convenience of facilitators. Students are expected to understand these key terms in the context of the task, not memorize the definitions</a:t>
            </a:r>
            <a:r>
              <a:rPr lang="en-US" sz="1300" dirty="0">
                <a:solidFill>
                  <a:schemeClr val="dk1"/>
                </a:solidFill>
                <a:latin typeface="Calibri"/>
                <a:ea typeface="Calibri"/>
                <a:cs typeface="Calibri"/>
                <a:sym typeface="Calibri"/>
              </a:rPr>
              <a:t>. </a:t>
            </a:r>
          </a:p>
          <a:p>
            <a:endParaRPr sz="600" b="1" dirty="0">
              <a:solidFill>
                <a:schemeClr val="dk1"/>
              </a:solidFill>
              <a:latin typeface="Calibri"/>
              <a:ea typeface="Calibri"/>
              <a:cs typeface="Calibri"/>
              <a:sym typeface="Calibri"/>
            </a:endParaRPr>
          </a:p>
          <a:p>
            <a:r>
              <a:rPr lang="en-US" sz="1300" dirty="0">
                <a:solidFill>
                  <a:schemeClr val="dk1"/>
                </a:solidFill>
                <a:latin typeface="Calibri"/>
                <a:ea typeface="Calibri"/>
                <a:cs typeface="Calibri"/>
                <a:sym typeface="Calibri"/>
              </a:rPr>
              <a:t>cycles (plant and animal life cycles, seasons)</a:t>
            </a:r>
          </a:p>
          <a:p>
            <a:r>
              <a:rPr lang="en-US" sz="1300" dirty="0">
                <a:solidFill>
                  <a:schemeClr val="dk1"/>
                </a:solidFill>
                <a:latin typeface="Calibri"/>
                <a:ea typeface="Calibri"/>
                <a:cs typeface="Calibri"/>
                <a:sym typeface="Calibri"/>
              </a:rPr>
              <a:t>preparing for changes (adaptations, storing food or water, growing thicker fur/shedding fur)</a:t>
            </a:r>
          </a:p>
          <a:p>
            <a:endParaRPr sz="1300" dirty="0">
              <a:solidFill>
                <a:schemeClr val="dk1"/>
              </a:solidFill>
              <a:latin typeface="Calibri"/>
              <a:ea typeface="Calibri"/>
              <a:cs typeface="Calibri"/>
              <a:sym typeface="Calibri"/>
            </a:endParaRPr>
          </a:p>
          <a:p>
            <a:pPr marL="191030" indent="-106128">
              <a:buClr>
                <a:schemeClr val="dk1"/>
              </a:buClr>
            </a:pPr>
            <a:endParaRPr sz="1300" b="1" dirty="0">
              <a:solidFill>
                <a:schemeClr val="dk1"/>
              </a:solidFill>
              <a:latin typeface="Calibri"/>
              <a:ea typeface="Calibri"/>
              <a:cs typeface="Calibri"/>
              <a:sym typeface="Calibri"/>
            </a:endParaRPr>
          </a:p>
          <a:p>
            <a:pPr>
              <a:buSzPct val="25000"/>
            </a:pPr>
            <a:r>
              <a:rPr lang="en-US" sz="1300" dirty="0">
                <a:solidFill>
                  <a:schemeClr val="dk1"/>
                </a:solidFill>
                <a:latin typeface="Calibri"/>
                <a:ea typeface="Calibri"/>
                <a:cs typeface="Calibri"/>
                <a:sym typeface="Calibri"/>
              </a:rPr>
              <a:t>Purpose: The facilitator’s goal is to give students a better understanding of various cycles (seasons, plant/animal life cycles), as well as how animals prepare for different seasons, specifically winter. </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pPr>
              <a:buSzPct val="25000"/>
            </a:pPr>
            <a:r>
              <a:rPr lang="en-US" sz="1000" dirty="0">
                <a:solidFill>
                  <a:schemeClr val="dk1"/>
                </a:solidFill>
                <a:latin typeface="Calibri"/>
                <a:ea typeface="Calibri"/>
                <a:cs typeface="Calibri"/>
                <a:sym typeface="Calibri"/>
              </a:rPr>
              <a:t>*Facilitators can decide whether they want to display ancillary materials using an overhead projector or computer/Smartboard, or whether they want to produce them as a handout for students.</a:t>
            </a:r>
          </a:p>
        </p:txBody>
      </p:sp>
    </p:spTree>
    <p:extLst>
      <p:ext uri="{BB962C8B-B14F-4D97-AF65-F5344CB8AC3E}">
        <p14:creationId xmlns:p14="http://schemas.microsoft.com/office/powerpoint/2010/main" val="40410962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03706" y="251461"/>
            <a:ext cx="7081519" cy="9697049"/>
          </a:xfrm>
          <a:prstGeom prst="rect">
            <a:avLst/>
          </a:prstGeom>
          <a:noFill/>
          <a:ln>
            <a:noFill/>
          </a:ln>
        </p:spPr>
        <p:txBody>
          <a:bodyPr lIns="101866" tIns="50919" rIns="101866" bIns="50919" anchor="t" anchorCtr="0">
            <a:noAutofit/>
          </a:bodyPr>
          <a:lstStyle/>
          <a:p>
            <a:pPr>
              <a:buSzPct val="25000"/>
            </a:pPr>
            <a:r>
              <a:rPr lang="en-US" b="1">
                <a:solidFill>
                  <a:schemeClr val="dk1"/>
                </a:solidFill>
                <a:latin typeface="Calibri"/>
                <a:ea typeface="Calibri"/>
                <a:cs typeface="Calibri"/>
                <a:sym typeface="Calibri"/>
              </a:rPr>
              <a:t>Plant and Animal Relationships</a:t>
            </a:r>
            <a:r>
              <a:rPr lang="en-US" sz="1600" b="1">
                <a:solidFill>
                  <a:schemeClr val="dk1"/>
                </a:solidFill>
                <a:latin typeface="Calibri"/>
                <a:ea typeface="Calibri"/>
                <a:cs typeface="Calibri"/>
                <a:sym typeface="Calibri"/>
              </a:rPr>
              <a:t> </a:t>
            </a:r>
            <a:r>
              <a:rPr lang="en-US" sz="1300" i="1">
                <a:solidFill>
                  <a:schemeClr val="dk1"/>
                </a:solidFill>
                <a:latin typeface="Calibri"/>
                <a:ea typeface="Calibri"/>
                <a:cs typeface="Calibri"/>
                <a:sym typeface="Calibri"/>
              </a:rPr>
              <a:t>continued…</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You went on a field trip to the park. Your teacher has asked you to write an article describing what plants look like in the different stages of its life cycle.  The Plant Life Cycle Illustration can help you.  Explain how the different stages of a plant's life cycle affect a squirrel's ability to gather food.</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Facilitator says: “Today we will get ready for the Plants and Animals Performance Task. </a:t>
            </a:r>
          </a:p>
          <a:p>
            <a:pPr>
              <a:buClr>
                <a:schemeClr val="dk1"/>
              </a:buClr>
              <a:buSzPct val="91666"/>
            </a:pPr>
            <a:r>
              <a:rPr lang="en-US" sz="1300" b="1">
                <a:solidFill>
                  <a:schemeClr val="dk1"/>
                </a:solidFill>
                <a:latin typeface="Calibri"/>
                <a:ea typeface="Calibri"/>
                <a:cs typeface="Calibri"/>
                <a:sym typeface="Calibri"/>
              </a:rPr>
              <a:t>We will talk about how plants change as they grow.  Then we will talk about why this is </a:t>
            </a:r>
          </a:p>
          <a:p>
            <a:pPr>
              <a:buClr>
                <a:schemeClr val="dk1"/>
              </a:buClr>
              <a:buSzPct val="91666"/>
            </a:pPr>
            <a:r>
              <a:rPr lang="en-US" sz="1300" b="1">
                <a:solidFill>
                  <a:schemeClr val="dk1"/>
                </a:solidFill>
                <a:latin typeface="Calibri"/>
                <a:ea typeface="Calibri"/>
                <a:cs typeface="Calibri"/>
                <a:sym typeface="Calibri"/>
              </a:rPr>
              <a:t>important to animals.</a:t>
            </a:r>
          </a:p>
          <a:p>
            <a:pPr>
              <a:buClr>
                <a:schemeClr val="dk1"/>
              </a:buClr>
              <a:buSzPct val="91666"/>
            </a:pPr>
            <a:r>
              <a:rPr lang="en-US" sz="1300" b="1">
                <a:solidFill>
                  <a:schemeClr val="dk1"/>
                </a:solidFill>
                <a:latin typeface="Calibri"/>
                <a:ea typeface="Calibri"/>
                <a:cs typeface="Calibri"/>
                <a:sym typeface="Calibri"/>
              </a:rPr>
              <a:t>“Turn and talk to you partner about how plants change as they grow.”</a:t>
            </a:r>
          </a:p>
          <a:p>
            <a:endParaRPr sz="1300" b="1">
              <a:solidFill>
                <a:schemeClr val="dk1"/>
              </a:solidFill>
              <a:latin typeface="Calibri"/>
              <a:ea typeface="Calibri"/>
              <a:cs typeface="Calibri"/>
              <a:sym typeface="Calibri"/>
            </a:endParaRPr>
          </a:p>
          <a:p>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Discussion question:</a:t>
            </a:r>
          </a:p>
          <a:p>
            <a:pPr>
              <a:buClr>
                <a:schemeClr val="dk1"/>
              </a:buClr>
              <a:buSzPct val="91666"/>
            </a:pPr>
            <a:r>
              <a:rPr lang="en-US" sz="1300" b="1">
                <a:solidFill>
                  <a:schemeClr val="dk1"/>
                </a:solidFill>
                <a:latin typeface="Calibri"/>
                <a:ea typeface="Calibri"/>
                <a:cs typeface="Calibri"/>
                <a:sym typeface="Calibri"/>
              </a:rPr>
              <a:t>“What do you know about how plants change as they grow?”</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Possible student responses (unscripted)</a:t>
            </a:r>
          </a:p>
          <a:p>
            <a:pPr>
              <a:buClr>
                <a:schemeClr val="dk1"/>
              </a:buClr>
              <a:buSzPct val="91666"/>
            </a:pPr>
            <a:r>
              <a:rPr lang="en-US" sz="1300" b="1">
                <a:solidFill>
                  <a:schemeClr val="dk1"/>
                </a:solidFill>
                <a:latin typeface="Calibri"/>
                <a:ea typeface="Calibri"/>
                <a:cs typeface="Calibri"/>
                <a:sym typeface="Calibri"/>
              </a:rPr>
              <a:t>“Plants start little and get big.”</a:t>
            </a:r>
          </a:p>
          <a:p>
            <a:pPr>
              <a:buClr>
                <a:schemeClr val="dk1"/>
              </a:buClr>
              <a:buSzPct val="91666"/>
            </a:pPr>
            <a:r>
              <a:rPr lang="en-US" sz="1300" b="1">
                <a:solidFill>
                  <a:schemeClr val="dk1"/>
                </a:solidFill>
                <a:latin typeface="Calibri"/>
                <a:ea typeface="Calibri"/>
                <a:cs typeface="Calibri"/>
                <a:sym typeface="Calibri"/>
              </a:rPr>
              <a:t>“Plants grow from seeds.”</a:t>
            </a:r>
          </a:p>
          <a:p>
            <a:pPr>
              <a:buClr>
                <a:schemeClr val="dk1"/>
              </a:buClr>
              <a:buSzPct val="91666"/>
            </a:pPr>
            <a:r>
              <a:rPr lang="en-US" sz="1300" b="1">
                <a:solidFill>
                  <a:schemeClr val="dk1"/>
                </a:solidFill>
                <a:latin typeface="Calibri"/>
                <a:ea typeface="Calibri"/>
                <a:cs typeface="Calibri"/>
                <a:sym typeface="Calibri"/>
              </a:rPr>
              <a:t>“Some plants grow into big trees.”</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[Give students 2 minutes to turn and share with a partner]</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Facilitator says: “Students, please help me to make a chart of the life cycle of a tree.”</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[The facilitator will solicit responses from students to label the stages of a tree’s development (seed, sprout, young tree, adult tree)]</a:t>
            </a:r>
          </a:p>
          <a:p>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Facilitator says: “Turn and talk to your partner about why plants are important to </a:t>
            </a:r>
          </a:p>
          <a:p>
            <a:pPr>
              <a:buClr>
                <a:schemeClr val="dk1"/>
              </a:buClr>
              <a:buSzPct val="91666"/>
            </a:pPr>
            <a:r>
              <a:rPr lang="en-US" sz="1300" b="1">
                <a:solidFill>
                  <a:schemeClr val="dk1"/>
                </a:solidFill>
                <a:latin typeface="Calibri"/>
                <a:ea typeface="Calibri"/>
                <a:cs typeface="Calibri"/>
                <a:sym typeface="Calibri"/>
              </a:rPr>
              <a:t>animals.”</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Discussion question:</a:t>
            </a:r>
          </a:p>
          <a:p>
            <a:pPr>
              <a:buClr>
                <a:schemeClr val="dk1"/>
              </a:buClr>
              <a:buSzPct val="91666"/>
            </a:pPr>
            <a:r>
              <a:rPr lang="en-US" sz="1300" b="1">
                <a:solidFill>
                  <a:schemeClr val="dk1"/>
                </a:solidFill>
                <a:latin typeface="Calibri"/>
                <a:ea typeface="Calibri"/>
                <a:cs typeface="Calibri"/>
                <a:sym typeface="Calibri"/>
              </a:rPr>
              <a:t>“What do you know about why plants are important to animals?”</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Possible student response (unscripted)</a:t>
            </a:r>
          </a:p>
          <a:p>
            <a:pPr>
              <a:buClr>
                <a:schemeClr val="dk1"/>
              </a:buClr>
              <a:buSzPct val="91666"/>
            </a:pPr>
            <a:r>
              <a:rPr lang="en-US" sz="1300" b="1">
                <a:solidFill>
                  <a:schemeClr val="dk1"/>
                </a:solidFill>
                <a:latin typeface="Calibri"/>
                <a:ea typeface="Calibri"/>
                <a:cs typeface="Calibri"/>
                <a:sym typeface="Calibri"/>
              </a:rPr>
              <a:t>“Animals eat plants.”</a:t>
            </a:r>
          </a:p>
          <a:p>
            <a:pPr>
              <a:buClr>
                <a:schemeClr val="dk1"/>
              </a:buClr>
              <a:buSzPct val="91666"/>
            </a:pPr>
            <a:r>
              <a:rPr lang="en-US" sz="1300" b="1">
                <a:solidFill>
                  <a:schemeClr val="dk1"/>
                </a:solidFill>
                <a:latin typeface="Calibri"/>
                <a:ea typeface="Calibri"/>
                <a:cs typeface="Calibri"/>
                <a:sym typeface="Calibri"/>
              </a:rPr>
              <a:t>“Animals need plants to hide under.”</a:t>
            </a:r>
          </a:p>
          <a:p>
            <a:pPr>
              <a:buClr>
                <a:schemeClr val="dk1"/>
              </a:buClr>
              <a:buSzPct val="91666"/>
            </a:pPr>
            <a:r>
              <a:rPr lang="en-US" sz="1300" b="1">
                <a:solidFill>
                  <a:schemeClr val="dk1"/>
                </a:solidFill>
                <a:latin typeface="Calibri"/>
                <a:ea typeface="Calibri"/>
                <a:cs typeface="Calibri"/>
                <a:sym typeface="Calibri"/>
              </a:rPr>
              <a:t>“Animals need plants for food.”</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Facilitator says:  “Now we are going to watch a short video about plants and animals.”</a:t>
            </a:r>
          </a:p>
          <a:p>
            <a:pPr>
              <a:buClr>
                <a:schemeClr val="dk1"/>
              </a:buClr>
              <a:buSzPct val="91666"/>
            </a:pPr>
            <a:r>
              <a:rPr lang="en-US" sz="1300" b="1">
                <a:solidFill>
                  <a:schemeClr val="dk1"/>
                </a:solidFill>
                <a:latin typeface="Calibri"/>
                <a:ea typeface="Calibri"/>
                <a:cs typeface="Calibri"/>
                <a:sym typeface="Calibri"/>
              </a:rPr>
              <a:t>https://www.youtube.com/watch?v=Q80pcN0lp8s</a:t>
            </a:r>
          </a:p>
          <a:p>
            <a:pPr>
              <a:buClr>
                <a:schemeClr val="dk1"/>
              </a:buClr>
            </a:pPr>
            <a:endParaRPr sz="1300" b="1">
              <a:solidFill>
                <a:schemeClr val="dk1"/>
              </a:solidFill>
              <a:latin typeface="Calibri"/>
              <a:ea typeface="Calibri"/>
              <a:cs typeface="Calibri"/>
              <a:sym typeface="Calibri"/>
            </a:endParaRPr>
          </a:p>
          <a:p>
            <a:pPr>
              <a:buClr>
                <a:schemeClr val="dk1"/>
              </a:buClr>
            </a:pPr>
            <a:endParaRPr sz="1300" b="1">
              <a:solidFill>
                <a:schemeClr val="dk1"/>
              </a:solidFill>
              <a:latin typeface="Calibri"/>
              <a:ea typeface="Calibri"/>
              <a:cs typeface="Calibri"/>
              <a:sym typeface="Calibri"/>
            </a:endParaRPr>
          </a:p>
          <a:p>
            <a:pPr>
              <a:buClr>
                <a:schemeClr val="dk1"/>
              </a:buClr>
            </a:pPr>
            <a:endParaRPr sz="1300" b="1">
              <a:solidFill>
                <a:schemeClr val="dk1"/>
              </a:solidFill>
              <a:latin typeface="Calibri"/>
              <a:ea typeface="Calibri"/>
              <a:cs typeface="Calibri"/>
              <a:sym typeface="Calibri"/>
            </a:endParaRPr>
          </a:p>
          <a:p>
            <a:pPr>
              <a:buClr>
                <a:schemeClr val="dk1"/>
              </a:buClr>
            </a:pPr>
            <a:endParaRPr sz="1300" b="1">
              <a:solidFill>
                <a:schemeClr val="dk1"/>
              </a:solidFill>
              <a:latin typeface="Calibri"/>
              <a:ea typeface="Calibri"/>
              <a:cs typeface="Calibri"/>
              <a:sym typeface="Calibri"/>
            </a:endParaRPr>
          </a:p>
          <a:p>
            <a:endParaRPr sz="1300" b="1">
              <a:solidFill>
                <a:schemeClr val="dk1"/>
              </a:solidFill>
              <a:latin typeface="Calibri"/>
              <a:ea typeface="Calibri"/>
              <a:cs typeface="Calibri"/>
              <a:sym typeface="Calibri"/>
            </a:endParaRP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 </a:t>
            </a:r>
          </a:p>
          <a:p>
            <a:pPr>
              <a:buClr>
                <a:schemeClr val="dk1"/>
              </a:buClr>
            </a:pPr>
            <a:endParaRPr sz="1300" b="1">
              <a:solidFill>
                <a:schemeClr val="dk1"/>
              </a:solidFill>
              <a:latin typeface="Calibri"/>
              <a:ea typeface="Calibri"/>
              <a:cs typeface="Calibri"/>
              <a:sym typeface="Calibri"/>
            </a:endParaRPr>
          </a:p>
          <a:p>
            <a:pPr>
              <a:buClr>
                <a:schemeClr val="dk1"/>
              </a:buClr>
            </a:pPr>
            <a:endParaRPr sz="1300" b="1">
              <a:solidFill>
                <a:schemeClr val="dk1"/>
              </a:solidFill>
              <a:latin typeface="Calibri"/>
              <a:ea typeface="Calibri"/>
              <a:cs typeface="Calibri"/>
              <a:sym typeface="Calibri"/>
            </a:endParaRPr>
          </a:p>
          <a:p>
            <a:endParaRPr sz="1300" b="1">
              <a:solidFill>
                <a:schemeClr val="dk1"/>
              </a:solidFill>
              <a:latin typeface="Calibri"/>
              <a:ea typeface="Calibri"/>
              <a:cs typeface="Calibri"/>
              <a:sym typeface="Calibri"/>
            </a:endParaRPr>
          </a:p>
          <a:p>
            <a:endParaRPr sz="1300">
              <a:solidFill>
                <a:schemeClr val="dk1"/>
              </a:solidFill>
              <a:latin typeface="Calibri"/>
              <a:ea typeface="Calibri"/>
              <a:cs typeface="Calibri"/>
              <a:sym typeface="Calibri"/>
            </a:endParaRPr>
          </a:p>
          <a:p>
            <a:endParaRPr sz="1300">
              <a:solidFill>
                <a:schemeClr val="dk1"/>
              </a:solidFill>
              <a:latin typeface="Calibri"/>
              <a:ea typeface="Calibri"/>
              <a:cs typeface="Calibri"/>
              <a:sym typeface="Calibri"/>
            </a:endParaRPr>
          </a:p>
          <a:p>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248169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296905" y="233283"/>
            <a:ext cx="6899280" cy="9420179"/>
          </a:xfrm>
          <a:prstGeom prst="rect">
            <a:avLst/>
          </a:prstGeom>
          <a:noFill/>
          <a:ln>
            <a:noFill/>
          </a:ln>
        </p:spPr>
        <p:txBody>
          <a:bodyPr lIns="101866" tIns="101866" rIns="101866" bIns="101866" anchor="t" anchorCtr="0">
            <a:noAutofit/>
          </a:bodyPr>
          <a:lstStyle/>
          <a:p>
            <a:r>
              <a:rPr lang="en-US" b="1">
                <a:solidFill>
                  <a:schemeClr val="dk1"/>
                </a:solidFill>
                <a:latin typeface="Calibri"/>
                <a:ea typeface="Calibri"/>
                <a:cs typeface="Calibri"/>
                <a:sym typeface="Calibri"/>
              </a:rPr>
              <a:t>Plant and Animal Relationships </a:t>
            </a:r>
            <a:r>
              <a:rPr lang="en-US" sz="1300" i="1">
                <a:solidFill>
                  <a:schemeClr val="dk1"/>
                </a:solidFill>
                <a:latin typeface="Calibri"/>
                <a:ea typeface="Calibri"/>
                <a:cs typeface="Calibri"/>
                <a:sym typeface="Calibri"/>
              </a:rPr>
              <a:t>continued…</a:t>
            </a:r>
          </a:p>
          <a:p>
            <a:pPr>
              <a:buClr>
                <a:schemeClr val="dk1"/>
              </a:buClr>
            </a:pPr>
            <a:endParaRPr sz="1300">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During this video, the facilitator will pause during the sections that include text. They should label a cherry tree cycle poster with pictures of the tree and include labels of the stages in the cherry tree development for spring and summer. When there is a text in the video, the teacher should add to the poster the corresponding labels for spring (flowers, bees come to pollinate) and for summer (cherries mature, cherries are picked by people and animals).  The video only informs through spring and summer, therefore, discussion will then follow later in the lesson guiding students to finish the cycle for fall and winter.</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Facilitator says: “Did you notice that this is another cycle for adult trees? It goes through different stages depending on the season.”</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[Facilitator will then continue guiding students in labeling the various parts of the life cycle of a tree through the seasons, helping students to infer what happens in the fall and the winter.]</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Facilitator says: “What do we know about the changes that happen with trees during the fall?”</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[Turn and talk, share out responses]</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Possible student responses (unscripted)</a:t>
            </a:r>
          </a:p>
          <a:p>
            <a:r>
              <a:rPr lang="en-US" sz="1300" b="1">
                <a:solidFill>
                  <a:schemeClr val="dk1"/>
                </a:solidFill>
                <a:latin typeface="Calibri"/>
                <a:ea typeface="Calibri"/>
                <a:cs typeface="Calibri"/>
                <a:sym typeface="Calibri"/>
              </a:rPr>
              <a:t>“The leaves change color.”</a:t>
            </a:r>
          </a:p>
          <a:p>
            <a:r>
              <a:rPr lang="en-US" sz="1300" b="1">
                <a:solidFill>
                  <a:schemeClr val="dk1"/>
                </a:solidFill>
                <a:latin typeface="Calibri"/>
                <a:ea typeface="Calibri"/>
                <a:cs typeface="Calibri"/>
                <a:sym typeface="Calibri"/>
              </a:rPr>
              <a:t>“The leaves fall off the trees.”</a:t>
            </a:r>
          </a:p>
          <a:p>
            <a:r>
              <a:rPr lang="en-US" sz="1300" b="1">
                <a:solidFill>
                  <a:schemeClr val="dk1"/>
                </a:solidFill>
                <a:latin typeface="Calibri"/>
                <a:ea typeface="Calibri"/>
                <a:cs typeface="Calibri"/>
                <a:sym typeface="Calibri"/>
              </a:rPr>
              <a:t>“All of the fruit is gone.”</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[Facilitator posts the fall picture to the cycle and labels this section with student responses.]</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Facilitator says: “What do we know about the changes that happen with trees during the winter?”</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[Turn and talk, share responses]</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Possible student responses (unscripted)</a:t>
            </a:r>
          </a:p>
          <a:p>
            <a:r>
              <a:rPr lang="en-US" sz="1300" b="1">
                <a:solidFill>
                  <a:schemeClr val="dk1"/>
                </a:solidFill>
                <a:latin typeface="Calibri"/>
                <a:ea typeface="Calibri"/>
                <a:cs typeface="Calibri"/>
                <a:sym typeface="Calibri"/>
              </a:rPr>
              <a:t>“There are no leaves or fruit on the tree.”</a:t>
            </a:r>
          </a:p>
          <a:p>
            <a:r>
              <a:rPr lang="en-US" sz="1300" b="1">
                <a:solidFill>
                  <a:schemeClr val="dk1"/>
                </a:solidFill>
                <a:latin typeface="Calibri"/>
                <a:ea typeface="Calibri"/>
                <a:cs typeface="Calibri"/>
                <a:sym typeface="Calibri"/>
              </a:rPr>
              <a:t>“It’s too cold for the leaves to survive.”</a:t>
            </a:r>
          </a:p>
          <a:p>
            <a:r>
              <a:rPr lang="en-US" sz="1300" b="1">
                <a:solidFill>
                  <a:schemeClr val="dk1"/>
                </a:solidFill>
                <a:latin typeface="Calibri"/>
                <a:ea typeface="Calibri"/>
                <a:cs typeface="Calibri"/>
                <a:sym typeface="Calibri"/>
              </a:rPr>
              <a:t>“The tree is just a trunk and branches.”</a:t>
            </a:r>
          </a:p>
          <a:p>
            <a:endParaRPr sz="1300" b="1">
              <a:solidFill>
                <a:schemeClr val="dk1"/>
              </a:solidFill>
              <a:latin typeface="Calibri"/>
              <a:ea typeface="Calibri"/>
              <a:cs typeface="Calibri"/>
              <a:sym typeface="Calibri"/>
            </a:endParaRPr>
          </a:p>
          <a:p>
            <a:r>
              <a:rPr lang="en-US" sz="1300" b="1">
                <a:solidFill>
                  <a:schemeClr val="dk1"/>
                </a:solidFill>
                <a:latin typeface="Calibri"/>
                <a:ea typeface="Calibri"/>
                <a:cs typeface="Calibri"/>
                <a:sym typeface="Calibri"/>
              </a:rPr>
              <a:t>[Facilitator posts the winter picture to the cycle and labels this section with student responses.]</a:t>
            </a:r>
          </a:p>
          <a:p>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Discussion question from video:</a:t>
            </a:r>
          </a:p>
          <a:p>
            <a:pPr>
              <a:buClr>
                <a:schemeClr val="dk1"/>
              </a:buClr>
              <a:buSzPct val="91666"/>
            </a:pPr>
            <a:r>
              <a:rPr lang="en-US" sz="1300" b="1">
                <a:solidFill>
                  <a:schemeClr val="dk1"/>
                </a:solidFill>
                <a:latin typeface="Calibri"/>
                <a:ea typeface="Calibri"/>
                <a:cs typeface="Calibri"/>
                <a:sym typeface="Calibri"/>
              </a:rPr>
              <a:t>“What did you notice was the relationship between the cherry blossom and the bee?”</a:t>
            </a:r>
          </a:p>
          <a:p>
            <a:pPr>
              <a:buClr>
                <a:schemeClr val="dk1"/>
              </a:buClr>
            </a:pPr>
            <a:endParaRPr sz="1300" b="1">
              <a:solidFill>
                <a:schemeClr val="dk1"/>
              </a:solidFill>
              <a:latin typeface="Calibri"/>
              <a:ea typeface="Calibri"/>
              <a:cs typeface="Calibri"/>
              <a:sym typeface="Calibri"/>
            </a:endParaRPr>
          </a:p>
          <a:p>
            <a:pPr>
              <a:buClr>
                <a:schemeClr val="dk1"/>
              </a:buClr>
              <a:buSzPct val="91666"/>
            </a:pPr>
            <a:r>
              <a:rPr lang="en-US" sz="1300" b="1">
                <a:solidFill>
                  <a:schemeClr val="dk1"/>
                </a:solidFill>
                <a:latin typeface="Calibri"/>
                <a:ea typeface="Calibri"/>
                <a:cs typeface="Calibri"/>
                <a:sym typeface="Calibri"/>
              </a:rPr>
              <a:t>Possible student responses (unscripted)</a:t>
            </a:r>
          </a:p>
          <a:p>
            <a:pPr>
              <a:buClr>
                <a:schemeClr val="dk1"/>
              </a:buClr>
              <a:buSzPct val="91666"/>
            </a:pPr>
            <a:r>
              <a:rPr lang="en-US" sz="1300" b="1">
                <a:solidFill>
                  <a:schemeClr val="dk1"/>
                </a:solidFill>
                <a:latin typeface="Calibri"/>
                <a:ea typeface="Calibri"/>
                <a:cs typeface="Calibri"/>
                <a:sym typeface="Calibri"/>
              </a:rPr>
              <a:t>“The bee ate the pollen.”</a:t>
            </a:r>
          </a:p>
          <a:p>
            <a:pPr>
              <a:buClr>
                <a:schemeClr val="dk1"/>
              </a:buClr>
              <a:buSzPct val="91666"/>
            </a:pPr>
            <a:r>
              <a:rPr lang="en-US" sz="1300" b="1">
                <a:solidFill>
                  <a:schemeClr val="dk1"/>
                </a:solidFill>
                <a:latin typeface="Calibri"/>
                <a:ea typeface="Calibri"/>
                <a:cs typeface="Calibri"/>
                <a:sym typeface="Calibri"/>
              </a:rPr>
              <a:t>“The tree gave the bee food.”</a:t>
            </a:r>
          </a:p>
          <a:p>
            <a:pPr>
              <a:buClr>
                <a:schemeClr val="dk1"/>
              </a:buClr>
              <a:buSzPct val="91666"/>
            </a:pPr>
            <a:r>
              <a:rPr lang="en-US" sz="1300" b="1">
                <a:solidFill>
                  <a:schemeClr val="dk1"/>
                </a:solidFill>
                <a:latin typeface="Calibri"/>
                <a:ea typeface="Calibri"/>
                <a:cs typeface="Calibri"/>
                <a:sym typeface="Calibri"/>
              </a:rPr>
              <a:t>“The bee moved from tree to tree.”</a:t>
            </a:r>
          </a:p>
          <a:p>
            <a:endParaRPr sz="1300" b="1">
              <a:solidFill>
                <a:schemeClr val="dk1"/>
              </a:solidFill>
              <a:latin typeface="Calibri"/>
              <a:ea typeface="Calibri"/>
              <a:cs typeface="Calibri"/>
              <a:sym typeface="Calibri"/>
            </a:endParaRPr>
          </a:p>
          <a:p>
            <a:endParaRPr sz="1300">
              <a:solidFill>
                <a:schemeClr val="dk1"/>
              </a:solidFill>
              <a:latin typeface="Calibri"/>
              <a:ea typeface="Calibri"/>
              <a:cs typeface="Calibri"/>
              <a:sym typeface="Calibri"/>
            </a:endParaRPr>
          </a:p>
          <a:p>
            <a:pPr>
              <a:buClr>
                <a:schemeClr val="dk1"/>
              </a:buClr>
            </a:pPr>
            <a:endParaRPr sz="1300" b="1">
              <a:solidFill>
                <a:schemeClr val="dk1"/>
              </a:solidFill>
              <a:latin typeface="Calibri"/>
              <a:ea typeface="Calibri"/>
              <a:cs typeface="Calibri"/>
              <a:sym typeface="Calibri"/>
            </a:endParaRPr>
          </a:p>
          <a:p>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973986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346375" y="295020"/>
            <a:ext cx="6863920" cy="4713720"/>
          </a:xfrm>
          <a:prstGeom prst="rect">
            <a:avLst/>
          </a:prstGeom>
          <a:noFill/>
          <a:ln>
            <a:noFill/>
          </a:ln>
        </p:spPr>
        <p:txBody>
          <a:bodyPr lIns="101866" tIns="101866" rIns="101866" bIns="101866" anchor="t" anchorCtr="0">
            <a:noAutofit/>
          </a:bodyPr>
          <a:lstStyle/>
          <a:p>
            <a:r>
              <a:rPr lang="en-US" b="1" dirty="0">
                <a:solidFill>
                  <a:schemeClr val="dk1"/>
                </a:solidFill>
                <a:latin typeface="Calibri"/>
                <a:ea typeface="Calibri"/>
                <a:cs typeface="Calibri"/>
                <a:sym typeface="Calibri"/>
              </a:rPr>
              <a:t>Plant and Animal Relationships </a:t>
            </a:r>
            <a:r>
              <a:rPr lang="en-US" sz="1300" i="1" dirty="0">
                <a:solidFill>
                  <a:schemeClr val="dk1"/>
                </a:solidFill>
                <a:latin typeface="Calibri"/>
                <a:ea typeface="Calibri"/>
                <a:cs typeface="Calibri"/>
                <a:sym typeface="Calibri"/>
              </a:rPr>
              <a:t>continued…</a:t>
            </a:r>
          </a:p>
          <a:p>
            <a:pPr>
              <a:buClr>
                <a:schemeClr val="dk1"/>
              </a:buClr>
              <a:buSzPct val="91666"/>
            </a:pPr>
            <a:r>
              <a:rPr lang="en-US" sz="1300" b="1" dirty="0" smtClean="0">
                <a:solidFill>
                  <a:schemeClr val="dk1"/>
                </a:solidFill>
                <a:latin typeface="Calibri"/>
                <a:ea typeface="Calibri"/>
                <a:cs typeface="Calibri"/>
                <a:sym typeface="Calibri"/>
              </a:rPr>
              <a:t>Facilitator </a:t>
            </a:r>
            <a:r>
              <a:rPr lang="en-US" sz="1300" b="1" dirty="0">
                <a:solidFill>
                  <a:schemeClr val="dk1"/>
                </a:solidFill>
                <a:latin typeface="Calibri"/>
                <a:ea typeface="Calibri"/>
                <a:cs typeface="Calibri"/>
                <a:sym typeface="Calibri"/>
              </a:rPr>
              <a:t>says: </a:t>
            </a:r>
          </a:p>
          <a:p>
            <a:r>
              <a:rPr lang="en-US" sz="1300" b="1" dirty="0">
                <a:solidFill>
                  <a:schemeClr val="dk1"/>
                </a:solidFill>
                <a:latin typeface="Calibri"/>
                <a:ea typeface="Calibri"/>
                <a:cs typeface="Calibri"/>
                <a:sym typeface="Calibri"/>
              </a:rPr>
              <a:t>“Remember that bees are pollinators. This means that they move pollen from tree to tree while they eat, helping to create new flowers.”</a:t>
            </a:r>
          </a:p>
          <a:p>
            <a:endParaRPr sz="1300" b="1" dirty="0">
              <a:solidFill>
                <a:schemeClr val="dk1"/>
              </a:solidFill>
              <a:latin typeface="Calibri"/>
              <a:ea typeface="Calibri"/>
              <a:cs typeface="Calibri"/>
              <a:sym typeface="Calibri"/>
            </a:endParaRPr>
          </a:p>
          <a:p>
            <a:r>
              <a:rPr lang="en-US" sz="1300" b="1" dirty="0">
                <a:solidFill>
                  <a:schemeClr val="dk1"/>
                </a:solidFill>
                <a:latin typeface="Calibri"/>
                <a:ea typeface="Calibri"/>
                <a:cs typeface="Calibri"/>
                <a:sym typeface="Calibri"/>
              </a:rPr>
              <a:t>Discussion question:</a:t>
            </a:r>
          </a:p>
          <a:p>
            <a:r>
              <a:rPr lang="en-US" sz="1300" dirty="0">
                <a:solidFill>
                  <a:schemeClr val="dk1"/>
                </a:solidFill>
                <a:latin typeface="Calibri"/>
                <a:ea typeface="Calibri"/>
                <a:cs typeface="Calibri"/>
                <a:sym typeface="Calibri"/>
              </a:rPr>
              <a:t>What would happen to the bees if the plant was just a sprout, or a baby plant that has not grown fruit or seeds yet?</a:t>
            </a:r>
          </a:p>
          <a:p>
            <a:endParaRPr sz="1300" dirty="0">
              <a:solidFill>
                <a:schemeClr val="dk1"/>
              </a:solidFill>
              <a:latin typeface="Calibri"/>
              <a:ea typeface="Calibri"/>
              <a:cs typeface="Calibri"/>
              <a:sym typeface="Calibri"/>
            </a:endParaRPr>
          </a:p>
          <a:p>
            <a:r>
              <a:rPr lang="en-US" sz="1300" b="1" dirty="0">
                <a:solidFill>
                  <a:schemeClr val="dk1"/>
                </a:solidFill>
                <a:latin typeface="Calibri"/>
                <a:ea typeface="Calibri"/>
                <a:cs typeface="Calibri"/>
                <a:sym typeface="Calibri"/>
              </a:rPr>
              <a:t>Possible student responses:</a:t>
            </a:r>
          </a:p>
          <a:p>
            <a:r>
              <a:rPr lang="en-US" sz="1300" dirty="0">
                <a:solidFill>
                  <a:schemeClr val="dk1"/>
                </a:solidFill>
                <a:latin typeface="Calibri"/>
                <a:ea typeface="Calibri"/>
                <a:cs typeface="Calibri"/>
                <a:sym typeface="Calibri"/>
              </a:rPr>
              <a:t>The animal dies.</a:t>
            </a:r>
          </a:p>
          <a:p>
            <a:r>
              <a:rPr lang="en-US" sz="1300" dirty="0">
                <a:solidFill>
                  <a:schemeClr val="dk1"/>
                </a:solidFill>
                <a:latin typeface="Calibri"/>
                <a:ea typeface="Calibri"/>
                <a:cs typeface="Calibri"/>
                <a:sym typeface="Calibri"/>
              </a:rPr>
              <a:t>They find food somewhere else.</a:t>
            </a:r>
          </a:p>
          <a:p>
            <a:r>
              <a:rPr lang="en-US" sz="1300" dirty="0">
                <a:solidFill>
                  <a:schemeClr val="dk1"/>
                </a:solidFill>
                <a:latin typeface="Calibri"/>
                <a:ea typeface="Calibri"/>
                <a:cs typeface="Calibri"/>
                <a:sym typeface="Calibri"/>
              </a:rPr>
              <a:t>Migration.</a:t>
            </a:r>
          </a:p>
          <a:p>
            <a:r>
              <a:rPr lang="en-US" sz="1300" dirty="0">
                <a:solidFill>
                  <a:schemeClr val="dk1"/>
                </a:solidFill>
                <a:latin typeface="Calibri"/>
                <a:ea typeface="Calibri"/>
                <a:cs typeface="Calibri"/>
                <a:sym typeface="Calibri"/>
              </a:rPr>
              <a:t>They decide to adapt and eat a different part of the food chain.</a:t>
            </a:r>
          </a:p>
          <a:p>
            <a:endParaRPr sz="1300" b="1" dirty="0">
              <a:solidFill>
                <a:schemeClr val="dk1"/>
              </a:solidFill>
              <a:latin typeface="Calibri"/>
              <a:ea typeface="Calibri"/>
              <a:cs typeface="Calibri"/>
              <a:sym typeface="Calibri"/>
            </a:endParaRPr>
          </a:p>
          <a:p>
            <a:pPr>
              <a:buClr>
                <a:schemeClr val="dk1"/>
              </a:buClr>
              <a:buSzPct val="25000"/>
            </a:pPr>
            <a:r>
              <a:rPr lang="en-US" sz="1300" b="1" dirty="0">
                <a:solidFill>
                  <a:schemeClr val="dk1"/>
                </a:solidFill>
                <a:latin typeface="Calibri"/>
                <a:ea typeface="Calibri"/>
                <a:cs typeface="Calibri"/>
                <a:sym typeface="Calibri"/>
              </a:rPr>
              <a:t>Facilitator says: “In your performance task, you will be learning more about plant and animal relationships. </a:t>
            </a:r>
          </a:p>
          <a:p>
            <a:pPr>
              <a:buClr>
                <a:schemeClr val="dk1"/>
              </a:buClr>
              <a:buSzPct val="25000"/>
            </a:pPr>
            <a:r>
              <a:rPr lang="en-US" sz="1300" b="1" dirty="0">
                <a:solidFill>
                  <a:schemeClr val="dk1"/>
                </a:solidFill>
                <a:latin typeface="Calibri"/>
                <a:ea typeface="Calibri"/>
                <a:cs typeface="Calibri"/>
                <a:sym typeface="Calibri"/>
              </a:rPr>
              <a:t>The group work you did today should help prepare you for the research and writing you will be doing in the performance task.” </a:t>
            </a:r>
          </a:p>
          <a:p>
            <a:pPr>
              <a:buClr>
                <a:schemeClr val="dk1"/>
              </a:buClr>
            </a:pPr>
            <a:endParaRPr sz="1300" b="1" dirty="0">
              <a:solidFill>
                <a:schemeClr val="dk1"/>
              </a:solidFill>
              <a:latin typeface="Calibri"/>
              <a:ea typeface="Calibri"/>
              <a:cs typeface="Calibri"/>
              <a:sym typeface="Calibri"/>
            </a:endParaRPr>
          </a:p>
          <a:p>
            <a:pPr>
              <a:buClr>
                <a:schemeClr val="dk1"/>
              </a:buClr>
              <a:buSzPct val="25000"/>
            </a:pPr>
            <a:r>
              <a:rPr lang="en-US" sz="1300" b="1" dirty="0">
                <a:solidFill>
                  <a:schemeClr val="dk1"/>
                </a:solidFill>
                <a:latin typeface="Calibri"/>
                <a:ea typeface="Calibri"/>
                <a:cs typeface="Calibri"/>
                <a:sym typeface="Calibri"/>
              </a:rPr>
              <a:t>Note: Facilitator should collect student notes from this activity.</a:t>
            </a:r>
          </a:p>
          <a:p>
            <a:pPr>
              <a:buClr>
                <a:schemeClr val="dk1"/>
              </a:buClr>
            </a:pPr>
            <a:endParaRPr sz="1300" b="1" dirty="0">
              <a:solidFill>
                <a:schemeClr val="dk1"/>
              </a:solidFill>
              <a:latin typeface="Calibri"/>
              <a:ea typeface="Calibri"/>
              <a:cs typeface="Calibri"/>
              <a:sym typeface="Calibri"/>
            </a:endParaRPr>
          </a:p>
          <a:p>
            <a:pPr>
              <a:buClr>
                <a:schemeClr val="dk1"/>
              </a:buClr>
            </a:pPr>
            <a:endParaRPr sz="1300" b="1" dirty="0">
              <a:solidFill>
                <a:schemeClr val="dk1"/>
              </a:solidFill>
              <a:latin typeface="Calibri"/>
              <a:ea typeface="Calibri"/>
              <a:cs typeface="Calibri"/>
              <a:sym typeface="Calibri"/>
            </a:endParaRPr>
          </a:p>
          <a:p>
            <a:endParaRPr sz="1300" b="1" dirty="0">
              <a:solidFill>
                <a:schemeClr val="dk1"/>
              </a:solidFill>
              <a:latin typeface="Calibri"/>
              <a:ea typeface="Calibri"/>
              <a:cs typeface="Calibri"/>
              <a:sym typeface="Calibri"/>
            </a:endParaRPr>
          </a:p>
          <a:p>
            <a:endParaRPr sz="1300" b="1" dirty="0">
              <a:solidFill>
                <a:schemeClr val="dk1"/>
              </a:solidFill>
              <a:latin typeface="Calibri"/>
              <a:ea typeface="Calibri"/>
              <a:cs typeface="Calibri"/>
              <a:sym typeface="Calibri"/>
            </a:endParaRPr>
          </a:p>
          <a:p>
            <a:pPr>
              <a:buClr>
                <a:schemeClr val="dk1"/>
              </a:buClr>
            </a:pPr>
            <a:endParaRPr sz="1300" dirty="0">
              <a:solidFill>
                <a:schemeClr val="dk1"/>
              </a:solidFill>
              <a:latin typeface="Calibri"/>
              <a:ea typeface="Calibri"/>
              <a:cs typeface="Calibri"/>
              <a:sym typeface="Calibri"/>
            </a:endParaRPr>
          </a:p>
          <a:p>
            <a:endParaRPr dirty="0"/>
          </a:p>
        </p:txBody>
      </p:sp>
    </p:spTree>
    <p:extLst>
      <p:ext uri="{BB962C8B-B14F-4D97-AF65-F5344CB8AC3E}">
        <p14:creationId xmlns:p14="http://schemas.microsoft.com/office/powerpoint/2010/main" val="1973038636"/>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TotalTime>
  <Words>11670</Words>
  <Application>Microsoft Office PowerPoint</Application>
  <PresentationFormat>Custom</PresentationFormat>
  <Paragraphs>1746</Paragraphs>
  <Slides>45</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Bookman Old Style</vt:lpstr>
      <vt:lpstr>Calibri</vt:lpstr>
      <vt:lpstr>GillSansMT</vt:lpstr>
      <vt:lpstr>Helvetica</vt:lpstr>
      <vt:lpstr>Lucida Handwriting</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439</cp:revision>
  <cp:lastPrinted>2014-08-19T18:37:43Z</cp:lastPrinted>
  <dcterms:created xsi:type="dcterms:W3CDTF">2013-06-13T16:49:22Z</dcterms:created>
  <dcterms:modified xsi:type="dcterms:W3CDTF">2015-10-30T17:18:18Z</dcterms:modified>
</cp:coreProperties>
</file>