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Lst>
  <p:notesMasterIdLst>
    <p:notesMasterId r:id="rId49"/>
  </p:notesMasterIdLst>
  <p:sldIdLst>
    <p:sldId id="410" r:id="rId3"/>
    <p:sldId id="411" r:id="rId4"/>
    <p:sldId id="454" r:id="rId5"/>
    <p:sldId id="412" r:id="rId6"/>
    <p:sldId id="413" r:id="rId7"/>
    <p:sldId id="451" r:id="rId8"/>
    <p:sldId id="452" r:id="rId9"/>
    <p:sldId id="453" r:id="rId10"/>
    <p:sldId id="414" r:id="rId11"/>
    <p:sldId id="415" r:id="rId12"/>
    <p:sldId id="416" r:id="rId13"/>
    <p:sldId id="417" r:id="rId14"/>
    <p:sldId id="418" r:id="rId15"/>
    <p:sldId id="450" r:id="rId16"/>
    <p:sldId id="448"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45" r:id="rId43"/>
    <p:sldId id="446" r:id="rId44"/>
    <p:sldId id="405" r:id="rId45"/>
    <p:sldId id="406" r:id="rId46"/>
    <p:sldId id="361" r:id="rId47"/>
    <p:sldId id="447" r:id="rId48"/>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803" autoAdjust="0"/>
  </p:normalViewPr>
  <p:slideViewPr>
    <p:cSldViewPr>
      <p:cViewPr>
        <p:scale>
          <a:sx n="78" d="100"/>
          <a:sy n="78" d="100"/>
        </p:scale>
        <p:origin x="-797" y="1094"/>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10/31/2015</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701041" y="4415790"/>
            <a:ext cx="5608319" cy="4183380"/>
          </a:xfrm>
          <a:prstGeom prst="rect">
            <a:avLst/>
          </a:prstGeom>
        </p:spPr>
        <p:txBody>
          <a:bodyPr lIns="93160" tIns="93160" rIns="93160" bIns="93160" anchor="ctr" anchorCtr="0">
            <a:noAutofit/>
          </a:bodyPr>
          <a:lstStyle/>
          <a:p>
            <a:endParaRPr/>
          </a:p>
        </p:txBody>
      </p:sp>
      <p:sp>
        <p:nvSpPr>
          <p:cNvPr id="89" name="Shape 89"/>
          <p:cNvSpPr>
            <a:spLocks noGrp="1" noRot="1" noChangeAspect="1"/>
          </p:cNvSpPr>
          <p:nvPr>
            <p:ph type="sldImg" idx="2"/>
          </p:nvPr>
        </p:nvSpPr>
        <p:spPr>
          <a:xfrm>
            <a:off x="2159000" y="698500"/>
            <a:ext cx="2692400"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p:spPr>
        <p:txBody>
          <a:bodyPr lIns="93160" tIns="93160" rIns="93160" bIns="93160" anchor="ctr" anchorCtr="0">
            <a:noAutofit/>
          </a:bodyPr>
          <a:lstStyle/>
          <a:p>
            <a:endParaRPr/>
          </a:p>
        </p:txBody>
      </p:sp>
      <p:sp>
        <p:nvSpPr>
          <p:cNvPr id="94" name="Shape 94"/>
          <p:cNvSpPr>
            <a:spLocks noGrp="1" noRot="1" noChangeAspect="1"/>
          </p:cNvSpPr>
          <p:nvPr>
            <p:ph type="sldImg" idx="2"/>
          </p:nvPr>
        </p:nvSpPr>
        <p:spPr>
          <a:xfrm>
            <a:off x="2198688" y="698500"/>
            <a:ext cx="2613025"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01041" y="4415790"/>
            <a:ext cx="5608319" cy="4183380"/>
          </a:xfrm>
          <a:prstGeom prst="rect">
            <a:avLst/>
          </a:prstGeom>
        </p:spPr>
        <p:txBody>
          <a:bodyPr lIns="93160" tIns="93160" rIns="93160" bIns="93160" anchor="ctr" anchorCtr="0">
            <a:noAutofit/>
          </a:bodyPr>
          <a:lstStyle/>
          <a:p>
            <a:endParaRPr/>
          </a:p>
        </p:txBody>
      </p:sp>
      <p:sp>
        <p:nvSpPr>
          <p:cNvPr id="99" name="Shape 99"/>
          <p:cNvSpPr>
            <a:spLocks noGrp="1" noRot="1" noChangeAspect="1"/>
          </p:cNvSpPr>
          <p:nvPr>
            <p:ph type="sldImg" idx="2"/>
          </p:nvPr>
        </p:nvSpPr>
        <p:spPr>
          <a:xfrm>
            <a:off x="2198688" y="698500"/>
            <a:ext cx="2613025"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9</a:t>
            </a:fld>
            <a:endParaRPr lang="en-US" dirty="0"/>
          </a:p>
        </p:txBody>
      </p:sp>
    </p:spTree>
    <p:extLst>
      <p:ext uri="{BB962C8B-B14F-4D97-AF65-F5344CB8AC3E}">
        <p14:creationId xmlns:p14="http://schemas.microsoft.com/office/powerpoint/2010/main" val="186816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10</a:t>
            </a:fld>
            <a:endParaRPr lang="en-US" dirty="0"/>
          </a:p>
        </p:txBody>
      </p:sp>
    </p:spTree>
    <p:extLst>
      <p:ext uri="{BB962C8B-B14F-4D97-AF65-F5344CB8AC3E}">
        <p14:creationId xmlns:p14="http://schemas.microsoft.com/office/powerpoint/2010/main" val="388235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57" name="Shape 157"/>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82685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46</a:t>
            </a:fld>
            <a:endParaRPr lang="en-US" dirty="0"/>
          </a:p>
        </p:txBody>
      </p:sp>
    </p:spTree>
    <p:extLst>
      <p:ext uri="{BB962C8B-B14F-4D97-AF65-F5344CB8AC3E}">
        <p14:creationId xmlns:p14="http://schemas.microsoft.com/office/powerpoint/2010/main" val="99558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6F9231-BDEC-4123-85E4-087C88DB3787}"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5880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6F9231-BDEC-4123-85E4-087C88DB3787}"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475199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6F9231-BDEC-4123-85E4-087C88DB3787}"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475199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6F9231-BDEC-4123-85E4-087C88DB3787}"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475199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6F9231-BDEC-4123-85E4-087C88DB3787}"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475199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6F9231-BDEC-4123-85E4-087C88DB3787}"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43353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6F9231-BDEC-4123-85E4-087C88DB3787}"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43353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6F9231-BDEC-4123-85E4-087C88DB3787}"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4335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6F9231-BDEC-4123-85E4-087C88DB3787}"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38925" y="9499600"/>
            <a:ext cx="744855" cy="535517"/>
          </a:xfr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4335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30"/>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solidFill>
                  <a:prstClr val="black">
                    <a:tint val="75000"/>
                  </a:prstClr>
                </a:solidFill>
              </a:rPr>
              <a:pPr/>
              <a:t>10/31/2015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3432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solidFill>
                  <a:prstClr val="black">
                    <a:tint val="75000"/>
                  </a:prstClr>
                </a:solidFill>
              </a:rPr>
              <a:pPr/>
              <a:t>10/31/2015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4113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5"/>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889DC-0DCB-4B74-8FF1-3277D9B5E9DE}" type="datetimeFigureOut">
              <a:rPr lang="en-US" smtClean="0">
                <a:solidFill>
                  <a:prstClr val="black">
                    <a:tint val="75000"/>
                  </a:prstClr>
                </a:solidFill>
              </a:rPr>
              <a:pPr/>
              <a:t>10/31/2015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6524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8"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3" y="3129282"/>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889DC-0DCB-4B74-8FF1-3277D9B5E9DE}" type="datetimeFigureOut">
              <a:rPr lang="en-US" smtClean="0">
                <a:solidFill>
                  <a:prstClr val="black">
                    <a:tint val="75000"/>
                  </a:prstClr>
                </a:solidFill>
              </a:rPr>
              <a:pPr/>
              <a:t>10/31/2015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1754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3"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3"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6"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6"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889DC-0DCB-4B74-8FF1-3277D9B5E9DE}" type="datetimeFigureOut">
              <a:rPr lang="en-US" smtClean="0">
                <a:solidFill>
                  <a:prstClr val="black">
                    <a:tint val="75000"/>
                  </a:prstClr>
                </a:solidFill>
              </a:rPr>
              <a:pPr/>
              <a:t>10/31/2015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1566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889DC-0DCB-4B74-8FF1-3277D9B5E9DE}" type="datetimeFigureOut">
              <a:rPr lang="en-US" smtClean="0">
                <a:solidFill>
                  <a:prstClr val="black">
                    <a:tint val="75000"/>
                  </a:prstClr>
                </a:solidFill>
              </a:rPr>
              <a:pPr/>
              <a:t>10/31/2015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4035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889DC-0DCB-4B74-8FF1-3277D9B5E9DE}" type="datetimeFigureOut">
              <a:rPr lang="en-US" smtClean="0">
                <a:solidFill>
                  <a:prstClr val="black">
                    <a:tint val="75000"/>
                  </a:prstClr>
                </a:solidFill>
              </a:rPr>
              <a:pPr/>
              <a:t>10/31/2015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948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4"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6" y="400479"/>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4" y="2104819"/>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889DC-0DCB-4B74-8FF1-3277D9B5E9DE}" type="datetimeFigureOut">
              <a:rPr lang="en-US" smtClean="0">
                <a:solidFill>
                  <a:prstClr val="black">
                    <a:tint val="75000"/>
                  </a:prstClr>
                </a:solidFill>
              </a:rPr>
              <a:pPr/>
              <a:t>10/31/2015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235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2"/>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8"/>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889DC-0DCB-4B74-8FF1-3277D9B5E9DE}" type="datetimeFigureOut">
              <a:rPr lang="en-US" smtClean="0">
                <a:solidFill>
                  <a:prstClr val="black">
                    <a:tint val="75000"/>
                  </a:prstClr>
                </a:solidFill>
              </a:rPr>
              <a:pPr/>
              <a:t>10/31/2015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8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10/31/2015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solidFill>
                  <a:prstClr val="black">
                    <a:tint val="75000"/>
                  </a:prstClr>
                </a:solidFill>
              </a:rPr>
              <a:pPr/>
              <a:t>10/31/2015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7621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9"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889DC-0DCB-4B74-8FF1-3277D9B5E9DE}" type="datetimeFigureOut">
              <a:rPr lang="en-US" smtClean="0">
                <a:solidFill>
                  <a:prstClr val="black">
                    <a:tint val="75000"/>
                  </a:prstClr>
                </a:solidFill>
              </a:rPr>
              <a:pPr/>
              <a:t>10/31/2015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359E8-5B63-4AE7-A26F-FE183B9DDE8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873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10/31/2015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10/31/2015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10/31/2015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10/31/2015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10/31/2015</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
        <p:nvSpPr>
          <p:cNvPr id="7" name="Rectangle 6"/>
          <p:cNvSpPr/>
          <p:nvPr userDrawn="1"/>
        </p:nvSpPr>
        <p:spPr>
          <a:xfrm>
            <a:off x="3481388" y="9816576"/>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01/07/2015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6" r:id="rId15"/>
    <p:sldLayoutId id="2147483668" r:id="rId16"/>
    <p:sldLayoutId id="2147483674" r:id="rId17"/>
    <p:sldLayoutId id="2147483675" r:id="rId18"/>
    <p:sldLayoutId id="2147483676" r:id="rId19"/>
    <p:sldLayoutId id="2147483677" r:id="rId20"/>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6"/>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53"/>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pPr defTabSz="1018824"/>
            <a:fld id="{D9C889DC-0DCB-4B74-8FF1-3277D9B5E9DE}" type="datetimeFigureOut">
              <a:rPr lang="en-US" smtClean="0">
                <a:solidFill>
                  <a:prstClr val="black">
                    <a:tint val="75000"/>
                  </a:prstClr>
                </a:solidFill>
              </a:rPr>
              <a:pPr defTabSz="1018824"/>
              <a:t>10/31/2015</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53"/>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pPr defTabSz="1018824"/>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53"/>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pPr defTabSz="1018824"/>
            <a:fld id="{AF8359E8-5B63-4AE7-A26F-FE183B9DDE83}" type="slidenum">
              <a:rPr lang="en-US" smtClean="0">
                <a:solidFill>
                  <a:prstClr val="black">
                    <a:tint val="75000"/>
                  </a:prstClr>
                </a:solidFill>
              </a:rPr>
              <a:pPr defTabSz="1018824"/>
              <a:t>‹#›</a:t>
            </a:fld>
            <a:endParaRPr lang="en-US" dirty="0">
              <a:solidFill>
                <a:prstClr val="black">
                  <a:tint val="75000"/>
                </a:prstClr>
              </a:solidFill>
            </a:endParaRPr>
          </a:p>
        </p:txBody>
      </p:sp>
      <p:sp>
        <p:nvSpPr>
          <p:cNvPr id="7" name="Rectangle 6"/>
          <p:cNvSpPr/>
          <p:nvPr userDrawn="1"/>
        </p:nvSpPr>
        <p:spPr>
          <a:xfrm>
            <a:off x="3481388" y="9816576"/>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11/10/2014</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40174097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uzzle.com/images/geography/caves/limestone-caves/limestone-caves3.jpg"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ps.gov/cave/forteachers/upload/geology_ms_gravel.pdf" TargetMode="External"/><Relationship Id="rId2" Type="http://schemas.openxmlformats.org/officeDocument/2006/relationships/hyperlink" Target="http://www.msnucleus.org/membership/html/k-6/rc/pdf/rc5rock.pdf" TargetMode="External"/><Relationship Id="rId1" Type="http://schemas.openxmlformats.org/officeDocument/2006/relationships/slideLayout" Target="../slideLayouts/slideLayout2.xml"/><Relationship Id="rId4" Type="http://schemas.openxmlformats.org/officeDocument/2006/relationships/hyperlink" Target="http://pubs.usgs.gov/bul/0760c/report.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tubechop.com/watch/6414911" TargetMode="External"/><Relationship Id="rId4" Type="http://schemas.openxmlformats.org/officeDocument/2006/relationships/hyperlink" Target="http://www.tubechop.com/watch/641490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ubechop.com/watch/6414909"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tubechop.com/watch/641491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7310914" y="7102970"/>
            <a:ext cx="2380298" cy="408013"/>
          </a:xfrm>
        </p:spPr>
        <p:txBody>
          <a:bodyPr/>
          <a:lstStyle/>
          <a:p>
            <a:fld id="{D192E466-86B2-498F-86F8-110F8D9584F2}" type="slidenum">
              <a:rPr lang="en-US" smtClean="0"/>
              <a:pPr/>
              <a:t>1</a:t>
            </a:fld>
            <a:endParaRPr lang="en-US" dirty="0"/>
          </a:p>
        </p:txBody>
      </p:sp>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3" name="Group 2"/>
          <p:cNvGrpSpPr/>
          <p:nvPr/>
        </p:nvGrpSpPr>
        <p:grpSpPr>
          <a:xfrm>
            <a:off x="815669" y="1676400"/>
            <a:ext cx="5829300" cy="4730781"/>
            <a:chOff x="815669" y="1676400"/>
            <a:chExt cx="5829300" cy="4730781"/>
          </a:xfrm>
        </p:grpSpPr>
        <p:grpSp>
          <p:nvGrpSpPr>
            <p:cNvPr id="16" name="Group 15"/>
            <p:cNvGrpSpPr/>
            <p:nvPr/>
          </p:nvGrpSpPr>
          <p:grpSpPr>
            <a:xfrm>
              <a:off x="815669" y="1676400"/>
              <a:ext cx="5829300" cy="4730781"/>
              <a:chOff x="767688" y="232866"/>
              <a:chExt cx="5486400" cy="4515745"/>
            </a:xfrm>
          </p:grpSpPr>
          <p:sp>
            <p:nvSpPr>
              <p:cNvPr id="17" name="TextBox 16"/>
              <p:cNvSpPr txBox="1"/>
              <p:nvPr/>
            </p:nvSpPr>
            <p:spPr>
              <a:xfrm>
                <a:off x="767688" y="3157130"/>
                <a:ext cx="5486400" cy="1591481"/>
              </a:xfrm>
              <a:prstGeom prst="rect">
                <a:avLst/>
              </a:prstGeom>
              <a:noFill/>
              <a:ln>
                <a:noFill/>
              </a:ln>
            </p:spPr>
            <p:txBody>
              <a:bodyPr wrap="square" lIns="96661" tIns="48331" rIns="96661" bIns="48331" rtlCol="0">
                <a:spAutoFit/>
              </a:bodyPr>
              <a:lstStyle/>
              <a:p>
                <a:r>
                  <a:rPr lang="en-US" sz="3400" b="1" dirty="0" smtClean="0">
                    <a:effectLst>
                      <a:outerShdw blurRad="38100" dist="38100" dir="2700000" algn="tl">
                        <a:srgbClr val="000000">
                          <a:alpha val="43137"/>
                        </a:srgbClr>
                      </a:outerShdw>
                    </a:effectLst>
                  </a:rPr>
                  <a:t>Teacher Directions</a:t>
                </a:r>
              </a:p>
              <a:p>
                <a:r>
                  <a:rPr lang="en-US" sz="3400" b="1" dirty="0" smtClean="0">
                    <a:effectLst>
                      <a:outerShdw blurRad="38100" dist="38100" dir="2700000" algn="tl">
                        <a:srgbClr val="000000">
                          <a:alpha val="43137"/>
                        </a:srgbClr>
                      </a:outerShdw>
                    </a:effectLst>
                  </a:rPr>
                  <a:t>Quarter 2 </a:t>
                </a:r>
                <a:r>
                  <a:rPr lang="en-US" sz="3400" b="1" dirty="0">
                    <a:effectLst>
                      <a:outerShdw blurRad="38100" dist="38100" dir="2700000" algn="tl">
                        <a:srgbClr val="000000">
                          <a:alpha val="43137"/>
                        </a:srgbClr>
                      </a:outerShdw>
                    </a:effectLst>
                  </a:rPr>
                  <a:t>Pre-Assessment</a:t>
                </a:r>
              </a:p>
              <a:p>
                <a:pPr algn="ctr"/>
                <a:endParaRPr lang="en-US" sz="3400" b="1" dirty="0">
                  <a:effectLst>
                    <a:outerShdw blurRad="38100" dist="38100" dir="2700000" algn="tl">
                      <a:srgbClr val="000000">
                        <a:alpha val="43137"/>
                      </a:srgbClr>
                    </a:outerShdw>
                  </a:effectLst>
                </a:endParaRPr>
              </a:p>
            </p:txBody>
          </p:sp>
          <p:sp>
            <p:nvSpPr>
              <p:cNvPr id="19" name="Rectangle 18"/>
              <p:cNvSpPr/>
              <p:nvPr/>
            </p:nvSpPr>
            <p:spPr>
              <a:xfrm>
                <a:off x="914400" y="232866"/>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2" name="Rectangle 1"/>
            <p:cNvSpPr/>
            <p:nvPr/>
          </p:nvSpPr>
          <p:spPr>
            <a:xfrm>
              <a:off x="893852" y="5710566"/>
              <a:ext cx="3886200" cy="400110"/>
            </a:xfrm>
            <a:prstGeom prst="rect">
              <a:avLst/>
            </a:prstGeom>
          </p:spPr>
          <p:txBody>
            <a:bodyPr>
              <a:spAutoFit/>
            </a:bodyPr>
            <a:lstStyle/>
            <a:p>
              <a:endParaRPr lang="en-US" b="1" dirty="0">
                <a:effectLst>
                  <a:outerShdw blurRad="38100" dist="38100" dir="2700000" algn="tl">
                    <a:srgbClr val="000000">
                      <a:alpha val="43137"/>
                    </a:srgbClr>
                  </a:outerShdw>
                </a:effectLst>
              </a:endParaRPr>
            </a:p>
          </p:txBody>
        </p:sp>
      </p:grpSp>
      <p:grpSp>
        <p:nvGrpSpPr>
          <p:cNvPr id="31" name="Group 30"/>
          <p:cNvGrpSpPr/>
          <p:nvPr/>
        </p:nvGrpSpPr>
        <p:grpSpPr>
          <a:xfrm>
            <a:off x="838584" y="2514600"/>
            <a:ext cx="2237991" cy="2400521"/>
            <a:chOff x="4836537" y="228597"/>
            <a:chExt cx="1888849" cy="2201532"/>
          </a:xfrm>
        </p:grpSpPr>
        <p:sp>
          <p:nvSpPr>
            <p:cNvPr id="32" name="Parallelogram 31"/>
            <p:cNvSpPr/>
            <p:nvPr/>
          </p:nvSpPr>
          <p:spPr>
            <a:xfrm rot="1584430" flipH="1">
              <a:off x="4836537" y="577718"/>
              <a:ext cx="1888849" cy="1359161"/>
            </a:xfrm>
            <a:prstGeom prst="parallelogram">
              <a:avLst/>
            </a:prstGeom>
            <a:solidFill>
              <a:srgbClr val="730E00">
                <a:lumMod val="75000"/>
              </a:srgb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Franklin Gothic Book"/>
                <a:ea typeface="+mn-ea"/>
                <a:cs typeface="+mn-cs"/>
              </a:endParaRPr>
            </a:p>
          </p:txBody>
        </p:sp>
        <p:sp>
          <p:nvSpPr>
            <p:cNvPr id="33" name="Rectangle 32"/>
            <p:cNvSpPr/>
            <p:nvPr/>
          </p:nvSpPr>
          <p:spPr>
            <a:xfrm>
              <a:off x="5105400" y="228597"/>
              <a:ext cx="1197764" cy="923330"/>
            </a:xfrm>
            <a:prstGeom prst="rect">
              <a:avLst/>
            </a:prstGeom>
            <a:solidFill>
              <a:sysClr val="window" lastClr="FFFFFF">
                <a:lumMod val="95000"/>
              </a:sysClr>
            </a:solidFill>
            <a:ln>
              <a:solidFill>
                <a:srgbClr val="AD010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5</a:t>
              </a:r>
              <a:r>
                <a:rPr kumimoji="0" lang="en-US" sz="5400" b="1" i="0" u="none" strike="noStrike" kern="0" cap="none" spc="0" normalizeH="0" baseline="3000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th</a:t>
              </a: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 </a:t>
              </a:r>
            </a:p>
          </p:txBody>
        </p:sp>
        <p:pic>
          <p:nvPicPr>
            <p:cNvPr id="34" name="Picture 4" descr="C:\Documents and Settings\Owner\Local Settings\Temporary Internet Files\Content.IE5\S7ZGNZXZ\MM900318123[1].gif"/>
            <p:cNvPicPr>
              <a:picLocks noChangeAspect="1" noChangeArrowheads="1" noCrop="1"/>
            </p:cNvPicPr>
            <p:nvPr/>
          </p:nvPicPr>
          <p:blipFill>
            <a:blip r:embed="rId3" cstate="print"/>
            <a:srcRect/>
            <a:stretch>
              <a:fillRect/>
            </a:stretch>
          </p:blipFill>
          <p:spPr bwMode="auto">
            <a:xfrm>
              <a:off x="5504106" y="860668"/>
              <a:ext cx="1132168" cy="765842"/>
            </a:xfrm>
            <a:prstGeom prst="rect">
              <a:avLst/>
            </a:prstGeom>
            <a:noFill/>
          </p:spPr>
        </p:pic>
        <p:pic>
          <p:nvPicPr>
            <p:cNvPr id="35" name="Picture 7" descr="C:\Documents and Settings\Owner\Local Settings\Temporary Internet Files\Content.IE5\LTTF5AU1\MC900432665[1].png"/>
            <p:cNvPicPr>
              <a:picLocks noChangeAspect="1" noChangeArrowheads="1"/>
            </p:cNvPicPr>
            <p:nvPr/>
          </p:nvPicPr>
          <p:blipFill>
            <a:blip r:embed="rId4" cstate="print"/>
            <a:srcRect/>
            <a:stretch>
              <a:fillRect/>
            </a:stretch>
          </p:blipFill>
          <p:spPr bwMode="auto">
            <a:xfrm>
              <a:off x="5257800" y="1070961"/>
              <a:ext cx="1378474" cy="1359168"/>
            </a:xfrm>
            <a:prstGeom prst="rect">
              <a:avLst/>
            </a:prstGeom>
            <a:noFill/>
          </p:spPr>
        </p:pic>
      </p:grpSp>
      <p:sp>
        <p:nvSpPr>
          <p:cNvPr id="18" name="Rectangle 17"/>
          <p:cNvSpPr/>
          <p:nvPr/>
        </p:nvSpPr>
        <p:spPr>
          <a:xfrm>
            <a:off x="815669" y="6243965"/>
            <a:ext cx="4160520" cy="2747773"/>
          </a:xfrm>
          <a:prstGeom prst="rect">
            <a:avLst/>
          </a:prstGeom>
        </p:spPr>
        <p:txBody>
          <a:bodyPr wrap="square" lIns="96378" tIns="48189" rIns="96378" bIns="48189">
            <a:spAutoFit/>
          </a:bodyPr>
          <a:lstStyle/>
          <a:p>
            <a:r>
              <a:rPr lang="en-US" sz="1300" b="1" u="sng" dirty="0">
                <a:effectLst>
                  <a:outerShdw blurRad="38100" dist="38100" dir="2700000" algn="tl">
                    <a:srgbClr val="000000">
                      <a:alpha val="43137"/>
                    </a:srgbClr>
                  </a:outerShdw>
                </a:effectLst>
              </a:rPr>
              <a:t>Readin</a:t>
            </a:r>
            <a:r>
              <a:rPr lang="en-US" sz="1300" b="1" dirty="0">
                <a:effectLst>
                  <a:outerShdw blurRad="38100" dist="38100" dir="2700000" algn="tl">
                    <a:srgbClr val="000000">
                      <a:alpha val="43137"/>
                    </a:srgbClr>
                  </a:outerShdw>
                </a:effectLst>
              </a:rPr>
              <a:t>g</a:t>
            </a:r>
          </a:p>
          <a:p>
            <a:r>
              <a:rPr lang="en-US" sz="1300" b="1" dirty="0">
                <a:solidFill>
                  <a:srgbClr val="C00000"/>
                </a:solidFill>
              </a:rPr>
              <a:t>12</a:t>
            </a:r>
            <a:r>
              <a:rPr lang="en-US" sz="1300" b="1" dirty="0"/>
              <a:t> Selected-Response Items</a:t>
            </a:r>
            <a:r>
              <a:rPr lang="en-US" sz="1300" b="1" dirty="0">
                <a:solidFill>
                  <a:srgbClr val="C00000"/>
                </a:solidFill>
              </a:rPr>
              <a:t> </a:t>
            </a:r>
          </a:p>
          <a:p>
            <a:r>
              <a:rPr lang="en-US" sz="1300" b="1" dirty="0">
                <a:solidFill>
                  <a:srgbClr val="C00000"/>
                </a:solidFill>
              </a:rPr>
              <a:t>  1 </a:t>
            </a:r>
            <a:r>
              <a:rPr lang="en-US" sz="1300" b="1" dirty="0"/>
              <a:t>Constructed Response </a:t>
            </a:r>
          </a:p>
          <a:p>
            <a:r>
              <a:rPr lang="en-US" sz="1300" b="1" u="sng" dirty="0">
                <a:effectLst>
                  <a:outerShdw blurRad="38100" dist="38100" dir="2700000" algn="tl">
                    <a:srgbClr val="000000">
                      <a:alpha val="43137"/>
                    </a:srgbClr>
                  </a:outerShdw>
                </a:effectLst>
              </a:rPr>
              <a:t>Research</a:t>
            </a:r>
          </a:p>
          <a:p>
            <a:r>
              <a:rPr lang="en-US" sz="1300" b="1" dirty="0">
                <a:solidFill>
                  <a:srgbClr val="C00000"/>
                </a:solidFill>
              </a:rPr>
              <a:t>  3</a:t>
            </a:r>
            <a:r>
              <a:rPr lang="en-US" sz="1300" b="1" dirty="0"/>
              <a:t> Constructed-Response</a:t>
            </a:r>
          </a:p>
          <a:p>
            <a:r>
              <a:rPr lang="en-US" sz="1300" b="1" u="sng" dirty="0">
                <a:effectLst>
                  <a:outerShdw blurRad="38100" dist="38100" dir="2700000" algn="tl">
                    <a:srgbClr val="000000">
                      <a:alpha val="43137"/>
                    </a:srgbClr>
                  </a:outerShdw>
                </a:effectLst>
              </a:rPr>
              <a:t>Writing</a:t>
            </a:r>
          </a:p>
          <a:p>
            <a:r>
              <a:rPr lang="en-US" sz="1300" b="1" dirty="0"/>
              <a:t>  </a:t>
            </a:r>
            <a:r>
              <a:rPr lang="en-US" sz="1300" b="1" dirty="0">
                <a:solidFill>
                  <a:srgbClr val="FF0000"/>
                </a:solidFill>
              </a:rPr>
              <a:t>1</a:t>
            </a:r>
            <a:r>
              <a:rPr lang="en-US" sz="1300" b="1" dirty="0"/>
              <a:t> Full Composition (Performance Task)</a:t>
            </a:r>
          </a:p>
          <a:p>
            <a:r>
              <a:rPr lang="en-US" sz="1300" b="1" dirty="0"/>
              <a:t>  </a:t>
            </a:r>
            <a:r>
              <a:rPr lang="en-US" sz="1300" b="1" dirty="0">
                <a:solidFill>
                  <a:srgbClr val="C00000"/>
                </a:solidFill>
              </a:rPr>
              <a:t>1</a:t>
            </a:r>
            <a:r>
              <a:rPr lang="en-US" sz="1300" b="1" dirty="0"/>
              <a:t> Brief Write </a:t>
            </a:r>
          </a:p>
          <a:p>
            <a:r>
              <a:rPr lang="en-US" sz="1300" b="1" dirty="0"/>
              <a:t>  </a:t>
            </a:r>
            <a:r>
              <a:rPr lang="en-US" sz="1300" b="1" dirty="0">
                <a:solidFill>
                  <a:srgbClr val="C00000"/>
                </a:solidFill>
              </a:rPr>
              <a:t>1 </a:t>
            </a:r>
            <a:r>
              <a:rPr lang="en-US" sz="1300" b="1" dirty="0"/>
              <a:t>Write to Revise </a:t>
            </a:r>
          </a:p>
          <a:p>
            <a:r>
              <a:rPr lang="en-US" sz="1300" b="1" u="sng" dirty="0">
                <a:effectLst>
                  <a:outerShdw blurRad="38100" dist="38100" dir="2700000" algn="tl">
                    <a:srgbClr val="000000">
                      <a:alpha val="43137"/>
                    </a:srgbClr>
                  </a:outerShdw>
                </a:effectLst>
              </a:rPr>
              <a:t>Writing </a:t>
            </a:r>
            <a:r>
              <a:rPr lang="en-US" sz="1300" b="1" u="sng" dirty="0" smtClean="0">
                <a:effectLst>
                  <a:outerShdw blurRad="38100" dist="38100" dir="2700000" algn="tl">
                    <a:srgbClr val="000000">
                      <a:alpha val="43137"/>
                    </a:srgbClr>
                  </a:outerShdw>
                </a:effectLst>
              </a:rPr>
              <a:t>w/ </a:t>
            </a:r>
            <a:r>
              <a:rPr lang="en-US" sz="1300" b="1" u="sng" dirty="0">
                <a:effectLst>
                  <a:outerShdw blurRad="38100" dist="38100" dir="2700000" algn="tl">
                    <a:srgbClr val="000000">
                      <a:alpha val="43137"/>
                    </a:srgbClr>
                  </a:outerShdw>
                </a:effectLst>
              </a:rPr>
              <a:t>Integrated Language</a:t>
            </a:r>
          </a:p>
          <a:p>
            <a:r>
              <a:rPr lang="en-US" sz="1300" b="1" dirty="0"/>
              <a:t>  </a:t>
            </a:r>
            <a:r>
              <a:rPr lang="en-US" sz="1300" b="1" dirty="0">
                <a:solidFill>
                  <a:srgbClr val="C00000"/>
                </a:solidFill>
              </a:rPr>
              <a:t>1 </a:t>
            </a:r>
            <a:r>
              <a:rPr lang="en-US" sz="1300" b="1" dirty="0"/>
              <a:t>Language/Vocabulary</a:t>
            </a:r>
          </a:p>
          <a:p>
            <a:r>
              <a:rPr lang="en-US" sz="1300" b="1" dirty="0"/>
              <a:t>  </a:t>
            </a:r>
            <a:r>
              <a:rPr lang="en-US" sz="1300" b="1" dirty="0">
                <a:solidFill>
                  <a:srgbClr val="FF0000"/>
                </a:solidFill>
              </a:rPr>
              <a:t>1</a:t>
            </a:r>
            <a:r>
              <a:rPr lang="en-US" sz="1300" b="1" dirty="0"/>
              <a:t> Edit/Clarify</a:t>
            </a:r>
          </a:p>
          <a:p>
            <a:endParaRPr lang="en-US" sz="1300" dirty="0"/>
          </a:p>
        </p:txBody>
      </p:sp>
      <p:sp>
        <p:nvSpPr>
          <p:cNvPr id="20" name="Rectangle 19"/>
          <p:cNvSpPr/>
          <p:nvPr/>
        </p:nvSpPr>
        <p:spPr>
          <a:xfrm>
            <a:off x="4343400" y="8232285"/>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
        <p:nvSpPr>
          <p:cNvPr id="21" name="Rectangle 20"/>
          <p:cNvSpPr/>
          <p:nvPr/>
        </p:nvSpPr>
        <p:spPr>
          <a:xfrm>
            <a:off x="4343400" y="6553200"/>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84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sp>
        <p:nvSpPr>
          <p:cNvPr id="2" name="Rectangle 1"/>
          <p:cNvSpPr/>
          <p:nvPr/>
        </p:nvSpPr>
        <p:spPr>
          <a:xfrm>
            <a:off x="323850" y="457200"/>
            <a:ext cx="7124700" cy="1143760"/>
          </a:xfrm>
          <a:prstGeom prst="rect">
            <a:avLst/>
          </a:prstGeom>
        </p:spPr>
        <p:txBody>
          <a:bodyPr wrap="square" lIns="96371" tIns="48186" rIns="96371" bIns="48186">
            <a:spAutoFit/>
          </a:bodyPr>
          <a:lstStyle/>
          <a:p>
            <a:r>
              <a:rPr lang="en-US" sz="1700" b="1" dirty="0"/>
              <a:t>Quarter </a:t>
            </a:r>
            <a:r>
              <a:rPr lang="en-US" sz="1700" b="1" dirty="0" smtClean="0"/>
              <a:t>Two </a:t>
            </a:r>
            <a:r>
              <a:rPr lang="en-US" sz="1700" dirty="0"/>
              <a:t>Reading Literature Learning Progressions.  </a:t>
            </a:r>
          </a:p>
          <a:p>
            <a:r>
              <a:rPr lang="en-US" sz="1700" dirty="0"/>
              <a:t>The indicated boxes highlighted </a:t>
            </a:r>
            <a:r>
              <a:rPr lang="en-US" sz="1700" b="1" i="1" dirty="0"/>
              <a:t>before the standard</a:t>
            </a:r>
            <a:r>
              <a:rPr lang="en-US" sz="1700" dirty="0"/>
              <a:t>, are assessed on this pre-assessment. The standard itself is assessed on the Common Formative Assessment (CFA) at the end of each quarter.</a:t>
            </a:r>
          </a:p>
        </p:txBody>
      </p:sp>
      <p:graphicFrame>
        <p:nvGraphicFramePr>
          <p:cNvPr id="3" name="Table 2"/>
          <p:cNvGraphicFramePr>
            <a:graphicFrameLocks noGrp="1"/>
          </p:cNvGraphicFramePr>
          <p:nvPr>
            <p:extLst>
              <p:ext uri="{D42A27DB-BD31-4B8C-83A1-F6EECF244321}">
                <p14:modId xmlns:p14="http://schemas.microsoft.com/office/powerpoint/2010/main" val="1484770498"/>
              </p:ext>
            </p:extLst>
          </p:nvPr>
        </p:nvGraphicFramePr>
        <p:xfrm>
          <a:off x="323850" y="1600200"/>
          <a:ext cx="7059614" cy="2316480"/>
        </p:xfrm>
        <a:graphic>
          <a:graphicData uri="http://schemas.openxmlformats.org/drawingml/2006/table">
            <a:tbl>
              <a:tblPr firstRow="1" firstCol="1" bandRow="1"/>
              <a:tblGrid>
                <a:gridCol w="494832"/>
                <a:gridCol w="659777"/>
                <a:gridCol w="791733"/>
                <a:gridCol w="626788"/>
                <a:gridCol w="649040"/>
                <a:gridCol w="492580"/>
                <a:gridCol w="573801"/>
                <a:gridCol w="659777"/>
                <a:gridCol w="692766"/>
                <a:gridCol w="758743"/>
                <a:gridCol w="659777"/>
              </a:tblGrid>
              <a:tr h="132489">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2894" marR="328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Cl</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APn</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AN</a:t>
                      </a:r>
                      <a:r>
                        <a:rPr lang="en-US" sz="800" dirty="0">
                          <a:solidFill>
                            <a:srgbClr val="000000"/>
                          </a:solidFill>
                          <a:effectLst/>
                          <a:latin typeface="Calibri"/>
                          <a:ea typeface="Times New Roman"/>
                          <a:cs typeface="Times New Roman"/>
                        </a:rPr>
                        <a:t>r</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a:t>
                      </a:r>
                      <a:r>
                        <a:rPr lang="en-US" sz="800" b="1" dirty="0" smtClean="0">
                          <a:solidFill>
                            <a:srgbClr val="000000"/>
                          </a:solidFill>
                          <a:effectLst/>
                          <a:latin typeface="Calibri"/>
                          <a:ea typeface="Times New Roman"/>
                          <a:cs typeface="Times New Roman"/>
                        </a:rPr>
                        <a:t>2-3- </a:t>
                      </a:r>
                      <a:r>
                        <a:rPr lang="en-US" sz="800" b="1" dirty="0">
                          <a:solidFill>
                            <a:srgbClr val="000000"/>
                          </a:solidFill>
                          <a:effectLst/>
                          <a:latin typeface="Calibri"/>
                          <a:ea typeface="Times New Roman"/>
                          <a:cs typeface="Times New Roman"/>
                        </a:rPr>
                        <a:t>EVE</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SYH</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2894" marR="328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r>
              <a:tr h="840622">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Recall the events in a story, drama or poem (as read and discussed in class).</a:t>
                      </a:r>
                      <a:endParaRPr lang="en-US" sz="800" dirty="0">
                        <a:effectLst/>
                        <a:latin typeface="Calibri"/>
                        <a:ea typeface="Calibri"/>
                        <a:cs typeface="Times New Roman"/>
                      </a:endParaRPr>
                    </a:p>
                  </a:txBody>
                  <a:tcPr marL="32894" marR="328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and Understand the meaning of the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series, chapter, scene, stanza, provides, overall, structure, particular drama and poem.</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Times New Roman"/>
                          <a:cs typeface="Times New Roman"/>
                        </a:rPr>
                        <a:t> </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Identify basic literary elements within a story, drama (plot, theme, characters, etc..) poems (rhyme, alliteration</a:t>
                      </a:r>
                      <a:r>
                        <a:rPr lang="en-US" sz="800"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dirty="0" smtClean="0">
                          <a:solidFill>
                            <a:srgbClr val="000000"/>
                          </a:solidFill>
                          <a:effectLst/>
                          <a:latin typeface="Calibri"/>
                          <a:ea typeface="Times New Roman"/>
                          <a:cs typeface="Times New Roman"/>
                        </a:rPr>
                        <a:t>similes, </a:t>
                      </a:r>
                      <a:r>
                        <a:rPr lang="en-US" sz="800" dirty="0">
                          <a:solidFill>
                            <a:srgbClr val="000000"/>
                          </a:solidFill>
                          <a:effectLst/>
                          <a:latin typeface="Calibri"/>
                          <a:ea typeface="Times New Roman"/>
                          <a:cs typeface="Times New Roman"/>
                        </a:rPr>
                        <a:t>personification, etc...) and story (character, setting, plot, event, etc...).</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Answer who, what, when, where or how questions about a story, drama or poem (basic) read but questions not discussed.</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Understands how a chapter is part of a story, a scene part of a drama and a stanza part of a poem </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Locates information within a particular chapter, scene or stanza in order to answer a question.</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Calibri"/>
                          <a:cs typeface="Helvetica"/>
                        </a:rPr>
                        <a:t> </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Obtain information within a particular scene, chapter or stanza in order to answer specific questions about a text.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Explain how a series of chapters, scenes or stanzas fit together to provide the overall text structure and give an example.</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050" marR="0" algn="l">
                        <a:lnSpc>
                          <a:spcPct val="100000"/>
                        </a:lnSpc>
                        <a:spcBef>
                          <a:spcPts val="0"/>
                        </a:spcBef>
                        <a:spcAft>
                          <a:spcPts val="0"/>
                        </a:spcAft>
                      </a:pPr>
                      <a:r>
                        <a:rPr lang="en-US" sz="800" b="1" dirty="0">
                          <a:effectLst/>
                          <a:latin typeface="Calibri"/>
                          <a:ea typeface="Times New Roman"/>
                          <a:cs typeface="Times New Roman"/>
                        </a:rPr>
                        <a:t>Explain how a specific chapter contributes to the structure (event sequence) of a story (continue with scenes and dramas, stanzas and poems</a:t>
                      </a:r>
                      <a:r>
                        <a:rPr lang="en-US" sz="800" b="1" dirty="0" smtClean="0">
                          <a:effectLst/>
                          <a:latin typeface="Calibri"/>
                          <a:ea typeface="Times New Roman"/>
                          <a:cs typeface="Times New Roman"/>
                        </a:rPr>
                        <a:t>).</a:t>
                      </a:r>
                    </a:p>
                    <a:p>
                      <a:pPr marL="1905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Synthesize Information from a stanza, chapter or scene from one source or text to summarize or explain the development of story, drama or poem.  </a:t>
                      </a:r>
                      <a:endParaRPr lang="en-US" sz="8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solidFill>
                            <a:srgbClr val="000000"/>
                          </a:solidFill>
                          <a:effectLst/>
                          <a:latin typeface="Calibri"/>
                          <a:ea typeface="Times New Roman"/>
                          <a:cs typeface="Times New Roman"/>
                        </a:rPr>
                        <a:t>RL5.5</a:t>
                      </a:r>
                      <a:r>
                        <a:rPr lang="en-US" sz="800" dirty="0">
                          <a:solidFill>
                            <a:srgbClr val="000000"/>
                          </a:solidFill>
                          <a:effectLst/>
                          <a:latin typeface="Calibri"/>
                          <a:ea typeface="Times New Roman"/>
                          <a:cs typeface="Times New Roman"/>
                        </a:rPr>
                        <a:t> </a:t>
                      </a:r>
                      <a:r>
                        <a:rPr lang="en-US" sz="800" dirty="0">
                          <a:solidFill>
                            <a:srgbClr val="000000"/>
                          </a:solidFill>
                          <a:effectLst/>
                          <a:latin typeface="Calibri"/>
                          <a:ea typeface="Calibri"/>
                          <a:cs typeface="Times New Roman"/>
                        </a:rPr>
                        <a:t>Explain how a series of chapters, scenes, or stanzas fits together to provide the overall structure of a particular story, drama, or poem.</a:t>
                      </a:r>
                      <a:endParaRPr lang="en-US" sz="800" dirty="0">
                        <a:effectLst/>
                        <a:latin typeface="Calibri"/>
                        <a:ea typeface="Calibri"/>
                        <a:cs typeface="Times New Roman"/>
                      </a:endParaRPr>
                    </a:p>
                  </a:txBody>
                  <a:tcPr marL="32894" marR="328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0634352"/>
              </p:ext>
            </p:extLst>
          </p:nvPr>
        </p:nvGraphicFramePr>
        <p:xfrm>
          <a:off x="323848" y="4114800"/>
          <a:ext cx="7059614" cy="1584960"/>
        </p:xfrm>
        <a:graphic>
          <a:graphicData uri="http://schemas.openxmlformats.org/drawingml/2006/table">
            <a:tbl>
              <a:tblPr firstRow="1" firstCol="1" bandRow="1"/>
              <a:tblGrid>
                <a:gridCol w="597148"/>
                <a:gridCol w="763022"/>
                <a:gridCol w="764128"/>
                <a:gridCol w="559509"/>
                <a:gridCol w="649945"/>
                <a:gridCol w="746758"/>
                <a:gridCol w="671239"/>
                <a:gridCol w="663497"/>
                <a:gridCol w="806380"/>
                <a:gridCol w="837988"/>
              </a:tblGrid>
              <a:tr h="85458">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440" marR="33440"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440" marR="3344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d</a:t>
                      </a:r>
                      <a:endParaRPr lang="en-US" sz="800" dirty="0">
                        <a:effectLst/>
                        <a:latin typeface="Calibri"/>
                        <a:ea typeface="Calibri"/>
                        <a:cs typeface="Times New Roman"/>
                      </a:endParaRPr>
                    </a:p>
                  </a:txBody>
                  <a:tcPr marL="33440" marR="3344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f</a:t>
                      </a:r>
                      <a:endParaRPr lang="en-US" sz="800" dirty="0">
                        <a:effectLst/>
                        <a:latin typeface="Calibri"/>
                        <a:ea typeface="Calibri"/>
                        <a:cs typeface="Times New Roman"/>
                      </a:endParaRPr>
                    </a:p>
                  </a:txBody>
                  <a:tcPr marL="33440" marR="3344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3440" marR="3344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3440" marR="3344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C</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440" marR="3344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AN</a:t>
                      </a:r>
                      <a:r>
                        <a:rPr lang="en-US" sz="800" dirty="0">
                          <a:solidFill>
                            <a:srgbClr val="000000"/>
                          </a:solidFill>
                          <a:effectLst/>
                          <a:latin typeface="Calibri"/>
                          <a:ea typeface="Times New Roman"/>
                          <a:cs typeface="Times New Roman"/>
                        </a:rPr>
                        <a:t>Q</a:t>
                      </a:r>
                      <a:endParaRPr lang="en-US" sz="800" dirty="0">
                        <a:effectLst/>
                        <a:latin typeface="Calibri"/>
                        <a:ea typeface="Calibri"/>
                        <a:cs typeface="Times New Roman"/>
                      </a:endParaRPr>
                    </a:p>
                  </a:txBody>
                  <a:tcPr marL="33440" marR="3344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EV</a:t>
                      </a:r>
                      <a:r>
                        <a:rPr lang="en-US" sz="800" dirty="0">
                          <a:solidFill>
                            <a:srgbClr val="000000"/>
                          </a:solidFill>
                          <a:effectLst/>
                          <a:latin typeface="Calibri"/>
                          <a:ea typeface="Times New Roman"/>
                          <a:cs typeface="Times New Roman"/>
                        </a:rPr>
                        <a:t>S</a:t>
                      </a:r>
                      <a:endParaRPr lang="en-US" sz="800" dirty="0">
                        <a:effectLst/>
                        <a:latin typeface="Calibri"/>
                        <a:ea typeface="Calibri"/>
                        <a:cs typeface="Times New Roman"/>
                      </a:endParaRPr>
                    </a:p>
                  </a:txBody>
                  <a:tcPr marL="33440" marR="33440"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endParaRPr lang="en-US" sz="800" dirty="0">
                        <a:effectLst/>
                        <a:latin typeface="Calibri"/>
                        <a:ea typeface="Calibri"/>
                        <a:cs typeface="Times New Roman"/>
                      </a:endParaRPr>
                    </a:p>
                    <a:p>
                      <a:pPr marL="0" marR="0" algn="ctr">
                        <a:lnSpc>
                          <a:spcPct val="100000"/>
                        </a:lnSpc>
                        <a:spcBef>
                          <a:spcPts val="0"/>
                        </a:spcBef>
                        <a:spcAft>
                          <a:spcPts val="0"/>
                        </a:spcAft>
                      </a:pPr>
                      <a:r>
                        <a:rPr lang="en-US" sz="800" dirty="0" smtClean="0">
                          <a:solidFill>
                            <a:srgbClr val="000000"/>
                          </a:solidFill>
                          <a:effectLst/>
                          <a:latin typeface="Calibri"/>
                          <a:ea typeface="Times New Roman"/>
                          <a:cs typeface="Times New Roman"/>
                        </a:rPr>
                        <a:t>Standard</a:t>
                      </a:r>
                    </a:p>
                    <a:p>
                      <a:pPr marL="0" marR="0" algn="ctr">
                        <a:lnSpc>
                          <a:spcPct val="100000"/>
                        </a:lnSpc>
                        <a:spcBef>
                          <a:spcPts val="0"/>
                        </a:spcBef>
                        <a:spcAft>
                          <a:spcPts val="0"/>
                        </a:spcAft>
                      </a:pPr>
                      <a:endParaRPr lang="en-US" sz="800" dirty="0">
                        <a:effectLst/>
                        <a:latin typeface="Calibri"/>
                        <a:ea typeface="Calibri"/>
                        <a:cs typeface="Times New Roman"/>
                      </a:endParaRPr>
                    </a:p>
                  </a:txBody>
                  <a:tcPr marL="33440" marR="33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84560">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Recall basic facts or events from a narration read or discussed in class.</a:t>
                      </a:r>
                      <a:endParaRPr lang="en-US" sz="800" dirty="0">
                        <a:effectLst/>
                        <a:latin typeface="Calibri"/>
                        <a:ea typeface="Calibri"/>
                        <a:cs typeface="Times New Roman"/>
                      </a:endParaRPr>
                    </a:p>
                  </a:txBody>
                  <a:tcPr marL="33440" marR="33440"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and Understand the meaning of the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 speaker, narrator, point of view, influences</a:t>
                      </a:r>
                      <a:endParaRPr lang="en-US" sz="800" dirty="0">
                        <a:effectLst/>
                        <a:latin typeface="Calibri"/>
                        <a:ea typeface="Calibri"/>
                        <a:cs typeface="Times New Roman"/>
                      </a:endParaRPr>
                    </a:p>
                  </a:txBody>
                  <a:tcPr marL="33440" marR="3344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Identify and describe the characters, setting and sequence of events. Identify characters who are speaking (in a text read and discussed)</a:t>
                      </a:r>
                      <a:endParaRPr lang="en-US" sz="800" dirty="0">
                        <a:effectLst/>
                        <a:latin typeface="Calibri"/>
                        <a:ea typeface="Calibri"/>
                        <a:cs typeface="Times New Roman"/>
                      </a:endParaRPr>
                    </a:p>
                  </a:txBody>
                  <a:tcPr marL="33440" marR="3344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 questions that identify a character’s point of view.</a:t>
                      </a:r>
                      <a:endParaRPr lang="en-US" sz="800" dirty="0">
                        <a:effectLst/>
                        <a:latin typeface="Calibri"/>
                        <a:ea typeface="Calibri"/>
                        <a:cs typeface="Times New Roman"/>
                      </a:endParaRPr>
                    </a:p>
                  </a:txBody>
                  <a:tcPr marL="33440" marR="3344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Understands that points of view may influence how events are </a:t>
                      </a:r>
                      <a:r>
                        <a:rPr lang="en-US" sz="800" dirty="0">
                          <a:effectLst/>
                          <a:latin typeface="Calibri"/>
                          <a:ea typeface="Times New Roman"/>
                          <a:cs typeface="Times New Roman"/>
                        </a:rPr>
                        <a:t>described.</a:t>
                      </a:r>
                      <a:endParaRPr lang="en-US" sz="800" dirty="0">
                        <a:effectLst/>
                        <a:latin typeface="Calibri"/>
                        <a:ea typeface="Calibri"/>
                        <a:cs typeface="Times New Roman"/>
                      </a:endParaRPr>
                    </a:p>
                  </a:txBody>
                  <a:tcPr marL="33440" marR="3344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Locate information to identify which character is speaking in the first person or third person</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440" marR="3344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Use text evidence to explain a character’s point of view</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Times New Roman"/>
                          <a:cs typeface="Times New Roman"/>
                        </a:rPr>
                        <a:t>SELECTED RESPONSE </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440" marR="3344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Use speaker’s discourse style to help understand their point of view.</a:t>
                      </a:r>
                      <a:endParaRPr lang="en-US" sz="800" dirty="0">
                        <a:effectLst/>
                        <a:latin typeface="Calibri"/>
                        <a:ea typeface="Calibri"/>
                        <a:cs typeface="Times New Roman"/>
                      </a:endParaRPr>
                    </a:p>
                  </a:txBody>
                  <a:tcPr marL="33440" marR="3344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Justify reasoning behind speaker’s discourse style and how it influences their point of view</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440" marR="3344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solidFill>
                            <a:srgbClr val="000000"/>
                          </a:solidFill>
                          <a:effectLst/>
                          <a:latin typeface="Calibri"/>
                          <a:ea typeface="Times New Roman"/>
                          <a:cs typeface="Times New Roman"/>
                        </a:rPr>
                        <a:t>RL5.6</a:t>
                      </a:r>
                      <a:r>
                        <a:rPr lang="en-US" sz="800" dirty="0">
                          <a:solidFill>
                            <a:srgbClr val="000000"/>
                          </a:solidFill>
                          <a:effectLst/>
                          <a:latin typeface="Calibri"/>
                          <a:ea typeface="Times New Roman"/>
                          <a:cs typeface="Times New Roman"/>
                        </a:rPr>
                        <a:t> Describe</a:t>
                      </a:r>
                      <a:r>
                        <a:rPr lang="en-US" sz="800" dirty="0">
                          <a:solidFill>
                            <a:srgbClr val="000000"/>
                          </a:solidFill>
                          <a:effectLst/>
                          <a:latin typeface="Calibri"/>
                          <a:ea typeface="Calibri"/>
                          <a:cs typeface="Times New Roman"/>
                        </a:rPr>
                        <a:t> how a narrator’s or speaker’s point of view influences how events are described.</a:t>
                      </a:r>
                      <a:endParaRPr lang="en-US" sz="800" dirty="0">
                        <a:effectLst/>
                        <a:latin typeface="Calibri"/>
                        <a:ea typeface="Calibri"/>
                        <a:cs typeface="Times New Roman"/>
                      </a:endParaRPr>
                    </a:p>
                  </a:txBody>
                  <a:tcPr marL="33440" marR="33440"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10542374"/>
              </p:ext>
            </p:extLst>
          </p:nvPr>
        </p:nvGraphicFramePr>
        <p:xfrm>
          <a:off x="388938" y="5867400"/>
          <a:ext cx="6994524" cy="2316480"/>
        </p:xfrm>
        <a:graphic>
          <a:graphicData uri="http://schemas.openxmlformats.org/drawingml/2006/table">
            <a:tbl>
              <a:tblPr firstRow="1" firstCol="1" bandRow="1"/>
              <a:tblGrid>
                <a:gridCol w="588325"/>
                <a:gridCol w="1013226"/>
                <a:gridCol w="621009"/>
                <a:gridCol w="686378"/>
                <a:gridCol w="686378"/>
                <a:gridCol w="719063"/>
                <a:gridCol w="588325"/>
                <a:gridCol w="621009"/>
                <a:gridCol w="792949"/>
                <a:gridCol w="677862"/>
              </a:tblGrid>
              <a:tr h="134599">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418" marR="33418"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418" marR="3341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3418" marR="3341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3418" marR="3341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3418" marR="3341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AP</a:t>
                      </a:r>
                      <a:r>
                        <a:rPr lang="en-US" sz="800" dirty="0">
                          <a:solidFill>
                            <a:srgbClr val="000000"/>
                          </a:solidFill>
                          <a:effectLst/>
                          <a:latin typeface="Calibri"/>
                          <a:ea typeface="Times New Roman"/>
                          <a:cs typeface="Times New Roman"/>
                        </a:rPr>
                        <a:t>n</a:t>
                      </a:r>
                      <a:endParaRPr lang="en-US" sz="800" dirty="0">
                        <a:effectLst/>
                        <a:latin typeface="Calibri"/>
                        <a:ea typeface="Calibri"/>
                        <a:cs typeface="Times New Roman"/>
                      </a:endParaRPr>
                    </a:p>
                  </a:txBody>
                  <a:tcPr marL="33418" marR="3341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AN</a:t>
                      </a:r>
                      <a:r>
                        <a:rPr lang="en-US" sz="800" dirty="0">
                          <a:solidFill>
                            <a:srgbClr val="000000"/>
                          </a:solidFill>
                          <a:effectLst/>
                          <a:latin typeface="Calibri"/>
                          <a:ea typeface="Times New Roman"/>
                          <a:cs typeface="Times New Roman"/>
                        </a:rPr>
                        <a:t>o</a:t>
                      </a:r>
                      <a:endParaRPr lang="en-US" sz="800" dirty="0">
                        <a:effectLst/>
                        <a:latin typeface="Calibri"/>
                        <a:ea typeface="Calibri"/>
                        <a:cs typeface="Times New Roman"/>
                      </a:endParaRPr>
                    </a:p>
                  </a:txBody>
                  <a:tcPr marL="33418" marR="3341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AN</a:t>
                      </a:r>
                      <a:r>
                        <a:rPr lang="en-US" sz="800" dirty="0">
                          <a:solidFill>
                            <a:srgbClr val="000000"/>
                          </a:solidFill>
                          <a:effectLst/>
                          <a:latin typeface="Calibri"/>
                          <a:ea typeface="Times New Roman"/>
                          <a:cs typeface="Times New Roman"/>
                        </a:rPr>
                        <a:t>p</a:t>
                      </a:r>
                      <a:endParaRPr lang="en-US" sz="800" dirty="0">
                        <a:effectLst/>
                        <a:latin typeface="Calibri"/>
                        <a:ea typeface="Calibri"/>
                        <a:cs typeface="Times New Roman"/>
                      </a:endParaRPr>
                    </a:p>
                  </a:txBody>
                  <a:tcPr marL="33418" marR="3341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EV</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418" marR="3341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endParaRPr lang="en-US" sz="800" b="1" dirty="0" smtClean="0">
                        <a:solidFill>
                          <a:srgbClr val="000000"/>
                        </a:solidFill>
                        <a:effectLst/>
                        <a:latin typeface="Calibri"/>
                        <a:ea typeface="Times New Roman"/>
                        <a:cs typeface="Times New Roman"/>
                      </a:endParaRPr>
                    </a:p>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Standard</a:t>
                      </a:r>
                    </a:p>
                    <a:p>
                      <a:pPr marL="0" marR="0" algn="ctr">
                        <a:lnSpc>
                          <a:spcPct val="100000"/>
                        </a:lnSpc>
                        <a:spcBef>
                          <a:spcPts val="0"/>
                        </a:spcBef>
                        <a:spcAft>
                          <a:spcPts val="0"/>
                        </a:spcAft>
                      </a:pPr>
                      <a:endParaRPr lang="en-US" sz="800" dirty="0">
                        <a:effectLst/>
                        <a:latin typeface="Calibri"/>
                        <a:ea typeface="Calibri"/>
                        <a:cs typeface="Times New Roman"/>
                      </a:endParaRPr>
                    </a:p>
                  </a:txBody>
                  <a:tcPr marL="33418" marR="33418"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555106">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Recall basic details or facts about the use of meaning, tone or beauty in a text (read and discussed in class).</a:t>
                      </a:r>
                      <a:endParaRPr lang="en-US" sz="800" dirty="0">
                        <a:effectLst/>
                        <a:latin typeface="Calibri"/>
                        <a:ea typeface="Calibri"/>
                        <a:cs typeface="Times New Roman"/>
                      </a:endParaRPr>
                    </a:p>
                  </a:txBody>
                  <a:tcPr marL="33418" marR="33418"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Define and Understand the meaning of the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tone, beauty/effectiveness, visual and multimedia features (such as features presented in graphic novels, multimedia presentations of fiction, folktale, myth or poem).</a:t>
                      </a:r>
                      <a:endParaRPr lang="en-US" sz="800" dirty="0">
                        <a:effectLst/>
                        <a:latin typeface="Calibri"/>
                        <a:ea typeface="Calibri"/>
                        <a:cs typeface="Times New Roman"/>
                      </a:endParaRPr>
                    </a:p>
                  </a:txBody>
                  <a:tcPr marL="33418" marR="3341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Answer who, what, when, where or how questions about meaning, tone or beauty in a text (read and discussed in class).</a:t>
                      </a:r>
                      <a:endParaRPr lang="en-US" sz="800" dirty="0">
                        <a:effectLst/>
                        <a:latin typeface="Calibri"/>
                        <a:ea typeface="Calibri"/>
                        <a:cs typeface="Times New Roman"/>
                      </a:endParaRPr>
                    </a:p>
                  </a:txBody>
                  <a:tcPr marL="33418" marR="3341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Understands that </a:t>
                      </a:r>
                      <a:r>
                        <a:rPr lang="en-US" sz="800" dirty="0" smtClean="0">
                          <a:solidFill>
                            <a:srgbClr val="000000"/>
                          </a:solidFill>
                          <a:effectLst/>
                          <a:latin typeface="Calibri"/>
                          <a:ea typeface="Times New Roman"/>
                          <a:cs typeface="Times New Roman"/>
                        </a:rPr>
                        <a:t>visual/multi-media </a:t>
                      </a:r>
                      <a:r>
                        <a:rPr lang="en-US" sz="800" dirty="0">
                          <a:solidFill>
                            <a:srgbClr val="000000"/>
                          </a:solidFill>
                          <a:effectLst/>
                          <a:latin typeface="Calibri"/>
                          <a:ea typeface="Times New Roman"/>
                          <a:cs typeface="Times New Roman"/>
                        </a:rPr>
                        <a:t>elements contribute to the meaning and tone of the piece.</a:t>
                      </a:r>
                      <a:endParaRPr lang="en-US" sz="800" dirty="0">
                        <a:effectLst/>
                        <a:latin typeface="Calibri"/>
                        <a:ea typeface="Calibri"/>
                        <a:cs typeface="Times New Roman"/>
                      </a:endParaRPr>
                    </a:p>
                  </a:txBody>
                  <a:tcPr marL="33418" marR="3341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Locate </a:t>
                      </a:r>
                      <a:r>
                        <a:rPr lang="en-US" sz="800" b="1" u="sng" dirty="0">
                          <a:solidFill>
                            <a:srgbClr val="000000"/>
                          </a:solidFill>
                          <a:effectLst/>
                          <a:latin typeface="Calibri"/>
                          <a:ea typeface="Times New Roman"/>
                          <a:cs typeface="Times New Roman"/>
                        </a:rPr>
                        <a:t>examples </a:t>
                      </a:r>
                      <a:r>
                        <a:rPr lang="en-US" sz="800" b="1" dirty="0">
                          <a:solidFill>
                            <a:srgbClr val="000000"/>
                          </a:solidFill>
                          <a:effectLst/>
                          <a:latin typeface="Calibri"/>
                          <a:ea typeface="Times New Roman"/>
                          <a:cs typeface="Times New Roman"/>
                        </a:rPr>
                        <a:t>of visual or multimedia elements that contribute meaning, tone or beauty to a specific text</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418" marR="3341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Obtain information from visual or multimedia features that </a:t>
                      </a:r>
                      <a:r>
                        <a:rPr lang="en-US" sz="800" u="sng" dirty="0">
                          <a:solidFill>
                            <a:srgbClr val="000000"/>
                          </a:solidFill>
                          <a:effectLst/>
                          <a:latin typeface="Calibri"/>
                          <a:ea typeface="Times New Roman"/>
                          <a:cs typeface="Times New Roman"/>
                        </a:rPr>
                        <a:t>specifically lends</a:t>
                      </a:r>
                      <a:r>
                        <a:rPr lang="en-US" sz="800" dirty="0">
                          <a:solidFill>
                            <a:srgbClr val="000000"/>
                          </a:solidFill>
                          <a:effectLst/>
                          <a:latin typeface="Calibri"/>
                          <a:ea typeface="Times New Roman"/>
                          <a:cs typeface="Times New Roman"/>
                        </a:rPr>
                        <a:t> an interpretation to the meaning, tone or beauty of a text.</a:t>
                      </a:r>
                      <a:endParaRPr lang="en-US" sz="800" dirty="0">
                        <a:effectLst/>
                        <a:latin typeface="Calibri"/>
                        <a:ea typeface="Calibri"/>
                        <a:cs typeface="Times New Roman"/>
                      </a:endParaRPr>
                    </a:p>
                  </a:txBody>
                  <a:tcPr marL="33418" marR="3341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Identifies what specific visual or multimedia elements represent (meaning, beauty, tone, etc</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418" marR="3341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Categorizes the identified visual or multimedia features represented in a novel, </a:t>
                      </a:r>
                      <a:r>
                        <a:rPr lang="en-US" sz="750" dirty="0">
                          <a:solidFill>
                            <a:srgbClr val="000000"/>
                          </a:solidFill>
                          <a:effectLst/>
                          <a:latin typeface="Calibri"/>
                          <a:ea typeface="Times New Roman"/>
                          <a:cs typeface="Times New Roman"/>
                        </a:rPr>
                        <a:t>presentation, </a:t>
                      </a:r>
                      <a:r>
                        <a:rPr lang="en-US" sz="800" dirty="0">
                          <a:solidFill>
                            <a:srgbClr val="000000"/>
                          </a:solidFill>
                          <a:effectLst/>
                          <a:latin typeface="Calibri"/>
                          <a:ea typeface="Times New Roman"/>
                          <a:cs typeface="Times New Roman"/>
                        </a:rPr>
                        <a:t>folktale, myth or poem (possible graphic).</a:t>
                      </a:r>
                      <a:endParaRPr lang="en-US" sz="800" dirty="0">
                        <a:effectLst/>
                        <a:latin typeface="Calibri"/>
                        <a:ea typeface="Calibri"/>
                        <a:cs typeface="Times New Roman"/>
                      </a:endParaRPr>
                    </a:p>
                  </a:txBody>
                  <a:tcPr marL="33418" marR="3341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Cite evidence and develop a logical argument for how the categorized visual or multimedia elements add to the meaning, tone, and beauty of a </a:t>
                      </a:r>
                      <a:r>
                        <a:rPr lang="en-US" sz="800" b="1" dirty="0" smtClean="0">
                          <a:solidFill>
                            <a:srgbClr val="000000"/>
                          </a:solidFill>
                          <a:effectLst/>
                          <a:latin typeface="Calibri"/>
                          <a:ea typeface="Times New Roman"/>
                          <a:cs typeface="Times New Roman"/>
                        </a:rPr>
                        <a:t>text</a:t>
                      </a:r>
                    </a:p>
                    <a:p>
                      <a:pPr marL="0" marR="0" algn="l">
                        <a:lnSpc>
                          <a:spcPct val="100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418" marR="3341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solidFill>
                            <a:srgbClr val="000000"/>
                          </a:solidFill>
                          <a:effectLst/>
                          <a:latin typeface="Calibri"/>
                          <a:ea typeface="Times New Roman"/>
                          <a:cs typeface="Times New Roman"/>
                        </a:rPr>
                        <a:t>RL5.7</a:t>
                      </a:r>
                      <a:r>
                        <a:rPr lang="en-US" sz="800" dirty="0">
                          <a:solidFill>
                            <a:srgbClr val="000000"/>
                          </a:solidFill>
                          <a:effectLst/>
                          <a:latin typeface="Calibri"/>
                          <a:ea typeface="Times New Roman"/>
                          <a:cs typeface="Times New Roman"/>
                        </a:rPr>
                        <a:t> </a:t>
                      </a:r>
                      <a:r>
                        <a:rPr lang="en-US" sz="800" dirty="0">
                          <a:solidFill>
                            <a:srgbClr val="000000"/>
                          </a:solidFill>
                          <a:effectLst/>
                          <a:latin typeface="Calibri"/>
                          <a:ea typeface="Calibri"/>
                          <a:cs typeface="Times New Roman"/>
                        </a:rPr>
                        <a:t>Analyze how visual and multimedia elements contribute to the meaning, tone, or beauty of a text (e.g., graphic novel, multimedia presentation of fiction, folktale, myth, and poem).</a:t>
                      </a:r>
                      <a:endParaRPr lang="en-US" sz="800" dirty="0">
                        <a:effectLst/>
                        <a:latin typeface="Calibri"/>
                        <a:ea typeface="Calibri"/>
                        <a:cs typeface="Times New Roman"/>
                      </a:endParaRPr>
                    </a:p>
                  </a:txBody>
                  <a:tcPr marL="33418" marR="33418"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1" name="Rectangle 10"/>
          <p:cNvSpPr/>
          <p:nvPr/>
        </p:nvSpPr>
        <p:spPr>
          <a:xfrm rot="20591387">
            <a:off x="3852044" y="3486584"/>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12" name="Rectangle 11"/>
          <p:cNvSpPr/>
          <p:nvPr/>
        </p:nvSpPr>
        <p:spPr>
          <a:xfrm rot="20591387">
            <a:off x="2289944" y="5260497"/>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Tree>
    <p:extLst>
      <p:ext uri="{BB962C8B-B14F-4D97-AF65-F5344CB8AC3E}">
        <p14:creationId xmlns:p14="http://schemas.microsoft.com/office/powerpoint/2010/main" val="478964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sp>
        <p:nvSpPr>
          <p:cNvPr id="11" name="Rectangle 10"/>
          <p:cNvSpPr/>
          <p:nvPr/>
        </p:nvSpPr>
        <p:spPr>
          <a:xfrm>
            <a:off x="323850" y="380240"/>
            <a:ext cx="7124700" cy="1143760"/>
          </a:xfrm>
          <a:prstGeom prst="rect">
            <a:avLst/>
          </a:prstGeom>
        </p:spPr>
        <p:txBody>
          <a:bodyPr wrap="square" lIns="96371" tIns="48186" rIns="96371" bIns="48186">
            <a:spAutoFit/>
          </a:bodyPr>
          <a:lstStyle/>
          <a:p>
            <a:r>
              <a:rPr lang="en-US" sz="1700" b="1" dirty="0"/>
              <a:t>Quarter </a:t>
            </a:r>
            <a:r>
              <a:rPr lang="en-US" sz="1700" b="1" dirty="0" smtClean="0"/>
              <a:t>Two </a:t>
            </a:r>
            <a:r>
              <a:rPr lang="en-US" sz="1700" dirty="0"/>
              <a:t>Reading Informational Learning Progressions.  </a:t>
            </a:r>
          </a:p>
          <a:p>
            <a:r>
              <a:rPr lang="en-US" sz="1700" dirty="0"/>
              <a:t>The indicated boxes highlighted </a:t>
            </a:r>
            <a:r>
              <a:rPr lang="en-US" sz="1700" b="1" i="1" dirty="0"/>
              <a:t>before the standard</a:t>
            </a:r>
            <a:r>
              <a:rPr lang="en-US" sz="1700" dirty="0"/>
              <a:t>, are assessed on this pre-assessment. The standard itself is assessed on the Common Formative Assessment (CFA) at the end of each quarter.</a:t>
            </a:r>
          </a:p>
        </p:txBody>
      </p:sp>
      <p:graphicFrame>
        <p:nvGraphicFramePr>
          <p:cNvPr id="14" name="Table 13"/>
          <p:cNvGraphicFramePr>
            <a:graphicFrameLocks noGrp="1"/>
          </p:cNvGraphicFramePr>
          <p:nvPr>
            <p:extLst>
              <p:ext uri="{D42A27DB-BD31-4B8C-83A1-F6EECF244321}">
                <p14:modId xmlns:p14="http://schemas.microsoft.com/office/powerpoint/2010/main" val="465682037"/>
              </p:ext>
            </p:extLst>
          </p:nvPr>
        </p:nvGraphicFramePr>
        <p:xfrm>
          <a:off x="242887" y="1640694"/>
          <a:ext cx="6843713" cy="1483506"/>
        </p:xfrm>
        <a:graphic>
          <a:graphicData uri="http://schemas.openxmlformats.org/drawingml/2006/table">
            <a:tbl>
              <a:tblPr/>
              <a:tblGrid>
                <a:gridCol w="1128713"/>
                <a:gridCol w="1371600"/>
                <a:gridCol w="990600"/>
                <a:gridCol w="990600"/>
                <a:gridCol w="1143000"/>
                <a:gridCol w="1219200"/>
              </a:tblGrid>
              <a:tr h="183606">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a</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c</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C</a:t>
                      </a:r>
                      <a:r>
                        <a:rPr lang="en-US" sz="800" dirty="0">
                          <a:solidFill>
                            <a:srgbClr val="000000"/>
                          </a:solidFill>
                          <a:latin typeface="Calibri"/>
                          <a:ea typeface="Times New Roman"/>
                          <a:cs typeface="Times New Roman"/>
                        </a:rPr>
                        <a:t>f</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h</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k</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APn</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r>
              <a:tr h="1299900">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Locates or recalls basic information in multiple texts regarding concepts, events, ideas, and information (read and discussed in class).</a:t>
                      </a:r>
                      <a:endParaRPr lang="en-US" sz="800" dirty="0">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Define and Understand the meaning of the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text structure (include: compare and contrast, chronology, problem/solution, cause/effect, comparison, etc…), events, ideas and concepts.</a:t>
                      </a:r>
                      <a:endParaRPr lang="en-US" sz="800" dirty="0">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 who, what, when, where or how questions about events, ideas, concepts or information in two or more texts (read but not discussed in class).</a:t>
                      </a:r>
                      <a:endParaRPr lang="en-US" sz="800" dirty="0">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that different texts can have different text structures and explains why.  </a:t>
                      </a:r>
                      <a:endParaRPr lang="en-US" sz="800" dirty="0">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Identify these specific text structures in informational text: chronological order, cause and effect, comparisons,              problem and solution</a:t>
                      </a:r>
                      <a:endParaRPr lang="en-US" sz="800" dirty="0">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Obtain information using text structures to answer informational questions (which text structure uses cause and effect to …? etc…).</a:t>
                      </a:r>
                      <a:endParaRPr lang="en-US" sz="800" dirty="0">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461557160"/>
              </p:ext>
            </p:extLst>
          </p:nvPr>
        </p:nvGraphicFramePr>
        <p:xfrm>
          <a:off x="228600" y="3124200"/>
          <a:ext cx="6858000" cy="1762615"/>
        </p:xfrm>
        <a:graphic>
          <a:graphicData uri="http://schemas.openxmlformats.org/drawingml/2006/table">
            <a:tbl>
              <a:tblPr/>
              <a:tblGrid>
                <a:gridCol w="1143000"/>
                <a:gridCol w="1371600"/>
                <a:gridCol w="990600"/>
                <a:gridCol w="990600"/>
                <a:gridCol w="1219200"/>
                <a:gridCol w="1143000"/>
              </a:tblGrid>
              <a:tr h="146885">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ANp</a:t>
                      </a:r>
                      <a:endParaRPr lang="en-US" sz="800" dirty="0">
                        <a:latin typeface="Calibri"/>
                        <a:ea typeface="Calibri"/>
                        <a:cs typeface="Times New Roman"/>
                      </a:endParaRPr>
                    </a:p>
                  </a:txBody>
                  <a:tcPr marL="25259" marR="25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AN</a:t>
                      </a:r>
                      <a:r>
                        <a:rPr lang="en-US" sz="800" dirty="0">
                          <a:solidFill>
                            <a:srgbClr val="000000"/>
                          </a:solidFill>
                          <a:latin typeface="Calibri"/>
                          <a:ea typeface="Times New Roman"/>
                          <a:cs typeface="Times New Roman"/>
                        </a:rPr>
                        <a:t>r</a:t>
                      </a:r>
                      <a:endParaRPr lang="en-US" sz="800" dirty="0">
                        <a:latin typeface="Calibri"/>
                        <a:ea typeface="Calibri"/>
                        <a:cs typeface="Times New Roman"/>
                      </a:endParaRPr>
                    </a:p>
                  </a:txBody>
                  <a:tcPr marL="25259" marR="25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3 - APx</a:t>
                      </a:r>
                      <a:endParaRPr lang="en-US" sz="800" dirty="0">
                        <a:latin typeface="Calibri"/>
                        <a:ea typeface="Calibri"/>
                        <a:cs typeface="Times New Roman"/>
                      </a:endParaRPr>
                    </a:p>
                  </a:txBody>
                  <a:tcPr marL="25259" marR="25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3 - SYh</a:t>
                      </a:r>
                      <a:endParaRPr lang="en-US" sz="800" dirty="0">
                        <a:latin typeface="Calibri"/>
                        <a:ea typeface="Calibri"/>
                        <a:cs typeface="Times New Roman"/>
                      </a:endParaRPr>
                    </a:p>
                  </a:txBody>
                  <a:tcPr marL="25259" marR="25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4 - SY</a:t>
                      </a:r>
                      <a:r>
                        <a:rPr lang="en-US" sz="800" dirty="0">
                          <a:solidFill>
                            <a:srgbClr val="000000"/>
                          </a:solidFill>
                          <a:latin typeface="Calibri"/>
                          <a:ea typeface="Times New Roman"/>
                          <a:cs typeface="Times New Roman"/>
                        </a:rPr>
                        <a:t>U</a:t>
                      </a:r>
                      <a:endParaRPr lang="en-US" sz="800" dirty="0">
                        <a:latin typeface="Calibri"/>
                        <a:ea typeface="Calibri"/>
                        <a:cs typeface="Times New Roman"/>
                      </a:endParaRPr>
                    </a:p>
                  </a:txBody>
                  <a:tcPr marL="25259" marR="25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25259" marR="25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1615730">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Compare or categorize different text features (i.e., language) seen in:  chronological order, cause and effect, comparisons and problem and solution structures.</a:t>
                      </a:r>
                      <a:endParaRPr lang="en-US" sz="800" dirty="0">
                        <a:latin typeface="Calibri"/>
                        <a:ea typeface="Calibri"/>
                        <a:cs typeface="Times New Roman"/>
                      </a:endParaRPr>
                    </a:p>
                  </a:txBody>
                  <a:tcPr marL="25259" marR="25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Analyze format, organization and internal text structures (signal words, transitions and semantic cues) of different texts.</a:t>
                      </a:r>
                      <a:endParaRPr lang="en-US" sz="800" dirty="0">
                        <a:latin typeface="Calibri"/>
                        <a:ea typeface="Calibri"/>
                        <a:cs typeface="Times New Roman"/>
                      </a:endParaRPr>
                    </a:p>
                  </a:txBody>
                  <a:tcPr marL="25259" marR="25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Apply the understanding of studied text structures by determining which text was most effective in presenting events, ideas or concepts (not read or discussed in class</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a:t>
                      </a:r>
                      <a:r>
                        <a:rPr lang="en-US" sz="800" b="1" baseline="0" dirty="0" smtClean="0">
                          <a:solidFill>
                            <a:srgbClr val="C00000"/>
                          </a:solidFill>
                          <a:effectLst>
                            <a:outerShdw blurRad="38100" dist="38100" dir="2700000" algn="tl">
                              <a:srgbClr val="000000">
                                <a:alpha val="43137"/>
                              </a:srgbClr>
                            </a:outerShdw>
                          </a:effectLst>
                          <a:latin typeface="Calibri"/>
                          <a:ea typeface="Calibri"/>
                          <a:cs typeface="Times New Roman"/>
                        </a:rPr>
                        <a:t>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25259" marR="25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Synthesize how an overall structure is used in the explanation of an event, idea or concept in one text.</a:t>
                      </a:r>
                      <a:endParaRPr lang="en-US" sz="800" dirty="0">
                        <a:latin typeface="Calibri"/>
                        <a:ea typeface="Calibri"/>
                        <a:cs typeface="Times New Roman"/>
                      </a:endParaRPr>
                    </a:p>
                  </a:txBody>
                  <a:tcPr marL="25259" marR="25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Synthesize the text structures in multiple texts in order to compare and contrast (use examples from various texts) to support a specific criteria (i.e., an opinion or example</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25259" marR="25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Times New Roman"/>
                          <a:cs typeface="Times New Roman"/>
                        </a:rPr>
                        <a:t>RI5.5</a:t>
                      </a:r>
                      <a:r>
                        <a:rPr lang="en-US" sz="800" dirty="0">
                          <a:latin typeface="Calibri"/>
                          <a:ea typeface="Times New Roman"/>
                          <a:cs typeface="Times New Roman"/>
                        </a:rPr>
                        <a:t> </a:t>
                      </a:r>
                      <a:r>
                        <a:rPr lang="en-US" sz="800" dirty="0">
                          <a:latin typeface="Calibri"/>
                          <a:ea typeface="Calibri"/>
                          <a:cs typeface="Times New Roman"/>
                        </a:rPr>
                        <a:t>Compare and contrast the overall structure (e.g., </a:t>
                      </a:r>
                      <a:r>
                        <a:rPr lang="en-US" sz="800" u="sng" dirty="0">
                          <a:latin typeface="Calibri"/>
                          <a:ea typeface="Calibri"/>
                          <a:cs typeface="Times New Roman"/>
                        </a:rPr>
                        <a:t>chronolog</a:t>
                      </a:r>
                      <a:r>
                        <a:rPr lang="en-US" sz="800" dirty="0">
                          <a:latin typeface="Calibri"/>
                          <a:ea typeface="Calibri"/>
                          <a:cs typeface="Times New Roman"/>
                        </a:rPr>
                        <a:t>y, </a:t>
                      </a:r>
                      <a:r>
                        <a:rPr lang="en-US" sz="800" u="sng" dirty="0">
                          <a:latin typeface="Calibri"/>
                          <a:ea typeface="Calibri"/>
                          <a:cs typeface="Times New Roman"/>
                        </a:rPr>
                        <a:t>comparison</a:t>
                      </a:r>
                      <a:r>
                        <a:rPr lang="en-US" sz="800" dirty="0">
                          <a:latin typeface="Calibri"/>
                          <a:ea typeface="Calibri"/>
                          <a:cs typeface="Times New Roman"/>
                        </a:rPr>
                        <a:t>, </a:t>
                      </a:r>
                      <a:r>
                        <a:rPr lang="en-US" sz="800" u="sng" dirty="0">
                          <a:latin typeface="Calibri"/>
                          <a:ea typeface="Calibri"/>
                          <a:cs typeface="Times New Roman"/>
                        </a:rPr>
                        <a:t>cause/effec</a:t>
                      </a:r>
                      <a:r>
                        <a:rPr lang="en-US" sz="800" dirty="0">
                          <a:latin typeface="Calibri"/>
                          <a:ea typeface="Calibri"/>
                          <a:cs typeface="Times New Roman"/>
                        </a:rPr>
                        <a:t>t, and </a:t>
                      </a:r>
                      <a:r>
                        <a:rPr lang="en-US" sz="800" u="sng" dirty="0">
                          <a:latin typeface="Calibri"/>
                          <a:ea typeface="Calibri"/>
                          <a:cs typeface="Times New Roman"/>
                        </a:rPr>
                        <a:t>problem/solution</a:t>
                      </a:r>
                      <a:r>
                        <a:rPr lang="en-US" sz="800" dirty="0">
                          <a:latin typeface="Calibri"/>
                          <a:ea typeface="Calibri"/>
                          <a:cs typeface="Times New Roman"/>
                        </a:rPr>
                        <a:t>) of events, ideas, concepts, or information in two or more texts.</a:t>
                      </a:r>
                    </a:p>
                  </a:txBody>
                  <a:tcPr marL="25259" marR="25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555052272"/>
              </p:ext>
            </p:extLst>
          </p:nvPr>
        </p:nvGraphicFramePr>
        <p:xfrm>
          <a:off x="323850" y="5128940"/>
          <a:ext cx="6919912" cy="1888635"/>
        </p:xfrm>
        <a:graphic>
          <a:graphicData uri="http://schemas.openxmlformats.org/drawingml/2006/table">
            <a:tbl>
              <a:tblPr/>
              <a:tblGrid>
                <a:gridCol w="566738"/>
                <a:gridCol w="809625"/>
                <a:gridCol w="793288"/>
                <a:gridCol w="635461"/>
                <a:gridCol w="528638"/>
                <a:gridCol w="633414"/>
                <a:gridCol w="647701"/>
                <a:gridCol w="857247"/>
                <a:gridCol w="762000"/>
                <a:gridCol w="685800"/>
              </a:tblGrid>
              <a:tr h="293769">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a</a:t>
                      </a:r>
                      <a:endParaRPr lang="en-US" sz="800" dirty="0">
                        <a:latin typeface="Calibri"/>
                        <a:ea typeface="Calibri"/>
                        <a:cs typeface="Times New Roman"/>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c</a:t>
                      </a:r>
                      <a:endParaRPr lang="en-US" sz="800" dirty="0">
                        <a:latin typeface="Calibri"/>
                        <a:ea typeface="Calibri"/>
                        <a:cs typeface="Times New Roman"/>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C</a:t>
                      </a:r>
                      <a:r>
                        <a:rPr lang="en-US" sz="800" dirty="0">
                          <a:solidFill>
                            <a:srgbClr val="000000"/>
                          </a:solidFill>
                          <a:latin typeface="Calibri"/>
                          <a:ea typeface="Times New Roman"/>
                          <a:cs typeface="Times New Roman"/>
                        </a:rPr>
                        <a:t>f</a:t>
                      </a:r>
                      <a:endParaRPr lang="en-US" sz="800" dirty="0">
                        <a:latin typeface="Calibri"/>
                        <a:ea typeface="Calibri"/>
                        <a:cs typeface="Times New Roman"/>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h</a:t>
                      </a:r>
                      <a:endParaRPr lang="en-US" sz="800" dirty="0">
                        <a:latin typeface="Calibri"/>
                        <a:ea typeface="Calibri"/>
                        <a:cs typeface="Times New Roman"/>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a:t>
                      </a:r>
                      <a:r>
                        <a:rPr lang="en-US" sz="800" dirty="0">
                          <a:solidFill>
                            <a:srgbClr val="000000"/>
                          </a:solidFill>
                          <a:latin typeface="Calibri"/>
                          <a:ea typeface="Times New Roman"/>
                          <a:cs typeface="Times New Roman"/>
                        </a:rPr>
                        <a:t>l</a:t>
                      </a:r>
                      <a:endParaRPr lang="en-US" sz="800" dirty="0">
                        <a:latin typeface="Calibri"/>
                        <a:ea typeface="Calibri"/>
                        <a:cs typeface="Times New Roman"/>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ANp</a:t>
                      </a:r>
                      <a:endParaRPr lang="en-US" sz="800" dirty="0">
                        <a:latin typeface="Calibri"/>
                        <a:ea typeface="Calibri"/>
                        <a:cs typeface="Times New Roman"/>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3 - EVE</a:t>
                      </a:r>
                      <a:endParaRPr lang="en-US" sz="800" dirty="0">
                        <a:latin typeface="Calibri"/>
                        <a:ea typeface="Calibri"/>
                        <a:cs typeface="Times New Roman"/>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4 - AN</a:t>
                      </a:r>
                      <a:r>
                        <a:rPr lang="en-US" sz="800" dirty="0">
                          <a:solidFill>
                            <a:srgbClr val="000000"/>
                          </a:solidFill>
                          <a:latin typeface="Calibri"/>
                          <a:ea typeface="Times New Roman"/>
                          <a:cs typeface="Times New Roman"/>
                        </a:rPr>
                        <a:t>N</a:t>
                      </a:r>
                      <a:endParaRPr lang="en-US" sz="800" dirty="0">
                        <a:latin typeface="Calibri"/>
                        <a:ea typeface="Calibri"/>
                        <a:cs typeface="Times New Roman"/>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4 - SYV</a:t>
                      </a:r>
                      <a:endParaRPr lang="en-US" sz="800" dirty="0">
                        <a:latin typeface="Calibri"/>
                        <a:ea typeface="Calibri"/>
                        <a:cs typeface="Times New Roman"/>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72866" marR="728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1465960">
                <a:tc>
                  <a:txBody>
                    <a:bodyPr/>
                    <a:lstStyle/>
                    <a:p>
                      <a:pPr marL="0" marR="0" algn="l">
                        <a:lnSpc>
                          <a:spcPct val="115000"/>
                        </a:lnSpc>
                        <a:spcBef>
                          <a:spcPts val="0"/>
                        </a:spcBef>
                        <a:spcAft>
                          <a:spcPts val="0"/>
                        </a:spcAft>
                      </a:pPr>
                      <a:r>
                        <a:rPr lang="en-US" sz="700" dirty="0">
                          <a:solidFill>
                            <a:srgbClr val="000000"/>
                          </a:solidFill>
                          <a:latin typeface="Calibri"/>
                          <a:ea typeface="Times New Roman"/>
                          <a:cs typeface="Times New Roman"/>
                        </a:rPr>
                        <a:t>Recall basic facts about a topic or event from multiple accounts (read and discussed in class).</a:t>
                      </a:r>
                      <a:endParaRPr lang="en-US" sz="700" dirty="0">
                        <a:latin typeface="Calibri"/>
                        <a:ea typeface="Calibri"/>
                        <a:cs typeface="Times New Roman"/>
                      </a:endParaRPr>
                    </a:p>
                  </a:txBody>
                  <a:tcPr marL="24561" marR="245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solidFill>
                            <a:srgbClr val="000000"/>
                          </a:solidFill>
                          <a:latin typeface="Calibri"/>
                          <a:ea typeface="Times New Roman"/>
                          <a:cs typeface="Times New Roman"/>
                        </a:rPr>
                        <a:t>Define and Understand the meaning of the </a:t>
                      </a:r>
                      <a:r>
                        <a:rPr lang="en-US" sz="700" u="sng" dirty="0">
                          <a:solidFill>
                            <a:srgbClr val="000000"/>
                          </a:solidFill>
                          <a:latin typeface="Calibri"/>
                          <a:ea typeface="Times New Roman"/>
                          <a:cs typeface="Times New Roman"/>
                        </a:rPr>
                        <a:t>Standard Academic Language</a:t>
                      </a:r>
                      <a:r>
                        <a:rPr lang="en-US" sz="700" dirty="0">
                          <a:solidFill>
                            <a:srgbClr val="000000"/>
                          </a:solidFill>
                          <a:latin typeface="Calibri"/>
                          <a:ea typeface="Times New Roman"/>
                          <a:cs typeface="Times New Roman"/>
                        </a:rPr>
                        <a:t>: point of view, bias, similarities, differences, events, topics, evidence, multiple accounts and represent.</a:t>
                      </a:r>
                      <a:endParaRPr lang="en-US" sz="700" dirty="0">
                        <a:latin typeface="Calibri"/>
                        <a:ea typeface="Calibri"/>
                        <a:cs typeface="Times New Roman"/>
                      </a:endParaRPr>
                    </a:p>
                  </a:txBody>
                  <a:tcPr marL="24561" marR="245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dirty="0">
                          <a:solidFill>
                            <a:srgbClr val="000000"/>
                          </a:solidFill>
                          <a:latin typeface="Calibri"/>
                          <a:ea typeface="Times New Roman"/>
                          <a:cs typeface="Times New Roman"/>
                        </a:rPr>
                        <a:t>Answer specific who, what, when, where or how questions about the same topic or event from multiple accounts (read but the questions have not been discussed in class).</a:t>
                      </a:r>
                      <a:endParaRPr lang="en-US" sz="700" dirty="0">
                        <a:latin typeface="Calibri"/>
                        <a:ea typeface="Calibri"/>
                        <a:cs typeface="Times New Roman"/>
                      </a:endParaRPr>
                    </a:p>
                  </a:txBody>
                  <a:tcPr marL="24561" marR="245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700" u="sng" dirty="0">
                          <a:solidFill>
                            <a:srgbClr val="000000"/>
                          </a:solidFill>
                          <a:latin typeface="Calibri"/>
                          <a:ea typeface="Times New Roman"/>
                          <a:cs typeface="Times New Roman"/>
                        </a:rPr>
                        <a:t>Concept Development</a:t>
                      </a:r>
                      <a:endParaRPr lang="en-US" sz="700" dirty="0">
                        <a:latin typeface="Calibri"/>
                        <a:ea typeface="Calibri"/>
                        <a:cs typeface="Times New Roman"/>
                      </a:endParaRPr>
                    </a:p>
                    <a:p>
                      <a:pPr marL="0" marR="0" algn="l">
                        <a:lnSpc>
                          <a:spcPct val="115000"/>
                        </a:lnSpc>
                        <a:spcBef>
                          <a:spcPts val="0"/>
                        </a:spcBef>
                        <a:spcAft>
                          <a:spcPts val="0"/>
                        </a:spcAft>
                      </a:pPr>
                      <a:r>
                        <a:rPr lang="en-US" sz="700" dirty="0">
                          <a:solidFill>
                            <a:srgbClr val="000000"/>
                          </a:solidFill>
                          <a:latin typeface="Calibri"/>
                          <a:ea typeface="Times New Roman"/>
                          <a:cs typeface="Times New Roman"/>
                        </a:rPr>
                        <a:t>Understands and recognizes that multiple accounts may have different points about the same topic </a:t>
                      </a:r>
                      <a:endParaRPr lang="en-US" sz="700" dirty="0">
                        <a:latin typeface="Calibri"/>
                        <a:ea typeface="Calibri"/>
                        <a:cs typeface="Times New Roman"/>
                      </a:endParaRPr>
                    </a:p>
                  </a:txBody>
                  <a:tcPr marL="24561" marR="245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solidFill>
                            <a:srgbClr val="000000"/>
                          </a:solidFill>
                          <a:latin typeface="Calibri"/>
                          <a:ea typeface="Times New Roman"/>
                          <a:cs typeface="Times New Roman"/>
                        </a:rPr>
                        <a:t>Find examples of </a:t>
                      </a:r>
                      <a:r>
                        <a:rPr lang="en-US" sz="700" u="sng" dirty="0">
                          <a:solidFill>
                            <a:srgbClr val="000000"/>
                          </a:solidFill>
                          <a:latin typeface="Calibri"/>
                          <a:ea typeface="Times New Roman"/>
                          <a:cs typeface="Times New Roman"/>
                        </a:rPr>
                        <a:t>specific</a:t>
                      </a:r>
                      <a:r>
                        <a:rPr lang="en-US" sz="700" dirty="0">
                          <a:solidFill>
                            <a:srgbClr val="000000"/>
                          </a:solidFill>
                          <a:latin typeface="Calibri"/>
                          <a:ea typeface="Times New Roman"/>
                          <a:cs typeface="Times New Roman"/>
                        </a:rPr>
                        <a:t> points in multiple accounts.</a:t>
                      </a:r>
                      <a:endParaRPr lang="en-US" sz="700" dirty="0">
                        <a:latin typeface="Calibri"/>
                        <a:ea typeface="Calibri"/>
                        <a:cs typeface="Times New Roman"/>
                      </a:endParaRPr>
                    </a:p>
                  </a:txBody>
                  <a:tcPr marL="24561" marR="245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dirty="0">
                          <a:solidFill>
                            <a:srgbClr val="000000"/>
                          </a:solidFill>
                          <a:latin typeface="Calibri"/>
                          <a:ea typeface="Times New Roman"/>
                          <a:cs typeface="Times New Roman"/>
                        </a:rPr>
                        <a:t>Categorize specific points from multiple accounts with similar points of view (no contrasting at this point, just comparing</a:t>
                      </a:r>
                      <a:r>
                        <a:rPr lang="en-US" sz="7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7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7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24561" marR="245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700" dirty="0">
                          <a:solidFill>
                            <a:srgbClr val="000000"/>
                          </a:solidFill>
                          <a:latin typeface="Calibri"/>
                          <a:ea typeface="Times New Roman"/>
                          <a:cs typeface="Times New Roman"/>
                        </a:rPr>
                        <a:t>Verify the reasonableness of how specific points from multiple texts are presented (are the points valid?).</a:t>
                      </a:r>
                      <a:endParaRPr lang="en-US" sz="700" dirty="0">
                        <a:latin typeface="Calibri"/>
                        <a:ea typeface="Calibri"/>
                        <a:cs typeface="Times New Roman"/>
                      </a:endParaRPr>
                    </a:p>
                  </a:txBody>
                  <a:tcPr marL="24561" marR="245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b="1" dirty="0">
                          <a:solidFill>
                            <a:srgbClr val="000000"/>
                          </a:solidFill>
                          <a:latin typeface="Calibri"/>
                          <a:ea typeface="Times New Roman"/>
                          <a:cs typeface="Times New Roman"/>
                        </a:rPr>
                        <a:t>Analyze (compare and contrast) multiple accounts of the same event or topic, noting important similarities and differences in the point of view they represent </a:t>
                      </a:r>
                      <a:r>
                        <a:rPr lang="en-US" sz="700" b="1" dirty="0" smtClean="0">
                          <a:solidFill>
                            <a:srgbClr val="000000"/>
                          </a:solidFill>
                          <a:latin typeface="Calibri"/>
                          <a:ea typeface="Times New Roman"/>
                          <a:cs typeface="Times New Roman"/>
                        </a:rPr>
                        <a:t>(</a:t>
                      </a:r>
                      <a:r>
                        <a:rPr lang="en-US" sz="700" b="1" dirty="0" smtClean="0">
                          <a:solidFill>
                            <a:schemeClr val="tx1"/>
                          </a:solidFill>
                          <a:latin typeface="Calibri"/>
                          <a:ea typeface="Times New Roman"/>
                          <a:cs typeface="Times New Roman"/>
                        </a:rPr>
                        <a:t>V</a:t>
                      </a:r>
                      <a:r>
                        <a:rPr lang="en-US" sz="700" b="1" dirty="0" smtClean="0">
                          <a:solidFill>
                            <a:srgbClr val="000000"/>
                          </a:solidFill>
                          <a:latin typeface="Calibri"/>
                          <a:ea typeface="Times New Roman"/>
                          <a:cs typeface="Times New Roman"/>
                        </a:rPr>
                        <a:t>enn).</a:t>
                      </a:r>
                    </a:p>
                    <a:p>
                      <a:pPr marL="0" marR="0" algn="l">
                        <a:lnSpc>
                          <a:spcPct val="115000"/>
                        </a:lnSpc>
                        <a:spcBef>
                          <a:spcPts val="0"/>
                        </a:spcBef>
                        <a:spcAft>
                          <a:spcPts val="0"/>
                        </a:spcAft>
                      </a:pPr>
                      <a:r>
                        <a:rPr lang="en-US" sz="7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7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24561" marR="245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700" b="1" dirty="0">
                          <a:solidFill>
                            <a:srgbClr val="000000"/>
                          </a:solidFill>
                          <a:latin typeface="Calibri"/>
                          <a:ea typeface="Times New Roman"/>
                          <a:cs typeface="Times New Roman"/>
                        </a:rPr>
                        <a:t>Synthesize specific points across multiple texts on the same event or topic to articulate a new </a:t>
                      </a:r>
                      <a:r>
                        <a:rPr lang="en-US" sz="700" b="1" dirty="0" smtClean="0">
                          <a:solidFill>
                            <a:srgbClr val="000000"/>
                          </a:solidFill>
                          <a:latin typeface="Calibri"/>
                          <a:ea typeface="Times New Roman"/>
                          <a:cs typeface="Times New Roman"/>
                        </a:rPr>
                        <a:t>perspective</a:t>
                      </a:r>
                    </a:p>
                    <a:p>
                      <a:pPr marL="0" marR="0" algn="l">
                        <a:lnSpc>
                          <a:spcPct val="115000"/>
                        </a:lnSpc>
                        <a:spcBef>
                          <a:spcPts val="0"/>
                        </a:spcBef>
                        <a:spcAft>
                          <a:spcPts val="0"/>
                        </a:spcAft>
                      </a:pPr>
                      <a:r>
                        <a:rPr lang="en-US" sz="700" b="1" dirty="0" smtClean="0">
                          <a:solidFill>
                            <a:srgbClr val="C00000"/>
                          </a:solidFill>
                          <a:effectLst>
                            <a:outerShdw blurRad="38100" dist="38100" dir="2700000" algn="tl">
                              <a:srgbClr val="000000">
                                <a:alpha val="43137"/>
                              </a:srgbClr>
                            </a:outerShdw>
                          </a:effectLst>
                          <a:latin typeface="Calibri"/>
                          <a:ea typeface="Times New Roman"/>
                          <a:cs typeface="Times New Roman"/>
                        </a:rPr>
                        <a:t>CONSTRUCTED RESPONSE</a:t>
                      </a:r>
                      <a:endParaRPr lang="en-US" sz="7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24561" marR="245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200"/>
                        </a:spcAft>
                      </a:pPr>
                      <a:r>
                        <a:rPr lang="en-US" sz="700" b="1" u="sng" dirty="0">
                          <a:solidFill>
                            <a:srgbClr val="000000"/>
                          </a:solidFill>
                          <a:latin typeface="Calibri"/>
                          <a:ea typeface="Times New Roman"/>
                          <a:cs typeface="Times New Roman"/>
                        </a:rPr>
                        <a:t>RI5.6</a:t>
                      </a:r>
                      <a:r>
                        <a:rPr lang="en-US" sz="700" dirty="0">
                          <a:solidFill>
                            <a:srgbClr val="000000"/>
                          </a:solidFill>
                          <a:latin typeface="Calibri"/>
                          <a:ea typeface="Times New Roman"/>
                          <a:cs typeface="Times New Roman"/>
                        </a:rPr>
                        <a:t> </a:t>
                      </a:r>
                      <a:r>
                        <a:rPr lang="en-US" sz="700" b="1" dirty="0">
                          <a:latin typeface="Calibri"/>
                          <a:ea typeface="Times New Roman"/>
                          <a:cs typeface="Times New Roman"/>
                        </a:rPr>
                        <a:t>Analyze</a:t>
                      </a:r>
                      <a:r>
                        <a:rPr lang="en-US" sz="700" b="1" dirty="0">
                          <a:latin typeface="Calibri"/>
                          <a:ea typeface="Calibri"/>
                          <a:cs typeface="Times New Roman"/>
                        </a:rPr>
                        <a:t> multiple accounts of the same event or topic, noting important similarities and differences in the point of view they represent.</a:t>
                      </a:r>
                    </a:p>
                  </a:txBody>
                  <a:tcPr marL="72866" marR="728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361148399"/>
              </p:ext>
            </p:extLst>
          </p:nvPr>
        </p:nvGraphicFramePr>
        <p:xfrm>
          <a:off x="309563" y="7286235"/>
          <a:ext cx="6929437" cy="1408757"/>
        </p:xfrm>
        <a:graphic>
          <a:graphicData uri="http://schemas.openxmlformats.org/drawingml/2006/table">
            <a:tbl>
              <a:tblPr/>
              <a:tblGrid>
                <a:gridCol w="809625"/>
                <a:gridCol w="1166812"/>
                <a:gridCol w="1011618"/>
                <a:gridCol w="893382"/>
                <a:gridCol w="762000"/>
                <a:gridCol w="990600"/>
                <a:gridCol w="1295400"/>
              </a:tblGrid>
              <a:tr h="146885">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a</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t>
                      </a:r>
                      <a:r>
                        <a:rPr lang="en-US" sz="800" dirty="0">
                          <a:solidFill>
                            <a:srgbClr val="000000"/>
                          </a:solidFill>
                          <a:latin typeface="Calibri"/>
                          <a:ea typeface="Times New Roman"/>
                          <a:cs typeface="Times New Roman"/>
                        </a:rPr>
                        <a:t>c</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Cf</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a:t>
                      </a:r>
                      <a:r>
                        <a:rPr lang="en-US" sz="800" b="1" dirty="0" smtClean="0">
                          <a:solidFill>
                            <a:srgbClr val="000000"/>
                          </a:solidFill>
                          <a:latin typeface="Calibri"/>
                          <a:ea typeface="Times New Roman"/>
                          <a:cs typeface="Times New Roman"/>
                        </a:rPr>
                        <a:t>– </a:t>
                      </a:r>
                      <a:r>
                        <a:rPr lang="en-US" sz="800" b="1" dirty="0">
                          <a:solidFill>
                            <a:srgbClr val="000000"/>
                          </a:solidFill>
                          <a:latin typeface="Calibri"/>
                          <a:ea typeface="Times New Roman"/>
                          <a:cs typeface="Times New Roman"/>
                        </a:rPr>
                        <a:t>Ch</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a:t>
                      </a:r>
                      <a:r>
                        <a:rPr lang="en-US" sz="800" b="1" dirty="0" smtClean="0">
                          <a:solidFill>
                            <a:srgbClr val="000000"/>
                          </a:solidFill>
                          <a:latin typeface="Calibri"/>
                          <a:ea typeface="Times New Roman"/>
                          <a:cs typeface="Times New Roman"/>
                        </a:rPr>
                        <a:t>– </a:t>
                      </a:r>
                      <a:r>
                        <a:rPr lang="en-US" sz="800" b="1" dirty="0">
                          <a:solidFill>
                            <a:srgbClr val="000000"/>
                          </a:solidFill>
                          <a:latin typeface="Calibri"/>
                          <a:ea typeface="Times New Roman"/>
                          <a:cs typeface="Times New Roman"/>
                        </a:rPr>
                        <a:t>Cl</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APn</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1148515">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Locate or recall basic facts in multiple print or digital sources (read and discussed in class).</a:t>
                      </a:r>
                      <a:endParaRPr lang="en-US" sz="800" dirty="0">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Define and Understand the meaning of the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digital sources, print sources and their uses for locating information (dictionary, atlas, thesaurus, encyclopedia, etc.).</a:t>
                      </a:r>
                      <a:endParaRPr lang="en-US" sz="800" dirty="0">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 specific who, what, when, where or how questions about information found in digital or print sources read but not discussed specifically</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Understands that specific types of information can be found within a print or digital source and gives an example.</a:t>
                      </a:r>
                      <a:endParaRPr lang="en-US" sz="800" dirty="0">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Locate specific information in </a:t>
                      </a:r>
                      <a:r>
                        <a:rPr lang="en-US" sz="800" b="1" u="sng" dirty="0">
                          <a:solidFill>
                            <a:srgbClr val="000000"/>
                          </a:solidFill>
                          <a:latin typeface="Calibri"/>
                          <a:ea typeface="Times New Roman"/>
                          <a:cs typeface="Times New Roman"/>
                        </a:rPr>
                        <a:t>appropriate</a:t>
                      </a:r>
                      <a:r>
                        <a:rPr lang="en-US" sz="800" b="1" dirty="0">
                          <a:solidFill>
                            <a:srgbClr val="000000"/>
                          </a:solidFill>
                          <a:latin typeface="Calibri"/>
                          <a:ea typeface="Times New Roman"/>
                          <a:cs typeface="Times New Roman"/>
                        </a:rPr>
                        <a:t> multiple print or digital sources</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Using text features efficiently as a guide, obtain and interpret information found in multiple print or digital sources</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Times New Roman"/>
                          <a:cs typeface="Times New Roman"/>
                        </a:rPr>
                        <a:t>RI5.7</a:t>
                      </a:r>
                      <a:r>
                        <a:rPr lang="en-US" sz="800" dirty="0">
                          <a:latin typeface="Calibri"/>
                          <a:ea typeface="Times New Roman"/>
                          <a:cs typeface="Times New Roman"/>
                        </a:rPr>
                        <a:t> Draw</a:t>
                      </a:r>
                      <a:r>
                        <a:rPr lang="en-US" sz="800" dirty="0">
                          <a:latin typeface="Calibri"/>
                          <a:ea typeface="Calibri"/>
                          <a:cs typeface="Times New Roman"/>
                        </a:rPr>
                        <a:t> on information from multiple print or digital sources, demonstrating the ability to locate an answer to a question quickly or to solve a problem efficiently</a:t>
                      </a: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8" name="Rectangle 17"/>
          <p:cNvSpPr/>
          <p:nvPr/>
        </p:nvSpPr>
        <p:spPr>
          <a:xfrm rot="20591387">
            <a:off x="6099943" y="2648384"/>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
        <p:nvSpPr>
          <p:cNvPr id="19" name="Rectangle 18"/>
          <p:cNvSpPr/>
          <p:nvPr/>
        </p:nvSpPr>
        <p:spPr>
          <a:xfrm rot="20591387">
            <a:off x="1604145" y="6686984"/>
            <a:ext cx="949960" cy="167640"/>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000" b="1" dirty="0">
                <a:solidFill>
                  <a:schemeClr val="tx1"/>
                </a:solidFill>
                <a:effectLst>
                  <a:outerShdw blurRad="38100" dist="38100" dir="2700000" algn="tl">
                    <a:srgbClr val="000000">
                      <a:alpha val="43137"/>
                    </a:srgbClr>
                  </a:outerShdw>
                </a:effectLst>
              </a:rPr>
              <a:t>Not Assessed</a:t>
            </a:r>
          </a:p>
        </p:txBody>
      </p:sp>
    </p:spTree>
    <p:extLst>
      <p:ext uri="{BB962C8B-B14F-4D97-AF65-F5344CB8AC3E}">
        <p14:creationId xmlns:p14="http://schemas.microsoft.com/office/powerpoint/2010/main" val="407779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720" y="885974"/>
            <a:ext cx="7426960" cy="9114245"/>
          </a:xfrm>
          <a:prstGeom prst="rect">
            <a:avLst/>
          </a:prstGeom>
          <a:solidFill>
            <a:schemeClr val="bg1"/>
          </a:solidFill>
          <a:ln>
            <a:solidFill>
              <a:schemeClr val="accent1"/>
            </a:solidFill>
          </a:ln>
        </p:spPr>
        <p:txBody>
          <a:bodyPr wrap="square" lIns="101881" tIns="50941" rIns="101881" bIns="50941" rtlCol="0">
            <a:spAutoFit/>
          </a:bodyPr>
          <a:lstStyle/>
          <a:p>
            <a:endParaRPr lang="en-US" sz="1400" b="1" u="sng" dirty="0"/>
          </a:p>
          <a:p>
            <a:r>
              <a:rPr lang="en-US" sz="1400" dirty="0"/>
              <a:t>What </a:t>
            </a:r>
            <a:r>
              <a:rPr lang="en-US" sz="1400" u="sng" dirty="0"/>
              <a:t>problems</a:t>
            </a:r>
            <a:r>
              <a:rPr lang="en-US" sz="1400" dirty="0"/>
              <a:t> or </a:t>
            </a:r>
            <a:r>
              <a:rPr lang="en-US" sz="1400" u="sng" dirty="0"/>
              <a:t>questions</a:t>
            </a:r>
            <a:r>
              <a:rPr lang="en-US" sz="1400" dirty="0"/>
              <a:t> does the author state about the </a:t>
            </a:r>
            <a:r>
              <a:rPr lang="en-US" sz="1400" u="sng" dirty="0"/>
              <a:t>main idea</a:t>
            </a:r>
            <a:r>
              <a:rPr lang="en-US" sz="1400" b="1" dirty="0"/>
              <a:t>?</a:t>
            </a:r>
          </a:p>
          <a:p>
            <a:endParaRPr lang="en-US" sz="1400" b="1" dirty="0"/>
          </a:p>
          <a:p>
            <a:r>
              <a:rPr lang="en-US" sz="1400" dirty="0"/>
              <a:t>Write </a:t>
            </a:r>
            <a:r>
              <a:rPr lang="en-US" sz="1400" b="1" u="sng" dirty="0"/>
              <a:t>one</a:t>
            </a:r>
            <a:r>
              <a:rPr lang="en-US" sz="1400" dirty="0"/>
              <a:t>  new </a:t>
            </a:r>
            <a:r>
              <a:rPr lang="en-US" sz="1400" u="sng" dirty="0"/>
              <a:t>problem</a:t>
            </a:r>
            <a:r>
              <a:rPr lang="en-US" sz="1400" dirty="0"/>
              <a:t> or </a:t>
            </a:r>
            <a:r>
              <a:rPr lang="en-US" sz="1400" u="sng" dirty="0"/>
              <a:t>question</a:t>
            </a:r>
            <a:r>
              <a:rPr lang="en-US" sz="1400" dirty="0"/>
              <a:t> the author brings to the reader’s attention about the </a:t>
            </a:r>
            <a:r>
              <a:rPr lang="en-US" sz="1400" u="sng" dirty="0"/>
              <a:t>main topic</a:t>
            </a:r>
            <a:r>
              <a:rPr lang="en-US" sz="1400" dirty="0"/>
              <a:t>.</a:t>
            </a:r>
          </a:p>
          <a:p>
            <a:endParaRPr lang="en-US" sz="1400" dirty="0"/>
          </a:p>
          <a:p>
            <a:r>
              <a:rPr lang="en-US" sz="1400" dirty="0"/>
              <a:t>_____________________________________________________________________________</a:t>
            </a:r>
          </a:p>
          <a:p>
            <a:endParaRPr lang="en-US" sz="1400" dirty="0"/>
          </a:p>
          <a:p>
            <a:r>
              <a:rPr lang="en-US" sz="1400" dirty="0"/>
              <a:t>_____________________________________________________________________________</a:t>
            </a:r>
          </a:p>
          <a:p>
            <a:endParaRPr lang="en-US" sz="1400" b="1" u="sng" dirty="0"/>
          </a:p>
          <a:p>
            <a:r>
              <a:rPr lang="en-US" sz="1400" b="1" u="sng" dirty="0"/>
              <a:t>Key Details</a:t>
            </a:r>
          </a:p>
          <a:p>
            <a:endParaRPr lang="en-US" sz="1400" b="1" u="sng" dirty="0"/>
          </a:p>
          <a:p>
            <a:r>
              <a:rPr lang="en-US" sz="1400" dirty="0"/>
              <a:t>What </a:t>
            </a:r>
            <a:r>
              <a:rPr lang="en-US" sz="1400" u="sng" dirty="0"/>
              <a:t>key details</a:t>
            </a:r>
            <a:r>
              <a:rPr lang="en-US" sz="1400" dirty="0"/>
              <a:t>  from the passage </a:t>
            </a:r>
            <a:r>
              <a:rPr lang="en-US" sz="1400" b="1" i="1" dirty="0"/>
              <a:t>explain more </a:t>
            </a:r>
            <a:r>
              <a:rPr lang="en-US" sz="1400" dirty="0"/>
              <a:t>about the </a:t>
            </a:r>
            <a:r>
              <a:rPr lang="en-US" sz="1400" u="sng" dirty="0"/>
              <a:t>problem</a:t>
            </a:r>
            <a:r>
              <a:rPr lang="en-US" sz="1400" dirty="0"/>
              <a:t> or </a:t>
            </a:r>
            <a:r>
              <a:rPr lang="en-US" sz="1400" u="sng" dirty="0"/>
              <a:t>question</a:t>
            </a:r>
            <a:r>
              <a:rPr lang="en-US" sz="1400" dirty="0"/>
              <a:t>?  </a:t>
            </a:r>
          </a:p>
          <a:p>
            <a:r>
              <a:rPr lang="en-US" sz="1400" dirty="0"/>
              <a:t>Write two key details that provide an answer or a solution. Use </a:t>
            </a:r>
            <a:r>
              <a:rPr lang="en-US" sz="1400" u="sng" dirty="0"/>
              <a:t>Quotes</a:t>
            </a:r>
            <a:r>
              <a:rPr lang="en-US" sz="1400" dirty="0"/>
              <a:t> from the text when possible.</a:t>
            </a:r>
          </a:p>
          <a:p>
            <a:endParaRPr lang="en-US" sz="1400" dirty="0"/>
          </a:p>
          <a:p>
            <a:pPr marL="175935" indent="-175935">
              <a:buFont typeface="Arial" panose="020B0604020202020204" pitchFamily="34" charset="0"/>
              <a:buChar char="•"/>
            </a:pPr>
            <a:r>
              <a:rPr lang="en-US" sz="1400" dirty="0"/>
              <a:t>Key Detail (has an answer or solution)</a:t>
            </a:r>
          </a:p>
          <a:p>
            <a:pPr marL="175935" indent="-175935"/>
            <a:r>
              <a:rPr lang="en-US" sz="1400" dirty="0"/>
              <a:t>      ________________________________________________________________________</a:t>
            </a:r>
          </a:p>
          <a:p>
            <a:pPr marL="175935" indent="-175935">
              <a:buFont typeface="Arial" panose="020B0604020202020204" pitchFamily="34" charset="0"/>
              <a:buChar char="•"/>
            </a:pPr>
            <a:endParaRPr lang="en-US" sz="1400" dirty="0"/>
          </a:p>
          <a:p>
            <a:pPr marL="175935" indent="-175935"/>
            <a:r>
              <a:rPr lang="en-US" sz="1400" dirty="0"/>
              <a:t>      ________________________________________________________________________</a:t>
            </a:r>
          </a:p>
          <a:p>
            <a:pPr marL="175935" indent="-175935"/>
            <a:endParaRPr lang="en-US" sz="1400" dirty="0"/>
          </a:p>
          <a:p>
            <a:pPr marL="175935" indent="-175935"/>
            <a:endParaRPr lang="en-US" sz="1400" dirty="0"/>
          </a:p>
          <a:p>
            <a:pPr marL="175935" indent="-175935">
              <a:buFont typeface="Arial" panose="020B0604020202020204" pitchFamily="34" charset="0"/>
              <a:buChar char="•"/>
            </a:pPr>
            <a:r>
              <a:rPr lang="en-US" sz="1400" dirty="0"/>
              <a:t>Key Detail (has an answer or solution)</a:t>
            </a:r>
          </a:p>
          <a:p>
            <a:pPr marL="175935" indent="-175935"/>
            <a:r>
              <a:rPr lang="en-US" sz="1400" dirty="0"/>
              <a:t>      _________________________________________________________________________</a:t>
            </a:r>
          </a:p>
          <a:p>
            <a:pPr marL="175935" indent="-175935"/>
            <a:endParaRPr lang="en-US" sz="1400" dirty="0"/>
          </a:p>
          <a:p>
            <a:pPr marL="175935" indent="-175935"/>
            <a:r>
              <a:rPr lang="en-US" sz="1400" dirty="0"/>
              <a:t>      _________________________________________________________________________</a:t>
            </a:r>
            <a:endParaRPr lang="en-US" sz="1400" b="1" u="sng" dirty="0"/>
          </a:p>
          <a:p>
            <a:r>
              <a:rPr lang="en-US" sz="1400" b="1" u="sng" dirty="0"/>
              <a:t>Again and Again</a:t>
            </a:r>
          </a:p>
          <a:p>
            <a:r>
              <a:rPr lang="en-US" sz="1400" dirty="0"/>
              <a:t>What words, phrases or ideas does the author use  again and again?  Write them here.  </a:t>
            </a:r>
          </a:p>
          <a:p>
            <a:r>
              <a:rPr lang="en-US" sz="1400" dirty="0"/>
              <a:t>Think about why the author uses them again and again.</a:t>
            </a:r>
          </a:p>
          <a:p>
            <a:endParaRPr lang="en-US" sz="1400" dirty="0"/>
          </a:p>
          <a:p>
            <a:endParaRPr lang="en-US" sz="1400" dirty="0"/>
          </a:p>
          <a:p>
            <a:endParaRPr lang="en-US" sz="1400" dirty="0"/>
          </a:p>
          <a:p>
            <a:endParaRPr lang="en-US" sz="1400" dirty="0"/>
          </a:p>
          <a:p>
            <a:endParaRPr lang="en-US" sz="1400" b="1" u="sng" dirty="0"/>
          </a:p>
          <a:p>
            <a:endParaRPr lang="en-US" sz="1400" b="1" u="sng" dirty="0"/>
          </a:p>
          <a:p>
            <a:endParaRPr lang="en-US" sz="1400" b="1" u="sng" dirty="0"/>
          </a:p>
          <a:p>
            <a:endParaRPr lang="en-US" sz="1400" b="1" u="sng" dirty="0"/>
          </a:p>
          <a:p>
            <a:endParaRPr lang="en-US" sz="1400" b="1" u="sng" dirty="0"/>
          </a:p>
          <a:p>
            <a:r>
              <a:rPr lang="en-US" sz="1400" dirty="0"/>
              <a:t>Write </a:t>
            </a:r>
            <a:r>
              <a:rPr lang="en-US" sz="1400" b="1" u="sng" dirty="0"/>
              <a:t>one conclusion</a:t>
            </a:r>
            <a:r>
              <a:rPr lang="en-US" sz="1400" b="1" dirty="0"/>
              <a:t> </a:t>
            </a:r>
            <a:r>
              <a:rPr lang="en-US" sz="1400" dirty="0"/>
              <a:t>sentence  that tells  the most about the new </a:t>
            </a:r>
            <a:r>
              <a:rPr lang="en-US" sz="1400" u="sng" dirty="0"/>
              <a:t>contribution </a:t>
            </a:r>
            <a:r>
              <a:rPr lang="en-US" sz="1400" dirty="0"/>
              <a:t>(</a:t>
            </a:r>
            <a:r>
              <a:rPr lang="en-US" sz="1400" u="sng" dirty="0"/>
              <a:t>key idea)</a:t>
            </a:r>
            <a:r>
              <a:rPr lang="en-US" sz="1400" dirty="0"/>
              <a:t>. </a:t>
            </a:r>
          </a:p>
          <a:p>
            <a:r>
              <a:rPr lang="en-US" sz="1400" dirty="0"/>
              <a:t>Use some of the again and again words or ideas in your summary.</a:t>
            </a:r>
          </a:p>
          <a:p>
            <a:r>
              <a:rPr lang="en-US" sz="1400" dirty="0"/>
              <a:t>____________________________________________________________________________</a:t>
            </a:r>
          </a:p>
          <a:p>
            <a:endParaRPr lang="en-US" sz="1400" dirty="0"/>
          </a:p>
          <a:p>
            <a:r>
              <a:rPr lang="en-US" sz="1400" dirty="0"/>
              <a:t>_____________________________________________________________________________</a:t>
            </a:r>
          </a:p>
        </p:txBody>
      </p:sp>
      <p:sp>
        <p:nvSpPr>
          <p:cNvPr id="8" name="TextBox 7"/>
          <p:cNvSpPr txBox="1"/>
          <p:nvPr/>
        </p:nvSpPr>
        <p:spPr>
          <a:xfrm>
            <a:off x="172720" y="159657"/>
            <a:ext cx="1960880" cy="595319"/>
          </a:xfrm>
          <a:prstGeom prst="rect">
            <a:avLst/>
          </a:prstGeom>
          <a:solidFill>
            <a:schemeClr val="bg2">
              <a:lumMod val="90000"/>
            </a:schemeClr>
          </a:solidFill>
        </p:spPr>
        <p:txBody>
          <a:bodyPr wrap="square" lIns="101881" tIns="50941" rIns="101881" bIns="50941" rtlCol="0">
            <a:spAutoFit/>
          </a:bodyPr>
          <a:lstStyle/>
          <a:p>
            <a:r>
              <a:rPr lang="en-US" sz="1600" b="1" dirty="0"/>
              <a:t>Grade 5 Research Notes Teacher Guide</a:t>
            </a:r>
          </a:p>
        </p:txBody>
      </p:sp>
      <p:sp>
        <p:nvSpPr>
          <p:cNvPr id="9" name="TextBox 8"/>
          <p:cNvSpPr txBox="1"/>
          <p:nvPr/>
        </p:nvSpPr>
        <p:spPr>
          <a:xfrm>
            <a:off x="604520" y="7076254"/>
            <a:ext cx="6217920" cy="1641760"/>
          </a:xfrm>
          <a:prstGeom prst="rect">
            <a:avLst/>
          </a:prstGeom>
          <a:noFill/>
          <a:ln>
            <a:solidFill>
              <a:schemeClr val="accent1"/>
            </a:solidFill>
          </a:ln>
        </p:spPr>
        <p:txBody>
          <a:bodyPr wrap="square" lIns="101881" tIns="50941" rIns="101881" bIns="50941"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10" name="Rectangle 9"/>
          <p:cNvSpPr/>
          <p:nvPr/>
        </p:nvSpPr>
        <p:spPr>
          <a:xfrm>
            <a:off x="4231640" y="1508760"/>
            <a:ext cx="3195320" cy="246462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100" b="1" dirty="0"/>
              <a:t>Instruct students to re-read and select a paragraph or section of the text with </a:t>
            </a:r>
            <a:r>
              <a:rPr lang="en-US" sz="1100" b="1" u="sng" dirty="0">
                <a:solidFill>
                  <a:srgbClr val="C00000"/>
                </a:solidFill>
                <a:effectLst>
                  <a:outerShdw blurRad="38100" dist="38100" dir="2700000" algn="tl">
                    <a:srgbClr val="000000">
                      <a:alpha val="43137"/>
                    </a:srgbClr>
                  </a:outerShdw>
                </a:effectLst>
              </a:rPr>
              <a:t>problems or questions</a:t>
            </a:r>
            <a:r>
              <a:rPr lang="en-US" sz="1100" b="1" dirty="0">
                <a:solidFill>
                  <a:srgbClr val="C00000"/>
                </a:solidFill>
                <a:effectLst>
                  <a:outerShdw blurRad="38100" dist="38100" dir="2700000" algn="tl">
                    <a:srgbClr val="000000">
                      <a:alpha val="43137"/>
                    </a:srgbClr>
                  </a:outerShdw>
                </a:effectLst>
              </a:rPr>
              <a:t> </a:t>
            </a:r>
            <a:r>
              <a:rPr lang="en-US" sz="1100" b="1" dirty="0"/>
              <a:t>about the main topic.</a:t>
            </a:r>
          </a:p>
          <a:p>
            <a:endParaRPr lang="en-US" sz="1100" b="1" dirty="0"/>
          </a:p>
          <a:p>
            <a:r>
              <a:rPr lang="en-US" sz="1100" b="1" dirty="0"/>
              <a:t>Ask, “Does the section or paragraph you chose state a new </a:t>
            </a:r>
            <a:r>
              <a:rPr lang="en-US" sz="1100" b="1" u="sng" dirty="0">
                <a:solidFill>
                  <a:srgbClr val="C00000"/>
                </a:solidFill>
                <a:effectLst>
                  <a:outerShdw blurRad="38100" dist="38100" dir="2700000" algn="tl">
                    <a:srgbClr val="000000">
                      <a:alpha val="43137"/>
                    </a:srgbClr>
                  </a:outerShdw>
                </a:effectLst>
              </a:rPr>
              <a:t>question or problem</a:t>
            </a:r>
            <a:r>
              <a:rPr lang="en-US" sz="1100" b="1" dirty="0">
                <a:solidFill>
                  <a:srgbClr val="C00000"/>
                </a:solidFill>
                <a:effectLst>
                  <a:outerShdw blurRad="38100" dist="38100" dir="2700000" algn="tl">
                    <a:srgbClr val="000000">
                      <a:alpha val="43137"/>
                    </a:srgbClr>
                  </a:outerShdw>
                </a:effectLst>
              </a:rPr>
              <a:t> </a:t>
            </a:r>
            <a:r>
              <a:rPr lang="en-US" sz="1100" b="1" dirty="0"/>
              <a:t>about the </a:t>
            </a:r>
            <a:r>
              <a:rPr lang="en-US" sz="1100" b="1" u="sng" dirty="0">
                <a:solidFill>
                  <a:srgbClr val="C00000"/>
                </a:solidFill>
                <a:effectLst>
                  <a:outerShdw blurRad="38100" dist="38100" dir="2700000" algn="tl">
                    <a:srgbClr val="000000">
                      <a:alpha val="43137"/>
                    </a:srgbClr>
                  </a:outerShdw>
                </a:effectLst>
              </a:rPr>
              <a:t>main idea</a:t>
            </a:r>
            <a:r>
              <a:rPr lang="en-US" sz="1100" b="1" dirty="0"/>
              <a:t>?”  This is a </a:t>
            </a:r>
            <a:r>
              <a:rPr lang="en-US" sz="1100" b="1" u="sng" dirty="0">
                <a:solidFill>
                  <a:srgbClr val="C00000"/>
                </a:solidFill>
                <a:effectLst>
                  <a:outerShdw blurRad="38100" dist="38100" dir="2700000" algn="tl">
                    <a:srgbClr val="000000">
                      <a:alpha val="43137"/>
                    </a:srgbClr>
                  </a:outerShdw>
                </a:effectLst>
              </a:rPr>
              <a:t>key detail</a:t>
            </a:r>
            <a:r>
              <a:rPr lang="en-US" sz="1100" b="1" dirty="0"/>
              <a:t> that may help solve the problem or answer the question (be sure students can identify the main topic).”</a:t>
            </a:r>
          </a:p>
          <a:p>
            <a:endParaRPr lang="en-US" sz="1100" b="1" dirty="0"/>
          </a:p>
          <a:p>
            <a:r>
              <a:rPr lang="en-US" sz="1100" b="1" dirty="0"/>
              <a:t>Have students write </a:t>
            </a:r>
            <a:r>
              <a:rPr lang="en-US" sz="1100" b="1" u="sng" dirty="0">
                <a:solidFill>
                  <a:srgbClr val="C00000"/>
                </a:solidFill>
                <a:effectLst>
                  <a:outerShdw blurRad="38100" dist="38100" dir="2700000" algn="tl">
                    <a:srgbClr val="000000">
                      <a:alpha val="43137"/>
                    </a:srgbClr>
                  </a:outerShdw>
                </a:effectLst>
              </a:rPr>
              <a:t>ONE</a:t>
            </a:r>
            <a:r>
              <a:rPr lang="en-US" sz="1100" b="1" dirty="0">
                <a:solidFill>
                  <a:srgbClr val="C00000"/>
                </a:solidFill>
                <a:effectLst>
                  <a:outerShdw blurRad="38100" dist="38100" dir="2700000" algn="tl">
                    <a:srgbClr val="000000">
                      <a:alpha val="43137"/>
                    </a:srgbClr>
                  </a:outerShdw>
                </a:effectLst>
              </a:rPr>
              <a:t> </a:t>
            </a:r>
            <a:r>
              <a:rPr lang="en-US" sz="1100" b="1" dirty="0"/>
              <a:t>brief sentence about a new </a:t>
            </a:r>
            <a:r>
              <a:rPr lang="en-US" sz="1100" b="1" u="sng" dirty="0">
                <a:solidFill>
                  <a:srgbClr val="C00000"/>
                </a:solidFill>
                <a:effectLst>
                  <a:outerShdw blurRad="38100" dist="38100" dir="2700000" algn="tl">
                    <a:srgbClr val="000000">
                      <a:alpha val="43137"/>
                    </a:srgbClr>
                  </a:outerShdw>
                </a:effectLst>
              </a:rPr>
              <a:t>problem or question</a:t>
            </a:r>
            <a:r>
              <a:rPr lang="en-US" sz="1100" b="1" dirty="0">
                <a:solidFill>
                  <a:srgbClr val="C00000"/>
                </a:solidFill>
                <a:effectLst>
                  <a:outerShdw blurRad="38100" dist="38100" dir="2700000" algn="tl">
                    <a:srgbClr val="000000">
                      <a:alpha val="43137"/>
                    </a:srgbClr>
                  </a:outerShdw>
                </a:effectLst>
              </a:rPr>
              <a:t> </a:t>
            </a:r>
            <a:r>
              <a:rPr lang="en-US" sz="1100" b="1" dirty="0"/>
              <a:t>the author brings to the reader’s attention about the </a:t>
            </a:r>
            <a:r>
              <a:rPr lang="en-US" sz="1100" b="1" u="sng" dirty="0">
                <a:solidFill>
                  <a:srgbClr val="C00000"/>
                </a:solidFill>
                <a:effectLst>
                  <a:outerShdw blurRad="38100" dist="38100" dir="2700000" algn="tl">
                    <a:srgbClr val="000000">
                      <a:alpha val="43137"/>
                    </a:srgbClr>
                  </a:outerShdw>
                </a:effectLst>
              </a:rPr>
              <a:t>main idea.</a:t>
            </a:r>
            <a:endParaRPr lang="en-US" sz="1100" b="1" dirty="0"/>
          </a:p>
          <a:p>
            <a:endParaRPr lang="en-US" sz="1100" b="1" dirty="0"/>
          </a:p>
        </p:txBody>
      </p:sp>
      <p:sp>
        <p:nvSpPr>
          <p:cNvPr id="11" name="Rectangle 10"/>
          <p:cNvSpPr/>
          <p:nvPr/>
        </p:nvSpPr>
        <p:spPr>
          <a:xfrm>
            <a:off x="7081520" y="360426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2" name="Rectangle 11"/>
          <p:cNvSpPr/>
          <p:nvPr/>
        </p:nvSpPr>
        <p:spPr>
          <a:xfrm>
            <a:off x="3108960" y="4191000"/>
            <a:ext cx="3108960" cy="144896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100" b="1" dirty="0"/>
              <a:t>Ask students to look for </a:t>
            </a:r>
            <a:r>
              <a:rPr lang="en-US" sz="1100" b="1" u="sng" dirty="0">
                <a:solidFill>
                  <a:srgbClr val="C00000"/>
                </a:solidFill>
                <a:effectLst>
                  <a:outerShdw blurRad="38100" dist="38100" dir="2700000" algn="tl">
                    <a:srgbClr val="000000">
                      <a:alpha val="43137"/>
                    </a:srgbClr>
                  </a:outerShdw>
                </a:effectLst>
              </a:rPr>
              <a:t>key details</a:t>
            </a:r>
            <a:r>
              <a:rPr lang="en-US" sz="1100" b="1" dirty="0">
                <a:solidFill>
                  <a:srgbClr val="C00000"/>
                </a:solidFill>
                <a:effectLst>
                  <a:outerShdw blurRad="38100" dist="38100" dir="2700000" algn="tl">
                    <a:srgbClr val="000000">
                      <a:alpha val="43137"/>
                    </a:srgbClr>
                  </a:outerShdw>
                </a:effectLst>
              </a:rPr>
              <a:t> </a:t>
            </a:r>
            <a:r>
              <a:rPr lang="en-US" sz="1100" dirty="0"/>
              <a:t>that explain more about the problem or question.  </a:t>
            </a:r>
            <a:endParaRPr lang="en-US" sz="1100" b="1" dirty="0"/>
          </a:p>
          <a:p>
            <a:endParaRPr lang="en-US" sz="1100" b="1" dirty="0"/>
          </a:p>
          <a:p>
            <a:r>
              <a:rPr lang="en-US" sz="1100" dirty="0"/>
              <a:t>Explain</a:t>
            </a:r>
            <a:r>
              <a:rPr lang="en-US" sz="1100" b="1" dirty="0">
                <a:solidFill>
                  <a:srgbClr val="C00000"/>
                </a:solidFill>
                <a:effectLst>
                  <a:outerShdw blurRad="38100" dist="38100" dir="2700000" algn="tl">
                    <a:srgbClr val="000000">
                      <a:alpha val="43137"/>
                    </a:srgbClr>
                  </a:outerShdw>
                </a:effectLst>
              </a:rPr>
              <a:t> “</a:t>
            </a:r>
            <a:r>
              <a:rPr lang="en-US" sz="1100" b="1" u="sng" dirty="0">
                <a:solidFill>
                  <a:srgbClr val="C00000"/>
                </a:solidFill>
                <a:effectLst>
                  <a:outerShdw blurRad="38100" dist="38100" dir="2700000" algn="tl">
                    <a:srgbClr val="000000">
                      <a:alpha val="43137"/>
                    </a:srgbClr>
                  </a:outerShdw>
                </a:effectLst>
              </a:rPr>
              <a:t>Key details</a:t>
            </a:r>
            <a:r>
              <a:rPr lang="en-US" sz="1100" b="1" dirty="0">
                <a:solidFill>
                  <a:srgbClr val="C00000"/>
                </a:solidFill>
                <a:effectLst>
                  <a:outerShdw blurRad="38100" dist="38100" dir="2700000" algn="tl">
                    <a:srgbClr val="000000">
                      <a:alpha val="43137"/>
                    </a:srgbClr>
                  </a:outerShdw>
                </a:effectLst>
              </a:rPr>
              <a:t> </a:t>
            </a:r>
            <a:r>
              <a:rPr lang="en-US" sz="1100" b="1" dirty="0"/>
              <a:t>about the </a:t>
            </a:r>
            <a:r>
              <a:rPr lang="en-US" sz="1100" b="1" u="sng" dirty="0">
                <a:solidFill>
                  <a:srgbClr val="C00000"/>
                </a:solidFill>
                <a:effectLst>
                  <a:outerShdw blurRad="38100" dist="38100" dir="2700000" algn="tl">
                    <a:srgbClr val="000000">
                      <a:alpha val="43137"/>
                    </a:srgbClr>
                  </a:outerShdw>
                </a:effectLst>
              </a:rPr>
              <a:t>main idea</a:t>
            </a:r>
            <a:r>
              <a:rPr lang="en-US" sz="1100" b="1" dirty="0">
                <a:solidFill>
                  <a:srgbClr val="C00000"/>
                </a:solidFill>
                <a:effectLst>
                  <a:outerShdw blurRad="38100" dist="38100" dir="2700000" algn="tl">
                    <a:srgbClr val="000000">
                      <a:alpha val="43137"/>
                    </a:srgbClr>
                  </a:outerShdw>
                </a:effectLst>
              </a:rPr>
              <a:t> </a:t>
            </a:r>
            <a:r>
              <a:rPr lang="en-US" sz="1100" b="1" dirty="0"/>
              <a:t>can help us find </a:t>
            </a:r>
            <a:r>
              <a:rPr lang="en-US" sz="1100" b="1" u="sng" dirty="0">
                <a:solidFill>
                  <a:srgbClr val="C00000"/>
                </a:solidFill>
                <a:effectLst>
                  <a:outerShdw blurRad="38100" dist="38100" dir="2700000" algn="tl">
                    <a:srgbClr val="000000">
                      <a:alpha val="43137"/>
                    </a:srgbClr>
                  </a:outerShdw>
                </a:effectLst>
              </a:rPr>
              <a:t>answers</a:t>
            </a:r>
            <a:r>
              <a:rPr lang="en-US" sz="1100" b="1" dirty="0"/>
              <a:t> to a </a:t>
            </a:r>
            <a:r>
              <a:rPr lang="en-US" sz="1100" b="1" u="sng" dirty="0">
                <a:solidFill>
                  <a:srgbClr val="C00000"/>
                </a:solidFill>
                <a:effectLst>
                  <a:outerShdw blurRad="38100" dist="38100" dir="2700000" algn="tl">
                    <a:srgbClr val="000000">
                      <a:alpha val="43137"/>
                    </a:srgbClr>
                  </a:outerShdw>
                </a:effectLst>
              </a:rPr>
              <a:t>question</a:t>
            </a:r>
            <a:r>
              <a:rPr lang="en-US" sz="1100" b="1" dirty="0">
                <a:solidFill>
                  <a:srgbClr val="C00000"/>
                </a:solidFill>
                <a:effectLst>
                  <a:outerShdw blurRad="38100" dist="38100" dir="2700000" algn="tl">
                    <a:srgbClr val="000000">
                      <a:alpha val="43137"/>
                    </a:srgbClr>
                  </a:outerShdw>
                </a:effectLst>
              </a:rPr>
              <a:t> </a:t>
            </a:r>
            <a:r>
              <a:rPr lang="en-US" sz="1100" b="1" dirty="0"/>
              <a:t>or </a:t>
            </a:r>
            <a:r>
              <a:rPr lang="en-US" sz="1100" b="1" u="sng" dirty="0">
                <a:solidFill>
                  <a:srgbClr val="C00000"/>
                </a:solidFill>
                <a:effectLst>
                  <a:outerShdw blurRad="38100" dist="38100" dir="2700000" algn="tl">
                    <a:srgbClr val="000000">
                      <a:alpha val="43137"/>
                    </a:srgbClr>
                  </a:outerShdw>
                </a:effectLst>
              </a:rPr>
              <a:t>solution</a:t>
            </a:r>
            <a:r>
              <a:rPr lang="en-US" sz="1100" dirty="0">
                <a:effectLst>
                  <a:outerShdw blurRad="38100" dist="38100" dir="2700000" algn="tl">
                    <a:srgbClr val="000000">
                      <a:alpha val="43137"/>
                    </a:srgbClr>
                  </a:outerShdw>
                </a:effectLst>
              </a:rPr>
              <a:t> to </a:t>
            </a:r>
            <a:r>
              <a:rPr lang="en-US" sz="1100" dirty="0"/>
              <a:t>a </a:t>
            </a:r>
            <a:r>
              <a:rPr lang="en-US" sz="1100" b="1" u="sng" dirty="0">
                <a:solidFill>
                  <a:srgbClr val="C00000"/>
                </a:solidFill>
                <a:effectLst>
                  <a:outerShdw blurRad="38100" dist="38100" dir="2700000" algn="tl">
                    <a:srgbClr val="000000">
                      <a:alpha val="43137"/>
                    </a:srgbClr>
                  </a:outerShdw>
                </a:effectLst>
              </a:rPr>
              <a:t>problem</a:t>
            </a:r>
            <a:r>
              <a:rPr lang="en-US" sz="1100" b="1" dirty="0"/>
              <a:t>.” Instruct students to write 2 brief </a:t>
            </a:r>
            <a:r>
              <a:rPr lang="en-US" sz="1100" b="1" u="sng" dirty="0">
                <a:solidFill>
                  <a:srgbClr val="C00000"/>
                </a:solidFill>
                <a:effectLst>
                  <a:outerShdw blurRad="38100" dist="38100" dir="2700000" algn="tl">
                    <a:srgbClr val="000000">
                      <a:alpha val="43137"/>
                    </a:srgbClr>
                  </a:outerShdw>
                </a:effectLst>
              </a:rPr>
              <a:t>key details</a:t>
            </a:r>
            <a:r>
              <a:rPr lang="en-US" sz="1100" b="1" dirty="0"/>
              <a:t> that provide an </a:t>
            </a:r>
            <a:r>
              <a:rPr lang="en-US" sz="1100" b="1" u="sng" dirty="0">
                <a:solidFill>
                  <a:srgbClr val="C00000"/>
                </a:solidFill>
                <a:effectLst>
                  <a:outerShdw blurRad="38100" dist="38100" dir="2700000" algn="tl">
                    <a:srgbClr val="000000">
                      <a:alpha val="43137"/>
                    </a:srgbClr>
                  </a:outerShdw>
                </a:effectLst>
              </a:rPr>
              <a:t>answer</a:t>
            </a:r>
            <a:r>
              <a:rPr lang="en-US" sz="1100" b="1" dirty="0">
                <a:solidFill>
                  <a:srgbClr val="C00000"/>
                </a:solidFill>
                <a:effectLst>
                  <a:outerShdw blurRad="38100" dist="38100" dir="2700000" algn="tl">
                    <a:srgbClr val="000000">
                      <a:alpha val="43137"/>
                    </a:srgbClr>
                  </a:outerShdw>
                </a:effectLst>
              </a:rPr>
              <a:t> </a:t>
            </a:r>
            <a:r>
              <a:rPr lang="en-US" sz="1100" b="1" dirty="0"/>
              <a:t>or </a:t>
            </a:r>
            <a:r>
              <a:rPr lang="en-US" sz="1100" b="1" u="sng" dirty="0">
                <a:solidFill>
                  <a:srgbClr val="C00000"/>
                </a:solidFill>
                <a:effectLst>
                  <a:outerShdw blurRad="38100" dist="38100" dir="2700000" algn="tl">
                    <a:srgbClr val="000000">
                      <a:alpha val="43137"/>
                    </a:srgbClr>
                  </a:outerShdw>
                </a:effectLst>
              </a:rPr>
              <a:t>solution</a:t>
            </a:r>
            <a:r>
              <a:rPr lang="en-US" sz="1100" b="1" dirty="0"/>
              <a:t>.</a:t>
            </a:r>
          </a:p>
          <a:p>
            <a:endParaRPr lang="en-US" sz="1100" b="1" dirty="0"/>
          </a:p>
        </p:txBody>
      </p:sp>
      <p:sp>
        <p:nvSpPr>
          <p:cNvPr id="13" name="Rectangle 12"/>
          <p:cNvSpPr/>
          <p:nvPr/>
        </p:nvSpPr>
        <p:spPr>
          <a:xfrm>
            <a:off x="5958840" y="528066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172720" y="4358640"/>
            <a:ext cx="2418080" cy="74920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sz="1400" b="1" dirty="0"/>
              <a:t>Remember students will need to have a note-taking form for each passage.</a:t>
            </a:r>
          </a:p>
        </p:txBody>
      </p:sp>
      <p:sp>
        <p:nvSpPr>
          <p:cNvPr id="15" name="Rectangle 14"/>
          <p:cNvSpPr/>
          <p:nvPr/>
        </p:nvSpPr>
        <p:spPr>
          <a:xfrm>
            <a:off x="345440" y="6789420"/>
            <a:ext cx="3022600" cy="127968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100" b="1" dirty="0"/>
              <a:t>Have students re-read the paragraph or section they wrote about and write words or ideas they see </a:t>
            </a:r>
            <a:r>
              <a:rPr lang="en-US" sz="1100" b="1" u="sng" dirty="0">
                <a:solidFill>
                  <a:srgbClr val="C00000"/>
                </a:solidFill>
                <a:effectLst>
                  <a:outerShdw blurRad="38100" dist="38100" dir="2700000" algn="tl">
                    <a:srgbClr val="000000">
                      <a:alpha val="43137"/>
                    </a:srgbClr>
                  </a:outerShdw>
                </a:effectLst>
              </a:rPr>
              <a:t>Again and Again</a:t>
            </a:r>
            <a:r>
              <a:rPr lang="en-US" sz="1100" b="1" dirty="0"/>
              <a:t>, in the box.</a:t>
            </a:r>
          </a:p>
          <a:p>
            <a:r>
              <a:rPr lang="en-US" sz="1100" b="1" dirty="0"/>
              <a:t> </a:t>
            </a:r>
          </a:p>
          <a:p>
            <a:r>
              <a:rPr lang="en-US" sz="1100" b="1" dirty="0"/>
              <a:t>Explain, “When author’s use the same words, phrases or ideas </a:t>
            </a:r>
            <a:r>
              <a:rPr lang="en-US" sz="1100" b="1" u="sng" dirty="0">
                <a:solidFill>
                  <a:srgbClr val="C00000"/>
                </a:solidFill>
                <a:effectLst>
                  <a:outerShdw blurRad="38100" dist="38100" dir="2700000" algn="tl">
                    <a:srgbClr val="000000">
                      <a:alpha val="43137"/>
                    </a:srgbClr>
                  </a:outerShdw>
                </a:effectLst>
              </a:rPr>
              <a:t>Again and Again</a:t>
            </a:r>
            <a:r>
              <a:rPr lang="en-US" sz="1100" b="1" dirty="0">
                <a:solidFill>
                  <a:srgbClr val="C00000"/>
                </a:solidFill>
                <a:effectLst>
                  <a:outerShdw blurRad="38100" dist="38100" dir="2700000" algn="tl">
                    <a:srgbClr val="000000">
                      <a:alpha val="43137"/>
                    </a:srgbClr>
                  </a:outerShdw>
                </a:effectLst>
              </a:rPr>
              <a:t> </a:t>
            </a:r>
            <a:r>
              <a:rPr lang="en-US" sz="1100" b="1" dirty="0"/>
              <a:t>ask yourself “why?”  It means something is important.”</a:t>
            </a:r>
          </a:p>
        </p:txBody>
      </p:sp>
      <p:sp>
        <p:nvSpPr>
          <p:cNvPr id="16" name="Rectangle 15"/>
          <p:cNvSpPr/>
          <p:nvPr/>
        </p:nvSpPr>
        <p:spPr>
          <a:xfrm>
            <a:off x="3108960" y="779526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17" name="Rectangle 16"/>
          <p:cNvSpPr/>
          <p:nvPr/>
        </p:nvSpPr>
        <p:spPr>
          <a:xfrm>
            <a:off x="4274820" y="6476274"/>
            <a:ext cx="3108960" cy="1956797"/>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100" b="1" dirty="0"/>
              <a:t>Instruct students to look at the again and again words or phrases, ask “Do you see some of the again and again words or ideas in the key details about problems and solutions? Can the words help you write </a:t>
            </a:r>
            <a:r>
              <a:rPr lang="en-US" sz="1100" b="1" u="sng" dirty="0">
                <a:solidFill>
                  <a:srgbClr val="C00000"/>
                </a:solidFill>
                <a:effectLst>
                  <a:outerShdw blurRad="38100" dist="38100" dir="2700000" algn="tl">
                    <a:srgbClr val="000000">
                      <a:alpha val="43137"/>
                    </a:srgbClr>
                  </a:outerShdw>
                </a:effectLst>
              </a:rPr>
              <a:t>one conclusion</a:t>
            </a:r>
            <a:r>
              <a:rPr lang="en-US" sz="1100" b="1" dirty="0">
                <a:effectLst>
                  <a:outerShdw blurRad="38100" dist="38100" dir="2700000" algn="tl">
                    <a:srgbClr val="000000">
                      <a:alpha val="43137"/>
                    </a:srgbClr>
                  </a:outerShdw>
                </a:effectLst>
              </a:rPr>
              <a:t> </a:t>
            </a:r>
            <a:r>
              <a:rPr lang="en-US" sz="1100" b="1" dirty="0"/>
              <a:t>sentence that summarizes the </a:t>
            </a:r>
            <a:r>
              <a:rPr lang="en-US" sz="1100" b="1" u="sng" dirty="0">
                <a:solidFill>
                  <a:srgbClr val="C00000"/>
                </a:solidFill>
                <a:effectLst>
                  <a:outerShdw blurRad="38100" dist="38100" dir="2700000" algn="tl">
                    <a:srgbClr val="000000">
                      <a:alpha val="43137"/>
                    </a:srgbClr>
                  </a:outerShdw>
                </a:effectLst>
              </a:rPr>
              <a:t>problem and solution </a:t>
            </a:r>
            <a:r>
              <a:rPr lang="en-US" sz="1100" b="1" dirty="0"/>
              <a:t>(or the </a:t>
            </a:r>
            <a:r>
              <a:rPr lang="en-US" sz="1100" b="1" u="sng" dirty="0">
                <a:solidFill>
                  <a:srgbClr val="C00000"/>
                </a:solidFill>
                <a:effectLst>
                  <a:outerShdw blurRad="38100" dist="38100" dir="2700000" algn="tl">
                    <a:srgbClr val="000000">
                      <a:alpha val="43137"/>
                    </a:srgbClr>
                  </a:outerShdw>
                </a:effectLst>
              </a:rPr>
              <a:t>question and answer)</a:t>
            </a:r>
            <a:r>
              <a:rPr lang="en-US" sz="1100" b="1" dirty="0"/>
              <a:t>?”</a:t>
            </a:r>
          </a:p>
          <a:p>
            <a:endParaRPr lang="en-US" sz="1100" b="1" dirty="0"/>
          </a:p>
          <a:p>
            <a:r>
              <a:rPr lang="en-US" sz="1100" b="1" dirty="0"/>
              <a:t>Summarizing is a big part of writing conclusions.  It is an </a:t>
            </a:r>
            <a:r>
              <a:rPr lang="en-US" sz="1100" b="1" u="sng" dirty="0"/>
              <a:t>extremely important</a:t>
            </a:r>
            <a:r>
              <a:rPr lang="en-US" sz="1100" b="1" dirty="0"/>
              <a:t> strategy for students to learn in order to use research skills effectively.</a:t>
            </a:r>
          </a:p>
        </p:txBody>
      </p:sp>
      <p:sp>
        <p:nvSpPr>
          <p:cNvPr id="18" name="Rectangle 17"/>
          <p:cNvSpPr/>
          <p:nvPr/>
        </p:nvSpPr>
        <p:spPr>
          <a:xfrm>
            <a:off x="6908800" y="838200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
        <p:nvSpPr>
          <p:cNvPr id="19" name="Rectangle 18"/>
          <p:cNvSpPr/>
          <p:nvPr/>
        </p:nvSpPr>
        <p:spPr>
          <a:xfrm>
            <a:off x="2010770" y="8717281"/>
            <a:ext cx="5699760" cy="1079633"/>
          </a:xfrm>
          <a:prstGeom prst="rect">
            <a:avLst/>
          </a:prstGeom>
          <a:solidFill>
            <a:schemeClr val="bg1">
              <a:lumMod val="95000"/>
            </a:schemeClr>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800" b="1" u="sng" dirty="0">
                <a:solidFill>
                  <a:srgbClr val="002060"/>
                </a:solidFill>
              </a:rPr>
              <a:t>Differentiation</a:t>
            </a:r>
            <a:r>
              <a:rPr lang="en-US" sz="800" b="1" dirty="0">
                <a:solidFill>
                  <a:srgbClr val="002060"/>
                </a:solidFill>
              </a:rPr>
              <a:t>:</a:t>
            </a:r>
          </a:p>
          <a:p>
            <a:r>
              <a:rPr lang="en-US" sz="700" b="1" dirty="0">
                <a:solidFill>
                  <a:srgbClr val="002060"/>
                </a:solidFill>
              </a:rPr>
              <a:t>Students who need more  pages – print as many as needed. Students who would benefit from enrichment can continue on with more sections or paragraphs. Students who need more direct instruction – teach each part as a </a:t>
            </a:r>
            <a:r>
              <a:rPr lang="en-US" sz="700" b="1" dirty="0" smtClean="0">
                <a:solidFill>
                  <a:srgbClr val="002060"/>
                </a:solidFill>
              </a:rPr>
              <a:t>mini </a:t>
            </a:r>
            <a:r>
              <a:rPr lang="en-US" sz="700" b="1" dirty="0">
                <a:solidFill>
                  <a:srgbClr val="002060"/>
                </a:solidFill>
              </a:rPr>
              <a:t>lesson.  These concepts can be taught separately:</a:t>
            </a:r>
          </a:p>
          <a:p>
            <a:pPr marL="413774" indent="-175935">
              <a:buFont typeface="Arial" panose="020B0604020202020204" pitchFamily="34" charset="0"/>
              <a:buChar char="•"/>
            </a:pPr>
            <a:r>
              <a:rPr lang="en-US" sz="700" b="1" dirty="0">
                <a:solidFill>
                  <a:srgbClr val="002060"/>
                </a:solidFill>
              </a:rPr>
              <a:t>Main Topic</a:t>
            </a:r>
          </a:p>
          <a:p>
            <a:pPr marL="413774" indent="-175935">
              <a:buFont typeface="Arial" panose="020B0604020202020204" pitchFamily="34" charset="0"/>
              <a:buChar char="•"/>
            </a:pPr>
            <a:r>
              <a:rPr lang="en-US" sz="700" b="1" dirty="0">
                <a:solidFill>
                  <a:srgbClr val="002060"/>
                </a:solidFill>
              </a:rPr>
              <a:t>Problem/solution  question/answer</a:t>
            </a:r>
          </a:p>
          <a:p>
            <a:pPr marL="413774" indent="-175935">
              <a:buFont typeface="Arial" panose="020B0604020202020204" pitchFamily="34" charset="0"/>
              <a:buChar char="•"/>
            </a:pPr>
            <a:r>
              <a:rPr lang="en-US" sz="700" b="1" dirty="0">
                <a:solidFill>
                  <a:srgbClr val="002060"/>
                </a:solidFill>
              </a:rPr>
              <a:t>Key Details</a:t>
            </a:r>
          </a:p>
          <a:p>
            <a:pPr marL="413774" indent="-175935">
              <a:buFont typeface="Arial" panose="020B0604020202020204" pitchFamily="34" charset="0"/>
              <a:buChar char="•"/>
            </a:pPr>
            <a:r>
              <a:rPr lang="en-US" sz="700" b="1" dirty="0">
                <a:solidFill>
                  <a:srgbClr val="002060"/>
                </a:solidFill>
              </a:rPr>
              <a:t>Again and Again</a:t>
            </a:r>
          </a:p>
          <a:p>
            <a:pPr marL="413774" indent="-175935">
              <a:buFont typeface="Arial" panose="020B0604020202020204" pitchFamily="34" charset="0"/>
              <a:buChar char="•"/>
            </a:pPr>
            <a:r>
              <a:rPr lang="en-US" sz="700" b="1" dirty="0">
                <a:solidFill>
                  <a:srgbClr val="002060"/>
                </a:solidFill>
              </a:rPr>
              <a:t>Conclusions - Summarizing</a:t>
            </a:r>
          </a:p>
          <a:p>
            <a:r>
              <a:rPr lang="en-US" sz="700" b="1" dirty="0">
                <a:solidFill>
                  <a:srgbClr val="002060"/>
                </a:solidFill>
              </a:rPr>
              <a:t>ELL Students may need each part taught using language (sentence) frames emphasizing transitional words. </a:t>
            </a:r>
          </a:p>
        </p:txBody>
      </p:sp>
      <p:graphicFrame>
        <p:nvGraphicFramePr>
          <p:cNvPr id="20" name="Table 19"/>
          <p:cNvGraphicFramePr>
            <a:graphicFrameLocks noGrp="1"/>
          </p:cNvGraphicFramePr>
          <p:nvPr>
            <p:extLst>
              <p:ext uri="{D42A27DB-BD31-4B8C-83A1-F6EECF244321}">
                <p14:modId xmlns:p14="http://schemas.microsoft.com/office/powerpoint/2010/main" val="4053178014"/>
              </p:ext>
            </p:extLst>
          </p:nvPr>
        </p:nvGraphicFramePr>
        <p:xfrm>
          <a:off x="2133600" y="236220"/>
          <a:ext cx="5494025" cy="601980"/>
        </p:xfrm>
        <a:graphic>
          <a:graphicData uri="http://schemas.openxmlformats.org/drawingml/2006/table">
            <a:tbl>
              <a:tblPr firstRow="1" bandRow="1">
                <a:tableStyleId>{5940675A-B579-460E-94D1-54222C63F5DA}</a:tableStyleId>
              </a:tblPr>
              <a:tblGrid>
                <a:gridCol w="558986"/>
                <a:gridCol w="958259"/>
                <a:gridCol w="858441"/>
                <a:gridCol w="718696"/>
                <a:gridCol w="818514"/>
                <a:gridCol w="798549"/>
                <a:gridCol w="782580"/>
              </a:tblGrid>
              <a:tr h="242316">
                <a:tc rowSpan="2">
                  <a:txBody>
                    <a:bodyPr/>
                    <a:lstStyle/>
                    <a:p>
                      <a:pPr algn="ctr"/>
                      <a:r>
                        <a:rPr lang="en-US" sz="1500" b="1" dirty="0" smtClean="0"/>
                        <a:t>R</a:t>
                      </a:r>
                      <a:r>
                        <a:rPr lang="en-US" sz="1500" b="1" baseline="0" dirty="0" smtClean="0"/>
                        <a:t> </a:t>
                      </a:r>
                      <a:r>
                        <a:rPr lang="en-US" sz="1500" b="1" dirty="0" smtClean="0"/>
                        <a:t>E-</a:t>
                      </a: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900" b="1" dirty="0" smtClean="0"/>
                        <a:t>S</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A</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R</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C</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H</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4">
                <a:tc vMerge="1">
                  <a:txBody>
                    <a:bodyPr/>
                    <a:lstStyle/>
                    <a:p>
                      <a:endParaRPr lang="en-US" sz="1200" b="1"/>
                    </a:p>
                  </a:txBody>
                  <a:tcPr anchor="ctr">
                    <a:solidFill>
                      <a:schemeClr val="bg1"/>
                    </a:solidFill>
                  </a:tcPr>
                </a:tc>
                <a:tc>
                  <a:txBody>
                    <a:bodyPr/>
                    <a:lstStyle/>
                    <a:p>
                      <a:r>
                        <a:rPr lang="en-US" sz="800" b="1" dirty="0" smtClean="0"/>
                        <a:t>SOMETHING NEW</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800" b="1" dirty="0" smtClean="0"/>
                        <a:t>EXPLAIN</a:t>
                      </a:r>
                      <a:r>
                        <a:rPr lang="en-US" sz="800" b="1" baseline="0" dirty="0" smtClean="0"/>
                        <a:t> MORE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800" b="1" dirty="0" smtClean="0"/>
                        <a:t>AGAIN</a:t>
                      </a:r>
                      <a:r>
                        <a:rPr lang="en-US" sz="800" b="1" baseline="0" dirty="0" smtClean="0"/>
                        <a:t> and AGAIN</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800" b="1" dirty="0" smtClean="0"/>
                        <a:t>RELEVANT</a:t>
                      </a:r>
                      <a:r>
                        <a:rPr lang="en-US" sz="800" b="1" baseline="0" dirty="0" smtClean="0"/>
                        <a:t> OR NOT?</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800" b="1" dirty="0" smtClean="0"/>
                        <a:t>CONCLUDE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800" b="1" dirty="0" smtClean="0"/>
                        <a:t>HAVE EVIDENCE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184789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720" y="1059292"/>
            <a:ext cx="7426960" cy="8289734"/>
          </a:xfrm>
          <a:prstGeom prst="rect">
            <a:avLst/>
          </a:prstGeom>
          <a:solidFill>
            <a:schemeClr val="bg1"/>
          </a:solidFill>
          <a:ln>
            <a:solidFill>
              <a:schemeClr val="accent1"/>
            </a:solidFill>
          </a:ln>
        </p:spPr>
        <p:txBody>
          <a:bodyPr wrap="square" lIns="101881" tIns="50941" rIns="101881" bIns="50941" rtlCol="0">
            <a:spAutoFit/>
          </a:bodyPr>
          <a:lstStyle/>
          <a:p>
            <a:endParaRPr lang="en-US" sz="1400" b="1" u="sng" dirty="0"/>
          </a:p>
          <a:p>
            <a:r>
              <a:rPr lang="en-US" sz="1400" dirty="0"/>
              <a:t>What problems or questions does the author state about the </a:t>
            </a:r>
            <a:r>
              <a:rPr lang="en-US" sz="1400" u="sng" dirty="0"/>
              <a:t>main idea</a:t>
            </a:r>
            <a:r>
              <a:rPr lang="en-US" sz="1400" b="1" dirty="0"/>
              <a:t>?</a:t>
            </a:r>
          </a:p>
          <a:p>
            <a:endParaRPr lang="en-US" sz="1400" b="1" dirty="0"/>
          </a:p>
          <a:p>
            <a:r>
              <a:rPr lang="en-US" sz="1400" dirty="0"/>
              <a:t>Write </a:t>
            </a:r>
            <a:r>
              <a:rPr lang="en-US" sz="1400" b="1" u="sng" dirty="0"/>
              <a:t>one</a:t>
            </a:r>
            <a:r>
              <a:rPr lang="en-US" sz="1400" dirty="0"/>
              <a:t>  new </a:t>
            </a:r>
            <a:r>
              <a:rPr lang="en-US" sz="1400" u="sng" dirty="0"/>
              <a:t>problem</a:t>
            </a:r>
            <a:r>
              <a:rPr lang="en-US" sz="1400" dirty="0"/>
              <a:t> or </a:t>
            </a:r>
            <a:r>
              <a:rPr lang="en-US" sz="1400" u="sng" dirty="0"/>
              <a:t>question</a:t>
            </a:r>
            <a:r>
              <a:rPr lang="en-US" sz="1400" dirty="0"/>
              <a:t> the author brings to the reader’s attention about the </a:t>
            </a:r>
            <a:r>
              <a:rPr lang="en-US" sz="1400" u="sng" dirty="0"/>
              <a:t>main idea</a:t>
            </a:r>
            <a:r>
              <a:rPr lang="en-US" sz="1400" dirty="0"/>
              <a:t>.</a:t>
            </a:r>
          </a:p>
          <a:p>
            <a:r>
              <a:rPr lang="en-US" sz="1400" dirty="0" smtClean="0"/>
              <a:t>________________________________________________________________________</a:t>
            </a:r>
            <a:endParaRPr lang="en-US" sz="1400" dirty="0"/>
          </a:p>
          <a:p>
            <a:r>
              <a:rPr lang="en-US" sz="1400" dirty="0"/>
              <a:t>_____________________________________________________________________________</a:t>
            </a:r>
          </a:p>
          <a:p>
            <a:endParaRPr lang="en-US" sz="1400" b="1" u="sng" dirty="0"/>
          </a:p>
          <a:p>
            <a:r>
              <a:rPr lang="en-US" sz="1400" b="1" u="sng" dirty="0"/>
              <a:t>Key Details</a:t>
            </a:r>
          </a:p>
          <a:p>
            <a:endParaRPr lang="en-US" sz="1400" b="1" u="sng" dirty="0"/>
          </a:p>
          <a:p>
            <a:r>
              <a:rPr lang="en-US" sz="1400" dirty="0"/>
              <a:t>What </a:t>
            </a:r>
            <a:r>
              <a:rPr lang="en-US" sz="1400" u="sng" dirty="0"/>
              <a:t>key details</a:t>
            </a:r>
            <a:r>
              <a:rPr lang="en-US" sz="1400" dirty="0"/>
              <a:t> from the section or paragraph </a:t>
            </a:r>
            <a:r>
              <a:rPr lang="en-US" sz="1400" b="1" i="1" dirty="0"/>
              <a:t>explain more </a:t>
            </a:r>
            <a:r>
              <a:rPr lang="en-US" sz="1400" dirty="0"/>
              <a:t>about the </a:t>
            </a:r>
            <a:r>
              <a:rPr lang="en-US" sz="1400" u="sng" dirty="0"/>
              <a:t>problem</a:t>
            </a:r>
            <a:r>
              <a:rPr lang="en-US" sz="1400" dirty="0"/>
              <a:t> or </a:t>
            </a:r>
            <a:r>
              <a:rPr lang="en-US" sz="1400" u="sng" dirty="0"/>
              <a:t>question</a:t>
            </a:r>
            <a:r>
              <a:rPr lang="en-US" sz="1400" dirty="0"/>
              <a:t>?  </a:t>
            </a:r>
          </a:p>
          <a:p>
            <a:r>
              <a:rPr lang="en-US" sz="1400" dirty="0"/>
              <a:t>Write two key details that provide an </a:t>
            </a:r>
            <a:r>
              <a:rPr lang="en-US" sz="1400" u="sng" dirty="0"/>
              <a:t>answer</a:t>
            </a:r>
            <a:r>
              <a:rPr lang="en-US" sz="1400" dirty="0"/>
              <a:t> or a </a:t>
            </a:r>
            <a:r>
              <a:rPr lang="en-US" sz="1400" u="sng" dirty="0"/>
              <a:t>solution</a:t>
            </a:r>
            <a:r>
              <a:rPr lang="en-US" sz="1400" dirty="0"/>
              <a:t>. Use </a:t>
            </a:r>
            <a:r>
              <a:rPr lang="en-US" sz="1400" u="sng" dirty="0"/>
              <a:t>quotes</a:t>
            </a:r>
            <a:r>
              <a:rPr lang="en-US" sz="1400" dirty="0"/>
              <a:t> from the text when possible.</a:t>
            </a:r>
          </a:p>
          <a:p>
            <a:endParaRPr lang="en-US" sz="1400" dirty="0"/>
          </a:p>
          <a:p>
            <a:pPr marL="175935" indent="-175935">
              <a:buFont typeface="Arial" panose="020B0604020202020204" pitchFamily="34" charset="0"/>
              <a:buChar char="•"/>
            </a:pPr>
            <a:r>
              <a:rPr lang="en-US" sz="1400" dirty="0"/>
              <a:t>Key Detail (has an answer or solution)</a:t>
            </a:r>
          </a:p>
          <a:p>
            <a:pPr marL="175935" indent="-175935"/>
            <a:r>
              <a:rPr lang="en-US" sz="1400" dirty="0"/>
              <a:t>      </a:t>
            </a:r>
            <a:r>
              <a:rPr lang="en-US" sz="1400" dirty="0" smtClean="0"/>
              <a:t>________________________________________________________________________</a:t>
            </a:r>
            <a:endParaRPr lang="en-US" sz="1400" dirty="0"/>
          </a:p>
          <a:p>
            <a:pPr marL="175935" indent="-175935"/>
            <a:r>
              <a:rPr lang="en-US" sz="1400" dirty="0"/>
              <a:t>      ________________________________________________________________________</a:t>
            </a:r>
          </a:p>
          <a:p>
            <a:pPr marL="175935" indent="-175935"/>
            <a:endParaRPr lang="en-US" sz="1400" dirty="0"/>
          </a:p>
          <a:p>
            <a:pPr marL="175935" indent="-175935">
              <a:buFont typeface="Arial" panose="020B0604020202020204" pitchFamily="34" charset="0"/>
              <a:buChar char="•"/>
            </a:pPr>
            <a:r>
              <a:rPr lang="en-US" sz="1400" dirty="0"/>
              <a:t>Key Detail (has an answer or solution)</a:t>
            </a:r>
          </a:p>
          <a:p>
            <a:pPr marL="175935" indent="-175935"/>
            <a:r>
              <a:rPr lang="en-US" sz="1400" dirty="0"/>
              <a:t>      </a:t>
            </a:r>
            <a:r>
              <a:rPr lang="en-US" sz="1400" dirty="0" smtClean="0"/>
              <a:t>_________________________________________________________________________</a:t>
            </a:r>
            <a:endParaRPr lang="en-US" sz="1400" dirty="0"/>
          </a:p>
          <a:p>
            <a:pPr marL="175935" indent="-175935"/>
            <a:r>
              <a:rPr lang="en-US" sz="1400" dirty="0"/>
              <a:t>      _________________________________________________________________________</a:t>
            </a:r>
          </a:p>
          <a:p>
            <a:endParaRPr lang="en-US" sz="1400" b="1" u="sng" dirty="0"/>
          </a:p>
          <a:p>
            <a:r>
              <a:rPr lang="en-US" sz="1400" b="1" u="sng" dirty="0"/>
              <a:t>Again and Again</a:t>
            </a:r>
          </a:p>
          <a:p>
            <a:r>
              <a:rPr lang="en-US" sz="1400" dirty="0"/>
              <a:t>What words, phrases or ideas does the author use  again and again?  Write them here.  </a:t>
            </a:r>
          </a:p>
          <a:p>
            <a:r>
              <a:rPr lang="en-US" sz="1400" dirty="0"/>
              <a:t>Think about why the author uses them again and again.</a:t>
            </a:r>
          </a:p>
          <a:p>
            <a:endParaRPr lang="en-US" sz="1400" dirty="0"/>
          </a:p>
          <a:p>
            <a:endParaRPr lang="en-US" sz="1400" dirty="0"/>
          </a:p>
          <a:p>
            <a:endParaRPr lang="en-US" sz="1400" b="1" u="sng" dirty="0"/>
          </a:p>
          <a:p>
            <a:endParaRPr lang="en-US" sz="1400" b="1" u="sng" dirty="0"/>
          </a:p>
          <a:p>
            <a:endParaRPr lang="en-US" sz="1400" b="1" u="sng" dirty="0"/>
          </a:p>
          <a:p>
            <a:endParaRPr lang="en-US" sz="1400" b="1" u="sng" dirty="0"/>
          </a:p>
          <a:p>
            <a:endParaRPr lang="en-US" sz="1400" b="1" u="sng" dirty="0" smtClean="0"/>
          </a:p>
          <a:p>
            <a:endParaRPr lang="en-US" sz="1400" b="1" u="sng" dirty="0"/>
          </a:p>
          <a:p>
            <a:endParaRPr lang="en-US" sz="1400" dirty="0" smtClean="0"/>
          </a:p>
          <a:p>
            <a:r>
              <a:rPr lang="en-US" sz="1400" dirty="0" smtClean="0"/>
              <a:t>Write </a:t>
            </a:r>
            <a:r>
              <a:rPr lang="en-US" sz="1400" b="1" u="sng" dirty="0"/>
              <a:t>one conclusion</a:t>
            </a:r>
            <a:r>
              <a:rPr lang="en-US" sz="1400" b="1" dirty="0"/>
              <a:t> </a:t>
            </a:r>
            <a:r>
              <a:rPr lang="en-US" sz="1400" dirty="0"/>
              <a:t>sentence  that tells  the most about the new </a:t>
            </a:r>
            <a:r>
              <a:rPr lang="en-US" sz="1400" u="sng" dirty="0"/>
              <a:t>key idea</a:t>
            </a:r>
            <a:r>
              <a:rPr lang="en-US" sz="1400" dirty="0"/>
              <a:t> and the answer </a:t>
            </a:r>
          </a:p>
          <a:p>
            <a:r>
              <a:rPr lang="en-US" sz="1400" dirty="0"/>
              <a:t>and solution key details. Use some of the again and again words or ideas in your summary.</a:t>
            </a:r>
          </a:p>
          <a:p>
            <a:r>
              <a:rPr lang="en-US" sz="1400" dirty="0"/>
              <a:t>____________________________________________________________________________</a:t>
            </a:r>
          </a:p>
          <a:p>
            <a:endParaRPr lang="en-US" sz="1400" dirty="0"/>
          </a:p>
          <a:p>
            <a:r>
              <a:rPr lang="en-US" sz="1400" dirty="0"/>
              <a:t>_____________________________________________________________________________</a:t>
            </a:r>
          </a:p>
        </p:txBody>
      </p:sp>
      <p:sp>
        <p:nvSpPr>
          <p:cNvPr id="6" name="TextBox 5"/>
          <p:cNvSpPr txBox="1"/>
          <p:nvPr/>
        </p:nvSpPr>
        <p:spPr>
          <a:xfrm>
            <a:off x="172720" y="757088"/>
            <a:ext cx="7340600" cy="349098"/>
          </a:xfrm>
          <a:prstGeom prst="rect">
            <a:avLst/>
          </a:prstGeom>
          <a:noFill/>
        </p:spPr>
        <p:txBody>
          <a:bodyPr wrap="square" lIns="101881" tIns="50941" rIns="101881" bIns="50941" rtlCol="0">
            <a:spAutoFit/>
          </a:bodyPr>
          <a:lstStyle/>
          <a:p>
            <a:r>
              <a:rPr lang="en-US" sz="1600" dirty="0"/>
              <a:t>Name_______________  Passage______________ Main Idea________________</a:t>
            </a:r>
          </a:p>
        </p:txBody>
      </p:sp>
      <p:graphicFrame>
        <p:nvGraphicFramePr>
          <p:cNvPr id="7" name="Table 6"/>
          <p:cNvGraphicFramePr>
            <a:graphicFrameLocks noGrp="1"/>
          </p:cNvGraphicFramePr>
          <p:nvPr>
            <p:extLst>
              <p:ext uri="{D42A27DB-BD31-4B8C-83A1-F6EECF244321}">
                <p14:modId xmlns:p14="http://schemas.microsoft.com/office/powerpoint/2010/main" val="297461427"/>
              </p:ext>
            </p:extLst>
          </p:nvPr>
        </p:nvGraphicFramePr>
        <p:xfrm>
          <a:off x="1688368" y="126492"/>
          <a:ext cx="5991230" cy="635508"/>
        </p:xfrm>
        <a:graphic>
          <a:graphicData uri="http://schemas.openxmlformats.org/drawingml/2006/table">
            <a:tbl>
              <a:tblPr firstRow="1" bandRow="1">
                <a:tableStyleId>{5940675A-B579-460E-94D1-54222C63F5DA}</a:tableStyleId>
              </a:tblPr>
              <a:tblGrid>
                <a:gridCol w="566739"/>
                <a:gridCol w="971550"/>
                <a:gridCol w="870347"/>
                <a:gridCol w="728664"/>
                <a:gridCol w="1153716"/>
                <a:gridCol w="890589"/>
                <a:gridCol w="809625"/>
              </a:tblGrid>
              <a:tr h="242316">
                <a:tc rowSpan="2">
                  <a:txBody>
                    <a:bodyPr/>
                    <a:lstStyle/>
                    <a:p>
                      <a:pPr algn="ctr"/>
                      <a:r>
                        <a:rPr lang="en-US" sz="900" b="1" dirty="0" smtClean="0"/>
                        <a:t>R</a:t>
                      </a:r>
                      <a:r>
                        <a:rPr lang="en-US" sz="900" b="1" baseline="0" dirty="0" smtClean="0"/>
                        <a:t> </a:t>
                      </a:r>
                      <a:r>
                        <a:rPr lang="en-US" sz="900" b="1" dirty="0" smtClean="0"/>
                        <a:t>E</a:t>
                      </a:r>
                      <a:endParaRPr lang="en-US" sz="900" b="1" dirty="0"/>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900" b="1" dirty="0" smtClean="0"/>
                        <a:t>S</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A</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R</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C</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900" b="1" dirty="0" smtClean="0"/>
                        <a:t>H</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93192">
                <a:tc vMerge="1">
                  <a:txBody>
                    <a:bodyPr/>
                    <a:lstStyle/>
                    <a:p>
                      <a:endParaRPr lang="en-US" sz="1200" b="1"/>
                    </a:p>
                  </a:txBody>
                  <a:tcPr anchor="ctr">
                    <a:solidFill>
                      <a:schemeClr val="bg1"/>
                    </a:solidFill>
                  </a:tcPr>
                </a:tc>
                <a:tc>
                  <a:txBody>
                    <a:bodyPr/>
                    <a:lstStyle/>
                    <a:p>
                      <a:r>
                        <a:rPr lang="en-US" sz="900" b="1" dirty="0" smtClean="0"/>
                        <a:t>SOMETHING NEW</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900" b="1" dirty="0" smtClean="0"/>
                        <a:t>EXPLAIN</a:t>
                      </a:r>
                      <a:r>
                        <a:rPr lang="en-US" sz="900" b="1" baseline="0" dirty="0" smtClean="0"/>
                        <a:t> MORE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900" b="1" dirty="0" smtClean="0"/>
                        <a:t>AGAIN</a:t>
                      </a:r>
                      <a:r>
                        <a:rPr lang="en-US" sz="900" b="1" baseline="0" dirty="0" smtClean="0"/>
                        <a:t> &amp; AGAIN</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900" b="1" dirty="0" smtClean="0"/>
                        <a:t>RELEVANT OR NOT?</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900" b="1" dirty="0" smtClean="0"/>
                        <a:t>CONCLUDE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900" b="1" dirty="0" smtClean="0"/>
                        <a:t>HAVE EVIDENCE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8" name="TextBox 7"/>
          <p:cNvSpPr txBox="1"/>
          <p:nvPr/>
        </p:nvSpPr>
        <p:spPr>
          <a:xfrm>
            <a:off x="187766" y="191007"/>
            <a:ext cx="1641034" cy="595319"/>
          </a:xfrm>
          <a:prstGeom prst="rect">
            <a:avLst/>
          </a:prstGeom>
          <a:solidFill>
            <a:schemeClr val="bg2">
              <a:lumMod val="90000"/>
            </a:schemeClr>
          </a:solidFill>
        </p:spPr>
        <p:txBody>
          <a:bodyPr wrap="square" lIns="101881" tIns="50941" rIns="101881" bIns="50941" rtlCol="0">
            <a:spAutoFit/>
          </a:bodyPr>
          <a:lstStyle/>
          <a:p>
            <a:r>
              <a:rPr lang="en-US" sz="1600" b="1" dirty="0"/>
              <a:t>Grade </a:t>
            </a:r>
            <a:r>
              <a:rPr lang="en-US" sz="1600" b="1" dirty="0" smtClean="0"/>
              <a:t>5 Research Notes</a:t>
            </a:r>
            <a:endParaRPr lang="en-US" sz="1600" b="1" dirty="0"/>
          </a:p>
        </p:txBody>
      </p:sp>
      <p:sp>
        <p:nvSpPr>
          <p:cNvPr id="9" name="TextBox 8"/>
          <p:cNvSpPr txBox="1"/>
          <p:nvPr/>
        </p:nvSpPr>
        <p:spPr>
          <a:xfrm>
            <a:off x="619566" y="6324600"/>
            <a:ext cx="6217920" cy="1641760"/>
          </a:xfrm>
          <a:prstGeom prst="rect">
            <a:avLst/>
          </a:prstGeom>
          <a:noFill/>
          <a:ln>
            <a:solidFill>
              <a:schemeClr val="accent1"/>
            </a:solidFill>
          </a:ln>
        </p:spPr>
        <p:txBody>
          <a:bodyPr wrap="square" lIns="101881" tIns="50941" rIns="101881" bIns="50941" rtlCol="0">
            <a:spAutoFit/>
          </a:bodyPr>
          <a:lstStyle/>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766676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335280"/>
            <a:ext cx="6736080" cy="9520840"/>
          </a:xfrm>
          <a:prstGeom prst="rect">
            <a:avLst/>
          </a:prstGeom>
          <a:noFill/>
        </p:spPr>
        <p:txBody>
          <a:bodyPr wrap="square" lIns="101882" tIns="50941" rIns="101882" bIns="50941" rtlCol="0">
            <a:spAutoFit/>
          </a:bodyPr>
          <a:lstStyle/>
          <a:p>
            <a:endParaRPr lang="en-US" sz="1600" dirty="0"/>
          </a:p>
          <a:p>
            <a:pPr algn="ctr"/>
            <a:r>
              <a:rPr lang="en-US" sz="1600" b="1" dirty="0"/>
              <a:t>Determining Grade Level Text</a:t>
            </a:r>
          </a:p>
          <a:p>
            <a:pPr algn="ctr"/>
            <a:endParaRPr lang="en-US" sz="1600" b="1" dirty="0"/>
          </a:p>
          <a:p>
            <a:r>
              <a:rPr lang="en-US" sz="1600" dirty="0"/>
              <a:t>Grade level text is determined by using a combination of both the CCSS new quantitative ranges and qualitative measures.</a:t>
            </a:r>
          </a:p>
          <a:p>
            <a:endParaRPr lang="en-US" sz="1600" dirty="0"/>
          </a:p>
          <a:p>
            <a:r>
              <a:rPr lang="en-US" sz="1600" b="1" dirty="0"/>
              <a:t>Example</a:t>
            </a:r>
            <a:r>
              <a:rPr lang="en-US" sz="1600" dirty="0"/>
              <a:t>:  If  the grade equivalent for a text is </a:t>
            </a:r>
            <a:r>
              <a:rPr lang="en-US" b="1" dirty="0">
                <a:solidFill>
                  <a:srgbClr val="0070C0"/>
                </a:solidFill>
              </a:rPr>
              <a:t>6.8</a:t>
            </a:r>
            <a:r>
              <a:rPr lang="en-US" sz="1600" dirty="0"/>
              <a:t> and has a lexile of </a:t>
            </a:r>
            <a:r>
              <a:rPr lang="en-US" b="1" dirty="0">
                <a:solidFill>
                  <a:srgbClr val="0070C0"/>
                </a:solidFill>
              </a:rPr>
              <a:t>970</a:t>
            </a:r>
            <a:r>
              <a:rPr lang="en-US" sz="1600" dirty="0"/>
              <a:t>, quantitative data shows that placement should be </a:t>
            </a:r>
            <a:r>
              <a:rPr lang="en-US" sz="1600" b="1" dirty="0"/>
              <a:t>between grades 4 and 8</a:t>
            </a:r>
            <a:r>
              <a:rPr lang="en-US" sz="1600" dirty="0"/>
              <a: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1" dirty="0" smtClean="0"/>
              <a:t>Four </a:t>
            </a:r>
            <a:r>
              <a:rPr lang="en-US" sz="1600" b="1" dirty="0"/>
              <a:t>qualitative </a:t>
            </a:r>
            <a:r>
              <a:rPr lang="en-US" sz="1600" dirty="0"/>
              <a:t>measures can be looked at from the lower grade band of grade 4 to the higher grade band of grade 8 to  determine a grade level readability.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smtClean="0"/>
              <a:t>The </a:t>
            </a:r>
            <a:r>
              <a:rPr lang="en-US" sz="1600" dirty="0"/>
              <a:t>combination of the </a:t>
            </a:r>
            <a:r>
              <a:rPr lang="en-US" sz="1600" b="1" dirty="0"/>
              <a:t>quantitative</a:t>
            </a:r>
            <a:r>
              <a:rPr lang="en-US" sz="1600" dirty="0"/>
              <a:t> ranges and </a:t>
            </a:r>
            <a:r>
              <a:rPr lang="en-US" sz="1600" b="1" dirty="0"/>
              <a:t>qualitative</a:t>
            </a:r>
            <a:r>
              <a:rPr lang="en-US" sz="1600" dirty="0"/>
              <a:t> measures for this particular text shows that grade 6 would be the best readability level for this text.</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4276105993"/>
              </p:ext>
            </p:extLst>
          </p:nvPr>
        </p:nvGraphicFramePr>
        <p:xfrm>
          <a:off x="431800" y="243078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3022600" y="3280541"/>
            <a:ext cx="3454400" cy="58674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1214817669"/>
              </p:ext>
            </p:extLst>
          </p:nvPr>
        </p:nvGraphicFramePr>
        <p:xfrm>
          <a:off x="259080" y="5359420"/>
          <a:ext cx="7340600" cy="3118104"/>
        </p:xfrm>
        <a:graphic>
          <a:graphicData uri="http://schemas.openxmlformats.org/drawingml/2006/table">
            <a:tbl>
              <a:tblPr firstRow="1" bandRow="1">
                <a:tableStyleId>{5940675A-B579-460E-94D1-54222C63F5DA}</a:tableStyleId>
              </a:tblPr>
              <a:tblGrid>
                <a:gridCol w="1468120"/>
                <a:gridCol w="1727200"/>
                <a:gridCol w="1295400"/>
                <a:gridCol w="1122680"/>
                <a:gridCol w="1036320"/>
                <a:gridCol w="690880"/>
              </a:tblGrid>
              <a:tr h="33528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103632" marR="103632" marT="50292" marB="50292"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3504">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103632" marR="103632" marT="50292" marB="50292"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103632" marR="103632" marT="50292" marB="50292"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103632" marR="103632" marT="50292" marB="50292"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103632" marR="103632" marT="50292" marB="50292"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103632" marR="103632" marT="50292" marB="50292" anchor="ctr">
                    <a:solidFill>
                      <a:schemeClr val="accent6">
                        <a:lumMod val="20000"/>
                        <a:lumOff val="80000"/>
                      </a:schemeClr>
                    </a:solidFill>
                  </a:tcPr>
                </a:tc>
              </a:tr>
              <a:tr h="435864">
                <a:tc>
                  <a:txBody>
                    <a:bodyPr/>
                    <a:lstStyle/>
                    <a:p>
                      <a:r>
                        <a:rPr lang="en-US" sz="1100" dirty="0" smtClean="0">
                          <a:solidFill>
                            <a:srgbClr val="002060"/>
                          </a:solidFill>
                        </a:rPr>
                        <a:t>Purpose/Meaning</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Structure</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Clarity</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Overall Placement</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986280" y="6342139"/>
            <a:ext cx="5181600" cy="1931669"/>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209040" y="9067800"/>
            <a:ext cx="5483860" cy="410654"/>
          </a:xfrm>
          <a:prstGeom prst="rect">
            <a:avLst/>
          </a:prstGeom>
        </p:spPr>
        <p:txBody>
          <a:bodyPr wrap="square" lIns="101882" tIns="50941" rIns="101882" bIns="50941">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332444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152" name="Shape 152"/>
          <p:cNvGraphicFramePr/>
          <p:nvPr/>
        </p:nvGraphicFramePr>
        <p:xfrm>
          <a:off x="123818" y="457387"/>
          <a:ext cx="7513350" cy="9198741"/>
        </p:xfrm>
        <a:graphic>
          <a:graphicData uri="http://schemas.openxmlformats.org/drawingml/2006/table">
            <a:tbl>
              <a:tblPr>
                <a:noFill/>
              </a:tblPr>
              <a:tblGrid>
                <a:gridCol w="677850"/>
                <a:gridCol w="1388050"/>
                <a:gridCol w="1465150"/>
                <a:gridCol w="1542275"/>
                <a:gridCol w="1233825"/>
                <a:gridCol w="12062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-L.4.2, L.4.3b</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-L.5.2</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101442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 </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SzPct val="25000"/>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-W.3.2a-b</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-W.4.2a-b</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-W.5.2a-b</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-W.3.2c-d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-W.4.2c-d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-W.5.2c-d</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-W.3.7-8</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-W.4.7-9</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-L.3.1b-i, L.3.3a &amp; L.3.6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-L.4.1, L.4.3a, &amp; L.4.6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-L.5.1b-e, L.5.3a &amp; L.5.6</a:t>
                      </a:r>
                    </a:p>
                    <a:p>
                      <a:pPr marL="0" marR="0" lvl="0" indent="0" algn="ctr" rtl="0">
                        <a:lnSpc>
                          <a:spcPct val="115000"/>
                        </a:lnSpc>
                        <a:spcBef>
                          <a:spcPts val="0"/>
                        </a:spcBef>
                        <a:spcAft>
                          <a:spcPts val="0"/>
                        </a:spcAft>
                        <a:buNone/>
                      </a:pPr>
                      <a:endParaRPr sz="600" b="1">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9379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is fully sustained and consistently and purposefully focused: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chemeClr val="dk1"/>
                        </a:buClr>
                        <a:buSzPct val="100000"/>
                        <a:buFont typeface="Arial"/>
                        <a:buChar char="•"/>
                      </a:pPr>
                      <a:r>
                        <a:rPr lang="en-US" sz="900" u="none" strike="noStrike" cap="none" baseline="0">
                          <a:latin typeface="Calibri"/>
                          <a:ea typeface="Calibri"/>
                          <a:cs typeface="Calibri"/>
                          <a:sym typeface="Calibri"/>
                        </a:rPr>
                        <a:t>controlling idea or main idea of a topic is focused, clearly stated, and strongly maintained.</a:t>
                      </a:r>
                    </a:p>
                    <a:p>
                      <a:pPr marL="58738" marR="0" lvl="0" indent="-1588" algn="l" rtl="0">
                        <a:spcBef>
                          <a:spcPts val="0"/>
                        </a:spcBef>
                        <a:spcAft>
                          <a:spcPts val="0"/>
                        </a:spcAft>
                        <a:buClr>
                          <a:schemeClr val="dk1"/>
                        </a:buClr>
                        <a:buFont typeface="Arial"/>
                        <a:buNone/>
                      </a:pPr>
                      <a:endParaRPr sz="900" u="none" strike="noStrike" cap="none" baseline="0">
                        <a:latin typeface="Calibri"/>
                        <a:ea typeface="Calibri"/>
                        <a:cs typeface="Calibri"/>
                        <a:sym typeface="Calibri"/>
                      </a:endParaRPr>
                    </a:p>
                    <a:p>
                      <a:pPr marL="58738" marR="0" lvl="0" indent="-58738" algn="l" rtl="0">
                        <a:spcBef>
                          <a:spcPts val="0"/>
                        </a:spcBef>
                        <a:spcAft>
                          <a:spcPts val="0"/>
                        </a:spcAft>
                        <a:buClr>
                          <a:schemeClr val="dk1"/>
                        </a:buClr>
                        <a:buSzPct val="100000"/>
                        <a:buFont typeface="Arial"/>
                        <a:buChar char="•"/>
                      </a:pPr>
                      <a:r>
                        <a:rPr lang="en-US" sz="900" u="none" strike="noStrike" cap="none" baseline="0">
                          <a:latin typeface="Calibri"/>
                          <a:ea typeface="Calibri"/>
                          <a:cs typeface="Calibri"/>
                          <a:sym typeface="Calibri"/>
                        </a:rPr>
                        <a:t>controlling idea or main idea of a topic is introduced and communicated clearly within the context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a clear and effective organizational structure creating unity and completeness: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a variety of transitional strategies logical progression of ideas from beginning to end.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 effective introduction and conclusion for audience and purpose.</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thorough and convincing support/evidence for the controlling idea or main idea that includes the effective use of sources, facts, and details: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evidence from sources is smoothly integrated comprehensive, and relevant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use of a variety of elaborative techniques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clearly and effectively expresses ideas, using precise language: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academic and domain-specific vocabulary is clearly appropriate for the audience and purpose.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 strong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if any, errors are present in usage and sentence formation.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and consistent use of punctuation, capitalization, and spelling.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0052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is adequately sustained and generally focused:</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focus is clear and for the most part maintained, </a:t>
                      </a:r>
                      <a:r>
                        <a:rPr lang="en-US" sz="900" i="1" u="none" strike="noStrike" cap="none" baseline="0">
                          <a:solidFill>
                            <a:srgbClr val="000000"/>
                          </a:solidFill>
                          <a:latin typeface="Calibri"/>
                          <a:ea typeface="Calibri"/>
                          <a:cs typeface="Calibri"/>
                          <a:sym typeface="Calibri"/>
                        </a:rPr>
                        <a:t>though some loosely related material may be present. </a:t>
                      </a:r>
                    </a:p>
                    <a:p>
                      <a:pPr marL="58738" marR="0" lvl="0" indent="-1588" algn="l" rtl="0">
                        <a:spcBef>
                          <a:spcPts val="0"/>
                        </a:spcBef>
                        <a:spcAft>
                          <a:spcPts val="0"/>
                        </a:spcAft>
                        <a:buClr>
                          <a:schemeClr val="dk1"/>
                        </a:buClr>
                        <a:buFont typeface="Arial"/>
                        <a:buNone/>
                      </a:pPr>
                      <a:endParaRPr sz="900" i="1"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some context for the controlling idea or main idea of the topic is adequate.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an evident organizational structure and a sense of completeness, though there may be minor flaws and some ideas may be loosely connected: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transitional strategies with some variety adequate progression of ideas from beginning to end.</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introduction and conclusion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adequate support/evidence for the controlling idea or main idea that includes the use of sources, facts, and details: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some evidence from sources is integrated, though citations may be general or imprecise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some elaborative techniques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adequately expresses ideas, employing a mix of precise with more general language.</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Use of domain-specific vocabulary is generally appropriate for the audience and purpose.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an adequate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2388" algn="l" rtl="0">
                        <a:spcBef>
                          <a:spcPts val="0"/>
                        </a:spcBef>
                        <a:spcAft>
                          <a:spcPts val="0"/>
                        </a:spcAft>
                        <a:buClr>
                          <a:srgbClr val="000000"/>
                        </a:buClr>
                        <a:buSzPct val="100000"/>
                        <a:buFont typeface="Arial"/>
                        <a:buChar char="•"/>
                      </a:pPr>
                      <a:r>
                        <a:rPr lang="en-US" sz="800" u="none" strike="noStrike" cap="none" baseline="0">
                          <a:solidFill>
                            <a:srgbClr val="000000"/>
                          </a:solidFill>
                          <a:latin typeface="Calibri"/>
                          <a:ea typeface="Calibri"/>
                          <a:cs typeface="Calibri"/>
                          <a:sym typeface="Calibri"/>
                        </a:rPr>
                        <a:t>some errors in usage and sentence formation may be present, but no systematic pattern of errors is displayed.</a:t>
                      </a:r>
                    </a:p>
                    <a:p>
                      <a:pPr marL="58738" marR="0" lvl="0" indent="-1588" algn="l" rtl="0">
                        <a:spcBef>
                          <a:spcPts val="0"/>
                        </a:spcBef>
                        <a:spcAft>
                          <a:spcPts val="0"/>
                        </a:spcAft>
                        <a:buClr>
                          <a:schemeClr val="dk1"/>
                        </a:buClr>
                        <a:buFont typeface="Arial"/>
                        <a:buNone/>
                      </a:pPr>
                      <a:endParaRPr sz="800" u="none" strike="noStrike" cap="none" baseline="0">
                        <a:solidFill>
                          <a:srgbClr val="000000"/>
                        </a:solidFill>
                        <a:latin typeface="Calibri"/>
                        <a:ea typeface="Calibri"/>
                        <a:cs typeface="Calibri"/>
                        <a:sym typeface="Calibri"/>
                      </a:endParaRPr>
                    </a:p>
                    <a:p>
                      <a:pPr marL="58738" marR="0" lvl="0" indent="-52388" algn="l" rtl="0">
                        <a:spcBef>
                          <a:spcPts val="0"/>
                        </a:spcBef>
                        <a:spcAft>
                          <a:spcPts val="0"/>
                        </a:spcAft>
                        <a:buClr>
                          <a:srgbClr val="000000"/>
                        </a:buClr>
                        <a:buSzPct val="100000"/>
                        <a:buFont typeface="Arial"/>
                        <a:buChar char="•"/>
                      </a:pPr>
                      <a:r>
                        <a:rPr lang="en-US" sz="800" u="none" strike="noStrike" cap="none" baseline="0">
                          <a:solidFill>
                            <a:srgbClr val="000000"/>
                          </a:solidFill>
                          <a:latin typeface="Calibri"/>
                          <a:ea typeface="Calibri"/>
                          <a:cs typeface="Calibri"/>
                          <a:sym typeface="Calibri"/>
                        </a:rPr>
                        <a:t>adequate use of punctuation, capitalization, and spelling.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9379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is somewhat sustained and may have a minor drift in focus:</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clearly focused on the controlling or main idea, but is insufficiently sustained.</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controlling idea or main idea may be unclear and somewhat unfocused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an inconsistent organizational structure, and flaws are evident: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transitional strategies with little variety uneven progression of ideas from beginning to end.</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conclusion and introduction, if present, are weak.</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uneven, cursory support/evidence for the controlling idea or main idea that includes partial or uneven use of sources, facts, and details: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evidence from sources is weakly integrated, and citations, if present, are uneven.</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weak or uneven use of elaborative techniques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expresses ideas unevenly, using simplistic language: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domain-specific vocabulary that may at times be inappropriate for the audience and purpose.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 partial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errors in usage may obscure meaning.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punctuation, capitalization, and spelling.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4179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may be related to the topic but may provide little or no focus:</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very brief may have a major drift focus.</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confusing or ambiguous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has little or no discernible organizational structure: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or no transitional strategies are evident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extraneous ideas may intrude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provides minimal support/evidence for the controlling idea or main idea that includes little or no use of sources, facts, and details: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evidence from the source material is minimal, absent, in error, or irrelevant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expression of ideas is vague, lacks clarity, or is confusing: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uses limited language or domain-specific vocabulary. </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have little sense of audience and purpose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a:solidFill>
                            <a:srgbClr val="000000"/>
                          </a:solidFill>
                          <a:latin typeface="Calibri"/>
                          <a:ea typeface="Calibri"/>
                          <a:cs typeface="Calibri"/>
                          <a:sym typeface="Calibri"/>
                        </a:rPr>
                        <a:t>The response demonstrates a lack of command of conventions: </a:t>
                      </a:r>
                    </a:p>
                    <a:p>
                      <a:pPr marL="0" marR="0" lvl="0" indent="0" algn="l" rtl="0">
                        <a:spcBef>
                          <a:spcPts val="0"/>
                        </a:spcBef>
                        <a:spcAft>
                          <a:spcPts val="0"/>
                        </a:spcAft>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errors are frequent and severe.</a:t>
                      </a:r>
                    </a:p>
                    <a:p>
                      <a:pPr marL="58738" marR="0" lvl="0" indent="-1588" algn="l" rtl="0">
                        <a:spcBef>
                          <a:spcPts val="0"/>
                        </a:spcBef>
                        <a:spcAft>
                          <a:spcPts val="0"/>
                        </a:spcAft>
                        <a:buClr>
                          <a:schemeClr val="dk1"/>
                        </a:buClr>
                        <a:buFont typeface="Arial"/>
                        <a:buNone/>
                      </a:pPr>
                      <a:endParaRPr sz="900" u="none" strike="noStrike" cap="none" baseline="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meaning is often obscure. </a:t>
                      </a:r>
                    </a:p>
                  </a:txBody>
                  <a:tcPr marL="34300" marR="3430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53" name="Shape 153"/>
          <p:cNvSpPr/>
          <p:nvPr/>
        </p:nvSpPr>
        <p:spPr>
          <a:xfrm>
            <a:off x="184750" y="43698"/>
            <a:ext cx="7248671"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a:solidFill>
                  <a:schemeClr val="dk1"/>
                </a:solidFill>
                <a:latin typeface="Calibri"/>
                <a:ea typeface="Calibri"/>
                <a:cs typeface="Calibri"/>
                <a:sym typeface="Calibri"/>
              </a:rPr>
              <a:t> Grades 3 - 5: Generic 4-Point Informational/Explanatory Writing Rubric </a:t>
            </a:r>
          </a:p>
        </p:txBody>
      </p:sp>
      <p:sp>
        <p:nvSpPr>
          <p:cNvPr id="154" name="Shape 154"/>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256242417"/>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80921292"/>
              </p:ext>
            </p:extLst>
          </p:nvPr>
        </p:nvGraphicFramePr>
        <p:xfrm>
          <a:off x="184752" y="496415"/>
          <a:ext cx="7402899" cy="5834419"/>
        </p:xfrm>
        <a:graphic>
          <a:graphicData uri="http://schemas.openxmlformats.org/drawingml/2006/table">
            <a:tbl>
              <a:tblPr/>
              <a:tblGrid>
                <a:gridCol w="2017429"/>
                <a:gridCol w="777241"/>
                <a:gridCol w="453391"/>
                <a:gridCol w="453391"/>
                <a:gridCol w="336480"/>
                <a:gridCol w="3364967"/>
              </a:tblGrid>
              <a:tr h="649984">
                <a:tc rowSpan="2">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Times New Roman"/>
                        </a:rPr>
                        <a:t>Receptive modalities*:</a:t>
                      </a:r>
                      <a:r>
                        <a:rPr lang="en-US" sz="1000" kern="1200" dirty="0">
                          <a:solidFill>
                            <a:srgbClr val="7F7F7F"/>
                          </a:solidFill>
                          <a:effectLst/>
                          <a:latin typeface="Calibri"/>
                          <a:ea typeface="Calibri"/>
                          <a:cs typeface="Times New Roman"/>
                        </a:rPr>
                        <a:t> </a:t>
                      </a:r>
                      <a:br>
                        <a:rPr lang="en-US" sz="1000" kern="1200" dirty="0">
                          <a:solidFill>
                            <a:srgbClr val="7F7F7F"/>
                          </a:solidFill>
                          <a:effectLst/>
                          <a:latin typeface="Calibri"/>
                          <a:ea typeface="Calibri"/>
                          <a:cs typeface="Times New Roman"/>
                        </a:rPr>
                      </a:br>
                      <a:r>
                        <a:rPr lang="en-US" sz="10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000" kern="1200" dirty="0">
                          <a:solidFill>
                            <a:srgbClr val="7F7F7F"/>
                          </a:solidFill>
                          <a:effectLst/>
                          <a:latin typeface="Calibri"/>
                          <a:ea typeface="Calibri"/>
                          <a:cs typeface="Times New Roman"/>
                        </a:rPr>
                        <a:t>Listening </a:t>
                      </a:r>
                      <a:br>
                        <a:rPr lang="en-US" sz="1000" kern="1200" dirty="0">
                          <a:solidFill>
                            <a:srgbClr val="7F7F7F"/>
                          </a:solidFill>
                          <a:effectLst/>
                          <a:latin typeface="Calibri"/>
                          <a:ea typeface="Calibri"/>
                          <a:cs typeface="Times New Roman"/>
                        </a:rPr>
                      </a:br>
                      <a:r>
                        <a:rPr lang="en-US" sz="1000" kern="1200" dirty="0">
                          <a:solidFill>
                            <a:srgbClr val="7F7F7F"/>
                          </a:solidFill>
                          <a:effectLst/>
                          <a:latin typeface="Calibri"/>
                          <a:ea typeface="Calibri"/>
                          <a:cs typeface="Times New Roman"/>
                        </a:rPr>
                        <a:t>&amp; reading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1000" b="1" kern="1200" dirty="0">
                          <a:solidFill>
                            <a:srgbClr val="7F7F7F"/>
                          </a:solidFill>
                          <a:effectLst/>
                          <a:latin typeface="Calibri"/>
                          <a:ea typeface="Times New Roman"/>
                          <a:cs typeface="Times New Roman"/>
                        </a:rPr>
                        <a:t>1</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construct meaning </a:t>
                      </a:r>
                      <a:r>
                        <a:rPr lang="en-US" sz="10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37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dirty="0">
                          <a:solidFill>
                            <a:srgbClr val="7F7F7F"/>
                          </a:solidFill>
                          <a:effectLst/>
                          <a:latin typeface="Calibri"/>
                          <a:ea typeface="Calibri"/>
                          <a:cs typeface="Times New Roman"/>
                        </a:rPr>
                        <a:t>8</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determine the meaning</a:t>
                      </a:r>
                      <a:r>
                        <a:rPr lang="en-US" sz="1000" kern="1200" dirty="0">
                          <a:solidFill>
                            <a:srgbClr val="7F7F7F"/>
                          </a:solidFill>
                          <a:effectLst/>
                          <a:latin typeface="Calibri"/>
                          <a:ea typeface="Calibri"/>
                          <a:cs typeface="GillSansMT"/>
                        </a:rPr>
                        <a:t> of words and phrases in oral presentations and literary and informational text</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14858">
                <a:tc rowSpan="3">
                  <a:txBody>
                    <a:bodyPr/>
                    <a:lstStyle/>
                    <a:p>
                      <a:pPr marL="0" marR="0">
                        <a:lnSpc>
                          <a:spcPct val="115000"/>
                        </a:lnSpc>
                        <a:spcBef>
                          <a:spcPts val="0"/>
                        </a:spcBef>
                        <a:spcAft>
                          <a:spcPts val="0"/>
                        </a:spcAft>
                      </a:pPr>
                      <a:r>
                        <a:rPr lang="en-US" sz="2100" b="1" kern="1200" dirty="0">
                          <a:effectLst/>
                          <a:latin typeface="Calibri"/>
                          <a:ea typeface="Calibri"/>
                          <a:cs typeface="Times New Roman"/>
                        </a:rPr>
                        <a:t>Productive modalities*:</a:t>
                      </a:r>
                      <a:r>
                        <a:rPr lang="en-US" sz="21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interpretation.</a:t>
                      </a:r>
                      <a:endParaRPr lang="en-US" sz="12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GillSansMT"/>
                        </a:rPr>
                        <a:t>3</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373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dirty="0">
                          <a:effectLst/>
                          <a:latin typeface="Calibri"/>
                          <a:ea typeface="Calibri"/>
                          <a:cs typeface="GillSansMT"/>
                        </a:rPr>
                        <a:t>construct grade-appropriate oral and written claims and support them with reasoning and evidence</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5</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6</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55591633"/>
              </p:ext>
            </p:extLst>
          </p:nvPr>
        </p:nvGraphicFramePr>
        <p:xfrm>
          <a:off x="184752" y="6282623"/>
          <a:ext cx="7402898" cy="2594379"/>
        </p:xfrm>
        <a:graphic>
          <a:graphicData uri="http://schemas.openxmlformats.org/drawingml/2006/table">
            <a:tbl>
              <a:tblPr firstRow="1" firstCol="1" bandRow="1"/>
              <a:tblGrid>
                <a:gridCol w="925363"/>
                <a:gridCol w="993907"/>
                <a:gridCol w="891088"/>
                <a:gridCol w="879051"/>
                <a:gridCol w="1091631"/>
                <a:gridCol w="1233816"/>
                <a:gridCol w="1388042"/>
              </a:tblGrid>
              <a:tr h="612611">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grades 4-5 can .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2169">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1</a:t>
                      </a:r>
                      <a:endParaRPr lang="en-US" sz="21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2</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3</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4</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5</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9191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a:solidFill>
                            <a:srgbClr val="000000"/>
                          </a:solidFill>
                          <a:effectLst/>
                          <a:latin typeface="Calibri"/>
                          <a:ea typeface="Times New Roman"/>
                          <a:cs typeface="Times New Roman"/>
                        </a:rPr>
                        <a:t>…construct a simple claim about a familiar topic, and give a reason to support the claim.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a:solidFill>
                            <a:srgbClr val="000000"/>
                          </a:solidFill>
                          <a:effectLst/>
                          <a:latin typeface="Calibri"/>
                          <a:ea typeface="Times New Roman"/>
                          <a:cs typeface="Times New Roman"/>
                        </a:rPr>
                        <a:t>…construct a claim about familiar topics, introducing the topic and providing a few reasons or facts to support the claim.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…construct a claim about a variety of topics: introduce the topic, provide several reasons or facts to support the claim, and provide a concluding statement.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…construct a claim about a variety of topics: introduce the topic, provide logically ordered reasons or facts to support the claim, and provide a concluding statement.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184751" y="8867810"/>
            <a:ext cx="7480011" cy="1016624"/>
          </a:xfrm>
          <a:prstGeom prst="rect">
            <a:avLst/>
          </a:prstGeom>
          <a:solidFill>
            <a:schemeClr val="bg1"/>
          </a:solidFill>
        </p:spPr>
        <p:txBody>
          <a:bodyPr wrap="square" lIns="92392" tIns="46196" rIns="92392" bIns="46196">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40903" y="193884"/>
            <a:ext cx="7402897" cy="339516"/>
          </a:xfrm>
          <a:prstGeom prst="rect">
            <a:avLst/>
          </a:prstGeom>
        </p:spPr>
        <p:txBody>
          <a:bodyPr wrap="square" lIns="92392" tIns="46196" rIns="92392" bIns="46196">
            <a:spAutoFit/>
          </a:bodyPr>
          <a:lstStyle/>
          <a:p>
            <a:pPr algn="ctr"/>
            <a:r>
              <a:rPr lang="en-US" sz="1600" b="1" i="1" dirty="0"/>
              <a:t>ELP </a:t>
            </a:r>
            <a:r>
              <a:rPr lang="en-US" sz="1600" b="1" i="1" dirty="0" smtClean="0"/>
              <a:t>4</a:t>
            </a:r>
            <a:r>
              <a:rPr lang="en-US" sz="1600" b="1" i="1" baseline="30000" dirty="0" smtClean="0"/>
              <a:t>th</a:t>
            </a:r>
            <a:r>
              <a:rPr lang="en-US" sz="1600" b="1" i="1" dirty="0" smtClean="0"/>
              <a:t> – 5</a:t>
            </a:r>
            <a:r>
              <a:rPr lang="en-US" sz="1600" b="1" i="1" baseline="30000" dirty="0" smtClean="0"/>
              <a:t>th</a:t>
            </a:r>
            <a:r>
              <a:rPr lang="en-US" sz="1600" b="1" i="1" dirty="0" smtClean="0"/>
              <a:t> Grade Band Standards </a:t>
            </a:r>
            <a:r>
              <a:rPr lang="en-US" sz="1600" b="1" i="1" dirty="0"/>
              <a:t>Organized by </a:t>
            </a:r>
            <a:r>
              <a:rPr lang="en-US" sz="1600" b="1" i="1" dirty="0" smtClean="0"/>
              <a:t>Modality</a:t>
            </a:r>
          </a:p>
        </p:txBody>
      </p:sp>
      <p:sp>
        <p:nvSpPr>
          <p:cNvPr id="6" name="TextBox 5"/>
          <p:cNvSpPr txBox="1"/>
          <p:nvPr/>
        </p:nvSpPr>
        <p:spPr>
          <a:xfrm>
            <a:off x="3048000" y="9667972"/>
            <a:ext cx="3822348" cy="221492"/>
          </a:xfrm>
          <a:prstGeom prst="rect">
            <a:avLst/>
          </a:prstGeom>
          <a:noFill/>
        </p:spPr>
        <p:txBody>
          <a:bodyPr wrap="square" lIns="96908" tIns="48454" rIns="96908" bIns="48454" rtlCol="0">
            <a:spAutoFit/>
          </a:bodyPr>
          <a:lstStyle/>
          <a:p>
            <a:r>
              <a:rPr lang="en-US" sz="800" b="1" i="1" dirty="0"/>
              <a:t>Oregon ELP Standards Aligned with Performance Task, 2014; Arcema Tovar</a:t>
            </a:r>
          </a:p>
        </p:txBody>
      </p:sp>
    </p:spTree>
    <p:extLst>
      <p:ext uri="{BB962C8B-B14F-4D97-AF65-F5344CB8AC3E}">
        <p14:creationId xmlns:p14="http://schemas.microsoft.com/office/powerpoint/2010/main" val="173816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5405921"/>
              </p:ext>
            </p:extLst>
          </p:nvPr>
        </p:nvGraphicFramePr>
        <p:xfrm>
          <a:off x="261863" y="90782"/>
          <a:ext cx="7325784" cy="9343328"/>
        </p:xfrm>
        <a:graphic>
          <a:graphicData uri="http://schemas.openxmlformats.org/drawingml/2006/table">
            <a:tbl>
              <a:tblPr/>
              <a:tblGrid>
                <a:gridCol w="385570"/>
                <a:gridCol w="483655"/>
                <a:gridCol w="2983712"/>
                <a:gridCol w="728899"/>
                <a:gridCol w="913422"/>
                <a:gridCol w="828709"/>
                <a:gridCol w="559839"/>
                <a:gridCol w="441978"/>
              </a:tblGrid>
              <a:tr h="240232">
                <a:tc gridSpan="8">
                  <a:txBody>
                    <a:bodyPr/>
                    <a:lstStyle/>
                    <a:p>
                      <a:pPr algn="l" fontAlgn="ctr"/>
                      <a:r>
                        <a:rPr lang="en-US" sz="1400" b="1" i="0" u="none" strike="noStrike" dirty="0" smtClean="0">
                          <a:solidFill>
                            <a:srgbClr val="000000"/>
                          </a:solidFill>
                          <a:latin typeface="Calibri"/>
                        </a:rPr>
                        <a:t>Informational Writing  Pre-Assessment</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1104">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sngStrike" dirty="0">
                        <a:solidFill>
                          <a:srgbClr val="FF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905">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dirty="0">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428">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116">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222">
                <a:tc rowSpan="2" gridSpan="3">
                  <a:txBody>
                    <a:bodyPr/>
                    <a:lstStyle/>
                    <a:p>
                      <a:pPr algn="ctr" fontAlgn="ctr"/>
                      <a:r>
                        <a:rPr lang="en-US" sz="1000" b="1" i="0" u="none" strike="noStrike" dirty="0">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dirty="0">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dirty="0">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dirty="0">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dirty="0">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dirty="0">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811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663">
                <a:tc>
                  <a:txBody>
                    <a:bodyPr/>
                    <a:lstStyle/>
                    <a:p>
                      <a:pPr algn="ctr" fontAlgn="ctr"/>
                      <a:r>
                        <a:rPr lang="en-US" sz="10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663">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1</a:t>
            </a:r>
          </a:p>
        </p:txBody>
      </p:sp>
      <p:sp>
        <p:nvSpPr>
          <p:cNvPr id="6" name="TextBox 2"/>
          <p:cNvSpPr txBox="1"/>
          <p:nvPr/>
        </p:nvSpPr>
        <p:spPr>
          <a:xfrm>
            <a:off x="431262" y="874175"/>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2</a:t>
            </a:r>
          </a:p>
        </p:txBody>
      </p:sp>
      <p:sp>
        <p:nvSpPr>
          <p:cNvPr id="7" name="TextBox 3"/>
          <p:cNvSpPr txBox="1"/>
          <p:nvPr/>
        </p:nvSpPr>
        <p:spPr>
          <a:xfrm>
            <a:off x="432252" y="1027245"/>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3</a:t>
            </a:r>
          </a:p>
        </p:txBody>
      </p:sp>
      <p:sp>
        <p:nvSpPr>
          <p:cNvPr id="8" name="TextBox 4"/>
          <p:cNvSpPr txBox="1"/>
          <p:nvPr/>
        </p:nvSpPr>
        <p:spPr>
          <a:xfrm>
            <a:off x="432444" y="1181052"/>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schemeClr val="bg1"/>
                </a:solidFill>
              </a:rPr>
              <a:t>4</a:t>
            </a:r>
          </a:p>
        </p:txBody>
      </p:sp>
      <p:sp>
        <p:nvSpPr>
          <p:cNvPr id="9" name="TextBox 5"/>
          <p:cNvSpPr txBox="1"/>
          <p:nvPr/>
        </p:nvSpPr>
        <p:spPr>
          <a:xfrm>
            <a:off x="611857"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Emerging</a:t>
            </a:r>
          </a:p>
        </p:txBody>
      </p:sp>
      <p:sp>
        <p:nvSpPr>
          <p:cNvPr id="10" name="TextBox 6"/>
          <p:cNvSpPr txBox="1"/>
          <p:nvPr/>
        </p:nvSpPr>
        <p:spPr>
          <a:xfrm>
            <a:off x="612050"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Developing</a:t>
            </a:r>
          </a:p>
        </p:txBody>
      </p:sp>
      <p:sp>
        <p:nvSpPr>
          <p:cNvPr id="11" name="TextBox 7"/>
          <p:cNvSpPr txBox="1"/>
          <p:nvPr/>
        </p:nvSpPr>
        <p:spPr>
          <a:xfrm>
            <a:off x="614346" y="1036290"/>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7" y="1190099"/>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5"/>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3"/>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schemeClr val="bg1"/>
                </a:solidFill>
              </a:rPr>
              <a:t>11 - 12</a:t>
            </a:r>
          </a:p>
        </p:txBody>
      </p:sp>
      <p:sp>
        <p:nvSpPr>
          <p:cNvPr id="18" name="TextBox 14"/>
          <p:cNvSpPr txBox="1"/>
          <p:nvPr/>
        </p:nvSpPr>
        <p:spPr>
          <a:xfrm>
            <a:off x="1126038" y="568769"/>
            <a:ext cx="701139" cy="1204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233933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782543560"/>
              </p:ext>
            </p:extLst>
          </p:nvPr>
        </p:nvGraphicFramePr>
        <p:xfrm>
          <a:off x="577533" y="1066800"/>
          <a:ext cx="6822440" cy="698449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u="sng" dirty="0" smtClean="0"/>
                        <a:t>Constructed Response</a:t>
                      </a:r>
                      <a:r>
                        <a:rPr lang="en-US" sz="1500" b="1" u="sng" baseline="0" dirty="0" smtClean="0"/>
                        <a:t> </a:t>
                      </a:r>
                      <a:r>
                        <a:rPr lang="en-US" sz="1500" b="1" u="sng" dirty="0" smtClean="0"/>
                        <a:t>Research Rubrics</a:t>
                      </a:r>
                      <a:r>
                        <a:rPr lang="en-US" sz="1500" b="1" u="sng" baseline="0" dirty="0" smtClean="0"/>
                        <a:t> </a:t>
                      </a:r>
                      <a:r>
                        <a:rPr lang="en-US" sz="1500" b="1" u="sng" dirty="0" smtClean="0"/>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t> RL.5.6 Locate, Select, Interpret and Integrate Information.</a:t>
                      </a:r>
                    </a:p>
                  </a:txBody>
                  <a:tcPr marL="103632" marR="103632" marT="50292" marB="50292"/>
                </a:tc>
                <a:tc hMerge="1">
                  <a:txBody>
                    <a:bodyPr/>
                    <a:lstStyle/>
                    <a:p>
                      <a:endParaRPr lang="en-US"/>
                    </a:p>
                  </a:txBody>
                  <a:tcPr/>
                </a:tc>
              </a:tr>
              <a:tr h="4937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t>Question #7 Prompt:  </a:t>
                      </a:r>
                      <a:r>
                        <a:rPr lang="en-US" sz="1400" b="0" dirty="0" smtClean="0">
                          <a:solidFill>
                            <a:schemeClr val="tx1"/>
                          </a:solidFill>
                        </a:rPr>
                        <a:t>How is</a:t>
                      </a:r>
                      <a:r>
                        <a:rPr lang="en-US" sz="1400" b="0" baseline="0" dirty="0" smtClean="0">
                          <a:solidFill>
                            <a:schemeClr val="tx1"/>
                          </a:solidFill>
                        </a:rPr>
                        <a:t> the statement </a:t>
                      </a:r>
                      <a:r>
                        <a:rPr lang="en-US" sz="1400" baseline="0" dirty="0" smtClean="0">
                          <a:solidFill>
                            <a:schemeClr val="tx1"/>
                          </a:solidFill>
                        </a:rPr>
                        <a:t>“</a:t>
                      </a:r>
                      <a:r>
                        <a:rPr lang="en-US" sz="1400" dirty="0" smtClean="0"/>
                        <a:t>I was sad to leave but we were both excited to get back home and tell our friends about our adventure,” </a:t>
                      </a:r>
                      <a:r>
                        <a:rPr lang="en-US" sz="1400" b="0" baseline="0" dirty="0" smtClean="0">
                          <a:solidFill>
                            <a:schemeClr val="tx1"/>
                          </a:solidFill>
                        </a:rPr>
                        <a:t>an example of the speaker’s point of view? </a:t>
                      </a:r>
                      <a:r>
                        <a:rPr lang="en-US" sz="1400" dirty="0" smtClean="0"/>
                        <a:t>Use specific details from the text</a:t>
                      </a:r>
                      <a:r>
                        <a:rPr lang="en-US" sz="1400" baseline="0" dirty="0" smtClean="0"/>
                        <a:t> to support your explanation.</a:t>
                      </a:r>
                      <a:endParaRPr lang="en-US" sz="1400"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locate and select</a:t>
                      </a:r>
                      <a:r>
                        <a:rPr lang="en-US" sz="1100" baseline="0" dirty="0" smtClean="0"/>
                        <a:t> </a:t>
                      </a:r>
                      <a:r>
                        <a:rPr lang="en-US" sz="1100" dirty="0" smtClean="0"/>
                        <a:t>information that supports</a:t>
                      </a:r>
                      <a:r>
                        <a:rPr lang="en-US" sz="1100" baseline="0" dirty="0" smtClean="0"/>
                        <a:t> the idea that first person descriptions help the reader understand the experience of speaker.   Such evidence could include: (1) the speaker’s explanations of wanting to go in a cave like her parents, (2) the speaker’s descriptors about wanting to have an adventure, (3) descriptors of details about the cave (height of trip back, features of cave) and (4) details about swallows (how they are banded, migration).  Students can include any other examples that illustrate the experience of the speaker.</a:t>
                      </a:r>
                    </a:p>
                    <a:p>
                      <a:pPr marL="0" marR="0" indent="0" algn="l" defTabSz="914318" rtl="0" eaLnBrk="1" fontAlgn="auto" latinLnBrk="0" hangingPunct="1">
                        <a:lnSpc>
                          <a:spcPct val="100000"/>
                        </a:lnSpc>
                        <a:spcBef>
                          <a:spcPts val="0"/>
                        </a:spcBef>
                        <a:spcAft>
                          <a:spcPts val="0"/>
                        </a:spcAft>
                        <a:buClrTx/>
                        <a:buSzTx/>
                        <a:buFontTx/>
                        <a:buNone/>
                        <a:tabLst/>
                        <a:defRPr/>
                      </a:pPr>
                      <a:endParaRPr lang="en-US" sz="900" b="1" i="0" u="sng"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n-US" sz="1100" b="1" i="0" u="sng" baseline="0" dirty="0" smtClean="0"/>
                        <a:t>T</a:t>
                      </a:r>
                      <a:r>
                        <a:rPr lang="en-US" sz="1100" b="1" i="0" u="sng" dirty="0" smtClean="0"/>
                        <a:t>he response gives sufficient evidence</a:t>
                      </a:r>
                      <a:r>
                        <a:rPr lang="en-US" sz="1100" b="1" i="0" u="none" dirty="0" smtClean="0"/>
                        <a:t> </a:t>
                      </a:r>
                      <a:r>
                        <a:rPr lang="en-US" sz="1100" u="none" dirty="0" smtClean="0"/>
                        <a:t>of </a:t>
                      </a:r>
                      <a:r>
                        <a:rPr lang="en-US" sz="1100" dirty="0" smtClean="0"/>
                        <a:t>the ability to interpret and integrate information </a:t>
                      </a:r>
                      <a:r>
                        <a:rPr lang="en-US" sz="1100" baseline="0" dirty="0" smtClean="0"/>
                        <a:t>about the speaker’s desire to tell her friends about her adventure with her experience in the caves.  Such details could include, (1)  the speaker’s assertion that she wanted to have an adventure like her parents, (2) any of the supporting details about the speaker’s excitement about the trip, (3) speaker’s statement that she had a lot of information to share with her friends, (4) the speaker’s statement about looking forward to returning home, (5) any supported inferences about wanting to share her adventure with her friends.   </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b="0" i="1" dirty="0" smtClean="0"/>
                        <a:t>The</a:t>
                      </a:r>
                      <a:r>
                        <a:rPr lang="en-US" sz="1000" b="0" i="1" baseline="0" dirty="0" smtClean="0"/>
                        <a:t> s</a:t>
                      </a:r>
                      <a:r>
                        <a:rPr lang="en-US" sz="1000" b="0" i="1" dirty="0" smtClean="0"/>
                        <a:t>tudent</a:t>
                      </a:r>
                      <a:r>
                        <a:rPr lang="en-US" sz="1000" b="0" i="1" baseline="0" dirty="0" smtClean="0"/>
                        <a:t> locates and selects information to support the idea that story is told in first person to allow us to experience the point of view of the speaker as she has an adventure.</a:t>
                      </a:r>
                    </a:p>
                    <a:p>
                      <a:r>
                        <a:rPr lang="en-US" sz="1000" b="0" i="0" baseline="0" dirty="0" smtClean="0"/>
                        <a:t>The daughter always wanted to go on an adventure in a cave with her parents who were spelunkers.  When she found out that they were going to a cave</a:t>
                      </a:r>
                      <a:r>
                        <a:rPr lang="en-US" sz="1000" b="0" i="0" baseline="0" dirty="0" smtClean="0">
                          <a:solidFill>
                            <a:schemeClr val="tx1"/>
                          </a:solidFill>
                        </a:rPr>
                        <a:t>,</a:t>
                      </a:r>
                      <a:r>
                        <a:rPr lang="en-US" sz="1000" b="0" i="0" baseline="0" dirty="0" smtClean="0"/>
                        <a:t> she and her sister were so excited they couldn’t sleep before going into the cave.  In the cave, they were amazed by how big it was.  They even had lunch in the cave.  After, they got to help with the swallows and learned how to band them.  In the end, she was sad to leave her adventure that she waited a long time for, but wanted to tell her friends everything she learned.  The story is told from her point of view because we really get to see the caves and be excited with her.  </a:t>
                      </a:r>
                      <a:endParaRPr lang="en-US" sz="1100" b="0" i="0" baseline="0" dirty="0" smtClean="0"/>
                    </a:p>
                  </a:txBody>
                  <a:tcPr marL="103632" marR="103632" marT="50292" marB="50292"/>
                </a:tc>
              </a:tr>
              <a:tr h="652272">
                <a:tc>
                  <a:txBody>
                    <a:bodyPr/>
                    <a:lstStyle/>
                    <a:p>
                      <a:pPr algn="ctr"/>
                      <a:r>
                        <a:rPr lang="en-US" sz="2000" b="1" dirty="0" smtClean="0"/>
                        <a:t>1</a:t>
                      </a:r>
                      <a:endParaRPr lang="en-US" sz="2000" b="1" dirty="0"/>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000" b="0" i="1" dirty="0" smtClean="0"/>
                        <a:t>The</a:t>
                      </a:r>
                      <a:r>
                        <a:rPr lang="en-US" sz="1000" b="0" i="1" baseline="0" dirty="0" smtClean="0"/>
                        <a:t> s</a:t>
                      </a:r>
                      <a:r>
                        <a:rPr lang="en-US" sz="1000" b="0" i="1" dirty="0" smtClean="0"/>
                        <a:t>tudent locates and selects some information </a:t>
                      </a:r>
                      <a:r>
                        <a:rPr kumimoji="0" lang="en-US" sz="1000" b="0" i="1" u="none" strike="noStrike" kern="1200" cap="none" spc="0" normalizeH="0" baseline="0" noProof="0" dirty="0" smtClean="0">
                          <a:ln>
                            <a:noFill/>
                          </a:ln>
                          <a:solidFill>
                            <a:schemeClr val="tx1"/>
                          </a:solidFill>
                          <a:effectLst/>
                          <a:uLnTx/>
                          <a:uFillTx/>
                          <a:latin typeface="+mn-lt"/>
                          <a:ea typeface="+mn-ea"/>
                          <a:cs typeface="+mn-cs"/>
                        </a:rPr>
                        <a:t>supporting</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 he idea that story is told in first person </a:t>
                      </a:r>
                      <a:r>
                        <a:rPr kumimoji="0" lang="en-US" sz="1000" b="0" i="1" u="none" strike="noStrike" kern="1200" cap="none" spc="0" normalizeH="0" baseline="0" noProof="0" dirty="0" smtClean="0">
                          <a:ln>
                            <a:noFill/>
                          </a:ln>
                          <a:solidFill>
                            <a:schemeClr val="tx1"/>
                          </a:solidFill>
                          <a:effectLst/>
                          <a:uLnTx/>
                          <a:uFillTx/>
                          <a:latin typeface="+mn-lt"/>
                          <a:ea typeface="+mn-ea"/>
                          <a:cs typeface="+mn-cs"/>
                        </a:rPr>
                        <a:t>allowing</a:t>
                      </a:r>
                      <a:r>
                        <a:rPr kumimoji="0" lang="en-US" sz="1000" b="0" i="1" u="none" strike="noStrike" kern="1200" cap="none" spc="0" normalizeH="0" baseline="0" noProof="0" dirty="0" smtClean="0">
                          <a:ln>
                            <a:noFill/>
                          </a:ln>
                          <a:solidFill>
                            <a:srgbClr val="FF0000"/>
                          </a:solidFill>
                          <a:effectLst/>
                          <a:uLnTx/>
                          <a:uFillTx/>
                          <a:latin typeface="+mn-lt"/>
                          <a:ea typeface="+mn-ea"/>
                          <a:cs typeface="+mn-cs"/>
                        </a:rPr>
                        <a:t>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us to experience the point of view of the speaker as she has an adventure.</a:t>
                      </a:r>
                    </a:p>
                    <a:p>
                      <a:pPr marL="0" marR="0" indent="0" algn="l" defTabSz="966612" rtl="0" eaLnBrk="1" fontAlgn="auto" latinLnBrk="0" hangingPunct="1">
                        <a:lnSpc>
                          <a:spcPct val="100000"/>
                        </a:lnSpc>
                        <a:spcBef>
                          <a:spcPts val="0"/>
                        </a:spcBef>
                        <a:spcAft>
                          <a:spcPts val="0"/>
                        </a:spcAft>
                        <a:buClrTx/>
                        <a:buSzTx/>
                        <a:buFontTx/>
                        <a:buNone/>
                        <a:tabLst/>
                        <a:defRPr/>
                      </a:pPr>
                      <a:r>
                        <a:rPr lang="en-US" sz="1000" b="0" i="0" baseline="0" dirty="0" smtClean="0"/>
                        <a:t>The girl got to go to a cave like her parents and help with the birds.  She had fun and wanted to tell her friends.  We know this because she says so.</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i="1" dirty="0" smtClean="0"/>
                        <a:t>The</a:t>
                      </a:r>
                      <a:r>
                        <a:rPr lang="en-US" sz="1000" i="1" baseline="0" dirty="0" smtClean="0"/>
                        <a:t> student does </a:t>
                      </a:r>
                      <a:r>
                        <a:rPr lang="en-US" sz="1000" b="1" i="1" u="sng" baseline="0" dirty="0" smtClean="0"/>
                        <a:t>not give enough evidence</a:t>
                      </a:r>
                      <a:r>
                        <a:rPr lang="en-US" sz="1000" b="1" i="1" u="none" baseline="0" dirty="0" smtClean="0"/>
                        <a:t> </a:t>
                      </a:r>
                      <a:r>
                        <a:rPr lang="en-US" sz="1000" i="1" baseline="0" dirty="0" smtClean="0"/>
                        <a:t>of the ability to </a:t>
                      </a:r>
                      <a:r>
                        <a:rPr lang="en-US" sz="1000" b="0" i="1" baseline="0" dirty="0" smtClean="0"/>
                        <a:t>locate, select, interpret and integrate information.</a:t>
                      </a:r>
                    </a:p>
                    <a:p>
                      <a:r>
                        <a:rPr lang="en-US" sz="1000" b="0" i="0" baseline="0" dirty="0" smtClean="0"/>
                        <a:t>The girl went to a cave and helped with the birds.  She had fun.  She didn’t want to go.  </a:t>
                      </a: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553124706"/>
              </p:ext>
            </p:extLst>
          </p:nvPr>
        </p:nvGraphicFramePr>
        <p:xfrm>
          <a:off x="5638800" y="8153400"/>
          <a:ext cx="1524000" cy="506480"/>
        </p:xfrm>
        <a:graphic>
          <a:graphicData uri="http://schemas.openxmlformats.org/drawingml/2006/table">
            <a:tbl>
              <a:tblPr firstRow="1" firstCol="1" bandRow="1"/>
              <a:tblGrid>
                <a:gridCol w="1524000"/>
              </a:tblGrid>
              <a:tr h="85458">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RL.5.6  DOK </a:t>
                      </a:r>
                      <a:r>
                        <a:rPr lang="en-US" sz="800" b="1" dirty="0">
                          <a:solidFill>
                            <a:srgbClr val="000000"/>
                          </a:solidFill>
                          <a:effectLst/>
                          <a:latin typeface="Calibri"/>
                          <a:ea typeface="Times New Roman"/>
                          <a:cs typeface="Times New Roman"/>
                        </a:rPr>
                        <a:t>4 - EV</a:t>
                      </a:r>
                      <a:r>
                        <a:rPr lang="en-US" sz="800" dirty="0">
                          <a:solidFill>
                            <a:srgbClr val="000000"/>
                          </a:solidFill>
                          <a:effectLst/>
                          <a:latin typeface="Calibri"/>
                          <a:ea typeface="Times New Roman"/>
                          <a:cs typeface="Times New Roman"/>
                        </a:rPr>
                        <a:t>S</a:t>
                      </a:r>
                      <a:endParaRPr lang="en-US" sz="800" dirty="0">
                        <a:effectLst/>
                        <a:latin typeface="Calibri"/>
                        <a:ea typeface="Calibri"/>
                        <a:cs typeface="Times New Roman"/>
                      </a:endParaRPr>
                    </a:p>
                  </a:txBody>
                  <a:tcPr marL="33440" marR="33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84560">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Justify reasoning behind speaker’s discourse style and how it influences their point of view</a:t>
                      </a:r>
                      <a:r>
                        <a:rPr lang="en-US" sz="800" b="1" dirty="0" smtClean="0">
                          <a:solidFill>
                            <a:srgbClr val="000000"/>
                          </a:solidFill>
                          <a:effectLst/>
                          <a:latin typeface="Calibri"/>
                          <a:ea typeface="Times New Roman"/>
                          <a:cs typeface="Times New Roman"/>
                        </a:rPr>
                        <a:t>.</a:t>
                      </a:r>
                    </a:p>
                  </a:txBody>
                  <a:tcPr marL="33440" marR="33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
        <p:nvSpPr>
          <p:cNvPr id="3" name="TextBox 2"/>
          <p:cNvSpPr txBox="1"/>
          <p:nvPr/>
        </p:nvSpPr>
        <p:spPr>
          <a:xfrm>
            <a:off x="533399" y="228600"/>
            <a:ext cx="6866573" cy="830997"/>
          </a:xfrm>
          <a:prstGeom prst="rect">
            <a:avLst/>
          </a:prstGeom>
          <a:noFill/>
        </p:spPr>
        <p:txBody>
          <a:bodyPr wrap="square" rtlCol="0">
            <a:spAutoFit/>
          </a:bodyPr>
          <a:lstStyle/>
          <a:p>
            <a:pPr lvl="0"/>
            <a:r>
              <a:rPr lang="en-US" sz="1000" i="1" dirty="0"/>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a:t>
            </a:r>
          </a:p>
          <a:p>
            <a:endParaRPr lang="en-US" sz="800" dirty="0">
              <a:solidFill>
                <a:srgbClr val="FF0000"/>
              </a:solidFill>
            </a:endParaRPr>
          </a:p>
        </p:txBody>
      </p:sp>
    </p:spTree>
    <p:extLst>
      <p:ext uri="{BB962C8B-B14F-4D97-AF65-F5344CB8AC3E}">
        <p14:creationId xmlns:p14="http://schemas.microsoft.com/office/powerpoint/2010/main" val="1219001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340136311"/>
              </p:ext>
            </p:extLst>
          </p:nvPr>
        </p:nvGraphicFramePr>
        <p:xfrm>
          <a:off x="568960" y="685800"/>
          <a:ext cx="6822440" cy="616305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2 Pre-Assessment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42672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rPr>
                        <a:t>Constructed Response</a:t>
                      </a:r>
                      <a:r>
                        <a:rPr lang="en-US" sz="1300" b="1" u="sng" baseline="0" dirty="0" smtClean="0">
                          <a:solidFill>
                            <a:schemeClr val="tx1"/>
                          </a:solidFill>
                        </a:rPr>
                        <a:t> </a:t>
                      </a:r>
                      <a:r>
                        <a:rPr lang="en-US" sz="1300" b="1" u="sng" dirty="0" smtClean="0">
                          <a:solidFill>
                            <a:schemeClr val="tx1"/>
                          </a:solidFill>
                        </a:rPr>
                        <a:t>Research Rubrics</a:t>
                      </a:r>
                      <a:r>
                        <a:rPr lang="en-US" sz="1300" b="1" u="sng" baseline="0" dirty="0" smtClean="0">
                          <a:solidFill>
                            <a:schemeClr val="tx1"/>
                          </a:solidFill>
                        </a:rPr>
                        <a:t> </a:t>
                      </a:r>
                      <a:r>
                        <a:rPr lang="en-US" sz="1300" b="1" u="sng" dirty="0" smtClean="0">
                          <a:solidFill>
                            <a:schemeClr val="tx1"/>
                          </a:solidFill>
                        </a:rPr>
                        <a:t>Target</a:t>
                      </a:r>
                      <a:r>
                        <a:rPr lang="en-US" sz="1300" b="1" u="sng" baseline="0" dirty="0" smtClean="0">
                          <a:solidFill>
                            <a:schemeClr val="tx1"/>
                          </a:solidFill>
                        </a:rPr>
                        <a:t> 3</a:t>
                      </a:r>
                      <a:endParaRPr lang="en-US" sz="1300" b="1" u="sng" dirty="0" smtClean="0">
                        <a:solidFill>
                          <a:schemeClr val="tx1"/>
                        </a:solidFill>
                      </a:endParaRPr>
                    </a:p>
                    <a:p>
                      <a:pPr marL="231775" indent="-231775" algn="ctr"/>
                      <a:r>
                        <a:rPr lang="en-US" sz="1100" b="1" baseline="0" dirty="0" smtClean="0">
                          <a:solidFill>
                            <a:schemeClr val="tx1"/>
                          </a:solidFill>
                        </a:rPr>
                        <a:t>RL.5.7 evidence of the ability to distinguish </a:t>
                      </a:r>
                      <a:r>
                        <a:rPr lang="en-US" sz="1100" b="1" u="sng" baseline="0" dirty="0" smtClean="0">
                          <a:solidFill>
                            <a:schemeClr val="tx1"/>
                          </a:solidFill>
                        </a:rPr>
                        <a:t>relevant</a:t>
                      </a:r>
                      <a:r>
                        <a:rPr lang="en-US" sz="1100" b="1" baseline="0" dirty="0" smtClean="0">
                          <a:solidFill>
                            <a:schemeClr val="tx1"/>
                          </a:solidFill>
                        </a:rPr>
                        <a:t> from</a:t>
                      </a:r>
                      <a:r>
                        <a:rPr lang="en-US" sz="1100" b="1" u="sng" baseline="0" dirty="0" smtClean="0">
                          <a:solidFill>
                            <a:schemeClr val="tx1"/>
                          </a:solidFill>
                        </a:rPr>
                        <a:t> irrelevant </a:t>
                      </a:r>
                      <a:r>
                        <a:rPr lang="en-US" sz="1100" b="1" baseline="0" dirty="0" smtClean="0">
                          <a:solidFill>
                            <a:schemeClr val="tx1"/>
                          </a:solidFill>
                        </a:rPr>
                        <a:t>information such as fact from opinion</a:t>
                      </a:r>
                      <a:endParaRPr lang="en-US" sz="1100" b="1" dirty="0" smtClean="0">
                        <a:solidFill>
                          <a:schemeClr val="tx1"/>
                        </a:solidFill>
                      </a:endParaRP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Question #8 Prompt:  </a:t>
                      </a:r>
                      <a:r>
                        <a:rPr lang="en-US" sz="1500" b="0" baseline="0" dirty="0" smtClean="0">
                          <a:solidFill>
                            <a:schemeClr val="tx1"/>
                          </a:solidFill>
                        </a:rPr>
                        <a:t>Why did the author include the illustration on page 1 and the two illustrations on page 3 in the story </a:t>
                      </a:r>
                      <a:r>
                        <a:rPr lang="en-US" sz="1500" b="1" i="1" u="none" baseline="0" dirty="0" smtClean="0">
                          <a:solidFill>
                            <a:schemeClr val="tx1"/>
                          </a:solidFill>
                        </a:rPr>
                        <a:t>Cave Swallows</a:t>
                      </a:r>
                      <a:r>
                        <a:rPr lang="en-US" sz="1500" b="0" baseline="0" dirty="0" smtClean="0">
                          <a:solidFill>
                            <a:schemeClr val="tx1"/>
                          </a:solidFill>
                        </a:rPr>
                        <a:t>?  Use details and examples from the story to support your answer.</a:t>
                      </a:r>
                      <a:endParaRPr lang="en-US" sz="1500" b="1"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804672">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solidFill>
                            <a:schemeClr val="tx1"/>
                          </a:solidFill>
                        </a:rPr>
                        <a:t>The response gives sufficient evidence</a:t>
                      </a:r>
                      <a:r>
                        <a:rPr lang="en-US" sz="1100" b="1" u="none" dirty="0" smtClean="0">
                          <a:solidFill>
                            <a:schemeClr val="tx1"/>
                          </a:solidFill>
                        </a:rPr>
                        <a:t> </a:t>
                      </a:r>
                      <a:r>
                        <a:rPr lang="en-US" sz="1100" u="none" dirty="0" smtClean="0">
                          <a:solidFill>
                            <a:schemeClr val="tx1"/>
                          </a:solidFill>
                        </a:rPr>
                        <a:t>of </a:t>
                      </a:r>
                      <a:r>
                        <a:rPr lang="en-US" sz="1100" dirty="0" smtClean="0">
                          <a:solidFill>
                            <a:schemeClr val="tx1"/>
                          </a:solidFill>
                        </a:rPr>
                        <a:t>the ability to distinguish relevant from irrelevant</a:t>
                      </a:r>
                      <a:r>
                        <a:rPr lang="en-US" sz="1100" baseline="0" dirty="0" smtClean="0">
                          <a:solidFill>
                            <a:schemeClr val="tx1"/>
                          </a:solidFill>
                        </a:rPr>
                        <a:t> information.  Relevant information would include evidence that supports the statement that the three pictures all refer to the cave swallows.  Evidence to be cited to support this should include stating that the reason they are visiting the cave is to help band the cave swallows and descriptions of how the visuals relate to the information being explained in the text.  Connections between text and visuals could include: (1) visual one depicts Carlsbad cave and the swallows and introduces two of the themes of the story, (2) visual two shows how to measure wingspan which is being described in the text, (3) visual three shows the winter migration of cave swallows which is being discussed in the text.   Students can include other text to visual connection that supports the prompt.</a:t>
                      </a:r>
                      <a:endParaRPr lang="en-US" sz="1100" dirty="0" smtClean="0">
                        <a:solidFill>
                          <a:schemeClr val="tx1"/>
                        </a:solidFill>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b="0" i="1" dirty="0" smtClean="0">
                          <a:solidFill>
                            <a:schemeClr val="tx1"/>
                          </a:solidFill>
                        </a:rPr>
                        <a:t>Student</a:t>
                      </a:r>
                      <a:r>
                        <a:rPr lang="en-US" sz="1000" b="0" i="1" baseline="0" dirty="0" smtClean="0">
                          <a:solidFill>
                            <a:schemeClr val="tx1"/>
                          </a:solidFill>
                        </a:rPr>
                        <a:t> is able to distinguish relevant information to state the relationship between the visuals and explain their connection to the text.</a:t>
                      </a:r>
                    </a:p>
                    <a:p>
                      <a:r>
                        <a:rPr lang="en-US" sz="1000" b="0" i="0" baseline="0" dirty="0" smtClean="0">
                          <a:solidFill>
                            <a:schemeClr val="tx1"/>
                          </a:solidFill>
                        </a:rPr>
                        <a:t>The three pictures are all related to the cave swallows. The family went to Carlsbad cave to help band the swallows.  Picture #1 shows the cave and the swallows.  Picture #2 shows a picture of a cave swallow being measured.  The story is talking about how to measure the bird, and the picture shows us how to do it.  Picture #3 is a map.  They are talking in the story how the birds fly to Mexico and El Salvador during the winter.  The map shows where they go.  The star is probably where they start.</a:t>
                      </a:r>
                      <a:endParaRPr lang="en-US" sz="1100" b="0" i="0" baseline="0" dirty="0" smtClean="0">
                        <a:solidFill>
                          <a:schemeClr val="tx1"/>
                        </a:solidFill>
                      </a:endParaRPr>
                    </a:p>
                  </a:txBody>
                  <a:tcPr marL="103632" marR="103632" marT="50292" marB="50292"/>
                </a:tc>
              </a:tr>
              <a:tr h="77114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000" b="0" i="1" dirty="0" smtClean="0">
                          <a:solidFill>
                            <a:schemeClr val="tx1"/>
                          </a:solidFill>
                        </a:rPr>
                        <a:t>Student</a:t>
                      </a:r>
                      <a:r>
                        <a:rPr lang="en-US" sz="1000" b="0" i="1" baseline="0" dirty="0" smtClean="0">
                          <a:solidFill>
                            <a:schemeClr val="tx1"/>
                          </a:solidFill>
                        </a:rPr>
                        <a:t> is able to distinguish some relevant information to state the relationship between the visuals and explain their connection to the text.</a:t>
                      </a:r>
                    </a:p>
                    <a:p>
                      <a:pPr marL="0" marR="0" indent="0" algn="l" defTabSz="1018824" rtl="0" eaLnBrk="1" fontAlgn="auto" latinLnBrk="0" hangingPunct="1">
                        <a:lnSpc>
                          <a:spcPct val="100000"/>
                        </a:lnSpc>
                        <a:spcBef>
                          <a:spcPts val="0"/>
                        </a:spcBef>
                        <a:spcAft>
                          <a:spcPts val="0"/>
                        </a:spcAft>
                        <a:buClrTx/>
                        <a:buSzTx/>
                        <a:buFontTx/>
                        <a:buNone/>
                        <a:tabLst/>
                        <a:defRPr/>
                      </a:pPr>
                      <a:r>
                        <a:rPr lang="en-US" sz="1000" b="0" i="0" baseline="0" dirty="0" smtClean="0">
                          <a:solidFill>
                            <a:schemeClr val="tx1"/>
                          </a:solidFill>
                        </a:rPr>
                        <a:t>The girl went to a cave like her parents.  They went to band the birds.  The first picture shows a bird and a cave.  Picture #2 also has a bird.  The map probably shows where the birds live.</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n-US" sz="1000" b="0" i="1" dirty="0" smtClean="0">
                          <a:solidFill>
                            <a:schemeClr val="tx1"/>
                          </a:solidFill>
                        </a:rPr>
                        <a:t>Student</a:t>
                      </a:r>
                      <a:r>
                        <a:rPr lang="en-US" sz="1000" b="0" i="1" baseline="0" dirty="0" smtClean="0">
                          <a:solidFill>
                            <a:schemeClr val="tx1"/>
                          </a:solidFill>
                        </a:rPr>
                        <a:t> is not able to distinguish relevant information to state the relationship between the visuals and explain their connection to the text.</a:t>
                      </a:r>
                    </a:p>
                    <a:p>
                      <a:r>
                        <a:rPr lang="en-US" sz="1000" b="0" i="0" baseline="0" dirty="0" smtClean="0">
                          <a:solidFill>
                            <a:schemeClr val="tx1"/>
                          </a:solidFill>
                        </a:rPr>
                        <a:t>The girls had fun in the cave like their parents.  They also liked helping with the birds.</a:t>
                      </a:r>
                    </a:p>
                  </a:txBody>
                  <a:tcPr marL="103632" marR="103632" marT="50292" marB="50292"/>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87763593"/>
              </p:ext>
            </p:extLst>
          </p:nvPr>
        </p:nvGraphicFramePr>
        <p:xfrm>
          <a:off x="5715000" y="7239000"/>
          <a:ext cx="1516062" cy="744199"/>
        </p:xfrm>
        <a:graphic>
          <a:graphicData uri="http://schemas.openxmlformats.org/drawingml/2006/table">
            <a:tbl>
              <a:tblPr firstRow="1" firstCol="1" bandRow="1"/>
              <a:tblGrid>
                <a:gridCol w="1516062"/>
              </a:tblGrid>
              <a:tr h="134599">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RL.5.7  DOK </a:t>
                      </a:r>
                      <a:r>
                        <a:rPr lang="en-US" sz="800" b="1" dirty="0">
                          <a:solidFill>
                            <a:srgbClr val="000000"/>
                          </a:solidFill>
                          <a:effectLst/>
                          <a:latin typeface="Calibri"/>
                          <a:ea typeface="Times New Roman"/>
                          <a:cs typeface="Times New Roman"/>
                        </a:rPr>
                        <a:t>3 - EV</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418" marR="334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555106">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Cite evidence and develop a logical argument for how the categorized</a:t>
                      </a:r>
                      <a:r>
                        <a:rPr lang="en-US" sz="800" b="1" u="sng" dirty="0">
                          <a:solidFill>
                            <a:srgbClr val="000000"/>
                          </a:solidFill>
                          <a:effectLst/>
                          <a:latin typeface="Calibri"/>
                          <a:ea typeface="Times New Roman"/>
                          <a:cs typeface="Times New Roman"/>
                        </a:rPr>
                        <a:t> visual </a:t>
                      </a:r>
                      <a:r>
                        <a:rPr lang="en-US" sz="800" b="1" dirty="0">
                          <a:solidFill>
                            <a:srgbClr val="000000"/>
                          </a:solidFill>
                          <a:effectLst/>
                          <a:latin typeface="Calibri"/>
                          <a:ea typeface="Times New Roman"/>
                          <a:cs typeface="Times New Roman"/>
                        </a:rPr>
                        <a:t>or multimedia elements add to the </a:t>
                      </a:r>
                      <a:r>
                        <a:rPr lang="en-US" sz="800" b="1" u="sng" dirty="0">
                          <a:solidFill>
                            <a:srgbClr val="000000"/>
                          </a:solidFill>
                          <a:effectLst/>
                          <a:latin typeface="Calibri"/>
                          <a:ea typeface="Times New Roman"/>
                          <a:cs typeface="Times New Roman"/>
                        </a:rPr>
                        <a:t>meaning, </a:t>
                      </a:r>
                      <a:r>
                        <a:rPr lang="en-US" sz="800" b="1" dirty="0">
                          <a:solidFill>
                            <a:srgbClr val="000000"/>
                          </a:solidFill>
                          <a:effectLst/>
                          <a:latin typeface="Calibri"/>
                          <a:ea typeface="Times New Roman"/>
                          <a:cs typeface="Times New Roman"/>
                        </a:rPr>
                        <a:t>tone, and beauty of a </a:t>
                      </a:r>
                      <a:r>
                        <a:rPr lang="en-US" sz="800" b="1" dirty="0" smtClean="0">
                          <a:solidFill>
                            <a:srgbClr val="000000"/>
                          </a:solidFill>
                          <a:effectLst/>
                          <a:latin typeface="Calibri"/>
                          <a:ea typeface="Times New Roman"/>
                          <a:cs typeface="Times New Roman"/>
                        </a:rPr>
                        <a:t>text</a:t>
                      </a:r>
                    </a:p>
                  </a:txBody>
                  <a:tcPr marL="33418" marR="334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602934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388862" y="731907"/>
            <a:ext cx="2509407" cy="2498676"/>
            <a:chOff x="4836537" y="228597"/>
            <a:chExt cx="1888849" cy="2201532"/>
          </a:xfrm>
        </p:grpSpPr>
        <p:sp>
          <p:nvSpPr>
            <p:cNvPr id="21" name="Parallelogram 20"/>
            <p:cNvSpPr/>
            <p:nvPr/>
          </p:nvSpPr>
          <p:spPr>
            <a:xfrm rot="1584430" flipH="1">
              <a:off x="4836537" y="577718"/>
              <a:ext cx="1888849" cy="1359161"/>
            </a:xfrm>
            <a:prstGeom prst="parallelogram">
              <a:avLst/>
            </a:prstGeom>
            <a:solidFill>
              <a:srgbClr val="730E00">
                <a:lumMod val="75000"/>
              </a:srgb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Franklin Gothic Book"/>
                <a:ea typeface="+mn-ea"/>
                <a:cs typeface="+mn-cs"/>
              </a:endParaRPr>
            </a:p>
          </p:txBody>
        </p:sp>
        <p:sp>
          <p:nvSpPr>
            <p:cNvPr id="22" name="Rectangle 21"/>
            <p:cNvSpPr/>
            <p:nvPr/>
          </p:nvSpPr>
          <p:spPr>
            <a:xfrm>
              <a:off x="5105400" y="228597"/>
              <a:ext cx="1197764" cy="923330"/>
            </a:xfrm>
            <a:prstGeom prst="rect">
              <a:avLst/>
            </a:prstGeom>
            <a:solidFill>
              <a:sysClr val="window" lastClr="FFFFFF">
                <a:lumMod val="95000"/>
              </a:sysClr>
            </a:solidFill>
            <a:ln>
              <a:solidFill>
                <a:srgbClr val="AD010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5</a:t>
              </a:r>
              <a:r>
                <a:rPr kumimoji="0" lang="en-US" sz="5400" b="1" i="0" u="none" strike="noStrike" kern="0" cap="none" spc="0" normalizeH="0" baseline="3000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th</a:t>
              </a: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 </a:t>
              </a:r>
            </a:p>
          </p:txBody>
        </p:sp>
        <p:pic>
          <p:nvPicPr>
            <p:cNvPr id="23" name="Picture 4" descr="C:\Documents and Settings\Owner\Local Settings\Temporary Internet Files\Content.IE5\S7ZGNZXZ\MM900318123[1].gif"/>
            <p:cNvPicPr>
              <a:picLocks noChangeAspect="1" noChangeArrowheads="1" noCrop="1"/>
            </p:cNvPicPr>
            <p:nvPr/>
          </p:nvPicPr>
          <p:blipFill>
            <a:blip r:embed="rId2" cstate="print"/>
            <a:srcRect/>
            <a:stretch>
              <a:fillRect/>
            </a:stretch>
          </p:blipFill>
          <p:spPr bwMode="auto">
            <a:xfrm>
              <a:off x="5504106" y="860668"/>
              <a:ext cx="1132168" cy="765842"/>
            </a:xfrm>
            <a:prstGeom prst="rect">
              <a:avLst/>
            </a:prstGeom>
            <a:noFill/>
          </p:spPr>
        </p:pic>
        <p:pic>
          <p:nvPicPr>
            <p:cNvPr id="24" name="Picture 7" descr="C:\Documents and Settings\Owner\Local Settings\Temporary Internet Files\Content.IE5\LTTF5AU1\MC900432665[1].png"/>
            <p:cNvPicPr>
              <a:picLocks noChangeAspect="1" noChangeArrowheads="1"/>
            </p:cNvPicPr>
            <p:nvPr/>
          </p:nvPicPr>
          <p:blipFill>
            <a:blip r:embed="rId3" cstate="print"/>
            <a:srcRect/>
            <a:stretch>
              <a:fillRect/>
            </a:stretch>
          </p:blipFill>
          <p:spPr bwMode="auto">
            <a:xfrm>
              <a:off x="5257800" y="1070961"/>
              <a:ext cx="1378474" cy="1359168"/>
            </a:xfrm>
            <a:prstGeom prst="rect">
              <a:avLst/>
            </a:prstGeom>
            <a:noFill/>
          </p:spPr>
        </p:pic>
      </p:grpSp>
      <p:graphicFrame>
        <p:nvGraphicFramePr>
          <p:cNvPr id="13" name="Table 12"/>
          <p:cNvGraphicFramePr>
            <a:graphicFrameLocks noGrp="1"/>
          </p:cNvGraphicFramePr>
          <p:nvPr>
            <p:extLst>
              <p:ext uri="{D42A27DB-BD31-4B8C-83A1-F6EECF244321}">
                <p14:modId xmlns:p14="http://schemas.microsoft.com/office/powerpoint/2010/main" val="936517767"/>
              </p:ext>
            </p:extLst>
          </p:nvPr>
        </p:nvGraphicFramePr>
        <p:xfrm>
          <a:off x="1640842" y="2514600"/>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Literature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48412">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RL.5.6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13360">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 or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RL.5.6,</a:t>
                      </a:r>
                      <a:r>
                        <a:rPr lang="en-US" sz="1200" b="1" baseline="0" dirty="0" smtClean="0">
                          <a:solidFill>
                            <a:schemeClr val="tx1"/>
                          </a:solidFill>
                        </a:rPr>
                        <a:t> Rl5..7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n-US" sz="1200" b="1" dirty="0" smtClean="0"/>
                        <a:t>Text Structures/Features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Rl.5.5</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99963801"/>
              </p:ext>
            </p:extLst>
          </p:nvPr>
        </p:nvGraphicFramePr>
        <p:xfrm>
          <a:off x="1209042" y="6019800"/>
          <a:ext cx="5705113" cy="255117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t>Informational Writing and Language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4988">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469392">
                <a:tc>
                  <a:txBody>
                    <a:bodyPr/>
                    <a:lstStyle/>
                    <a:p>
                      <a:r>
                        <a:rPr lang="en-US" sz="1200" b="1" dirty="0" smtClean="0"/>
                        <a:t>3a</a:t>
                      </a:r>
                      <a:endParaRPr lang="en-US" sz="1200" b="1" dirty="0"/>
                    </a:p>
                  </a:txBody>
                  <a:tcPr marL="103632" marR="103632" marT="50292" marB="50292">
                    <a:solidFill>
                      <a:srgbClr val="FFFFCC"/>
                    </a:solidFill>
                  </a:tcPr>
                </a:tc>
                <a:tc>
                  <a:txBody>
                    <a:bodyPr/>
                    <a:lstStyle/>
                    <a:p>
                      <a:r>
                        <a:rPr lang="en-US" sz="1200" b="1" dirty="0" smtClean="0"/>
                        <a:t>Brief Informational Write</a:t>
                      </a:r>
                      <a:endParaRPr lang="en-US" sz="1200" b="1" dirty="0"/>
                    </a:p>
                  </a:txBody>
                  <a:tcPr marL="103632" marR="103632" marT="50292" marB="50292">
                    <a:solidFill>
                      <a:srgbClr val="FFFFCC"/>
                    </a:solidFill>
                  </a:tcPr>
                </a:tc>
                <a:tc>
                  <a:txBody>
                    <a:bodyPr/>
                    <a:lstStyle/>
                    <a:p>
                      <a:r>
                        <a:rPr lang="en-US" sz="1200" b="1" dirty="0" smtClean="0"/>
                        <a:t>W.2a,</a:t>
                      </a:r>
                      <a:r>
                        <a:rPr lang="en-US" sz="1200" b="1" baseline="0" dirty="0" smtClean="0"/>
                        <a:t> W.2b,  W.2d, W.2e and/or W.9</a:t>
                      </a:r>
                      <a:endParaRPr lang="en-US" sz="1200" b="1" dirty="0"/>
                    </a:p>
                  </a:txBody>
                  <a:tcPr marL="103632" marR="103632" marT="50292" marB="50292">
                    <a:solidFill>
                      <a:srgbClr val="FFFFCC"/>
                    </a:solidFill>
                  </a:tcPr>
                </a:tc>
                <a:tc>
                  <a:txBody>
                    <a:bodyPr/>
                    <a:lstStyle/>
                    <a:p>
                      <a:pPr algn="ctr"/>
                      <a:r>
                        <a:rPr lang="en-US" sz="1200" b="1" dirty="0" smtClean="0"/>
                        <a:t>3</a:t>
                      </a:r>
                      <a:endParaRPr lang="en-US" sz="1200" b="1" dirty="0"/>
                    </a:p>
                  </a:txBody>
                  <a:tcPr marL="103632" marR="103632" marT="50292" marB="50292" anchor="ctr">
                    <a:solidFill>
                      <a:srgbClr val="FFFFCC"/>
                    </a:solidFill>
                  </a:tcPr>
                </a:tc>
              </a:tr>
              <a:tr h="469392">
                <a:tc>
                  <a:txBody>
                    <a:bodyPr/>
                    <a:lstStyle/>
                    <a:p>
                      <a:r>
                        <a:rPr lang="en-US" sz="1200" b="1" dirty="0" smtClean="0"/>
                        <a:t>3b</a:t>
                      </a:r>
                      <a:endParaRPr lang="en-US" sz="1200" b="1" dirty="0"/>
                    </a:p>
                  </a:txBody>
                  <a:tcPr marL="103632" marR="103632" marT="50292" marB="50292">
                    <a:solidFill>
                      <a:srgbClr val="FFFFCC"/>
                    </a:solidFill>
                  </a:tcPr>
                </a:tc>
                <a:tc>
                  <a:txBody>
                    <a:bodyPr/>
                    <a:lstStyle/>
                    <a:p>
                      <a:r>
                        <a:rPr lang="en-US" sz="1200" b="1" dirty="0" smtClean="0"/>
                        <a:t>Write-Revise Informational</a:t>
                      </a:r>
                      <a:endParaRPr lang="en-US" sz="1200" b="1" dirty="0"/>
                    </a:p>
                  </a:txBody>
                  <a:tcPr marL="103632" marR="103632" marT="50292" marB="50292">
                    <a:solidFill>
                      <a:srgbClr val="FFFFCC"/>
                    </a:solidFill>
                  </a:tcPr>
                </a:tc>
                <a:tc>
                  <a:txBody>
                    <a:bodyPr/>
                    <a:lstStyle/>
                    <a:p>
                      <a:r>
                        <a:rPr lang="en-US" sz="1200" b="1" dirty="0" smtClean="0"/>
                        <a:t>W.2a,</a:t>
                      </a:r>
                      <a:r>
                        <a:rPr lang="en-US" sz="1200" b="1" baseline="0" dirty="0" smtClean="0"/>
                        <a:t> W.2b,  W.2c,  W.2d,  W.2e and/or W.9</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r h="472440">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Full Informational Composition</a:t>
                      </a:r>
                      <a:endParaRPr lang="en-US" sz="1200" b="1" dirty="0"/>
                    </a:p>
                  </a:txBody>
                  <a:tcPr marL="103632" marR="103632" marT="50292" marB="50292">
                    <a:solidFill>
                      <a:srgbClr val="FFFFCC"/>
                    </a:solidFill>
                  </a:tcPr>
                </a:tc>
                <a:tc>
                  <a:txBody>
                    <a:bodyPr/>
                    <a:lstStyle/>
                    <a:p>
                      <a:r>
                        <a:rPr lang="pl-PL" sz="1200" b="1" dirty="0" smtClean="0"/>
                        <a:t>W-2a, W-2b, W-2c, W-2d, W-2e, W-3b, W-4, W-5, W-8, W-9 </a:t>
                      </a:r>
                      <a:endParaRPr lang="en-US" sz="1200" b="1" dirty="0"/>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r h="284988">
                <a:tc>
                  <a:txBody>
                    <a:bodyPr/>
                    <a:lstStyle/>
                    <a:p>
                      <a:r>
                        <a:rPr lang="en-US" sz="1200" b="1" dirty="0" smtClean="0"/>
                        <a:t>8</a:t>
                      </a:r>
                      <a:endParaRPr lang="en-US" sz="1200" b="1" dirty="0"/>
                    </a:p>
                  </a:txBody>
                  <a:tcPr marL="103632" marR="103632" marT="50292" marB="50292">
                    <a:solidFill>
                      <a:srgbClr val="FFFFCC"/>
                    </a:solidFill>
                  </a:tcPr>
                </a:tc>
                <a:tc>
                  <a:txBody>
                    <a:bodyPr/>
                    <a:lstStyle/>
                    <a:p>
                      <a:r>
                        <a:rPr lang="en-US" sz="1200" b="1" dirty="0" smtClean="0"/>
                        <a:t>Language-Vocabulary Use</a:t>
                      </a:r>
                      <a:endParaRPr lang="en-US" sz="1200" b="1" dirty="0"/>
                    </a:p>
                  </a:txBody>
                  <a:tcPr marL="103632" marR="103632" marT="50292" marB="50292">
                    <a:solidFill>
                      <a:srgbClr val="FFFFCC"/>
                    </a:solidFill>
                  </a:tcPr>
                </a:tc>
                <a:tc>
                  <a:txBody>
                    <a:bodyPr/>
                    <a:lstStyle/>
                    <a:p>
                      <a:r>
                        <a:rPr lang="en-US" sz="1200" b="1" dirty="0" smtClean="0"/>
                        <a:t>L.3a</a:t>
                      </a:r>
                      <a:endParaRPr lang="en-US" sz="1200" b="1" dirty="0"/>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r h="284988">
                <a:tc>
                  <a:txBody>
                    <a:bodyPr/>
                    <a:lstStyle/>
                    <a:p>
                      <a:r>
                        <a:rPr lang="en-US" sz="1200" b="1" dirty="0" smtClean="0"/>
                        <a:t>9</a:t>
                      </a:r>
                      <a:endParaRPr lang="en-US" sz="1200" b="1" dirty="0"/>
                    </a:p>
                  </a:txBody>
                  <a:tcPr marL="103632" marR="103632" marT="50292" marB="50292">
                    <a:solidFill>
                      <a:srgbClr val="FFFFCC"/>
                    </a:solidFill>
                  </a:tcPr>
                </a:tc>
                <a:tc>
                  <a:txBody>
                    <a:bodyPr/>
                    <a:lstStyle/>
                    <a:p>
                      <a:r>
                        <a:rPr lang="en-US" sz="1200" b="1" dirty="0" smtClean="0"/>
                        <a:t>Edit and Clarify</a:t>
                      </a:r>
                      <a:endParaRPr lang="en-US" sz="1200" b="1" dirty="0"/>
                    </a:p>
                  </a:txBody>
                  <a:tcPr marL="103632" marR="103632" marT="50292" marB="50292">
                    <a:solidFill>
                      <a:srgbClr val="FFFFCC"/>
                    </a:solidFill>
                  </a:tcPr>
                </a:tc>
                <a:tc>
                  <a:txBody>
                    <a:bodyPr/>
                    <a:lstStyle/>
                    <a:p>
                      <a:r>
                        <a:rPr lang="en-US" sz="1200" b="1" strike="noStrike" dirty="0" smtClean="0">
                          <a:solidFill>
                            <a:schemeClr val="tx1"/>
                          </a:solidFill>
                        </a:rPr>
                        <a:t>L.2b</a:t>
                      </a:r>
                      <a:endParaRPr lang="en-US" sz="1200" b="1" strike="noStrike" dirty="0">
                        <a:solidFill>
                          <a:schemeClr val="tx1"/>
                        </a:solidFill>
                      </a:endParaRPr>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bl>
          </a:graphicData>
        </a:graphic>
      </p:graphicFrame>
      <p:sp>
        <p:nvSpPr>
          <p:cNvPr id="7" name="TextBox 6"/>
          <p:cNvSpPr txBox="1"/>
          <p:nvPr/>
        </p:nvSpPr>
        <p:spPr>
          <a:xfrm>
            <a:off x="173778" y="194130"/>
            <a:ext cx="4199255" cy="128781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rtlCol="0">
            <a:spAutoFit/>
          </a:bodyPr>
          <a:lstStyle/>
          <a:p>
            <a:r>
              <a:rPr lang="en-US" sz="2700" b="1" dirty="0">
                <a:solidFill>
                  <a:schemeClr val="accent1">
                    <a:lumMod val="75000"/>
                  </a:schemeClr>
                </a:solidFill>
                <a:latin typeface="Bookman Old Style" pitchFamily="18" charset="0"/>
              </a:rPr>
              <a:t>Quarter </a:t>
            </a:r>
            <a:r>
              <a:rPr lang="en-US" sz="2700" b="1" dirty="0" smtClean="0">
                <a:solidFill>
                  <a:schemeClr val="accent1">
                    <a:lumMod val="75000"/>
                  </a:schemeClr>
                </a:solidFill>
                <a:latin typeface="Bookman Old Style" pitchFamily="18" charset="0"/>
              </a:rPr>
              <a:t>Two </a:t>
            </a:r>
          </a:p>
          <a:p>
            <a:r>
              <a:rPr lang="en-US" sz="2500" b="1" dirty="0" smtClean="0">
                <a:latin typeface="Bookman Old Style" pitchFamily="18" charset="0"/>
              </a:rPr>
              <a:t>ELA Pre-Assessment</a:t>
            </a:r>
            <a:endParaRPr lang="en-US" sz="2500" b="1" dirty="0">
              <a:latin typeface="Bookman Old Style" pitchFamily="18" charset="0"/>
            </a:endParaRPr>
          </a:p>
          <a:p>
            <a:r>
              <a:rPr lang="en-US" sz="2500" b="1" dirty="0">
                <a:latin typeface="Bookman Old Style" pitchFamily="18" charset="0"/>
              </a:rPr>
              <a:t>Teacher </a:t>
            </a:r>
            <a:r>
              <a:rPr lang="en-US" sz="2500" b="1" dirty="0" smtClean="0">
                <a:latin typeface="Bookman Old Style" pitchFamily="18" charset="0"/>
              </a:rPr>
              <a:t>Directions</a:t>
            </a:r>
            <a:endParaRPr lang="en-US" sz="2500" b="1" dirty="0">
              <a:latin typeface="Bookman Old Style"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499384064"/>
              </p:ext>
            </p:extLst>
          </p:nvPr>
        </p:nvGraphicFramePr>
        <p:xfrm>
          <a:off x="1640842" y="4038600"/>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Informational</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195072">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RI.5.6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 or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RI.5.7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n-US" sz="1200" b="1" dirty="0" smtClean="0"/>
                        <a:t>Text Structures/Features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Rl.5.5, RI.5.7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bl>
          </a:graphicData>
        </a:graphic>
      </p:graphicFrame>
      <p:sp>
        <p:nvSpPr>
          <p:cNvPr id="2" name="TextBox 1"/>
          <p:cNvSpPr txBox="1"/>
          <p:nvPr/>
        </p:nvSpPr>
        <p:spPr>
          <a:xfrm>
            <a:off x="1219198" y="5675265"/>
            <a:ext cx="5718863" cy="241376"/>
          </a:xfrm>
          <a:prstGeom prst="rect">
            <a:avLst/>
          </a:prstGeom>
          <a:noFill/>
        </p:spPr>
        <p:txBody>
          <a:bodyPr wrap="square" lIns="101882" tIns="50941" rIns="101882" bIns="50941" rtlCol="0">
            <a:spAutoFit/>
          </a:bodyPr>
          <a:lstStyle/>
          <a:p>
            <a:pPr algn="ctr"/>
            <a:r>
              <a:rPr lang="en-US" sz="900" b="1" i="1" dirty="0">
                <a:latin typeface="Calibri" panose="020F0502020204030204" pitchFamily="34" charset="0"/>
              </a:rPr>
              <a:t>Note:  There may be more standards per target.  </a:t>
            </a:r>
            <a:r>
              <a:rPr lang="en-US" sz="900" b="1" i="1" dirty="0" smtClean="0">
                <a:latin typeface="Calibri" panose="020F0502020204030204" pitchFamily="34" charset="0"/>
              </a:rPr>
              <a:t>Writing standards assessed in this assessment are boxed.</a:t>
            </a:r>
            <a:endParaRPr lang="en-US" sz="900" b="1" i="1" dirty="0">
              <a:latin typeface="Calibri" panose="020F0502020204030204" pitchFamily="34" charset="0"/>
            </a:endParaRPr>
          </a:p>
        </p:txBody>
      </p:sp>
      <p:sp>
        <p:nvSpPr>
          <p:cNvPr id="3" name="Rectangle 2"/>
          <p:cNvSpPr/>
          <p:nvPr/>
        </p:nvSpPr>
        <p:spPr>
          <a:xfrm>
            <a:off x="5165559" y="6628655"/>
            <a:ext cx="410633"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337584" y="7086600"/>
            <a:ext cx="431212"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962399" y="7543800"/>
            <a:ext cx="2209801"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7870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sldNum" sz="quarter" idx="4294967295"/>
          </p:nvPr>
        </p:nvSpPr>
        <p:spPr>
          <a:xfrm>
            <a:off x="6557964" y="9372467"/>
            <a:ext cx="842011" cy="3008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t>20</a:t>
            </a:fld>
            <a:endParaRPr dirty="0">
              <a:solidFill>
                <a:srgbClr val="888888"/>
              </a:solidFill>
            </a:endParaRPr>
          </a:p>
        </p:txBody>
      </p:sp>
      <p:graphicFrame>
        <p:nvGraphicFramePr>
          <p:cNvPr id="148" name="Table 148"/>
          <p:cNvGraphicFramePr/>
          <p:nvPr>
            <p:extLst>
              <p:ext uri="{D42A27DB-BD31-4B8C-83A1-F6EECF244321}">
                <p14:modId xmlns:p14="http://schemas.microsoft.com/office/powerpoint/2010/main" val="2743741062"/>
              </p:ext>
            </p:extLst>
          </p:nvPr>
        </p:nvGraphicFramePr>
        <p:xfrm>
          <a:off x="304801" y="244899"/>
          <a:ext cx="7018346" cy="5897880"/>
        </p:xfrm>
        <a:graphic>
          <a:graphicData uri="http://schemas.openxmlformats.org/drawingml/2006/table">
            <a:tbl>
              <a:tblPr firstRow="1"/>
              <a:tblGrid>
                <a:gridCol w="990600"/>
                <a:gridCol w="6027746"/>
              </a:tblGrid>
              <a:tr h="136101">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b="0" i="0"/>
                      </a:pPr>
                      <a:endParaRPr lang="en-US" sz="1000" b="0" i="1" baseline="0" dirty="0" smtClean="0">
                        <a:solidFill>
                          <a:srgbClr val="FF0000"/>
                        </a:solidFill>
                        <a:effectLst/>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a:solidFill>
                        <a:srgbClr val="000000"/>
                      </a:solidFill>
                      <a:round/>
                    </a:lnB>
                  </a:tcPr>
                </a:tc>
                <a:tc hMerge="1">
                  <a:txBody>
                    <a:bodyPr/>
                    <a:lstStyle/>
                    <a:p>
                      <a:endParaRPr lang="en-US"/>
                    </a:p>
                  </a:txBody>
                  <a:tcPr/>
                </a:tc>
              </a:tr>
              <a:tr h="192183">
                <a:tc gridSpan="2">
                  <a:txBody>
                    <a:bodyPr/>
                    <a:lstStyle/>
                    <a:p>
                      <a:pPr marL="0" marR="0" lvl="0" indent="0" algn="l" defTabSz="1018809" rtl="0" eaLnBrk="1" fontAlgn="auto" latinLnBrk="0" hangingPunct="1">
                        <a:lnSpc>
                          <a:spcPct val="150000"/>
                        </a:lnSpc>
                        <a:spcBef>
                          <a:spcPts val="0"/>
                        </a:spcBef>
                        <a:spcAft>
                          <a:spcPts val="0"/>
                        </a:spcAft>
                        <a:buClrTx/>
                        <a:buSzTx/>
                        <a:buFontTx/>
                        <a:buNone/>
                        <a:tabLst/>
                        <a:defRPr sz="1800" b="0" i="0"/>
                      </a:pPr>
                      <a:r>
                        <a:rPr lang="en-US" sz="1500" b="1" dirty="0" smtClean="0"/>
                        <a:t>Quarter 2 Pre-Assessment Constructed Response</a:t>
                      </a:r>
                      <a:r>
                        <a:rPr lang="en-US" sz="1500" b="1" baseline="0" dirty="0" smtClean="0"/>
                        <a:t> Answer Key</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92183">
                <a:tc gridSpan="2">
                  <a:txBody>
                    <a:bodyPr/>
                    <a:lstStyle/>
                    <a:p>
                      <a:pPr marL="0" lvl="0" indent="114300" algn="l">
                        <a:lnSpc>
                          <a:spcPct val="150000"/>
                        </a:lnSpc>
                        <a:spcBef>
                          <a:spcPts val="0"/>
                        </a:spcBef>
                        <a:spcAft>
                          <a:spcPts val="0"/>
                        </a:spcAft>
                        <a:defRPr sz="1800" b="0" i="0"/>
                      </a:pPr>
                      <a:r>
                        <a:rPr sz="1500" b="1" dirty="0">
                          <a:latin typeface="+mn-lt"/>
                        </a:rPr>
                        <a:t>Standard </a:t>
                      </a:r>
                      <a:r>
                        <a:rPr sz="1500" b="1" dirty="0" smtClean="0">
                          <a:latin typeface="+mn-lt"/>
                        </a:rPr>
                        <a:t>R</a:t>
                      </a:r>
                      <a:r>
                        <a:rPr lang="en-US" sz="1500" b="1" dirty="0" smtClean="0">
                          <a:latin typeface="+mn-lt"/>
                        </a:rPr>
                        <a:t>I.5.6</a:t>
                      </a:r>
                      <a:r>
                        <a:rPr lang="en-US" sz="1500" b="1" baseline="0" dirty="0" smtClean="0">
                          <a:latin typeface="+mn-lt"/>
                        </a:rPr>
                        <a:t> </a:t>
                      </a:r>
                      <a:r>
                        <a:rPr sz="1500" b="1" dirty="0" smtClean="0">
                          <a:latin typeface="+mn-lt"/>
                        </a:rPr>
                        <a:t> </a:t>
                      </a:r>
                      <a:r>
                        <a:rPr sz="1500" b="1" dirty="0">
                          <a:latin typeface="+mn-lt"/>
                        </a:rPr>
                        <a:t>Point Reading Constructed Response Rubric</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576548">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tab pos="55563" algn="l"/>
                        </a:tabLst>
                        <a:defRPr/>
                      </a:pPr>
                      <a:r>
                        <a:rPr sz="1400" b="1" dirty="0">
                          <a:latin typeface="Helvetica" panose="020B0604020202020204" pitchFamily="34" charset="0"/>
                          <a:cs typeface="Helvetica" panose="020B0604020202020204" pitchFamily="34" charset="0"/>
                        </a:rPr>
                        <a:t>Question </a:t>
                      </a:r>
                      <a:r>
                        <a:rPr lang="en-US" sz="1400" b="1" dirty="0" smtClean="0">
                          <a:solidFill>
                            <a:schemeClr val="tx1"/>
                          </a:solidFill>
                          <a:latin typeface="Helvetica" panose="020B0604020202020204" pitchFamily="34" charset="0"/>
                          <a:cs typeface="Helvetica" panose="020B0604020202020204" pitchFamily="34" charset="0"/>
                        </a:rPr>
                        <a:t>#15</a:t>
                      </a:r>
                      <a:r>
                        <a:rPr lang="en-US" sz="1400" b="1" dirty="0" smtClean="0">
                          <a:solidFill>
                            <a:srgbClr val="FF0000"/>
                          </a:solidFill>
                          <a:latin typeface="Helvetica" panose="020B0604020202020204" pitchFamily="34" charset="0"/>
                          <a:cs typeface="Helvetica" panose="020B0604020202020204" pitchFamily="34" charset="0"/>
                        </a:rPr>
                        <a:t> </a:t>
                      </a:r>
                      <a:r>
                        <a:rPr sz="1400" b="1" dirty="0" smtClean="0">
                          <a:latin typeface="Helvetica" panose="020B0604020202020204" pitchFamily="34" charset="0"/>
                          <a:cs typeface="Helvetica" panose="020B0604020202020204" pitchFamily="34" charset="0"/>
                        </a:rPr>
                        <a:t>(prompt):</a:t>
                      </a:r>
                      <a:r>
                        <a:rPr lang="en-US" sz="1400" b="1" dirty="0" smtClean="0">
                          <a:latin typeface="Helvetica" panose="020B0604020202020204" pitchFamily="34" charset="0"/>
                          <a:cs typeface="Helvetica" panose="020B0604020202020204" pitchFamily="34" charset="0"/>
                        </a:rPr>
                        <a:t> </a:t>
                      </a:r>
                      <a:r>
                        <a:rPr lang="en-US" sz="1400" b="0" dirty="0" smtClean="0">
                          <a:solidFill>
                            <a:schemeClr val="tx1"/>
                          </a:solidFill>
                          <a:latin typeface="Helvetica" pitchFamily="34" charset="0"/>
                          <a:cs typeface="Helvetica" pitchFamily="34" charset="0"/>
                        </a:rPr>
                        <a:t>What important points </a:t>
                      </a:r>
                      <a:r>
                        <a:rPr lang="en-US" sz="1400" b="0" baseline="0" dirty="0" smtClean="0">
                          <a:solidFill>
                            <a:schemeClr val="tx1"/>
                          </a:solidFill>
                          <a:latin typeface="Helvetica" pitchFamily="34" charset="0"/>
                          <a:cs typeface="Helvetica" pitchFamily="34" charset="0"/>
                        </a:rPr>
                        <a:t>would visitors to Carlsbad Caverns want to know that are in both texts, </a:t>
                      </a:r>
                      <a:r>
                        <a:rPr lang="en-US" sz="1400" b="1" i="1" u="none" dirty="0" smtClean="0">
                          <a:solidFill>
                            <a:schemeClr val="tx1"/>
                          </a:solidFill>
                          <a:latin typeface="Helvetica" pitchFamily="34" charset="0"/>
                          <a:cs typeface="Helvetica" pitchFamily="34" charset="0"/>
                        </a:rPr>
                        <a:t>Who Was Jim White?</a:t>
                      </a:r>
                      <a:r>
                        <a:rPr lang="en-US" sz="1400" b="1" i="0" u="none" baseline="0" dirty="0" smtClean="0">
                          <a:solidFill>
                            <a:schemeClr val="tx1"/>
                          </a:solidFill>
                          <a:latin typeface="Helvetica" pitchFamily="34" charset="0"/>
                          <a:cs typeface="Helvetica" pitchFamily="34" charset="0"/>
                        </a:rPr>
                        <a:t>  </a:t>
                      </a:r>
                      <a:r>
                        <a:rPr lang="en-US" sz="1400" b="0" i="0" u="none" baseline="0" dirty="0" smtClean="0">
                          <a:solidFill>
                            <a:schemeClr val="tx1"/>
                          </a:solidFill>
                          <a:latin typeface="Helvetica" pitchFamily="34" charset="0"/>
                          <a:cs typeface="Helvetica" pitchFamily="34" charset="0"/>
                        </a:rPr>
                        <a:t>and </a:t>
                      </a:r>
                      <a:r>
                        <a:rPr lang="en-US" sz="1400" b="1" i="1" u="none" baseline="0" dirty="0" smtClean="0">
                          <a:solidFill>
                            <a:schemeClr val="tx1"/>
                          </a:solidFill>
                          <a:latin typeface="Helvetica" pitchFamily="34" charset="0"/>
                          <a:cs typeface="Helvetica" pitchFamily="34" charset="0"/>
                        </a:rPr>
                        <a:t>Cave Swallows</a:t>
                      </a:r>
                      <a:r>
                        <a:rPr lang="en-US" sz="1400" b="0" i="1" u="none" baseline="0" dirty="0" smtClean="0">
                          <a:solidFill>
                            <a:schemeClr val="tx1"/>
                          </a:solidFill>
                          <a:latin typeface="Helvetica" pitchFamily="34" charset="0"/>
                          <a:cs typeface="Helvetica" pitchFamily="34" charset="0"/>
                        </a:rPr>
                        <a:t>? </a:t>
                      </a:r>
                      <a:r>
                        <a:rPr lang="en-US" sz="1400" b="0" i="0" u="none" baseline="0" dirty="0" smtClean="0">
                          <a:solidFill>
                            <a:schemeClr val="tx1"/>
                          </a:solidFill>
                          <a:latin typeface="Helvetica" pitchFamily="34" charset="0"/>
                          <a:cs typeface="Helvetica" pitchFamily="34" charset="0"/>
                        </a:rPr>
                        <a:t>Explain how you chose which points were important.</a:t>
                      </a:r>
                      <a:endParaRPr lang="en-US" sz="1400" b="0" dirty="0" smtClean="0">
                        <a:solidFill>
                          <a:schemeClr val="tx1"/>
                        </a:solidFill>
                        <a:latin typeface="Helvetica" pitchFamily="34" charset="0"/>
                        <a:cs typeface="Helvetica" pitchFamily="34" charset="0"/>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1235461">
                <a:tc gridSpan="2">
                  <a:txBody>
                    <a:bodyPr/>
                    <a:lstStyle/>
                    <a:p>
                      <a:pPr lvl="0" algn="l">
                        <a:lnSpc>
                          <a:spcPct val="100000"/>
                        </a:lnSpc>
                        <a:spcBef>
                          <a:spcPts val="0"/>
                        </a:spcBef>
                        <a:spcAft>
                          <a:spcPts val="0"/>
                        </a:spcAft>
                        <a:defRPr sz="1800" b="0" i="0"/>
                      </a:pPr>
                      <a:r>
                        <a:rPr lang="en-US" sz="1000" u="sng" kern="1200" dirty="0" smtClean="0">
                          <a:solidFill>
                            <a:schemeClr val="tx1"/>
                          </a:solidFill>
                          <a:effectLst/>
                          <a:latin typeface="+mn-lt"/>
                          <a:ea typeface="+mn-ea"/>
                          <a:cs typeface="+mn-cs"/>
                        </a:rPr>
                        <a:t>Directions</a:t>
                      </a:r>
                      <a:r>
                        <a:rPr lang="en-US" sz="1000" u="sng" kern="1200" baseline="0" dirty="0" smtClean="0">
                          <a:solidFill>
                            <a:schemeClr val="tx1"/>
                          </a:solidFill>
                          <a:effectLst/>
                          <a:latin typeface="+mn-lt"/>
                          <a:ea typeface="+mn-ea"/>
                          <a:cs typeface="+mn-cs"/>
                        </a:rPr>
                        <a:t> for Scoring</a:t>
                      </a:r>
                      <a:r>
                        <a:rPr lang="en-US" sz="1000" kern="1200" baseline="0" dirty="0" smtClean="0">
                          <a:solidFill>
                            <a:schemeClr val="tx1"/>
                          </a:solidFill>
                          <a:effectLst/>
                          <a:latin typeface="+mn-lt"/>
                          <a:ea typeface="+mn-ea"/>
                          <a:cs typeface="+mn-cs"/>
                        </a:rPr>
                        <a:t>: </a:t>
                      </a:r>
                      <a:r>
                        <a:rPr lang="en-US" sz="1000" kern="1200" dirty="0" smtClean="0">
                          <a:solidFill>
                            <a:srgbClr val="000000"/>
                          </a:solidFill>
                          <a:effectLst/>
                          <a:latin typeface="+mn-lt"/>
                          <a:ea typeface="Times New Roman"/>
                          <a:cs typeface="Arial"/>
                        </a:rPr>
                        <a:t>Write an overview of what students could include in a proficient response with examples from the text.  Be very specific and “lengthy.”</a:t>
                      </a:r>
                      <a:r>
                        <a:rPr lang="en-US" sz="1000" u="none" dirty="0" smtClean="0"/>
                        <a:t> </a:t>
                      </a:r>
                    </a:p>
                    <a:p>
                      <a:pPr lvl="0" algn="l">
                        <a:lnSpc>
                          <a:spcPct val="100000"/>
                        </a:lnSpc>
                        <a:spcBef>
                          <a:spcPts val="0"/>
                        </a:spcBef>
                        <a:spcAft>
                          <a:spcPts val="0"/>
                        </a:spcAft>
                        <a:defRPr sz="1800" b="0" i="0"/>
                      </a:pPr>
                      <a:r>
                        <a:rPr lang="en-US" sz="1000" u="sng" dirty="0" smtClean="0"/>
                        <a:t>T</a:t>
                      </a:r>
                      <a:r>
                        <a:rPr sz="1000" u="sng" dirty="0" smtClean="0">
                          <a:latin typeface="+mn-lt"/>
                        </a:rPr>
                        <a:t>eacher </a:t>
                      </a:r>
                      <a:r>
                        <a:rPr sz="1000" u="sng" dirty="0">
                          <a:latin typeface="+mn-lt"/>
                        </a:rPr>
                        <a:t>Language and Scoring Notes</a:t>
                      </a:r>
                      <a:r>
                        <a:rPr sz="1000" dirty="0" smtClean="0">
                          <a:latin typeface="+mn-lt"/>
                        </a:rPr>
                        <a:t>:</a:t>
                      </a:r>
                      <a:endParaRPr sz="1000" b="1" dirty="0">
                        <a:latin typeface="+mn-lt"/>
                      </a:endParaRPr>
                    </a:p>
                    <a:p>
                      <a:pPr lvl="0" algn="l">
                        <a:lnSpc>
                          <a:spcPct val="100000"/>
                        </a:lnSpc>
                        <a:spcBef>
                          <a:spcPts val="0"/>
                        </a:spcBef>
                        <a:spcAft>
                          <a:spcPts val="0"/>
                        </a:spcAft>
                        <a:defRPr sz="1800" b="0" i="0"/>
                      </a:pPr>
                      <a:r>
                        <a:rPr sz="1000" b="1" dirty="0">
                          <a:latin typeface="+mn-lt"/>
                        </a:rPr>
                        <a:t>Sufficient </a:t>
                      </a:r>
                      <a:r>
                        <a:rPr sz="1000" b="1" dirty="0" smtClean="0">
                          <a:latin typeface="+mn-lt"/>
                        </a:rPr>
                        <a:t>Evidence</a:t>
                      </a:r>
                      <a:r>
                        <a:rPr lang="en-US" sz="1000" b="0" baseline="0" dirty="0" smtClean="0">
                          <a:uFill>
                            <a:solidFill/>
                          </a:uFill>
                          <a:latin typeface="+mn-lt"/>
                        </a:rPr>
                        <a:t> should connect important points that visitors would want to know that are going to Carlsbad Caverns that are in both texts.  Students (1) need to identify important points in both passages and then (2) explain how they chose which points were important.</a:t>
                      </a:r>
                    </a:p>
                    <a:p>
                      <a:pPr marL="0" marR="0" lvl="0" indent="0" algn="l" defTabSz="1018809" rtl="0" eaLnBrk="1" fontAlgn="auto" latinLnBrk="0" hangingPunct="1">
                        <a:lnSpc>
                          <a:spcPct val="100000"/>
                        </a:lnSpc>
                        <a:spcBef>
                          <a:spcPts val="0"/>
                        </a:spcBef>
                        <a:spcAft>
                          <a:spcPts val="0"/>
                        </a:spcAft>
                        <a:buClrTx/>
                        <a:buSzTx/>
                        <a:buFontTx/>
                        <a:buNone/>
                        <a:tabLst/>
                        <a:defRPr sz="1800" b="0" i="0"/>
                      </a:pPr>
                      <a:r>
                        <a:rPr sz="1000" b="1" dirty="0" smtClean="0">
                          <a:latin typeface="+mn-lt"/>
                        </a:rPr>
                        <a:t>Specific </a:t>
                      </a:r>
                      <a:r>
                        <a:rPr sz="1000" b="1" dirty="0" smtClean="0">
                          <a:uFill>
                            <a:solidFill/>
                          </a:uFill>
                          <a:latin typeface="+mn-lt"/>
                        </a:rPr>
                        <a:t>identifications</a:t>
                      </a:r>
                      <a:r>
                        <a:rPr lang="en-US" sz="1000" b="0" baseline="0" dirty="0" smtClean="0">
                          <a:uFill>
                            <a:solidFill/>
                          </a:uFill>
                          <a:latin typeface="+mn-lt"/>
                        </a:rPr>
                        <a:t> (supporting details) would be any details that support the student’s choice of “important points,” found in both texts.  Some of the points found in both texts could include those below on the table.</a:t>
                      </a:r>
                      <a:endPar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lvl="0" algn="l">
                        <a:lnSpc>
                          <a:spcPct val="100000"/>
                        </a:lnSpc>
                        <a:spcBef>
                          <a:spcPts val="0"/>
                        </a:spcBef>
                        <a:spcAft>
                          <a:spcPts val="0"/>
                        </a:spcAft>
                        <a:defRPr sz="1800" b="0" i="0"/>
                      </a:pPr>
                      <a:r>
                        <a:rPr sz="1000" b="1" dirty="0" smtClean="0">
                          <a:latin typeface="+mn-lt"/>
                        </a:rPr>
                        <a:t>Full Support</a:t>
                      </a:r>
                      <a:r>
                        <a:rPr lang="en-US" sz="1000" b="0" baseline="0" dirty="0" smtClean="0">
                          <a:latin typeface="+mn-lt"/>
                        </a:rPr>
                        <a:t> </a:t>
                      </a:r>
                      <a:r>
                        <a:rPr lang="en-US" sz="1000" b="0" baseline="0" dirty="0" smtClean="0">
                          <a:solidFill>
                            <a:schemeClr val="tx1"/>
                          </a:solidFill>
                          <a:latin typeface="+mn-lt"/>
                        </a:rPr>
                        <a:t>could include any reason explaining how points were chosen that is logically supported by the texts.</a:t>
                      </a:r>
                      <a:endParaRPr lang="en-US" sz="1000" b="1" i="1" dirty="0" smtClean="0">
                        <a:solidFill>
                          <a:srgbClr val="002060"/>
                        </a:solidFill>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1372734">
                <a:tc>
                  <a:txBody>
                    <a:bodyPr/>
                    <a:lstStyle/>
                    <a:p>
                      <a:pPr lvl="0" algn="ctr">
                        <a:lnSpc>
                          <a:spcPct val="100000"/>
                        </a:lnSpc>
                        <a:spcBef>
                          <a:spcPts val="0"/>
                        </a:spcBef>
                        <a:spcAft>
                          <a:spcPts val="0"/>
                        </a:spcAft>
                        <a:defRPr sz="1800" b="0" i="0"/>
                      </a:pPr>
                      <a:r>
                        <a:rPr sz="2000" b="1" dirty="0">
                          <a:latin typeface="+mn-lt"/>
                        </a:rPr>
                        <a:t>3</a:t>
                      </a: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lnSpc>
                          <a:spcPct val="100000"/>
                        </a:lnSpc>
                        <a:spcBef>
                          <a:spcPts val="0"/>
                        </a:spcBef>
                        <a:spcAft>
                          <a:spcPts val="0"/>
                        </a:spcAft>
                        <a:defRPr sz="1800" b="0" i="0"/>
                      </a:pPr>
                      <a:r>
                        <a:rPr sz="1000" i="1" dirty="0">
                          <a:latin typeface="+mn-lt"/>
                        </a:rPr>
                        <a:t>The student gives a proficient response </a:t>
                      </a:r>
                      <a:r>
                        <a:rPr lang="en-US" sz="1000" i="1" dirty="0" smtClean="0">
                          <a:latin typeface="+mn-lt"/>
                        </a:rPr>
                        <a:t>by</a:t>
                      </a:r>
                      <a:r>
                        <a:rPr lang="en-US" sz="1000" i="1" baseline="0" dirty="0" smtClean="0">
                          <a:latin typeface="+mn-lt"/>
                        </a:rPr>
                        <a:t> stating important points about the cave found in both texts and why they chose each point (embedded in the student response).</a:t>
                      </a:r>
                    </a:p>
                    <a:p>
                      <a:pPr lvl="0" algn="l">
                        <a:lnSpc>
                          <a:spcPct val="100000"/>
                        </a:lnSpc>
                        <a:spcBef>
                          <a:spcPts val="0"/>
                        </a:spcBef>
                        <a:spcAft>
                          <a:spcPts val="0"/>
                        </a:spcAft>
                        <a:defRPr sz="1800" b="0" i="0"/>
                      </a:pPr>
                      <a:r>
                        <a:rPr lang="en-US" sz="1000" i="0" baseline="0" dirty="0" smtClean="0">
                          <a:latin typeface="+mn-lt"/>
                        </a:rPr>
                        <a:t>There are important points that visitors going to Carlsbad Caverns would want to know before they go.  It’s nice to know what to expect.  Both texts make the same points about really important information for visitors.  First, both texts tell a lot about the size of Carlsbad Caverns.  Jim White explored the cave and found many caves.  In the swallow story the dad mentions over 100 caves and large chambers.  It would be important for visitors to know how deep the cave is too and that there are elevators and stairs to help them tour the cave, which is mentioned in both texts. Another important point visitors would want to know is how beautiful the cave is. This would encourage people to go see it. The girls in Cave Swallows thought the King’s Palace was amazing and the townspeople in Jim White’s story were excited to see the photographs. </a:t>
                      </a:r>
                      <a:endParaRPr lang="en-US" sz="1000" i="0" dirty="0" smtClean="0">
                        <a:latin typeface="+mn-lt"/>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686367">
                <a:tc>
                  <a:txBody>
                    <a:bodyPr/>
                    <a:lstStyle/>
                    <a:p>
                      <a:pPr lvl="0" algn="ctr">
                        <a:lnSpc>
                          <a:spcPct val="100000"/>
                        </a:lnSpc>
                        <a:spcBef>
                          <a:spcPts val="0"/>
                        </a:spcBef>
                        <a:spcAft>
                          <a:spcPts val="0"/>
                        </a:spcAft>
                        <a:defRPr sz="1800" b="0" i="0"/>
                      </a:pPr>
                      <a:r>
                        <a:rPr sz="2000" b="1" dirty="0">
                          <a:latin typeface="+mn-lt"/>
                        </a:rPr>
                        <a:t>2</a:t>
                      </a: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lnSpc>
                          <a:spcPct val="100000"/>
                        </a:lnSpc>
                        <a:spcBef>
                          <a:spcPts val="0"/>
                        </a:spcBef>
                        <a:spcAft>
                          <a:spcPts val="0"/>
                        </a:spcAft>
                        <a:defRPr sz="1800" b="0" i="0"/>
                      </a:pPr>
                      <a:r>
                        <a:rPr lang="en-US" sz="1000" i="1" dirty="0" smtClean="0">
                          <a:latin typeface="+mn-lt"/>
                        </a:rPr>
                        <a:t>The student gives a partial response by stating some important points about the cave found in both texts but little support to their reasons for choosing those points.</a:t>
                      </a:r>
                    </a:p>
                    <a:p>
                      <a:pPr lvl="0" algn="l">
                        <a:lnSpc>
                          <a:spcPct val="100000"/>
                        </a:lnSpc>
                        <a:spcBef>
                          <a:spcPts val="0"/>
                        </a:spcBef>
                        <a:spcAft>
                          <a:spcPts val="0"/>
                        </a:spcAft>
                        <a:defRPr sz="1800" b="0" i="0"/>
                      </a:pPr>
                      <a:r>
                        <a:rPr lang="en-US" sz="1000" i="0" dirty="0" smtClean="0">
                          <a:latin typeface="+mn-lt"/>
                        </a:rPr>
                        <a:t>People</a:t>
                      </a:r>
                      <a:r>
                        <a:rPr lang="en-US" sz="1000" i="0" baseline="0" dirty="0" smtClean="0">
                          <a:latin typeface="+mn-lt"/>
                        </a:rPr>
                        <a:t> who visit Carlsbad Caverns need to know that it is huge.  The girls in the swallow story said it looked like a giant hole that went on forever.  The Jim </a:t>
                      </a:r>
                      <a:r>
                        <a:rPr lang="en-US" sz="1000" i="0" baseline="0" dirty="0" smtClean="0">
                          <a:solidFill>
                            <a:schemeClr val="tx1"/>
                          </a:solidFill>
                          <a:latin typeface="+mn-lt"/>
                        </a:rPr>
                        <a:t>W</a:t>
                      </a:r>
                      <a:r>
                        <a:rPr lang="en-US" sz="1000" i="0" baseline="0" dirty="0" smtClean="0">
                          <a:latin typeface="+mn-lt"/>
                        </a:rPr>
                        <a:t>hite story said he knew it was big because there were so many bats. If visitors know it’s huge they will know they need lots of time to walk through all of it.</a:t>
                      </a:r>
                      <a:endParaRPr lang="en-US" sz="1000" i="0" dirty="0" smtClean="0">
                        <a:latin typeface="+mn-lt"/>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411820">
                <a:tc>
                  <a:txBody>
                    <a:bodyPr/>
                    <a:lstStyle/>
                    <a:p>
                      <a:pPr lvl="0" algn="ctr">
                        <a:lnSpc>
                          <a:spcPct val="100000"/>
                        </a:lnSpc>
                        <a:spcBef>
                          <a:spcPts val="0"/>
                        </a:spcBef>
                        <a:spcAft>
                          <a:spcPts val="0"/>
                        </a:spcAft>
                        <a:defRPr sz="1800" b="0" i="0"/>
                      </a:pPr>
                      <a:r>
                        <a:rPr sz="2000" b="1" dirty="0">
                          <a:latin typeface="+mn-lt"/>
                        </a:rPr>
                        <a:t>1</a:t>
                      </a: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lnSpc>
                          <a:spcPct val="100000"/>
                        </a:lnSpc>
                        <a:spcBef>
                          <a:spcPts val="0"/>
                        </a:spcBef>
                        <a:spcAft>
                          <a:spcPts val="0"/>
                        </a:spcAft>
                        <a:defRPr sz="1800" b="0" i="0"/>
                      </a:pPr>
                      <a:r>
                        <a:rPr lang="en-US" sz="1000" i="1" dirty="0" smtClean="0">
                          <a:latin typeface="+mn-lt"/>
                        </a:rPr>
                        <a:t>The student gives a</a:t>
                      </a:r>
                      <a:r>
                        <a:rPr lang="en-US" sz="1000" i="1" baseline="0" dirty="0" smtClean="0">
                          <a:latin typeface="+mn-lt"/>
                        </a:rPr>
                        <a:t> minimal response by stating vague points about the cave but without </a:t>
                      </a:r>
                      <a:r>
                        <a:rPr lang="en-US" sz="1000" i="1" baseline="0" dirty="0" smtClean="0">
                          <a:solidFill>
                            <a:schemeClr val="tx1"/>
                          </a:solidFill>
                          <a:latin typeface="+mn-lt"/>
                        </a:rPr>
                        <a:t>connecting</a:t>
                      </a:r>
                      <a:r>
                        <a:rPr lang="en-US" sz="1000" i="1" baseline="0" dirty="0" smtClean="0">
                          <a:latin typeface="+mn-lt"/>
                        </a:rPr>
                        <a:t> both texts.</a:t>
                      </a:r>
                    </a:p>
                    <a:p>
                      <a:pPr lvl="0" algn="l">
                        <a:lnSpc>
                          <a:spcPct val="100000"/>
                        </a:lnSpc>
                        <a:spcBef>
                          <a:spcPts val="0"/>
                        </a:spcBef>
                        <a:spcAft>
                          <a:spcPts val="0"/>
                        </a:spcAft>
                        <a:defRPr sz="1800" b="0" i="0"/>
                      </a:pPr>
                      <a:r>
                        <a:rPr lang="en-US" sz="1000" i="0" baseline="0" dirty="0" smtClean="0">
                          <a:latin typeface="+mn-lt"/>
                        </a:rPr>
                        <a:t>Carlsbad Caverns is a cave in New Mexico that is really big.  It has bats and swallows.  Visitors should take a camera.</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02002">
                <a:tc>
                  <a:txBody>
                    <a:bodyPr/>
                    <a:lstStyle/>
                    <a:p>
                      <a:pPr lvl="0" algn="ctr">
                        <a:lnSpc>
                          <a:spcPct val="100000"/>
                        </a:lnSpc>
                        <a:spcBef>
                          <a:spcPts val="0"/>
                        </a:spcBef>
                        <a:spcAft>
                          <a:spcPts val="0"/>
                        </a:spcAft>
                        <a:defRPr sz="1800" b="0" i="0"/>
                      </a:pPr>
                      <a:r>
                        <a:rPr sz="2000" b="1" dirty="0">
                          <a:latin typeface="+mn-lt"/>
                        </a:rPr>
                        <a:t>0</a:t>
                      </a:r>
                    </a:p>
                  </a:txBody>
                  <a:tcPr marR="0" marT="0" marB="0" anchor="ctr"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a:txBody>
                    <a:bodyPr/>
                    <a:lstStyle/>
                    <a:p>
                      <a:pPr lvl="0" algn="l">
                        <a:lnSpc>
                          <a:spcPct val="100000"/>
                        </a:lnSpc>
                        <a:spcBef>
                          <a:spcPts val="0"/>
                        </a:spcBef>
                        <a:spcAft>
                          <a:spcPts val="0"/>
                        </a:spcAft>
                        <a:defRPr sz="1800" b="0" i="0"/>
                      </a:pPr>
                      <a:r>
                        <a:rPr lang="en-US" sz="1000" i="1" dirty="0" smtClean="0">
                          <a:latin typeface="+mn-lt"/>
                        </a:rPr>
                        <a:t>The student does not address the prompt.</a:t>
                      </a:r>
                    </a:p>
                    <a:p>
                      <a:pPr lvl="0" algn="l">
                        <a:lnSpc>
                          <a:spcPct val="100000"/>
                        </a:lnSpc>
                        <a:spcBef>
                          <a:spcPts val="0"/>
                        </a:spcBef>
                        <a:spcAft>
                          <a:spcPts val="0"/>
                        </a:spcAft>
                        <a:defRPr sz="1800" b="0" i="0"/>
                      </a:pPr>
                      <a:r>
                        <a:rPr lang="en-US" sz="1000" i="0" dirty="0" smtClean="0">
                          <a:latin typeface="+mn-lt"/>
                        </a:rPr>
                        <a:t>I</a:t>
                      </a:r>
                      <a:r>
                        <a:rPr lang="en-US" sz="1000" i="0" baseline="0" dirty="0" smtClean="0">
                          <a:latin typeface="+mn-lt"/>
                        </a:rPr>
                        <a:t> have never been inside a big cave or any cave.  </a:t>
                      </a:r>
                      <a:endParaRPr lang="en-US" sz="1000" i="0" dirty="0" smtClean="0">
                        <a:latin typeface="+mn-lt"/>
                      </a:endParaRP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4124990"/>
              </p:ext>
            </p:extLst>
          </p:nvPr>
        </p:nvGraphicFramePr>
        <p:xfrm>
          <a:off x="5791200" y="8839200"/>
          <a:ext cx="1524000" cy="457200"/>
        </p:xfrm>
        <a:graphic>
          <a:graphicData uri="http://schemas.openxmlformats.org/drawingml/2006/table">
            <a:tbl>
              <a:tblPr/>
              <a:tblGrid>
                <a:gridCol w="1524000"/>
              </a:tblGrid>
              <a:tr h="45720">
                <a:tc>
                  <a:txBody>
                    <a:bodyPr/>
                    <a:lstStyle/>
                    <a:p>
                      <a:pPr marL="0" marR="0" algn="ctr">
                        <a:lnSpc>
                          <a:spcPct val="100000"/>
                        </a:lnSpc>
                        <a:spcBef>
                          <a:spcPts val="0"/>
                        </a:spcBef>
                        <a:spcAft>
                          <a:spcPts val="0"/>
                        </a:spcAft>
                      </a:pPr>
                      <a:r>
                        <a:rPr lang="en-US" sz="800" b="1" dirty="0" smtClean="0">
                          <a:solidFill>
                            <a:srgbClr val="000000"/>
                          </a:solidFill>
                          <a:latin typeface="Calibri"/>
                          <a:ea typeface="Times New Roman"/>
                          <a:cs typeface="Times New Roman"/>
                        </a:rPr>
                        <a:t>Toward RI.5.6 DOK </a:t>
                      </a:r>
                      <a:r>
                        <a:rPr lang="en-US" sz="800" b="1" dirty="0">
                          <a:solidFill>
                            <a:srgbClr val="000000"/>
                          </a:solidFill>
                          <a:latin typeface="Calibri"/>
                          <a:ea typeface="Times New Roman"/>
                          <a:cs typeface="Times New Roman"/>
                        </a:rPr>
                        <a:t>4 - SYV</a:t>
                      </a:r>
                      <a:endParaRPr lang="en-US" sz="800" dirty="0">
                        <a:latin typeface="Calibri"/>
                        <a:ea typeface="Calibri"/>
                        <a:cs typeface="Times New Roman"/>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r>
              <a:tr h="335280">
                <a:tc>
                  <a:txBody>
                    <a:bodyPr/>
                    <a:lstStyle/>
                    <a:p>
                      <a:pPr marL="0" marR="0" algn="l">
                        <a:lnSpc>
                          <a:spcPct val="100000"/>
                        </a:lnSpc>
                        <a:spcBef>
                          <a:spcPts val="0"/>
                        </a:spcBef>
                        <a:spcAft>
                          <a:spcPts val="0"/>
                        </a:spcAft>
                      </a:pPr>
                      <a:r>
                        <a:rPr lang="en-US" sz="700" b="1" dirty="0">
                          <a:solidFill>
                            <a:srgbClr val="000000"/>
                          </a:solidFill>
                          <a:latin typeface="Calibri"/>
                          <a:ea typeface="Times New Roman"/>
                          <a:cs typeface="Times New Roman"/>
                        </a:rPr>
                        <a:t>Synthesize specific points across multiple texts on the same event or topic to articulate a new </a:t>
                      </a:r>
                      <a:r>
                        <a:rPr lang="en-US" sz="700" b="1" dirty="0" smtClean="0">
                          <a:solidFill>
                            <a:srgbClr val="000000"/>
                          </a:solidFill>
                          <a:latin typeface="Calibri"/>
                          <a:ea typeface="Times New Roman"/>
                          <a:cs typeface="Times New Roman"/>
                        </a:rPr>
                        <a:t>perspective</a:t>
                      </a:r>
                    </a:p>
                  </a:txBody>
                  <a:tcPr marL="24561" marR="245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60422056"/>
              </p:ext>
            </p:extLst>
          </p:nvPr>
        </p:nvGraphicFramePr>
        <p:xfrm>
          <a:off x="364959" y="6348663"/>
          <a:ext cx="6934199" cy="2423160"/>
        </p:xfrm>
        <a:graphic>
          <a:graphicData uri="http://schemas.openxmlformats.org/drawingml/2006/table">
            <a:tbl>
              <a:tblPr firstRow="1" bandRow="1">
                <a:tableStyleId>{5940675A-B579-460E-94D1-54222C63F5DA}</a:tableStyleId>
              </a:tblPr>
              <a:tblGrid>
                <a:gridCol w="3352799"/>
                <a:gridCol w="3581400"/>
              </a:tblGrid>
              <a:tr h="152400">
                <a:tc gridSpan="2">
                  <a:txBody>
                    <a:bodyPr/>
                    <a:lstStyle/>
                    <a:p>
                      <a:pPr algn="ctr"/>
                      <a:r>
                        <a:rPr lang="en-US" sz="900" b="1" dirty="0" smtClean="0"/>
                        <a:t>Important Points Found in both Texts</a:t>
                      </a:r>
                      <a:endParaRPr lang="en-US" sz="900" b="1" dirty="0"/>
                    </a:p>
                  </a:txBody>
                  <a:tcPr>
                    <a:solidFill>
                      <a:schemeClr val="bg2"/>
                    </a:solidFill>
                  </a:tcPr>
                </a:tc>
                <a:tc hMerge="1">
                  <a:txBody>
                    <a:bodyPr/>
                    <a:lstStyle/>
                    <a:p>
                      <a:pPr algn="ctr"/>
                      <a:endParaRPr lang="en-US" sz="1000" b="1" dirty="0"/>
                    </a:p>
                  </a:txBody>
                  <a:tcPr>
                    <a:solidFill>
                      <a:schemeClr val="bg1"/>
                    </a:solidFill>
                  </a:tcPr>
                </a:tc>
              </a:tr>
              <a:tr h="137160">
                <a:tc>
                  <a:txBody>
                    <a:bodyPr/>
                    <a:lstStyle/>
                    <a:p>
                      <a:pPr algn="ctr"/>
                      <a:r>
                        <a:rPr lang="en-US" sz="900" b="1" dirty="0" smtClean="0"/>
                        <a:t>Who Was Jim White</a:t>
                      </a:r>
                      <a:endParaRPr lang="en-US" sz="900" b="1" dirty="0"/>
                    </a:p>
                  </a:txBody>
                  <a:tcPr>
                    <a:solidFill>
                      <a:schemeClr val="bg1"/>
                    </a:solidFill>
                  </a:tcPr>
                </a:tc>
                <a:tc>
                  <a:txBody>
                    <a:bodyPr/>
                    <a:lstStyle/>
                    <a:p>
                      <a:pPr algn="ctr"/>
                      <a:r>
                        <a:rPr lang="en-US" sz="900" b="1" dirty="0" smtClean="0"/>
                        <a:t>Cave Swallows</a:t>
                      </a:r>
                      <a:endParaRPr lang="en-US" sz="900" b="1" dirty="0"/>
                    </a:p>
                  </a:txBody>
                  <a:tcPr>
                    <a:solidFill>
                      <a:schemeClr val="bg1"/>
                    </a:solidFill>
                  </a:tcPr>
                </a:tc>
              </a:tr>
              <a:tr h="213360">
                <a:tc>
                  <a:txBody>
                    <a:bodyPr/>
                    <a:lstStyle/>
                    <a:p>
                      <a:r>
                        <a:rPr lang="en-US" sz="900" dirty="0" smtClean="0"/>
                        <a:t>Jim</a:t>
                      </a:r>
                      <a:r>
                        <a:rPr lang="en-US" sz="900" baseline="0" dirty="0" smtClean="0"/>
                        <a:t> thought the cave must be huge because so many bats were coming out.</a:t>
                      </a:r>
                      <a:endParaRPr lang="en-US" sz="900" dirty="0"/>
                    </a:p>
                  </a:txBody>
                  <a:tcPr>
                    <a:solidFill>
                      <a:schemeClr val="bg1"/>
                    </a:solidFill>
                  </a:tcPr>
                </a:tc>
                <a:tc>
                  <a:txBody>
                    <a:bodyPr/>
                    <a:lstStyle/>
                    <a:p>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There are over 100 caves.  One of the cave chambers is the largest in the United States.</a:t>
                      </a:r>
                      <a:endParaRPr lang="en-US" sz="900" dirty="0"/>
                    </a:p>
                  </a:txBody>
                  <a:tcPr>
                    <a:solidFill>
                      <a:schemeClr val="bg1"/>
                    </a:solidFill>
                  </a:tcPr>
                </a:tc>
              </a:tr>
              <a:tr h="198120">
                <a:tc>
                  <a:txBody>
                    <a:bodyPr/>
                    <a:lstStyle/>
                    <a:p>
                      <a:r>
                        <a:rPr lang="en-US" sz="900" dirty="0" smtClean="0"/>
                        <a:t>He found a vast underground wilderness of caves and corridors.</a:t>
                      </a:r>
                      <a:endParaRPr lang="en-US" sz="900" dirty="0"/>
                    </a:p>
                  </a:txBody>
                  <a:tcPr>
                    <a:solidFill>
                      <a:schemeClr val="bg1"/>
                    </a:solidFill>
                  </a:tcPr>
                </a:tc>
                <a:tc>
                  <a:txBody>
                    <a:bodyPr/>
                    <a:lstStyle/>
                    <a:p>
                      <a:r>
                        <a:rPr lang="en-US" sz="900" dirty="0" smtClean="0"/>
                        <a:t>The cave seemed like a giant never-ending hole.</a:t>
                      </a:r>
                      <a:endParaRPr lang="en-US" sz="900" dirty="0"/>
                    </a:p>
                  </a:txBody>
                  <a:tcPr>
                    <a:solidFill>
                      <a:schemeClr val="bg1"/>
                    </a:solidFill>
                  </a:tcPr>
                </a:tc>
              </a:tr>
              <a:tr h="320040">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rPr>
                        <a:t>In 1986 even more passageways were discovered.</a:t>
                      </a:r>
                    </a:p>
                    <a:p>
                      <a:pPr marL="0" marR="0" indent="0" algn="l" defTabSz="1018809" rtl="0" eaLnBrk="1" fontAlgn="auto" latinLnBrk="0" hangingPunct="1">
                        <a:lnSpc>
                          <a:spcPct val="100000"/>
                        </a:lnSpc>
                        <a:spcBef>
                          <a:spcPts val="0"/>
                        </a:spcBef>
                        <a:spcAft>
                          <a:spcPts val="0"/>
                        </a:spcAft>
                        <a:buClrTx/>
                        <a:buSzTx/>
                        <a:buFontTx/>
                        <a:buNone/>
                        <a:tabLst/>
                        <a:defRPr/>
                      </a:pPr>
                      <a:r>
                        <a:rPr lang="en-US" sz="900" dirty="0" smtClean="0">
                          <a:solidFill>
                            <a:schemeClr val="tx1"/>
                          </a:solidFill>
                          <a:latin typeface="Calibri" pitchFamily="34" charset="0"/>
                          <a:ea typeface="Calibri" pitchFamily="34" charset="0"/>
                          <a:cs typeface="Times New Roman" pitchFamily="18" charset="0"/>
                        </a:rPr>
                        <a:t>As of 2005, the cave has been found to extend more than 110 miles</a:t>
                      </a:r>
                      <a:r>
                        <a:rPr lang="en-US" sz="900" dirty="0" smtClean="0">
                          <a:solidFill>
                            <a:srgbClr val="FF0000"/>
                          </a:solidFill>
                          <a:latin typeface="Calibri" pitchFamily="34" charset="0"/>
                          <a:ea typeface="Calibri" pitchFamily="34" charset="0"/>
                          <a:cs typeface="Times New Roman" pitchFamily="18" charset="0"/>
                        </a:rPr>
                        <a:t>.</a:t>
                      </a:r>
                      <a:r>
                        <a:rPr lang="en-US" sz="900" baseline="0" dirty="0" smtClean="0">
                          <a:latin typeface="Calibri" pitchFamily="34" charset="0"/>
                          <a:ea typeface="Calibri" pitchFamily="34" charset="0"/>
                          <a:cs typeface="Times New Roman" pitchFamily="18" charset="0"/>
                        </a:rPr>
                        <a:t> </a:t>
                      </a:r>
                      <a:endParaRPr lang="en-US" sz="900" dirty="0" smtClean="0"/>
                    </a:p>
                  </a:txBody>
                  <a:tcP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900" dirty="0" smtClean="0"/>
                        <a:t>Jim </a:t>
                      </a:r>
                      <a:r>
                        <a:rPr lang="en-US" sz="900" dirty="0" smtClean="0">
                          <a:solidFill>
                            <a:schemeClr val="tx1"/>
                          </a:solidFill>
                        </a:rPr>
                        <a:t>W</a:t>
                      </a:r>
                      <a:r>
                        <a:rPr lang="en-US" sz="900" dirty="0" smtClean="0"/>
                        <a:t>hite explored the caves.  He </a:t>
                      </a:r>
                      <a:r>
                        <a:rPr lang="en-US" sz="900" baseline="0" dirty="0" smtClean="0"/>
                        <a:t>found room after room</a:t>
                      </a:r>
                      <a:endParaRPr lang="en-US" sz="900" dirty="0" smtClean="0"/>
                    </a:p>
                  </a:txBody>
                  <a:tcPr>
                    <a:solidFill>
                      <a:schemeClr val="bg1"/>
                    </a:solidFill>
                  </a:tcPr>
                </a:tc>
              </a:tr>
              <a:tr h="0">
                <a:tc>
                  <a:txBody>
                    <a:bodyPr/>
                    <a:lstStyle/>
                    <a:p>
                      <a:r>
                        <a:rPr lang="en-US" sz="900" dirty="0" smtClean="0"/>
                        <a:t>The townspeople</a:t>
                      </a:r>
                      <a:r>
                        <a:rPr lang="en-US" sz="900" baseline="0" dirty="0" smtClean="0"/>
                        <a:t> were excited to see the photographs of the caves.</a:t>
                      </a:r>
                      <a:endParaRPr lang="en-US" sz="900" dirty="0"/>
                    </a:p>
                  </a:txBody>
                  <a:tcPr>
                    <a:solidFill>
                      <a:schemeClr val="bg1"/>
                    </a:solidFill>
                  </a:tcPr>
                </a:tc>
                <a:tc>
                  <a:txBody>
                    <a:bodyPr/>
                    <a:lstStyle/>
                    <a:p>
                      <a:r>
                        <a:rPr lang="en-US" sz="900" dirty="0" smtClean="0"/>
                        <a:t>There were four chambers inside the King’s Palace.   Each one was amazing</a:t>
                      </a:r>
                      <a:endParaRPr lang="en-US" sz="900" dirty="0"/>
                    </a:p>
                  </a:txBody>
                  <a:tcPr>
                    <a:solidFill>
                      <a:schemeClr val="bg1"/>
                    </a:solidFill>
                  </a:tcPr>
                </a:tc>
              </a:tr>
              <a:tr h="0">
                <a:tc>
                  <a:txBody>
                    <a:bodyPr/>
                    <a:lstStyle/>
                    <a:p>
                      <a:r>
                        <a:rPr lang="en-US" sz="900" dirty="0" smtClean="0"/>
                        <a:t>Eventually</a:t>
                      </a:r>
                      <a:r>
                        <a:rPr lang="en-US" sz="900" baseline="0" dirty="0" smtClean="0"/>
                        <a:t> paths, stairs and elevators were installed.</a:t>
                      </a:r>
                      <a:endParaRPr lang="en-US" sz="900" dirty="0"/>
                    </a:p>
                  </a:txBody>
                  <a:tcP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900" dirty="0" smtClean="0"/>
                        <a:t>The deepest portion of the cavern open to the public, 830 feet beneath the desert surface. </a:t>
                      </a:r>
                    </a:p>
                    <a:p>
                      <a:r>
                        <a:rPr lang="en-US" sz="900" dirty="0" smtClean="0"/>
                        <a:t>The trip back</a:t>
                      </a:r>
                      <a:r>
                        <a:rPr lang="en-US" sz="900" baseline="0" dirty="0" smtClean="0"/>
                        <a:t> up in the elevator was equivalent to  79 stories of a skyscraper.</a:t>
                      </a:r>
                      <a:endParaRPr lang="en-US" sz="900" dirty="0"/>
                    </a:p>
                  </a:txBody>
                  <a:tcPr>
                    <a:solidFill>
                      <a:schemeClr val="bg1"/>
                    </a:solidFill>
                  </a:tcPr>
                </a:tc>
              </a:tr>
            </a:tbl>
          </a:graphicData>
        </a:graphic>
      </p:graphicFrame>
    </p:spTree>
    <p:extLst>
      <p:ext uri="{BB962C8B-B14F-4D97-AF65-F5344CB8AC3E}">
        <p14:creationId xmlns:p14="http://schemas.microsoft.com/office/powerpoint/2010/main" val="97745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696319715"/>
              </p:ext>
            </p:extLst>
          </p:nvPr>
        </p:nvGraphicFramePr>
        <p:xfrm>
          <a:off x="304800" y="673609"/>
          <a:ext cx="6822440" cy="6847332"/>
        </p:xfrm>
        <a:graphic>
          <a:graphicData uri="http://schemas.openxmlformats.org/drawingml/2006/table">
            <a:tbl>
              <a:tblPr firstRow="1" bandRow="1">
                <a:tableStyleId>{5940675A-B579-460E-94D1-54222C63F5DA}</a:tableStyleId>
              </a:tblPr>
              <a:tblGrid>
                <a:gridCol w="539750"/>
                <a:gridCol w="6282690"/>
              </a:tblGrid>
              <a:tr h="24079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438911">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Constructed Response Research Rubrics Target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RI5.7 ability to cite evidence to support opinions and/or ideas</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103632" marR="103632" marT="50292" marB="50292"/>
                </a:tc>
                <a:tc hMerge="1">
                  <a:txBody>
                    <a:bodyPr/>
                    <a:lstStyle/>
                    <a:p>
                      <a:endParaRPr lang="en-US"/>
                    </a:p>
                  </a:txBody>
                  <a:tcPr/>
                </a:tc>
              </a:tr>
              <a:tr h="664463">
                <a:tc gridSpan="2">
                  <a:txBody>
                    <a:bodyPr/>
                    <a:lstStyle/>
                    <a:p>
                      <a:pPr marL="0" indent="0">
                        <a:buNone/>
                      </a:pPr>
                      <a:r>
                        <a:rPr lang="en-US" sz="1400" b="1" dirty="0" smtClean="0"/>
                        <a:t>Question #16 Prompt: </a:t>
                      </a:r>
                      <a:r>
                        <a:rPr lang="en-US" sz="1400" b="0" dirty="0" smtClean="0">
                          <a:solidFill>
                            <a:schemeClr val="tx1"/>
                          </a:solidFill>
                        </a:rPr>
                        <a:t>Based on the text </a:t>
                      </a:r>
                      <a:r>
                        <a:rPr lang="en-US" sz="1400" b="1" i="1" u="none" dirty="0" smtClean="0">
                          <a:solidFill>
                            <a:schemeClr val="tx1"/>
                          </a:solidFill>
                        </a:rPr>
                        <a:t>Who Was Jim White?</a:t>
                      </a:r>
                      <a:r>
                        <a:rPr lang="en-US" sz="1400" b="0" i="1" u="none" dirty="0" smtClean="0">
                          <a:solidFill>
                            <a:schemeClr val="tx1"/>
                          </a:solidFill>
                        </a:rPr>
                        <a:t> </a:t>
                      </a:r>
                      <a:r>
                        <a:rPr lang="en-US" sz="1400" b="0" dirty="0" smtClean="0">
                          <a:solidFill>
                            <a:schemeClr val="tx1"/>
                          </a:solidFill>
                        </a:rPr>
                        <a:t>and the article </a:t>
                      </a:r>
                      <a:r>
                        <a:rPr lang="en-US" sz="1400" b="1" i="1" u="none" dirty="0" smtClean="0">
                          <a:solidFill>
                            <a:schemeClr val="tx1"/>
                          </a:solidFill>
                        </a:rPr>
                        <a:t>How Limestone Caves are Formed</a:t>
                      </a:r>
                      <a:r>
                        <a:rPr lang="en-US" sz="1400" b="0" dirty="0" smtClean="0">
                          <a:solidFill>
                            <a:schemeClr val="tx1"/>
                          </a:solidFill>
                        </a:rPr>
                        <a:t>, what stage of</a:t>
                      </a:r>
                      <a:r>
                        <a:rPr lang="en-US" sz="1400" b="0" baseline="0" dirty="0" smtClean="0">
                          <a:solidFill>
                            <a:schemeClr val="tx1"/>
                          </a:solidFill>
                        </a:rPr>
                        <a:t> limestone cave formation is Carlsbad Cavern in? Use details and examples from both texts to explain your answer.  </a:t>
                      </a:r>
                      <a:endParaRPr lang="en-US" sz="1400" b="0" baseline="0" dirty="0" smtClean="0">
                        <a:solidFill>
                          <a:srgbClr val="002060"/>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110996">
                <a:tc gridSpan="2">
                  <a:txBody>
                    <a:bodyPr/>
                    <a:lstStyle/>
                    <a:p>
                      <a:r>
                        <a:rPr lang="en-US" sz="1000" b="1" u="sng" dirty="0" smtClean="0"/>
                        <a:t>The response gives sufficient evidence</a:t>
                      </a:r>
                      <a:r>
                        <a:rPr lang="en-US" sz="1000" b="1" u="none" dirty="0" smtClean="0"/>
                        <a:t> </a:t>
                      </a:r>
                      <a:r>
                        <a:rPr lang="en-US" sz="1000" u="none" dirty="0" smtClean="0"/>
                        <a:t>of </a:t>
                      </a:r>
                      <a:r>
                        <a:rPr lang="en-US" sz="1000" dirty="0" smtClean="0"/>
                        <a:t>the ability to cite</a:t>
                      </a:r>
                      <a:r>
                        <a:rPr lang="en-US" sz="1000" baseline="0" dirty="0" smtClean="0"/>
                        <a:t> evidence to support the opinion/idea of what stage of limestone formation, Carlsbad Caverns is in.    Students must first state a specific opinion or idea and then use sufficient details and/or examples from both passages to support the statement.  Sufficient details imply that enough thorough evidence was used to logically support the statement.   Students should connect in some way how Carlsbad Caverns looked when it was discovered by Jim White and how those characteristics connect to the text </a:t>
                      </a:r>
                      <a:r>
                        <a:rPr lang="en-US" sz="1000" b="1" i="1" baseline="0" dirty="0" smtClean="0"/>
                        <a:t>How Limestone Caves are Formed</a:t>
                      </a:r>
                      <a:r>
                        <a:rPr lang="en-US" sz="1000" baseline="0" dirty="0" smtClean="0"/>
                        <a:t>.  Connections from </a:t>
                      </a:r>
                      <a:r>
                        <a:rPr lang="en-US" sz="1000" b="1" baseline="0" dirty="0" smtClean="0">
                          <a:solidFill>
                            <a:schemeClr val="tx1"/>
                          </a:solidFill>
                        </a:rPr>
                        <a:t>Who Was Jim White?</a:t>
                      </a:r>
                      <a:r>
                        <a:rPr lang="en-US" sz="1000" baseline="0" dirty="0" smtClean="0"/>
                        <a:t> could be (1) the cave had huge rooms and corridors, (2) more passageways have been found and (3) the cave is much larger than anyone thought.   These characteristics can be connected to these details in </a:t>
                      </a:r>
                      <a:r>
                        <a:rPr lang="en-US" sz="1000" b="1" i="1" baseline="0" dirty="0" smtClean="0">
                          <a:solidFill>
                            <a:schemeClr val="tx1"/>
                          </a:solidFill>
                        </a:rPr>
                        <a:t>How Limestone Caves are Formed</a:t>
                      </a:r>
                      <a:r>
                        <a:rPr lang="en-US" sz="1000" b="1" i="1" baseline="0" dirty="0" smtClean="0">
                          <a:solidFill>
                            <a:srgbClr val="FF0000"/>
                          </a:solidFill>
                        </a:rPr>
                        <a:t> </a:t>
                      </a:r>
                      <a:r>
                        <a:rPr lang="en-US" sz="1000" baseline="0" dirty="0" smtClean="0"/>
                        <a:t>(1) the longer water has been eroding rock, the larger the cave, (2) stalagmites form from the bottom erosion of a cave and (3) the cave is still expanding.  More astute students may realize that Carlsbad Caverns could be in various stages of growth at the same time, which is acceptable if they offer evidence.</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i="1" baseline="0" dirty="0" smtClean="0"/>
                        <a:t>Student states a specific opinion or idea and uses sufficient details and/or examples from both passages to support the statement.</a:t>
                      </a:r>
                    </a:p>
                    <a:p>
                      <a:pPr marL="0" marR="0" indent="0" algn="l" defTabSz="1018809" rtl="0" eaLnBrk="1" fontAlgn="auto" latinLnBrk="0" hangingPunct="1">
                        <a:lnSpc>
                          <a:spcPct val="100000"/>
                        </a:lnSpc>
                        <a:spcBef>
                          <a:spcPts val="0"/>
                        </a:spcBef>
                        <a:spcAft>
                          <a:spcPts val="0"/>
                        </a:spcAft>
                        <a:buClrTx/>
                        <a:buSzTx/>
                        <a:buFontTx/>
                        <a:buNone/>
                        <a:tabLst/>
                        <a:defRPr/>
                      </a:pPr>
                      <a:r>
                        <a:rPr lang="en-US" sz="1050" dirty="0" smtClean="0">
                          <a:latin typeface="Calibri" pitchFamily="34" charset="0"/>
                          <a:ea typeface="Calibri" pitchFamily="34" charset="0"/>
                          <a:cs typeface="Times New Roman" pitchFamily="18" charset="0"/>
                        </a:rPr>
                        <a:t>Carlsbad</a:t>
                      </a:r>
                      <a:r>
                        <a:rPr lang="en-US" sz="1050" baseline="0" dirty="0" smtClean="0">
                          <a:latin typeface="Calibri" pitchFamily="34" charset="0"/>
                          <a:ea typeface="Calibri" pitchFamily="34" charset="0"/>
                          <a:cs typeface="Times New Roman" pitchFamily="18" charset="0"/>
                        </a:rPr>
                        <a:t> Caverns is in Stage III of limestone cave formation. Stage III is the last formation of a cave.  In the story about Jim White the passage says he found very large rooms and corridors inside the cave.  According </a:t>
                      </a:r>
                      <a:r>
                        <a:rPr lang="en-US" sz="1050" b="0" i="0" baseline="0" dirty="0" smtClean="0">
                          <a:solidFill>
                            <a:schemeClr val="tx1"/>
                          </a:solidFill>
                          <a:latin typeface="Calibri" pitchFamily="34" charset="0"/>
                          <a:ea typeface="Calibri" pitchFamily="34" charset="0"/>
                          <a:cs typeface="Times New Roman" pitchFamily="18" charset="0"/>
                        </a:rPr>
                        <a:t>to</a:t>
                      </a:r>
                      <a:r>
                        <a:rPr lang="en-US" sz="1050" b="1" i="1" baseline="0" dirty="0" smtClean="0">
                          <a:solidFill>
                            <a:schemeClr val="tx1"/>
                          </a:solidFill>
                          <a:latin typeface="Calibri" pitchFamily="34" charset="0"/>
                          <a:ea typeface="Calibri" pitchFamily="34" charset="0"/>
                          <a:cs typeface="Times New Roman" pitchFamily="18" charset="0"/>
                        </a:rPr>
                        <a:t> How Caves are Formed</a:t>
                      </a:r>
                      <a:r>
                        <a:rPr lang="en-US" sz="1050" baseline="0" dirty="0" smtClean="0">
                          <a:latin typeface="Calibri" pitchFamily="34" charset="0"/>
                          <a:ea typeface="Calibri" pitchFamily="34" charset="0"/>
                          <a:cs typeface="Times New Roman" pitchFamily="18" charset="0"/>
                        </a:rPr>
                        <a:t>, this can only happen during Stage III, when water has been eroding the rock for a very long time.  The longer the water has been eroding the rock, the larger the cave and Carlsbad Caverns is huge!  As of 1005, the cave was found to be another 110 miles larger than what everyone thought!  In Stage III the bottom part of the limestone rock in a cave is being eroded too.  This creates stalagmites.  Jim White took photographs of stalagmites growing inside Carlsbad Caverns, which is even more evidence that the cave is in Stage III of limestone formation.</a:t>
                      </a:r>
                      <a:endParaRPr lang="en-US" sz="1050" dirty="0" smtClean="0">
                        <a:latin typeface="Calibri" pitchFamily="34" charset="0"/>
                        <a:ea typeface="Calibri" pitchFamily="34" charset="0"/>
                        <a:cs typeface="Times New Roman" pitchFamily="18" charset="0"/>
                      </a:endParaRPr>
                    </a:p>
                  </a:txBody>
                  <a:tcPr marL="103632" marR="103632" marT="50292" marB="50292"/>
                </a:tc>
              </a:tr>
              <a:tr h="905256">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i="1" baseline="0" dirty="0" smtClean="0"/>
                        <a:t>Student states a vague opinion or idea and uses some, but not sufficient details and/or examples from both passages to support the statement.</a:t>
                      </a:r>
                    </a:p>
                    <a:p>
                      <a:pPr marL="0" marR="0" indent="0" algn="l" defTabSz="1018809" rtl="0" eaLnBrk="1" fontAlgn="auto" latinLnBrk="0" hangingPunct="1">
                        <a:lnSpc>
                          <a:spcPct val="100000"/>
                        </a:lnSpc>
                        <a:spcBef>
                          <a:spcPts val="0"/>
                        </a:spcBef>
                        <a:spcAft>
                          <a:spcPts val="0"/>
                        </a:spcAft>
                        <a:buClrTx/>
                        <a:buSzTx/>
                        <a:buFontTx/>
                        <a:buNone/>
                        <a:tabLst/>
                        <a:defRPr/>
                      </a:pPr>
                      <a:r>
                        <a:rPr lang="en-US" sz="1050" i="0" kern="1200" baseline="0" dirty="0" smtClean="0">
                          <a:solidFill>
                            <a:schemeClr val="tx1"/>
                          </a:solidFill>
                          <a:latin typeface="+mn-lt"/>
                          <a:ea typeface="+mn-ea"/>
                          <a:cs typeface="+mn-cs"/>
                        </a:rPr>
                        <a:t>Carlsbad Caverns if very, very large.  One passage about Jim White said it was vast with tons of rooms and hallways.  The pictures of how caves are formed in the other passage says caves take a long time to form, that’s how I know that the cave is very old.</a:t>
                      </a:r>
                      <a:endParaRPr lang="en-US" sz="1050" i="0" kern="1200" dirty="0" smtClean="0">
                        <a:solidFill>
                          <a:srgbClr val="000000"/>
                        </a:solidFill>
                        <a:latin typeface="+mn-lt"/>
                        <a:ea typeface="Times New Roman"/>
                        <a:cs typeface="Arial"/>
                      </a:endParaRPr>
                    </a:p>
                  </a:txBody>
                  <a:tcPr marL="103632" marR="103632" marT="50292" marB="50292"/>
                </a:tc>
              </a:tr>
              <a:tr h="393192">
                <a:tc>
                  <a:txBody>
                    <a:bodyPr/>
                    <a:lstStyle/>
                    <a:p>
                      <a:pPr algn="ctr"/>
                      <a:r>
                        <a:rPr lang="en-US" sz="2000" b="1" dirty="0" smtClean="0"/>
                        <a:t>0</a:t>
                      </a:r>
                      <a:endParaRPr lang="en-US" sz="2000" b="1" dirty="0"/>
                    </a:p>
                  </a:txBody>
                  <a:tcPr marL="103632" marR="103632" marT="50292" marB="50292" anchor="ctr"/>
                </a:tc>
                <a:tc>
                  <a:txBody>
                    <a:bodyPr/>
                    <a:lstStyle/>
                    <a:p>
                      <a:r>
                        <a:rPr lang="en-US" sz="1000" i="1" dirty="0" smtClean="0"/>
                        <a:t>The student does not answer the prompt.</a:t>
                      </a:r>
                    </a:p>
                    <a:p>
                      <a:r>
                        <a:rPr lang="en-US" sz="1050" i="0" dirty="0" smtClean="0"/>
                        <a:t>Carlsbad Caverns is a cave in New Mexico.  I read that in another story.  It is so big you can walk inside.</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28769648"/>
              </p:ext>
            </p:extLst>
          </p:nvPr>
        </p:nvGraphicFramePr>
        <p:xfrm>
          <a:off x="5562600" y="7696200"/>
          <a:ext cx="1524000" cy="685800"/>
        </p:xfrm>
        <a:graphic>
          <a:graphicData uri="http://schemas.openxmlformats.org/drawingml/2006/table">
            <a:tbl>
              <a:tblPr/>
              <a:tblGrid>
                <a:gridCol w="1524000"/>
              </a:tblGrid>
              <a:tr h="146885">
                <a:tc>
                  <a:txBody>
                    <a:bodyPr/>
                    <a:lstStyle/>
                    <a:p>
                      <a:pPr marL="0" marR="0" algn="ctr">
                        <a:lnSpc>
                          <a:spcPct val="100000"/>
                        </a:lnSpc>
                        <a:spcBef>
                          <a:spcPts val="0"/>
                        </a:spcBef>
                        <a:spcAft>
                          <a:spcPts val="0"/>
                        </a:spcAft>
                      </a:pPr>
                      <a:r>
                        <a:rPr lang="en-US" sz="800" b="1" dirty="0" smtClean="0">
                          <a:solidFill>
                            <a:srgbClr val="000000"/>
                          </a:solidFill>
                          <a:latin typeface="Calibri"/>
                          <a:ea typeface="Times New Roman"/>
                          <a:cs typeface="Times New Roman"/>
                        </a:rPr>
                        <a:t>Toward RI.5.7  DOK </a:t>
                      </a:r>
                      <a:r>
                        <a:rPr lang="en-US" sz="800" b="1" dirty="0">
                          <a:solidFill>
                            <a:srgbClr val="000000"/>
                          </a:solidFill>
                          <a:latin typeface="Calibri"/>
                          <a:ea typeface="Times New Roman"/>
                          <a:cs typeface="Times New Roman"/>
                        </a:rPr>
                        <a:t>2 - APn</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r>
              <a:tr h="538915">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Using text features efficiently as a </a:t>
                      </a:r>
                      <a:r>
                        <a:rPr lang="en-US" sz="800" b="1" dirty="0" smtClean="0">
                          <a:solidFill>
                            <a:srgbClr val="000000"/>
                          </a:solidFill>
                          <a:latin typeface="Calibri"/>
                          <a:ea typeface="Times New Roman"/>
                          <a:cs typeface="Times New Roman"/>
                        </a:rPr>
                        <a:t>guide,</a:t>
                      </a:r>
                      <a:r>
                        <a:rPr lang="en-US" sz="800" b="1" baseline="0" dirty="0" smtClean="0">
                          <a:solidFill>
                            <a:srgbClr val="000000"/>
                          </a:solidFill>
                          <a:latin typeface="Calibri"/>
                          <a:ea typeface="Times New Roman"/>
                          <a:cs typeface="Times New Roman"/>
                        </a:rPr>
                        <a:t> to </a:t>
                      </a:r>
                      <a:r>
                        <a:rPr lang="en-US" sz="800" b="1" dirty="0" smtClean="0">
                          <a:solidFill>
                            <a:srgbClr val="000000"/>
                          </a:solidFill>
                          <a:latin typeface="Calibri"/>
                          <a:ea typeface="Times New Roman"/>
                          <a:cs typeface="Times New Roman"/>
                        </a:rPr>
                        <a:t>obtain </a:t>
                      </a:r>
                      <a:r>
                        <a:rPr lang="en-US" sz="800" b="1" dirty="0">
                          <a:solidFill>
                            <a:srgbClr val="000000"/>
                          </a:solidFill>
                          <a:latin typeface="Calibri"/>
                          <a:ea typeface="Times New Roman"/>
                          <a:cs typeface="Times New Roman"/>
                        </a:rPr>
                        <a:t>and interpret information found </a:t>
                      </a:r>
                      <a:r>
                        <a:rPr lang="en-US" sz="800" b="1" dirty="0" smtClean="0">
                          <a:solidFill>
                            <a:srgbClr val="000000"/>
                          </a:solidFill>
                          <a:latin typeface="Calibri"/>
                          <a:ea typeface="Times New Roman"/>
                          <a:cs typeface="Times New Roman"/>
                        </a:rPr>
                        <a:t>in</a:t>
                      </a:r>
                      <a:r>
                        <a:rPr lang="en-US" sz="800" b="1" baseline="0" dirty="0" smtClean="0">
                          <a:solidFill>
                            <a:srgbClr val="000000"/>
                          </a:solidFill>
                          <a:latin typeface="Calibri"/>
                          <a:ea typeface="Times New Roman"/>
                          <a:cs typeface="Times New Roman"/>
                        </a:rPr>
                        <a:t> a variety of </a:t>
                      </a:r>
                      <a:r>
                        <a:rPr lang="en-US" sz="800" b="1" dirty="0" smtClean="0">
                          <a:solidFill>
                            <a:srgbClr val="000000"/>
                          </a:solidFill>
                          <a:latin typeface="Calibri"/>
                          <a:ea typeface="Times New Roman"/>
                          <a:cs typeface="Times New Roman"/>
                        </a:rPr>
                        <a:t>print </a:t>
                      </a:r>
                      <a:r>
                        <a:rPr lang="en-US" sz="800" b="1" dirty="0">
                          <a:solidFill>
                            <a:srgbClr val="000000"/>
                          </a:solidFill>
                          <a:latin typeface="Calibri"/>
                          <a:ea typeface="Times New Roman"/>
                          <a:cs typeface="Times New Roman"/>
                        </a:rPr>
                        <a:t>or digital sources</a:t>
                      </a:r>
                      <a:r>
                        <a:rPr lang="en-US" sz="800" b="1" dirty="0" smtClean="0">
                          <a:solidFill>
                            <a:srgbClr val="000000"/>
                          </a:solidFill>
                          <a:latin typeface="Calibri"/>
                          <a:ea typeface="Times New Roman"/>
                          <a:cs typeface="Times New Roman"/>
                        </a:rPr>
                        <a:t>.</a:t>
                      </a: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653820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83338824"/>
              </p:ext>
            </p:extLst>
          </p:nvPr>
        </p:nvGraphicFramePr>
        <p:xfrm>
          <a:off x="457200" y="1295400"/>
          <a:ext cx="6842217" cy="6046349"/>
        </p:xfrm>
        <a:graphic>
          <a:graphicData uri="http://schemas.openxmlformats.org/drawingml/2006/table">
            <a:tbl>
              <a:tblPr firstRow="1" bandRow="1">
                <a:tableStyleId>{5940675A-B579-460E-94D1-54222C63F5DA}</a:tableStyleId>
              </a:tblPr>
              <a:tblGrid>
                <a:gridCol w="541315"/>
                <a:gridCol w="6300902"/>
              </a:tblGrid>
              <a:tr h="31480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Quarter 2 Pre-Assessment </a:t>
                      </a:r>
                      <a:r>
                        <a:rPr kumimoji="0" lang="en-US" sz="1400" b="1" i="0" u="sng" strike="noStrike" kern="1200" cap="none" spc="0" normalizeH="0" baseline="0" noProof="0" dirty="0" smtClean="0">
                          <a:ln>
                            <a:noFill/>
                          </a:ln>
                          <a:solidFill>
                            <a:prstClr val="black"/>
                          </a:solidFill>
                          <a:effectLst/>
                          <a:uLnTx/>
                          <a:uFillTx/>
                          <a:latin typeface="+mn-lt"/>
                          <a:ea typeface="+mn-ea"/>
                          <a:cs typeface="+mn-cs"/>
                        </a:rPr>
                        <a:t>Brief Write Constructed Response</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Answer Key</a:t>
                      </a:r>
                    </a:p>
                  </a:txBody>
                  <a:tcPr marL="103632" marR="103632" marT="50292" marB="50292"/>
                </a:tc>
                <a:tc hMerge="1">
                  <a:txBody>
                    <a:bodyPr/>
                    <a:lstStyle/>
                    <a:p>
                      <a:endParaRPr lang="en-US"/>
                    </a:p>
                  </a:txBody>
                  <a:tcPr/>
                </a:tc>
              </a:tr>
              <a:tr h="620431">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100" b="1" u="sng" dirty="0" smtClean="0"/>
                        <a:t>Organization:  Conclusion</a:t>
                      </a:r>
                    </a:p>
                    <a:p>
                      <a:pPr marL="0" marR="0" indent="0" algn="ctr" defTabSz="966612"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W.5.2.e  Target: 3a</a:t>
                      </a:r>
                      <a:r>
                        <a:rPr lang="en-US" sz="1100" dirty="0" smtClean="0">
                          <a:solidFill>
                            <a:srgbClr val="FF0000"/>
                          </a:solidFill>
                        </a:rPr>
                        <a:t/>
                      </a:r>
                      <a:br>
                        <a:rPr lang="en-US" sz="1100" dirty="0" smtClean="0">
                          <a:solidFill>
                            <a:srgbClr val="FF0000"/>
                          </a:solidFill>
                        </a:rPr>
                      </a:br>
                      <a:r>
                        <a:rPr lang="en-US" sz="1100" dirty="0" smtClean="0"/>
                        <a:t>Provide a concluding statement or section related to the information or explanation presented</a:t>
                      </a:r>
                      <a:r>
                        <a:rPr lang="en-US" sz="1200" dirty="0" smtClean="0"/>
                        <a:t>.</a:t>
                      </a:r>
                      <a:endParaRPr lang="en-US" sz="1200" b="1" dirty="0" smtClean="0"/>
                    </a:p>
                  </a:txBody>
                  <a:tcPr marL="103632" marR="103632" marT="50292" marB="50292"/>
                </a:tc>
                <a:tc hMerge="1">
                  <a:txBody>
                    <a:bodyPr/>
                    <a:lstStyle/>
                    <a:p>
                      <a:endParaRPr lang="en-US"/>
                    </a:p>
                  </a:txBody>
                  <a:tcPr/>
                </a:tc>
              </a:tr>
              <a:tr h="849654">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300" b="1" dirty="0" smtClean="0">
                          <a:latin typeface="+mn-lt"/>
                        </a:rPr>
                        <a:t>Question </a:t>
                      </a:r>
                      <a:r>
                        <a:rPr lang="en-US" sz="1300" b="1" dirty="0" smtClean="0">
                          <a:solidFill>
                            <a:schemeClr val="tx1"/>
                          </a:solidFill>
                          <a:latin typeface="+mn-lt"/>
                        </a:rPr>
                        <a:t>#17 </a:t>
                      </a:r>
                      <a:r>
                        <a:rPr lang="en-US" sz="1300" b="1" dirty="0" smtClean="0">
                          <a:latin typeface="+mn-lt"/>
                        </a:rPr>
                        <a:t>Prompt:</a:t>
                      </a:r>
                      <a:r>
                        <a:rPr lang="en-US" sz="1300" b="1" baseline="0" dirty="0" smtClean="0">
                          <a:latin typeface="+mn-lt"/>
                          <a:cs typeface="Helvetica" panose="020B0604020202020204" pitchFamily="34" charset="0"/>
                        </a:rPr>
                        <a:t> </a:t>
                      </a:r>
                      <a:r>
                        <a:rPr lang="en-US" sz="1200" b="1" i="0" kern="1200" dirty="0" smtClean="0">
                          <a:solidFill>
                            <a:srgbClr val="000000"/>
                          </a:solidFill>
                          <a:effectLst/>
                          <a:latin typeface="+mn-lt"/>
                          <a:ea typeface="Times New Roman"/>
                          <a:cs typeface="Times New Roman"/>
                        </a:rPr>
                        <a:t> A student is writing an article for class about bats</a:t>
                      </a:r>
                      <a:r>
                        <a:rPr lang="en-US" sz="1200" b="1" i="0" kern="1200" baseline="0" dirty="0" smtClean="0">
                          <a:solidFill>
                            <a:srgbClr val="000000"/>
                          </a:solidFill>
                          <a:effectLst/>
                          <a:latin typeface="+mn-lt"/>
                          <a:ea typeface="Times New Roman"/>
                          <a:cs typeface="Times New Roman"/>
                        </a:rPr>
                        <a:t> and cave swallows that live in Carlsbad Caverns.</a:t>
                      </a:r>
                      <a:r>
                        <a:rPr lang="en-US" sz="1200" b="1" i="0" kern="1200" dirty="0" smtClean="0">
                          <a:solidFill>
                            <a:srgbClr val="000000"/>
                          </a:solidFill>
                          <a:effectLst/>
                          <a:latin typeface="+mn-lt"/>
                          <a:ea typeface="Times New Roman"/>
                          <a:cs typeface="Times New Roman"/>
                        </a:rPr>
                        <a:t>  Read the student’s draft</a:t>
                      </a:r>
                      <a:r>
                        <a:rPr lang="en-US" sz="1200" b="1" i="0" kern="1200" baseline="0" dirty="0" smtClean="0">
                          <a:solidFill>
                            <a:srgbClr val="000000"/>
                          </a:solidFill>
                          <a:effectLst/>
                          <a:latin typeface="+mn-lt"/>
                          <a:ea typeface="Times New Roman"/>
                          <a:cs typeface="Times New Roman"/>
                        </a:rPr>
                        <a:t> </a:t>
                      </a:r>
                      <a:r>
                        <a:rPr lang="en-US" sz="1200" b="1" i="0" kern="1200" dirty="0" smtClean="0">
                          <a:solidFill>
                            <a:srgbClr val="000000"/>
                          </a:solidFill>
                          <a:effectLst/>
                          <a:latin typeface="+mn-lt"/>
                          <a:ea typeface="Times New Roman"/>
                          <a:cs typeface="Times New Roman"/>
                        </a:rPr>
                        <a:t>and then</a:t>
                      </a:r>
                      <a:r>
                        <a:rPr lang="en-US" sz="1200" b="1" i="0" kern="1200" baseline="0" dirty="0" smtClean="0">
                          <a:solidFill>
                            <a:srgbClr val="000000"/>
                          </a:solidFill>
                          <a:effectLst/>
                          <a:latin typeface="+mn-lt"/>
                          <a:ea typeface="Times New Roman"/>
                          <a:cs typeface="Times New Roman"/>
                        </a:rPr>
                        <a:t> complete the task that follows. </a:t>
                      </a:r>
                      <a:r>
                        <a:rPr lang="en-US" sz="1200" b="1" i="0" kern="1200" dirty="0" smtClean="0">
                          <a:solidFill>
                            <a:srgbClr val="000000"/>
                          </a:solidFill>
                          <a:effectLst/>
                          <a:latin typeface="+mn-lt"/>
                          <a:ea typeface="Times New Roman"/>
                          <a:cs typeface="Times New Roman"/>
                        </a:rPr>
                        <a:t>Task:  Complete</a:t>
                      </a:r>
                      <a:r>
                        <a:rPr lang="en-US" sz="1200" b="1" i="0" kern="1200" baseline="0" dirty="0" smtClean="0">
                          <a:solidFill>
                            <a:srgbClr val="000000"/>
                          </a:solidFill>
                          <a:effectLst/>
                          <a:latin typeface="+mn-lt"/>
                          <a:ea typeface="Times New Roman"/>
                          <a:cs typeface="Times New Roman"/>
                        </a:rPr>
                        <a:t> the article. Write a conclusion to the student’s draft. In your conclusion explain what you would like to know more about, based on the information presented.</a:t>
                      </a:r>
                      <a:endParaRPr lang="en-US" sz="1200" b="1" i="0" kern="1200" dirty="0" smtClean="0">
                        <a:solidFill>
                          <a:srgbClr val="000000"/>
                        </a:solidFill>
                        <a:effectLst/>
                        <a:latin typeface="+mn-lt"/>
                        <a:ea typeface="Times New Roman"/>
                        <a:cs typeface="Times New Roman"/>
                      </a:endParaRPr>
                    </a:p>
                  </a:txBody>
                  <a:tcPr marL="103632" marR="103632" marT="50292" marB="50292"/>
                </a:tc>
                <a:tc hMerge="1">
                  <a:txBody>
                    <a:bodyPr/>
                    <a:lstStyle/>
                    <a:p>
                      <a:endParaRPr lang="en-US" dirty="0"/>
                    </a:p>
                  </a:txBody>
                  <a:tcPr/>
                </a:tc>
              </a:tr>
              <a:tr h="330081">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542634">
                <a:tc gridSpan="2">
                  <a:txBody>
                    <a:bodyPr/>
                    <a:lstStyle/>
                    <a:p>
                      <a:pPr lvl="0" algn="l">
                        <a:defRPr sz="1800" b="0" i="0"/>
                      </a:pPr>
                      <a:r>
                        <a:rPr lang="en-US" sz="1000" b="1" u="sng" kern="1200" dirty="0" smtClean="0">
                          <a:solidFill>
                            <a:schemeClr val="tx1"/>
                          </a:solidFill>
                          <a:effectLst/>
                          <a:latin typeface="+mn-lt"/>
                          <a:ea typeface="+mn-ea"/>
                          <a:cs typeface="+mn-cs"/>
                        </a:rPr>
                        <a:t>Teacher Language and Scoring Notes:</a:t>
                      </a:r>
                    </a:p>
                    <a:p>
                      <a:pPr lvl="0" algn="l">
                        <a:defRPr sz="1800" b="0" i="0"/>
                      </a:pPr>
                      <a:r>
                        <a:rPr lang="en-US" sz="1000" b="1" u="none" kern="1200" dirty="0" smtClean="0">
                          <a:solidFill>
                            <a:schemeClr val="tx1"/>
                          </a:solidFill>
                          <a:effectLst/>
                          <a:latin typeface="+mn-lt"/>
                          <a:ea typeface="+mn-ea"/>
                          <a:cs typeface="+mn-cs"/>
                        </a:rPr>
                        <a:t>Sufficient Evidence </a:t>
                      </a:r>
                      <a:r>
                        <a:rPr lang="en-US" sz="1000" u="none" kern="1200" dirty="0" smtClean="0">
                          <a:solidFill>
                            <a:schemeClr val="tx1"/>
                          </a:solidFill>
                          <a:effectLst/>
                          <a:latin typeface="+mn-lt"/>
                          <a:ea typeface="+mn-ea"/>
                          <a:cs typeface="+mn-cs"/>
                        </a:rPr>
                        <a:t>would specifically provide a conclusion that follows </a:t>
                      </a:r>
                      <a:r>
                        <a:rPr lang="en-US" sz="1000" b="1" u="none" kern="1200" dirty="0" smtClean="0">
                          <a:solidFill>
                            <a:schemeClr val="tx1"/>
                          </a:solidFill>
                          <a:effectLst/>
                          <a:latin typeface="+mn-lt"/>
                          <a:ea typeface="+mn-ea"/>
                          <a:cs typeface="+mn-cs"/>
                        </a:rPr>
                        <a:t>logically from the preceding information</a:t>
                      </a:r>
                      <a:r>
                        <a:rPr lang="en-US" sz="1000" u="none" kern="1200" dirty="0" smtClean="0">
                          <a:solidFill>
                            <a:schemeClr val="tx1"/>
                          </a:solidFill>
                          <a:effectLst/>
                          <a:latin typeface="+mn-lt"/>
                          <a:ea typeface="+mn-ea"/>
                          <a:cs typeface="+mn-cs"/>
                        </a:rPr>
                        <a:t>. The conclusion should provide a statement explaining other</a:t>
                      </a:r>
                      <a:r>
                        <a:rPr lang="en-US" sz="1000" u="none" kern="1200" baseline="0" dirty="0" smtClean="0">
                          <a:solidFill>
                            <a:schemeClr val="tx1"/>
                          </a:solidFill>
                          <a:effectLst/>
                          <a:latin typeface="+mn-lt"/>
                          <a:ea typeface="+mn-ea"/>
                          <a:cs typeface="+mn-cs"/>
                        </a:rPr>
                        <a:t> information he or she would like to know more about based on the preceding information. </a:t>
                      </a:r>
                      <a:r>
                        <a:rPr lang="en-US" sz="1000" u="none" kern="1200" dirty="0" smtClean="0">
                          <a:solidFill>
                            <a:schemeClr val="tx1"/>
                          </a:solidFill>
                          <a:effectLst/>
                          <a:latin typeface="+mn-lt"/>
                          <a:ea typeface="+mn-ea"/>
                          <a:cs typeface="+mn-cs"/>
                        </a:rPr>
                        <a:t>The conclusion does more than restate reasons or summarize ideas.</a:t>
                      </a:r>
                    </a:p>
                    <a:p>
                      <a:pPr lvl="0" algn="l">
                        <a:defRPr sz="1800" b="0" i="0"/>
                      </a:pPr>
                      <a:r>
                        <a:rPr lang="en-US" sz="1000" b="1" u="none" kern="1200" dirty="0" smtClean="0">
                          <a:solidFill>
                            <a:schemeClr val="tx1"/>
                          </a:solidFill>
                          <a:effectLst/>
                          <a:latin typeface="+mn-lt"/>
                          <a:ea typeface="+mn-ea"/>
                          <a:cs typeface="+mn-cs"/>
                        </a:rPr>
                        <a:t>Specific identifications (supporting details) </a:t>
                      </a:r>
                      <a:r>
                        <a:rPr lang="en-US" sz="1000" u="none" kern="1200" dirty="0" smtClean="0">
                          <a:solidFill>
                            <a:schemeClr val="tx1"/>
                          </a:solidFill>
                          <a:effectLst/>
                          <a:latin typeface="+mn-lt"/>
                          <a:ea typeface="+mn-ea"/>
                          <a:cs typeface="+mn-cs"/>
                        </a:rPr>
                        <a:t>for a logical conclusion could include from the preceding information could be a</a:t>
                      </a:r>
                      <a:r>
                        <a:rPr lang="en-US" sz="1000" u="none" kern="1200" baseline="0" dirty="0" smtClean="0">
                          <a:solidFill>
                            <a:schemeClr val="tx1"/>
                          </a:solidFill>
                          <a:effectLst/>
                          <a:latin typeface="+mn-lt"/>
                          <a:ea typeface="+mn-ea"/>
                          <a:cs typeface="+mn-cs"/>
                        </a:rPr>
                        <a:t> conclusion explaining to the reader that may want to know more about (1) bats, (2) Cave Swallows, (3) specific information about bats that is already stated (i.e., different species, insects they eat), (4) different kinds of swallows and (5) where the Cave Swallows migrate.</a:t>
                      </a:r>
                      <a:endParaRPr lang="en-US" sz="1000" u="none" kern="1200" dirty="0" smtClean="0">
                        <a:solidFill>
                          <a:schemeClr val="tx1"/>
                        </a:solidFill>
                        <a:effectLst/>
                        <a:latin typeface="+mn-lt"/>
                        <a:ea typeface="+mn-ea"/>
                        <a:cs typeface="+mn-cs"/>
                      </a:endParaRPr>
                    </a:p>
                    <a:p>
                      <a:pPr lvl="0" algn="l">
                        <a:defRPr sz="1800" b="0" i="0"/>
                      </a:pPr>
                      <a:r>
                        <a:rPr lang="en-US" sz="1000" b="1" u="none" kern="1200" dirty="0" smtClean="0">
                          <a:solidFill>
                            <a:schemeClr val="tx1"/>
                          </a:solidFill>
                          <a:effectLst/>
                          <a:latin typeface="+mn-lt"/>
                          <a:ea typeface="+mn-ea"/>
                          <a:cs typeface="+mn-cs"/>
                        </a:rPr>
                        <a:t>Full Support (other details) </a:t>
                      </a:r>
                      <a:r>
                        <a:rPr lang="en-US" sz="1000" u="none" kern="1200" dirty="0" smtClean="0">
                          <a:solidFill>
                            <a:schemeClr val="tx1"/>
                          </a:solidFill>
                          <a:effectLst/>
                          <a:latin typeface="+mn-lt"/>
                          <a:ea typeface="+mn-ea"/>
                          <a:cs typeface="+mn-cs"/>
                        </a:rPr>
                        <a:t>must extend</a:t>
                      </a:r>
                      <a:r>
                        <a:rPr lang="en-US" sz="1000" u="none" kern="1200" baseline="0" dirty="0" smtClean="0">
                          <a:solidFill>
                            <a:schemeClr val="tx1"/>
                          </a:solidFill>
                          <a:effectLst/>
                          <a:latin typeface="+mn-lt"/>
                          <a:ea typeface="+mn-ea"/>
                          <a:cs typeface="+mn-cs"/>
                        </a:rPr>
                        <a:t> from what is previously stated in some way.</a:t>
                      </a:r>
                      <a:endParaRPr lang="en-US" sz="1000" u="none" kern="1200" dirty="0" smtClean="0">
                        <a:solidFill>
                          <a:schemeClr val="tx1"/>
                        </a:solidFill>
                        <a:effectLst/>
                        <a:latin typeface="+mn-lt"/>
                        <a:ea typeface="+mn-ea"/>
                        <a:cs typeface="+mn-cs"/>
                      </a:endParaRPr>
                    </a:p>
                  </a:txBody>
                  <a:tcPr marL="103632" marR="103632" marT="50292" marB="50292"/>
                </a:tc>
                <a:tc hMerge="1">
                  <a:txBody>
                    <a:bodyPr/>
                    <a:lstStyle/>
                    <a:p>
                      <a:endParaRPr lang="en-US" sz="1200" baseline="0" dirty="0" smtClean="0"/>
                    </a:p>
                  </a:txBody>
                  <a:tcPr marL="97536" marR="97536" marT="50292" marB="50292"/>
                </a:tc>
              </a:tr>
              <a:tr h="299518">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987188">
                <a:tc>
                  <a:txBody>
                    <a:bodyPr/>
                    <a:lstStyle/>
                    <a:p>
                      <a:pPr algn="ctr"/>
                      <a:r>
                        <a:rPr lang="en-US" sz="2000" b="1" dirty="0" smtClean="0"/>
                        <a:t>2</a:t>
                      </a:r>
                      <a:endParaRPr lang="en-US" sz="2000" b="1" dirty="0"/>
                    </a:p>
                  </a:txBody>
                  <a:tcPr marL="103632" marR="103632" marT="50292" marB="50292" anchor="ctr"/>
                </a:tc>
                <a:tc>
                  <a:txBody>
                    <a:bodyPr/>
                    <a:lstStyle/>
                    <a:p>
                      <a:r>
                        <a:rPr lang="en-US" sz="900" b="0" i="1" dirty="0" smtClean="0"/>
                        <a:t>Student</a:t>
                      </a:r>
                      <a:r>
                        <a:rPr lang="en-US" sz="900" b="0" i="1" baseline="0" dirty="0" smtClean="0"/>
                        <a:t> p</a:t>
                      </a:r>
                      <a:r>
                        <a:rPr lang="en-US" sz="900" b="0" i="1" dirty="0" smtClean="0"/>
                        <a:t>rovides a conclusion</a:t>
                      </a:r>
                      <a:r>
                        <a:rPr lang="en-US" sz="900" b="0" i="1" baseline="0" dirty="0" smtClean="0"/>
                        <a:t> that </a:t>
                      </a:r>
                      <a:r>
                        <a:rPr lang="en-US" sz="900" b="1" i="1" baseline="0" dirty="0" smtClean="0"/>
                        <a:t>follows logically </a:t>
                      </a:r>
                      <a:r>
                        <a:rPr lang="en-US" sz="900" b="0" i="1" baseline="0" dirty="0" smtClean="0"/>
                        <a:t>from and </a:t>
                      </a:r>
                      <a:r>
                        <a:rPr lang="en-US" sz="900" b="1" i="1" baseline="0" dirty="0" smtClean="0"/>
                        <a:t>supports the preceding information </a:t>
                      </a:r>
                      <a:r>
                        <a:rPr lang="en-US" sz="900" b="0" i="1" baseline="0" dirty="0" smtClean="0"/>
                        <a:t>about bats and cave swallows and what else the student would like to know based on the information presented.</a:t>
                      </a:r>
                    </a:p>
                    <a:p>
                      <a:r>
                        <a:rPr lang="en-US" sz="1000" b="0" i="0" baseline="0" dirty="0" smtClean="0"/>
                        <a:t>In conclusion, I find it very interesting to know a little about two kinds of animals that live in Carlsbad Caverns.  I plan on learning more about bats and swallows.  Specifically, I’d like to know more about the different species of bats inside the cave and if they all eat the same kind of insects.  I’d also like to learn more about where cave swallows go in the winter.   I find both animals fascinating to study!</a:t>
                      </a:r>
                    </a:p>
                  </a:txBody>
                  <a:tcPr marL="103632" marR="103632" marT="50292" marB="50292"/>
                </a:tc>
              </a:tr>
              <a:tr h="681557">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900" b="0" i="1" dirty="0" smtClean="0"/>
                        <a:t>Student provides a conclusion that somewhat follows logically from and but does not support</a:t>
                      </a:r>
                      <a:r>
                        <a:rPr lang="en-US" sz="900" b="0" i="1" baseline="0" dirty="0" smtClean="0"/>
                        <a:t> </a:t>
                      </a:r>
                      <a:r>
                        <a:rPr lang="en-US" sz="900" b="0" i="1" dirty="0" smtClean="0"/>
                        <a:t>the preceding information about bats and cave swallows and what else the student would like to know</a:t>
                      </a:r>
                      <a:r>
                        <a:rPr lang="en-US" sz="900" b="0" i="1" baseline="0" dirty="0" smtClean="0"/>
                        <a:t> based on the information presented.</a:t>
                      </a:r>
                      <a:endParaRPr lang="en-US" sz="900" b="0" i="1" dirty="0" smtClean="0"/>
                    </a:p>
                    <a:p>
                      <a:r>
                        <a:rPr lang="en-US" sz="1000" b="0" i="0" baseline="0" dirty="0" smtClean="0"/>
                        <a:t>In conclusion, I end with saying these animals are really neat.  I want to know more about bats and swallows.  I’m sure there is more about them that I don’t know.</a:t>
                      </a:r>
                    </a:p>
                  </a:txBody>
                  <a:tcPr marL="103632" marR="103632" marT="50292" marB="50292"/>
                </a:tc>
              </a:tr>
              <a:tr h="420486">
                <a:tc>
                  <a:txBody>
                    <a:bodyPr/>
                    <a:lstStyle/>
                    <a:p>
                      <a:pPr algn="ctr"/>
                      <a:r>
                        <a:rPr lang="en-US" sz="2000" b="1" dirty="0" smtClean="0"/>
                        <a:t>0</a:t>
                      </a:r>
                      <a:endParaRPr lang="en-US" sz="2000" b="1" dirty="0"/>
                    </a:p>
                  </a:txBody>
                  <a:tcPr marL="103632" marR="103632" marT="50292" marB="50292" anchor="ctr"/>
                </a:tc>
                <a:tc>
                  <a:txBody>
                    <a:bodyPr/>
                    <a:lstStyle/>
                    <a:p>
                      <a:r>
                        <a:rPr lang="en-US" sz="900" b="0" i="1" dirty="0" smtClean="0"/>
                        <a:t>Student does not provide a conclusion based on the preceding information.</a:t>
                      </a:r>
                    </a:p>
                    <a:p>
                      <a:r>
                        <a:rPr lang="en-US" sz="1000" b="0" i="0" dirty="0" smtClean="0"/>
                        <a:t>My conclusion is that everyone should study bats and swallows because it is important.</a:t>
                      </a:r>
                    </a:p>
                  </a:txBody>
                  <a:tcPr marL="103632" marR="103632" marT="50292" marB="50292"/>
                </a:tc>
              </a:tr>
            </a:tbl>
          </a:graphicData>
        </a:graphic>
      </p:graphicFrame>
      <p:sp>
        <p:nvSpPr>
          <p:cNvPr id="6" name="Rectangle 5"/>
          <p:cNvSpPr/>
          <p:nvPr/>
        </p:nvSpPr>
        <p:spPr>
          <a:xfrm>
            <a:off x="381000" y="557719"/>
            <a:ext cx="6858000" cy="553998"/>
          </a:xfrm>
          <a:prstGeom prst="rect">
            <a:avLst/>
          </a:prstGeom>
        </p:spPr>
        <p:txBody>
          <a:bodyPr wrap="square">
            <a:spAutoFit/>
          </a:bodyPr>
          <a:lstStyle/>
          <a:p>
            <a:r>
              <a:rPr lang="en-US" sz="1000" i="1" dirty="0">
                <a:solidFill>
                  <a:prstClr val="black"/>
                </a:solidFill>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Brief Write Rubric is assessing writing proficiency in a specific area, while the reading rubrics are assessing comprehension</a:t>
            </a:r>
            <a:endParaRPr lang="en-US" sz="1000" dirty="0"/>
          </a:p>
        </p:txBody>
      </p:sp>
    </p:spTree>
    <p:extLst>
      <p:ext uri="{BB962C8B-B14F-4D97-AF65-F5344CB8AC3E}">
        <p14:creationId xmlns:p14="http://schemas.microsoft.com/office/powerpoint/2010/main" val="786386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2080569"/>
              </p:ext>
            </p:extLst>
          </p:nvPr>
        </p:nvGraphicFramePr>
        <p:xfrm>
          <a:off x="323850" y="609600"/>
          <a:ext cx="7189470" cy="8397240"/>
        </p:xfrm>
        <a:graphic>
          <a:graphicData uri="http://schemas.openxmlformats.org/drawingml/2006/table">
            <a:tbl>
              <a:tblPr firstRow="1" bandRow="1">
                <a:effectLst>
                  <a:innerShdw blurRad="114300">
                    <a:prstClr val="black"/>
                  </a:innerShdw>
                </a:effectLst>
                <a:tableStyleId>{5C22544A-7EE6-4342-B048-85BDC9FD1C3A}</a:tableStyleId>
              </a:tblPr>
              <a:tblGrid>
                <a:gridCol w="6534150"/>
                <a:gridCol w="655320"/>
              </a:tblGrid>
              <a:tr h="319315">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u="none" baseline="0" dirty="0" smtClean="0">
                          <a:solidFill>
                            <a:schemeClr val="tx1"/>
                          </a:solidFill>
                          <a:effectLst/>
                        </a:rPr>
                        <a:t>Grade 5, Quarter 2 Pre-Assessment Selected Response Answer Key</a:t>
                      </a:r>
                    </a:p>
                  </a:txBody>
                  <a:tcPr marL="97155" marR="97155" marT="47897" marB="47897" anchor="ctr">
                    <a:solidFill>
                      <a:schemeClr val="bg1"/>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9315">
                <a:tc>
                  <a:txBody>
                    <a:bodyPr/>
                    <a:lstStyle/>
                    <a:p>
                      <a:pPr marL="240944" indent="-240944"/>
                      <a:r>
                        <a:rPr lang="en-US" sz="1200" b="1" u="sng" dirty="0" smtClean="0">
                          <a:solidFill>
                            <a:schemeClr val="tx1"/>
                          </a:solidFill>
                          <a:effectLst>
                            <a:outerShdw blurRad="38100" dist="38100" dir="2700000" algn="tl">
                              <a:srgbClr val="000000">
                                <a:alpha val="43137"/>
                              </a:srgbClr>
                            </a:outerShdw>
                          </a:effectLst>
                          <a:latin typeface="+mn-lt"/>
                        </a:rPr>
                        <a:t>Question 1</a:t>
                      </a:r>
                      <a:r>
                        <a:rPr lang="en-US" sz="1200" b="0" u="none" baseline="0" dirty="0" smtClean="0">
                          <a:solidFill>
                            <a:schemeClr val="dk1"/>
                          </a:solidFill>
                          <a:effectLst/>
                          <a:latin typeface="+mn-lt"/>
                        </a:rPr>
                        <a:t> </a:t>
                      </a:r>
                      <a:r>
                        <a:rPr lang="en-US" sz="1100" b="0" dirty="0" smtClean="0">
                          <a:latin typeface="+mn-lt"/>
                          <a:cs typeface="Helvetica" pitchFamily="34" charset="0"/>
                        </a:rPr>
                        <a:t>How does Part 1 of </a:t>
                      </a:r>
                      <a:r>
                        <a:rPr lang="en-US" sz="1100" b="1" i="1" u="none" dirty="0" smtClean="0">
                          <a:solidFill>
                            <a:schemeClr val="tx1"/>
                          </a:solidFill>
                          <a:latin typeface="+mn-lt"/>
                          <a:cs typeface="Helvetica" pitchFamily="34" charset="0"/>
                        </a:rPr>
                        <a:t>Cave Swallows </a:t>
                      </a:r>
                      <a:r>
                        <a:rPr lang="en-US" sz="1100" b="0" dirty="0" smtClean="0">
                          <a:latin typeface="+mn-lt"/>
                          <a:cs typeface="Helvetica" pitchFamily="34" charset="0"/>
                        </a:rPr>
                        <a:t>most help develop the story?</a:t>
                      </a:r>
                      <a:r>
                        <a:rPr lang="en-US" sz="1100" b="0" baseline="0" dirty="0" smtClean="0">
                          <a:latin typeface="+mn-lt"/>
                          <a:cs typeface="+mn-cs"/>
                        </a:rPr>
                        <a:t> </a:t>
                      </a:r>
                      <a:r>
                        <a:rPr kumimoji="0" lang="en-US" sz="1000" b="0" i="1" u="none" strike="noStrike" kern="1200" cap="none" spc="0" normalizeH="0" baseline="0" noProof="0" dirty="0" smtClean="0">
                          <a:ln>
                            <a:noFill/>
                          </a:ln>
                          <a:solidFill>
                            <a:prstClr val="black"/>
                          </a:solidFill>
                          <a:effectLst/>
                          <a:uLnTx/>
                          <a:uFillTx/>
                          <a:latin typeface="+mn-lt"/>
                          <a:cs typeface="Helvetica" pitchFamily="34" charset="0"/>
                        </a:rPr>
                        <a:t>Toward </a:t>
                      </a:r>
                      <a:r>
                        <a:rPr lang="en-US" sz="1000" b="0" i="1" u="none" baseline="0" dirty="0" smtClean="0">
                          <a:solidFill>
                            <a:schemeClr val="tx1"/>
                          </a:solidFill>
                          <a:effectLst/>
                          <a:latin typeface="+mn-lt"/>
                        </a:rPr>
                        <a:t>5.5 DOK-3 EVE</a:t>
                      </a: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B</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2</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aseline="0" dirty="0" smtClean="0">
                          <a:latin typeface="+mn-lt"/>
                          <a:ea typeface="Calibri"/>
                          <a:cs typeface="Helvetica"/>
                        </a:rPr>
                        <a:t> </a:t>
                      </a:r>
                      <a:r>
                        <a:rPr lang="en-US" sz="1100" b="0" i="0" dirty="0" smtClean="0">
                          <a:latin typeface="+mn-lt"/>
                          <a:cs typeface="Helvetica" pitchFamily="34" charset="0"/>
                        </a:rPr>
                        <a:t>What information in Part 2 most helps the reader to understand the feelings of the characters and their  actions in Part 3?</a:t>
                      </a:r>
                      <a:r>
                        <a:rPr lang="en-US" sz="1100" b="0" i="0" baseline="0" dirty="0" smtClean="0">
                          <a:latin typeface="+mn-lt"/>
                          <a:cs typeface="Helvetica" pitchFamily="34" charset="0"/>
                        </a:rPr>
                        <a:t>  </a:t>
                      </a:r>
                      <a:r>
                        <a:rPr lang="en-US" sz="1100" b="0" i="1" baseline="0" dirty="0" smtClean="0">
                          <a:latin typeface="+mn-lt"/>
                          <a:cs typeface="Helvetica" pitchFamily="34" charset="0"/>
                        </a:rPr>
                        <a:t>Toward </a:t>
                      </a:r>
                      <a:r>
                        <a:rPr lang="en-US" sz="1100" b="0" i="1" u="none" dirty="0" smtClean="0">
                          <a:solidFill>
                            <a:schemeClr val="tx1"/>
                          </a:solidFill>
                          <a:effectLst/>
                          <a:latin typeface="+mn-lt"/>
                        </a:rPr>
                        <a:t>RL.5.5 DOK-3</a:t>
                      </a:r>
                      <a:r>
                        <a:rPr lang="en-US" sz="1100" b="0" i="1" u="none" baseline="0" dirty="0" smtClean="0">
                          <a:solidFill>
                            <a:schemeClr val="tx1"/>
                          </a:solidFill>
                          <a:effectLst/>
                          <a:latin typeface="+mn-lt"/>
                        </a:rPr>
                        <a:t> SYH</a:t>
                      </a:r>
                      <a:endParaRPr lang="en-US" sz="1100" b="0" i="1"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3</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1" u="none" dirty="0" smtClean="0">
                          <a:solidFill>
                            <a:srgbClr val="FF0000"/>
                          </a:solidFill>
                          <a:effectLst>
                            <a:outerShdw blurRad="38100" dist="38100" dir="2700000" algn="tl">
                              <a:srgbClr val="000000">
                                <a:alpha val="43137"/>
                              </a:srgbClr>
                            </a:outerShdw>
                          </a:effectLst>
                          <a:latin typeface="+mn-lt"/>
                        </a:rPr>
                        <a:t> </a:t>
                      </a:r>
                      <a:r>
                        <a:rPr lang="en-US" sz="1200" b="0" dirty="0" smtClean="0">
                          <a:solidFill>
                            <a:srgbClr val="FF0000"/>
                          </a:solidFill>
                          <a:latin typeface="+mn-lt"/>
                          <a:cs typeface="Helvetica" pitchFamily="34" charset="0"/>
                        </a:rPr>
                        <a:t> </a:t>
                      </a:r>
                      <a:r>
                        <a:rPr lang="en-US" sz="1100" b="0" dirty="0" smtClean="0">
                          <a:solidFill>
                            <a:schemeClr val="tx1"/>
                          </a:solidFill>
                          <a:latin typeface="+mn-lt"/>
                          <a:cs typeface="Helvetica" pitchFamily="34" charset="0"/>
                        </a:rPr>
                        <a:t>How do you know that the story is written in the first person?</a:t>
                      </a:r>
                      <a:r>
                        <a:rPr lang="en-US" sz="1100" b="0" baseline="0" dirty="0" smtClean="0">
                          <a:solidFill>
                            <a:schemeClr val="tx1"/>
                          </a:solidFill>
                          <a:latin typeface="+mn-lt"/>
                          <a:cs typeface="Helvetica" pitchFamily="34" charset="0"/>
                        </a:rPr>
                        <a:t> </a:t>
                      </a:r>
                      <a:r>
                        <a:rPr lang="en-US" sz="1100" b="0" i="1" baseline="0" dirty="0" smtClean="0">
                          <a:latin typeface="+mn-lt"/>
                          <a:cs typeface="Helvetica" pitchFamily="34" charset="0"/>
                        </a:rPr>
                        <a:t>Toward </a:t>
                      </a:r>
                      <a:r>
                        <a:rPr lang="en-US" sz="1100" b="0" i="1" u="none" baseline="0" dirty="0" smtClean="0">
                          <a:solidFill>
                            <a:schemeClr val="tx1"/>
                          </a:solidFill>
                          <a:effectLst/>
                          <a:latin typeface="+mn-lt"/>
                        </a:rPr>
                        <a:t>RL.5.6 DOK-2 cl</a:t>
                      </a:r>
                      <a:endParaRPr lang="en-US" sz="1100" b="0" i="1" u="none" kern="1200" dirty="0" smtClean="0">
                        <a:solidFill>
                          <a:schemeClr val="tx1"/>
                        </a:solidFill>
                        <a:effectLst/>
                        <a:latin typeface="+mn-lt"/>
                        <a:ea typeface="+mn-ea"/>
                        <a:cs typeface="+mn-cs"/>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solidFill>
                      <a:schemeClr val="bg1">
                        <a:lumMod val="85000"/>
                      </a:schemeClr>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4</a:t>
                      </a:r>
                      <a:r>
                        <a:rPr lang="en-US" sz="1200" b="1"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cs typeface="Helvetica" pitchFamily="34" charset="0"/>
                        </a:rPr>
                        <a:t>What </a:t>
                      </a:r>
                      <a:r>
                        <a:rPr lang="en-US" sz="1100" b="0" u="sng" dirty="0" smtClean="0">
                          <a:latin typeface="+mn-lt"/>
                          <a:cs typeface="Helvetica" pitchFamily="34" charset="0"/>
                        </a:rPr>
                        <a:t>two</a:t>
                      </a:r>
                      <a:r>
                        <a:rPr lang="en-US" sz="1100" b="0" dirty="0" smtClean="0">
                          <a:latin typeface="+mn-lt"/>
                          <a:cs typeface="Helvetica" pitchFamily="34" charset="0"/>
                        </a:rPr>
                        <a:t> statements of evidence best explain the point of view of the narrator(</a:t>
                      </a:r>
                      <a:r>
                        <a:rPr lang="en-US" sz="1100" b="0" baseline="0" dirty="0" smtClean="0">
                          <a:latin typeface="+mn-lt"/>
                          <a:cs typeface="Helvetica" pitchFamily="34" charset="0"/>
                        </a:rPr>
                        <a:t> </a:t>
                      </a:r>
                      <a:r>
                        <a:rPr lang="en-US" sz="1100" b="0" i="0" u="none" baseline="0" dirty="0" smtClean="0">
                          <a:solidFill>
                            <a:schemeClr val="tx1"/>
                          </a:solidFill>
                          <a:effectLst/>
                          <a:latin typeface="+mn-lt"/>
                        </a:rPr>
                        <a:t>both must be correct)?   </a:t>
                      </a:r>
                      <a:r>
                        <a:rPr lang="en-US" sz="1100" b="0" i="1" u="none" baseline="0" dirty="0" smtClean="0">
                          <a:solidFill>
                            <a:schemeClr val="tx1"/>
                          </a:solidFill>
                          <a:effectLst/>
                          <a:latin typeface="+mn-lt"/>
                          <a:cs typeface="+mn-cs"/>
                        </a:rPr>
                        <a:t>T</a:t>
                      </a:r>
                      <a:r>
                        <a:rPr lang="en-US" sz="1100" b="0" i="1" u="none" baseline="0" dirty="0" smtClean="0">
                          <a:solidFill>
                            <a:schemeClr val="tx1"/>
                          </a:solidFill>
                          <a:effectLst/>
                          <a:latin typeface="+mn-lt"/>
                        </a:rPr>
                        <a:t>oward RL.5.6   DOK-4 Cu</a:t>
                      </a:r>
                      <a:endParaRPr lang="en-US" sz="1100" b="0" i="0" u="none" dirty="0" smtClean="0">
                        <a:solidFill>
                          <a:schemeClr val="tx1"/>
                        </a:solidFill>
                        <a:latin typeface="+mn-lt"/>
                        <a:cs typeface="Helvetica" pitchFamily="34" charset="0"/>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919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5</a:t>
                      </a:r>
                      <a:r>
                        <a:rPr lang="en-US" sz="1200" b="1" u="none" dirty="0" smtClean="0">
                          <a:solidFill>
                            <a:schemeClr val="tx1"/>
                          </a:solidFill>
                          <a:effectLst>
                            <a:outerShdw blurRad="38100" dist="38100" dir="2700000" algn="tl">
                              <a:srgbClr val="000000">
                                <a:alpha val="43137"/>
                              </a:srgbClr>
                            </a:outerShdw>
                          </a:effectLst>
                          <a:latin typeface="+mn-lt"/>
                        </a:rPr>
                        <a:t>  </a:t>
                      </a:r>
                      <a:r>
                        <a:rPr lang="en-US" sz="1100" b="0" u="none" dirty="0" smtClean="0">
                          <a:solidFill>
                            <a:schemeClr val="tx1"/>
                          </a:solidFill>
                          <a:effectLst/>
                          <a:latin typeface="+mn-lt"/>
                        </a:rPr>
                        <a:t> Which part of the map best helps the reader to understand the migratory path of the cave swallow?</a:t>
                      </a:r>
                      <a:r>
                        <a:rPr lang="en-US" sz="1100" b="0" u="none" baseline="0" dirty="0" smtClean="0">
                          <a:solidFill>
                            <a:schemeClr val="tx1"/>
                          </a:solidFill>
                          <a:effectLst/>
                          <a:latin typeface="+mn-lt"/>
                        </a:rPr>
                        <a:t> </a:t>
                      </a:r>
                      <a:r>
                        <a:rPr lang="en-US" sz="1100" b="0" i="1" u="none" baseline="0" dirty="0" smtClean="0">
                          <a:solidFill>
                            <a:schemeClr val="tx1"/>
                          </a:solidFill>
                          <a:effectLst/>
                          <a:latin typeface="+mn-lt"/>
                        </a:rPr>
                        <a:t>T</a:t>
                      </a:r>
                      <a:r>
                        <a:rPr lang="en-US" sz="1100" b="0" i="1" u="none" dirty="0" smtClean="0">
                          <a:solidFill>
                            <a:schemeClr val="tx1"/>
                          </a:solidFill>
                          <a:effectLst/>
                          <a:latin typeface="+mn-lt"/>
                        </a:rPr>
                        <a:t>oward RL.5.7 DOK-2</a:t>
                      </a:r>
                      <a:r>
                        <a:rPr lang="en-US" sz="1100" b="0" i="1" u="none" baseline="0" dirty="0" smtClean="0">
                          <a:solidFill>
                            <a:schemeClr val="tx1"/>
                          </a:solidFill>
                          <a:effectLst/>
                          <a:latin typeface="+mn-lt"/>
                        </a:rPr>
                        <a:t> Cl</a:t>
                      </a:r>
                      <a:endParaRPr lang="en-US" sz="1100" b="0" i="1" u="none" dirty="0" smtClean="0">
                        <a:solidFill>
                          <a:schemeClr val="tx1"/>
                        </a:solidFill>
                        <a:effectLst/>
                        <a:latin typeface="+mn-lt"/>
                      </a:endParaRPr>
                    </a:p>
                  </a:txBody>
                  <a:tcPr marL="97155" marR="97155" marT="47897" marB="47897" anchor="ctr">
                    <a:lnB w="12700" cmpd="sng">
                      <a:noFill/>
                    </a:lnB>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1524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6</a:t>
                      </a:r>
                      <a:r>
                        <a:rPr lang="en-US" sz="1200" b="1" u="none" dirty="0" smtClean="0">
                          <a:solidFill>
                            <a:schemeClr val="tx1"/>
                          </a:solidFill>
                          <a:effectLst>
                            <a:outerShdw blurRad="38100" dist="38100" dir="2700000" algn="tl">
                              <a:srgbClr val="000000">
                                <a:alpha val="43137"/>
                              </a:srgbClr>
                            </a:outerShdw>
                          </a:effectLst>
                          <a:latin typeface="+mn-lt"/>
                        </a:rPr>
                        <a:t>  </a:t>
                      </a:r>
                      <a:r>
                        <a:rPr lang="en-US" sz="1100" b="0" dirty="0" smtClean="0">
                          <a:latin typeface="+mn-lt"/>
                          <a:cs typeface="Helvetica" pitchFamily="34" charset="0"/>
                        </a:rPr>
                        <a:t>What specific information in the photograph “Measuring a Swallow,” contributes most to understanding </a:t>
                      </a:r>
                      <a:r>
                        <a:rPr lang="en-US" sz="1100" b="0" u="sng" dirty="0" smtClean="0">
                          <a:latin typeface="+mn-lt"/>
                          <a:cs typeface="Helvetica" pitchFamily="34" charset="0"/>
                        </a:rPr>
                        <a:t>what</a:t>
                      </a:r>
                      <a:r>
                        <a:rPr lang="en-US" sz="1100" b="0" dirty="0" smtClean="0">
                          <a:latin typeface="+mn-lt"/>
                          <a:cs typeface="Helvetica" pitchFamily="34" charset="0"/>
                        </a:rPr>
                        <a:t> was measured?</a:t>
                      </a:r>
                      <a:r>
                        <a:rPr lang="en-US" sz="1100" b="0" baseline="0" dirty="0" smtClean="0">
                          <a:latin typeface="+mn-lt"/>
                          <a:cs typeface="Helvetica" pitchFamily="34" charset="0"/>
                        </a:rPr>
                        <a:t> </a:t>
                      </a:r>
                      <a:r>
                        <a:rPr lang="en-US" sz="1100" b="0" i="1" dirty="0" smtClean="0">
                          <a:latin typeface="+mn-lt"/>
                          <a:cs typeface="Helvetica" pitchFamily="34" charset="0"/>
                        </a:rPr>
                        <a:t>Toward </a:t>
                      </a:r>
                      <a:r>
                        <a:rPr lang="en-US" sz="1100" b="0" i="1" u="none" dirty="0" smtClean="0">
                          <a:solidFill>
                            <a:schemeClr val="tx1"/>
                          </a:solidFill>
                          <a:effectLst/>
                          <a:latin typeface="+mn-lt"/>
                        </a:rPr>
                        <a:t>RL.5.7 DOK-1 </a:t>
                      </a:r>
                      <a:r>
                        <a:rPr lang="en-US" sz="1100" b="0" i="1" u="none" dirty="0" err="1" smtClean="0">
                          <a:solidFill>
                            <a:schemeClr val="tx1"/>
                          </a:solidFill>
                          <a:effectLst/>
                          <a:latin typeface="+mn-lt"/>
                        </a:rPr>
                        <a:t>ANo</a:t>
                      </a:r>
                      <a:endParaRPr lang="en-US" sz="1100" b="0" i="1" u="none" dirty="0" smtClean="0">
                        <a:solidFill>
                          <a:schemeClr val="tx1"/>
                        </a:solidFill>
                        <a:effectLst/>
                        <a:latin typeface="+mn-lt"/>
                      </a:endParaRPr>
                    </a:p>
                  </a:txBody>
                  <a:tcPr marL="97155" marR="97155" marT="47897" marB="4789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mpd="sng">
                      <a:noFill/>
                    </a:lnL>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7</a:t>
                      </a:r>
                      <a:r>
                        <a:rPr lang="en-US" sz="1200" b="1" u="none" dirty="0" smtClean="0">
                          <a:solidFill>
                            <a:schemeClr val="tx1"/>
                          </a:solidFill>
                          <a:effectLst>
                            <a:outerShdw blurRad="38100" dist="38100" dir="2700000" algn="tl">
                              <a:srgbClr val="000000">
                                <a:alpha val="43137"/>
                              </a:srgbClr>
                            </a:outerShdw>
                          </a:effectLst>
                        </a:rPr>
                        <a:t> </a:t>
                      </a:r>
                      <a:r>
                        <a:rPr lang="en-US" sz="1200" b="1" u="none" baseline="0" dirty="0" smtClean="0">
                          <a:solidFill>
                            <a:schemeClr val="tx1"/>
                          </a:solidFill>
                          <a:effectLst>
                            <a:outerShdw blurRad="38100" dist="38100" dir="2700000" algn="tl">
                              <a:srgbClr val="000000">
                                <a:alpha val="43137"/>
                              </a:srgbClr>
                            </a:outerShdw>
                          </a:effectLst>
                        </a:rPr>
                        <a:t> </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Literary Constructed Response  </a:t>
                      </a:r>
                      <a:r>
                        <a:rPr lang="en-US" sz="1200" b="0" u="none" dirty="0" smtClean="0">
                          <a:solidFill>
                            <a:schemeClr val="tx1"/>
                          </a:solidFill>
                          <a:effectLst/>
                        </a:rPr>
                        <a:t>   </a:t>
                      </a:r>
                      <a:r>
                        <a:rPr lang="en-US" sz="1100" b="0" i="1" u="none" dirty="0" smtClean="0">
                          <a:solidFill>
                            <a:schemeClr val="tx1"/>
                          </a:solidFill>
                          <a:effectLst/>
                        </a:rPr>
                        <a:t>Toward RL. 5.6 </a:t>
                      </a:r>
                      <a:r>
                        <a:rPr lang="en-US" sz="1200" b="0" i="1" u="none" dirty="0" smtClean="0">
                          <a:solidFill>
                            <a:schemeClr val="tx1"/>
                          </a:solidFill>
                          <a:effectLst/>
                        </a:rPr>
                        <a:t> </a:t>
                      </a:r>
                      <a:r>
                        <a:rPr lang="en-US" sz="1100" b="0" i="1" u="none" dirty="0" smtClean="0">
                          <a:solidFill>
                            <a:schemeClr val="tx1"/>
                          </a:solidFill>
                          <a:effectLst/>
                        </a:rPr>
                        <a:t>DOK- 4  EVS </a:t>
                      </a:r>
                      <a:endParaRPr lang="en-US" sz="1100" b="0" i="1" u="sng" dirty="0" smtClean="0">
                        <a:solidFill>
                          <a:schemeClr val="tx1"/>
                        </a:solidFill>
                        <a:effectLst>
                          <a:outerShdw blurRad="38100" dist="38100" dir="2700000" algn="tl">
                            <a:srgbClr val="000000">
                              <a:alpha val="43137"/>
                            </a:srgbClr>
                          </a:outerShdw>
                        </a:effectLst>
                      </a:endParaRPr>
                    </a:p>
                  </a:txBody>
                  <a:tcPr marL="97155" marR="97155" marT="47897" marB="47897" anchor="ctr">
                    <a:lnT w="12700" cmpd="sng">
                      <a:noFill/>
                    </a:lnT>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pPr algn="l"/>
                      <a:r>
                        <a:rPr lang="en-US" sz="1200" b="1" u="sng" dirty="0" smtClean="0">
                          <a:solidFill>
                            <a:schemeClr val="tx1"/>
                          </a:solidFill>
                          <a:effectLst>
                            <a:outerShdw blurRad="38100" dist="38100" dir="2700000" algn="tl">
                              <a:srgbClr val="000000">
                                <a:alpha val="43137"/>
                              </a:srgbClr>
                            </a:outerShdw>
                          </a:effectLst>
                        </a:rPr>
                        <a:t>Question 8</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Literary Constructed Response </a:t>
                      </a:r>
                      <a:r>
                        <a:rPr lang="en-US" sz="1200" b="0" u="none" dirty="0" smtClean="0">
                          <a:solidFill>
                            <a:schemeClr val="tx1"/>
                          </a:solidFill>
                          <a:effectLst>
                            <a:outerShdw blurRad="38100" dist="38100" dir="2700000" algn="tl">
                              <a:srgbClr val="000000">
                                <a:alpha val="43137"/>
                              </a:srgbClr>
                            </a:outerShdw>
                          </a:effectLst>
                        </a:rPr>
                        <a:t>   </a:t>
                      </a:r>
                      <a:r>
                        <a:rPr lang="en-US" sz="1100" b="0" i="1" u="none" dirty="0" smtClean="0">
                          <a:solidFill>
                            <a:schemeClr val="tx1"/>
                          </a:solidFill>
                          <a:effectLst/>
                        </a:rPr>
                        <a:t>Toward RL. 5.7  DOK-3 EVC</a:t>
                      </a:r>
                      <a:endParaRPr lang="en-US" sz="1100" b="1" i="1" u="none"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15682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9</a:t>
                      </a:r>
                      <a:r>
                        <a:rPr lang="en-US" sz="1200" b="1" u="none" dirty="0" smtClean="0">
                          <a:solidFill>
                            <a:schemeClr val="tx1"/>
                          </a:solidFill>
                          <a:effectLst>
                            <a:outerShdw blurRad="38100" dist="38100" dir="2700000" algn="tl">
                              <a:srgbClr val="000000">
                                <a:alpha val="43137"/>
                              </a:srgbClr>
                            </a:outerShdw>
                          </a:effectLst>
                        </a:rPr>
                        <a:t>  </a:t>
                      </a:r>
                      <a:r>
                        <a:rPr lang="en-US" sz="1100" b="0" u="none" dirty="0" smtClean="0">
                          <a:solidFill>
                            <a:schemeClr val="tx1"/>
                          </a:solidFill>
                          <a:effectLst/>
                        </a:rPr>
                        <a:t>Why were the text structures in </a:t>
                      </a:r>
                      <a:r>
                        <a:rPr lang="en-US" sz="1100" b="0" i="1" u="none" dirty="0" smtClean="0">
                          <a:solidFill>
                            <a:schemeClr val="tx1"/>
                          </a:solidFill>
                          <a:effectLst/>
                        </a:rPr>
                        <a:t>both </a:t>
                      </a:r>
                      <a:r>
                        <a:rPr lang="en-US" sz="1100" b="1" i="1" u="none" dirty="0" smtClean="0">
                          <a:solidFill>
                            <a:schemeClr val="tx1"/>
                          </a:solidFill>
                          <a:effectLst/>
                        </a:rPr>
                        <a:t>Who Was Jim White? and Cave Swallows</a:t>
                      </a:r>
                      <a:r>
                        <a:rPr lang="en-US" sz="1100" b="0" u="none" dirty="0" smtClean="0">
                          <a:solidFill>
                            <a:schemeClr val="tx1"/>
                          </a:solidFill>
                          <a:effectLst/>
                        </a:rPr>
                        <a:t>, effective?      </a:t>
                      </a:r>
                      <a:r>
                        <a:rPr lang="en-US" sz="1100" b="0" i="1" u="none" dirty="0" smtClean="0">
                          <a:solidFill>
                            <a:schemeClr val="tx1"/>
                          </a:solidFill>
                          <a:effectLst/>
                        </a:rPr>
                        <a:t>Toward </a:t>
                      </a:r>
                      <a:r>
                        <a:rPr lang="en-US" sz="1100" b="0" i="1" u="none" baseline="0" dirty="0" smtClean="0">
                          <a:solidFill>
                            <a:schemeClr val="tx1"/>
                          </a:solidFill>
                          <a:effectLst/>
                          <a:latin typeface="+mn-lt"/>
                        </a:rPr>
                        <a:t>RI.5.5 DOK-3 </a:t>
                      </a:r>
                      <a:r>
                        <a:rPr lang="en-US" sz="1100" b="0" i="1" u="none" baseline="0" dirty="0" err="1" smtClean="0">
                          <a:solidFill>
                            <a:schemeClr val="tx1"/>
                          </a:solidFill>
                          <a:effectLst/>
                          <a:latin typeface="+mn-lt"/>
                        </a:rPr>
                        <a:t>APx</a:t>
                      </a:r>
                      <a:endParaRPr lang="en-US" sz="1100" b="0" i="1" u="none" baseline="0"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2562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10</a:t>
                      </a:r>
                      <a:r>
                        <a:rPr lang="en-US" sz="1200" b="1" u="none" dirty="0" smtClean="0">
                          <a:solidFill>
                            <a:schemeClr val="tx1"/>
                          </a:solidFill>
                          <a:effectLst>
                            <a:outerShdw blurRad="38100" dist="38100" dir="2700000" algn="tl">
                              <a:srgbClr val="000000">
                                <a:alpha val="43137"/>
                              </a:srgbClr>
                            </a:outerShdw>
                          </a:effectLst>
                        </a:rPr>
                        <a:t>  </a:t>
                      </a:r>
                      <a:r>
                        <a:rPr lang="en-US" sz="1100" b="0" u="none" dirty="0" smtClean="0">
                          <a:solidFill>
                            <a:schemeClr val="tx1"/>
                          </a:solidFill>
                          <a:effectLst/>
                          <a:latin typeface="+mn-lt"/>
                        </a:rPr>
                        <a:t>Why did the text structure</a:t>
                      </a:r>
                      <a:r>
                        <a:rPr lang="en-US" sz="1100" b="0" i="0" u="none" dirty="0" smtClean="0">
                          <a:solidFill>
                            <a:schemeClr val="tx1"/>
                          </a:solidFill>
                          <a:effectLst/>
                          <a:latin typeface="+mn-lt"/>
                        </a:rPr>
                        <a:t> in </a:t>
                      </a:r>
                      <a:r>
                        <a:rPr lang="en-US" sz="1100" b="1" i="1" u="none" dirty="0" smtClean="0">
                          <a:solidFill>
                            <a:schemeClr val="tx1"/>
                          </a:solidFill>
                          <a:effectLst/>
                          <a:latin typeface="+mn-lt"/>
                        </a:rPr>
                        <a:t>How Limestone Caves are Formed </a:t>
                      </a:r>
                      <a:r>
                        <a:rPr lang="en-US" sz="1100" b="0" u="none" dirty="0" smtClean="0">
                          <a:solidFill>
                            <a:schemeClr val="tx1"/>
                          </a:solidFill>
                          <a:effectLst/>
                          <a:latin typeface="+mn-lt"/>
                        </a:rPr>
                        <a:t>need to be different than in </a:t>
                      </a:r>
                      <a:r>
                        <a:rPr lang="en-US" sz="1100" b="1" i="1" u="none" dirty="0" smtClean="0">
                          <a:solidFill>
                            <a:schemeClr val="tx1"/>
                          </a:solidFill>
                          <a:effectLst/>
                          <a:latin typeface="+mn-lt"/>
                        </a:rPr>
                        <a:t>Who Was Jim White?</a:t>
                      </a:r>
                      <a:r>
                        <a:rPr lang="en-US" sz="1100" b="1" i="1" u="none" baseline="0" dirty="0" smtClean="0">
                          <a:solidFill>
                            <a:schemeClr val="tx1"/>
                          </a:solidFill>
                          <a:effectLst/>
                          <a:latin typeface="+mn-lt"/>
                        </a:rPr>
                        <a:t> </a:t>
                      </a:r>
                      <a:r>
                        <a:rPr lang="en-US" sz="1100" b="0" i="1" u="none" baseline="0" dirty="0" smtClean="0">
                          <a:solidFill>
                            <a:schemeClr val="tx1"/>
                          </a:solidFill>
                          <a:effectLst/>
                          <a:latin typeface="+mn-lt"/>
                        </a:rPr>
                        <a:t>Toward </a:t>
                      </a:r>
                      <a:r>
                        <a:rPr lang="en-US" sz="1100" b="0" i="1" u="none" dirty="0" smtClean="0">
                          <a:solidFill>
                            <a:schemeClr val="tx1"/>
                          </a:solidFill>
                          <a:effectLst/>
                          <a:latin typeface="+mn-lt"/>
                        </a:rPr>
                        <a:t>RI.5.5 DOK-4</a:t>
                      </a:r>
                      <a:r>
                        <a:rPr lang="en-US" sz="1100" b="0" i="1" u="none" baseline="0" dirty="0" smtClean="0">
                          <a:solidFill>
                            <a:schemeClr val="tx1"/>
                          </a:solidFill>
                          <a:effectLst/>
                          <a:latin typeface="+mn-lt"/>
                        </a:rPr>
                        <a:t> SYU</a:t>
                      </a:r>
                      <a:endParaRPr lang="en-US" sz="1100" b="0" i="1"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18218">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11</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itchFamily="34" charset="0"/>
                        </a:rPr>
                        <a:t> </a:t>
                      </a:r>
                      <a:r>
                        <a:rPr lang="en-US" sz="1100" b="0" dirty="0" smtClean="0">
                          <a:latin typeface="+mn-lt"/>
                          <a:cs typeface="Helvetica" pitchFamily="34" charset="0"/>
                        </a:rPr>
                        <a:t>Based on the</a:t>
                      </a:r>
                      <a:r>
                        <a:rPr lang="en-US" sz="1100" b="0" dirty="0" smtClean="0">
                          <a:solidFill>
                            <a:schemeClr val="tx1"/>
                          </a:solidFill>
                          <a:latin typeface="+mn-lt"/>
                          <a:cs typeface="Helvetica" pitchFamily="34" charset="0"/>
                        </a:rPr>
                        <a:t> </a:t>
                      </a:r>
                      <a:r>
                        <a:rPr lang="en-US" sz="1100" b="0" u="none" dirty="0" smtClean="0">
                          <a:solidFill>
                            <a:schemeClr val="tx1"/>
                          </a:solidFill>
                          <a:latin typeface="+mn-lt"/>
                          <a:cs typeface="Helvetica" pitchFamily="34" charset="0"/>
                        </a:rPr>
                        <a:t>passages </a:t>
                      </a:r>
                      <a:r>
                        <a:rPr lang="en-US" sz="1100" b="1" i="1" u="none" dirty="0" smtClean="0">
                          <a:solidFill>
                            <a:schemeClr val="tx1"/>
                          </a:solidFill>
                          <a:latin typeface="+mn-lt"/>
                          <a:cs typeface="Helvetica" pitchFamily="34" charset="0"/>
                        </a:rPr>
                        <a:t>How Limestone Caves are Formed</a:t>
                      </a:r>
                      <a:r>
                        <a:rPr lang="en-US" sz="1100" b="1" u="none" dirty="0" smtClean="0">
                          <a:solidFill>
                            <a:schemeClr val="tx1"/>
                          </a:solidFill>
                          <a:latin typeface="+mn-lt"/>
                          <a:cs typeface="Helvetica" pitchFamily="34" charset="0"/>
                        </a:rPr>
                        <a:t> </a:t>
                      </a:r>
                      <a:r>
                        <a:rPr lang="en-US" sz="1100" b="0" dirty="0" smtClean="0">
                          <a:latin typeface="+mn-lt"/>
                          <a:cs typeface="Helvetica" pitchFamily="34" charset="0"/>
                        </a:rPr>
                        <a:t>and </a:t>
                      </a:r>
                      <a:r>
                        <a:rPr lang="en-US" sz="1100" b="1" i="1" u="none" dirty="0" smtClean="0">
                          <a:solidFill>
                            <a:schemeClr val="tx1"/>
                          </a:solidFill>
                          <a:latin typeface="+mn-lt"/>
                          <a:cs typeface="Helvetica" pitchFamily="34" charset="0"/>
                        </a:rPr>
                        <a:t>Who</a:t>
                      </a:r>
                      <a:r>
                        <a:rPr lang="en-US" sz="1100" b="1" i="1" u="none" baseline="0" dirty="0" smtClean="0">
                          <a:solidFill>
                            <a:schemeClr val="tx1"/>
                          </a:solidFill>
                          <a:latin typeface="+mn-lt"/>
                          <a:cs typeface="Helvetica" pitchFamily="34" charset="0"/>
                        </a:rPr>
                        <a:t> </a:t>
                      </a:r>
                      <a:r>
                        <a:rPr lang="en-US" sz="1100" b="1" i="1" u="none" dirty="0" smtClean="0">
                          <a:solidFill>
                            <a:schemeClr val="tx1"/>
                          </a:solidFill>
                          <a:latin typeface="+mn-lt"/>
                          <a:cs typeface="Helvetica" pitchFamily="34" charset="0"/>
                        </a:rPr>
                        <a:t>Was Jim White?</a:t>
                      </a:r>
                      <a:r>
                        <a:rPr lang="en-US" sz="1100" b="0" dirty="0" smtClean="0">
                          <a:solidFill>
                            <a:schemeClr val="tx1"/>
                          </a:solidFill>
                          <a:latin typeface="+mn-lt"/>
                          <a:cs typeface="Helvetica" pitchFamily="34" charset="0"/>
                        </a:rPr>
                        <a:t>, </a:t>
                      </a:r>
                      <a:r>
                        <a:rPr lang="en-US" sz="1100" b="0" dirty="0" smtClean="0">
                          <a:latin typeface="+mn-lt"/>
                          <a:cs typeface="Helvetica" pitchFamily="34" charset="0"/>
                        </a:rPr>
                        <a:t>how do we know the formation of Carlsbad Caverns took millions of years?</a:t>
                      </a:r>
                      <a:r>
                        <a:rPr lang="en-US" sz="1100" b="0" baseline="0" dirty="0" smtClean="0">
                          <a:latin typeface="+mn-lt"/>
                          <a:cs typeface="Helvetica" pitchFamily="34" charset="0"/>
                        </a:rPr>
                        <a:t> </a:t>
                      </a:r>
                      <a:r>
                        <a:rPr lang="en-US" sz="1100" b="0" i="1" baseline="0" dirty="0" smtClean="0">
                          <a:latin typeface="+mn-lt"/>
                          <a:cs typeface="Helvetica" pitchFamily="34" charset="0"/>
                        </a:rPr>
                        <a:t>Toward </a:t>
                      </a:r>
                      <a:r>
                        <a:rPr lang="en-US" sz="1100" b="0" i="1" u="none" baseline="0" dirty="0" smtClean="0">
                          <a:solidFill>
                            <a:schemeClr val="tx1"/>
                          </a:solidFill>
                          <a:effectLst/>
                          <a:latin typeface="+mn-lt"/>
                        </a:rPr>
                        <a:t>RI.5.6  DOK-2 </a:t>
                      </a:r>
                      <a:r>
                        <a:rPr lang="en-US" sz="1100" b="0" i="1" u="none" baseline="0" dirty="0" err="1" smtClean="0">
                          <a:solidFill>
                            <a:schemeClr val="tx1"/>
                          </a:solidFill>
                          <a:effectLst/>
                          <a:latin typeface="+mn-lt"/>
                        </a:rPr>
                        <a:t>ANp</a:t>
                      </a:r>
                      <a:endParaRPr lang="en-US" sz="1100" b="0" i="1" u="none" kern="1200" dirty="0" smtClean="0">
                        <a:solidFill>
                          <a:schemeClr val="tx1"/>
                        </a:solidFill>
                        <a:effectLst/>
                        <a:latin typeface="+mn-lt"/>
                        <a:ea typeface="+mn-ea"/>
                        <a:cs typeface="+mn-cs"/>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12</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Which statement </a:t>
                      </a:r>
                      <a:r>
                        <a:rPr lang="en-US" sz="1100" b="0" u="sng" dirty="0" smtClean="0">
                          <a:latin typeface="+mn-lt"/>
                          <a:cs typeface="Helvetica" pitchFamily="34" charset="0"/>
                        </a:rPr>
                        <a:t>best</a:t>
                      </a:r>
                      <a:r>
                        <a:rPr lang="en-US" sz="1100" b="0" dirty="0" smtClean="0">
                          <a:latin typeface="+mn-lt"/>
                          <a:cs typeface="Helvetica" pitchFamily="34" charset="0"/>
                        </a:rPr>
                        <a:t> explains the different purposes of the two passages </a:t>
                      </a:r>
                      <a:r>
                        <a:rPr lang="en-US" sz="1100" b="1" i="1" u="none" dirty="0" smtClean="0">
                          <a:solidFill>
                            <a:schemeClr val="tx1"/>
                          </a:solidFill>
                          <a:latin typeface="+mn-lt"/>
                          <a:cs typeface="Helvetica" pitchFamily="34" charset="0"/>
                        </a:rPr>
                        <a:t>Who is Jim White? </a:t>
                      </a:r>
                      <a:r>
                        <a:rPr lang="en-US" sz="1100" b="0" dirty="0" smtClean="0">
                          <a:latin typeface="+mn-lt"/>
                          <a:cs typeface="Helvetica" pitchFamily="34" charset="0"/>
                        </a:rPr>
                        <a:t>and </a:t>
                      </a:r>
                      <a:r>
                        <a:rPr lang="en-US" sz="1100" b="1" i="1" u="none" dirty="0" smtClean="0">
                          <a:solidFill>
                            <a:schemeClr val="tx1"/>
                          </a:solidFill>
                          <a:latin typeface="+mn-lt"/>
                          <a:cs typeface="Helvetica" pitchFamily="34" charset="0"/>
                        </a:rPr>
                        <a:t>How Limestone Caves are Formed</a:t>
                      </a:r>
                      <a:r>
                        <a:rPr lang="en-US" sz="1100" b="0" i="1" dirty="0" smtClean="0">
                          <a:latin typeface="+mn-lt"/>
                          <a:cs typeface="Helvetica" pitchFamily="34" charset="0"/>
                        </a:rPr>
                        <a:t>?</a:t>
                      </a:r>
                      <a:r>
                        <a:rPr lang="en-US" sz="1100" b="0" i="0" baseline="0" dirty="0" smtClean="0">
                          <a:latin typeface="+mn-lt"/>
                          <a:cs typeface="Helvetica" pitchFamily="34" charset="0"/>
                        </a:rPr>
                        <a:t> </a:t>
                      </a:r>
                      <a:r>
                        <a:rPr lang="en-US" sz="1100" b="0" i="1" dirty="0" smtClean="0">
                          <a:latin typeface="+mn-lt"/>
                          <a:cs typeface="Helvetica" pitchFamily="34" charset="0"/>
                        </a:rPr>
                        <a:t>Toward  </a:t>
                      </a:r>
                      <a:r>
                        <a:rPr lang="en-US" sz="1100" b="0" i="1" u="none" baseline="0" dirty="0" smtClean="0">
                          <a:solidFill>
                            <a:schemeClr val="tx1"/>
                          </a:solidFill>
                          <a:effectLst/>
                          <a:latin typeface="+mn-lt"/>
                        </a:rPr>
                        <a:t>RI.5.6 DOK-4 ANN</a:t>
                      </a:r>
                      <a:endParaRPr lang="en-US" sz="1100" b="0" i="1" u="none" dirty="0" smtClean="0">
                        <a:solidFill>
                          <a:schemeClr val="tx1"/>
                        </a:solidFill>
                        <a:latin typeface="+mn-lt"/>
                        <a:cs typeface="Helvetica" pitchFamily="34" charset="0"/>
                      </a:endParaRPr>
                    </a:p>
                  </a:txBody>
                  <a:tcPr marL="97155" marR="97155" marT="47897" marB="47897"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D</a:t>
                      </a:r>
                      <a:endParaRPr lang="en-US"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2286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13</a:t>
                      </a:r>
                      <a:r>
                        <a:rPr lang="en-US" sz="1200" b="0" u="none" baseline="0" dirty="0" smtClean="0">
                          <a:solidFill>
                            <a:schemeClr val="dk1"/>
                          </a:solidFill>
                          <a:effectLst/>
                          <a:latin typeface="+mn-lt"/>
                        </a:rPr>
                        <a:t> </a:t>
                      </a:r>
                      <a:r>
                        <a:rPr lang="en-US" sz="1100" b="0" u="none" baseline="0" dirty="0" smtClean="0">
                          <a:solidFill>
                            <a:schemeClr val="dk1"/>
                          </a:solidFill>
                          <a:effectLst/>
                          <a:latin typeface="+mn-lt"/>
                        </a:rPr>
                        <a:t>What is the main purpose of the illustrations shown in the </a:t>
                      </a:r>
                      <a:r>
                        <a:rPr lang="en-US" sz="1100" b="0" u="none" baseline="0" dirty="0" smtClean="0">
                          <a:solidFill>
                            <a:srgbClr val="FF0000"/>
                          </a:solidFill>
                          <a:effectLst/>
                          <a:latin typeface="+mn-lt"/>
                        </a:rPr>
                        <a:t>“</a:t>
                      </a:r>
                      <a:r>
                        <a:rPr lang="en-US" sz="1100" b="0" u="none" baseline="0" dirty="0" smtClean="0">
                          <a:solidFill>
                            <a:schemeClr val="dk1"/>
                          </a:solidFill>
                          <a:effectLst/>
                          <a:latin typeface="+mn-lt"/>
                        </a:rPr>
                        <a:t>Three Stages of Limestone Cave Formation</a:t>
                      </a:r>
                      <a:r>
                        <a:rPr lang="en-US" sz="1100" b="0" u="none" baseline="0" dirty="0" smtClean="0">
                          <a:solidFill>
                            <a:srgbClr val="FF0000"/>
                          </a:solidFill>
                          <a:effectLst/>
                          <a:latin typeface="+mn-lt"/>
                        </a:rPr>
                        <a:t>”</a:t>
                      </a:r>
                      <a:r>
                        <a:rPr lang="en-US" sz="1100" b="0" u="none" baseline="0" dirty="0" smtClean="0">
                          <a:solidFill>
                            <a:schemeClr val="dk1"/>
                          </a:solidFill>
                          <a:effectLst/>
                          <a:latin typeface="+mn-lt"/>
                        </a:rPr>
                        <a:t>?  </a:t>
                      </a:r>
                      <a:r>
                        <a:rPr lang="en-US" sz="1100" b="0" i="1" dirty="0" smtClean="0">
                          <a:latin typeface="+mn-lt"/>
                          <a:cs typeface="Helvetica" pitchFamily="34" charset="0"/>
                        </a:rPr>
                        <a:t>Toward </a:t>
                      </a:r>
                      <a:r>
                        <a:rPr lang="en-US" sz="1100" b="0" i="1" u="none" dirty="0" smtClean="0">
                          <a:solidFill>
                            <a:schemeClr val="tx1"/>
                          </a:solidFill>
                          <a:effectLst/>
                          <a:latin typeface="+mn-lt"/>
                        </a:rPr>
                        <a:t>RI.5.7 DOK-1 </a:t>
                      </a:r>
                      <a:r>
                        <a:rPr lang="en-US" sz="1100" b="0" i="1" u="none" dirty="0" err="1" smtClean="0">
                          <a:solidFill>
                            <a:schemeClr val="tx1"/>
                          </a:solidFill>
                          <a:effectLst/>
                          <a:latin typeface="+mn-lt"/>
                        </a:rPr>
                        <a:t>Cf</a:t>
                      </a:r>
                      <a:endParaRPr lang="en-US" sz="1100" b="0" i="1"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i="0" dirty="0" smtClean="0">
                          <a:effectLst>
                            <a:outerShdw blurRad="38100" dist="38100" dir="2700000" algn="tl">
                              <a:srgbClr val="000000">
                                <a:alpha val="43137"/>
                              </a:srgbClr>
                            </a:outerShdw>
                          </a:effectLst>
                        </a:rPr>
                        <a:t>B</a:t>
                      </a:r>
                      <a:endParaRPr lang="en-US" sz="1200" b="1" i="0" dirty="0">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7867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14</a:t>
                      </a:r>
                      <a:r>
                        <a:rPr lang="en-US" sz="1200" b="1" u="none" dirty="0" smtClean="0">
                          <a:solidFill>
                            <a:schemeClr val="tx1"/>
                          </a:solidFill>
                          <a:effectLst>
                            <a:outerShdw blurRad="38100" dist="38100" dir="2700000" algn="tl">
                              <a:srgbClr val="000000">
                                <a:alpha val="43137"/>
                              </a:srgbClr>
                            </a:outerShdw>
                          </a:effectLst>
                        </a:rPr>
                        <a:t> </a:t>
                      </a:r>
                      <a:r>
                        <a:rPr lang="en-US" sz="1100" b="0" dirty="0" smtClean="0">
                          <a:latin typeface="+mn-lt"/>
                          <a:cs typeface="Helvetica" pitchFamily="34" charset="0"/>
                        </a:rPr>
                        <a:t>Which statement explains when the middle part of the limestone rock first begins to erode? </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1" dirty="0" smtClean="0">
                          <a:latin typeface="+mn-lt"/>
                          <a:cs typeface="Helvetica" pitchFamily="34" charset="0"/>
                        </a:rPr>
                        <a:t>Toward </a:t>
                      </a:r>
                      <a:r>
                        <a:rPr lang="en-US" sz="1100" b="0" i="1" u="none" dirty="0" smtClean="0">
                          <a:solidFill>
                            <a:schemeClr val="tx1"/>
                          </a:solidFill>
                          <a:effectLst/>
                        </a:rPr>
                        <a:t>RI.5.7 DOK-2</a:t>
                      </a:r>
                      <a:r>
                        <a:rPr lang="en-US" sz="1100" b="0" i="1" u="none" baseline="0" dirty="0" smtClean="0">
                          <a:solidFill>
                            <a:schemeClr val="tx1"/>
                          </a:solidFill>
                          <a:effectLst/>
                        </a:rPr>
                        <a:t> Cl</a:t>
                      </a:r>
                      <a:endParaRPr lang="en-US" sz="1100" b="0" i="1" u="none" dirty="0" smtClean="0">
                        <a:solidFill>
                          <a:schemeClr val="tx1"/>
                        </a:solidFill>
                        <a:effectLst/>
                      </a:endParaRPr>
                    </a:p>
                  </a:txBody>
                  <a:tcPr marL="97155" marR="97155" marT="47897" marB="47897"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15</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a:t>
                      </a:r>
                      <a:r>
                        <a:rPr lang="en-US" sz="1200" b="1" u="sng" baseline="0" dirty="0" smtClean="0">
                          <a:solidFill>
                            <a:schemeClr val="tx1"/>
                          </a:solidFill>
                          <a:effectLst>
                            <a:outerShdw blurRad="38100" dist="38100" dir="2700000" algn="tl">
                              <a:srgbClr val="000000">
                                <a:alpha val="43137"/>
                              </a:srgbClr>
                            </a:outerShdw>
                          </a:effectLst>
                        </a:rPr>
                        <a:t> Response</a:t>
                      </a:r>
                      <a:r>
                        <a:rPr lang="en-US" sz="1200" b="0" i="1" u="none" baseline="0" dirty="0" smtClean="0">
                          <a:solidFill>
                            <a:schemeClr val="tx1"/>
                          </a:solidFill>
                          <a:effectLst/>
                        </a:rPr>
                        <a:t>          </a:t>
                      </a:r>
                      <a:r>
                        <a:rPr lang="en-US" sz="1100" b="0" i="1" u="none" baseline="0" dirty="0" smtClean="0">
                          <a:solidFill>
                            <a:schemeClr val="tx1"/>
                          </a:solidFill>
                          <a:effectLst/>
                        </a:rPr>
                        <a:t>Toward W.5.6 DOK - SYV</a:t>
                      </a:r>
                      <a:endParaRPr lang="en-US" sz="1100" b="0" i="1" u="none" dirty="0" smtClean="0">
                        <a:solidFill>
                          <a:schemeClr val="tx1"/>
                        </a:solidFill>
                        <a:effectLs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16</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 Response</a:t>
                      </a:r>
                      <a:r>
                        <a:rPr lang="en-US" sz="1200" b="1" u="none" dirty="0" smtClean="0">
                          <a:solidFill>
                            <a:schemeClr val="tx1"/>
                          </a:solidFill>
                          <a:effectLst>
                            <a:outerShdw blurRad="38100" dist="38100" dir="2700000" algn="tl">
                              <a:srgbClr val="000000">
                                <a:alpha val="43137"/>
                              </a:srgbClr>
                            </a:outerShdw>
                          </a:effectLst>
                        </a:rPr>
                        <a:t>            </a:t>
                      </a:r>
                      <a:r>
                        <a:rPr lang="en-US" sz="1100" b="0" i="1" u="none" dirty="0" smtClean="0">
                          <a:solidFill>
                            <a:schemeClr val="tx1"/>
                          </a:solidFill>
                          <a:effectLst>
                            <a:outerShdw blurRad="38100" dist="38100" dir="2700000" algn="tl">
                              <a:srgbClr val="000000">
                                <a:alpha val="43137"/>
                              </a:srgbClr>
                            </a:outerShdw>
                          </a:effectLst>
                        </a:rPr>
                        <a:t>Toward W.5.7 DOK -2 </a:t>
                      </a:r>
                      <a:r>
                        <a:rPr lang="en-US" sz="1100" b="0" i="1" u="none" dirty="0" err="1" smtClean="0">
                          <a:solidFill>
                            <a:schemeClr val="tx1"/>
                          </a:solidFill>
                          <a:effectLst>
                            <a:outerShdw blurRad="38100" dist="38100" dir="2700000" algn="tl">
                              <a:srgbClr val="000000">
                                <a:alpha val="43137"/>
                              </a:srgbClr>
                            </a:outerShdw>
                          </a:effectLst>
                        </a:rPr>
                        <a:t>APn</a:t>
                      </a:r>
                      <a:endParaRPr lang="en-US" sz="11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0199">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Write</a:t>
                      </a:r>
                      <a:r>
                        <a:rPr lang="en-US" sz="1200" b="1" u="sng" baseline="0" dirty="0" smtClean="0">
                          <a:solidFill>
                            <a:schemeClr val="tx1"/>
                          </a:solidFill>
                          <a:effectLst>
                            <a:outerShdw blurRad="38100" dist="38100" dir="2700000" algn="tl">
                              <a:srgbClr val="000000">
                                <a:alpha val="43137"/>
                              </a:srgbClr>
                            </a:outerShdw>
                          </a:effectLst>
                        </a:rPr>
                        <a:t> and Revise</a:t>
                      </a:r>
                      <a:endParaRPr lang="en-US" sz="12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17</a:t>
                      </a:r>
                      <a:r>
                        <a:rPr lang="en-US" sz="1200" b="1" u="none" dirty="0" smtClean="0">
                          <a:solidFill>
                            <a:schemeClr val="tx1"/>
                          </a:solidFill>
                          <a:effectLst>
                            <a:outerShdw blurRad="38100" dist="38100" dir="2700000" algn="tl">
                              <a:srgbClr val="000000">
                                <a:alpha val="43137"/>
                              </a:srgbClr>
                            </a:outerShdw>
                          </a:effectLst>
                        </a:rPr>
                        <a:t>  </a:t>
                      </a:r>
                      <a:r>
                        <a:rPr lang="en-US" sz="1200" b="1" u="none" baseline="0" dirty="0" smtClean="0">
                          <a:solidFill>
                            <a:schemeClr val="tx1"/>
                          </a:solidFill>
                          <a:effectLst>
                            <a:outerShdw blurRad="38100" dist="38100" dir="2700000" algn="tl">
                              <a:srgbClr val="000000">
                                <a:alpha val="43137"/>
                              </a:srgbClr>
                            </a:outerShdw>
                          </a:effectLst>
                        </a:rPr>
                        <a:t> </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Brief</a:t>
                      </a:r>
                      <a:r>
                        <a:rPr lang="en-US" sz="1200" b="1" u="sng" baseline="0" dirty="0" smtClean="0">
                          <a:solidFill>
                            <a:schemeClr val="tx1"/>
                          </a:solidFill>
                          <a:effectLst>
                            <a:outerShdw blurRad="38100" dist="38100" dir="2700000" algn="tl">
                              <a:srgbClr val="000000">
                                <a:alpha val="43137"/>
                              </a:srgbClr>
                            </a:outerShdw>
                          </a:effectLst>
                        </a:rPr>
                        <a:t> Write  </a:t>
                      </a:r>
                      <a:r>
                        <a:rPr lang="en-US" sz="1100" b="0" i="1" u="none" baseline="0" dirty="0" smtClean="0">
                          <a:solidFill>
                            <a:schemeClr val="tx1"/>
                          </a:solidFill>
                          <a:effectLst>
                            <a:outerShdw blurRad="38100" dist="38100" dir="2700000" algn="tl">
                              <a:srgbClr val="000000">
                                <a:alpha val="43137"/>
                              </a:srgbClr>
                            </a:outerShdw>
                          </a:effectLst>
                        </a:rPr>
                        <a:t>Toward W.5.1a</a:t>
                      </a:r>
                      <a:endParaRPr lang="en-US" sz="11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3pts.</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0908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18</a:t>
                      </a:r>
                      <a:r>
                        <a:rPr lang="en-US" sz="1200" b="0" u="none" baseline="0" dirty="0" smtClean="0">
                          <a:solidFill>
                            <a:schemeClr val="tx1"/>
                          </a:solidFill>
                          <a:effectLst/>
                        </a:rPr>
                        <a:t>  </a:t>
                      </a:r>
                      <a:r>
                        <a:rPr lang="en-US" sz="1100" b="0" u="none" baseline="0" dirty="0" smtClean="0">
                          <a:solidFill>
                            <a:schemeClr val="tx1"/>
                          </a:solidFill>
                          <a:effectLst/>
                        </a:rPr>
                        <a:t>Which of the following sentences does not support the main idea of the paragraph? </a:t>
                      </a:r>
                      <a:r>
                        <a:rPr lang="en-US" sz="1100" b="0" i="1" u="none" baseline="0" dirty="0" smtClean="0">
                          <a:solidFill>
                            <a:schemeClr val="tx1"/>
                          </a:solidFill>
                          <a:effectLst/>
                        </a:rPr>
                        <a:t>W.2b</a:t>
                      </a:r>
                      <a:r>
                        <a:rPr lang="en-US" sz="1100" b="0" u="none" baseline="0" dirty="0" smtClean="0">
                          <a:solidFill>
                            <a:schemeClr val="tx1"/>
                          </a:solidFill>
                          <a:effectLst/>
                        </a:rPr>
                        <a:t> </a:t>
                      </a:r>
                      <a:r>
                        <a:rPr lang="en-US" sz="900" b="0" i="1" u="none" baseline="0" dirty="0" smtClean="0">
                          <a:solidFill>
                            <a:schemeClr val="tx1"/>
                          </a:solidFill>
                          <a:effectLst/>
                        </a:rPr>
                        <a:t>DOK 2-3</a:t>
                      </a: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19315">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19</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itchFamily="34" charset="0"/>
                        </a:rPr>
                        <a:t>Combine the two sentences in the best way that does not change the meaning of the original sentences</a:t>
                      </a:r>
                      <a:r>
                        <a:rPr lang="en-US" sz="1100" b="1" dirty="0" smtClean="0">
                          <a:latin typeface="Helvetica" pitchFamily="34" charset="0"/>
                          <a:cs typeface="Helvetica" pitchFamily="34" charset="0"/>
                        </a:rPr>
                        <a:t>. </a:t>
                      </a:r>
                      <a:r>
                        <a:rPr lang="en-US" sz="1100" b="0" i="1" dirty="0" smtClean="0">
                          <a:latin typeface="+mn-lt"/>
                          <a:cs typeface="Helvetica" panose="020B0604020202020204" pitchFamily="34" charset="0"/>
                        </a:rPr>
                        <a:t>L.5.3a  </a:t>
                      </a:r>
                      <a:r>
                        <a:rPr lang="en-US" sz="1100" b="0" i="1" dirty="0" smtClean="0">
                          <a:solidFill>
                            <a:schemeClr val="tx1"/>
                          </a:solidFill>
                          <a:latin typeface="+mn-lt"/>
                          <a:cs typeface="Helvetica" panose="020B0604020202020204" pitchFamily="34" charset="0"/>
                        </a:rPr>
                        <a:t>DOK 1-2</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D</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76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20</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itchFamily="34" charset="0"/>
                        </a:rPr>
                        <a:t>Which sentence shows where the comma should be placed</a:t>
                      </a:r>
                      <a:r>
                        <a:rPr lang="en-US" sz="1100" b="0" dirty="0" smtClean="0">
                          <a:latin typeface="Helvetica" pitchFamily="34" charset="0"/>
                          <a:cs typeface="Helvetica" pitchFamily="34" charset="0"/>
                        </a:rPr>
                        <a:t>?</a:t>
                      </a:r>
                      <a:r>
                        <a:rPr lang="en-US" sz="1100" b="1" dirty="0" smtClean="0">
                          <a:latin typeface="Helvetica" pitchFamily="34" charset="0"/>
                          <a:cs typeface="Helvetica" pitchFamily="34" charset="0"/>
                        </a:rPr>
                        <a:t>  </a:t>
                      </a:r>
                      <a:r>
                        <a:rPr lang="en-US" sz="1100" b="0" i="1" dirty="0" smtClean="0">
                          <a:latin typeface="+mn-lt"/>
                          <a:cs typeface="Helvetica" panose="020B0604020202020204" pitchFamily="34" charset="0"/>
                        </a:rPr>
                        <a:t>L.5.2b</a:t>
                      </a:r>
                      <a:r>
                        <a:rPr lang="en-US" sz="1100" b="0" dirty="0" smtClean="0">
                          <a:latin typeface="+mn-lt"/>
                          <a:cs typeface="Helvetica" panose="020B0604020202020204" pitchFamily="34" charset="0"/>
                        </a:rPr>
                        <a:t>  </a:t>
                      </a:r>
                      <a:r>
                        <a:rPr lang="en-US" sz="1100" b="0" i="1" dirty="0" smtClean="0">
                          <a:solidFill>
                            <a:schemeClr val="tx1"/>
                          </a:solidFill>
                          <a:latin typeface="+mn-lt"/>
                          <a:cs typeface="Helvetica" panose="020B0604020202020204" pitchFamily="34" charset="0"/>
                        </a:rPr>
                        <a:t>DOK 1-2</a:t>
                      </a:r>
                      <a:endParaRPr kumimoji="0" lang="en-US" sz="1100" b="0" i="1"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D</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1524571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pSp>
        <p:nvGrpSpPr>
          <p:cNvPr id="5" name="Group 19"/>
          <p:cNvGrpSpPr/>
          <p:nvPr/>
        </p:nvGrpSpPr>
        <p:grpSpPr>
          <a:xfrm>
            <a:off x="835909" y="1807212"/>
            <a:ext cx="5829300" cy="5126989"/>
            <a:chOff x="786738" y="357732"/>
            <a:chExt cx="5486400" cy="4893944"/>
          </a:xfrm>
        </p:grpSpPr>
        <p:sp>
          <p:nvSpPr>
            <p:cNvPr id="6" name="TextBox 5"/>
            <p:cNvSpPr txBox="1"/>
            <p:nvPr/>
          </p:nvSpPr>
          <p:spPr>
            <a:xfrm>
              <a:off x="786738" y="3160757"/>
              <a:ext cx="5486400" cy="2090919"/>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Student Copy</a:t>
              </a:r>
            </a:p>
            <a:p>
              <a:r>
                <a:rPr lang="en-US" sz="3400" b="1" dirty="0">
                  <a:effectLst>
                    <a:outerShdw blurRad="38100" dist="38100" dir="2700000" algn="tl">
                      <a:srgbClr val="000000">
                        <a:alpha val="43137"/>
                      </a:srgbClr>
                    </a:outerShdw>
                  </a:effectLst>
                </a:rPr>
                <a:t>Pre-Assessment Quarter </a:t>
              </a:r>
              <a:r>
                <a:rPr lang="en-US" sz="3400" b="1" dirty="0" smtClean="0">
                  <a:effectLst>
                    <a:outerShdw blurRad="38100" dist="38100" dir="2700000" algn="tl">
                      <a:srgbClr val="000000">
                        <a:alpha val="43137"/>
                      </a:srgbClr>
                    </a:outerShdw>
                  </a:effectLst>
                </a:rPr>
                <a:t>2</a:t>
              </a:r>
            </a:p>
            <a:p>
              <a:endParaRPr lang="en-US" sz="3400" b="1" dirty="0">
                <a:effectLst>
                  <a:outerShdw blurRad="38100" dist="38100" dir="2700000" algn="tl">
                    <a:srgbClr val="000000">
                      <a:alpha val="43137"/>
                    </a:srgbClr>
                  </a:outerShdw>
                </a:effectLst>
              </a:endParaRPr>
            </a:p>
            <a:p>
              <a:r>
                <a:rPr lang="en-US" sz="3400" b="1" dirty="0">
                  <a:effectLst>
                    <a:outerShdw blurRad="38100" dist="38100" dir="2700000" algn="tl">
                      <a:srgbClr val="000000">
                        <a:alpha val="43137"/>
                      </a:srgbClr>
                    </a:outerShdw>
                  </a:effectLst>
                </a:rPr>
                <a:t>Name ____________________</a:t>
              </a:r>
            </a:p>
          </p:txBody>
        </p:sp>
        <p:sp>
          <p:nvSpPr>
            <p:cNvPr id="9" name="Rectangle 8"/>
            <p:cNvSpPr/>
            <p:nvPr/>
          </p:nvSpPr>
          <p:spPr>
            <a:xfrm>
              <a:off x="1066800" y="357732"/>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12" name="Right Triangle 1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ight Triangle 1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14" name="Group 13"/>
          <p:cNvGrpSpPr/>
          <p:nvPr/>
        </p:nvGrpSpPr>
        <p:grpSpPr>
          <a:xfrm>
            <a:off x="838584" y="2514600"/>
            <a:ext cx="2285616" cy="2498676"/>
            <a:chOff x="4836537" y="228597"/>
            <a:chExt cx="1888849" cy="2201532"/>
          </a:xfrm>
        </p:grpSpPr>
        <p:sp>
          <p:nvSpPr>
            <p:cNvPr id="15" name="Parallelogram 14"/>
            <p:cNvSpPr/>
            <p:nvPr/>
          </p:nvSpPr>
          <p:spPr>
            <a:xfrm rot="1584430" flipH="1">
              <a:off x="4836537" y="577718"/>
              <a:ext cx="1888849" cy="1359161"/>
            </a:xfrm>
            <a:prstGeom prst="parallelogram">
              <a:avLst/>
            </a:prstGeom>
            <a:solidFill>
              <a:srgbClr val="730E00">
                <a:lumMod val="75000"/>
              </a:srgb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Franklin Gothic Book"/>
                <a:ea typeface="+mn-ea"/>
                <a:cs typeface="+mn-cs"/>
              </a:endParaRPr>
            </a:p>
          </p:txBody>
        </p:sp>
        <p:sp>
          <p:nvSpPr>
            <p:cNvPr id="16" name="Rectangle 15"/>
            <p:cNvSpPr/>
            <p:nvPr/>
          </p:nvSpPr>
          <p:spPr>
            <a:xfrm>
              <a:off x="5105400" y="228597"/>
              <a:ext cx="1197764" cy="923330"/>
            </a:xfrm>
            <a:prstGeom prst="rect">
              <a:avLst/>
            </a:prstGeom>
            <a:solidFill>
              <a:sysClr val="window" lastClr="FFFFFF">
                <a:lumMod val="95000"/>
              </a:sysClr>
            </a:solidFill>
            <a:ln>
              <a:solidFill>
                <a:srgbClr val="AD010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5</a:t>
              </a:r>
              <a:r>
                <a:rPr kumimoji="0" lang="en-US" sz="5400" b="1" i="0" u="none" strike="noStrike" kern="0" cap="none" spc="0" normalizeH="0" baseline="3000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th</a:t>
              </a:r>
              <a:r>
                <a:rPr kumimoji="0" lang="en-US" sz="5400" b="1" i="0" u="none" strike="noStrike" kern="0" cap="none" spc="0" normalizeH="0" baseline="0" noProof="0" dirty="0" smtClean="0">
                  <a:ln w="11430"/>
                  <a:gradFill>
                    <a:gsLst>
                      <a:gs pos="0">
                        <a:srgbClr val="730E00">
                          <a:tint val="90000"/>
                          <a:satMod val="120000"/>
                        </a:srgbClr>
                      </a:gs>
                      <a:gs pos="25000">
                        <a:srgbClr val="730E00">
                          <a:tint val="93000"/>
                          <a:satMod val="120000"/>
                        </a:srgbClr>
                      </a:gs>
                      <a:gs pos="50000">
                        <a:srgbClr val="730E00">
                          <a:shade val="89000"/>
                          <a:satMod val="110000"/>
                        </a:srgbClr>
                      </a:gs>
                      <a:gs pos="75000">
                        <a:srgbClr val="730E00">
                          <a:tint val="93000"/>
                          <a:satMod val="120000"/>
                        </a:srgbClr>
                      </a:gs>
                      <a:gs pos="100000">
                        <a:srgbClr val="730E00">
                          <a:tint val="90000"/>
                          <a:satMod val="120000"/>
                        </a:srgbClr>
                      </a:gs>
                    </a:gsLst>
                    <a:lin ang="5400000"/>
                  </a:gradFill>
                  <a:effectLst>
                    <a:outerShdw blurRad="80000" dist="40000" dir="5040000" algn="tl">
                      <a:srgbClr val="000000">
                        <a:alpha val="30000"/>
                      </a:srgbClr>
                    </a:outerShdw>
                  </a:effectLst>
                  <a:uLnTx/>
                  <a:uFillTx/>
                  <a:latin typeface="Franklin Gothic Book"/>
                </a:rPr>
                <a:t> </a:t>
              </a:r>
            </a:p>
          </p:txBody>
        </p:sp>
        <p:pic>
          <p:nvPicPr>
            <p:cNvPr id="17" name="Picture 4" descr="C:\Documents and Settings\Owner\Local Settings\Temporary Internet Files\Content.IE5\S7ZGNZXZ\MM900318123[1].gif"/>
            <p:cNvPicPr>
              <a:picLocks noChangeAspect="1" noChangeArrowheads="1" noCrop="1"/>
            </p:cNvPicPr>
            <p:nvPr/>
          </p:nvPicPr>
          <p:blipFill>
            <a:blip r:embed="rId3" cstate="print"/>
            <a:srcRect/>
            <a:stretch>
              <a:fillRect/>
            </a:stretch>
          </p:blipFill>
          <p:spPr bwMode="auto">
            <a:xfrm>
              <a:off x="5504106" y="860668"/>
              <a:ext cx="1132168" cy="765842"/>
            </a:xfrm>
            <a:prstGeom prst="rect">
              <a:avLst/>
            </a:prstGeom>
            <a:noFill/>
          </p:spPr>
        </p:pic>
        <p:pic>
          <p:nvPicPr>
            <p:cNvPr id="18" name="Picture 7" descr="C:\Documents and Settings\Owner\Local Settings\Temporary Internet Files\Content.IE5\LTTF5AU1\MC900432665[1].png"/>
            <p:cNvPicPr>
              <a:picLocks noChangeAspect="1" noChangeArrowheads="1"/>
            </p:cNvPicPr>
            <p:nvPr/>
          </p:nvPicPr>
          <p:blipFill>
            <a:blip r:embed="rId4" cstate="print"/>
            <a:srcRect/>
            <a:stretch>
              <a:fillRect/>
            </a:stretch>
          </p:blipFill>
          <p:spPr bwMode="auto">
            <a:xfrm>
              <a:off x="5257800" y="1070961"/>
              <a:ext cx="1378474" cy="1359168"/>
            </a:xfrm>
            <a:prstGeom prst="rect">
              <a:avLst/>
            </a:prstGeom>
            <a:noFill/>
          </p:spPr>
        </p:pic>
      </p:grpSp>
    </p:spTree>
    <p:extLst>
      <p:ext uri="{BB962C8B-B14F-4D97-AF65-F5344CB8AC3E}">
        <p14:creationId xmlns:p14="http://schemas.microsoft.com/office/powerpoint/2010/main" val="383906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25</a:t>
            </a:fld>
            <a:endParaRPr lang="en-US" dirty="0">
              <a:solidFill>
                <a:prstClr val="black">
                  <a:tint val="75000"/>
                </a:prstClr>
              </a:solidFill>
            </a:endParaRPr>
          </a:p>
        </p:txBody>
      </p:sp>
      <p:sp>
        <p:nvSpPr>
          <p:cNvPr id="5" name="TextBox 4"/>
          <p:cNvSpPr txBox="1"/>
          <p:nvPr/>
        </p:nvSpPr>
        <p:spPr>
          <a:xfrm>
            <a:off x="228600" y="762000"/>
            <a:ext cx="7448550" cy="4560069"/>
          </a:xfrm>
          <a:prstGeom prst="rect">
            <a:avLst/>
          </a:prstGeom>
          <a:noFill/>
        </p:spPr>
        <p:txBody>
          <a:bodyPr wrap="square" lIns="96367" tIns="48184" rIns="96367" bIns="48184" rtlCol="0">
            <a:spAutoFit/>
          </a:bodyPr>
          <a:lstStyle/>
          <a:p>
            <a:pPr defTabSz="1018824"/>
            <a:r>
              <a:rPr lang="en-US" sz="1400" b="1" u="sng" dirty="0">
                <a:solidFill>
                  <a:prstClr val="black"/>
                </a:solidFill>
              </a:rPr>
              <a:t>Student Directions</a:t>
            </a:r>
            <a:r>
              <a:rPr lang="en-US" sz="1400" b="1" dirty="0" smtClean="0">
                <a:solidFill>
                  <a:prstClr val="black"/>
                </a:solidFill>
              </a:rPr>
              <a:t>:</a:t>
            </a:r>
            <a:endParaRPr lang="en-US" sz="1400" b="1" dirty="0">
              <a:solidFill>
                <a:prstClr val="black"/>
              </a:solidFill>
            </a:endParaRPr>
          </a:p>
          <a:p>
            <a:pPr defTabSz="1018824"/>
            <a:endParaRPr lang="en-US" sz="800" u="sng" dirty="0">
              <a:solidFill>
                <a:prstClr val="black"/>
              </a:solidFill>
            </a:endParaRPr>
          </a:p>
          <a:p>
            <a:pPr defTabSz="1018824"/>
            <a:r>
              <a:rPr lang="en-US" sz="1200" b="1" u="sng" dirty="0">
                <a:solidFill>
                  <a:prstClr val="black"/>
                </a:solidFill>
              </a:rPr>
              <a:t>Part 1</a:t>
            </a:r>
            <a:r>
              <a:rPr lang="en-US" sz="1200" b="1" dirty="0">
                <a:solidFill>
                  <a:prstClr val="black"/>
                </a:solidFill>
              </a:rPr>
              <a:t> </a:t>
            </a:r>
          </a:p>
          <a:p>
            <a:pPr defTabSz="1018824"/>
            <a:endParaRPr lang="en-US" sz="800" b="1" dirty="0">
              <a:solidFill>
                <a:prstClr val="black"/>
              </a:solidFill>
            </a:endParaRPr>
          </a:p>
          <a:p>
            <a:pPr defTabSz="1018824"/>
            <a:r>
              <a:rPr lang="en-US" sz="1200" b="1" dirty="0">
                <a:solidFill>
                  <a:prstClr val="black"/>
                </a:solidFill>
              </a:rPr>
              <a:t>Your assignment:</a:t>
            </a:r>
          </a:p>
          <a:p>
            <a:pPr defTabSz="1018824"/>
            <a:r>
              <a:rPr lang="en-US" sz="1200" dirty="0">
                <a:solidFill>
                  <a:prstClr val="black"/>
                </a:solidFill>
              </a:rPr>
              <a:t>You will read </a:t>
            </a:r>
            <a:r>
              <a:rPr lang="en-US" sz="1200" dirty="0" smtClean="0">
                <a:solidFill>
                  <a:prstClr val="black"/>
                </a:solidFill>
              </a:rPr>
              <a:t>1 literary and 2 informational texts </a:t>
            </a:r>
            <a:r>
              <a:rPr lang="en-US" sz="1200" dirty="0">
                <a:solidFill>
                  <a:prstClr val="black"/>
                </a:solidFill>
              </a:rPr>
              <a:t>about </a:t>
            </a:r>
            <a:r>
              <a:rPr lang="en-US" sz="1200" dirty="0" smtClean="0">
                <a:solidFill>
                  <a:prstClr val="black"/>
                </a:solidFill>
              </a:rPr>
              <a:t>Carlsbad Caverns.</a:t>
            </a:r>
          </a:p>
          <a:p>
            <a:pPr defTabSz="1018824"/>
            <a:r>
              <a:rPr lang="en-US" sz="1200" dirty="0" smtClean="0">
                <a:solidFill>
                  <a:prstClr val="black"/>
                </a:solidFill>
              </a:rPr>
              <a:t>As </a:t>
            </a:r>
            <a:r>
              <a:rPr lang="en-US" sz="1200" dirty="0">
                <a:solidFill>
                  <a:prstClr val="black"/>
                </a:solidFill>
              </a:rPr>
              <a:t>you read, take notes on these sources.  </a:t>
            </a:r>
          </a:p>
          <a:p>
            <a:pPr defTabSz="1018824"/>
            <a:r>
              <a:rPr lang="en-US" sz="1200" dirty="0">
                <a:solidFill>
                  <a:prstClr val="black"/>
                </a:solidFill>
              </a:rPr>
              <a:t>Then you will answer several research questions about these </a:t>
            </a:r>
            <a:r>
              <a:rPr lang="en-US" sz="1200" dirty="0" smtClean="0">
                <a:solidFill>
                  <a:prstClr val="black"/>
                </a:solidFill>
              </a:rPr>
              <a:t>sources</a:t>
            </a:r>
            <a:r>
              <a:rPr lang="en-US" sz="1200" dirty="0">
                <a:solidFill>
                  <a:prstClr val="black"/>
                </a:solidFill>
              </a:rPr>
              <a:t>. </a:t>
            </a:r>
            <a:endParaRPr lang="en-US" sz="1200" dirty="0" smtClean="0">
              <a:solidFill>
                <a:prstClr val="black"/>
              </a:solidFill>
            </a:endParaRPr>
          </a:p>
          <a:p>
            <a:pPr defTabSz="1018824"/>
            <a:endParaRPr lang="en-US" sz="800" dirty="0">
              <a:solidFill>
                <a:prstClr val="black"/>
              </a:solidFill>
            </a:endParaRPr>
          </a:p>
          <a:p>
            <a:pPr marL="359702" indent="-359702" defTabSz="1018824">
              <a:defRPr/>
            </a:pPr>
            <a:r>
              <a:rPr lang="en-US" sz="1200" dirty="0">
                <a:solidFill>
                  <a:prstClr val="black"/>
                </a:solidFill>
              </a:rPr>
              <a:t>These will help you plan to write an </a:t>
            </a:r>
            <a:r>
              <a:rPr lang="en-US" sz="1200" dirty="0" smtClean="0">
                <a:solidFill>
                  <a:prstClr val="black"/>
                </a:solidFill>
              </a:rPr>
              <a:t>article</a:t>
            </a:r>
            <a:r>
              <a:rPr lang="en-US" sz="1200" dirty="0">
                <a:solidFill>
                  <a:prstClr val="black"/>
                </a:solidFill>
              </a:rPr>
              <a:t>. You are going to write an article about </a:t>
            </a:r>
            <a:r>
              <a:rPr lang="en-US" sz="1200" dirty="0" smtClean="0">
                <a:solidFill>
                  <a:prstClr val="black"/>
                </a:solidFill>
              </a:rPr>
              <a:t>Carlsbad Caverns that will be part</a:t>
            </a:r>
          </a:p>
          <a:p>
            <a:pPr marL="359702" indent="-359702" defTabSz="1018824">
              <a:defRPr/>
            </a:pPr>
            <a:r>
              <a:rPr lang="en-US" sz="1200" dirty="0" smtClean="0">
                <a:solidFill>
                  <a:prstClr val="black"/>
                </a:solidFill>
              </a:rPr>
              <a:t>of a visitor’s travel brochure.</a:t>
            </a:r>
            <a:endParaRPr lang="en-US" sz="1200" dirty="0">
              <a:solidFill>
                <a:prstClr val="black"/>
              </a:solidFill>
            </a:endParaRPr>
          </a:p>
          <a:p>
            <a:pPr defTabSz="1018824"/>
            <a:r>
              <a:rPr lang="en-US" sz="1200" dirty="0">
                <a:solidFill>
                  <a:srgbClr val="FF0000"/>
                </a:solidFill>
              </a:rPr>
              <a:t>	</a:t>
            </a:r>
            <a:endParaRPr lang="en-US" sz="1200" b="1" dirty="0">
              <a:solidFill>
                <a:prstClr val="black"/>
              </a:solidFill>
            </a:endParaRPr>
          </a:p>
          <a:p>
            <a:pPr defTabSz="1018824"/>
            <a:r>
              <a:rPr lang="en-US" sz="1200" b="1" dirty="0">
                <a:solidFill>
                  <a:prstClr val="black"/>
                </a:solidFill>
              </a:rPr>
              <a:t>Steps you will be following:</a:t>
            </a:r>
          </a:p>
          <a:p>
            <a:pPr defTabSz="1018824"/>
            <a:r>
              <a:rPr lang="en-US" sz="1200" dirty="0">
                <a:solidFill>
                  <a:prstClr val="black"/>
                </a:solidFill>
              </a:rPr>
              <a:t>In order to help you plan and write your </a:t>
            </a:r>
            <a:r>
              <a:rPr lang="en-US" sz="1200" dirty="0" smtClean="0">
                <a:solidFill>
                  <a:prstClr val="black"/>
                </a:solidFill>
              </a:rPr>
              <a:t>article</a:t>
            </a:r>
            <a:r>
              <a:rPr lang="en-US" sz="1200" dirty="0" smtClean="0">
                <a:solidFill>
                  <a:srgbClr val="C00000"/>
                </a:solidFill>
              </a:rPr>
              <a:t>, </a:t>
            </a:r>
            <a:r>
              <a:rPr lang="en-US" sz="1200" dirty="0">
                <a:solidFill>
                  <a:prstClr val="black"/>
                </a:solidFill>
              </a:rPr>
              <a:t>you will do all of the following:</a:t>
            </a:r>
          </a:p>
          <a:p>
            <a:pPr marL="228600" indent="-228600" defTabSz="1018824">
              <a:buFontTx/>
              <a:buAutoNum type="arabicPeriod"/>
            </a:pPr>
            <a:r>
              <a:rPr lang="en-US" sz="1200" dirty="0" smtClean="0">
                <a:solidFill>
                  <a:prstClr val="black"/>
                </a:solidFill>
              </a:rPr>
              <a:t>Read the texts about Carlsbad Caverns.</a:t>
            </a:r>
          </a:p>
          <a:p>
            <a:pPr defTabSz="1018824"/>
            <a:r>
              <a:rPr lang="en-US" sz="1200" dirty="0" smtClean="0">
                <a:solidFill>
                  <a:prstClr val="black"/>
                </a:solidFill>
              </a:rPr>
              <a:t>2</a:t>
            </a:r>
            <a:r>
              <a:rPr lang="en-US" sz="1200" dirty="0">
                <a:solidFill>
                  <a:prstClr val="black"/>
                </a:solidFill>
              </a:rPr>
              <a:t>. </a:t>
            </a:r>
            <a:r>
              <a:rPr lang="en-US" sz="1200" dirty="0" smtClean="0">
                <a:solidFill>
                  <a:prstClr val="black"/>
                </a:solidFill>
              </a:rPr>
              <a:t>  Answer </a:t>
            </a:r>
            <a:r>
              <a:rPr lang="en-US" sz="1200" dirty="0">
                <a:solidFill>
                  <a:prstClr val="black"/>
                </a:solidFill>
              </a:rPr>
              <a:t>several questions about the sources.</a:t>
            </a:r>
          </a:p>
          <a:p>
            <a:pPr defTabSz="1018824"/>
            <a:r>
              <a:rPr lang="en-US" sz="1200" dirty="0">
                <a:solidFill>
                  <a:prstClr val="black"/>
                </a:solidFill>
              </a:rPr>
              <a:t>3. </a:t>
            </a:r>
            <a:r>
              <a:rPr lang="en-US" sz="1200" dirty="0" smtClean="0">
                <a:solidFill>
                  <a:prstClr val="black"/>
                </a:solidFill>
              </a:rPr>
              <a:t>  Plan </a:t>
            </a:r>
            <a:r>
              <a:rPr lang="en-US" sz="1200" dirty="0">
                <a:solidFill>
                  <a:prstClr val="black"/>
                </a:solidFill>
              </a:rPr>
              <a:t>your article.</a:t>
            </a:r>
          </a:p>
          <a:p>
            <a:pPr defTabSz="1018824"/>
            <a:endParaRPr lang="en-US" sz="800" b="1" dirty="0">
              <a:solidFill>
                <a:prstClr val="black"/>
              </a:solidFill>
            </a:endParaRPr>
          </a:p>
          <a:p>
            <a:pPr defTabSz="1018824"/>
            <a:r>
              <a:rPr lang="en-US" sz="1200" b="1" dirty="0">
                <a:solidFill>
                  <a:prstClr val="black"/>
                </a:solidFill>
              </a:rPr>
              <a:t>Directions for beginning:</a:t>
            </a:r>
          </a:p>
          <a:p>
            <a:pPr defTabSz="1018824"/>
            <a:r>
              <a:rPr lang="en-US" sz="1200" dirty="0">
                <a:solidFill>
                  <a:prstClr val="black"/>
                </a:solidFill>
              </a:rPr>
              <a:t>You will now read </a:t>
            </a:r>
            <a:r>
              <a:rPr lang="en-US" sz="1200" dirty="0" smtClean="0">
                <a:solidFill>
                  <a:prstClr val="black"/>
                </a:solidFill>
              </a:rPr>
              <a:t>several types of texts. Take </a:t>
            </a:r>
            <a:r>
              <a:rPr lang="en-US" sz="1200" dirty="0">
                <a:solidFill>
                  <a:prstClr val="black"/>
                </a:solidFill>
              </a:rPr>
              <a:t>notes because you may want to refer to your notes while you plan your article. You can refer to any of the sources as often as you like.</a:t>
            </a:r>
            <a:r>
              <a:rPr lang="en-US" sz="1200" b="1" dirty="0">
                <a:solidFill>
                  <a:prstClr val="black"/>
                </a:solidFill>
              </a:rPr>
              <a:t> </a:t>
            </a:r>
          </a:p>
          <a:p>
            <a:pPr defTabSz="1018824"/>
            <a:endParaRPr lang="en-US" sz="800" b="1" dirty="0">
              <a:solidFill>
                <a:prstClr val="black"/>
              </a:solidFill>
            </a:endParaRPr>
          </a:p>
          <a:p>
            <a:pPr defTabSz="1018824"/>
            <a:r>
              <a:rPr lang="en-US" sz="1200" b="1" dirty="0">
                <a:solidFill>
                  <a:prstClr val="black"/>
                </a:solidFill>
              </a:rPr>
              <a:t>Questions</a:t>
            </a:r>
          </a:p>
          <a:p>
            <a:pPr defTabSz="1018824"/>
            <a:r>
              <a:rPr lang="en-US" sz="1200" dirty="0">
                <a:solidFill>
                  <a:prstClr val="black"/>
                </a:solidFill>
              </a:rPr>
              <a:t>Answer the questions.  Your answers to these questions will be scored. Also, they will help you think about the sources you’ve read, which should help you plan your article.</a:t>
            </a:r>
          </a:p>
          <a:p>
            <a:pPr defTabSz="1018824"/>
            <a:endParaRPr lang="en-US" sz="800" dirty="0">
              <a:solidFill>
                <a:prstClr val="black"/>
              </a:solidFill>
            </a:endParaRPr>
          </a:p>
        </p:txBody>
      </p:sp>
    </p:spTree>
    <p:extLst>
      <p:ext uri="{BB962C8B-B14F-4D97-AF65-F5344CB8AC3E}">
        <p14:creationId xmlns:p14="http://schemas.microsoft.com/office/powerpoint/2010/main" val="1784680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533400" y="610895"/>
            <a:ext cx="6858000" cy="829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Cave Swallows</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Elizabeth Yeo</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sng"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u="sng" dirty="0" smtClean="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u="sng" dirty="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u="sng" dirty="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Part 1</a:t>
            </a: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We were eating breakfast when Mom came into the kitchen to tell us some interesting news.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I slurped another mouthful of cereal off my spoon and heard Mom calling for Dad to come out of the garage (Dad is always fixing something in the garage).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My sister Mary turned the page of the book she was reading. She had just turned 11 a few weeks before and like me, she spent most of her time reading adventure stories.  Mary and I both longed to have adventures.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Dad came out of the garage.  He and Mom sat down across the table from 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“Mary, Michelle,” Mom said, “Your dad and I have some exciting news.”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“Uh Oh,” I thought.  The last time Mom and Dad had exciting news, Mary and I had to go stay with Grandma Lynn for a week.   Grandma Lynn is OK but we usually spend most of our time helping grandma pull weeds out of her rose garden.  Not exactly an adventure!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You see, Mom and Dad are spelunkers.  That means they love exploring caves.  Unfortunately, Mary and I usually have to stay with a “babysitter,” while they go exploring.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“Mary please put your book down,”  Dad said.  “We have some important news that you will both want to </a:t>
            </a:r>
            <a:r>
              <a:rPr kumimoji="0" lang="en-US" altLang="en-US" sz="1000" b="0" i="0" u="none" cap="none" normalizeH="0" dirty="0" smtClean="0">
                <a:ln>
                  <a:noFill/>
                </a:ln>
                <a:effectLst/>
                <a:latin typeface="Calibri" pitchFamily="34" charset="0"/>
                <a:ea typeface="Calibri" pitchFamily="34" charset="0"/>
                <a:cs typeface="Calibri" pitchFamily="34" charset="0"/>
              </a:rPr>
              <a:t>hear</a:t>
            </a:r>
            <a:r>
              <a:rPr kumimoji="0" lang="en-US" altLang="en-US" sz="1000" b="0" i="0" u="none" strike="noStrike" cap="none" normalizeH="0" baseline="0" dirty="0" smtClean="0">
                <a:ln>
                  <a:noFill/>
                </a:ln>
                <a:effectLst/>
                <a:latin typeface="Calibri" pitchFamily="34" charset="0"/>
                <a:ea typeface="Calibri" pitchFamily="34" charset="0"/>
                <a:cs typeface="Calibri" pitchFamily="34" charset="0"/>
              </a:rPr>
              <a:t>.  </a:t>
            </a: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We’ve been invited to go to Carlsbad, New Mexico to help with an ongoing Cave Swallow study.  We’d like to take both of you girls with 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“Swallows?” Mary said.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“Birds!” I said. “We’re going to go all the way to New Mexico (we live in California) to study birds?” </a:t>
            </a: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“Now, </a:t>
            </a:r>
            <a:r>
              <a:rPr kumimoji="0" lang="en-US" altLang="en-US" sz="1000" b="0" i="0" u="none" strike="noStrike" cap="none" normalizeH="0" baseline="0" dirty="0" smtClean="0">
                <a:ln>
                  <a:noFill/>
                </a:ln>
                <a:effectLst/>
                <a:latin typeface="Calibri" pitchFamily="34" charset="0"/>
                <a:ea typeface="Calibri" pitchFamily="34" charset="0"/>
                <a:cs typeface="Calibri" pitchFamily="34" charset="0"/>
              </a:rPr>
              <a:t>n</a:t>
            </a: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ow girls,” Dad said.  “These aren’t just any birds.  These are birds that live in the Carlsbad Caverns!  There are over 100 caves.  One of the cave chambers is the largest in the United States.”</a:t>
            </a: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the mention of “caves,” Dad had my attention.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“Can we go spelunking like you and Mom?” I said to Dad.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“Yes! Yes!” my sister chimed 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Although we were only 11 and 12 we both had wanted to go spelunking as long as we could remember.   Many times we had watched our parents prepare to go spelunking as they packed hard hats, hiking boots and knee pads.  Sometimes Dad let us try on the hard hats if we were careful.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r>
              <a:rPr kumimoji="0" lang="en-US" alt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“Spelunking can be very dangerous,” Dad said.  “Cavers can fall, get lost, be hit by rocks or become exhausted.   Besides, we always go with another team of adults.  I’m sorry girls but you just aren’t old enough yet.”</a:t>
            </a:r>
            <a:r>
              <a:rPr lang="en-US" sz="800" dirty="0"/>
              <a:t> </a:t>
            </a:r>
            <a:endParaRPr lang="en-US" sz="800" dirty="0" smtClean="0"/>
          </a:p>
          <a:p>
            <a:endParaRPr lang="en-US" sz="800" dirty="0"/>
          </a:p>
          <a:p>
            <a:r>
              <a:rPr lang="en-US" sz="1000" dirty="0" smtClean="0"/>
              <a:t>Before </a:t>
            </a:r>
            <a:r>
              <a:rPr lang="en-US" sz="1000" dirty="0"/>
              <a:t>we could complain Mom said, “Look, you’ll still get to go inside a cave, but you’ll be safe and we will all learn something new about </a:t>
            </a:r>
            <a:r>
              <a:rPr lang="en-US" sz="1000" dirty="0" smtClean="0"/>
              <a:t>Cave Swallows</a:t>
            </a:r>
            <a:r>
              <a:rPr lang="en-US" sz="1000" dirty="0"/>
              <a:t>.”</a:t>
            </a:r>
          </a:p>
          <a:p>
            <a:r>
              <a:rPr lang="en-US" sz="1000" dirty="0"/>
              <a:t> </a:t>
            </a:r>
          </a:p>
          <a:p>
            <a:r>
              <a:rPr lang="en-US" sz="1000" dirty="0"/>
              <a:t>Mary and I didn’t say another word.  We helped Mom and Dad tidy up the kitchen and wash the breakfast dishes.  At least we were going to go inside a real cave!  We spent the rest of the day packing for our trip.  Being late July it was still really hot but Mom said to pack a light jacket because the cave would be chilly.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5" name="Rectangle 2"/>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6" name="Picture 5" descr="BRD-A1010-500"/>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0895"/>
            <a:ext cx="1828800" cy="11430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486400" y="762000"/>
            <a:ext cx="1600200" cy="707886"/>
          </a:xfrm>
          <a:prstGeom prst="rect">
            <a:avLst/>
          </a:prstGeom>
          <a:noFill/>
          <a:ln>
            <a:solidFill>
              <a:schemeClr val="tx1"/>
            </a:solidFill>
          </a:ln>
        </p:spPr>
        <p:txBody>
          <a:bodyPr wrap="square" rtlCol="0">
            <a:spAutoFit/>
          </a:bodyPr>
          <a:lstStyle/>
          <a:p>
            <a:r>
              <a:rPr lang="en-US" sz="800" dirty="0" smtClean="0"/>
              <a:t>Grade </a:t>
            </a:r>
            <a:r>
              <a:rPr lang="en-US" sz="800" dirty="0"/>
              <a:t>Equivalent  4.3</a:t>
            </a:r>
          </a:p>
          <a:p>
            <a:r>
              <a:rPr lang="en-US" sz="800" dirty="0"/>
              <a:t>Lexile Measure 760L</a:t>
            </a:r>
          </a:p>
          <a:p>
            <a:r>
              <a:rPr lang="en-US" sz="800" dirty="0"/>
              <a:t>Mean Sentence Length 11.86</a:t>
            </a:r>
          </a:p>
          <a:p>
            <a:r>
              <a:rPr lang="en-US" sz="800" dirty="0"/>
              <a:t>Mean Log Word Frequency 3.63</a:t>
            </a:r>
          </a:p>
          <a:p>
            <a:r>
              <a:rPr lang="en-US" sz="800" dirty="0"/>
              <a:t>Word Count 984  </a:t>
            </a:r>
          </a:p>
        </p:txBody>
      </p:sp>
    </p:spTree>
    <p:extLst>
      <p:ext uri="{BB962C8B-B14F-4D97-AF65-F5344CB8AC3E}">
        <p14:creationId xmlns:p14="http://schemas.microsoft.com/office/powerpoint/2010/main" val="3120720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2" name="Rectangle 1"/>
          <p:cNvSpPr/>
          <p:nvPr/>
        </p:nvSpPr>
        <p:spPr>
          <a:xfrm>
            <a:off x="304800" y="176748"/>
            <a:ext cx="7162800" cy="5324535"/>
          </a:xfrm>
          <a:prstGeom prst="rect">
            <a:avLst/>
          </a:prstGeom>
        </p:spPr>
        <p:txBody>
          <a:bodyPr wrap="square">
            <a:spAutoFit/>
          </a:bodyPr>
          <a:lstStyle/>
          <a:p>
            <a:r>
              <a:rPr lang="en-US" sz="1000" dirty="0"/>
              <a:t> </a:t>
            </a:r>
          </a:p>
          <a:p>
            <a:r>
              <a:rPr lang="en-US" sz="1000" b="1" u="sng" dirty="0"/>
              <a:t>Part 2</a:t>
            </a:r>
            <a:endParaRPr lang="en-US" sz="1000" dirty="0"/>
          </a:p>
          <a:p>
            <a:r>
              <a:rPr lang="en-US" sz="1000" dirty="0"/>
              <a:t>We arrived in the town of Carlsbad late the next day.  We were all tired but the first thing we did was meet up with Steve West for dinner.  Steve had been running the swallow monitoring program for 25 years!  He told my parents that their job would be to help trap swallows in a net as they flew out of the cave’s entrance.   Steve said Mary and I could help weigh and measure the length of each bird.  Before the birds were released they had to be banded.</a:t>
            </a:r>
          </a:p>
          <a:p>
            <a:r>
              <a:rPr lang="en-US" sz="1000" dirty="0"/>
              <a:t> </a:t>
            </a:r>
          </a:p>
          <a:p>
            <a:r>
              <a:rPr lang="en-US" sz="1000" dirty="0"/>
              <a:t>“What’s banded?” I asked Steve.</a:t>
            </a:r>
          </a:p>
          <a:p>
            <a:r>
              <a:rPr lang="en-US" sz="1000" dirty="0"/>
              <a:t> </a:t>
            </a:r>
          </a:p>
          <a:p>
            <a:r>
              <a:rPr lang="en-US" sz="1000" dirty="0"/>
              <a:t>“We put a small colored band around each </a:t>
            </a:r>
            <a:r>
              <a:rPr lang="en-US" sz="1000" dirty="0" smtClean="0"/>
              <a:t>Cave Swallow </a:t>
            </a:r>
            <a:r>
              <a:rPr lang="en-US" sz="1000" dirty="0"/>
              <a:t>we catch,” Steve said. “Bird banding helps us identify birds and study how they are doing, their migration patterns, behavior and social structure as well as their life-span and survival rate.”</a:t>
            </a:r>
          </a:p>
          <a:p>
            <a:r>
              <a:rPr lang="en-US" sz="1000" dirty="0"/>
              <a:t> </a:t>
            </a:r>
          </a:p>
          <a:p>
            <a:r>
              <a:rPr lang="en-US" sz="1000" dirty="0"/>
              <a:t>“Whew! OK,” I guess.  Steve laughed.  He knew that was a lot for us to remember.  But, it sounded really important.  Steve said the </a:t>
            </a:r>
            <a:r>
              <a:rPr lang="en-US" sz="1000" dirty="0" smtClean="0"/>
              <a:t>Cave Swallows </a:t>
            </a:r>
            <a:r>
              <a:rPr lang="en-US" sz="1000" dirty="0"/>
              <a:t>were not endangered but until they began banding them, no one knew much about them or where the birds went for the winter.</a:t>
            </a:r>
          </a:p>
          <a:p>
            <a:r>
              <a:rPr lang="en-US" sz="1000" dirty="0"/>
              <a:t> </a:t>
            </a:r>
          </a:p>
          <a:p>
            <a:r>
              <a:rPr lang="en-US" sz="1000" dirty="0"/>
              <a:t>After wishing us a good evening, Steve left and we drove to our motel.  We would spend the next day going into the caves with a tour guide.  Mary and I were so excited we couldn’t sleep.  We talked long into the night about the cave and could only imagine what we might see.  Maybe we were having an adventure after all!</a:t>
            </a:r>
          </a:p>
          <a:p>
            <a:r>
              <a:rPr lang="en-US" sz="1000" dirty="0"/>
              <a:t> </a:t>
            </a:r>
          </a:p>
          <a:p>
            <a:pPr eaLnBrk="0" fontAlgn="base" hangingPunct="0"/>
            <a:r>
              <a:rPr lang="en-US" sz="1000" b="1" dirty="0"/>
              <a:t>Part 3</a:t>
            </a:r>
            <a:endParaRPr lang="en-US" sz="1000" dirty="0"/>
          </a:p>
          <a:p>
            <a:pPr eaLnBrk="0" fontAlgn="base" hangingPunct="0"/>
            <a:r>
              <a:rPr lang="en-US" sz="1000" dirty="0"/>
              <a:t>The tour was spectacular.  When we first entered the cave it seemed like a giant, never-ending hole.  </a:t>
            </a:r>
            <a:endParaRPr lang="en-US" sz="1000" dirty="0" smtClean="0"/>
          </a:p>
          <a:p>
            <a:pPr eaLnBrk="0" fontAlgn="base" hangingPunct="0"/>
            <a:endParaRPr lang="en-US" sz="1000" dirty="0" smtClean="0"/>
          </a:p>
          <a:p>
            <a:pPr eaLnBrk="0" fontAlgn="base" hangingPunct="0"/>
            <a:endParaRPr lang="en-US" sz="1000" dirty="0"/>
          </a:p>
          <a:p>
            <a:pPr eaLnBrk="0" fontAlgn="base" hangingPunct="0"/>
            <a:endParaRPr lang="en-US" sz="1000" dirty="0" smtClean="0"/>
          </a:p>
          <a:p>
            <a:pPr eaLnBrk="0" fontAlgn="base" hangingPunct="0"/>
            <a:endParaRPr lang="en-US" sz="1000" dirty="0"/>
          </a:p>
          <a:p>
            <a:pPr eaLnBrk="0" fontAlgn="base" hangingPunct="0"/>
            <a:endParaRPr lang="en-US" sz="1000" dirty="0" smtClean="0"/>
          </a:p>
          <a:p>
            <a:pPr eaLnBrk="0" fontAlgn="base" hangingPunct="0"/>
            <a:endParaRPr lang="en-US" sz="1000" dirty="0"/>
          </a:p>
          <a:p>
            <a:pPr eaLnBrk="0" fontAlgn="base" hangingPunct="0"/>
            <a:endParaRPr lang="en-US" sz="1000" dirty="0" smtClean="0"/>
          </a:p>
          <a:p>
            <a:pPr eaLnBrk="0" fontAlgn="base" hangingPunct="0"/>
            <a:endParaRPr lang="en-US" sz="1000" dirty="0" smtClean="0"/>
          </a:p>
          <a:p>
            <a:pPr eaLnBrk="0" fontAlgn="base" hangingPunct="0"/>
            <a:endParaRPr lang="en-US" sz="1000" dirty="0" smtClean="0"/>
          </a:p>
          <a:p>
            <a:pPr eaLnBrk="0" fontAlgn="base" hangingPunct="0"/>
            <a:r>
              <a:rPr lang="en-US" sz="1000" dirty="0" smtClean="0"/>
              <a:t>Our </a:t>
            </a:r>
            <a:r>
              <a:rPr lang="en-US" sz="1000" dirty="0"/>
              <a:t>tour guide told us that in 1898 at teenage boy named Jim White, began exploring the caves with only a ladder.  He found room after room but no one believed him for a long time. </a:t>
            </a:r>
            <a:endParaRPr lang="en-US" sz="1000" dirty="0" smtClean="0"/>
          </a:p>
          <a:p>
            <a:pPr eaLnBrk="0" fontAlgn="base" hangingPunct="0"/>
            <a:endParaRPr lang="en-US" sz="1000" dirty="0"/>
          </a:p>
        </p:txBody>
      </p:sp>
      <p:sp>
        <p:nvSpPr>
          <p:cNvPr id="8" name="TextBox 7"/>
          <p:cNvSpPr txBox="1"/>
          <p:nvPr/>
        </p:nvSpPr>
        <p:spPr>
          <a:xfrm>
            <a:off x="2362200" y="5181600"/>
            <a:ext cx="4876800" cy="1785104"/>
          </a:xfrm>
          <a:prstGeom prst="rect">
            <a:avLst/>
          </a:prstGeom>
          <a:noFill/>
        </p:spPr>
        <p:txBody>
          <a:bodyPr wrap="square" rtlCol="0">
            <a:spAutoFit/>
          </a:bodyPr>
          <a:lstStyle/>
          <a:p>
            <a:endParaRPr lang="en-US" sz="1000" dirty="0"/>
          </a:p>
          <a:p>
            <a:r>
              <a:rPr lang="en-US" sz="1000" dirty="0"/>
              <a:t>Most of the caves had names. “We’ve chosen the King’s Palace tour,” Dad said.  “It’s not as difficult to climb as some of the other tours.” </a:t>
            </a:r>
          </a:p>
          <a:p>
            <a:r>
              <a:rPr lang="en-US" sz="1000" dirty="0"/>
              <a:t> </a:t>
            </a:r>
          </a:p>
          <a:p>
            <a:r>
              <a:rPr lang="en-US" sz="1000" dirty="0"/>
              <a:t>Our tour guide led us to the deepest portion of the cavern open to the public, 830 feet beneath the desert surface.  There were four chambers inside the King’s Palace.   Each one was amazing.   It seemed like we walked for miles.  Afterwards, we ate a late lunch in an underground cavern!</a:t>
            </a:r>
          </a:p>
          <a:p>
            <a:endParaRPr lang="en-US" sz="1000" dirty="0"/>
          </a:p>
          <a:p>
            <a:r>
              <a:rPr lang="en-US" sz="1000" dirty="0"/>
              <a:t>I wanted to stay inside the cave forever but it was getting late.  The trip back to the top in the elevator was equivalent to going up 79 stories of a skyscraper!</a:t>
            </a:r>
          </a:p>
        </p:txBody>
      </p:sp>
      <p:grpSp>
        <p:nvGrpSpPr>
          <p:cNvPr id="12" name="Group 11"/>
          <p:cNvGrpSpPr/>
          <p:nvPr/>
        </p:nvGrpSpPr>
        <p:grpSpPr>
          <a:xfrm>
            <a:off x="609600" y="5503020"/>
            <a:ext cx="3445042" cy="3550878"/>
            <a:chOff x="609600" y="5503020"/>
            <a:chExt cx="3445042" cy="3550878"/>
          </a:xfrm>
        </p:grpSpPr>
        <p:grpSp>
          <p:nvGrpSpPr>
            <p:cNvPr id="3" name="Group 2"/>
            <p:cNvGrpSpPr/>
            <p:nvPr/>
          </p:nvGrpSpPr>
          <p:grpSpPr>
            <a:xfrm>
              <a:off x="609600" y="5503020"/>
              <a:ext cx="3429000" cy="3412379"/>
              <a:chOff x="609600" y="5503020"/>
              <a:chExt cx="3429000" cy="3412379"/>
            </a:xfrm>
          </p:grpSpPr>
          <p:grpSp>
            <p:nvGrpSpPr>
              <p:cNvPr id="9" name="Group 8"/>
              <p:cNvGrpSpPr/>
              <p:nvPr/>
            </p:nvGrpSpPr>
            <p:grpSpPr>
              <a:xfrm>
                <a:off x="609600" y="5641520"/>
                <a:ext cx="3429000" cy="3273879"/>
                <a:chOff x="-1736905" y="4400550"/>
                <a:chExt cx="3013551" cy="3019028"/>
              </a:xfrm>
            </p:grpSpPr>
            <p:pic>
              <p:nvPicPr>
                <p:cNvPr id="6" name="Picture 5" descr="Kings Palace, Carlsbad Caverns National Park, New Mexico by Ansel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6905" y="4400550"/>
                  <a:ext cx="1278255" cy="1657985"/>
                </a:xfrm>
                <a:prstGeom prst="rect">
                  <a:avLst/>
                </a:prstGeom>
                <a:ln>
                  <a:noFill/>
                </a:ln>
                <a:effectLst>
                  <a:outerShdw blurRad="292100" dist="139700" dir="2700000" algn="tl" rotWithShape="0">
                    <a:srgbClr val="333333">
                      <a:alpha val="65000"/>
                    </a:srgbClr>
                  </a:outerShdw>
                </a:effectLst>
              </p:spPr>
            </p:pic>
            <p:pic>
              <p:nvPicPr>
                <p:cNvPr id="7" name="Picture 6" descr="Travel &amp; Explore | USA | New Mexico | Carlsbad Caverns National Park"/>
                <p:cNvPicPr/>
                <p:nvPr/>
              </p:nvPicPr>
              <p:blipFill>
                <a:blip r:embed="rId3" cstate="print">
                  <a:graysc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3994" y="5768578"/>
                  <a:ext cx="1310640" cy="1651000"/>
                </a:xfrm>
                <a:prstGeom prst="rect">
                  <a:avLst/>
                </a:prstGeom>
                <a:ln>
                  <a:noFill/>
                </a:ln>
                <a:effectLst>
                  <a:outerShdw blurRad="292100" dist="139700" dir="2700000" algn="tl" rotWithShape="0">
                    <a:srgbClr val="333333">
                      <a:alpha val="65000"/>
                    </a:srgbClr>
                  </a:outerShdw>
                </a:effectLst>
              </p:spPr>
            </p:pic>
          </p:grpSp>
          <p:sp>
            <p:nvSpPr>
              <p:cNvPr id="10" name="TextBox 9"/>
              <p:cNvSpPr txBox="1"/>
              <p:nvPr/>
            </p:nvSpPr>
            <p:spPr>
              <a:xfrm>
                <a:off x="609600" y="5503020"/>
                <a:ext cx="1454476" cy="276999"/>
              </a:xfrm>
              <a:prstGeom prst="rect">
                <a:avLst/>
              </a:prstGeom>
              <a:solidFill>
                <a:schemeClr val="bg1">
                  <a:lumMod val="95000"/>
                </a:schemeClr>
              </a:solidFill>
            </p:spPr>
            <p:txBody>
              <a:bodyPr wrap="square" rtlCol="0">
                <a:spAutoFit/>
              </a:bodyPr>
              <a:lstStyle/>
              <a:p>
                <a:pPr algn="ctr"/>
                <a:r>
                  <a:rPr lang="en-US" sz="1200" b="1" dirty="0" smtClean="0"/>
                  <a:t>King’s Palace</a:t>
                </a:r>
                <a:endParaRPr lang="en-US" sz="1200" b="1" dirty="0"/>
              </a:p>
            </p:txBody>
          </p:sp>
          <p:sp>
            <p:nvSpPr>
              <p:cNvPr id="15" name="TextBox 14"/>
              <p:cNvSpPr txBox="1"/>
              <p:nvPr/>
            </p:nvSpPr>
            <p:spPr>
              <a:xfrm>
                <a:off x="609600" y="7402029"/>
                <a:ext cx="1454476" cy="276999"/>
              </a:xfrm>
              <a:prstGeom prst="rect">
                <a:avLst/>
              </a:prstGeom>
              <a:solidFill>
                <a:schemeClr val="bg1">
                  <a:lumMod val="95000"/>
                </a:schemeClr>
              </a:solidFill>
            </p:spPr>
            <p:txBody>
              <a:bodyPr wrap="square" rtlCol="0">
                <a:spAutoFit/>
              </a:bodyPr>
              <a:lstStyle/>
              <a:p>
                <a:pPr algn="ctr"/>
                <a:r>
                  <a:rPr lang="en-US" sz="1200" b="1" dirty="0" smtClean="0"/>
                  <a:t>Stalactites</a:t>
                </a:r>
                <a:endParaRPr lang="en-US" sz="1200" b="1" dirty="0"/>
              </a:p>
            </p:txBody>
          </p:sp>
        </p:grpSp>
        <p:sp>
          <p:nvSpPr>
            <p:cNvPr id="11" name="TextBox 10"/>
            <p:cNvSpPr txBox="1"/>
            <p:nvPr/>
          </p:nvSpPr>
          <p:spPr>
            <a:xfrm>
              <a:off x="2531232" y="7125030"/>
              <a:ext cx="1507367" cy="276999"/>
            </a:xfrm>
            <a:prstGeom prst="rect">
              <a:avLst/>
            </a:prstGeom>
            <a:solidFill>
              <a:schemeClr val="bg1">
                <a:lumMod val="95000"/>
              </a:schemeClr>
            </a:solidFill>
          </p:spPr>
          <p:txBody>
            <a:bodyPr wrap="square" rtlCol="0">
              <a:spAutoFit/>
            </a:bodyPr>
            <a:lstStyle/>
            <a:p>
              <a:pPr algn="ctr"/>
              <a:r>
                <a:rPr lang="en-US" sz="1200" b="1" dirty="0" smtClean="0"/>
                <a:t>King’s Palace</a:t>
              </a:r>
              <a:endParaRPr lang="en-US" sz="1200" b="1" dirty="0"/>
            </a:p>
          </p:txBody>
        </p:sp>
        <p:sp>
          <p:nvSpPr>
            <p:cNvPr id="16" name="TextBox 15"/>
            <p:cNvSpPr txBox="1"/>
            <p:nvPr/>
          </p:nvSpPr>
          <p:spPr>
            <a:xfrm>
              <a:off x="2547275" y="8776899"/>
              <a:ext cx="1507367" cy="276999"/>
            </a:xfrm>
            <a:prstGeom prst="rect">
              <a:avLst/>
            </a:prstGeom>
            <a:solidFill>
              <a:schemeClr val="bg1">
                <a:lumMod val="95000"/>
              </a:schemeClr>
            </a:solidFill>
          </p:spPr>
          <p:txBody>
            <a:bodyPr wrap="square" rtlCol="0">
              <a:spAutoFit/>
            </a:bodyPr>
            <a:lstStyle/>
            <a:p>
              <a:pPr algn="ctr"/>
              <a:r>
                <a:rPr lang="en-US" sz="1200" b="1" dirty="0" smtClean="0"/>
                <a:t>Stalagmites</a:t>
              </a:r>
              <a:endParaRPr lang="en-US" sz="1200" b="1" dirty="0"/>
            </a:p>
          </p:txBody>
        </p:sp>
      </p:grpSp>
      <p:grpSp>
        <p:nvGrpSpPr>
          <p:cNvPr id="14" name="Group 13"/>
          <p:cNvGrpSpPr/>
          <p:nvPr/>
        </p:nvGrpSpPr>
        <p:grpSpPr>
          <a:xfrm>
            <a:off x="2004063" y="3597442"/>
            <a:ext cx="3530464" cy="1289520"/>
            <a:chOff x="2032137" y="3434880"/>
            <a:chExt cx="3530464" cy="1289520"/>
          </a:xfrm>
        </p:grpSpPr>
        <p:pic>
          <p:nvPicPr>
            <p:cNvPr id="5" name="Picture 4" descr="Photo of the steep natural entrance of Carlsbad Caverns"/>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2032137" y="3733800"/>
              <a:ext cx="3530464" cy="9906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032137" y="3434880"/>
              <a:ext cx="3530464" cy="276999"/>
            </a:xfrm>
            <a:prstGeom prst="rect">
              <a:avLst/>
            </a:prstGeom>
            <a:solidFill>
              <a:schemeClr val="bg1">
                <a:lumMod val="95000"/>
              </a:schemeClr>
            </a:solidFill>
          </p:spPr>
          <p:txBody>
            <a:bodyPr wrap="square" rtlCol="0">
              <a:spAutoFit/>
            </a:bodyPr>
            <a:lstStyle/>
            <a:p>
              <a:pPr algn="ctr"/>
              <a:r>
                <a:rPr lang="en-US" sz="1200" b="1" dirty="0" smtClean="0"/>
                <a:t>Cave Entrance</a:t>
              </a:r>
              <a:endParaRPr lang="en-US" sz="1200" b="1" dirty="0"/>
            </a:p>
          </p:txBody>
        </p:sp>
      </p:grpSp>
    </p:spTree>
    <p:extLst>
      <p:ext uri="{BB962C8B-B14F-4D97-AF65-F5344CB8AC3E}">
        <p14:creationId xmlns:p14="http://schemas.microsoft.com/office/powerpoint/2010/main" val="2842747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 y="544830"/>
            <a:ext cx="7315199" cy="1508105"/>
          </a:xfrm>
          <a:prstGeom prst="rect">
            <a:avLst/>
          </a:prstGeom>
        </p:spPr>
        <p:txBody>
          <a:bodyPr wrap="square">
            <a:spAutoFit/>
          </a:bodyPr>
          <a:lstStyle/>
          <a:p>
            <a:pPr eaLnBrk="0" fontAlgn="base" hangingPunct="0"/>
            <a:r>
              <a:rPr lang="en-US" sz="1000" b="1" dirty="0"/>
              <a:t> </a:t>
            </a:r>
            <a:endParaRPr lang="en-US" sz="1000" dirty="0"/>
          </a:p>
          <a:p>
            <a:pPr eaLnBrk="0" fontAlgn="base" hangingPunct="0"/>
            <a:r>
              <a:rPr lang="en-US" sz="1200" b="1" dirty="0"/>
              <a:t>Part 4</a:t>
            </a:r>
            <a:endParaRPr lang="en-US" sz="1200" dirty="0"/>
          </a:p>
          <a:p>
            <a:pPr eaLnBrk="0" fontAlgn="base" hangingPunct="0"/>
            <a:r>
              <a:rPr lang="en-US" sz="1000" dirty="0"/>
              <a:t>The bird banding would </a:t>
            </a:r>
            <a:r>
              <a:rPr lang="en-US" sz="1000" dirty="0" smtClean="0"/>
              <a:t>begin </a:t>
            </a:r>
            <a:r>
              <a:rPr lang="en-US" sz="1000" dirty="0"/>
              <a:t>that evening after the Carlsbad Caverns were closed to the public.  Those helping in the swallow monitoring program met at the entrance of the cave.  A net was stretched with 10 foot long poles across a wide spot.  Before long we saw birds strike the net and become entangled in it.  </a:t>
            </a:r>
          </a:p>
          <a:p>
            <a:r>
              <a:rPr lang="en-US" sz="1000" dirty="0"/>
              <a:t> </a:t>
            </a:r>
          </a:p>
          <a:p>
            <a:r>
              <a:rPr lang="en-US" sz="1000" dirty="0"/>
              <a:t>“Does it hurt them?” Mary asked one of the volunteers. </a:t>
            </a:r>
            <a:endParaRPr lang="en-US" sz="1000" dirty="0" smtClean="0"/>
          </a:p>
          <a:p>
            <a:endParaRPr lang="en-US" sz="1000" dirty="0"/>
          </a:p>
          <a:p>
            <a:endParaRPr lang="en-US" sz="1000"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14" name="TextBox 13"/>
          <p:cNvSpPr txBox="1"/>
          <p:nvPr/>
        </p:nvSpPr>
        <p:spPr>
          <a:xfrm>
            <a:off x="2286000" y="1851719"/>
            <a:ext cx="4572000" cy="1169551"/>
          </a:xfrm>
          <a:prstGeom prst="rect">
            <a:avLst/>
          </a:prstGeom>
          <a:noFill/>
        </p:spPr>
        <p:txBody>
          <a:bodyPr wrap="square" rtlCol="0">
            <a:spAutoFit/>
          </a:bodyPr>
          <a:lstStyle/>
          <a:p>
            <a:r>
              <a:rPr lang="en-US" sz="1000" dirty="0"/>
              <a:t>“No,” one lady responded.  “We lower the net and remove the birds and collect our data.  Then if a bird doesn’t have a colored band we put one </a:t>
            </a:r>
            <a:r>
              <a:rPr lang="en-US" sz="1000" dirty="0" smtClean="0"/>
              <a:t>on before </a:t>
            </a:r>
            <a:r>
              <a:rPr lang="en-US" sz="1000" dirty="0"/>
              <a:t>we releasing it.   Last year we banded over 1,000 </a:t>
            </a:r>
            <a:r>
              <a:rPr lang="en-US" sz="1000" dirty="0" smtClean="0"/>
              <a:t>Cave Swallows</a:t>
            </a:r>
            <a:r>
              <a:rPr lang="en-US" sz="1000" dirty="0"/>
              <a:t>.” </a:t>
            </a:r>
          </a:p>
          <a:p>
            <a:r>
              <a:rPr lang="en-US" sz="1000" dirty="0"/>
              <a:t> </a:t>
            </a:r>
          </a:p>
          <a:p>
            <a:r>
              <a:rPr lang="en-US" sz="1000" dirty="0"/>
              <a:t>We watched as the birds were weighed and measured.  Steve showed us how to hold a bird to measure its wing span.   Most were about 4 inches in length.</a:t>
            </a:r>
          </a:p>
          <a:p>
            <a:r>
              <a:rPr lang="en-US" sz="1000" dirty="0"/>
              <a:t> </a:t>
            </a:r>
          </a:p>
        </p:txBody>
      </p:sp>
      <p:sp>
        <p:nvSpPr>
          <p:cNvPr id="17" name="TextBox 16"/>
          <p:cNvSpPr txBox="1"/>
          <p:nvPr/>
        </p:nvSpPr>
        <p:spPr>
          <a:xfrm>
            <a:off x="457200" y="3048000"/>
            <a:ext cx="6629400" cy="707886"/>
          </a:xfrm>
          <a:prstGeom prst="rect">
            <a:avLst/>
          </a:prstGeom>
          <a:noFill/>
        </p:spPr>
        <p:txBody>
          <a:bodyPr wrap="square" rtlCol="0">
            <a:spAutoFit/>
          </a:bodyPr>
          <a:lstStyle/>
          <a:p>
            <a:r>
              <a:rPr lang="en-US" sz="1000" dirty="0"/>
              <a:t> </a:t>
            </a:r>
          </a:p>
          <a:p>
            <a:r>
              <a:rPr lang="en-US" sz="1000" dirty="0" smtClean="0"/>
              <a:t>It was fun to help with the birds, but after a few days Mary and I wanted to search around the area more.  Mom and dad told us not to go out of their sight or back into the cave.  We took a lot of photographs.  Mostly we saw a lot of desert creatures like horned toads and roadrunners.  There was a lot of brush and cactus everywhere.  It was a good thing we wore boots!</a:t>
            </a:r>
            <a:endParaRPr lang="en-US" sz="1000" dirty="0"/>
          </a:p>
        </p:txBody>
      </p:sp>
      <p:sp>
        <p:nvSpPr>
          <p:cNvPr id="18" name="Rectangle 17"/>
          <p:cNvSpPr/>
          <p:nvPr/>
        </p:nvSpPr>
        <p:spPr>
          <a:xfrm>
            <a:off x="457200" y="4278630"/>
            <a:ext cx="2819400" cy="3662541"/>
          </a:xfrm>
          <a:prstGeom prst="rect">
            <a:avLst/>
          </a:prstGeom>
        </p:spPr>
        <p:txBody>
          <a:bodyPr wrap="square">
            <a:spAutoFit/>
          </a:bodyPr>
          <a:lstStyle/>
          <a:p>
            <a:r>
              <a:rPr lang="en-US" sz="1200" b="1" dirty="0"/>
              <a:t>Part 5</a:t>
            </a:r>
          </a:p>
          <a:p>
            <a:r>
              <a:rPr lang="en-US" sz="1000" dirty="0"/>
              <a:t>I was sad to leave but we were both excited to get back home and tell our friends about our adventure.  We learned a lot of things we could share in school next fall too. </a:t>
            </a:r>
          </a:p>
          <a:p>
            <a:endParaRPr lang="en-US" sz="1000" dirty="0"/>
          </a:p>
          <a:p>
            <a:r>
              <a:rPr lang="en-US" sz="1000" dirty="0"/>
              <a:t>As we left I remembered something.  “Just where do the </a:t>
            </a:r>
            <a:r>
              <a:rPr lang="en-US" sz="1000" dirty="0" smtClean="0"/>
              <a:t>Cave Swallows </a:t>
            </a:r>
            <a:r>
              <a:rPr lang="en-US" sz="1000" dirty="0"/>
              <a:t>migrate for the winter?  We forgot to ask!”</a:t>
            </a:r>
          </a:p>
          <a:p>
            <a:endParaRPr lang="en-US" sz="1000" dirty="0"/>
          </a:p>
          <a:p>
            <a:r>
              <a:rPr lang="en-US" sz="1000" dirty="0"/>
              <a:t>Dad just laughed, “You were too busy seeing everything to even think about it. In 1994 the </a:t>
            </a:r>
            <a:r>
              <a:rPr lang="en-US" sz="1000" dirty="0" smtClean="0"/>
              <a:t>Cave Swallows </a:t>
            </a:r>
            <a:r>
              <a:rPr lang="en-US" sz="1000" dirty="0"/>
              <a:t>were found wintering from the west coast of Mexico and south to El Salvador.  Everyone thought they would migrate in caves so it took a long time to figure it out!  The </a:t>
            </a:r>
            <a:r>
              <a:rPr lang="en-US" sz="1000" dirty="0" smtClean="0"/>
              <a:t>Cave Swallows </a:t>
            </a:r>
            <a:r>
              <a:rPr lang="en-US" sz="1000" dirty="0"/>
              <a:t>were roosting in sugar cane and grain fields!  They fooled us all!”</a:t>
            </a:r>
          </a:p>
          <a:p>
            <a:endParaRPr lang="en-US" sz="1000" dirty="0"/>
          </a:p>
          <a:p>
            <a:r>
              <a:rPr lang="en-US" sz="1000" dirty="0"/>
              <a:t>Mary and I smiled.  We were glad to know where the swallows migrated.  “That’s really neat dad,” I said, “But I’m glad we are migrating back to California!”</a:t>
            </a:r>
          </a:p>
        </p:txBody>
      </p:sp>
      <p:grpSp>
        <p:nvGrpSpPr>
          <p:cNvPr id="3" name="Group 2"/>
          <p:cNvGrpSpPr/>
          <p:nvPr/>
        </p:nvGrpSpPr>
        <p:grpSpPr>
          <a:xfrm>
            <a:off x="3724532" y="3967027"/>
            <a:ext cx="3561836" cy="5148417"/>
            <a:chOff x="3724532" y="3967027"/>
            <a:chExt cx="3561836" cy="5148417"/>
          </a:xfrm>
        </p:grpSpPr>
        <p:grpSp>
          <p:nvGrpSpPr>
            <p:cNvPr id="27" name="Group 26"/>
            <p:cNvGrpSpPr/>
            <p:nvPr/>
          </p:nvGrpSpPr>
          <p:grpSpPr>
            <a:xfrm>
              <a:off x="3743068" y="3984766"/>
              <a:ext cx="3543300" cy="5130678"/>
              <a:chOff x="3771900" y="3954162"/>
              <a:chExt cx="3661856" cy="5367516"/>
            </a:xfrm>
          </p:grpSpPr>
          <p:grpSp>
            <p:nvGrpSpPr>
              <p:cNvPr id="24" name="Group 23"/>
              <p:cNvGrpSpPr/>
              <p:nvPr/>
            </p:nvGrpSpPr>
            <p:grpSpPr>
              <a:xfrm>
                <a:off x="3771900" y="3954162"/>
                <a:ext cx="3661856" cy="5367516"/>
                <a:chOff x="3771900" y="3954162"/>
                <a:chExt cx="3661856" cy="5367516"/>
              </a:xfrm>
            </p:grpSpPr>
            <p:pic>
              <p:nvPicPr>
                <p:cNvPr id="4102" name="Picture 6" descr="Americas Range Map - Cave Swallow | BirdPhotos.com"/>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205" t="1888" r="32720" b="6482"/>
                <a:stretch/>
              </p:blipFill>
              <p:spPr bwMode="auto">
                <a:xfrm>
                  <a:off x="3771900" y="3954162"/>
                  <a:ext cx="3661856" cy="5367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4069492" y="5757732"/>
                  <a:ext cx="2209800" cy="13288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3"/>
                </p:cNvCxnSpPr>
                <p:nvPr/>
              </p:nvCxnSpPr>
              <p:spPr>
                <a:xfrm>
                  <a:off x="4091594" y="5791200"/>
                  <a:ext cx="1394806" cy="1524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5-Point Star 25"/>
              <p:cNvSpPr/>
              <p:nvPr/>
            </p:nvSpPr>
            <p:spPr>
              <a:xfrm>
                <a:off x="3993292" y="5672268"/>
                <a:ext cx="121508" cy="11893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724532" y="3967027"/>
              <a:ext cx="3561836" cy="276999"/>
            </a:xfrm>
            <a:prstGeom prst="rect">
              <a:avLst/>
            </a:prstGeom>
            <a:solidFill>
              <a:schemeClr val="bg1">
                <a:lumMod val="95000"/>
              </a:schemeClr>
            </a:solidFill>
          </p:spPr>
          <p:txBody>
            <a:bodyPr wrap="square" rtlCol="0">
              <a:spAutoFit/>
            </a:bodyPr>
            <a:lstStyle/>
            <a:p>
              <a:pPr algn="ctr"/>
              <a:r>
                <a:rPr lang="en-US" sz="1200" b="1" dirty="0" smtClean="0"/>
                <a:t>Migratory Path of the Cave Swallow</a:t>
              </a:r>
              <a:endParaRPr lang="en-US" sz="1200" b="1" dirty="0"/>
            </a:p>
          </p:txBody>
        </p:sp>
      </p:grpSp>
      <p:grpSp>
        <p:nvGrpSpPr>
          <p:cNvPr id="5" name="Group 4"/>
          <p:cNvGrpSpPr/>
          <p:nvPr/>
        </p:nvGrpSpPr>
        <p:grpSpPr>
          <a:xfrm>
            <a:off x="457200" y="1904940"/>
            <a:ext cx="1696720" cy="1144919"/>
            <a:chOff x="457200" y="1904940"/>
            <a:chExt cx="1696720" cy="1144919"/>
          </a:xfrm>
        </p:grpSpPr>
        <p:pic>
          <p:nvPicPr>
            <p:cNvPr id="11" name="Picture 10" descr="http://www.birdcapemay.org/blog/uploaded_images/casw_1426-753723.JPG"/>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 y="1904940"/>
              <a:ext cx="1696720" cy="1116330"/>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457200" y="2772860"/>
              <a:ext cx="1696720" cy="276999"/>
            </a:xfrm>
            <a:prstGeom prst="rect">
              <a:avLst/>
            </a:prstGeom>
            <a:solidFill>
              <a:schemeClr val="bg1">
                <a:lumMod val="95000"/>
              </a:schemeClr>
            </a:solidFill>
          </p:spPr>
          <p:txBody>
            <a:bodyPr wrap="square" rtlCol="0">
              <a:spAutoFit/>
            </a:bodyPr>
            <a:lstStyle/>
            <a:p>
              <a:pPr algn="ctr"/>
              <a:r>
                <a:rPr lang="en-US" sz="1200" b="1" dirty="0" smtClean="0"/>
                <a:t>Measuring a Swallow</a:t>
              </a:r>
              <a:endParaRPr lang="en-US" sz="1200" b="1" dirty="0"/>
            </a:p>
          </p:txBody>
        </p:sp>
      </p:grpSp>
    </p:spTree>
    <p:extLst>
      <p:ext uri="{BB962C8B-B14F-4D97-AF65-F5344CB8AC3E}">
        <p14:creationId xmlns:p14="http://schemas.microsoft.com/office/powerpoint/2010/main" val="1288292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cxnSp>
        <p:nvCxnSpPr>
          <p:cNvPr id="11" name="Straight Connector 10"/>
          <p:cNvCxnSpPr/>
          <p:nvPr/>
        </p:nvCxnSpPr>
        <p:spPr>
          <a:xfrm>
            <a:off x="485775"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08542" y="564510"/>
            <a:ext cx="6123384" cy="3349920"/>
          </a:xfrm>
          <a:prstGeom prst="rect">
            <a:avLst/>
          </a:prstGeom>
        </p:spPr>
        <p:txBody>
          <a:bodyPr wrap="square" lIns="101881" tIns="50941" rIns="101881" bIns="50941">
            <a:spAutoFit/>
          </a:bodyPr>
          <a:lstStyle/>
          <a:p>
            <a:endParaRPr lang="en-US" sz="1600" dirty="0">
              <a:latin typeface="Helvetica" pitchFamily="34" charset="0"/>
              <a:cs typeface="Helvetica" pitchFamily="34" charset="0"/>
            </a:endParaRPr>
          </a:p>
          <a:p>
            <a:pPr marL="240944" indent="-240944"/>
            <a:r>
              <a:rPr lang="en-US" sz="1600" b="1" dirty="0" smtClean="0">
                <a:latin typeface="Helvetica" pitchFamily="34" charset="0"/>
                <a:cs typeface="Helvetica" pitchFamily="34" charset="0"/>
              </a:rPr>
              <a:t>1. How does Part 1 of </a:t>
            </a:r>
            <a:r>
              <a:rPr lang="en-US" sz="1600" b="1" i="1" dirty="0" smtClean="0">
                <a:latin typeface="Helvetica" pitchFamily="34" charset="0"/>
                <a:cs typeface="Helvetica" pitchFamily="34" charset="0"/>
              </a:rPr>
              <a:t>Cave Swallows </a:t>
            </a:r>
            <a:r>
              <a:rPr lang="en-US" sz="1600" b="1" dirty="0" smtClean="0">
                <a:latin typeface="Helvetica" pitchFamily="34" charset="0"/>
                <a:cs typeface="Helvetica" pitchFamily="34" charset="0"/>
              </a:rPr>
              <a:t>most help develop the story?</a:t>
            </a:r>
            <a:endParaRPr lang="en-US" sz="1600" b="1" dirty="0"/>
          </a:p>
          <a:p>
            <a:pPr marL="240944" indent="-240944"/>
            <a:r>
              <a:rPr lang="en-US" sz="1600" b="1" dirty="0" smtClean="0">
                <a:latin typeface="Helvetica" pitchFamily="34" charset="0"/>
                <a:cs typeface="Helvetica" pitchFamily="34" charset="0"/>
              </a:rPr>
              <a:t> </a:t>
            </a:r>
            <a:endParaRPr lang="en-US" sz="1600" b="1" dirty="0">
              <a:latin typeface="Helvetica" pitchFamily="34" charset="0"/>
              <a:cs typeface="Helvetica" pitchFamily="34" charset="0"/>
            </a:endParaRPr>
          </a:p>
          <a:p>
            <a:pPr marL="599015" indent="-361417">
              <a:buFont typeface="+mj-lt"/>
              <a:buAutoNum type="alphaUcPeriod"/>
            </a:pPr>
            <a:r>
              <a:rPr lang="en-US" sz="1600" dirty="0" smtClean="0">
                <a:latin typeface="Helvetica" pitchFamily="34" charset="0"/>
                <a:cs typeface="Helvetica" pitchFamily="34" charset="0"/>
              </a:rPr>
              <a:t>It is the beginning of the text selection.</a:t>
            </a:r>
          </a:p>
          <a:p>
            <a:pPr marL="599015" indent="-361417">
              <a:buFont typeface="+mj-lt"/>
              <a:buAutoNum type="alphaUcPeriod"/>
            </a:pPr>
            <a:endParaRPr lang="en-US" sz="1600" dirty="0">
              <a:latin typeface="Helvetica" pitchFamily="34" charset="0"/>
              <a:cs typeface="Helvetica" pitchFamily="34" charset="0"/>
            </a:endParaRPr>
          </a:p>
          <a:p>
            <a:pPr marL="599015" indent="-361417">
              <a:buFont typeface="+mj-lt"/>
              <a:buAutoNum type="alphaUcPeriod"/>
            </a:pPr>
            <a:r>
              <a:rPr lang="en-US" sz="1600" dirty="0" smtClean="0">
                <a:latin typeface="Helvetica" pitchFamily="34" charset="0"/>
                <a:cs typeface="Helvetica" pitchFamily="34" charset="0"/>
              </a:rPr>
              <a:t>Part 1 prepares the reader for what is about to unfold.</a:t>
            </a:r>
          </a:p>
          <a:p>
            <a:pPr marL="599015" indent="-361417">
              <a:buFont typeface="+mj-lt"/>
              <a:buAutoNum type="alphaUcPeriod"/>
            </a:pPr>
            <a:endParaRPr lang="en-US" sz="1600" dirty="0">
              <a:latin typeface="Helvetica" pitchFamily="34" charset="0"/>
              <a:cs typeface="Helvetica" pitchFamily="34" charset="0"/>
            </a:endParaRPr>
          </a:p>
          <a:p>
            <a:pPr marL="599015" indent="-361417">
              <a:buFont typeface="+mj-lt"/>
              <a:buAutoNum type="alphaUcPeriod"/>
            </a:pPr>
            <a:r>
              <a:rPr lang="en-US" sz="1600" dirty="0" smtClean="0">
                <a:latin typeface="Helvetica" pitchFamily="34" charset="0"/>
                <a:cs typeface="Helvetica" pitchFamily="34" charset="0"/>
              </a:rPr>
              <a:t>The characters are introduced.</a:t>
            </a:r>
          </a:p>
          <a:p>
            <a:pPr marL="599015" indent="-361417">
              <a:buFont typeface="+mj-lt"/>
              <a:buAutoNum type="alphaUcPeriod"/>
            </a:pPr>
            <a:endParaRPr lang="en-US" sz="1600" dirty="0">
              <a:latin typeface="Helvetica" pitchFamily="34" charset="0"/>
              <a:cs typeface="Helvetica" pitchFamily="34" charset="0"/>
            </a:endParaRPr>
          </a:p>
          <a:p>
            <a:pPr marL="599015" indent="-361417">
              <a:buFont typeface="+mj-lt"/>
              <a:buAutoNum type="alphaUcPeriod"/>
            </a:pPr>
            <a:r>
              <a:rPr lang="en-US" sz="1600" dirty="0" smtClean="0">
                <a:latin typeface="Helvetica" pitchFamily="34" charset="0"/>
                <a:cs typeface="Helvetica" pitchFamily="34" charset="0"/>
              </a:rPr>
              <a:t>Part 1 connects the characters to what they are doing for breakfast.</a:t>
            </a:r>
            <a:endParaRPr lang="en-US" sz="1600" dirty="0">
              <a:latin typeface="Helvetica" pitchFamily="34" charset="0"/>
              <a:cs typeface="Helvetica" pitchFamily="34" charset="0"/>
            </a:endParaRPr>
          </a:p>
          <a:p>
            <a:pPr marL="599015" indent="-361417">
              <a:buFont typeface="+mj-lt"/>
              <a:buAutoNum type="alphaUcPeriod"/>
            </a:pPr>
            <a:endParaRPr lang="en-US" sz="1600" dirty="0">
              <a:latin typeface="Helvetica" pitchFamily="34" charset="0"/>
              <a:cs typeface="Helvetica" pitchFamily="34" charset="0"/>
            </a:endParaRPr>
          </a:p>
        </p:txBody>
      </p:sp>
      <p:sp>
        <p:nvSpPr>
          <p:cNvPr id="22" name="Oval 21"/>
          <p:cNvSpPr/>
          <p:nvPr/>
        </p:nvSpPr>
        <p:spPr>
          <a:xfrm>
            <a:off x="731794" y="1600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728663" y="211972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708542" y="260471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Oval 24"/>
          <p:cNvSpPr/>
          <p:nvPr/>
        </p:nvSpPr>
        <p:spPr>
          <a:xfrm>
            <a:off x="719433" y="30553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6" name="Rectangle 25"/>
          <p:cNvSpPr/>
          <p:nvPr/>
        </p:nvSpPr>
        <p:spPr>
          <a:xfrm>
            <a:off x="415766" y="5308297"/>
            <a:ext cx="6708936" cy="3303753"/>
          </a:xfrm>
          <a:prstGeom prst="rect">
            <a:avLst/>
          </a:prstGeom>
        </p:spPr>
        <p:txBody>
          <a:bodyPr wrap="square" lIns="101881" tIns="50941" rIns="101881" bIns="50941">
            <a:spAutoFit/>
          </a:bodyPr>
          <a:lstStyle/>
          <a:p>
            <a:pPr marL="461963" indent="-461963"/>
            <a:r>
              <a:rPr lang="en-US" sz="1600" b="1" dirty="0" smtClean="0">
                <a:latin typeface="Helvetica" pitchFamily="34" charset="0"/>
                <a:cs typeface="Helvetica" pitchFamily="34" charset="0"/>
              </a:rPr>
              <a:t> 2.    What explains the sisters’ first reaction about going to Carlsbad?</a:t>
            </a:r>
            <a:endParaRPr lang="en-US" sz="1600" b="1" dirty="0">
              <a:latin typeface="Helvetica" pitchFamily="34" charset="0"/>
              <a:cs typeface="Helvetica" pitchFamily="34" charset="0"/>
            </a:endParaRPr>
          </a:p>
          <a:p>
            <a:pPr marL="361417" indent="-361417">
              <a:buAutoNum type="arabicPeriod" startAt="3"/>
            </a:pPr>
            <a:endParaRPr lang="en-US" sz="1600" b="1" dirty="0">
              <a:latin typeface="Helvetica" pitchFamily="34" charset="0"/>
              <a:cs typeface="Helvetica" pitchFamily="34" charset="0"/>
            </a:endParaRPr>
          </a:p>
          <a:p>
            <a:pPr marL="664270" indent="-361417">
              <a:buFont typeface="+mj-lt"/>
              <a:buAutoNum type="alphaUcPeriod"/>
            </a:pPr>
            <a:r>
              <a:rPr lang="en-US" sz="1600" dirty="0" smtClean="0">
                <a:latin typeface="Helvetica" pitchFamily="34" charset="0"/>
                <a:cs typeface="Helvetica" pitchFamily="34" charset="0"/>
              </a:rPr>
              <a:t>They were afraid they would have to stay with Grandma Lynn.</a:t>
            </a:r>
          </a:p>
          <a:p>
            <a:pPr marL="664270" indent="-361417">
              <a:buFont typeface="+mj-lt"/>
              <a:buAutoNum type="alphaUcPeriod"/>
            </a:pPr>
            <a:endParaRPr lang="en-US" sz="1600" dirty="0">
              <a:latin typeface="Helvetica" pitchFamily="34" charset="0"/>
              <a:cs typeface="Helvetica" pitchFamily="34" charset="0"/>
            </a:endParaRPr>
          </a:p>
          <a:p>
            <a:pPr marL="664270" indent="-361417">
              <a:buFont typeface="+mj-lt"/>
              <a:buAutoNum type="alphaUcPeriod"/>
            </a:pPr>
            <a:r>
              <a:rPr lang="en-US" sz="1600" dirty="0" smtClean="0">
                <a:latin typeface="Helvetica" pitchFamily="34" charset="0"/>
                <a:cs typeface="Helvetica" pitchFamily="34" charset="0"/>
              </a:rPr>
              <a:t>They were busy eating breakfast.</a:t>
            </a:r>
          </a:p>
          <a:p>
            <a:pPr marL="664270" indent="-361417">
              <a:buFont typeface="+mj-lt"/>
              <a:buAutoNum type="alphaUcPeriod"/>
            </a:pPr>
            <a:endParaRPr lang="en-US" sz="1600" dirty="0">
              <a:latin typeface="Helvetica" pitchFamily="34" charset="0"/>
              <a:cs typeface="Helvetica" pitchFamily="34" charset="0"/>
            </a:endParaRPr>
          </a:p>
          <a:p>
            <a:pPr marL="664270" indent="-361417">
              <a:buFont typeface="+mj-lt"/>
              <a:buAutoNum type="alphaUcPeriod"/>
            </a:pPr>
            <a:r>
              <a:rPr lang="en-US" sz="1600" dirty="0" smtClean="0">
                <a:latin typeface="Helvetica" pitchFamily="34" charset="0"/>
                <a:cs typeface="Helvetica" pitchFamily="34" charset="0"/>
              </a:rPr>
              <a:t>The sisters had </a:t>
            </a:r>
            <a:r>
              <a:rPr lang="en-US" sz="1600" dirty="0">
                <a:latin typeface="Helvetica" pitchFamily="34" charset="0"/>
                <a:cs typeface="Helvetica" pitchFamily="34" charset="0"/>
              </a:rPr>
              <a:t>wanted to go spelunking as long as </a:t>
            </a:r>
            <a:r>
              <a:rPr lang="en-US" sz="1600" dirty="0" smtClean="0">
                <a:latin typeface="Helvetica" pitchFamily="34" charset="0"/>
                <a:cs typeface="Helvetica" pitchFamily="34" charset="0"/>
              </a:rPr>
              <a:t>they </a:t>
            </a:r>
            <a:r>
              <a:rPr lang="en-US" sz="1600" dirty="0">
                <a:latin typeface="Helvetica" pitchFamily="34" charset="0"/>
                <a:cs typeface="Helvetica" pitchFamily="34" charset="0"/>
              </a:rPr>
              <a:t>could </a:t>
            </a:r>
            <a:r>
              <a:rPr lang="en-US" sz="1600" dirty="0" smtClean="0">
                <a:latin typeface="Helvetica" pitchFamily="34" charset="0"/>
                <a:cs typeface="Helvetica" pitchFamily="34" charset="0"/>
              </a:rPr>
              <a:t>remember.</a:t>
            </a:r>
          </a:p>
          <a:p>
            <a:pPr marL="664270" indent="-361417">
              <a:buFont typeface="+mj-lt"/>
              <a:buAutoNum type="alphaUcPeriod"/>
            </a:pPr>
            <a:endParaRPr lang="en-US" sz="1600" dirty="0">
              <a:latin typeface="Helvetica" pitchFamily="34" charset="0"/>
              <a:cs typeface="Helvetica" pitchFamily="34" charset="0"/>
            </a:endParaRPr>
          </a:p>
          <a:p>
            <a:pPr marL="664270" indent="-361417">
              <a:buFont typeface="+mj-lt"/>
              <a:buAutoNum type="alphaUcPeriod"/>
            </a:pPr>
            <a:r>
              <a:rPr lang="en-US" sz="1600" dirty="0" smtClean="0">
                <a:latin typeface="Helvetica" pitchFamily="34" charset="0"/>
                <a:cs typeface="Helvetica" pitchFamily="34" charset="0"/>
              </a:rPr>
              <a:t>Mom said they would all learn something new.</a:t>
            </a:r>
          </a:p>
          <a:p>
            <a:pPr marL="664270" indent="-361417">
              <a:buFont typeface="+mj-lt"/>
              <a:buAutoNum type="alphaUcPeriod"/>
            </a:pPr>
            <a:endParaRPr lang="en-US" sz="1600" dirty="0">
              <a:latin typeface="Helvetica" pitchFamily="34" charset="0"/>
              <a:cs typeface="Helvetica" pitchFamily="34" charset="0"/>
            </a:endParaRPr>
          </a:p>
          <a:p>
            <a:pPr marL="664270" indent="-361417">
              <a:buFont typeface="+mj-lt"/>
              <a:buAutoNum type="alphaUcPeriod"/>
            </a:pPr>
            <a:endParaRPr lang="en-US" sz="1600" dirty="0">
              <a:latin typeface="Helvetica" pitchFamily="34" charset="0"/>
              <a:cs typeface="Helvetica" pitchFamily="34" charset="0"/>
            </a:endParaRPr>
          </a:p>
        </p:txBody>
      </p:sp>
      <p:sp>
        <p:nvSpPr>
          <p:cNvPr id="28" name="Oval 27"/>
          <p:cNvSpPr/>
          <p:nvPr/>
        </p:nvSpPr>
        <p:spPr>
          <a:xfrm>
            <a:off x="508411" y="611054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9" name="Oval 28"/>
          <p:cNvSpPr/>
          <p:nvPr/>
        </p:nvSpPr>
        <p:spPr>
          <a:xfrm>
            <a:off x="489656" y="780965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0" name="Oval 29"/>
          <p:cNvSpPr/>
          <p:nvPr/>
        </p:nvSpPr>
        <p:spPr>
          <a:xfrm>
            <a:off x="488906" y="660431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509161" y="704779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3088505"/>
              </p:ext>
            </p:extLst>
          </p:nvPr>
        </p:nvGraphicFramePr>
        <p:xfrm>
          <a:off x="5638800" y="3962400"/>
          <a:ext cx="1676400" cy="742089"/>
        </p:xfrm>
        <a:graphic>
          <a:graphicData uri="http://schemas.openxmlformats.org/drawingml/2006/table">
            <a:tbl>
              <a:tblPr firstRow="1" firstCol="1" bandRow="1"/>
              <a:tblGrid>
                <a:gridCol w="1676400"/>
              </a:tblGrid>
              <a:tr h="132489">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RL.5.5  DOK 3- </a:t>
                      </a:r>
                      <a:r>
                        <a:rPr lang="en-US" sz="800" b="1" dirty="0">
                          <a:solidFill>
                            <a:srgbClr val="000000"/>
                          </a:solidFill>
                          <a:effectLst/>
                          <a:latin typeface="Calibri"/>
                          <a:ea typeface="Times New Roman"/>
                          <a:cs typeface="Times New Roman"/>
                        </a:rPr>
                        <a:t>EVE</a:t>
                      </a:r>
                      <a:endParaRPr lang="en-US" sz="800" dirty="0">
                        <a:effectLst/>
                        <a:latin typeface="Calibri"/>
                        <a:ea typeface="Calibri"/>
                        <a:cs typeface="Times New Roman"/>
                      </a:endParaRPr>
                    </a:p>
                  </a:txBody>
                  <a:tcPr marL="32894" marR="328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569186">
                <a:tc>
                  <a:txBody>
                    <a:bodyPr/>
                    <a:lstStyle/>
                    <a:p>
                      <a:pPr marL="19050" marR="0" algn="l">
                        <a:lnSpc>
                          <a:spcPct val="100000"/>
                        </a:lnSpc>
                        <a:spcBef>
                          <a:spcPts val="0"/>
                        </a:spcBef>
                        <a:spcAft>
                          <a:spcPts val="0"/>
                        </a:spcAft>
                      </a:pPr>
                      <a:r>
                        <a:rPr lang="en-US" sz="800" b="1" dirty="0">
                          <a:effectLst/>
                          <a:latin typeface="Calibri"/>
                          <a:ea typeface="Times New Roman"/>
                          <a:cs typeface="Times New Roman"/>
                        </a:rPr>
                        <a:t>Explain how a specific chapter contributes to the structure (event sequence) of a story (continue with scenes and dramas, stanzas and poems</a:t>
                      </a:r>
                      <a:r>
                        <a:rPr lang="en-US" sz="800" b="1" dirty="0" smtClean="0">
                          <a:effectLst/>
                          <a:latin typeface="Calibri"/>
                          <a:ea typeface="Times New Roman"/>
                          <a:cs typeface="Times New Roman"/>
                        </a:rPr>
                        <a:t>).</a:t>
                      </a:r>
                    </a:p>
                  </a:txBody>
                  <a:tcPr marL="32894" marR="32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76875706"/>
              </p:ext>
            </p:extLst>
          </p:nvPr>
        </p:nvGraphicFramePr>
        <p:xfrm>
          <a:off x="532627" y="8686800"/>
          <a:ext cx="1676400" cy="760380"/>
        </p:xfrm>
        <a:graphic>
          <a:graphicData uri="http://schemas.openxmlformats.org/drawingml/2006/table">
            <a:tbl>
              <a:tblPr firstRow="1" firstCol="1" bandRow="1"/>
              <a:tblGrid>
                <a:gridCol w="1676400"/>
              </a:tblGrid>
              <a:tr h="132489">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RL.5.5  DOK </a:t>
                      </a:r>
                      <a:r>
                        <a:rPr lang="en-US" sz="800" b="1" dirty="0">
                          <a:solidFill>
                            <a:srgbClr val="000000"/>
                          </a:solidFill>
                          <a:effectLst/>
                          <a:latin typeface="Calibri"/>
                          <a:ea typeface="Times New Roman"/>
                          <a:cs typeface="Times New Roman"/>
                        </a:rPr>
                        <a:t>3 - SYH</a:t>
                      </a:r>
                      <a:endParaRPr lang="en-US" sz="800" dirty="0">
                        <a:effectLst/>
                        <a:latin typeface="Calibri"/>
                        <a:ea typeface="Calibri"/>
                        <a:cs typeface="Times New Roman"/>
                      </a:endParaRPr>
                    </a:p>
                  </a:txBody>
                  <a:tcPr marL="32894" marR="328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E5B8B7"/>
                    </a:solidFill>
                  </a:tcPr>
                </a:tc>
              </a:tr>
              <a:tr h="627891">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Synthesize Information from a stanza, chapter or scene from one source or text to summarize or explain the development of </a:t>
                      </a:r>
                      <a:r>
                        <a:rPr lang="en-US" sz="800" b="1" dirty="0" smtClean="0">
                          <a:solidFill>
                            <a:srgbClr val="000000"/>
                          </a:solidFill>
                          <a:effectLst/>
                          <a:latin typeface="Calibri"/>
                          <a:ea typeface="Times New Roman"/>
                          <a:cs typeface="Times New Roman"/>
                        </a:rPr>
                        <a:t>a story</a:t>
                      </a:r>
                      <a:r>
                        <a:rPr lang="en-US" sz="800" b="1" dirty="0">
                          <a:solidFill>
                            <a:srgbClr val="000000"/>
                          </a:solidFill>
                          <a:effectLst/>
                          <a:latin typeface="Calibri"/>
                          <a:ea typeface="Times New Roman"/>
                          <a:cs typeface="Times New Roman"/>
                        </a:rPr>
                        <a:t>, drama or poem.  </a:t>
                      </a:r>
                      <a:endParaRPr lang="en-US" sz="800" b="1" dirty="0" smtClean="0">
                        <a:solidFill>
                          <a:srgbClr val="000000"/>
                        </a:solidFill>
                        <a:effectLst/>
                        <a:latin typeface="Calibri"/>
                        <a:ea typeface="Times New Roman"/>
                        <a:cs typeface="Times New Roman"/>
                      </a:endParaRPr>
                    </a:p>
                  </a:txBody>
                  <a:tcPr marL="32894" marR="328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06156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1" y="213244"/>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36465012"/>
              </p:ext>
            </p:extLst>
          </p:nvPr>
        </p:nvGraphicFramePr>
        <p:xfrm>
          <a:off x="1036320" y="670560"/>
          <a:ext cx="5440680" cy="7336536"/>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a:p>
        </p:txBody>
      </p:sp>
    </p:spTree>
    <p:extLst>
      <p:ext uri="{BB962C8B-B14F-4D97-AF65-F5344CB8AC3E}">
        <p14:creationId xmlns:p14="http://schemas.microsoft.com/office/powerpoint/2010/main" val="2357563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cxnSp>
        <p:nvCxnSpPr>
          <p:cNvPr id="10" name="Straight Connector 9"/>
          <p:cNvCxnSpPr/>
          <p:nvPr/>
        </p:nvCxnSpPr>
        <p:spPr>
          <a:xfrm>
            <a:off x="457200" y="4038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67604" y="384984"/>
            <a:ext cx="6086475" cy="3426864"/>
          </a:xfrm>
          <a:prstGeom prst="rect">
            <a:avLst/>
          </a:prstGeom>
        </p:spPr>
        <p:txBody>
          <a:bodyPr wrap="square" lIns="101881" tIns="50941" rIns="101881" bIns="50941">
            <a:spAutoFit/>
          </a:bodyPr>
          <a:lstStyle/>
          <a:p>
            <a:pPr marL="240944" indent="-240944"/>
            <a:r>
              <a:rPr lang="en-US" sz="1700" b="1" dirty="0" smtClean="0">
                <a:latin typeface="Helvetica" pitchFamily="34" charset="0"/>
                <a:cs typeface="Helvetica" pitchFamily="34" charset="0"/>
              </a:rPr>
              <a:t>3. How do you know that the story is told in the first person?</a:t>
            </a:r>
            <a:endParaRPr lang="en-US" sz="1700" strike="sngStrike" dirty="0">
              <a:latin typeface="Helvetica" pitchFamily="34" charset="0"/>
              <a:cs typeface="Helvetica" pitchFamily="34" charset="0"/>
            </a:endParaRPr>
          </a:p>
          <a:p>
            <a:pPr marL="240944" indent="-240944"/>
            <a:endParaRPr lang="en-US" sz="1700" dirty="0">
              <a:latin typeface="Helvetica" pitchFamily="34" charset="0"/>
              <a:cs typeface="Helvetica" pitchFamily="34" charset="0"/>
            </a:endParaRPr>
          </a:p>
          <a:p>
            <a:pPr marL="744538" indent="-287338">
              <a:buFont typeface="+mj-lt"/>
              <a:buAutoNum type="alphaUcPeriod"/>
            </a:pPr>
            <a:r>
              <a:rPr lang="en-US" sz="1500" dirty="0" smtClean="0">
                <a:latin typeface="Helvetica" pitchFamily="34" charset="0"/>
                <a:cs typeface="Helvetica" pitchFamily="34" charset="0"/>
              </a:rPr>
              <a:t>Michelle uses the words, “I” and “we” in the story.</a:t>
            </a:r>
          </a:p>
          <a:p>
            <a:pPr marL="457200"/>
            <a:endParaRPr lang="en-US" sz="1500" strike="sngStrike" dirty="0">
              <a:latin typeface="Helvetica" pitchFamily="34" charset="0"/>
              <a:cs typeface="Helvetica" pitchFamily="34" charset="0"/>
            </a:endParaRPr>
          </a:p>
          <a:p>
            <a:pPr marL="457200"/>
            <a:r>
              <a:rPr lang="en-US" sz="1500" dirty="0" smtClean="0">
                <a:latin typeface="Helvetica" pitchFamily="34" charset="0"/>
                <a:cs typeface="Helvetica" pitchFamily="34" charset="0"/>
              </a:rPr>
              <a:t>B. The story is told in the present tense by Mary.</a:t>
            </a:r>
          </a:p>
          <a:p>
            <a:pPr marL="457200"/>
            <a:endParaRPr lang="en-US" sz="1500" dirty="0">
              <a:latin typeface="Helvetica" pitchFamily="34" charset="0"/>
              <a:cs typeface="Helvetica" pitchFamily="34" charset="0"/>
            </a:endParaRPr>
          </a:p>
          <a:p>
            <a:pPr marL="457200"/>
            <a:r>
              <a:rPr lang="en-US" sz="1500" dirty="0" smtClean="0">
                <a:latin typeface="Helvetica" pitchFamily="34" charset="0"/>
                <a:cs typeface="Helvetica" pitchFamily="34" charset="0"/>
              </a:rPr>
              <a:t>C. The words, “they” and “them” are used in the story.</a:t>
            </a:r>
          </a:p>
          <a:p>
            <a:pPr marL="457200"/>
            <a:endParaRPr lang="en-US" sz="1500" strike="sngStrike" dirty="0">
              <a:latin typeface="Helvetica" pitchFamily="34" charset="0"/>
              <a:cs typeface="Helvetica" pitchFamily="34" charset="0"/>
            </a:endParaRPr>
          </a:p>
          <a:p>
            <a:pPr marL="457200"/>
            <a:r>
              <a:rPr lang="en-US" sz="1500" dirty="0" smtClean="0">
                <a:latin typeface="Helvetica" pitchFamily="34" charset="0"/>
                <a:cs typeface="Helvetica" pitchFamily="34" charset="0"/>
              </a:rPr>
              <a:t>D. Dad uses the words, “I” and “you” in the story.</a:t>
            </a:r>
            <a:endParaRPr lang="en-US" sz="1500" strike="sngStrike" dirty="0" smtClean="0">
              <a:latin typeface="Helvetica" pitchFamily="34" charset="0"/>
              <a:cs typeface="Helvetica" pitchFamily="34" charset="0"/>
            </a:endParaRPr>
          </a:p>
          <a:p>
            <a:pPr marL="457200"/>
            <a:endParaRPr lang="en-US" sz="1500" strike="sngStrike" dirty="0">
              <a:latin typeface="Helvetica" pitchFamily="34" charset="0"/>
              <a:cs typeface="Helvetica" pitchFamily="34" charset="0"/>
            </a:endParaRPr>
          </a:p>
          <a:p>
            <a:pPr marL="744538" indent="-287338">
              <a:buFont typeface="+mj-lt"/>
              <a:buAutoNum type="alphaUcPeriod"/>
            </a:pPr>
            <a:endParaRPr lang="en-US" sz="1500" dirty="0" smtClean="0">
              <a:latin typeface="Helvetica" pitchFamily="34" charset="0"/>
              <a:cs typeface="Helvetica" pitchFamily="34" charset="0"/>
            </a:endParaRPr>
          </a:p>
          <a:p>
            <a:pPr marL="744538" indent="-287338">
              <a:buFont typeface="+mj-lt"/>
              <a:buAutoNum type="alphaUcPeriod"/>
            </a:pPr>
            <a:endParaRPr lang="en-US" sz="1500" dirty="0">
              <a:latin typeface="Helvetica" pitchFamily="34" charset="0"/>
              <a:cs typeface="Helvetica" pitchFamily="34" charset="0"/>
            </a:endParaRPr>
          </a:p>
          <a:p>
            <a:pPr marL="744538" indent="-287338">
              <a:buFont typeface="+mj-lt"/>
              <a:buAutoNum type="alphaUcPeriod"/>
            </a:pPr>
            <a:endParaRPr lang="en-US" sz="1500" dirty="0">
              <a:latin typeface="Helvetica" pitchFamily="34" charset="0"/>
              <a:cs typeface="Helvetica" pitchFamily="34" charset="0"/>
            </a:endParaRPr>
          </a:p>
        </p:txBody>
      </p:sp>
      <p:sp>
        <p:nvSpPr>
          <p:cNvPr id="21" name="Oval 20"/>
          <p:cNvSpPr/>
          <p:nvPr/>
        </p:nvSpPr>
        <p:spPr>
          <a:xfrm>
            <a:off x="1019375" y="2133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2" name="Oval 21"/>
          <p:cNvSpPr/>
          <p:nvPr/>
        </p:nvSpPr>
        <p:spPr>
          <a:xfrm>
            <a:off x="1017917" y="2590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1029697" y="114998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1029697" y="1676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0" name="Rectangle 29"/>
          <p:cNvSpPr/>
          <p:nvPr/>
        </p:nvSpPr>
        <p:spPr>
          <a:xfrm>
            <a:off x="633412" y="4419600"/>
            <a:ext cx="6072188" cy="3165254"/>
          </a:xfrm>
          <a:prstGeom prst="rect">
            <a:avLst/>
          </a:prstGeom>
        </p:spPr>
        <p:txBody>
          <a:bodyPr wrap="square" lIns="101881" tIns="50941" rIns="101881" bIns="50941">
            <a:spAutoFit/>
          </a:bodyPr>
          <a:lstStyle/>
          <a:p>
            <a:pPr marL="342900" indent="-342900">
              <a:buAutoNum type="arabicPeriod" startAt="4"/>
              <a:tabLst>
                <a:tab pos="0" algn="l"/>
              </a:tabLst>
            </a:pPr>
            <a:r>
              <a:rPr lang="en-US" sz="1700" b="1" dirty="0" smtClean="0">
                <a:latin typeface="Helvetica" pitchFamily="34" charset="0"/>
                <a:cs typeface="Helvetica" pitchFamily="34" charset="0"/>
              </a:rPr>
              <a:t>What </a:t>
            </a:r>
            <a:r>
              <a:rPr lang="en-US" sz="1700" b="1" u="sng" dirty="0" smtClean="0">
                <a:latin typeface="Helvetica" pitchFamily="34" charset="0"/>
                <a:cs typeface="Helvetica" pitchFamily="34" charset="0"/>
              </a:rPr>
              <a:t>two</a:t>
            </a:r>
            <a:r>
              <a:rPr lang="en-US" sz="1700" b="1" dirty="0" smtClean="0">
                <a:latin typeface="Helvetica" pitchFamily="34" charset="0"/>
                <a:cs typeface="Helvetica" pitchFamily="34" charset="0"/>
              </a:rPr>
              <a:t> statements of evidence </a:t>
            </a:r>
            <a:r>
              <a:rPr lang="en-US" sz="1700" b="1" u="sng" dirty="0" smtClean="0">
                <a:latin typeface="Helvetica" pitchFamily="34" charset="0"/>
                <a:cs typeface="Helvetica" pitchFamily="34" charset="0"/>
              </a:rPr>
              <a:t>best</a:t>
            </a:r>
            <a:r>
              <a:rPr lang="en-US" sz="1700" b="1" dirty="0" smtClean="0">
                <a:latin typeface="Helvetica" pitchFamily="34" charset="0"/>
                <a:cs typeface="Helvetica" pitchFamily="34" charset="0"/>
              </a:rPr>
              <a:t> explain the point of view of the narrator?</a:t>
            </a:r>
          </a:p>
          <a:p>
            <a:pPr>
              <a:tabLst>
                <a:tab pos="0" algn="l"/>
              </a:tabLst>
            </a:pPr>
            <a:endParaRPr lang="en-US" sz="1500" dirty="0">
              <a:latin typeface="Helvetica" pitchFamily="34" charset="0"/>
              <a:cs typeface="Helvetica" pitchFamily="34" charset="0"/>
            </a:endParaRPr>
          </a:p>
          <a:p>
            <a:pPr marL="724507" indent="-361417">
              <a:buFont typeface="+mj-lt"/>
              <a:buAutoNum type="alphaUcPeriod"/>
            </a:pPr>
            <a:r>
              <a:rPr lang="en-US" sz="1500" dirty="0">
                <a:latin typeface="Helvetica" pitchFamily="34" charset="0"/>
              </a:rPr>
              <a:t>“Mary and I both longed to have adventures</a:t>
            </a:r>
            <a:r>
              <a:rPr lang="en-US" sz="1500" dirty="0" smtClean="0">
                <a:latin typeface="Helvetica" pitchFamily="34" charset="0"/>
              </a:rPr>
              <a:t>.”</a:t>
            </a:r>
          </a:p>
          <a:p>
            <a:pPr marL="724507" indent="-361417">
              <a:buFont typeface="+mj-lt"/>
              <a:buAutoNum type="alphaUcPeriod"/>
            </a:pPr>
            <a:endParaRPr lang="en-US" sz="1500" dirty="0">
              <a:latin typeface="Helvetica" pitchFamily="34" charset="0"/>
              <a:cs typeface="Helvetica" pitchFamily="34" charset="0"/>
            </a:endParaRPr>
          </a:p>
          <a:p>
            <a:pPr marL="724507" indent="-361417">
              <a:buFont typeface="+mj-lt"/>
              <a:buAutoNum type="alphaUcPeriod"/>
            </a:pPr>
            <a:r>
              <a:rPr lang="en-US" sz="1500" dirty="0" smtClean="0">
                <a:latin typeface="Helvetica" pitchFamily="34" charset="0"/>
                <a:cs typeface="Helvetica" pitchFamily="34" charset="0"/>
              </a:rPr>
              <a:t>“It was fun to help with the birds.”</a:t>
            </a:r>
          </a:p>
          <a:p>
            <a:pPr marL="724507" indent="-361417">
              <a:buFont typeface="+mj-lt"/>
              <a:buAutoNum type="alphaUcPeriod"/>
            </a:pPr>
            <a:endParaRPr lang="en-US" sz="1500" dirty="0">
              <a:latin typeface="Helvetica" pitchFamily="34" charset="0"/>
              <a:cs typeface="Helvetica" pitchFamily="34" charset="0"/>
            </a:endParaRPr>
          </a:p>
          <a:p>
            <a:pPr marL="724507" indent="-361417">
              <a:buFont typeface="+mj-lt"/>
              <a:buAutoNum type="alphaUcPeriod"/>
            </a:pPr>
            <a:r>
              <a:rPr lang="en-US" sz="1500" dirty="0">
                <a:latin typeface="Helvetica" pitchFamily="34" charset="0"/>
              </a:rPr>
              <a:t>At the mention of “caves,” Dad had my attention.</a:t>
            </a:r>
          </a:p>
          <a:p>
            <a:pPr marL="724507" indent="-361417">
              <a:buFont typeface="+mj-lt"/>
              <a:buAutoNum type="alphaUcPeriod"/>
            </a:pPr>
            <a:endParaRPr lang="en-US" sz="1500" dirty="0">
              <a:latin typeface="Helvetica" pitchFamily="34" charset="0"/>
            </a:endParaRPr>
          </a:p>
          <a:p>
            <a:pPr marL="724507" indent="-361417">
              <a:buFont typeface="+mj-lt"/>
              <a:buAutoNum type="alphaUcPeriod"/>
            </a:pPr>
            <a:r>
              <a:rPr lang="en-US" sz="1500" dirty="0">
                <a:latin typeface="Helvetica" pitchFamily="34" charset="0"/>
                <a:cs typeface="Helvetica" pitchFamily="34" charset="0"/>
              </a:rPr>
              <a:t>“There was a lot of brush and cactus </a:t>
            </a:r>
            <a:r>
              <a:rPr lang="en-US" sz="1500" dirty="0" smtClean="0">
                <a:latin typeface="Helvetica" pitchFamily="34" charset="0"/>
                <a:cs typeface="Helvetica" pitchFamily="34" charset="0"/>
              </a:rPr>
              <a:t>everywhere.”</a:t>
            </a:r>
            <a:endParaRPr lang="en-US" sz="1500" dirty="0">
              <a:latin typeface="Helvetica" pitchFamily="34" charset="0"/>
            </a:endParaRPr>
          </a:p>
          <a:p>
            <a:pPr marL="724507" indent="-361417">
              <a:buFont typeface="+mj-lt"/>
              <a:buAutoNum type="alphaUcPeriod"/>
            </a:pPr>
            <a:endParaRPr lang="en-US" sz="1500" dirty="0" smtClean="0">
              <a:latin typeface="Helvetica" pitchFamily="34" charset="0"/>
              <a:cs typeface="Helvetica" pitchFamily="34" charset="0"/>
            </a:endParaRPr>
          </a:p>
          <a:p>
            <a:pPr marL="724507" indent="-361417">
              <a:buFont typeface="+mj-lt"/>
              <a:buAutoNum type="alphaUcPeriod"/>
            </a:pPr>
            <a:endParaRPr lang="en-US" sz="1500" dirty="0">
              <a:latin typeface="Helvetica" pitchFamily="34" charset="0"/>
              <a:cs typeface="Helvetica" pitchFamily="34" charset="0"/>
            </a:endParaRPr>
          </a:p>
          <a:p>
            <a:pPr marL="724507" indent="-361417">
              <a:buFont typeface="+mj-lt"/>
              <a:buAutoNum type="alphaUcPeriod"/>
            </a:pPr>
            <a:endParaRPr lang="en-US" sz="1500" dirty="0">
              <a:latin typeface="Helvetica" pitchFamily="34" charset="0"/>
              <a:cs typeface="Helvetica" pitchFamily="34" charset="0"/>
            </a:endParaRPr>
          </a:p>
        </p:txBody>
      </p:sp>
      <p:sp>
        <p:nvSpPr>
          <p:cNvPr id="32" name="Oval 31"/>
          <p:cNvSpPr/>
          <p:nvPr/>
        </p:nvSpPr>
        <p:spPr>
          <a:xfrm>
            <a:off x="820059" y="519537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786809" y="563169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4" name="Oval 33"/>
          <p:cNvSpPr/>
          <p:nvPr/>
        </p:nvSpPr>
        <p:spPr>
          <a:xfrm>
            <a:off x="797084" y="61176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5" name="Oval 34"/>
          <p:cNvSpPr/>
          <p:nvPr/>
        </p:nvSpPr>
        <p:spPr>
          <a:xfrm>
            <a:off x="776487" y="6553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98499802"/>
              </p:ext>
            </p:extLst>
          </p:nvPr>
        </p:nvGraphicFramePr>
        <p:xfrm>
          <a:off x="5617031" y="3200400"/>
          <a:ext cx="1469569" cy="506480"/>
        </p:xfrm>
        <a:graphic>
          <a:graphicData uri="http://schemas.openxmlformats.org/drawingml/2006/table">
            <a:tbl>
              <a:tblPr firstRow="1" firstCol="1" bandRow="1"/>
              <a:tblGrid>
                <a:gridCol w="1469569"/>
              </a:tblGrid>
              <a:tr h="85458">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RL.5.6  DOK </a:t>
                      </a:r>
                      <a:r>
                        <a:rPr lang="en-US" sz="800" b="1" dirty="0">
                          <a:solidFill>
                            <a:srgbClr val="000000"/>
                          </a:solidFill>
                          <a:effectLst/>
                          <a:latin typeface="Calibri"/>
                          <a:ea typeface="Times New Roman"/>
                          <a:cs typeface="Times New Roman"/>
                        </a:rPr>
                        <a:t>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3440" marR="33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384560">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Locate information to identify which character is speaking in the first person or third person</a:t>
                      </a:r>
                      <a:r>
                        <a:rPr lang="en-US" sz="800" b="1" dirty="0" smtClean="0">
                          <a:solidFill>
                            <a:srgbClr val="000000"/>
                          </a:solidFill>
                          <a:effectLst/>
                          <a:latin typeface="Calibri"/>
                          <a:ea typeface="Times New Roman"/>
                          <a:cs typeface="Times New Roman"/>
                        </a:rPr>
                        <a:t>.</a:t>
                      </a:r>
                    </a:p>
                  </a:txBody>
                  <a:tcPr marL="33440" marR="33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59807014"/>
              </p:ext>
            </p:extLst>
          </p:nvPr>
        </p:nvGraphicFramePr>
        <p:xfrm>
          <a:off x="5574506" y="7315200"/>
          <a:ext cx="1371600" cy="382496"/>
        </p:xfrm>
        <a:graphic>
          <a:graphicData uri="http://schemas.openxmlformats.org/drawingml/2006/table">
            <a:tbl>
              <a:tblPr firstRow="1" firstCol="1" bandRow="1"/>
              <a:tblGrid>
                <a:gridCol w="1371600"/>
              </a:tblGrid>
              <a:tr h="85458">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RL.5.6  DOK </a:t>
                      </a:r>
                      <a:r>
                        <a:rPr lang="en-US" sz="800" b="1" dirty="0">
                          <a:solidFill>
                            <a:srgbClr val="000000"/>
                          </a:solidFill>
                          <a:effectLst/>
                          <a:latin typeface="Calibri"/>
                          <a:ea typeface="Times New Roman"/>
                          <a:cs typeface="Times New Roman"/>
                        </a:rPr>
                        <a:t>3 - C</a:t>
                      </a:r>
                      <a:r>
                        <a:rPr lang="en-US" sz="800" dirty="0">
                          <a:solidFill>
                            <a:srgbClr val="000000"/>
                          </a:solidFill>
                          <a:effectLst/>
                          <a:latin typeface="Calibri"/>
                          <a:ea typeface="Times New Roman"/>
                          <a:cs typeface="Times New Roman"/>
                        </a:rPr>
                        <a:t>u</a:t>
                      </a:r>
                      <a:endParaRPr lang="en-US" sz="800" dirty="0">
                        <a:effectLst/>
                        <a:latin typeface="Calibri"/>
                        <a:ea typeface="Calibri"/>
                        <a:cs typeface="Times New Roman"/>
                      </a:endParaRPr>
                    </a:p>
                  </a:txBody>
                  <a:tcPr marL="33440" marR="33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260576">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Use text evidence to explain a character’s point of view</a:t>
                      </a:r>
                      <a:r>
                        <a:rPr lang="en-US" sz="800" b="1" dirty="0" smtClean="0">
                          <a:solidFill>
                            <a:srgbClr val="000000"/>
                          </a:solidFill>
                          <a:effectLst/>
                          <a:latin typeface="Calibri"/>
                          <a:ea typeface="Times New Roman"/>
                          <a:cs typeface="Times New Roman"/>
                        </a:rPr>
                        <a:t>.</a:t>
                      </a:r>
                    </a:p>
                  </a:txBody>
                  <a:tcPr marL="33440" marR="33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500224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cxnSp>
        <p:nvCxnSpPr>
          <p:cNvPr id="10" name="Straight Connector 9"/>
          <p:cNvCxnSpPr/>
          <p:nvPr/>
        </p:nvCxnSpPr>
        <p:spPr>
          <a:xfrm>
            <a:off x="375292" y="4800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25324" y="609600"/>
            <a:ext cx="6156476" cy="2965199"/>
          </a:xfrm>
          <a:prstGeom prst="rect">
            <a:avLst/>
          </a:prstGeom>
          <a:noFill/>
        </p:spPr>
        <p:txBody>
          <a:bodyPr wrap="square" lIns="101881" tIns="50941" rIns="101881" bIns="50941">
            <a:spAutoFit/>
          </a:bodyPr>
          <a:lstStyle/>
          <a:p>
            <a:pPr marL="240944" indent="-240944"/>
            <a:r>
              <a:rPr lang="en-US" sz="1700" b="1" dirty="0" smtClean="0">
                <a:latin typeface="Helvetica" pitchFamily="34" charset="0"/>
                <a:cs typeface="Helvetica" pitchFamily="34" charset="0"/>
              </a:rPr>
              <a:t>5. Which part of the map best helps the reader to understand the migratory path of the Cave Swallow?</a:t>
            </a:r>
          </a:p>
          <a:p>
            <a:pPr marL="240944" indent="-240944"/>
            <a:endParaRPr lang="en-US" sz="1700" dirty="0">
              <a:latin typeface="Helvetica" pitchFamily="34" charset="0"/>
              <a:cs typeface="Helvetica" pitchFamily="34" charset="0"/>
            </a:endParaRPr>
          </a:p>
          <a:p>
            <a:pPr marL="721161" indent="-361417">
              <a:buFont typeface="+mj-lt"/>
              <a:buAutoNum type="alphaUcPeriod"/>
            </a:pPr>
            <a:r>
              <a:rPr lang="en-US" sz="1500" dirty="0" smtClean="0">
                <a:latin typeface="Helvetica" pitchFamily="34" charset="0"/>
                <a:cs typeface="Helvetica" pitchFamily="34" charset="0"/>
              </a:rPr>
              <a:t>the star</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smtClean="0">
                <a:latin typeface="Helvetica" pitchFamily="34" charset="0"/>
                <a:cs typeface="Helvetica" pitchFamily="34" charset="0"/>
              </a:rPr>
              <a:t>Central America</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smtClean="0">
                <a:latin typeface="Helvetica" pitchFamily="34" charset="0"/>
                <a:cs typeface="Helvetica" pitchFamily="34" charset="0"/>
              </a:rPr>
              <a:t>the arrows</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smtClean="0">
                <a:latin typeface="Helvetica" pitchFamily="34" charset="0"/>
                <a:cs typeface="Helvetica" pitchFamily="34" charset="0"/>
              </a:rPr>
              <a:t>South America</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endParaRPr lang="en-US" sz="1500" dirty="0" smtClean="0">
              <a:latin typeface="Helvetica" pitchFamily="34" charset="0"/>
              <a:cs typeface="Helvetica" pitchFamily="34" charset="0"/>
            </a:endParaRPr>
          </a:p>
        </p:txBody>
      </p:sp>
      <p:sp>
        <p:nvSpPr>
          <p:cNvPr id="31" name="Oval 30"/>
          <p:cNvSpPr/>
          <p:nvPr/>
        </p:nvSpPr>
        <p:spPr>
          <a:xfrm>
            <a:off x="719798" y="144579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683205" y="187680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693733" y="236342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4" name="Oval 33"/>
          <p:cNvSpPr/>
          <p:nvPr/>
        </p:nvSpPr>
        <p:spPr>
          <a:xfrm>
            <a:off x="683205" y="282107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5" name="Rectangle 34"/>
          <p:cNvSpPr/>
          <p:nvPr/>
        </p:nvSpPr>
        <p:spPr>
          <a:xfrm>
            <a:off x="718669" y="5105400"/>
            <a:ext cx="6371208" cy="3057532"/>
          </a:xfrm>
          <a:prstGeom prst="rect">
            <a:avLst/>
          </a:prstGeom>
          <a:noFill/>
        </p:spPr>
        <p:txBody>
          <a:bodyPr wrap="square" lIns="101881" tIns="50941" rIns="101881" bIns="50941">
            <a:spAutoFit/>
          </a:bodyPr>
          <a:lstStyle/>
          <a:p>
            <a:endParaRPr lang="en-US" sz="1600" dirty="0">
              <a:latin typeface="Helvetica" pitchFamily="34" charset="0"/>
              <a:cs typeface="Helvetica" pitchFamily="34" charset="0"/>
            </a:endParaRPr>
          </a:p>
          <a:p>
            <a:pPr marL="288925" indent="-288925"/>
            <a:r>
              <a:rPr lang="en-US" sz="1600" b="1" dirty="0" smtClean="0">
                <a:latin typeface="Helvetica" pitchFamily="34" charset="0"/>
                <a:cs typeface="Helvetica" pitchFamily="34" charset="0"/>
              </a:rPr>
              <a:t>6.  What specific information shown in the photograph “Measuring a Swallow,” contributes most to understanding  </a:t>
            </a:r>
            <a:r>
              <a:rPr lang="en-US" sz="1600" b="1" u="sng" dirty="0" smtClean="0">
                <a:latin typeface="Helvetica" pitchFamily="34" charset="0"/>
                <a:cs typeface="Helvetica" pitchFamily="34" charset="0"/>
              </a:rPr>
              <a:t>what</a:t>
            </a:r>
            <a:r>
              <a:rPr lang="en-US" sz="1600" b="1" dirty="0" smtClean="0">
                <a:latin typeface="Helvetica" pitchFamily="34" charset="0"/>
                <a:cs typeface="Helvetica" pitchFamily="34" charset="0"/>
              </a:rPr>
              <a:t> was measured?</a:t>
            </a:r>
          </a:p>
          <a:p>
            <a:pPr marL="242618" indent="-242618"/>
            <a:endParaRPr lang="en-US" sz="1600" dirty="0">
              <a:latin typeface="Helvetica" pitchFamily="34" charset="0"/>
              <a:cs typeface="Helvetica" pitchFamily="34" charset="0"/>
            </a:endParaRPr>
          </a:p>
          <a:p>
            <a:pPr marL="669290" indent="-361417">
              <a:buFont typeface="+mj-lt"/>
              <a:buAutoNum type="alphaUcPeriod"/>
            </a:pPr>
            <a:r>
              <a:rPr lang="en-US" sz="1600" dirty="0">
                <a:latin typeface="Helvetica" pitchFamily="34" charset="0"/>
                <a:cs typeface="Helvetica" pitchFamily="34" charset="0"/>
              </a:rPr>
              <a:t>t</a:t>
            </a:r>
            <a:r>
              <a:rPr lang="en-US" sz="1600" dirty="0" smtClean="0">
                <a:latin typeface="Helvetica" pitchFamily="34" charset="0"/>
                <a:cs typeface="Helvetica" pitchFamily="34" charset="0"/>
              </a:rPr>
              <a:t>he ruler</a:t>
            </a:r>
          </a:p>
          <a:p>
            <a:pPr marL="669290" indent="-361417">
              <a:buFont typeface="+mj-lt"/>
              <a:buAutoNum type="alphaUcPeriod"/>
            </a:pPr>
            <a:endParaRPr lang="en-US" sz="1600" dirty="0">
              <a:latin typeface="Helvetica" pitchFamily="34" charset="0"/>
              <a:cs typeface="Helvetica" pitchFamily="34" charset="0"/>
            </a:endParaRPr>
          </a:p>
          <a:p>
            <a:pPr marL="669290" indent="-361417">
              <a:buFont typeface="+mj-lt"/>
              <a:buAutoNum type="alphaUcPeriod"/>
            </a:pPr>
            <a:r>
              <a:rPr lang="en-US" sz="1600" dirty="0" smtClean="0">
                <a:latin typeface="Helvetica" pitchFamily="34" charset="0"/>
                <a:cs typeface="Helvetica" pitchFamily="34" charset="0"/>
              </a:rPr>
              <a:t>how the bird was being held</a:t>
            </a:r>
          </a:p>
          <a:p>
            <a:pPr marL="669290" indent="-361417">
              <a:buFont typeface="+mj-lt"/>
              <a:buAutoNum type="alphaUcPeriod"/>
            </a:pPr>
            <a:endParaRPr lang="en-US" sz="1600" dirty="0">
              <a:latin typeface="Helvetica" pitchFamily="34" charset="0"/>
              <a:cs typeface="Helvetica" pitchFamily="34" charset="0"/>
            </a:endParaRPr>
          </a:p>
          <a:p>
            <a:pPr marL="669290" indent="-361417">
              <a:buFont typeface="+mj-lt"/>
              <a:buAutoNum type="alphaUcPeriod"/>
            </a:pPr>
            <a:r>
              <a:rPr lang="en-US" sz="1600" dirty="0" smtClean="0">
                <a:latin typeface="Helvetica" pitchFamily="34" charset="0"/>
                <a:cs typeface="Helvetica" pitchFamily="34" charset="0"/>
              </a:rPr>
              <a:t>what a cave swallow looks like</a:t>
            </a:r>
          </a:p>
          <a:p>
            <a:pPr marL="669290" indent="-361417">
              <a:buFont typeface="+mj-lt"/>
              <a:buAutoNum type="alphaUcPeriod"/>
            </a:pPr>
            <a:endParaRPr lang="en-US" sz="1600" dirty="0">
              <a:latin typeface="Helvetica" pitchFamily="34" charset="0"/>
              <a:cs typeface="Helvetica" pitchFamily="34" charset="0"/>
            </a:endParaRPr>
          </a:p>
          <a:p>
            <a:pPr marL="669290" indent="-361417">
              <a:buFont typeface="+mj-lt"/>
              <a:buAutoNum type="alphaUcPeriod"/>
            </a:pPr>
            <a:r>
              <a:rPr lang="en-US" sz="1600" dirty="0" smtClean="0">
                <a:latin typeface="Helvetica" pitchFamily="34" charset="0"/>
                <a:cs typeface="Helvetica" pitchFamily="34" charset="0"/>
              </a:rPr>
              <a:t>the wing next to the ruler</a:t>
            </a:r>
            <a:endParaRPr lang="en-US" sz="1600" dirty="0">
              <a:latin typeface="Helvetica" pitchFamily="34" charset="0"/>
              <a:cs typeface="Helvetica" pitchFamily="34" charset="0"/>
            </a:endParaRPr>
          </a:p>
        </p:txBody>
      </p:sp>
      <p:sp>
        <p:nvSpPr>
          <p:cNvPr id="37" name="Oval 36"/>
          <p:cNvSpPr/>
          <p:nvPr/>
        </p:nvSpPr>
        <p:spPr>
          <a:xfrm>
            <a:off x="804649" y="781250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8" name="Oval 37"/>
          <p:cNvSpPr/>
          <p:nvPr/>
        </p:nvSpPr>
        <p:spPr>
          <a:xfrm>
            <a:off x="815804" y="6400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9" name="Oval 38"/>
          <p:cNvSpPr/>
          <p:nvPr/>
        </p:nvSpPr>
        <p:spPr>
          <a:xfrm>
            <a:off x="821528" y="685710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40" name="Oval 39"/>
          <p:cNvSpPr/>
          <p:nvPr/>
        </p:nvSpPr>
        <p:spPr>
          <a:xfrm>
            <a:off x="815177" y="737447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84863595"/>
              </p:ext>
            </p:extLst>
          </p:nvPr>
        </p:nvGraphicFramePr>
        <p:xfrm>
          <a:off x="5650015" y="3657600"/>
          <a:ext cx="1439862" cy="689705"/>
        </p:xfrm>
        <a:graphic>
          <a:graphicData uri="http://schemas.openxmlformats.org/drawingml/2006/table">
            <a:tbl>
              <a:tblPr firstRow="1" firstCol="1" bandRow="1"/>
              <a:tblGrid>
                <a:gridCol w="1439862"/>
              </a:tblGrid>
              <a:tr h="134599">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RL.5.7      DOK </a:t>
                      </a:r>
                      <a:r>
                        <a:rPr lang="en-US" sz="800" b="1" dirty="0">
                          <a:solidFill>
                            <a:srgbClr val="000000"/>
                          </a:solidFill>
                          <a:effectLst/>
                          <a:latin typeface="Calibri"/>
                          <a:ea typeface="Times New Roman"/>
                          <a:cs typeface="Times New Roman"/>
                        </a:rPr>
                        <a:t>2 - C</a:t>
                      </a:r>
                      <a:r>
                        <a:rPr lang="en-US" sz="800" dirty="0">
                          <a:solidFill>
                            <a:srgbClr val="000000"/>
                          </a:solidFill>
                          <a:effectLst/>
                          <a:latin typeface="Calibri"/>
                          <a:ea typeface="Times New Roman"/>
                          <a:cs typeface="Times New Roman"/>
                        </a:rPr>
                        <a:t>l</a:t>
                      </a:r>
                      <a:endParaRPr lang="en-US" sz="800" dirty="0">
                        <a:effectLst/>
                        <a:latin typeface="Calibri"/>
                        <a:ea typeface="Calibri"/>
                        <a:cs typeface="Times New Roman"/>
                      </a:endParaRPr>
                    </a:p>
                  </a:txBody>
                  <a:tcPr marL="33418" marR="334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55106">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Locate </a:t>
                      </a:r>
                      <a:r>
                        <a:rPr lang="en-US" sz="800" b="1" u="sng" dirty="0">
                          <a:solidFill>
                            <a:srgbClr val="000000"/>
                          </a:solidFill>
                          <a:effectLst/>
                          <a:latin typeface="Calibri"/>
                          <a:ea typeface="Times New Roman"/>
                          <a:cs typeface="Times New Roman"/>
                        </a:rPr>
                        <a:t>examples </a:t>
                      </a:r>
                      <a:r>
                        <a:rPr lang="en-US" sz="800" b="1" dirty="0">
                          <a:solidFill>
                            <a:srgbClr val="000000"/>
                          </a:solidFill>
                          <a:effectLst/>
                          <a:latin typeface="Calibri"/>
                          <a:ea typeface="Times New Roman"/>
                          <a:cs typeface="Times New Roman"/>
                        </a:rPr>
                        <a:t>of visual or multimedia elements that contribute </a:t>
                      </a:r>
                      <a:r>
                        <a:rPr lang="en-US" sz="800" b="1" u="sng" dirty="0">
                          <a:solidFill>
                            <a:srgbClr val="000000"/>
                          </a:solidFill>
                          <a:effectLst/>
                          <a:latin typeface="Calibri"/>
                          <a:ea typeface="Times New Roman"/>
                          <a:cs typeface="Times New Roman"/>
                        </a:rPr>
                        <a:t>meaning, </a:t>
                      </a:r>
                      <a:r>
                        <a:rPr lang="en-US" sz="800" b="1" dirty="0">
                          <a:solidFill>
                            <a:srgbClr val="000000"/>
                          </a:solidFill>
                          <a:effectLst/>
                          <a:latin typeface="Calibri"/>
                          <a:ea typeface="Times New Roman"/>
                          <a:cs typeface="Times New Roman"/>
                        </a:rPr>
                        <a:t>tone or beauty to a specific text</a:t>
                      </a:r>
                      <a:r>
                        <a:rPr lang="en-US" sz="800" b="1" dirty="0" smtClean="0">
                          <a:solidFill>
                            <a:srgbClr val="000000"/>
                          </a:solidFill>
                          <a:effectLst/>
                          <a:latin typeface="Calibri"/>
                          <a:ea typeface="Times New Roman"/>
                          <a:cs typeface="Times New Roman"/>
                        </a:rPr>
                        <a:t>.</a:t>
                      </a:r>
                    </a:p>
                  </a:txBody>
                  <a:tcPr marL="33418" marR="334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15189400"/>
              </p:ext>
            </p:extLst>
          </p:nvPr>
        </p:nvGraphicFramePr>
        <p:xfrm>
          <a:off x="5642077" y="8153400"/>
          <a:ext cx="1447800" cy="548398"/>
        </p:xfrm>
        <a:graphic>
          <a:graphicData uri="http://schemas.openxmlformats.org/drawingml/2006/table">
            <a:tbl>
              <a:tblPr firstRow="1" firstCol="1" bandRow="1"/>
              <a:tblGrid>
                <a:gridCol w="1447800"/>
              </a:tblGrid>
              <a:tr h="134599">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RL.5.7  DOK</a:t>
                      </a:r>
                      <a:r>
                        <a:rPr lang="en-US" sz="800" b="1" dirty="0" smtClean="0">
                          <a:solidFill>
                            <a:schemeClr val="tx1"/>
                          </a:solidFill>
                          <a:effectLst/>
                          <a:latin typeface="Calibri"/>
                          <a:ea typeface="Times New Roman"/>
                          <a:cs typeface="Times New Roman"/>
                        </a:rPr>
                        <a:t> </a:t>
                      </a:r>
                      <a:r>
                        <a:rPr lang="en-US" sz="800" b="1" dirty="0">
                          <a:solidFill>
                            <a:schemeClr val="tx1"/>
                          </a:solidFill>
                          <a:effectLst/>
                          <a:latin typeface="Calibri"/>
                          <a:ea typeface="Times New Roman"/>
                          <a:cs typeface="Times New Roman"/>
                        </a:rPr>
                        <a:t>1 </a:t>
                      </a:r>
                      <a:r>
                        <a:rPr lang="en-US" sz="800" b="1" dirty="0">
                          <a:solidFill>
                            <a:srgbClr val="000000"/>
                          </a:solidFill>
                          <a:effectLst/>
                          <a:latin typeface="Calibri"/>
                          <a:ea typeface="Times New Roman"/>
                          <a:cs typeface="Times New Roman"/>
                        </a:rPr>
                        <a:t>- AN</a:t>
                      </a:r>
                      <a:r>
                        <a:rPr lang="en-US" sz="800" dirty="0">
                          <a:solidFill>
                            <a:srgbClr val="000000"/>
                          </a:solidFill>
                          <a:effectLst/>
                          <a:latin typeface="Calibri"/>
                          <a:ea typeface="Times New Roman"/>
                          <a:cs typeface="Times New Roman"/>
                        </a:rPr>
                        <a:t>o</a:t>
                      </a:r>
                      <a:endParaRPr lang="en-US" sz="800" dirty="0">
                        <a:effectLst/>
                        <a:latin typeface="Calibri"/>
                        <a:ea typeface="Calibri"/>
                        <a:cs typeface="Times New Roman"/>
                      </a:endParaRPr>
                    </a:p>
                  </a:txBody>
                  <a:tcPr marL="33418" marR="334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413799">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Identifies what specific visual or multimedia elements represent (meaning, beauty, tone, etc</a:t>
                      </a:r>
                      <a:r>
                        <a:rPr lang="en-US" sz="800" b="1" dirty="0" smtClean="0">
                          <a:solidFill>
                            <a:srgbClr val="000000"/>
                          </a:solidFill>
                          <a:effectLst/>
                          <a:latin typeface="Calibri"/>
                          <a:ea typeface="Times New Roman"/>
                          <a:cs typeface="Times New Roman"/>
                        </a:rPr>
                        <a:t>...).</a:t>
                      </a:r>
                    </a:p>
                  </a:txBody>
                  <a:tcPr marL="33418" marR="334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939228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16122458"/>
              </p:ext>
            </p:extLst>
          </p:nvPr>
        </p:nvGraphicFramePr>
        <p:xfrm>
          <a:off x="242887" y="166900"/>
          <a:ext cx="7043738" cy="3917420"/>
        </p:xfrm>
        <a:graphic>
          <a:graphicData uri="http://schemas.openxmlformats.org/drawingml/2006/table">
            <a:tbl>
              <a:tblPr firstRow="1" bandRow="1">
                <a:tableStyleId>{5940675A-B579-460E-94D1-54222C63F5DA}</a:tableStyleId>
              </a:tblPr>
              <a:tblGrid>
                <a:gridCol w="7043738"/>
              </a:tblGrid>
              <a:tr h="754743">
                <a:tc>
                  <a:txBody>
                    <a:bodyPr/>
                    <a:lstStyle/>
                    <a:p>
                      <a:pPr marL="342900" indent="-342900">
                        <a:buAutoNum type="arabicPeriod" startAt="7"/>
                      </a:pPr>
                      <a:r>
                        <a:rPr lang="en-US" sz="1600" b="1" dirty="0" smtClean="0">
                          <a:solidFill>
                            <a:schemeClr val="tx1"/>
                          </a:solidFill>
                        </a:rPr>
                        <a:t>How is the statement “I was sad to leave but we were both excited to get back home and tell our friends about our adventure,” an example of the speaker’s point of view? Use specific details from the text to support your explanation.</a:t>
                      </a: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637">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895">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53">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39834025"/>
              </p:ext>
            </p:extLst>
          </p:nvPr>
        </p:nvGraphicFramePr>
        <p:xfrm>
          <a:off x="323850" y="4876800"/>
          <a:ext cx="7043738" cy="4304664"/>
        </p:xfrm>
        <a:graphic>
          <a:graphicData uri="http://schemas.openxmlformats.org/drawingml/2006/table">
            <a:tbl>
              <a:tblPr firstRow="1" bandRow="1">
                <a:tableStyleId>{5940675A-B579-460E-94D1-54222C63F5DA}</a:tableStyleId>
              </a:tblPr>
              <a:tblGrid>
                <a:gridCol w="7043738"/>
              </a:tblGrid>
              <a:tr h="758372">
                <a:tc>
                  <a:txBody>
                    <a:bodyPr/>
                    <a:lstStyle/>
                    <a:p>
                      <a:pPr marL="342900" indent="-342900">
                        <a:buFont typeface="+mj-lt"/>
                        <a:buNone/>
                      </a:pPr>
                      <a:r>
                        <a:rPr lang="en-US" sz="1600" b="1" dirty="0" smtClean="0">
                          <a:solidFill>
                            <a:schemeClr val="tx1"/>
                          </a:solidFill>
                        </a:rPr>
                        <a:t>8.    Why did the author include the illustration on page 1 and the two illustrations on page 3 in the story </a:t>
                      </a:r>
                      <a:r>
                        <a:rPr lang="en-US" sz="1600" b="1" i="1" u="none" dirty="0" smtClean="0">
                          <a:solidFill>
                            <a:schemeClr val="tx1"/>
                          </a:solidFill>
                        </a:rPr>
                        <a:t>Cave Swallows</a:t>
                      </a:r>
                      <a:r>
                        <a:rPr lang="en-US" sz="1600" b="1" dirty="0" smtClean="0">
                          <a:solidFill>
                            <a:schemeClr val="tx1"/>
                          </a:solidFill>
                        </a:rPr>
                        <a:t>? Use details and   examples from the story to support your answer.</a:t>
                      </a: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endParaRPr lang="en-US" sz="1400" dirty="0" smtClean="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65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16">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4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4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4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4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148">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Connector 5"/>
          <p:cNvCxnSpPr/>
          <p:nvPr/>
        </p:nvCxnSpPr>
        <p:spPr>
          <a:xfrm>
            <a:off x="410116" y="4724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130019561"/>
              </p:ext>
            </p:extLst>
          </p:nvPr>
        </p:nvGraphicFramePr>
        <p:xfrm>
          <a:off x="5715000" y="4141720"/>
          <a:ext cx="1524000" cy="506480"/>
        </p:xfrm>
        <a:graphic>
          <a:graphicData uri="http://schemas.openxmlformats.org/drawingml/2006/table">
            <a:tbl>
              <a:tblPr firstRow="1" firstCol="1" bandRow="1"/>
              <a:tblGrid>
                <a:gridCol w="1524000"/>
              </a:tblGrid>
              <a:tr h="85458">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RL.5.6   DOK </a:t>
                      </a:r>
                      <a:r>
                        <a:rPr lang="en-US" sz="800" b="1" dirty="0">
                          <a:solidFill>
                            <a:srgbClr val="000000"/>
                          </a:solidFill>
                          <a:effectLst/>
                          <a:latin typeface="Calibri"/>
                          <a:ea typeface="Times New Roman"/>
                          <a:cs typeface="Times New Roman"/>
                        </a:rPr>
                        <a:t>4 - EV</a:t>
                      </a:r>
                      <a:r>
                        <a:rPr lang="en-US" sz="800" dirty="0">
                          <a:solidFill>
                            <a:srgbClr val="000000"/>
                          </a:solidFill>
                          <a:effectLst/>
                          <a:latin typeface="Calibri"/>
                          <a:ea typeface="Times New Roman"/>
                          <a:cs typeface="Times New Roman"/>
                        </a:rPr>
                        <a:t>S</a:t>
                      </a:r>
                      <a:endParaRPr lang="en-US" sz="800" dirty="0">
                        <a:effectLst/>
                        <a:latin typeface="Calibri"/>
                        <a:ea typeface="Calibri"/>
                        <a:cs typeface="Times New Roman"/>
                      </a:endParaRPr>
                    </a:p>
                  </a:txBody>
                  <a:tcPr marL="33440" marR="33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84560">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Justify reasoning behind speaker’s discourse style and how it influences their point of view</a:t>
                      </a:r>
                      <a:r>
                        <a:rPr lang="en-US" sz="800" b="1" dirty="0" smtClean="0">
                          <a:solidFill>
                            <a:srgbClr val="000000"/>
                          </a:solidFill>
                          <a:effectLst/>
                          <a:latin typeface="Calibri"/>
                          <a:ea typeface="Times New Roman"/>
                          <a:cs typeface="Times New Roman"/>
                        </a:rPr>
                        <a:t>.</a:t>
                      </a:r>
                    </a:p>
                  </a:txBody>
                  <a:tcPr marL="33440" marR="33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28287213"/>
              </p:ext>
            </p:extLst>
          </p:nvPr>
        </p:nvGraphicFramePr>
        <p:xfrm>
          <a:off x="304800" y="9296400"/>
          <a:ext cx="2286000" cy="533400"/>
        </p:xfrm>
        <a:graphic>
          <a:graphicData uri="http://schemas.openxmlformats.org/drawingml/2006/table">
            <a:tbl>
              <a:tblPr firstRow="1" firstCol="1" bandRow="1"/>
              <a:tblGrid>
                <a:gridCol w="2286000"/>
              </a:tblGrid>
              <a:tr h="134599">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RL.5.7   DOK </a:t>
                      </a:r>
                      <a:r>
                        <a:rPr lang="en-US" sz="800" b="1" dirty="0">
                          <a:solidFill>
                            <a:srgbClr val="000000"/>
                          </a:solidFill>
                          <a:effectLst/>
                          <a:latin typeface="Calibri"/>
                          <a:ea typeface="Times New Roman"/>
                          <a:cs typeface="Times New Roman"/>
                        </a:rPr>
                        <a:t>3 - EV</a:t>
                      </a:r>
                      <a:r>
                        <a:rPr lang="en-US" sz="800" dirty="0">
                          <a:solidFill>
                            <a:srgbClr val="000000"/>
                          </a:solidFill>
                          <a:effectLst/>
                          <a:latin typeface="Calibri"/>
                          <a:ea typeface="Times New Roman"/>
                          <a:cs typeface="Times New Roman"/>
                        </a:rPr>
                        <a:t>C</a:t>
                      </a:r>
                      <a:endParaRPr lang="en-US" sz="800" dirty="0">
                        <a:effectLst/>
                        <a:latin typeface="Calibri"/>
                        <a:ea typeface="Calibri"/>
                        <a:cs typeface="Times New Roman"/>
                      </a:endParaRPr>
                    </a:p>
                  </a:txBody>
                  <a:tcPr marL="33418" marR="334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398801">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Cite evidence and develop a logical argument for how the categorized visual or multimedia elements add to the meaning, tone, and beauty of a </a:t>
                      </a:r>
                      <a:r>
                        <a:rPr lang="en-US" sz="800" b="1" dirty="0" smtClean="0">
                          <a:solidFill>
                            <a:srgbClr val="000000"/>
                          </a:solidFill>
                          <a:effectLst/>
                          <a:latin typeface="Calibri"/>
                          <a:ea typeface="Times New Roman"/>
                          <a:cs typeface="Times New Roman"/>
                        </a:rPr>
                        <a:t>text</a:t>
                      </a:r>
                    </a:p>
                  </a:txBody>
                  <a:tcPr marL="33418" marR="334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1621116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pPr/>
              <a:t>33</a:t>
            </a:fld>
            <a:endParaRPr lang="en-US" dirty="0"/>
          </a:p>
        </p:txBody>
      </p:sp>
      <p:sp>
        <p:nvSpPr>
          <p:cNvPr id="10241" name="Rectangle 1"/>
          <p:cNvSpPr>
            <a:spLocks noChangeArrowheads="1"/>
          </p:cNvSpPr>
          <p:nvPr/>
        </p:nvSpPr>
        <p:spPr bwMode="auto">
          <a:xfrm>
            <a:off x="404813" y="218253"/>
            <a:ext cx="6962775" cy="8992062"/>
          </a:xfrm>
          <a:prstGeom prst="rect">
            <a:avLst/>
          </a:prstGeom>
          <a:noFill/>
          <a:ln w="9525">
            <a:noFill/>
            <a:miter lim="800000"/>
            <a:headEnd/>
            <a:tailEnd/>
          </a:ln>
          <a:effectLst/>
        </p:spPr>
        <p:txBody>
          <a:bodyPr vert="horz" wrap="square" lIns="96378" tIns="48189" rIns="96378" bIns="48189" numCol="1" anchor="ctr" anchorCtr="0" compatLnSpc="1">
            <a:prstTxWarp prst="textNoShape">
              <a:avLst/>
            </a:prstTxWarp>
            <a:spAutoFit/>
          </a:bodyPr>
          <a:lstStyle/>
          <a:p>
            <a:pPr algn="ctr" defTabSz="963778" fontAlgn="base">
              <a:spcBef>
                <a:spcPct val="0"/>
              </a:spcBef>
              <a:spcAft>
                <a:spcPct val="0"/>
              </a:spcAft>
            </a:pPr>
            <a:r>
              <a:rPr lang="en-US" sz="1700" b="1" u="sng" dirty="0">
                <a:latin typeface="Calibri" pitchFamily="34" charset="0"/>
                <a:ea typeface="Calibri" pitchFamily="34" charset="0"/>
                <a:cs typeface="Times New Roman" pitchFamily="18" charset="0"/>
              </a:rPr>
              <a:t>Who Was Jim White</a:t>
            </a:r>
            <a:r>
              <a:rPr lang="en-US" sz="1700" b="1" dirty="0">
                <a:latin typeface="Calibri" pitchFamily="34" charset="0"/>
                <a:ea typeface="Calibri" pitchFamily="34" charset="0"/>
                <a:cs typeface="Times New Roman" pitchFamily="18" charset="0"/>
              </a:rPr>
              <a:t>?  </a:t>
            </a:r>
          </a:p>
          <a:p>
            <a:pPr algn="ctr" defTabSz="963778" fontAlgn="base">
              <a:spcBef>
                <a:spcPct val="0"/>
              </a:spcBef>
              <a:spcAft>
                <a:spcPct val="0"/>
              </a:spcAft>
            </a:pPr>
            <a:r>
              <a:rPr lang="en-US" sz="1000" dirty="0" smtClean="0">
                <a:latin typeface="Arial" pitchFamily="34" charset="0"/>
              </a:rPr>
              <a:t>Elizabeth Yeo</a:t>
            </a:r>
            <a:endParaRPr lang="en-US" sz="1000" dirty="0">
              <a:latin typeface="Arial" pitchFamily="34" charset="0"/>
            </a:endParaRPr>
          </a:p>
          <a:p>
            <a:pPr defTabSz="963778" eaLnBrk="0" fontAlgn="base" hangingPunct="0">
              <a:spcBef>
                <a:spcPct val="0"/>
              </a:spcBef>
              <a:spcAft>
                <a:spcPct val="0"/>
              </a:spcAft>
            </a:pPr>
            <a:r>
              <a:rPr lang="en-US" sz="1300" dirty="0">
                <a:latin typeface="Calibri" pitchFamily="34" charset="0"/>
                <a:ea typeface="Calibri" pitchFamily="34" charset="0"/>
                <a:cs typeface="Times New Roman" pitchFamily="18" charset="0"/>
              </a:rPr>
              <a:t>J</a:t>
            </a:r>
            <a:r>
              <a:rPr lang="en-US" sz="1300" dirty="0" bmk="">
                <a:latin typeface="Calibri" pitchFamily="34" charset="0"/>
                <a:ea typeface="Calibri" pitchFamily="34" charset="0"/>
                <a:cs typeface="Times New Roman" pitchFamily="18" charset="0"/>
              </a:rPr>
              <a:t>im White was a ranch hand in Carlsbad, New Mexico.  He worked for pioneer ranchers </a:t>
            </a:r>
            <a:r>
              <a:rPr lang="en-US" sz="1300" dirty="0">
                <a:latin typeface="Calibri" pitchFamily="34" charset="0"/>
                <a:ea typeface="Calibri" pitchFamily="34" charset="0"/>
                <a:cs typeface="Times New Roman" pitchFamily="18" charset="0"/>
              </a:rPr>
              <a:t>who were mining bat guano from the outer areas of the limestone caves near Carlsbad.  Bat guano is another name for bat droppings. Pioneers had discovered that bat guano made excellent fertilizer for the farmers.  He was hired as foreman at the mines, although he was just a teenager!  </a:t>
            </a:r>
          </a:p>
          <a:p>
            <a:pPr defTabSz="963778" eaLnBrk="0" fontAlgn="base" hangingPunct="0">
              <a:spcBef>
                <a:spcPct val="0"/>
              </a:spcBef>
              <a:spcAft>
                <a:spcPct val="0"/>
              </a:spcAft>
            </a:pPr>
            <a:endParaRPr lang="en-US" sz="1300" dirty="0">
              <a:latin typeface="Arial" pitchFamily="34" charset="0"/>
            </a:endParaRPr>
          </a:p>
          <a:p>
            <a:pPr defTabSz="963778" eaLnBrk="0" fontAlgn="base" hangingPunct="0">
              <a:spcBef>
                <a:spcPct val="0"/>
              </a:spcBef>
              <a:spcAft>
                <a:spcPct val="0"/>
              </a:spcAft>
            </a:pPr>
            <a:r>
              <a:rPr lang="en-US" sz="1300" dirty="0">
                <a:latin typeface="Calibri" pitchFamily="34" charset="0"/>
                <a:ea typeface="Calibri" pitchFamily="34" charset="0"/>
                <a:cs typeface="Times New Roman" pitchFamily="18" charset="0"/>
              </a:rPr>
              <a:t>But Jim White wasn’t like other teenagers.  He was not happy with mining just the outer areas of the caves.  The caves were near Jim’s home.  Jim often saw huge numbers of bats leave the cave in the early evening.  The numbers of bats were so vast they seemed to form a thick cloud of black as they left the caves to feed.  He thought limestone caves must be very large because there were so many bats. </a:t>
            </a:r>
          </a:p>
          <a:p>
            <a:pPr defTabSz="963778" eaLnBrk="0" fontAlgn="base" hangingPunct="0">
              <a:spcBef>
                <a:spcPct val="0"/>
              </a:spcBef>
              <a:spcAft>
                <a:spcPct val="0"/>
              </a:spcAft>
            </a:pPr>
            <a:endParaRPr lang="en-US" sz="1300" dirty="0">
              <a:latin typeface="Arial" pitchFamily="34" charset="0"/>
            </a:endParaRPr>
          </a:p>
          <a:p>
            <a:pPr defTabSz="963778" eaLnBrk="0" fontAlgn="base" hangingPunct="0">
              <a:spcBef>
                <a:spcPct val="0"/>
              </a:spcBef>
              <a:spcAft>
                <a:spcPct val="0"/>
              </a:spcAft>
            </a:pPr>
            <a:r>
              <a:rPr lang="en-US" sz="1300" dirty="0">
                <a:latin typeface="Calibri" pitchFamily="34" charset="0"/>
                <a:ea typeface="Calibri" pitchFamily="34" charset="0"/>
                <a:cs typeface="Times New Roman" pitchFamily="18" charset="0"/>
              </a:rPr>
              <a:t>Jim knew the miners only entered the outer areas of the caves because there was a 60 foot drop off! No one wanted to go much further into the caves.  But, Jim was curious.  In 1898, at the age of 15, he began exploring the caves with only a ladder.</a:t>
            </a:r>
          </a:p>
          <a:p>
            <a:pPr defTabSz="963778" eaLnBrk="0" fontAlgn="base" hangingPunct="0">
              <a:spcBef>
                <a:spcPct val="0"/>
              </a:spcBef>
              <a:spcAft>
                <a:spcPct val="0"/>
              </a:spcAft>
            </a:pPr>
            <a:endParaRPr lang="en-US" sz="1300" dirty="0">
              <a:latin typeface="Arial" pitchFamily="34" charset="0"/>
            </a:endParaRPr>
          </a:p>
          <a:p>
            <a:pPr defTabSz="963778" eaLnBrk="0" fontAlgn="base" hangingPunct="0">
              <a:spcBef>
                <a:spcPct val="0"/>
              </a:spcBef>
              <a:spcAft>
                <a:spcPct val="0"/>
              </a:spcAft>
            </a:pPr>
            <a:r>
              <a:rPr lang="en-US" sz="1300" dirty="0">
                <a:latin typeface="Calibri" pitchFamily="34" charset="0"/>
                <a:ea typeface="Calibri" pitchFamily="34" charset="0"/>
                <a:cs typeface="Times New Roman" pitchFamily="18" charset="0"/>
              </a:rPr>
              <a:t>Jim found a vast underground wilderness of huge rooms and corridors.  He told many people about what he had found but they did not believe him.  The idea of huge underground rooms and corridors was  just too much for many people to believe!</a:t>
            </a:r>
          </a:p>
          <a:p>
            <a:pPr defTabSz="963778" eaLnBrk="0" fontAlgn="base" hangingPunct="0">
              <a:spcBef>
                <a:spcPct val="0"/>
              </a:spcBef>
              <a:spcAft>
                <a:spcPct val="0"/>
              </a:spcAft>
            </a:pPr>
            <a:endParaRPr lang="en-US" sz="1300" dirty="0">
              <a:latin typeface="Arial" pitchFamily="34" charset="0"/>
            </a:endParaRPr>
          </a:p>
          <a:p>
            <a:pPr defTabSz="963778" eaLnBrk="0" fontAlgn="base" hangingPunct="0">
              <a:spcBef>
                <a:spcPct val="0"/>
              </a:spcBef>
              <a:spcAft>
                <a:spcPct val="0"/>
              </a:spcAft>
            </a:pPr>
            <a:r>
              <a:rPr lang="en-US" sz="1300" dirty="0">
                <a:latin typeface="Calibri" pitchFamily="34" charset="0"/>
                <a:ea typeface="Calibri" pitchFamily="34" charset="0"/>
                <a:cs typeface="Times New Roman" pitchFamily="18" charset="0"/>
              </a:rPr>
              <a:t>In spite of what people thought, Jim spent many years exploring the underground rooms alone.  He gave many of the rooms inside the caves the names they still have today. </a:t>
            </a:r>
          </a:p>
          <a:p>
            <a:pPr defTabSz="963778" eaLnBrk="0" fontAlgn="base" hangingPunct="0">
              <a:spcBef>
                <a:spcPct val="0"/>
              </a:spcBef>
              <a:spcAft>
                <a:spcPct val="0"/>
              </a:spcAft>
            </a:pPr>
            <a:endParaRPr lang="en-US" sz="1300" dirty="0">
              <a:latin typeface="Calibri" pitchFamily="34" charset="0"/>
              <a:ea typeface="Calibri" pitchFamily="34" charset="0"/>
              <a:cs typeface="Times New Roman" pitchFamily="18" charset="0"/>
            </a:endParaRPr>
          </a:p>
          <a:p>
            <a:pPr defTabSz="963778" eaLnBrk="0" fontAlgn="base" hangingPunct="0">
              <a:spcBef>
                <a:spcPct val="0"/>
              </a:spcBef>
              <a:spcAft>
                <a:spcPct val="0"/>
              </a:spcAft>
            </a:pPr>
            <a:r>
              <a:rPr lang="en-US" sz="1300" dirty="0">
                <a:latin typeface="Calibri" pitchFamily="34" charset="0"/>
                <a:ea typeface="Calibri" pitchFamily="34" charset="0"/>
                <a:cs typeface="Times New Roman" pitchFamily="18" charset="0"/>
              </a:rPr>
              <a:t>Finally, twenty-one years later in 1915, Ray V. Davis, a photographer went with Jim to some of the underground rooms and took pictures.  Davis displayed some of the pictures in the nearby town of Carlsbad. The </a:t>
            </a:r>
            <a:r>
              <a:rPr lang="en-US" sz="1300" dirty="0" smtClean="0">
                <a:latin typeface="Calibri" pitchFamily="34" charset="0"/>
                <a:ea typeface="Calibri" pitchFamily="34" charset="0"/>
                <a:cs typeface="Times New Roman" pitchFamily="18" charset="0"/>
              </a:rPr>
              <a:t>town’s </a:t>
            </a:r>
            <a:r>
              <a:rPr lang="en-US" sz="1300" dirty="0">
                <a:latin typeface="Calibri" pitchFamily="34" charset="0"/>
                <a:ea typeface="Calibri" pitchFamily="34" charset="0"/>
                <a:cs typeface="Times New Roman" pitchFamily="18" charset="0"/>
              </a:rPr>
              <a:t>people of Carlsbad were </a:t>
            </a:r>
            <a:r>
              <a:rPr lang="en-US" sz="1300" dirty="0" smtClean="0">
                <a:latin typeface="Calibri" pitchFamily="34" charset="0"/>
                <a:ea typeface="Calibri" pitchFamily="34" charset="0"/>
                <a:cs typeface="Times New Roman" pitchFamily="18" charset="0"/>
              </a:rPr>
              <a:t>excited especially to see the photographs of </a:t>
            </a:r>
            <a:r>
              <a:rPr lang="en-US" sz="1300" dirty="0" smtClean="0"/>
              <a:t>stalactites and stalagmites. </a:t>
            </a:r>
            <a:endParaRPr lang="en-US" sz="1300" dirty="0">
              <a:latin typeface="Calibri" pitchFamily="34" charset="0"/>
              <a:ea typeface="Calibri" pitchFamily="34" charset="0"/>
              <a:cs typeface="Times New Roman" pitchFamily="18" charset="0"/>
            </a:endParaRPr>
          </a:p>
          <a:p>
            <a:pPr defTabSz="963778" eaLnBrk="0" fontAlgn="base" hangingPunct="0">
              <a:spcBef>
                <a:spcPct val="0"/>
              </a:spcBef>
              <a:spcAft>
                <a:spcPct val="0"/>
              </a:spcAft>
            </a:pPr>
            <a:endParaRPr lang="en-US" sz="1300" dirty="0">
              <a:latin typeface="Arial" pitchFamily="34" charset="0"/>
            </a:endParaRPr>
          </a:p>
          <a:p>
            <a:pPr defTabSz="963778" eaLnBrk="0" fontAlgn="base" hangingPunct="0">
              <a:spcBef>
                <a:spcPct val="0"/>
              </a:spcBef>
              <a:spcAft>
                <a:spcPct val="0"/>
              </a:spcAft>
            </a:pPr>
            <a:r>
              <a:rPr lang="en-US" sz="1300" dirty="0">
                <a:latin typeface="Calibri" pitchFamily="34" charset="0"/>
                <a:ea typeface="Calibri" pitchFamily="34" charset="0"/>
                <a:cs typeface="Times New Roman" pitchFamily="18" charset="0"/>
              </a:rPr>
              <a:t>Jim began to give tours of the caves to fascinated residents of Carlsbad.  He used pulleys, ropes and even a guano-harvesting mining bucket to lower people down into the depths of the caves.  </a:t>
            </a:r>
          </a:p>
          <a:p>
            <a:pPr defTabSz="963778" eaLnBrk="0" fontAlgn="base" hangingPunct="0">
              <a:spcBef>
                <a:spcPct val="0"/>
              </a:spcBef>
              <a:spcAft>
                <a:spcPct val="0"/>
              </a:spcAft>
            </a:pPr>
            <a:endParaRPr lang="en-US" sz="1300" dirty="0">
              <a:latin typeface="Calibri" pitchFamily="34" charset="0"/>
              <a:ea typeface="Calibri" pitchFamily="34" charset="0"/>
              <a:cs typeface="Times New Roman" pitchFamily="18" charset="0"/>
            </a:endParaRPr>
          </a:p>
          <a:p>
            <a:pPr defTabSz="963778" eaLnBrk="0" fontAlgn="base" hangingPunct="0">
              <a:spcBef>
                <a:spcPct val="0"/>
              </a:spcBef>
              <a:spcAft>
                <a:spcPct val="0"/>
              </a:spcAft>
            </a:pPr>
            <a:r>
              <a:rPr lang="en-US" sz="1300" dirty="0">
                <a:latin typeface="Calibri" pitchFamily="34" charset="0"/>
                <a:ea typeface="Calibri" pitchFamily="34" charset="0"/>
                <a:cs typeface="Times New Roman" pitchFamily="18" charset="0"/>
              </a:rPr>
              <a:t>In 1923 the caverns were officially named Carlsbad Caverns.  Two years later in 1925 the caverns were declared a national monument.  After 1925, a staircase was built from the entrance to the Bat Cave to make it safer for visitors to go down into the caverns.   Eventually paths, stairs and even elevators would be installed in the caves.</a:t>
            </a:r>
          </a:p>
          <a:p>
            <a:pPr defTabSz="963778" eaLnBrk="0" fontAlgn="base" hangingPunct="0">
              <a:spcBef>
                <a:spcPct val="0"/>
              </a:spcBef>
              <a:spcAft>
                <a:spcPct val="0"/>
              </a:spcAft>
            </a:pPr>
            <a:endParaRPr lang="en-US" sz="1300" dirty="0">
              <a:latin typeface="Arial" pitchFamily="34" charset="0"/>
            </a:endParaRPr>
          </a:p>
          <a:p>
            <a:pPr defTabSz="963778" eaLnBrk="0" fontAlgn="base" hangingPunct="0">
              <a:spcBef>
                <a:spcPct val="0"/>
              </a:spcBef>
              <a:spcAft>
                <a:spcPct val="0"/>
              </a:spcAft>
            </a:pPr>
            <a:r>
              <a:rPr lang="en-US" sz="1300" dirty="0">
                <a:latin typeface="Calibri" pitchFamily="34" charset="0"/>
                <a:ea typeface="Calibri" pitchFamily="34" charset="0"/>
                <a:cs typeface="Times New Roman" pitchFamily="18" charset="0"/>
              </a:rPr>
              <a:t>In 1972 the entire cave was opened to guided tours.  In 1986 even more passageways were discovered.  As of 2005, the cave has been found to extend more than 110 miles beyond what was previously thought.  There is still much exploring to be done.</a:t>
            </a:r>
          </a:p>
          <a:p>
            <a:pPr defTabSz="963778" eaLnBrk="0" fontAlgn="base" hangingPunct="0">
              <a:spcBef>
                <a:spcPct val="0"/>
              </a:spcBef>
              <a:spcAft>
                <a:spcPct val="0"/>
              </a:spcAft>
            </a:pPr>
            <a:endParaRPr lang="en-US" sz="1300" dirty="0">
              <a:latin typeface="Arial" pitchFamily="34" charset="0"/>
            </a:endParaRPr>
          </a:p>
          <a:p>
            <a:pPr defTabSz="963778" eaLnBrk="0" fontAlgn="base" hangingPunct="0">
              <a:spcBef>
                <a:spcPct val="0"/>
              </a:spcBef>
              <a:spcAft>
                <a:spcPct val="0"/>
              </a:spcAft>
            </a:pPr>
            <a:r>
              <a:rPr lang="en-US" sz="1300" dirty="0">
                <a:latin typeface="Calibri" pitchFamily="34" charset="0"/>
                <a:ea typeface="Calibri" pitchFamily="34" charset="0"/>
                <a:cs typeface="Times New Roman" pitchFamily="18" charset="0"/>
              </a:rPr>
              <a:t>Jim White died in Carlsbad at the age of 63 in 1946.  He is credited as the discoverer of the caves and is often called “Mr. Carlsbad Caverns.”  Throughout his life he explored, guided and promoted the sharing of the caverns with the public.  </a:t>
            </a:r>
            <a:endParaRPr lang="en-US" sz="1300" dirty="0">
              <a:latin typeface="Arial" pitchFamily="34" charset="0"/>
            </a:endParaRPr>
          </a:p>
        </p:txBody>
      </p:sp>
      <p:sp>
        <p:nvSpPr>
          <p:cNvPr id="3" name="TextBox 2"/>
          <p:cNvSpPr txBox="1"/>
          <p:nvPr/>
        </p:nvSpPr>
        <p:spPr>
          <a:xfrm>
            <a:off x="5502307" y="76200"/>
            <a:ext cx="1524000" cy="707886"/>
          </a:xfrm>
          <a:prstGeom prst="rect">
            <a:avLst/>
          </a:prstGeom>
          <a:solidFill>
            <a:schemeClr val="bg1"/>
          </a:solidFill>
          <a:ln>
            <a:solidFill>
              <a:schemeClr val="tx1"/>
            </a:solidFill>
          </a:ln>
        </p:spPr>
        <p:txBody>
          <a:bodyPr wrap="square" rtlCol="0">
            <a:spAutoFit/>
          </a:bodyPr>
          <a:lstStyle/>
          <a:p>
            <a:r>
              <a:rPr lang="en-US" sz="800" dirty="0"/>
              <a:t>Grade Equivalent 7.0</a:t>
            </a:r>
          </a:p>
          <a:p>
            <a:r>
              <a:rPr lang="en-US" sz="800" dirty="0"/>
              <a:t>Lexile Measure 870L</a:t>
            </a:r>
          </a:p>
          <a:p>
            <a:r>
              <a:rPr lang="en-US" sz="800" dirty="0"/>
              <a:t>Mean Sentence Length 13.46</a:t>
            </a:r>
          </a:p>
          <a:p>
            <a:r>
              <a:rPr lang="en-US" sz="800" dirty="0"/>
              <a:t>Mean Log Word Frequency 3.59</a:t>
            </a:r>
          </a:p>
          <a:p>
            <a:r>
              <a:rPr lang="en-US" sz="800" dirty="0"/>
              <a:t>Word Count </a:t>
            </a:r>
            <a:r>
              <a:rPr lang="en-US" sz="800" dirty="0" smtClean="0"/>
              <a:t>498</a:t>
            </a:r>
            <a:endParaRPr lang="en-US" sz="800" dirty="0"/>
          </a:p>
        </p:txBody>
      </p:sp>
    </p:spTree>
    <p:extLst>
      <p:ext uri="{BB962C8B-B14F-4D97-AF65-F5344CB8AC3E}">
        <p14:creationId xmlns:p14="http://schemas.microsoft.com/office/powerpoint/2010/main" val="2975124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pPr/>
              <a:t>34</a:t>
            </a:fld>
            <a:endParaRPr lang="en-US" dirty="0"/>
          </a:p>
        </p:txBody>
      </p:sp>
      <p:sp>
        <p:nvSpPr>
          <p:cNvPr id="3" name="Rectangle 1"/>
          <p:cNvSpPr>
            <a:spLocks noChangeArrowheads="1"/>
          </p:cNvSpPr>
          <p:nvPr/>
        </p:nvSpPr>
        <p:spPr bwMode="auto">
          <a:xfrm>
            <a:off x="440140" y="147558"/>
            <a:ext cx="6962775" cy="10238557"/>
          </a:xfrm>
          <a:prstGeom prst="rect">
            <a:avLst/>
          </a:prstGeom>
          <a:noFill/>
          <a:ln w="9525">
            <a:noFill/>
            <a:miter lim="800000"/>
            <a:headEnd/>
            <a:tailEnd/>
          </a:ln>
          <a:effectLst/>
        </p:spPr>
        <p:txBody>
          <a:bodyPr vert="horz" wrap="square" lIns="96378" tIns="48189" rIns="96378" bIns="48189" numCol="1" anchor="ctr" anchorCtr="0" compatLnSpc="1">
            <a:prstTxWarp prst="textNoShape">
              <a:avLst/>
            </a:prstTxWarp>
            <a:spAutoFit/>
          </a:bodyPr>
          <a:lstStyle/>
          <a:p>
            <a:r>
              <a:rPr lang="en-US" sz="1200" b="1" dirty="0">
                <a:latin typeface="Calibri" pitchFamily="34" charset="0"/>
                <a:ea typeface="Calibri" pitchFamily="34" charset="0"/>
                <a:cs typeface="Times New Roman" pitchFamily="18" charset="0"/>
              </a:rPr>
              <a:t>                                                    </a:t>
            </a:r>
            <a:r>
              <a:rPr lang="en-US" sz="1700" b="1" u="sng" dirty="0">
                <a:latin typeface="Calibri" pitchFamily="34" charset="0"/>
                <a:ea typeface="Calibri" pitchFamily="34" charset="0"/>
                <a:cs typeface="Times New Roman" pitchFamily="18" charset="0"/>
              </a:rPr>
              <a:t>How Limestone Caves are </a:t>
            </a:r>
            <a:r>
              <a:rPr lang="en-US" sz="1700" b="1" u="sng" dirty="0" smtClean="0">
                <a:latin typeface="Calibri" pitchFamily="34" charset="0"/>
                <a:ea typeface="Calibri" pitchFamily="34" charset="0"/>
                <a:cs typeface="Times New Roman" pitchFamily="18" charset="0"/>
              </a:rPr>
              <a:t>Formed</a:t>
            </a:r>
          </a:p>
          <a:p>
            <a:r>
              <a:rPr lang="en-US" sz="1400" dirty="0" smtClean="0">
                <a:solidFill>
                  <a:srgbClr val="FF0000"/>
                </a:solidFill>
                <a:latin typeface="Calibri" pitchFamily="34" charset="0"/>
                <a:ea typeface="Calibri" pitchFamily="34" charset="0"/>
                <a:cs typeface="Times New Roman" pitchFamily="18" charset="0"/>
              </a:rPr>
              <a:t>                                                                         </a:t>
            </a:r>
            <a:r>
              <a:rPr lang="en-US" sz="1400" dirty="0" smtClean="0">
                <a:latin typeface="Calibri" pitchFamily="34" charset="0"/>
                <a:ea typeface="Calibri" pitchFamily="34" charset="0"/>
                <a:cs typeface="Times New Roman" pitchFamily="18" charset="0"/>
              </a:rPr>
              <a:t>Elizabeth Yeo </a:t>
            </a:r>
            <a:r>
              <a:rPr lang="en-US" sz="1200" dirty="0"/>
              <a:t/>
            </a:r>
            <a:br>
              <a:rPr lang="en-US" sz="1200" dirty="0"/>
            </a:br>
            <a:r>
              <a:rPr lang="en-US" sz="1200" dirty="0"/>
              <a:t/>
            </a:r>
            <a:br>
              <a:rPr lang="en-US" sz="1200" dirty="0"/>
            </a:br>
            <a:endParaRPr lang="en-US" sz="1200" dirty="0" smtClean="0"/>
          </a:p>
          <a:p>
            <a:r>
              <a:rPr lang="en-US" sz="1300" b="1" dirty="0" smtClean="0"/>
              <a:t>What </a:t>
            </a:r>
            <a:r>
              <a:rPr lang="en-US" sz="1300" b="1" dirty="0"/>
              <a:t>is Limestone?</a:t>
            </a:r>
            <a:r>
              <a:rPr lang="en-US" sz="1300" dirty="0"/>
              <a:t/>
            </a:r>
            <a:br>
              <a:rPr lang="en-US" sz="1300" dirty="0"/>
            </a:br>
            <a:r>
              <a:rPr lang="en-US" sz="1300" dirty="0" smtClean="0"/>
              <a:t>Limestone </a:t>
            </a:r>
            <a:r>
              <a:rPr lang="en-US" sz="1300" dirty="0"/>
              <a:t>is a rock formed by sea animals </a:t>
            </a:r>
            <a:r>
              <a:rPr lang="en-US" sz="1300" dirty="0" smtClean="0"/>
              <a:t>from long </a:t>
            </a:r>
            <a:r>
              <a:rPr lang="en-US" sz="1300" dirty="0"/>
              <a:t>ago like coral and shellfish. Pure limestone is white in color.  Limestones of different colors have mixtures of sand and clay.</a:t>
            </a:r>
            <a:br>
              <a:rPr lang="en-US" sz="1300" dirty="0"/>
            </a:br>
            <a:r>
              <a:rPr lang="en-US" sz="1300" dirty="0"/>
              <a:t/>
            </a:r>
            <a:br>
              <a:rPr lang="en-US" sz="1300" dirty="0"/>
            </a:br>
            <a:r>
              <a:rPr lang="en-US" sz="1300" b="1" dirty="0"/>
              <a:t>How Limestone Caves are formed</a:t>
            </a:r>
            <a:r>
              <a:rPr lang="en-US" sz="1300" dirty="0"/>
              <a:t/>
            </a:r>
            <a:br>
              <a:rPr lang="en-US" sz="1300" dirty="0"/>
            </a:br>
            <a:r>
              <a:rPr lang="en-US" sz="1300" dirty="0"/>
              <a:t>Limestone caves are formed out of limestone rocks. Limestone can only be dissolved in rainwater! As the rainwater falls, it enters tiny cracks in the rock.  This creates even more cracks in the limestone. Over millions of years rainwater is constantly eroding the rock, forming caves.   The longer the water has been eroding the rock, the larger the cave will be.</a:t>
            </a:r>
          </a:p>
          <a:p>
            <a:endParaRPr lang="en-US" sz="1300" dirty="0"/>
          </a:p>
          <a:p>
            <a:r>
              <a:rPr lang="en-US" sz="1300" b="1" dirty="0"/>
              <a:t>Three Stages of Limestone Cave Formation</a:t>
            </a:r>
            <a:endParaRPr lang="en-US" sz="1300" dirty="0"/>
          </a:p>
          <a:p>
            <a:r>
              <a:rPr lang="en-US" sz="1300" dirty="0"/>
              <a:t/>
            </a:r>
            <a:br>
              <a:rPr lang="en-US" sz="1300" dirty="0"/>
            </a:br>
            <a:r>
              <a:rPr lang="en-US" sz="1300" b="1" i="1" u="sng" dirty="0"/>
              <a:t>Stage I</a:t>
            </a:r>
            <a:r>
              <a:rPr lang="en-US" sz="1300" dirty="0"/>
              <a:t/>
            </a:r>
            <a:br>
              <a:rPr lang="en-US" sz="1300" dirty="0"/>
            </a:br>
            <a:r>
              <a:rPr lang="en-US" sz="1300" dirty="0"/>
              <a:t>During the first stage rainwater flows through tiny cracks in the limestone rock. The rainwater trickles down. A few cracks have been created because of the water pressure. The darkest shades show where limestone has been eroded.</a:t>
            </a:r>
          </a:p>
          <a:p>
            <a:endParaRPr lang="en-US" sz="1300" dirty="0"/>
          </a:p>
          <a:p>
            <a:endParaRPr lang="en-US" sz="1300" dirty="0"/>
          </a:p>
          <a:p>
            <a:endParaRPr lang="en-US" sz="1300" dirty="0"/>
          </a:p>
          <a:p>
            <a:endParaRPr lang="en-US" sz="1300" dirty="0"/>
          </a:p>
          <a:p>
            <a:endParaRPr lang="en-US" sz="1300" dirty="0"/>
          </a:p>
          <a:p>
            <a:endParaRPr lang="en-US" sz="1300" dirty="0"/>
          </a:p>
          <a:p>
            <a:r>
              <a:rPr lang="en-US" sz="1300" b="1" i="1" u="sng" dirty="0"/>
              <a:t>Stage II</a:t>
            </a:r>
            <a:r>
              <a:rPr lang="en-US" sz="1300" dirty="0"/>
              <a:t/>
            </a:r>
            <a:br>
              <a:rPr lang="en-US" sz="1300" dirty="0"/>
            </a:br>
            <a:r>
              <a:rPr lang="en-US" sz="1300" dirty="0"/>
              <a:t>During stage two sink holes (large holes leading underground) are formed. Even more rainwater flows through the sink holes. The pressure of the flow creates spring water openings. The darkest shades now show that the rainwater has eroded large middle parts of the limestone rock.  </a:t>
            </a:r>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r>
              <a:rPr lang="en-US" sz="1300" b="1" i="1" u="sng" dirty="0"/>
              <a:t>Stage III</a:t>
            </a:r>
            <a:r>
              <a:rPr lang="en-US" sz="1300" dirty="0"/>
              <a:t/>
            </a:r>
            <a:br>
              <a:rPr lang="en-US" sz="1300" dirty="0"/>
            </a:br>
            <a:r>
              <a:rPr lang="en-US" sz="1300" dirty="0"/>
              <a:t>During stage three, more sink holes are formed. The darkest shades show that middle parts are still being eroded.  Now the bottom part of the limestone rock is being eroded </a:t>
            </a:r>
            <a:r>
              <a:rPr lang="en-US" sz="1300" dirty="0" smtClean="0"/>
              <a:t>too causing columns of stalagmites to form. The </a:t>
            </a:r>
            <a:r>
              <a:rPr lang="en-US" sz="1300" dirty="0"/>
              <a:t>entire dark shaded area is the cave.  It continues to expand over many years as water keeps flowing.</a:t>
            </a:r>
          </a:p>
          <a:p>
            <a:r>
              <a:rPr lang="en-US" sz="1200" dirty="0"/>
              <a:t/>
            </a:r>
            <a:br>
              <a:rPr lang="en-US" sz="1200" dirty="0"/>
            </a:br>
            <a:endParaRPr lang="en-US" sz="1200" dirty="0"/>
          </a:p>
          <a:p>
            <a:endParaRPr lang="en-US" sz="1200" b="1" dirty="0"/>
          </a:p>
          <a:p>
            <a:endParaRPr lang="en-US" sz="1200" b="1" dirty="0"/>
          </a:p>
          <a:p>
            <a:endParaRPr lang="en-US" sz="1200" b="1" dirty="0"/>
          </a:p>
          <a:p>
            <a:endParaRPr lang="en-US" sz="1200" b="1" dirty="0"/>
          </a:p>
          <a:p>
            <a:endParaRPr lang="en-US" sz="1200" b="1" u="sng" dirty="0"/>
          </a:p>
        </p:txBody>
      </p:sp>
      <p:grpSp>
        <p:nvGrpSpPr>
          <p:cNvPr id="11" name="Group 10"/>
          <p:cNvGrpSpPr/>
          <p:nvPr/>
        </p:nvGrpSpPr>
        <p:grpSpPr>
          <a:xfrm>
            <a:off x="2078379" y="4476899"/>
            <a:ext cx="3707714" cy="1057464"/>
            <a:chOff x="1981200" y="3807768"/>
            <a:chExt cx="3489613" cy="1009397"/>
          </a:xfrm>
        </p:grpSpPr>
        <p:pic>
          <p:nvPicPr>
            <p:cNvPr id="5" name="Picture 4" descr="Image">
              <a:hlinkClick r:id="rId2"/>
            </p:cNvPr>
            <p:cNvPicPr>
              <a:picLocks noChangeAspect="1" noChangeArrowheads="1"/>
            </p:cNvPicPr>
            <p:nvPr/>
          </p:nvPicPr>
          <p:blipFill>
            <a:blip r:embed="rId3" cstate="print">
              <a:clrChange>
                <a:clrFrom>
                  <a:srgbClr val="F5F6F8"/>
                </a:clrFrom>
                <a:clrTo>
                  <a:srgbClr val="F5F6F8">
                    <a:alpha val="0"/>
                  </a:srgbClr>
                </a:clrTo>
              </a:clrChange>
            </a:blip>
            <a:srcRect b="64516"/>
            <a:stretch>
              <a:fillRect/>
            </a:stretch>
          </p:blipFill>
          <p:spPr bwMode="auto">
            <a:xfrm>
              <a:off x="1981200" y="3826565"/>
              <a:ext cx="3489613" cy="990600"/>
            </a:xfrm>
            <a:prstGeom prst="rect">
              <a:avLst/>
            </a:prstGeom>
            <a:noFill/>
          </p:spPr>
        </p:pic>
        <p:sp>
          <p:nvSpPr>
            <p:cNvPr id="4" name="TextBox 3"/>
            <p:cNvSpPr txBox="1"/>
            <p:nvPr/>
          </p:nvSpPr>
          <p:spPr>
            <a:xfrm>
              <a:off x="2362200" y="3807768"/>
              <a:ext cx="682238" cy="220340"/>
            </a:xfrm>
            <a:prstGeom prst="rect">
              <a:avLst/>
            </a:prstGeom>
            <a:noFill/>
          </p:spPr>
          <p:txBody>
            <a:bodyPr wrap="none" rtlCol="0">
              <a:spAutoFit/>
            </a:bodyPr>
            <a:lstStyle/>
            <a:p>
              <a:r>
                <a:rPr lang="en-US" sz="900" b="1" dirty="0"/>
                <a:t>Tiny </a:t>
              </a:r>
              <a:r>
                <a:rPr lang="en-US" sz="900" b="1" dirty="0">
                  <a:effectLst>
                    <a:outerShdw blurRad="38100" dist="38100" dir="2700000" algn="tl">
                      <a:srgbClr val="000000">
                        <a:alpha val="43137"/>
                      </a:srgbClr>
                    </a:outerShdw>
                  </a:effectLst>
                </a:rPr>
                <a:t>Cracks</a:t>
              </a:r>
            </a:p>
          </p:txBody>
        </p:sp>
        <p:cxnSp>
          <p:nvCxnSpPr>
            <p:cNvPr id="10" name="Straight Arrow Connector 9"/>
            <p:cNvCxnSpPr/>
            <p:nvPr/>
          </p:nvCxnSpPr>
          <p:spPr>
            <a:xfrm>
              <a:off x="2971800" y="3964632"/>
              <a:ext cx="37122" cy="739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90800" y="4188768"/>
              <a:ext cx="1371718" cy="220340"/>
            </a:xfrm>
            <a:prstGeom prst="rect">
              <a:avLst/>
            </a:prstGeom>
            <a:noFill/>
          </p:spPr>
          <p:txBody>
            <a:bodyPr wrap="none" rtlCol="0">
              <a:spAutoFit/>
            </a:bodyPr>
            <a:lstStyle/>
            <a:p>
              <a:r>
                <a:rPr lang="en-US" sz="900" b="1" dirty="0">
                  <a:effectLst>
                    <a:outerShdw blurRad="38100" dist="38100" dir="2700000" algn="tl">
                      <a:srgbClr val="000000">
                        <a:alpha val="43137"/>
                      </a:srgbClr>
                    </a:outerShdw>
                  </a:effectLst>
                </a:rPr>
                <a:t>Limestone Begins to Erode</a:t>
              </a:r>
            </a:p>
          </p:txBody>
        </p:sp>
        <p:cxnSp>
          <p:nvCxnSpPr>
            <p:cNvPr id="27" name="Straight Arrow Connector 26"/>
            <p:cNvCxnSpPr/>
            <p:nvPr/>
          </p:nvCxnSpPr>
          <p:spPr>
            <a:xfrm>
              <a:off x="3620478" y="4372660"/>
              <a:ext cx="37122" cy="739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453820" y="6597424"/>
            <a:ext cx="4864760" cy="1277257"/>
            <a:chOff x="1411183" y="5715000"/>
            <a:chExt cx="4578598" cy="1219200"/>
          </a:xfrm>
        </p:grpSpPr>
        <p:grpSp>
          <p:nvGrpSpPr>
            <p:cNvPr id="14" name="Group 13"/>
            <p:cNvGrpSpPr/>
            <p:nvPr/>
          </p:nvGrpSpPr>
          <p:grpSpPr>
            <a:xfrm>
              <a:off x="1411183" y="5715000"/>
              <a:ext cx="4578598" cy="1219200"/>
              <a:chOff x="1411183" y="5715000"/>
              <a:chExt cx="4578598" cy="1219200"/>
            </a:xfrm>
          </p:grpSpPr>
          <p:grpSp>
            <p:nvGrpSpPr>
              <p:cNvPr id="20" name="Group 19"/>
              <p:cNvGrpSpPr/>
              <p:nvPr/>
            </p:nvGrpSpPr>
            <p:grpSpPr>
              <a:xfrm>
                <a:off x="1411183" y="5715000"/>
                <a:ext cx="4578598" cy="1219200"/>
                <a:chOff x="1411183" y="5715000"/>
                <a:chExt cx="4578598" cy="1219200"/>
              </a:xfrm>
            </p:grpSpPr>
            <p:pic>
              <p:nvPicPr>
                <p:cNvPr id="8" name="Picture 7" descr="Image">
                  <a:hlinkClick r:id="rId2"/>
                </p:cNvPr>
                <p:cNvPicPr>
                  <a:picLocks noChangeAspect="1" noChangeArrowheads="1"/>
                </p:cNvPicPr>
                <p:nvPr/>
              </p:nvPicPr>
              <p:blipFill>
                <a:blip r:embed="rId3" cstate="print">
                  <a:clrChange>
                    <a:clrFrom>
                      <a:srgbClr val="F6F6F6"/>
                    </a:clrFrom>
                    <a:clrTo>
                      <a:srgbClr val="F6F6F6">
                        <a:alpha val="0"/>
                      </a:srgbClr>
                    </a:clrTo>
                  </a:clrChange>
                </a:blip>
                <a:srcRect t="64516"/>
                <a:stretch>
                  <a:fillRect/>
                </a:stretch>
              </p:blipFill>
              <p:spPr bwMode="auto">
                <a:xfrm>
                  <a:off x="1981200" y="5715000"/>
                  <a:ext cx="4008581" cy="1219200"/>
                </a:xfrm>
                <a:prstGeom prst="rect">
                  <a:avLst/>
                </a:prstGeom>
                <a:noFill/>
              </p:spPr>
            </p:pic>
            <p:sp>
              <p:nvSpPr>
                <p:cNvPr id="12" name="TextBox 11"/>
                <p:cNvSpPr txBox="1"/>
                <p:nvPr/>
              </p:nvSpPr>
              <p:spPr>
                <a:xfrm>
                  <a:off x="4343400" y="5941368"/>
                  <a:ext cx="639994" cy="220340"/>
                </a:xfrm>
                <a:prstGeom prst="rect">
                  <a:avLst/>
                </a:prstGeom>
                <a:noFill/>
              </p:spPr>
              <p:txBody>
                <a:bodyPr wrap="none" rtlCol="0">
                  <a:spAutoFit/>
                </a:bodyPr>
                <a:lstStyle/>
                <a:p>
                  <a:r>
                    <a:rPr lang="en-US" sz="900" b="1" dirty="0">
                      <a:effectLst>
                        <a:outerShdw blurRad="38100" dist="38100" dir="2700000" algn="tl">
                          <a:srgbClr val="000000">
                            <a:alpha val="43137"/>
                          </a:srgbClr>
                        </a:outerShdw>
                      </a:effectLst>
                    </a:rPr>
                    <a:t>Sink Holes</a:t>
                  </a:r>
                </a:p>
              </p:txBody>
            </p:sp>
            <p:sp>
              <p:nvSpPr>
                <p:cNvPr id="13" name="TextBox 12"/>
                <p:cNvSpPr txBox="1"/>
                <p:nvPr/>
              </p:nvSpPr>
              <p:spPr>
                <a:xfrm>
                  <a:off x="2631687" y="5811084"/>
                  <a:ext cx="639994" cy="220340"/>
                </a:xfrm>
                <a:prstGeom prst="rect">
                  <a:avLst/>
                </a:prstGeom>
                <a:noFill/>
              </p:spPr>
              <p:txBody>
                <a:bodyPr wrap="none" rtlCol="0">
                  <a:spAutoFit/>
                </a:bodyPr>
                <a:lstStyle/>
                <a:p>
                  <a:r>
                    <a:rPr lang="en-US" sz="900" b="1" dirty="0">
                      <a:effectLst>
                        <a:outerShdw blurRad="38100" dist="38100" dir="2700000" algn="tl">
                          <a:srgbClr val="000000">
                            <a:alpha val="43137"/>
                          </a:srgbClr>
                        </a:outerShdw>
                      </a:effectLst>
                    </a:rPr>
                    <a:t>Sink Holes</a:t>
                  </a:r>
                </a:p>
              </p:txBody>
            </p:sp>
            <p:cxnSp>
              <p:nvCxnSpPr>
                <p:cNvPr id="16" name="Straight Arrow Connector 15"/>
                <p:cNvCxnSpPr/>
                <p:nvPr/>
              </p:nvCxnSpPr>
              <p:spPr>
                <a:xfrm>
                  <a:off x="4648200" y="6112484"/>
                  <a:ext cx="0" cy="1154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940040" y="5980584"/>
                  <a:ext cx="0" cy="1154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11183" y="6227900"/>
                  <a:ext cx="751640" cy="220340"/>
                </a:xfrm>
                <a:prstGeom prst="rect">
                  <a:avLst/>
                </a:prstGeom>
                <a:noFill/>
              </p:spPr>
              <p:txBody>
                <a:bodyPr wrap="none" rtlCol="0">
                  <a:spAutoFit/>
                </a:bodyPr>
                <a:lstStyle/>
                <a:p>
                  <a:r>
                    <a:rPr lang="en-US" sz="900" b="1" dirty="0">
                      <a:effectLst>
                        <a:outerShdw blurRad="38100" dist="38100" dir="2700000" algn="tl">
                          <a:srgbClr val="000000">
                            <a:alpha val="43137"/>
                          </a:srgbClr>
                        </a:outerShdw>
                      </a:effectLst>
                    </a:rPr>
                    <a:t>Middle Parts</a:t>
                  </a:r>
                </a:p>
              </p:txBody>
            </p:sp>
            <p:sp>
              <p:nvSpPr>
                <p:cNvPr id="28" name="TextBox 27"/>
                <p:cNvSpPr txBox="1"/>
                <p:nvPr/>
              </p:nvSpPr>
              <p:spPr>
                <a:xfrm>
                  <a:off x="4572000" y="6324600"/>
                  <a:ext cx="768234" cy="352544"/>
                </a:xfrm>
                <a:prstGeom prst="rect">
                  <a:avLst/>
                </a:prstGeom>
                <a:noFill/>
              </p:spPr>
              <p:txBody>
                <a:bodyPr wrap="none" rtlCol="0">
                  <a:spAutoFit/>
                </a:bodyPr>
                <a:lstStyle/>
                <a:p>
                  <a:r>
                    <a:rPr lang="en-US" sz="900" b="1" dirty="0">
                      <a:effectLst>
                        <a:outerShdw blurRad="38100" dist="38100" dir="2700000" algn="tl">
                          <a:srgbClr val="000000">
                            <a:alpha val="43137"/>
                          </a:srgbClr>
                        </a:outerShdw>
                      </a:effectLst>
                    </a:rPr>
                    <a:t>Spring Water</a:t>
                  </a:r>
                </a:p>
                <a:p>
                  <a:r>
                    <a:rPr lang="en-US" sz="900" b="1" dirty="0">
                      <a:effectLst>
                        <a:outerShdw blurRad="38100" dist="38100" dir="2700000" algn="tl">
                          <a:srgbClr val="000000">
                            <a:alpha val="43137"/>
                          </a:srgbClr>
                        </a:outerShdw>
                      </a:effectLst>
                    </a:rPr>
                    <a:t>Openings</a:t>
                  </a:r>
                </a:p>
              </p:txBody>
            </p:sp>
          </p:grpSp>
          <p:cxnSp>
            <p:nvCxnSpPr>
              <p:cNvPr id="9" name="Straight Arrow Connector 8"/>
              <p:cNvCxnSpPr>
                <a:stCxn id="15" idx="3"/>
              </p:cNvCxnSpPr>
              <p:nvPr/>
            </p:nvCxnSpPr>
            <p:spPr>
              <a:xfrm>
                <a:off x="2162823" y="6338070"/>
                <a:ext cx="707524" cy="524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flipH="1" flipV="1">
              <a:off x="4495800" y="6324600"/>
              <a:ext cx="152400" cy="1846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453820" y="8723022"/>
            <a:ext cx="4802547" cy="1299491"/>
            <a:chOff x="1295400" y="7924800"/>
            <a:chExt cx="4520044" cy="1240424"/>
          </a:xfrm>
        </p:grpSpPr>
        <p:grpSp>
          <p:nvGrpSpPr>
            <p:cNvPr id="23" name="Group 22"/>
            <p:cNvGrpSpPr/>
            <p:nvPr/>
          </p:nvGrpSpPr>
          <p:grpSpPr>
            <a:xfrm>
              <a:off x="1295400" y="7924800"/>
              <a:ext cx="4520044" cy="1240424"/>
              <a:chOff x="1295400" y="7924800"/>
              <a:chExt cx="4520044" cy="1240424"/>
            </a:xfrm>
          </p:grpSpPr>
          <p:pic>
            <p:nvPicPr>
              <p:cNvPr id="6" name="Picture 5" descr="Image">
                <a:hlinkClick r:id="rId2"/>
              </p:cNvPr>
              <p:cNvPicPr>
                <a:picLocks noChangeAspect="1" noChangeArrowheads="1"/>
              </p:cNvPicPr>
              <p:nvPr/>
            </p:nvPicPr>
            <p:blipFill>
              <a:blip r:embed="rId3" cstate="print">
                <a:clrChange>
                  <a:clrFrom>
                    <a:srgbClr val="F6F6F6"/>
                  </a:clrFrom>
                  <a:clrTo>
                    <a:srgbClr val="F6F6F6">
                      <a:alpha val="0"/>
                    </a:srgbClr>
                  </a:clrTo>
                </a:clrChange>
              </a:blip>
              <a:srcRect t="32258" b="32258"/>
              <a:stretch>
                <a:fillRect/>
              </a:stretch>
            </p:blipFill>
            <p:spPr bwMode="auto">
              <a:xfrm>
                <a:off x="2057400" y="7924800"/>
                <a:ext cx="3758044" cy="1143000"/>
              </a:xfrm>
              <a:prstGeom prst="rect">
                <a:avLst/>
              </a:prstGeom>
              <a:noFill/>
            </p:spPr>
          </p:pic>
          <p:sp>
            <p:nvSpPr>
              <p:cNvPr id="19" name="TextBox 18"/>
              <p:cNvSpPr txBox="1"/>
              <p:nvPr/>
            </p:nvSpPr>
            <p:spPr>
              <a:xfrm>
                <a:off x="1295400" y="8380884"/>
                <a:ext cx="907035" cy="220340"/>
              </a:xfrm>
              <a:prstGeom prst="rect">
                <a:avLst/>
              </a:prstGeom>
              <a:noFill/>
            </p:spPr>
            <p:txBody>
              <a:bodyPr wrap="none" rtlCol="0">
                <a:spAutoFit/>
              </a:bodyPr>
              <a:lstStyle/>
              <a:p>
                <a:r>
                  <a:rPr lang="en-US" sz="900" b="1" dirty="0">
                    <a:effectLst>
                      <a:outerShdw blurRad="38100" dist="38100" dir="2700000" algn="tl">
                        <a:srgbClr val="000000">
                          <a:alpha val="43137"/>
                        </a:srgbClr>
                      </a:outerShdw>
                    </a:effectLst>
                  </a:rPr>
                  <a:t>Caverns Formed</a:t>
                </a:r>
              </a:p>
            </p:txBody>
          </p:sp>
          <p:cxnSp>
            <p:nvCxnSpPr>
              <p:cNvPr id="21" name="Straight Arrow Connector 20"/>
              <p:cNvCxnSpPr/>
              <p:nvPr/>
            </p:nvCxnSpPr>
            <p:spPr>
              <a:xfrm>
                <a:off x="2259125" y="8496300"/>
                <a:ext cx="749797"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09800" y="8944884"/>
                <a:ext cx="887423" cy="220340"/>
              </a:xfrm>
              <a:prstGeom prst="rect">
                <a:avLst/>
              </a:prstGeom>
              <a:noFill/>
            </p:spPr>
            <p:txBody>
              <a:bodyPr wrap="none" rtlCol="0">
                <a:spAutoFit/>
              </a:bodyPr>
              <a:lstStyle/>
              <a:p>
                <a:r>
                  <a:rPr lang="en-US" sz="900" b="1" dirty="0">
                    <a:effectLst>
                      <a:outerShdw blurRad="38100" dist="38100" dir="2700000" algn="tl">
                        <a:srgbClr val="000000">
                          <a:alpha val="43137"/>
                        </a:srgbClr>
                      </a:outerShdw>
                    </a:effectLst>
                  </a:rPr>
                  <a:t>Bottom Eroding</a:t>
                </a:r>
              </a:p>
            </p:txBody>
          </p:sp>
          <p:cxnSp>
            <p:nvCxnSpPr>
              <p:cNvPr id="25" name="Straight Arrow Connector 24"/>
              <p:cNvCxnSpPr/>
              <p:nvPr/>
            </p:nvCxnSpPr>
            <p:spPr>
              <a:xfrm flipV="1">
                <a:off x="3087078" y="8827532"/>
                <a:ext cx="341922" cy="220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4114800" y="8077200"/>
              <a:ext cx="639994" cy="220340"/>
            </a:xfrm>
            <a:prstGeom prst="rect">
              <a:avLst/>
            </a:prstGeom>
            <a:noFill/>
          </p:spPr>
          <p:txBody>
            <a:bodyPr wrap="none" rtlCol="0">
              <a:spAutoFit/>
            </a:bodyPr>
            <a:lstStyle/>
            <a:p>
              <a:r>
                <a:rPr lang="en-US" sz="900" b="1" dirty="0">
                  <a:effectLst>
                    <a:outerShdw blurRad="38100" dist="38100" dir="2700000" algn="tl">
                      <a:srgbClr val="000000">
                        <a:alpha val="43137"/>
                      </a:srgbClr>
                    </a:outerShdw>
                  </a:effectLst>
                </a:rPr>
                <a:t>Sink Holes</a:t>
              </a:r>
            </a:p>
          </p:txBody>
        </p:sp>
        <p:sp>
          <p:nvSpPr>
            <p:cNvPr id="33" name="TextBox 32"/>
            <p:cNvSpPr txBox="1"/>
            <p:nvPr/>
          </p:nvSpPr>
          <p:spPr>
            <a:xfrm>
              <a:off x="2590800" y="8001000"/>
              <a:ext cx="639994" cy="220340"/>
            </a:xfrm>
            <a:prstGeom prst="rect">
              <a:avLst/>
            </a:prstGeom>
            <a:noFill/>
          </p:spPr>
          <p:txBody>
            <a:bodyPr wrap="none" rtlCol="0">
              <a:spAutoFit/>
            </a:bodyPr>
            <a:lstStyle/>
            <a:p>
              <a:r>
                <a:rPr lang="en-US" sz="900" b="1" dirty="0">
                  <a:effectLst>
                    <a:outerShdw blurRad="38100" dist="38100" dir="2700000" algn="tl">
                      <a:srgbClr val="000000">
                        <a:alpha val="43137"/>
                      </a:srgbClr>
                    </a:outerShdw>
                  </a:effectLst>
                </a:rPr>
                <a:t>Sink Holes</a:t>
              </a:r>
            </a:p>
          </p:txBody>
        </p:sp>
        <p:sp>
          <p:nvSpPr>
            <p:cNvPr id="34" name="TextBox 33"/>
            <p:cNvSpPr txBox="1"/>
            <p:nvPr/>
          </p:nvSpPr>
          <p:spPr>
            <a:xfrm>
              <a:off x="4419600" y="8458200"/>
              <a:ext cx="768234" cy="352544"/>
            </a:xfrm>
            <a:prstGeom prst="rect">
              <a:avLst/>
            </a:prstGeom>
            <a:noFill/>
          </p:spPr>
          <p:txBody>
            <a:bodyPr wrap="none" rtlCol="0">
              <a:spAutoFit/>
            </a:bodyPr>
            <a:lstStyle/>
            <a:p>
              <a:r>
                <a:rPr lang="en-US" sz="900" b="1" dirty="0">
                  <a:effectLst>
                    <a:outerShdw blurRad="38100" dist="38100" dir="2700000" algn="tl">
                      <a:srgbClr val="000000">
                        <a:alpha val="43137"/>
                      </a:srgbClr>
                    </a:outerShdw>
                  </a:effectLst>
                </a:rPr>
                <a:t>Spring Water</a:t>
              </a:r>
            </a:p>
            <a:p>
              <a:r>
                <a:rPr lang="en-US" sz="900" b="1" dirty="0">
                  <a:effectLst>
                    <a:outerShdw blurRad="38100" dist="38100" dir="2700000" algn="tl">
                      <a:srgbClr val="000000">
                        <a:alpha val="43137"/>
                      </a:srgbClr>
                    </a:outerShdw>
                  </a:effectLst>
                </a:rPr>
                <a:t>Openings</a:t>
              </a:r>
            </a:p>
          </p:txBody>
        </p:sp>
        <p:cxnSp>
          <p:nvCxnSpPr>
            <p:cNvPr id="36" name="Straight Arrow Connector 35"/>
            <p:cNvCxnSpPr>
              <a:stCxn id="33" idx="2"/>
            </p:cNvCxnSpPr>
            <p:nvPr/>
          </p:nvCxnSpPr>
          <p:spPr>
            <a:xfrm flipH="1">
              <a:off x="2895601" y="8221340"/>
              <a:ext cx="15196" cy="1606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419600" y="8229600"/>
              <a:ext cx="35197" cy="1501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419600" y="8458200"/>
              <a:ext cx="76201"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5874934" y="116810"/>
            <a:ext cx="1527982" cy="707886"/>
          </a:xfrm>
          <a:prstGeom prst="rect">
            <a:avLst/>
          </a:prstGeom>
          <a:noFill/>
          <a:ln>
            <a:solidFill>
              <a:schemeClr val="tx1"/>
            </a:solidFill>
          </a:ln>
        </p:spPr>
        <p:txBody>
          <a:bodyPr wrap="none" rtlCol="0">
            <a:spAutoFit/>
          </a:bodyPr>
          <a:lstStyle/>
          <a:p>
            <a:r>
              <a:rPr lang="en-US" sz="800" b="1" dirty="0"/>
              <a:t>Grade Equivalent  5.9</a:t>
            </a:r>
            <a:endParaRPr lang="en-US" sz="800" dirty="0"/>
          </a:p>
          <a:p>
            <a:r>
              <a:rPr lang="en-US" sz="800" b="1" dirty="0"/>
              <a:t>Lexile Measure 880L</a:t>
            </a:r>
          </a:p>
          <a:p>
            <a:r>
              <a:rPr lang="en-US" sz="800" b="1" dirty="0"/>
              <a:t>Mean Sentence Length 11.09</a:t>
            </a:r>
          </a:p>
          <a:p>
            <a:r>
              <a:rPr lang="en-US" sz="800" b="1" dirty="0"/>
              <a:t>Mean Log Word Frequency 3.20</a:t>
            </a:r>
          </a:p>
          <a:p>
            <a:r>
              <a:rPr lang="en-US" sz="800" b="1" dirty="0"/>
              <a:t>Word Count </a:t>
            </a:r>
            <a:r>
              <a:rPr lang="en-US" sz="800" b="1" dirty="0" smtClean="0"/>
              <a:t>255</a:t>
            </a:r>
            <a:endParaRPr lang="en-US" sz="800" b="1" dirty="0"/>
          </a:p>
        </p:txBody>
      </p:sp>
    </p:spTree>
    <p:extLst>
      <p:ext uri="{BB962C8B-B14F-4D97-AF65-F5344CB8AC3E}">
        <p14:creationId xmlns:p14="http://schemas.microsoft.com/office/powerpoint/2010/main" val="269177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cxnSp>
        <p:nvCxnSpPr>
          <p:cNvPr id="11" name="Straight Connector 10"/>
          <p:cNvCxnSpPr/>
          <p:nvPr/>
        </p:nvCxnSpPr>
        <p:spPr>
          <a:xfrm>
            <a:off x="605362" y="4114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35272" y="97605"/>
            <a:ext cx="6225658" cy="3457641"/>
          </a:xfrm>
          <a:prstGeom prst="rect">
            <a:avLst/>
          </a:prstGeom>
        </p:spPr>
        <p:txBody>
          <a:bodyPr wrap="square" lIns="101881" tIns="50941" rIns="101881" bIns="50941">
            <a:spAutoFit/>
          </a:bodyPr>
          <a:lstStyle/>
          <a:p>
            <a:pPr marL="344488" indent="-344488"/>
            <a:r>
              <a:rPr lang="en-US" sz="1600" dirty="0" smtClean="0">
                <a:latin typeface="Helvetica" pitchFamily="34" charset="0"/>
                <a:cs typeface="Helvetica" pitchFamily="34" charset="0"/>
              </a:rPr>
              <a:t>9.   </a:t>
            </a:r>
            <a:r>
              <a:rPr lang="en-US" sz="1600" b="1" dirty="0" smtClean="0">
                <a:latin typeface="Helvetica" panose="020B0604020202020204" pitchFamily="34" charset="0"/>
                <a:cs typeface="Helvetica" pitchFamily="34" charset="0"/>
              </a:rPr>
              <a:t>Why were the text structures in both </a:t>
            </a:r>
            <a:r>
              <a:rPr lang="en-US" sz="1600" b="1" i="1" dirty="0" smtClean="0">
                <a:latin typeface="Helvetica" panose="020B0604020202020204" pitchFamily="34" charset="0"/>
                <a:ea typeface="Calibri" pitchFamily="34" charset="0"/>
                <a:cs typeface="Helvetica" panose="020B0604020202020204" pitchFamily="34" charset="0"/>
              </a:rPr>
              <a:t>Who </a:t>
            </a:r>
            <a:r>
              <a:rPr lang="en-US" sz="1600" b="1" i="1" dirty="0">
                <a:latin typeface="Helvetica" panose="020B0604020202020204" pitchFamily="34" charset="0"/>
                <a:ea typeface="Calibri" pitchFamily="34" charset="0"/>
                <a:cs typeface="Helvetica" panose="020B0604020202020204" pitchFamily="34" charset="0"/>
              </a:rPr>
              <a:t>Was Jim </a:t>
            </a:r>
            <a:r>
              <a:rPr lang="en-US" sz="1600" b="1" i="1" dirty="0" smtClean="0">
                <a:latin typeface="Helvetica" panose="020B0604020202020204" pitchFamily="34" charset="0"/>
                <a:ea typeface="Calibri" pitchFamily="34" charset="0"/>
                <a:cs typeface="Helvetica" panose="020B0604020202020204" pitchFamily="34" charset="0"/>
              </a:rPr>
              <a:t>White? </a:t>
            </a:r>
            <a:r>
              <a:rPr lang="en-US" sz="1600" b="1" dirty="0" smtClean="0">
                <a:latin typeface="Helvetica" panose="020B0604020202020204" pitchFamily="34" charset="0"/>
                <a:ea typeface="Calibri" pitchFamily="34" charset="0"/>
                <a:cs typeface="Helvetica" panose="020B0604020202020204" pitchFamily="34" charset="0"/>
              </a:rPr>
              <a:t>and </a:t>
            </a:r>
            <a:r>
              <a:rPr lang="en-US" sz="1600" b="1" i="1" dirty="0" smtClean="0">
                <a:latin typeface="Helvetica" panose="020B0604020202020204" pitchFamily="34" charset="0"/>
                <a:ea typeface="Calibri" pitchFamily="34" charset="0"/>
                <a:cs typeface="Helvetica" panose="020B0604020202020204" pitchFamily="34" charset="0"/>
              </a:rPr>
              <a:t>Cave Swallows</a:t>
            </a:r>
            <a:r>
              <a:rPr lang="en-US" sz="1600" b="1" dirty="0" smtClean="0">
                <a:latin typeface="Helvetica" panose="020B0604020202020204" pitchFamily="34" charset="0"/>
                <a:ea typeface="Calibri" pitchFamily="34" charset="0"/>
                <a:cs typeface="Helvetica" panose="020B0604020202020204" pitchFamily="34" charset="0"/>
              </a:rPr>
              <a:t>, effective?</a:t>
            </a:r>
          </a:p>
          <a:p>
            <a:endParaRPr lang="en-US" sz="1600" b="1" dirty="0">
              <a:latin typeface="Helvetica" pitchFamily="34" charset="0"/>
              <a:cs typeface="Helvetica" pitchFamily="34" charset="0"/>
            </a:endParaRPr>
          </a:p>
          <a:p>
            <a:pPr marL="599015" indent="-361417">
              <a:buFont typeface="+mj-lt"/>
              <a:buAutoNum type="alphaUcPeriod"/>
            </a:pPr>
            <a:r>
              <a:rPr lang="en-US" sz="1500" dirty="0" smtClean="0">
                <a:latin typeface="Helvetica" pitchFamily="34" charset="0"/>
                <a:cs typeface="Helvetica" pitchFamily="34" charset="0"/>
              </a:rPr>
              <a:t>Both texts reveal </a:t>
            </a:r>
            <a:r>
              <a:rPr lang="en-US" sz="1500" dirty="0">
                <a:latin typeface="Helvetica" pitchFamily="34" charset="0"/>
                <a:cs typeface="Helvetica" pitchFamily="34" charset="0"/>
              </a:rPr>
              <a:t>events in a sequence from beginning to </a:t>
            </a:r>
            <a:r>
              <a:rPr lang="en-US" sz="1500" dirty="0" smtClean="0">
                <a:latin typeface="Helvetica" pitchFamily="34" charset="0"/>
                <a:cs typeface="Helvetica" pitchFamily="34" charset="0"/>
              </a:rPr>
              <a:t>end</a:t>
            </a:r>
            <a:r>
              <a:rPr lang="en-US" sz="1500" dirty="0">
                <a:latin typeface="Helvetica" pitchFamily="34" charset="0"/>
                <a:cs typeface="Helvetica" pitchFamily="34" charset="0"/>
              </a:rPr>
              <a:t> </a:t>
            </a:r>
            <a:r>
              <a:rPr lang="en-US" sz="1500" dirty="0" smtClean="0">
                <a:latin typeface="Helvetica" pitchFamily="34" charset="0"/>
                <a:cs typeface="Helvetica" pitchFamily="34" charset="0"/>
              </a:rPr>
              <a:t>that help the reader knows what happens first, next and last.</a:t>
            </a:r>
          </a:p>
          <a:p>
            <a:pPr marL="599015" indent="-361417">
              <a:buFont typeface="+mj-lt"/>
              <a:buAutoNum type="alphaUcPeriod"/>
            </a:pPr>
            <a:endParaRPr lang="en-US" sz="1500" dirty="0">
              <a:latin typeface="Helvetica" pitchFamily="34" charset="0"/>
              <a:cs typeface="Helvetica" pitchFamily="34" charset="0"/>
            </a:endParaRPr>
          </a:p>
          <a:p>
            <a:pPr marL="599015" indent="-361417">
              <a:buFont typeface="+mj-lt"/>
              <a:buAutoNum type="alphaUcPeriod"/>
            </a:pPr>
            <a:r>
              <a:rPr lang="en-US" sz="1500" dirty="0" smtClean="0">
                <a:latin typeface="Helvetica" pitchFamily="34" charset="0"/>
                <a:cs typeface="Helvetica" pitchFamily="34" charset="0"/>
              </a:rPr>
              <a:t>Both texts describe </a:t>
            </a:r>
            <a:r>
              <a:rPr lang="en-US" sz="1500" dirty="0">
                <a:latin typeface="Helvetica" pitchFamily="34" charset="0"/>
                <a:cs typeface="Helvetica" pitchFamily="34" charset="0"/>
              </a:rPr>
              <a:t>events and </a:t>
            </a:r>
            <a:r>
              <a:rPr lang="en-US" sz="1500" dirty="0" smtClean="0">
                <a:latin typeface="Helvetica" pitchFamily="34" charset="0"/>
                <a:cs typeface="Helvetica" pitchFamily="34" charset="0"/>
              </a:rPr>
              <a:t>help the reader identify why events happened.</a:t>
            </a:r>
          </a:p>
          <a:p>
            <a:pPr marL="599015" indent="-361417">
              <a:buFont typeface="+mj-lt"/>
              <a:buAutoNum type="alphaUcPeriod"/>
            </a:pPr>
            <a:endParaRPr lang="en-US" sz="1500" dirty="0">
              <a:latin typeface="Helvetica" pitchFamily="34" charset="0"/>
              <a:cs typeface="Helvetica" pitchFamily="34" charset="0"/>
            </a:endParaRPr>
          </a:p>
          <a:p>
            <a:pPr marL="599015" indent="-361417">
              <a:buFont typeface="+mj-lt"/>
              <a:buAutoNum type="alphaUcPeriod"/>
            </a:pPr>
            <a:r>
              <a:rPr lang="en-US" sz="1500" dirty="0" smtClean="0">
                <a:latin typeface="Helvetica" pitchFamily="34" charset="0"/>
                <a:cs typeface="Helvetica" pitchFamily="34" charset="0"/>
              </a:rPr>
              <a:t>Both texts</a:t>
            </a:r>
            <a:r>
              <a:rPr lang="en-US" sz="1600" dirty="0" smtClean="0">
                <a:solidFill>
                  <a:srgbClr val="FF0000"/>
                </a:solidFill>
              </a:rPr>
              <a:t> </a:t>
            </a:r>
            <a:r>
              <a:rPr lang="en-US" sz="1600" dirty="0" smtClean="0"/>
              <a:t>have</a:t>
            </a:r>
            <a:r>
              <a:rPr lang="en-US" sz="1600" dirty="0" smtClean="0">
                <a:solidFill>
                  <a:srgbClr val="FF0000"/>
                </a:solidFill>
              </a:rPr>
              <a:t> </a:t>
            </a:r>
            <a:r>
              <a:rPr lang="en-US" sz="1600" dirty="0" smtClean="0"/>
              <a:t>descriptive </a:t>
            </a:r>
            <a:r>
              <a:rPr lang="en-US" sz="1600" dirty="0"/>
              <a:t>details </a:t>
            </a:r>
            <a:r>
              <a:rPr lang="en-US" sz="1600" dirty="0" smtClean="0"/>
              <a:t>to help </a:t>
            </a:r>
            <a:r>
              <a:rPr lang="en-US" sz="1600" dirty="0"/>
              <a:t>readers visualize </a:t>
            </a:r>
            <a:r>
              <a:rPr lang="en-US" sz="1600" dirty="0" smtClean="0"/>
              <a:t>information.</a:t>
            </a:r>
          </a:p>
          <a:p>
            <a:pPr marL="599015" indent="-361417">
              <a:buFont typeface="+mj-lt"/>
              <a:buAutoNum type="alphaUcPeriod"/>
            </a:pPr>
            <a:endParaRPr lang="en-US" sz="1600" dirty="0">
              <a:latin typeface="Helvetica" pitchFamily="34" charset="0"/>
              <a:cs typeface="Helvetica" pitchFamily="34" charset="0"/>
            </a:endParaRPr>
          </a:p>
          <a:p>
            <a:pPr marL="599015" indent="-361417">
              <a:buFont typeface="+mj-lt"/>
              <a:buAutoNum type="alphaUcPeriod"/>
            </a:pPr>
            <a:r>
              <a:rPr lang="en-US" sz="1600" dirty="0" smtClean="0">
                <a:latin typeface="Helvetica" pitchFamily="34" charset="0"/>
                <a:cs typeface="Helvetica" pitchFamily="34" charset="0"/>
              </a:rPr>
              <a:t>Both texts present a problem to the reader that needed a solution.</a:t>
            </a:r>
            <a:endParaRPr lang="en-US" sz="1500" dirty="0">
              <a:latin typeface="Helvetica" pitchFamily="34" charset="0"/>
              <a:cs typeface="Helvetica" pitchFamily="34" charset="0"/>
            </a:endParaRPr>
          </a:p>
        </p:txBody>
      </p:sp>
      <p:sp>
        <p:nvSpPr>
          <p:cNvPr id="22" name="Oval 21"/>
          <p:cNvSpPr/>
          <p:nvPr/>
        </p:nvSpPr>
        <p:spPr>
          <a:xfrm>
            <a:off x="624825" y="299863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620659" y="91168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605362" y="158694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Oval 24"/>
          <p:cNvSpPr/>
          <p:nvPr/>
        </p:nvSpPr>
        <p:spPr>
          <a:xfrm>
            <a:off x="605362" y="224137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6" name="Rectangle 25"/>
          <p:cNvSpPr/>
          <p:nvPr/>
        </p:nvSpPr>
        <p:spPr>
          <a:xfrm>
            <a:off x="415766" y="4473618"/>
            <a:ext cx="6708936" cy="4365582"/>
          </a:xfrm>
          <a:prstGeom prst="rect">
            <a:avLst/>
          </a:prstGeom>
        </p:spPr>
        <p:txBody>
          <a:bodyPr wrap="square" lIns="101881" tIns="50941" rIns="101881" bIns="50941">
            <a:spAutoFit/>
          </a:bodyPr>
          <a:lstStyle/>
          <a:p>
            <a:pPr marL="512763" indent="-512763">
              <a:buAutoNum type="arabicPeriod" startAt="10"/>
            </a:pPr>
            <a:r>
              <a:rPr lang="en-US" sz="1600" b="1" dirty="0" smtClean="0">
                <a:latin typeface="Helvetica" pitchFamily="34" charset="0"/>
                <a:cs typeface="Helvetica" pitchFamily="34" charset="0"/>
              </a:rPr>
              <a:t>Why did the text structure in </a:t>
            </a:r>
            <a:r>
              <a:rPr lang="en-US" sz="1600" b="1" i="1" dirty="0">
                <a:latin typeface="Helvetica" panose="020B0604020202020204" pitchFamily="34" charset="0"/>
                <a:ea typeface="Calibri" pitchFamily="34" charset="0"/>
                <a:cs typeface="Helvetica" panose="020B0604020202020204" pitchFamily="34" charset="0"/>
              </a:rPr>
              <a:t>How Limestone Caves are </a:t>
            </a:r>
            <a:r>
              <a:rPr lang="en-US" sz="1600" b="1" i="1" dirty="0" smtClean="0">
                <a:latin typeface="Helvetica" panose="020B0604020202020204" pitchFamily="34" charset="0"/>
                <a:ea typeface="Calibri" pitchFamily="34" charset="0"/>
                <a:cs typeface="Helvetica" panose="020B0604020202020204" pitchFamily="34" charset="0"/>
              </a:rPr>
              <a:t>Formed</a:t>
            </a:r>
            <a:r>
              <a:rPr lang="en-US" sz="1600" b="1" dirty="0" smtClean="0">
                <a:latin typeface="Helvetica" panose="020B0604020202020204" pitchFamily="34" charset="0"/>
                <a:ea typeface="Calibri" pitchFamily="34" charset="0"/>
                <a:cs typeface="Helvetica" panose="020B0604020202020204" pitchFamily="34" charset="0"/>
              </a:rPr>
              <a:t> need to be different than in </a:t>
            </a:r>
            <a:r>
              <a:rPr lang="en-US" sz="1600" b="1" i="1" dirty="0" smtClean="0">
                <a:latin typeface="Helvetica" panose="020B0604020202020204" pitchFamily="34" charset="0"/>
                <a:ea typeface="Calibri" pitchFamily="34" charset="0"/>
                <a:cs typeface="Helvetica" panose="020B0604020202020204" pitchFamily="34" charset="0"/>
              </a:rPr>
              <a:t>Who Was Jim White</a:t>
            </a:r>
            <a:r>
              <a:rPr lang="en-US" sz="1600" b="1" dirty="0" smtClean="0">
                <a:latin typeface="Helvetica" panose="020B0604020202020204" pitchFamily="34" charset="0"/>
                <a:ea typeface="Calibri" pitchFamily="34" charset="0"/>
                <a:cs typeface="Helvetica" panose="020B0604020202020204" pitchFamily="34" charset="0"/>
              </a:rPr>
              <a:t>?</a:t>
            </a:r>
          </a:p>
          <a:p>
            <a:r>
              <a:rPr lang="en-US" sz="1600" b="1" u="sng" dirty="0">
                <a:latin typeface="Helvetica" panose="020B0604020202020204" pitchFamily="34" charset="0"/>
                <a:ea typeface="Calibri" pitchFamily="34" charset="0"/>
                <a:cs typeface="Helvetica" panose="020B0604020202020204" pitchFamily="34" charset="0"/>
              </a:rPr>
              <a:t> </a:t>
            </a:r>
            <a:r>
              <a:rPr lang="en-US" sz="1600" b="1" u="sng" dirty="0" smtClean="0">
                <a:latin typeface="Helvetica" panose="020B0604020202020204" pitchFamily="34" charset="0"/>
                <a:ea typeface="Calibri" pitchFamily="34" charset="0"/>
                <a:cs typeface="Helvetica" panose="020B0604020202020204" pitchFamily="34" charset="0"/>
              </a:rPr>
              <a:t>         </a:t>
            </a:r>
            <a:endParaRPr lang="en-US" sz="1600" b="1" dirty="0">
              <a:latin typeface="Helvetica" pitchFamily="34" charset="0"/>
              <a:cs typeface="Helvetica" pitchFamily="34" charset="0"/>
            </a:endParaRPr>
          </a:p>
          <a:p>
            <a:pPr marL="361417" indent="-361417">
              <a:buAutoNum type="arabicPeriod" startAt="3"/>
            </a:pPr>
            <a:endParaRPr lang="en-US" sz="1500" b="1" dirty="0">
              <a:latin typeface="Helvetica" pitchFamily="34" charset="0"/>
              <a:cs typeface="Helvetica" pitchFamily="34" charset="0"/>
            </a:endParaRPr>
          </a:p>
          <a:p>
            <a:pPr marL="664270" indent="-361417">
              <a:buFont typeface="+mj-lt"/>
              <a:buAutoNum type="alphaUcPeriod"/>
            </a:pPr>
            <a:r>
              <a:rPr lang="en-US" sz="1400" i="1" dirty="0" smtClean="0">
                <a:latin typeface="Helvetica" pitchFamily="34" charset="0"/>
                <a:cs typeface="Helvetica" pitchFamily="34" charset="0"/>
              </a:rPr>
              <a:t>Who Was Jim White? </a:t>
            </a:r>
            <a:r>
              <a:rPr lang="en-US" sz="1400" dirty="0" smtClean="0">
                <a:latin typeface="Helvetica" pitchFamily="34" charset="0"/>
                <a:cs typeface="Helvetica" pitchFamily="34" charset="0"/>
              </a:rPr>
              <a:t>is a true story written in a third person point of view retelling the chronological discovery of Carlsbad Caverns while </a:t>
            </a:r>
            <a:r>
              <a:rPr lang="en-US" sz="1400" i="1" dirty="0" smtClean="0">
                <a:latin typeface="Helvetica" pitchFamily="34" charset="0"/>
                <a:cs typeface="Helvetica" pitchFamily="34" charset="0"/>
              </a:rPr>
              <a:t>How Limestone Caves are Formed</a:t>
            </a:r>
            <a:r>
              <a:rPr lang="en-US" sz="1400" dirty="0" smtClean="0">
                <a:latin typeface="Helvetica" pitchFamily="34" charset="0"/>
                <a:cs typeface="Helvetica" pitchFamily="34" charset="0"/>
              </a:rPr>
              <a:t>, informs the reader of a descriptive process.</a:t>
            </a:r>
            <a:endParaRPr lang="en-US" sz="1400" dirty="0">
              <a:latin typeface="Helvetica" pitchFamily="34" charset="0"/>
              <a:cs typeface="Helvetica" pitchFamily="34" charset="0"/>
            </a:endParaRPr>
          </a:p>
          <a:p>
            <a:pPr marL="664270" indent="-361417">
              <a:buFont typeface="+mj-lt"/>
              <a:buAutoNum type="alphaUcPeriod"/>
            </a:pPr>
            <a:endParaRPr lang="en-US" sz="1400" dirty="0" smtClean="0">
              <a:latin typeface="Helvetica" pitchFamily="34" charset="0"/>
              <a:cs typeface="Helvetica" pitchFamily="34" charset="0"/>
            </a:endParaRPr>
          </a:p>
          <a:p>
            <a:pPr marL="664270" indent="-361417">
              <a:buFont typeface="+mj-lt"/>
              <a:buAutoNum type="alphaUcPeriod"/>
            </a:pPr>
            <a:r>
              <a:rPr lang="en-US" sz="1400" i="1" dirty="0">
                <a:latin typeface="Helvetica" pitchFamily="34" charset="0"/>
                <a:cs typeface="Helvetica" pitchFamily="34" charset="0"/>
              </a:rPr>
              <a:t>Who Was Jim </a:t>
            </a:r>
            <a:r>
              <a:rPr lang="en-US" sz="1400" i="1" dirty="0" smtClean="0">
                <a:latin typeface="Helvetica" pitchFamily="34" charset="0"/>
                <a:cs typeface="Helvetica" pitchFamily="34" charset="0"/>
              </a:rPr>
              <a:t>White? </a:t>
            </a:r>
            <a:r>
              <a:rPr lang="en-US" sz="1400" dirty="0">
                <a:latin typeface="Helvetica" pitchFamily="34" charset="0"/>
                <a:cs typeface="Helvetica" pitchFamily="34" charset="0"/>
              </a:rPr>
              <a:t>is a true story written in a </a:t>
            </a:r>
            <a:r>
              <a:rPr lang="en-US" sz="1400" dirty="0" smtClean="0">
                <a:latin typeface="Helvetica" pitchFamily="34" charset="0"/>
                <a:cs typeface="Helvetica" pitchFamily="34" charset="0"/>
              </a:rPr>
              <a:t>first </a:t>
            </a:r>
            <a:r>
              <a:rPr lang="en-US" sz="1400" dirty="0">
                <a:latin typeface="Helvetica" pitchFamily="34" charset="0"/>
                <a:cs typeface="Helvetica" pitchFamily="34" charset="0"/>
              </a:rPr>
              <a:t>person point of view retelling the chronological discovery of Carlsbad Caverns while </a:t>
            </a:r>
            <a:r>
              <a:rPr lang="en-US" sz="1400" i="1" dirty="0">
                <a:latin typeface="Helvetica" pitchFamily="34" charset="0"/>
                <a:cs typeface="Helvetica" pitchFamily="34" charset="0"/>
              </a:rPr>
              <a:t>How Limestone Caves are </a:t>
            </a:r>
            <a:r>
              <a:rPr lang="en-US" sz="1400" i="1" dirty="0" smtClean="0">
                <a:latin typeface="Helvetica" pitchFamily="34" charset="0"/>
                <a:cs typeface="Helvetica" pitchFamily="34" charset="0"/>
              </a:rPr>
              <a:t>Formed</a:t>
            </a:r>
            <a:r>
              <a:rPr lang="en-US" sz="1400" dirty="0" smtClean="0">
                <a:latin typeface="Helvetica" pitchFamily="34" charset="0"/>
                <a:cs typeface="Helvetica" pitchFamily="34" charset="0"/>
              </a:rPr>
              <a:t>, shows a problem and solution.</a:t>
            </a:r>
            <a:endParaRPr lang="en-US" sz="1400" dirty="0">
              <a:latin typeface="Helvetica" pitchFamily="34" charset="0"/>
              <a:cs typeface="Helvetica" pitchFamily="34" charset="0"/>
            </a:endParaRPr>
          </a:p>
          <a:p>
            <a:pPr marL="664270" indent="-361417">
              <a:buFont typeface="+mj-lt"/>
              <a:buAutoNum type="alphaUcPeriod"/>
            </a:pPr>
            <a:endParaRPr lang="en-US" sz="1600" dirty="0" smtClean="0">
              <a:latin typeface="Helvetica" pitchFamily="34" charset="0"/>
              <a:cs typeface="Helvetica" pitchFamily="34" charset="0"/>
            </a:endParaRPr>
          </a:p>
          <a:p>
            <a:pPr marL="664270" indent="-361417">
              <a:buFont typeface="+mj-lt"/>
              <a:buAutoNum type="alphaUcPeriod"/>
            </a:pPr>
            <a:r>
              <a:rPr lang="en-US" sz="1400" i="1" dirty="0">
                <a:latin typeface="Helvetica" pitchFamily="34" charset="0"/>
                <a:cs typeface="Helvetica" pitchFamily="34" charset="0"/>
              </a:rPr>
              <a:t>Who Was Jim </a:t>
            </a:r>
            <a:r>
              <a:rPr lang="en-US" sz="1400" i="1" dirty="0" smtClean="0">
                <a:latin typeface="Helvetica" pitchFamily="34" charset="0"/>
                <a:cs typeface="Helvetica" pitchFamily="34" charset="0"/>
              </a:rPr>
              <a:t>White? </a:t>
            </a:r>
            <a:r>
              <a:rPr lang="en-US" sz="1400" dirty="0">
                <a:latin typeface="Helvetica" pitchFamily="34" charset="0"/>
                <a:cs typeface="Helvetica" pitchFamily="34" charset="0"/>
              </a:rPr>
              <a:t>is a true story written </a:t>
            </a:r>
            <a:r>
              <a:rPr lang="en-US" sz="1400" dirty="0" smtClean="0">
                <a:latin typeface="Helvetica" pitchFamily="34" charset="0"/>
                <a:cs typeface="Helvetica" pitchFamily="34" charset="0"/>
              </a:rPr>
              <a:t>to retell cause and effects events, while </a:t>
            </a:r>
            <a:r>
              <a:rPr lang="en-US" sz="1400" i="1" dirty="0">
                <a:latin typeface="Helvetica" pitchFamily="34" charset="0"/>
                <a:cs typeface="Helvetica" pitchFamily="34" charset="0"/>
              </a:rPr>
              <a:t>How Limestone Caves are </a:t>
            </a:r>
            <a:r>
              <a:rPr lang="en-US" sz="1400" i="1" dirty="0" smtClean="0">
                <a:latin typeface="Helvetica" pitchFamily="34" charset="0"/>
                <a:cs typeface="Helvetica" pitchFamily="34" charset="0"/>
              </a:rPr>
              <a:t>Formed </a:t>
            </a:r>
            <a:r>
              <a:rPr lang="en-US" sz="1400" dirty="0" smtClean="0">
                <a:latin typeface="Helvetica" pitchFamily="34" charset="0"/>
                <a:cs typeface="Helvetica" pitchFamily="34" charset="0"/>
              </a:rPr>
              <a:t>is explanatory.</a:t>
            </a:r>
          </a:p>
          <a:p>
            <a:pPr marL="664270" indent="-361417">
              <a:buFont typeface="+mj-lt"/>
              <a:buAutoNum type="alphaUcPeriod"/>
            </a:pPr>
            <a:endParaRPr lang="en-US" sz="1400" dirty="0">
              <a:latin typeface="Helvetica" pitchFamily="34" charset="0"/>
              <a:cs typeface="Helvetica" pitchFamily="34" charset="0"/>
            </a:endParaRPr>
          </a:p>
          <a:p>
            <a:pPr marL="664270" indent="-361417">
              <a:buFont typeface="+mj-lt"/>
              <a:buAutoNum type="alphaUcPeriod"/>
            </a:pPr>
            <a:r>
              <a:rPr lang="en-US" sz="1400" i="1" dirty="0">
                <a:latin typeface="Helvetica" pitchFamily="34" charset="0"/>
                <a:cs typeface="Helvetica" pitchFamily="34" charset="0"/>
              </a:rPr>
              <a:t>Who Was Jim </a:t>
            </a:r>
            <a:r>
              <a:rPr lang="en-US" sz="1400" i="1" dirty="0" smtClean="0">
                <a:latin typeface="Helvetica" pitchFamily="34" charset="0"/>
                <a:cs typeface="Helvetica" pitchFamily="34" charset="0"/>
              </a:rPr>
              <a:t>White? </a:t>
            </a:r>
            <a:r>
              <a:rPr lang="en-US" sz="1400" dirty="0" smtClean="0">
                <a:latin typeface="Helvetica" pitchFamily="34" charset="0"/>
                <a:cs typeface="Helvetica" pitchFamily="34" charset="0"/>
              </a:rPr>
              <a:t>requires a text structure describing events while </a:t>
            </a:r>
            <a:r>
              <a:rPr lang="en-US" sz="1400" i="1" dirty="0">
                <a:latin typeface="Helvetica" pitchFamily="34" charset="0"/>
                <a:cs typeface="Helvetica" pitchFamily="34" charset="0"/>
              </a:rPr>
              <a:t>How Limestone Caves are Formed</a:t>
            </a:r>
            <a:r>
              <a:rPr lang="en-US" sz="1400" dirty="0">
                <a:latin typeface="Helvetica" pitchFamily="34" charset="0"/>
                <a:cs typeface="Helvetica" pitchFamily="34" charset="0"/>
              </a:rPr>
              <a:t>, informs the reader </a:t>
            </a:r>
            <a:r>
              <a:rPr lang="en-US" sz="1400" dirty="0" smtClean="0">
                <a:latin typeface="Helvetica" pitchFamily="34" charset="0"/>
                <a:cs typeface="Helvetica" pitchFamily="34" charset="0"/>
              </a:rPr>
              <a:t>about a process.</a:t>
            </a:r>
            <a:endParaRPr lang="en-US" sz="1400" dirty="0">
              <a:latin typeface="Helvetica" pitchFamily="34" charset="0"/>
              <a:cs typeface="Helvetica" pitchFamily="34" charset="0"/>
            </a:endParaRPr>
          </a:p>
          <a:p>
            <a:pPr marL="664270" indent="-361417">
              <a:buFont typeface="+mj-lt"/>
              <a:buAutoNum type="alphaUcPeriod"/>
            </a:pPr>
            <a:endParaRPr lang="en-US" sz="1400" dirty="0">
              <a:latin typeface="Helvetica" pitchFamily="34" charset="0"/>
              <a:cs typeface="Helvetica" pitchFamily="34" charset="0"/>
            </a:endParaRPr>
          </a:p>
          <a:p>
            <a:pPr marL="664270" indent="-361417">
              <a:buFont typeface="+mj-lt"/>
              <a:buAutoNum type="alphaUcPeriod"/>
            </a:pPr>
            <a:endParaRPr lang="en-US" sz="1600" dirty="0">
              <a:latin typeface="Helvetica" pitchFamily="34" charset="0"/>
              <a:cs typeface="Helvetica" pitchFamily="34" charset="0"/>
            </a:endParaRPr>
          </a:p>
        </p:txBody>
      </p:sp>
      <p:sp>
        <p:nvSpPr>
          <p:cNvPr id="28" name="Oval 27"/>
          <p:cNvSpPr/>
          <p:nvPr/>
        </p:nvSpPr>
        <p:spPr>
          <a:xfrm>
            <a:off x="519112" y="779875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9" name="Oval 28"/>
          <p:cNvSpPr/>
          <p:nvPr/>
        </p:nvSpPr>
        <p:spPr>
          <a:xfrm>
            <a:off x="519112" y="723680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0" name="Oval 29"/>
          <p:cNvSpPr/>
          <p:nvPr/>
        </p:nvSpPr>
        <p:spPr>
          <a:xfrm>
            <a:off x="519112" y="54755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515681" y="63137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361611029"/>
              </p:ext>
            </p:extLst>
          </p:nvPr>
        </p:nvGraphicFramePr>
        <p:xfrm>
          <a:off x="5486400" y="3352800"/>
          <a:ext cx="1778674" cy="634565"/>
        </p:xfrm>
        <a:graphic>
          <a:graphicData uri="http://schemas.openxmlformats.org/drawingml/2006/table">
            <a:tbl>
              <a:tblPr/>
              <a:tblGrid>
                <a:gridCol w="1778674"/>
              </a:tblGrid>
              <a:tr h="146885">
                <a:tc>
                  <a:txBody>
                    <a:bodyPr/>
                    <a:lstStyle/>
                    <a:p>
                      <a:pPr marL="0" marR="0" algn="ctr">
                        <a:lnSpc>
                          <a:spcPct val="100000"/>
                        </a:lnSpc>
                        <a:spcBef>
                          <a:spcPts val="0"/>
                        </a:spcBef>
                        <a:spcAft>
                          <a:spcPts val="0"/>
                        </a:spcAft>
                      </a:pPr>
                      <a:r>
                        <a:rPr lang="en-US" sz="800" b="1" dirty="0" smtClean="0">
                          <a:solidFill>
                            <a:srgbClr val="000000"/>
                          </a:solidFill>
                          <a:latin typeface="Calibri"/>
                          <a:ea typeface="Times New Roman"/>
                          <a:cs typeface="Times New Roman"/>
                        </a:rPr>
                        <a:t>Toward RI.5.5  DOK </a:t>
                      </a:r>
                      <a:r>
                        <a:rPr lang="en-US" sz="800" b="1" dirty="0">
                          <a:solidFill>
                            <a:srgbClr val="000000"/>
                          </a:solidFill>
                          <a:latin typeface="Calibri"/>
                          <a:ea typeface="Times New Roman"/>
                          <a:cs typeface="Times New Roman"/>
                        </a:rPr>
                        <a:t>3 - APx</a:t>
                      </a:r>
                      <a:endParaRPr lang="en-US" sz="800" dirty="0">
                        <a:latin typeface="Calibri"/>
                        <a:ea typeface="Calibri"/>
                        <a:cs typeface="Times New Roman"/>
                      </a:endParaRPr>
                    </a:p>
                  </a:txBody>
                  <a:tcPr marL="25259" marR="25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r>
              <a:tr h="462715">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Apply the understanding of studied text structures by determining which text was most effective in presenting events, ideas or </a:t>
                      </a:r>
                      <a:r>
                        <a:rPr lang="en-US" sz="800" b="1" dirty="0" smtClean="0">
                          <a:solidFill>
                            <a:srgbClr val="000000"/>
                          </a:solidFill>
                          <a:latin typeface="Calibri"/>
                          <a:ea typeface="Times New Roman"/>
                          <a:cs typeface="Times New Roman"/>
                        </a:rPr>
                        <a:t>concepts.</a:t>
                      </a:r>
                    </a:p>
                  </a:txBody>
                  <a:tcPr marL="25259" marR="25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63043118"/>
              </p:ext>
            </p:extLst>
          </p:nvPr>
        </p:nvGraphicFramePr>
        <p:xfrm>
          <a:off x="5372102" y="8839200"/>
          <a:ext cx="1866898" cy="756485"/>
        </p:xfrm>
        <a:graphic>
          <a:graphicData uri="http://schemas.openxmlformats.org/drawingml/2006/table">
            <a:tbl>
              <a:tblPr/>
              <a:tblGrid>
                <a:gridCol w="1866898"/>
              </a:tblGrid>
              <a:tr h="146885">
                <a:tc>
                  <a:txBody>
                    <a:bodyPr/>
                    <a:lstStyle/>
                    <a:p>
                      <a:pPr marL="0" marR="0" algn="ctr">
                        <a:lnSpc>
                          <a:spcPct val="100000"/>
                        </a:lnSpc>
                        <a:spcBef>
                          <a:spcPts val="0"/>
                        </a:spcBef>
                        <a:spcAft>
                          <a:spcPts val="0"/>
                        </a:spcAft>
                      </a:pPr>
                      <a:r>
                        <a:rPr lang="en-US" sz="800" b="1" dirty="0" smtClean="0">
                          <a:solidFill>
                            <a:srgbClr val="000000"/>
                          </a:solidFill>
                          <a:latin typeface="Calibri"/>
                          <a:ea typeface="Times New Roman"/>
                          <a:cs typeface="Times New Roman"/>
                        </a:rPr>
                        <a:t>Toward RI.5.5   DOK </a:t>
                      </a:r>
                      <a:r>
                        <a:rPr lang="en-US" sz="800" b="1" dirty="0">
                          <a:solidFill>
                            <a:srgbClr val="000000"/>
                          </a:solidFill>
                          <a:latin typeface="Calibri"/>
                          <a:ea typeface="Times New Roman"/>
                          <a:cs typeface="Times New Roman"/>
                        </a:rPr>
                        <a:t>4 - SY</a:t>
                      </a:r>
                      <a:r>
                        <a:rPr lang="en-US" sz="800" dirty="0">
                          <a:solidFill>
                            <a:srgbClr val="000000"/>
                          </a:solidFill>
                          <a:latin typeface="Calibri"/>
                          <a:ea typeface="Times New Roman"/>
                          <a:cs typeface="Times New Roman"/>
                        </a:rPr>
                        <a:t>U</a:t>
                      </a:r>
                      <a:endParaRPr lang="en-US" sz="800" dirty="0">
                        <a:latin typeface="Calibri"/>
                        <a:ea typeface="Calibri"/>
                        <a:cs typeface="Times New Roman"/>
                      </a:endParaRPr>
                    </a:p>
                  </a:txBody>
                  <a:tcPr marL="25259" marR="252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r>
              <a:tr h="593544">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Synthesize the text structures in multiple texts in order to compare and contrast (use examples from various texts) to support a specific criteria (i.e., an opinion or example</a:t>
                      </a:r>
                      <a:r>
                        <a:rPr lang="en-US" sz="800" b="1" dirty="0" smtClean="0">
                          <a:solidFill>
                            <a:srgbClr val="000000"/>
                          </a:solidFill>
                          <a:latin typeface="Calibri"/>
                          <a:ea typeface="Times New Roman"/>
                          <a:cs typeface="Times New Roman"/>
                        </a:rPr>
                        <a:t>).</a:t>
                      </a:r>
                    </a:p>
                  </a:txBody>
                  <a:tcPr marL="25259" marR="25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16102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2865200053"/>
              </p:ext>
            </p:extLst>
          </p:nvPr>
        </p:nvGraphicFramePr>
        <p:xfrm>
          <a:off x="4912338" y="8840098"/>
          <a:ext cx="2228031" cy="671286"/>
        </p:xfrm>
        <a:graphic>
          <a:graphicData uri="http://schemas.openxmlformats.org/drawingml/2006/table">
            <a:tbl>
              <a:tblPr/>
              <a:tblGrid>
                <a:gridCol w="2228031"/>
              </a:tblGrid>
              <a:tr h="183606">
                <a:tc>
                  <a:txBody>
                    <a:bodyPr/>
                    <a:lstStyle/>
                    <a:p>
                      <a:pPr marL="0" marR="0" algn="ctr">
                        <a:lnSpc>
                          <a:spcPct val="100000"/>
                        </a:lnSpc>
                        <a:spcBef>
                          <a:spcPts val="0"/>
                        </a:spcBef>
                        <a:spcAft>
                          <a:spcPts val="0"/>
                        </a:spcAft>
                      </a:pPr>
                      <a:r>
                        <a:rPr lang="en-US" sz="800" b="1" i="1" dirty="0" smtClean="0">
                          <a:solidFill>
                            <a:srgbClr val="000000"/>
                          </a:solidFill>
                          <a:latin typeface="+mn-lt"/>
                          <a:ea typeface="Times New Roman"/>
                          <a:cs typeface="Times New Roman"/>
                        </a:rPr>
                        <a:t>toward RI.5.6                 </a:t>
                      </a:r>
                      <a:r>
                        <a:rPr lang="en-US" sz="800" b="1" dirty="0" smtClean="0">
                          <a:solidFill>
                            <a:srgbClr val="000000"/>
                          </a:solidFill>
                          <a:latin typeface="Calibri"/>
                          <a:ea typeface="Times New Roman"/>
                          <a:cs typeface="Times New Roman"/>
                        </a:rPr>
                        <a:t>DOK 4 </a:t>
                      </a:r>
                      <a:r>
                        <a:rPr lang="en-US" sz="800" b="1" dirty="0">
                          <a:solidFill>
                            <a:srgbClr val="000000"/>
                          </a:solidFill>
                          <a:latin typeface="Calibri"/>
                          <a:ea typeface="Times New Roman"/>
                          <a:cs typeface="Times New Roman"/>
                        </a:rPr>
                        <a:t>- </a:t>
                      </a:r>
                      <a:r>
                        <a:rPr lang="en-US" sz="800" b="1" dirty="0" smtClean="0">
                          <a:solidFill>
                            <a:srgbClr val="000000"/>
                          </a:solidFill>
                          <a:latin typeface="Calibri"/>
                          <a:ea typeface="Times New Roman"/>
                          <a:cs typeface="Times New Roman"/>
                        </a:rPr>
                        <a:t>ANN</a:t>
                      </a:r>
                      <a:endParaRPr lang="en-US" sz="800" b="1" dirty="0">
                        <a:latin typeface="Calibri"/>
                        <a:ea typeface="Calibri"/>
                        <a:cs typeface="Times New Roman"/>
                      </a:endParaRPr>
                    </a:p>
                  </a:txBody>
                  <a:tcPr marL="25784" marR="2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28348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solidFill>
                            <a:srgbClr val="000000"/>
                          </a:solidFill>
                          <a:latin typeface="+mn-lt"/>
                          <a:ea typeface="Times New Roman"/>
                          <a:cs typeface="Times New Roman"/>
                        </a:rPr>
                        <a:t>Analyze (compare and contrast) multiple accounts of the same event or topic, noting important similarities and differences in the point of view they represent (venn).</a:t>
                      </a:r>
                    </a:p>
                  </a:txBody>
                  <a:tcPr marL="25784" marR="25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059438063"/>
              </p:ext>
            </p:extLst>
          </p:nvPr>
        </p:nvGraphicFramePr>
        <p:xfrm>
          <a:off x="5553551" y="3581400"/>
          <a:ext cx="1671637" cy="671286"/>
        </p:xfrm>
        <a:graphic>
          <a:graphicData uri="http://schemas.openxmlformats.org/drawingml/2006/table">
            <a:tbl>
              <a:tblPr/>
              <a:tblGrid>
                <a:gridCol w="1671637"/>
              </a:tblGrid>
              <a:tr h="183606">
                <a:tc>
                  <a:txBody>
                    <a:bodyPr/>
                    <a:lstStyle/>
                    <a:p>
                      <a:pPr marL="0" marR="0" algn="l">
                        <a:lnSpc>
                          <a:spcPct val="100000"/>
                        </a:lnSpc>
                        <a:spcBef>
                          <a:spcPts val="0"/>
                        </a:spcBef>
                        <a:spcAft>
                          <a:spcPts val="0"/>
                        </a:spcAft>
                      </a:pPr>
                      <a:r>
                        <a:rPr lang="en-US" sz="800" b="1" i="1" dirty="0" smtClean="0">
                          <a:solidFill>
                            <a:srgbClr val="000000"/>
                          </a:solidFill>
                          <a:latin typeface="+mn-lt"/>
                          <a:ea typeface="Times New Roman"/>
                          <a:cs typeface="Times New Roman"/>
                        </a:rPr>
                        <a:t>toward RI.5.6                  </a:t>
                      </a:r>
                      <a:r>
                        <a:rPr lang="en-US" sz="800" b="1" dirty="0" smtClean="0">
                          <a:solidFill>
                            <a:srgbClr val="000000"/>
                          </a:solidFill>
                          <a:latin typeface="Calibri"/>
                          <a:ea typeface="Times New Roman"/>
                          <a:cs typeface="Times New Roman"/>
                        </a:rPr>
                        <a:t>DOK </a:t>
                      </a:r>
                      <a:r>
                        <a:rPr lang="en-US" sz="800" b="1" dirty="0">
                          <a:solidFill>
                            <a:srgbClr val="000000"/>
                          </a:solidFill>
                          <a:latin typeface="Calibri"/>
                          <a:ea typeface="Times New Roman"/>
                          <a:cs typeface="Times New Roman"/>
                        </a:rPr>
                        <a:t>2 – </a:t>
                      </a:r>
                      <a:r>
                        <a:rPr lang="en-US" sz="800" b="1" dirty="0" smtClean="0">
                          <a:solidFill>
                            <a:srgbClr val="000000"/>
                          </a:solidFill>
                          <a:latin typeface="Calibri"/>
                          <a:ea typeface="Times New Roman"/>
                          <a:cs typeface="Times New Roman"/>
                        </a:rPr>
                        <a:t>ANp</a:t>
                      </a:r>
                      <a:endParaRPr lang="en-US" sz="800" b="1" dirty="0">
                        <a:latin typeface="Calibri"/>
                        <a:ea typeface="Calibri"/>
                        <a:cs typeface="Times New Roman"/>
                      </a:endParaRPr>
                    </a:p>
                  </a:txBody>
                  <a:tcPr marL="25784" marR="257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9210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solidFill>
                            <a:srgbClr val="000000"/>
                          </a:solidFill>
                          <a:latin typeface="+mn-lt"/>
                          <a:ea typeface="Times New Roman"/>
                          <a:cs typeface="Times New Roman"/>
                        </a:rPr>
                        <a:t>Categorize specific points from multiple accounts  with similar points of view (no contrasting at this point, just comparing).</a:t>
                      </a:r>
                    </a:p>
                  </a:txBody>
                  <a:tcPr marL="25784" marR="257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14" name="Rectangle 13"/>
          <p:cNvSpPr/>
          <p:nvPr/>
        </p:nvSpPr>
        <p:spPr>
          <a:xfrm>
            <a:off x="404812" y="4737416"/>
            <a:ext cx="6605588" cy="3888529"/>
          </a:xfrm>
          <a:prstGeom prst="rect">
            <a:avLst/>
          </a:prstGeom>
        </p:spPr>
        <p:txBody>
          <a:bodyPr wrap="square" lIns="101881" tIns="50941" rIns="101881" bIns="50941">
            <a:spAutoFit/>
          </a:bodyPr>
          <a:lstStyle/>
          <a:p>
            <a:pPr marL="342900" indent="-342900"/>
            <a:r>
              <a:rPr lang="en-US" sz="1700" b="1" dirty="0" smtClean="0">
                <a:latin typeface="Helvetica" pitchFamily="34" charset="0"/>
                <a:cs typeface="Helvetica" pitchFamily="34" charset="0"/>
              </a:rPr>
              <a:t>12</a:t>
            </a:r>
            <a:r>
              <a:rPr lang="en-US" sz="1600" b="1" dirty="0" smtClean="0">
                <a:latin typeface="Helvetica" pitchFamily="34" charset="0"/>
                <a:cs typeface="Helvetica" pitchFamily="34" charset="0"/>
              </a:rPr>
              <a:t>. </a:t>
            </a:r>
            <a:r>
              <a:rPr lang="en-US" sz="1600" b="1" dirty="0">
                <a:latin typeface="Helvetica" pitchFamily="34" charset="0"/>
                <a:cs typeface="Helvetica" pitchFamily="34" charset="0"/>
              </a:rPr>
              <a:t>Which statement </a:t>
            </a:r>
            <a:r>
              <a:rPr lang="en-US" sz="1600" b="1" u="sng" dirty="0">
                <a:latin typeface="Helvetica" pitchFamily="34" charset="0"/>
                <a:cs typeface="Helvetica" pitchFamily="34" charset="0"/>
              </a:rPr>
              <a:t>best</a:t>
            </a:r>
            <a:r>
              <a:rPr lang="en-US" sz="1600" b="1" dirty="0">
                <a:latin typeface="Helvetica" pitchFamily="34" charset="0"/>
                <a:cs typeface="Helvetica" pitchFamily="34" charset="0"/>
              </a:rPr>
              <a:t> explains the different purposes of the two </a:t>
            </a:r>
            <a:r>
              <a:rPr lang="en-US" sz="1600" b="1" dirty="0" smtClean="0">
                <a:latin typeface="Helvetica" pitchFamily="34" charset="0"/>
                <a:cs typeface="Helvetica" pitchFamily="34" charset="0"/>
              </a:rPr>
              <a:t>texts </a:t>
            </a:r>
            <a:r>
              <a:rPr lang="en-US" sz="1600" b="1" i="1" dirty="0">
                <a:latin typeface="Helvetica" pitchFamily="34" charset="0"/>
                <a:cs typeface="Helvetica" pitchFamily="34" charset="0"/>
              </a:rPr>
              <a:t>Who is Jim </a:t>
            </a:r>
            <a:r>
              <a:rPr lang="en-US" sz="1600" b="1" i="1" dirty="0" smtClean="0">
                <a:latin typeface="Helvetica" pitchFamily="34" charset="0"/>
                <a:cs typeface="Helvetica" pitchFamily="34" charset="0"/>
              </a:rPr>
              <a:t>White? </a:t>
            </a:r>
            <a:r>
              <a:rPr lang="en-US" sz="1600" b="1" dirty="0">
                <a:latin typeface="Helvetica" pitchFamily="34" charset="0"/>
                <a:cs typeface="Helvetica" pitchFamily="34" charset="0"/>
              </a:rPr>
              <a:t>and </a:t>
            </a:r>
            <a:r>
              <a:rPr lang="en-US" sz="1600" b="1" i="1" dirty="0">
                <a:latin typeface="Helvetica" pitchFamily="34" charset="0"/>
                <a:cs typeface="Helvetica" pitchFamily="34" charset="0"/>
              </a:rPr>
              <a:t>How Limestone Caves are Formed?</a:t>
            </a:r>
            <a:endParaRPr lang="en-US" sz="1600" b="1" dirty="0">
              <a:latin typeface="Helvetica" pitchFamily="34" charset="0"/>
              <a:cs typeface="Helvetica" pitchFamily="34" charset="0"/>
            </a:endParaRPr>
          </a:p>
          <a:p>
            <a:pPr marL="240944" indent="-240944"/>
            <a:endParaRPr lang="en-US" sz="1700" b="1" dirty="0">
              <a:latin typeface="Helvetica" pitchFamily="34" charset="0"/>
              <a:cs typeface="Helvetica" pitchFamily="34" charset="0"/>
            </a:endParaRPr>
          </a:p>
          <a:p>
            <a:pPr marL="605707" indent="-368110">
              <a:buFont typeface="+mj-lt"/>
              <a:buAutoNum type="alphaUcPeriod"/>
            </a:pPr>
            <a:r>
              <a:rPr lang="en-US" sz="1500" dirty="0">
                <a:latin typeface="Helvetica" pitchFamily="34" charset="0"/>
                <a:cs typeface="Helvetica" pitchFamily="34" charset="0"/>
              </a:rPr>
              <a:t>The reader can learn how limestone caves were created by rainwater.</a:t>
            </a:r>
          </a:p>
          <a:p>
            <a:pPr marL="605707" indent="-368110">
              <a:buFont typeface="+mj-lt"/>
              <a:buAutoNum type="alphaUcPeriod"/>
            </a:pPr>
            <a:endParaRPr lang="en-US" sz="1500" dirty="0">
              <a:latin typeface="Helvetica" pitchFamily="34" charset="0"/>
              <a:cs typeface="Helvetica" pitchFamily="34" charset="0"/>
            </a:endParaRPr>
          </a:p>
          <a:p>
            <a:pPr marL="605707" indent="-368110">
              <a:buFont typeface="+mj-lt"/>
              <a:buAutoNum type="alphaUcPeriod"/>
            </a:pPr>
            <a:r>
              <a:rPr lang="en-US" sz="1500" dirty="0" smtClean="0">
                <a:latin typeface="Helvetica" pitchFamily="34" charset="0"/>
                <a:cs typeface="Helvetica" pitchFamily="34" charset="0"/>
              </a:rPr>
              <a:t>In, </a:t>
            </a:r>
            <a:r>
              <a:rPr lang="en-US" sz="1500" i="1" dirty="0" smtClean="0">
                <a:latin typeface="Helvetica" pitchFamily="34" charset="0"/>
                <a:cs typeface="Helvetica" pitchFamily="34" charset="0"/>
              </a:rPr>
              <a:t>Who is Jim White? </a:t>
            </a:r>
            <a:r>
              <a:rPr lang="en-US" sz="1500" dirty="0">
                <a:latin typeface="Helvetica" pitchFamily="34" charset="0"/>
                <a:cs typeface="Helvetica" pitchFamily="34" charset="0"/>
              </a:rPr>
              <a:t>y</a:t>
            </a:r>
            <a:r>
              <a:rPr lang="en-US" sz="1500" dirty="0" smtClean="0">
                <a:latin typeface="Helvetica" pitchFamily="34" charset="0"/>
                <a:cs typeface="Helvetica" pitchFamily="34" charset="0"/>
              </a:rPr>
              <a:t>ou can </a:t>
            </a:r>
            <a:r>
              <a:rPr lang="en-US" sz="1500" dirty="0">
                <a:latin typeface="Helvetica" pitchFamily="34" charset="0"/>
                <a:cs typeface="Helvetica" pitchFamily="34" charset="0"/>
              </a:rPr>
              <a:t>learn how limestone caves are formed over millions of years and can have many rooms and corridors.</a:t>
            </a:r>
          </a:p>
          <a:p>
            <a:pPr marL="605707" indent="-368110">
              <a:buFont typeface="+mj-lt"/>
              <a:buAutoNum type="alphaUcPeriod"/>
            </a:pPr>
            <a:endParaRPr lang="en-US" sz="1500" dirty="0">
              <a:latin typeface="Helvetica" pitchFamily="34" charset="0"/>
              <a:cs typeface="Helvetica" pitchFamily="34" charset="0"/>
            </a:endParaRPr>
          </a:p>
          <a:p>
            <a:pPr marL="605707" indent="-368110">
              <a:buFont typeface="+mj-lt"/>
              <a:buAutoNum type="alphaUcPeriod"/>
            </a:pPr>
            <a:r>
              <a:rPr lang="en-US" sz="1500" dirty="0" smtClean="0">
                <a:latin typeface="Helvetica" pitchFamily="34" charset="0"/>
                <a:cs typeface="Helvetica" pitchFamily="34" charset="0"/>
              </a:rPr>
              <a:t>You can </a:t>
            </a:r>
            <a:r>
              <a:rPr lang="en-US" sz="1500" dirty="0">
                <a:latin typeface="Helvetica" pitchFamily="34" charset="0"/>
                <a:cs typeface="Helvetica" pitchFamily="34" charset="0"/>
              </a:rPr>
              <a:t>learn how dangerous cave exploring</a:t>
            </a:r>
          </a:p>
          <a:p>
            <a:pPr marL="605707" indent="-368110"/>
            <a:r>
              <a:rPr lang="en-US" sz="1500" dirty="0">
                <a:latin typeface="Helvetica" pitchFamily="34" charset="0"/>
                <a:cs typeface="Helvetica" pitchFamily="34" charset="0"/>
              </a:rPr>
              <a:t>        can be and how farmers used bat guano for fertilizer.</a:t>
            </a:r>
          </a:p>
          <a:p>
            <a:pPr marL="237597"/>
            <a:endParaRPr lang="en-US" sz="1500" dirty="0">
              <a:latin typeface="Helvetica" pitchFamily="34" charset="0"/>
              <a:cs typeface="Helvetica" pitchFamily="34" charset="0"/>
            </a:endParaRPr>
          </a:p>
          <a:p>
            <a:pPr marL="605707" indent="-368110">
              <a:buFont typeface="+mj-lt"/>
              <a:buAutoNum type="alphaUcPeriod" startAt="4"/>
            </a:pPr>
            <a:r>
              <a:rPr lang="en-US" sz="1500" dirty="0">
                <a:latin typeface="Helvetica" pitchFamily="34" charset="0"/>
                <a:cs typeface="Helvetica" pitchFamily="34" charset="0"/>
              </a:rPr>
              <a:t>The reader can learn about a man who explored Carlsbad </a:t>
            </a:r>
            <a:r>
              <a:rPr lang="en-US" sz="1500" dirty="0" smtClean="0">
                <a:latin typeface="Helvetica" pitchFamily="34" charset="0"/>
                <a:cs typeface="Helvetica" pitchFamily="34" charset="0"/>
              </a:rPr>
              <a:t>Caverns in one </a:t>
            </a:r>
            <a:r>
              <a:rPr lang="en-US" sz="1500" dirty="0">
                <a:latin typeface="Helvetica" pitchFamily="34" charset="0"/>
                <a:cs typeface="Helvetica" pitchFamily="34" charset="0"/>
              </a:rPr>
              <a:t>and how rainwater creates limestone </a:t>
            </a:r>
            <a:r>
              <a:rPr lang="en-US" sz="1500" dirty="0" smtClean="0">
                <a:latin typeface="Helvetica" pitchFamily="34" charset="0"/>
                <a:cs typeface="Helvetica" pitchFamily="34" charset="0"/>
              </a:rPr>
              <a:t>in the other.</a:t>
            </a:r>
            <a:endParaRPr lang="en-US" sz="15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cxnSp>
        <p:nvCxnSpPr>
          <p:cNvPr id="10" name="Straight Connector 9"/>
          <p:cNvCxnSpPr/>
          <p:nvPr/>
        </p:nvCxnSpPr>
        <p:spPr>
          <a:xfrm>
            <a:off x="410117" y="4550229"/>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2886" y="239486"/>
            <a:ext cx="7194827" cy="3519197"/>
          </a:xfrm>
          <a:prstGeom prst="rect">
            <a:avLst/>
          </a:prstGeom>
        </p:spPr>
        <p:txBody>
          <a:bodyPr wrap="square" lIns="101881" tIns="50941" rIns="101881" bIns="50941">
            <a:spAutoFit/>
          </a:bodyPr>
          <a:lstStyle/>
          <a:p>
            <a:pPr marL="401638" indent="-401638">
              <a:tabLst>
                <a:tab pos="0" algn="l"/>
              </a:tabLst>
            </a:pPr>
            <a:r>
              <a:rPr lang="en-US" sz="1600" b="1" dirty="0" smtClean="0">
                <a:latin typeface="Helvetica" pitchFamily="34" charset="0"/>
                <a:cs typeface="Helvetica" pitchFamily="34" charset="0"/>
              </a:rPr>
              <a:t>11.  </a:t>
            </a:r>
            <a:r>
              <a:rPr lang="en-US" sz="1600" b="1" dirty="0">
                <a:latin typeface="Helvetica" pitchFamily="34" charset="0"/>
                <a:cs typeface="Helvetica" pitchFamily="34" charset="0"/>
              </a:rPr>
              <a:t>Based on the </a:t>
            </a:r>
            <a:r>
              <a:rPr lang="en-US" sz="1600" b="1" dirty="0" smtClean="0">
                <a:latin typeface="Helvetica" pitchFamily="34" charset="0"/>
                <a:cs typeface="Helvetica" pitchFamily="34" charset="0"/>
              </a:rPr>
              <a:t>texts </a:t>
            </a:r>
            <a:r>
              <a:rPr lang="en-US" sz="1600" b="1" i="1" dirty="0">
                <a:latin typeface="Helvetica" pitchFamily="34" charset="0"/>
                <a:cs typeface="Helvetica" pitchFamily="34" charset="0"/>
              </a:rPr>
              <a:t>How Limestone Caves are Formed</a:t>
            </a:r>
            <a:r>
              <a:rPr lang="en-US" sz="1600" b="1" dirty="0">
                <a:latin typeface="Helvetica" pitchFamily="34" charset="0"/>
                <a:cs typeface="Helvetica" pitchFamily="34" charset="0"/>
              </a:rPr>
              <a:t> and </a:t>
            </a:r>
            <a:r>
              <a:rPr lang="en-US" sz="1600" b="1" i="1" dirty="0">
                <a:latin typeface="Helvetica" pitchFamily="34" charset="0"/>
                <a:cs typeface="Helvetica" pitchFamily="34" charset="0"/>
              </a:rPr>
              <a:t>Who </a:t>
            </a:r>
            <a:r>
              <a:rPr lang="en-US" sz="1600" b="1" i="1" dirty="0" smtClean="0">
                <a:latin typeface="Helvetica" pitchFamily="34" charset="0"/>
                <a:cs typeface="Helvetica" pitchFamily="34" charset="0"/>
              </a:rPr>
              <a:t>Was </a:t>
            </a:r>
            <a:r>
              <a:rPr lang="en-US" sz="1600" b="1" i="1" dirty="0">
                <a:latin typeface="Helvetica" pitchFamily="34" charset="0"/>
                <a:cs typeface="Helvetica" pitchFamily="34" charset="0"/>
              </a:rPr>
              <a:t>Jim </a:t>
            </a:r>
            <a:r>
              <a:rPr lang="en-US" sz="1600" b="1" i="1" dirty="0" smtClean="0">
                <a:latin typeface="Helvetica" pitchFamily="34" charset="0"/>
                <a:cs typeface="Helvetica" pitchFamily="34" charset="0"/>
              </a:rPr>
              <a:t>White?</a:t>
            </a:r>
            <a:r>
              <a:rPr lang="en-US" sz="1600" b="1" dirty="0" smtClean="0">
                <a:latin typeface="Helvetica" pitchFamily="34" charset="0"/>
                <a:cs typeface="Helvetica" pitchFamily="34" charset="0"/>
              </a:rPr>
              <a:t>, </a:t>
            </a:r>
            <a:r>
              <a:rPr lang="en-US" sz="1600" b="1" dirty="0">
                <a:latin typeface="Helvetica" pitchFamily="34" charset="0"/>
                <a:cs typeface="Helvetica" pitchFamily="34" charset="0"/>
              </a:rPr>
              <a:t>how do we know the formation of Carlsbad Caverns took millions of years?</a:t>
            </a:r>
            <a:endParaRPr lang="en-US" sz="1600" dirty="0">
              <a:latin typeface="Helvetica" pitchFamily="34" charset="0"/>
              <a:cs typeface="Helvetica" pitchFamily="34" charset="0"/>
            </a:endParaRPr>
          </a:p>
          <a:p>
            <a:endParaRPr lang="en-US" sz="1900" dirty="0">
              <a:latin typeface="Helvetica" pitchFamily="34" charset="0"/>
              <a:cs typeface="Helvetica" pitchFamily="34" charset="0"/>
            </a:endParaRPr>
          </a:p>
          <a:p>
            <a:pPr marL="724507" indent="-361417">
              <a:buFont typeface="+mj-lt"/>
              <a:buAutoNum type="alphaUcPeriod"/>
            </a:pPr>
            <a:r>
              <a:rPr lang="en-US" sz="1500" dirty="0">
                <a:latin typeface="Helvetica" pitchFamily="34" charset="0"/>
                <a:cs typeface="Helvetica" pitchFamily="34" charset="0"/>
              </a:rPr>
              <a:t>Scientists have discovered how old Carlsbad Caverns really are.</a:t>
            </a:r>
          </a:p>
          <a:p>
            <a:pPr marL="724507" indent="-361417"/>
            <a:r>
              <a:rPr lang="en-US" sz="1500" dirty="0">
                <a:latin typeface="Helvetica" pitchFamily="34" charset="0"/>
                <a:cs typeface="Helvetica" pitchFamily="34" charset="0"/>
              </a:rPr>
              <a:t> </a:t>
            </a:r>
          </a:p>
          <a:p>
            <a:pPr marL="724507" indent="-361417">
              <a:buFont typeface="+mj-lt"/>
              <a:buAutoNum type="alphaUcPeriod" startAt="2"/>
            </a:pPr>
            <a:r>
              <a:rPr lang="en-US" sz="1500" dirty="0">
                <a:latin typeface="Helvetica" pitchFamily="34" charset="0"/>
                <a:cs typeface="Helvetica" pitchFamily="34" charset="0"/>
              </a:rPr>
              <a:t>Jim White discovered that Carlsbad Caverns had huge underground rooms.</a:t>
            </a:r>
          </a:p>
          <a:p>
            <a:pPr marL="724507" indent="-361417"/>
            <a:endParaRPr lang="en-US" sz="1500" dirty="0">
              <a:latin typeface="Helvetica" pitchFamily="34" charset="0"/>
              <a:cs typeface="Helvetica" pitchFamily="34" charset="0"/>
            </a:endParaRPr>
          </a:p>
          <a:p>
            <a:pPr marL="724507" indent="-361417">
              <a:buFont typeface="+mj-lt"/>
              <a:buAutoNum type="alphaUcPeriod" startAt="3"/>
            </a:pPr>
            <a:r>
              <a:rPr lang="en-US" sz="1500" dirty="0">
                <a:latin typeface="Helvetica" pitchFamily="34" charset="0"/>
                <a:cs typeface="Helvetica" pitchFamily="34" charset="0"/>
              </a:rPr>
              <a:t>The longer rainwater has been eroding an area of limestone underground, the larger the caverns will be.</a:t>
            </a:r>
          </a:p>
          <a:p>
            <a:pPr marL="724507" indent="-361417">
              <a:buFont typeface="+mj-lt"/>
              <a:buAutoNum type="alphaUcPeriod" startAt="3"/>
            </a:pPr>
            <a:endParaRPr lang="en-US" sz="1500" dirty="0">
              <a:latin typeface="Helvetica" pitchFamily="34" charset="0"/>
              <a:cs typeface="Helvetica" pitchFamily="34" charset="0"/>
            </a:endParaRPr>
          </a:p>
          <a:p>
            <a:pPr marL="724507" indent="-361417">
              <a:buFont typeface="+mj-lt"/>
              <a:buAutoNum type="alphaUcPeriod" startAt="3"/>
            </a:pPr>
            <a:r>
              <a:rPr lang="en-US" sz="1500" dirty="0">
                <a:latin typeface="Helvetica" pitchFamily="34" charset="0"/>
                <a:cs typeface="Helvetica" pitchFamily="34" charset="0"/>
              </a:rPr>
              <a:t>Limestone is formed by sea animals like coral </a:t>
            </a:r>
          </a:p>
          <a:p>
            <a:pPr marL="363090"/>
            <a:r>
              <a:rPr lang="en-US" sz="1500" dirty="0">
                <a:latin typeface="Helvetica" pitchFamily="34" charset="0"/>
                <a:cs typeface="Helvetica" pitchFamily="34" charset="0"/>
              </a:rPr>
              <a:t>       and shellfish which existed long ago.</a:t>
            </a:r>
          </a:p>
        </p:txBody>
      </p:sp>
      <p:sp>
        <p:nvSpPr>
          <p:cNvPr id="21" name="Oval 20"/>
          <p:cNvSpPr/>
          <p:nvPr/>
        </p:nvSpPr>
        <p:spPr>
          <a:xfrm>
            <a:off x="404812" y="581759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2" name="Oval 21"/>
          <p:cNvSpPr/>
          <p:nvPr/>
        </p:nvSpPr>
        <p:spPr>
          <a:xfrm>
            <a:off x="391550" y="64661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413255" y="714465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4" name="Oval 23"/>
          <p:cNvSpPr/>
          <p:nvPr/>
        </p:nvSpPr>
        <p:spPr>
          <a:xfrm>
            <a:off x="410117" y="7848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391550" y="135086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388417" y="177497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410117" y="2438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404767" y="3124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3907250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cxnSp>
        <p:nvCxnSpPr>
          <p:cNvPr id="10" name="Straight Connector 9"/>
          <p:cNvCxnSpPr/>
          <p:nvPr/>
        </p:nvCxnSpPr>
        <p:spPr>
          <a:xfrm>
            <a:off x="404813" y="4390571"/>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4800" y="381000"/>
            <a:ext cx="6691312" cy="3196031"/>
          </a:xfrm>
          <a:prstGeom prst="rect">
            <a:avLst/>
          </a:prstGeom>
          <a:noFill/>
        </p:spPr>
        <p:txBody>
          <a:bodyPr wrap="square" lIns="101881" tIns="50941" rIns="101881" bIns="50941">
            <a:spAutoFit/>
          </a:bodyPr>
          <a:lstStyle/>
          <a:p>
            <a:pPr marL="344488" indent="-344488"/>
            <a:r>
              <a:rPr lang="en-US" sz="1600" b="1" dirty="0" smtClean="0">
                <a:latin typeface="Helvetica" pitchFamily="34" charset="0"/>
                <a:cs typeface="Helvetica" pitchFamily="34" charset="0"/>
              </a:rPr>
              <a:t>13. </a:t>
            </a:r>
            <a:r>
              <a:rPr lang="en-US" sz="1600" b="1" dirty="0">
                <a:latin typeface="Helvetica" pitchFamily="34" charset="0"/>
                <a:cs typeface="Helvetica" pitchFamily="34" charset="0"/>
              </a:rPr>
              <a:t>What is the </a:t>
            </a:r>
            <a:r>
              <a:rPr lang="en-US" sz="1600" b="1" u="sng" dirty="0">
                <a:latin typeface="Helvetica" pitchFamily="34" charset="0"/>
                <a:cs typeface="Helvetica" pitchFamily="34" charset="0"/>
              </a:rPr>
              <a:t>main</a:t>
            </a:r>
            <a:r>
              <a:rPr lang="en-US" sz="1600" b="1" dirty="0">
                <a:latin typeface="Helvetica" pitchFamily="34" charset="0"/>
                <a:cs typeface="Helvetica" pitchFamily="34" charset="0"/>
              </a:rPr>
              <a:t> purpose of the illustrations shown in the </a:t>
            </a:r>
            <a:r>
              <a:rPr lang="en-US" sz="1600" b="1" i="1" dirty="0">
                <a:latin typeface="Helvetica" pitchFamily="34" charset="0"/>
                <a:cs typeface="Helvetica" pitchFamily="34" charset="0"/>
              </a:rPr>
              <a:t>Three Stages of Limestone Cave Formation?</a:t>
            </a:r>
          </a:p>
          <a:p>
            <a:pPr marL="361417" indent="-361417">
              <a:buFont typeface="+mj-lt"/>
              <a:buAutoNum type="alphaUcPeriod"/>
            </a:pPr>
            <a:endParaRPr lang="en-US" sz="1700" dirty="0">
              <a:latin typeface="Helvetica" pitchFamily="34" charset="0"/>
              <a:cs typeface="Helvetica" pitchFamily="34" charset="0"/>
            </a:endParaRPr>
          </a:p>
          <a:p>
            <a:pPr marL="721161" indent="-361417">
              <a:buFont typeface="+mj-lt"/>
              <a:buAutoNum type="alphaUcPeriod"/>
            </a:pPr>
            <a:r>
              <a:rPr lang="en-US" sz="1500" dirty="0">
                <a:latin typeface="Helvetica" pitchFamily="34" charset="0"/>
                <a:cs typeface="Helvetica" pitchFamily="34" charset="0"/>
              </a:rPr>
              <a:t>The illustrations show how rainwater dissolves limestone.</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a:latin typeface="Helvetica" pitchFamily="34" charset="0"/>
                <a:cs typeface="Helvetica" pitchFamily="34" charset="0"/>
              </a:rPr>
              <a:t>The illustrations help the reader to see what caves look like at each of the three stages of formation.</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a:latin typeface="Helvetica" pitchFamily="34" charset="0"/>
                <a:cs typeface="Helvetica" pitchFamily="34" charset="0"/>
              </a:rPr>
              <a:t>The illustrations show how rainwater flows through the tiny cracks of the limestone rock.</a:t>
            </a:r>
          </a:p>
          <a:p>
            <a:pPr marL="721161" indent="-361417">
              <a:buFont typeface="+mj-lt"/>
              <a:buAutoNum type="alphaUcPeriod"/>
            </a:pPr>
            <a:endParaRPr lang="en-US" sz="1500" dirty="0">
              <a:latin typeface="Helvetica" pitchFamily="34" charset="0"/>
              <a:cs typeface="Helvetica" pitchFamily="34" charset="0"/>
            </a:endParaRPr>
          </a:p>
          <a:p>
            <a:pPr marL="721161" indent="-361417">
              <a:buFont typeface="+mj-lt"/>
              <a:buAutoNum type="alphaUcPeriod"/>
            </a:pPr>
            <a:r>
              <a:rPr lang="en-US" sz="1500" dirty="0">
                <a:latin typeface="Helvetica" pitchFamily="34" charset="0"/>
                <a:cs typeface="Helvetica" pitchFamily="34" charset="0"/>
              </a:rPr>
              <a:t>The illustrations help the reader to understand that caves can take millions of years to form.</a:t>
            </a:r>
          </a:p>
        </p:txBody>
      </p:sp>
      <p:sp>
        <p:nvSpPr>
          <p:cNvPr id="27" name="Oval 26"/>
          <p:cNvSpPr/>
          <p:nvPr/>
        </p:nvSpPr>
        <p:spPr>
          <a:xfrm>
            <a:off x="472241" y="11575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8" name="Oval 27"/>
          <p:cNvSpPr/>
          <p:nvPr/>
        </p:nvSpPr>
        <p:spPr>
          <a:xfrm>
            <a:off x="478507" y="162208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9" name="Oval 28"/>
          <p:cNvSpPr/>
          <p:nvPr/>
        </p:nvSpPr>
        <p:spPr>
          <a:xfrm>
            <a:off x="451561" y="23295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0" name="Oval 29"/>
          <p:cNvSpPr/>
          <p:nvPr/>
        </p:nvSpPr>
        <p:spPr>
          <a:xfrm>
            <a:off x="451561" y="301534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1" name="Oval 30"/>
          <p:cNvSpPr/>
          <p:nvPr/>
        </p:nvSpPr>
        <p:spPr>
          <a:xfrm>
            <a:off x="357063" y="6096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384510" y="655411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384510" y="699206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4" name="Oval 33"/>
          <p:cNvSpPr/>
          <p:nvPr/>
        </p:nvSpPr>
        <p:spPr>
          <a:xfrm>
            <a:off x="404813" y="762928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1416461369"/>
              </p:ext>
            </p:extLst>
          </p:nvPr>
        </p:nvGraphicFramePr>
        <p:xfrm>
          <a:off x="5413094" y="3505200"/>
          <a:ext cx="1706304" cy="671286"/>
        </p:xfrm>
        <a:graphic>
          <a:graphicData uri="http://schemas.openxmlformats.org/drawingml/2006/table">
            <a:tbl>
              <a:tblPr/>
              <a:tblGrid>
                <a:gridCol w="1706304"/>
              </a:tblGrid>
              <a:tr h="183606">
                <a:tc>
                  <a:txBody>
                    <a:bodyPr/>
                    <a:lstStyle/>
                    <a:p>
                      <a:pPr marL="0" marR="0" algn="ctr">
                        <a:lnSpc>
                          <a:spcPct val="100000"/>
                        </a:lnSpc>
                        <a:spcBef>
                          <a:spcPts val="0"/>
                        </a:spcBef>
                        <a:spcAft>
                          <a:spcPts val="0"/>
                        </a:spcAft>
                      </a:pPr>
                      <a:r>
                        <a:rPr lang="en-US" sz="800" b="1" i="1" dirty="0" smtClean="0">
                          <a:solidFill>
                            <a:schemeClr val="tx1"/>
                          </a:solidFill>
                          <a:latin typeface="+mn-lt"/>
                          <a:ea typeface="Times New Roman"/>
                          <a:cs typeface="Times New Roman"/>
                        </a:rPr>
                        <a:t>T</a:t>
                      </a:r>
                      <a:r>
                        <a:rPr lang="en-US" sz="800" b="1" i="1" dirty="0" smtClean="0">
                          <a:solidFill>
                            <a:srgbClr val="000000"/>
                          </a:solidFill>
                          <a:latin typeface="+mn-lt"/>
                          <a:ea typeface="Times New Roman"/>
                          <a:cs typeface="Times New Roman"/>
                        </a:rPr>
                        <a:t>oward RI.5.7</a:t>
                      </a:r>
                      <a:r>
                        <a:rPr lang="en-US" sz="800" b="1" i="1" baseline="0" dirty="0" smtClean="0">
                          <a:solidFill>
                            <a:srgbClr val="000000"/>
                          </a:solidFill>
                          <a:latin typeface="+mn-lt"/>
                          <a:ea typeface="Times New Roman"/>
                          <a:cs typeface="Times New Roman"/>
                        </a:rPr>
                        <a:t>   </a:t>
                      </a:r>
                      <a:r>
                        <a:rPr lang="en-US" sz="800" b="1" i="1" dirty="0" smtClean="0">
                          <a:solidFill>
                            <a:srgbClr val="000000"/>
                          </a:solidFill>
                          <a:latin typeface="+mn-lt"/>
                          <a:ea typeface="Times New Roman"/>
                          <a:cs typeface="Times New Roman"/>
                        </a:rPr>
                        <a:t>   </a:t>
                      </a:r>
                      <a:r>
                        <a:rPr lang="en-US" sz="800" b="1" dirty="0" smtClean="0">
                          <a:solidFill>
                            <a:srgbClr val="000000"/>
                          </a:solidFill>
                          <a:latin typeface="Calibri"/>
                          <a:ea typeface="Times New Roman"/>
                          <a:cs typeface="Times New Roman"/>
                        </a:rPr>
                        <a:t>DOK </a:t>
                      </a:r>
                      <a:r>
                        <a:rPr lang="en-US" sz="800" b="1" dirty="0">
                          <a:solidFill>
                            <a:srgbClr val="000000"/>
                          </a:solidFill>
                          <a:latin typeface="Calibri"/>
                          <a:ea typeface="Times New Roman"/>
                          <a:cs typeface="Times New Roman"/>
                        </a:rPr>
                        <a:t>1 - </a:t>
                      </a:r>
                      <a:r>
                        <a:rPr lang="en-US" sz="800" b="1" dirty="0" smtClean="0">
                          <a:solidFill>
                            <a:srgbClr val="000000"/>
                          </a:solidFill>
                          <a:latin typeface="Calibri"/>
                          <a:ea typeface="Times New Roman"/>
                          <a:cs typeface="Times New Roman"/>
                        </a:rPr>
                        <a:t>CF</a:t>
                      </a:r>
                      <a:endParaRPr lang="en-US" sz="800" dirty="0">
                        <a:latin typeface="Calibri"/>
                        <a:ea typeface="Calibri"/>
                        <a:cs typeface="Times New Roman"/>
                      </a:endParaRPr>
                    </a:p>
                  </a:txBody>
                  <a:tcPr marL="24657" marR="24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444136">
                <a:tc>
                  <a:txBody>
                    <a:bodyPr/>
                    <a:lstStyle/>
                    <a:p>
                      <a:pPr marL="0" marR="0" algn="l">
                        <a:lnSpc>
                          <a:spcPct val="100000"/>
                        </a:lnSpc>
                        <a:spcBef>
                          <a:spcPts val="0"/>
                        </a:spcBef>
                        <a:spcAft>
                          <a:spcPts val="0"/>
                        </a:spcAft>
                      </a:pPr>
                      <a:r>
                        <a:rPr lang="en-US" sz="800" b="0" dirty="0" smtClean="0">
                          <a:solidFill>
                            <a:srgbClr val="000000"/>
                          </a:solidFill>
                          <a:latin typeface="+mn-lt"/>
                          <a:ea typeface="Times New Roman"/>
                          <a:cs typeface="Times New Roman"/>
                        </a:rPr>
                        <a:t>Answer specific who, what, when, where or how questions about information found in digital or print sources.</a:t>
                      </a:r>
                    </a:p>
                  </a:txBody>
                  <a:tcPr marL="24657" marR="24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373392413"/>
              </p:ext>
            </p:extLst>
          </p:nvPr>
        </p:nvGraphicFramePr>
        <p:xfrm>
          <a:off x="5598575" y="8666809"/>
          <a:ext cx="1526127" cy="520108"/>
        </p:xfrm>
        <a:graphic>
          <a:graphicData uri="http://schemas.openxmlformats.org/drawingml/2006/table">
            <a:tbl>
              <a:tblPr/>
              <a:tblGrid>
                <a:gridCol w="1526127"/>
              </a:tblGrid>
              <a:tr h="154348">
                <a:tc>
                  <a:txBody>
                    <a:bodyPr/>
                    <a:lstStyle/>
                    <a:p>
                      <a:pPr marL="0" marR="0" algn="ctr">
                        <a:lnSpc>
                          <a:spcPct val="100000"/>
                        </a:lnSpc>
                        <a:spcBef>
                          <a:spcPts val="0"/>
                        </a:spcBef>
                        <a:spcAft>
                          <a:spcPts val="0"/>
                        </a:spcAft>
                      </a:pPr>
                      <a:r>
                        <a:rPr lang="en-US" sz="800" b="1" i="1" dirty="0" smtClean="0">
                          <a:solidFill>
                            <a:schemeClr val="tx1"/>
                          </a:solidFill>
                          <a:latin typeface="+mn-lt"/>
                          <a:ea typeface="Times New Roman"/>
                          <a:cs typeface="Times New Roman"/>
                        </a:rPr>
                        <a:t>T</a:t>
                      </a:r>
                      <a:r>
                        <a:rPr lang="en-US" sz="800" b="1" i="1" dirty="0" smtClean="0">
                          <a:solidFill>
                            <a:srgbClr val="000000"/>
                          </a:solidFill>
                          <a:latin typeface="+mn-lt"/>
                          <a:ea typeface="Times New Roman"/>
                          <a:cs typeface="Times New Roman"/>
                        </a:rPr>
                        <a:t>oward RI.5.7</a:t>
                      </a:r>
                      <a:r>
                        <a:rPr lang="en-US" sz="800" b="1" i="1" baseline="0" dirty="0" smtClean="0">
                          <a:solidFill>
                            <a:srgbClr val="000000"/>
                          </a:solidFill>
                          <a:latin typeface="+mn-lt"/>
                          <a:ea typeface="Times New Roman"/>
                          <a:cs typeface="Times New Roman"/>
                        </a:rPr>
                        <a:t>         </a:t>
                      </a:r>
                      <a:r>
                        <a:rPr lang="en-US" sz="800" b="1" dirty="0" smtClean="0">
                          <a:solidFill>
                            <a:srgbClr val="000000"/>
                          </a:solidFill>
                          <a:latin typeface="Calibri"/>
                          <a:ea typeface="Times New Roman"/>
                          <a:cs typeface="Times New Roman"/>
                        </a:rPr>
                        <a:t>DOK 2 </a:t>
                      </a:r>
                      <a:r>
                        <a:rPr lang="en-US" sz="800" b="1" dirty="0">
                          <a:solidFill>
                            <a:srgbClr val="000000"/>
                          </a:solidFill>
                          <a:latin typeface="Calibri"/>
                          <a:ea typeface="Times New Roman"/>
                          <a:cs typeface="Times New Roman"/>
                        </a:rPr>
                        <a:t>– </a:t>
                      </a:r>
                      <a:r>
                        <a:rPr lang="en-US" sz="800" b="1" dirty="0" smtClean="0">
                          <a:solidFill>
                            <a:srgbClr val="000000"/>
                          </a:solidFill>
                          <a:latin typeface="Calibri"/>
                          <a:ea typeface="Times New Roman"/>
                          <a:cs typeface="Times New Roman"/>
                        </a:rPr>
                        <a:t>CL</a:t>
                      </a:r>
                      <a:endParaRPr lang="en-US" sz="800" dirty="0">
                        <a:latin typeface="Calibri"/>
                        <a:ea typeface="Calibri"/>
                        <a:cs typeface="Times New Roman"/>
                      </a:endParaRPr>
                    </a:p>
                  </a:txBody>
                  <a:tcPr marL="24657" marR="246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33978">
                <a:tc>
                  <a:txBody>
                    <a:bodyPr/>
                    <a:lstStyle/>
                    <a:p>
                      <a:pPr marL="0" marR="0" algn="l">
                        <a:lnSpc>
                          <a:spcPct val="100000"/>
                        </a:lnSpc>
                        <a:spcBef>
                          <a:spcPts val="0"/>
                        </a:spcBef>
                        <a:spcAft>
                          <a:spcPts val="0"/>
                        </a:spcAft>
                      </a:pPr>
                      <a:r>
                        <a:rPr lang="en-US" sz="800" b="0" dirty="0" smtClean="0">
                          <a:solidFill>
                            <a:srgbClr val="000000"/>
                          </a:solidFill>
                          <a:latin typeface="+mn-lt"/>
                          <a:ea typeface="Times New Roman"/>
                          <a:cs typeface="Times New Roman"/>
                        </a:rPr>
                        <a:t>Locate specific information in appropriate multiple print or digital sources.</a:t>
                      </a:r>
                    </a:p>
                  </a:txBody>
                  <a:tcPr marL="24657" marR="246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19" name="Rectangle 18"/>
          <p:cNvSpPr/>
          <p:nvPr/>
        </p:nvSpPr>
        <p:spPr>
          <a:xfrm>
            <a:off x="349084" y="5029200"/>
            <a:ext cx="6775618" cy="2995977"/>
          </a:xfrm>
          <a:prstGeom prst="rect">
            <a:avLst/>
          </a:prstGeom>
          <a:noFill/>
        </p:spPr>
        <p:txBody>
          <a:bodyPr wrap="square" lIns="101881" tIns="50941" rIns="101881" bIns="50941">
            <a:spAutoFit/>
          </a:bodyPr>
          <a:lstStyle/>
          <a:p>
            <a:endParaRPr lang="en-US" sz="1700" dirty="0">
              <a:latin typeface="Helvetica" pitchFamily="34" charset="0"/>
              <a:cs typeface="Helvetica" pitchFamily="34" charset="0"/>
            </a:endParaRPr>
          </a:p>
          <a:p>
            <a:pPr marL="401638" indent="-401638"/>
            <a:r>
              <a:rPr lang="en-US" sz="1700" b="1" dirty="0" smtClean="0">
                <a:latin typeface="Helvetica" pitchFamily="34" charset="0"/>
                <a:cs typeface="Helvetica" pitchFamily="34" charset="0"/>
              </a:rPr>
              <a:t>14. </a:t>
            </a:r>
            <a:r>
              <a:rPr lang="en-US" sz="1700" b="1" dirty="0">
                <a:latin typeface="Helvetica" pitchFamily="34" charset="0"/>
                <a:cs typeface="Helvetica" pitchFamily="34" charset="0"/>
              </a:rPr>
              <a:t>Which statement explains </a:t>
            </a:r>
            <a:r>
              <a:rPr lang="en-US" sz="1700" b="1" u="sng" dirty="0">
                <a:latin typeface="Helvetica" pitchFamily="34" charset="0"/>
                <a:cs typeface="Helvetica" pitchFamily="34" charset="0"/>
              </a:rPr>
              <a:t>when</a:t>
            </a:r>
            <a:r>
              <a:rPr lang="en-US" sz="1700" b="1" dirty="0">
                <a:latin typeface="Helvetica" pitchFamily="34" charset="0"/>
                <a:cs typeface="Helvetica" pitchFamily="34" charset="0"/>
              </a:rPr>
              <a:t> the middle part of the limestone rock first begins to erode? </a:t>
            </a:r>
          </a:p>
          <a:p>
            <a:endParaRPr lang="en-US" sz="1700" dirty="0">
              <a:latin typeface="Helvetica" pitchFamily="34" charset="0"/>
              <a:cs typeface="Helvetica" pitchFamily="34" charset="0"/>
            </a:endParaRPr>
          </a:p>
          <a:p>
            <a:pPr marL="669290" indent="-361417">
              <a:buFont typeface="+mj-lt"/>
              <a:buAutoNum type="alphaUcPeriod"/>
            </a:pPr>
            <a:r>
              <a:rPr lang="en-US" sz="1500" dirty="0">
                <a:latin typeface="Helvetica" pitchFamily="34" charset="0"/>
                <a:cs typeface="Helvetica" pitchFamily="34" charset="0"/>
              </a:rPr>
              <a:t>Rainwater enters the tiny cracks of the limestone rock.</a:t>
            </a:r>
          </a:p>
          <a:p>
            <a:pPr marL="669290" indent="-361417">
              <a:buFont typeface="+mj-lt"/>
              <a:buAutoNum type="alphaUcPeriod"/>
            </a:pPr>
            <a:endParaRPr lang="en-US" sz="1500" dirty="0">
              <a:latin typeface="Helvetica" pitchFamily="34" charset="0"/>
              <a:cs typeface="Helvetica" pitchFamily="34" charset="0"/>
            </a:endParaRPr>
          </a:p>
          <a:p>
            <a:pPr marL="669290" indent="-361417">
              <a:buFont typeface="+mj-lt"/>
              <a:buAutoNum type="alphaUcPeriod"/>
            </a:pPr>
            <a:r>
              <a:rPr lang="en-US" sz="1500" dirty="0">
                <a:latin typeface="Helvetica" pitchFamily="34" charset="0"/>
                <a:cs typeface="Helvetica" pitchFamily="34" charset="0"/>
              </a:rPr>
              <a:t>The middle part of the cave continues to expand.</a:t>
            </a:r>
          </a:p>
          <a:p>
            <a:pPr marL="669290" indent="-361417">
              <a:buFont typeface="+mj-lt"/>
              <a:buAutoNum type="alphaUcPeriod"/>
            </a:pPr>
            <a:endParaRPr lang="en-US" sz="1500" dirty="0">
              <a:latin typeface="Helvetica" pitchFamily="34" charset="0"/>
              <a:cs typeface="Helvetica" pitchFamily="34" charset="0"/>
            </a:endParaRPr>
          </a:p>
          <a:p>
            <a:pPr marL="669290" indent="-361417">
              <a:buFont typeface="+mj-lt"/>
              <a:buAutoNum type="alphaUcPeriod"/>
            </a:pPr>
            <a:r>
              <a:rPr lang="en-US" sz="1500" dirty="0">
                <a:latin typeface="Helvetica" pitchFamily="34" charset="0"/>
                <a:cs typeface="Helvetica" pitchFamily="34" charset="0"/>
              </a:rPr>
              <a:t>Pressure from spring water allows even more rainwater to flow into the limestone.</a:t>
            </a:r>
          </a:p>
          <a:p>
            <a:pPr marL="669290" indent="-361417">
              <a:buFont typeface="+mj-lt"/>
              <a:buAutoNum type="alphaUcPeriod"/>
            </a:pPr>
            <a:endParaRPr lang="en-US" sz="1500" dirty="0">
              <a:latin typeface="Helvetica" pitchFamily="34" charset="0"/>
              <a:cs typeface="Helvetica" pitchFamily="34" charset="0"/>
            </a:endParaRPr>
          </a:p>
          <a:p>
            <a:pPr marL="669290" indent="-361417">
              <a:buFont typeface="+mj-lt"/>
              <a:buAutoNum type="alphaUcPeriod"/>
            </a:pPr>
            <a:r>
              <a:rPr lang="en-US" sz="1500" dirty="0">
                <a:latin typeface="Helvetica" pitchFamily="34" charset="0"/>
                <a:cs typeface="Helvetica" pitchFamily="34" charset="0"/>
              </a:rPr>
              <a:t>The cave continues to expand over millions of years.</a:t>
            </a:r>
          </a:p>
        </p:txBody>
      </p:sp>
    </p:spTree>
    <p:extLst>
      <p:ext uri="{BB962C8B-B14F-4D97-AF65-F5344CB8AC3E}">
        <p14:creationId xmlns:p14="http://schemas.microsoft.com/office/powerpoint/2010/main" val="2936788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91714417"/>
              </p:ext>
            </p:extLst>
          </p:nvPr>
        </p:nvGraphicFramePr>
        <p:xfrm>
          <a:off x="323850" y="191136"/>
          <a:ext cx="7043738" cy="4426584"/>
        </p:xfrm>
        <a:graphic>
          <a:graphicData uri="http://schemas.openxmlformats.org/drawingml/2006/table">
            <a:tbl>
              <a:tblPr firstRow="1" bandRow="1">
                <a:tableStyleId>{5940675A-B579-460E-94D1-54222C63F5DA}</a:tableStyleId>
              </a:tblPr>
              <a:tblGrid>
                <a:gridCol w="7043738"/>
              </a:tblGrid>
              <a:tr h="766279">
                <a:tc>
                  <a:txBody>
                    <a:bodyPr/>
                    <a:lstStyle/>
                    <a:p>
                      <a:pPr marL="401638" marR="0" indent="-401638" algn="l" defTabSz="1018809" rtl="0" eaLnBrk="1" fontAlgn="auto" latinLnBrk="0" hangingPunct="1">
                        <a:lnSpc>
                          <a:spcPct val="100000"/>
                        </a:lnSpc>
                        <a:spcBef>
                          <a:spcPts val="0"/>
                        </a:spcBef>
                        <a:spcAft>
                          <a:spcPts val="0"/>
                        </a:spcAft>
                        <a:buClrTx/>
                        <a:buSzTx/>
                        <a:buFont typeface="+mj-lt"/>
                        <a:buNone/>
                        <a:tabLst/>
                        <a:defRPr/>
                      </a:pPr>
                      <a:r>
                        <a:rPr lang="en-US" sz="1500" b="1" dirty="0" smtClean="0">
                          <a:solidFill>
                            <a:schemeClr val="tx1"/>
                          </a:solidFill>
                          <a:latin typeface="Helvetica" panose="020B0604020202020204" pitchFamily="34" charset="0"/>
                          <a:cs typeface="Helvetica" panose="020B0604020202020204" pitchFamily="34" charset="0"/>
                        </a:rPr>
                        <a:t>15.  </a:t>
                      </a:r>
                      <a:r>
                        <a:rPr lang="en-US" sz="1500" b="1" baseline="0" dirty="0" smtClean="0">
                          <a:solidFill>
                            <a:schemeClr val="tx1"/>
                          </a:solidFill>
                          <a:latin typeface="Helvetica" pitchFamily="34" charset="0"/>
                          <a:cs typeface="Helvetica" pitchFamily="34" charset="0"/>
                        </a:rPr>
                        <a:t>What important points would visitors to Carlsbad Caverns want to know that are in both texts, </a:t>
                      </a:r>
                      <a:r>
                        <a:rPr lang="en-US" sz="1500" b="1" i="1" u="none" baseline="0" dirty="0" smtClean="0">
                          <a:solidFill>
                            <a:schemeClr val="tx1"/>
                          </a:solidFill>
                          <a:latin typeface="Helvetica" pitchFamily="34" charset="0"/>
                          <a:cs typeface="Helvetica" pitchFamily="34" charset="0"/>
                        </a:rPr>
                        <a:t>Who Was Jim White? </a:t>
                      </a:r>
                      <a:r>
                        <a:rPr lang="en-US" sz="1500" b="1" baseline="0" dirty="0" smtClean="0">
                          <a:solidFill>
                            <a:schemeClr val="tx1"/>
                          </a:solidFill>
                          <a:latin typeface="Helvetica" pitchFamily="34" charset="0"/>
                          <a:cs typeface="Helvetica" pitchFamily="34" charset="0"/>
                        </a:rPr>
                        <a:t>and </a:t>
                      </a:r>
                      <a:r>
                        <a:rPr lang="en-US" sz="1500" b="1" i="1" u="none" baseline="0" dirty="0" smtClean="0">
                          <a:solidFill>
                            <a:schemeClr val="tx1"/>
                          </a:solidFill>
                          <a:latin typeface="Helvetica" pitchFamily="34" charset="0"/>
                          <a:cs typeface="Helvetica" pitchFamily="34" charset="0"/>
                        </a:rPr>
                        <a:t>Cave Swallows</a:t>
                      </a:r>
                      <a:r>
                        <a:rPr lang="en-US" sz="1500" b="1" baseline="0" dirty="0" smtClean="0">
                          <a:solidFill>
                            <a:schemeClr val="tx1"/>
                          </a:solidFill>
                          <a:latin typeface="Helvetica" pitchFamily="34" charset="0"/>
                          <a:cs typeface="Helvetica" pitchFamily="34" charset="0"/>
                        </a:rPr>
                        <a:t>? Explain how you chose which points were important.</a:t>
                      </a: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71">
                <a:tc>
                  <a:txBody>
                    <a:bodyPr/>
                    <a:lstStyle/>
                    <a:p>
                      <a:endParaRPr lang="en-US" sz="1500" dirty="0" smtClean="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71">
                <a:tc>
                  <a:txBody>
                    <a:bodyPr/>
                    <a:lstStyle/>
                    <a:p>
                      <a:endParaRPr lang="en-US" sz="1500" dirty="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71">
                <a:tc>
                  <a:txBody>
                    <a:bodyPr/>
                    <a:lstStyle/>
                    <a:p>
                      <a:endParaRPr lang="en-US" sz="1500" dirty="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71">
                <a:tc>
                  <a:txBody>
                    <a:bodyPr/>
                    <a:lstStyle/>
                    <a:p>
                      <a:endParaRPr lang="en-US" sz="1500" dirty="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71">
                <a:tc>
                  <a:txBody>
                    <a:bodyPr/>
                    <a:lstStyle/>
                    <a:p>
                      <a:endParaRPr lang="en-US" sz="1500" dirty="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71">
                <a:tc>
                  <a:txBody>
                    <a:bodyPr/>
                    <a:lstStyle/>
                    <a:p>
                      <a:endParaRPr lang="en-US" sz="1500" dirty="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71">
                <a:tc>
                  <a:txBody>
                    <a:bodyPr/>
                    <a:lstStyle/>
                    <a:p>
                      <a:endParaRPr lang="en-US" sz="1500" dirty="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71">
                <a:tc>
                  <a:txBody>
                    <a:bodyPr/>
                    <a:lstStyle/>
                    <a:p>
                      <a:endParaRPr lang="en-US" sz="1500" dirty="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71">
                <a:tc>
                  <a:txBody>
                    <a:bodyPr/>
                    <a:lstStyle/>
                    <a:p>
                      <a:endParaRPr lang="en-US" sz="1500" dirty="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71">
                <a:tc>
                  <a:txBody>
                    <a:bodyPr/>
                    <a:lstStyle/>
                    <a:p>
                      <a:endParaRPr lang="en-US" sz="1500" dirty="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671">
                <a:tc>
                  <a:txBody>
                    <a:bodyPr/>
                    <a:lstStyle/>
                    <a:p>
                      <a:endParaRPr lang="en-US" sz="1500" dirty="0">
                        <a:solidFill>
                          <a:schemeClr val="tx1"/>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Connector 5"/>
          <p:cNvCxnSpPr/>
          <p:nvPr/>
        </p:nvCxnSpPr>
        <p:spPr>
          <a:xfrm>
            <a:off x="533400" y="51054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049307964"/>
              </p:ext>
            </p:extLst>
          </p:nvPr>
        </p:nvGraphicFramePr>
        <p:xfrm>
          <a:off x="5859780" y="4648200"/>
          <a:ext cx="1524000" cy="457200"/>
        </p:xfrm>
        <a:graphic>
          <a:graphicData uri="http://schemas.openxmlformats.org/drawingml/2006/table">
            <a:tbl>
              <a:tblPr/>
              <a:tblGrid>
                <a:gridCol w="1524000"/>
              </a:tblGrid>
              <a:tr h="45720">
                <a:tc>
                  <a:txBody>
                    <a:bodyPr/>
                    <a:lstStyle/>
                    <a:p>
                      <a:pPr marL="0" marR="0" algn="ctr">
                        <a:lnSpc>
                          <a:spcPct val="100000"/>
                        </a:lnSpc>
                        <a:spcBef>
                          <a:spcPts val="0"/>
                        </a:spcBef>
                        <a:spcAft>
                          <a:spcPts val="0"/>
                        </a:spcAft>
                      </a:pPr>
                      <a:r>
                        <a:rPr lang="en-US" sz="800" b="1" dirty="0" smtClean="0">
                          <a:solidFill>
                            <a:srgbClr val="000000"/>
                          </a:solidFill>
                          <a:latin typeface="Calibri"/>
                          <a:ea typeface="Times New Roman"/>
                          <a:cs typeface="Times New Roman"/>
                        </a:rPr>
                        <a:t>Toward RI.5.6 DOK </a:t>
                      </a:r>
                      <a:r>
                        <a:rPr lang="en-US" sz="800" b="1" dirty="0">
                          <a:solidFill>
                            <a:srgbClr val="000000"/>
                          </a:solidFill>
                          <a:latin typeface="Calibri"/>
                          <a:ea typeface="Times New Roman"/>
                          <a:cs typeface="Times New Roman"/>
                        </a:rPr>
                        <a:t>4 - SYV</a:t>
                      </a:r>
                      <a:endParaRPr lang="en-US" sz="800" dirty="0">
                        <a:latin typeface="Calibri"/>
                        <a:ea typeface="Calibri"/>
                        <a:cs typeface="Times New Roman"/>
                      </a:endParaRPr>
                    </a:p>
                  </a:txBody>
                  <a:tcPr marL="24561" marR="245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r>
              <a:tr h="335280">
                <a:tc>
                  <a:txBody>
                    <a:bodyPr/>
                    <a:lstStyle/>
                    <a:p>
                      <a:pPr marL="0" marR="0" algn="l">
                        <a:lnSpc>
                          <a:spcPct val="100000"/>
                        </a:lnSpc>
                        <a:spcBef>
                          <a:spcPts val="0"/>
                        </a:spcBef>
                        <a:spcAft>
                          <a:spcPts val="0"/>
                        </a:spcAft>
                      </a:pPr>
                      <a:r>
                        <a:rPr lang="en-US" sz="700" b="1" dirty="0">
                          <a:solidFill>
                            <a:srgbClr val="000000"/>
                          </a:solidFill>
                          <a:latin typeface="Calibri"/>
                          <a:ea typeface="Times New Roman"/>
                          <a:cs typeface="Times New Roman"/>
                        </a:rPr>
                        <a:t>Synthesize specific points across multiple texts on the same event or topic to articulate a new </a:t>
                      </a:r>
                      <a:r>
                        <a:rPr lang="en-US" sz="700" b="1" dirty="0" smtClean="0">
                          <a:solidFill>
                            <a:srgbClr val="000000"/>
                          </a:solidFill>
                          <a:latin typeface="Calibri"/>
                          <a:ea typeface="Times New Roman"/>
                          <a:cs typeface="Times New Roman"/>
                        </a:rPr>
                        <a:t>perspective</a:t>
                      </a:r>
                    </a:p>
                  </a:txBody>
                  <a:tcPr marL="24561" marR="245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37367714"/>
              </p:ext>
            </p:extLst>
          </p:nvPr>
        </p:nvGraphicFramePr>
        <p:xfrm>
          <a:off x="5715000" y="8915400"/>
          <a:ext cx="1524000" cy="685800"/>
        </p:xfrm>
        <a:graphic>
          <a:graphicData uri="http://schemas.openxmlformats.org/drawingml/2006/table">
            <a:tbl>
              <a:tblPr/>
              <a:tblGrid>
                <a:gridCol w="1524000"/>
              </a:tblGrid>
              <a:tr h="146885">
                <a:tc>
                  <a:txBody>
                    <a:bodyPr/>
                    <a:lstStyle/>
                    <a:p>
                      <a:pPr marL="0" marR="0" algn="ctr">
                        <a:lnSpc>
                          <a:spcPct val="100000"/>
                        </a:lnSpc>
                        <a:spcBef>
                          <a:spcPts val="0"/>
                        </a:spcBef>
                        <a:spcAft>
                          <a:spcPts val="0"/>
                        </a:spcAft>
                      </a:pPr>
                      <a:r>
                        <a:rPr lang="en-US" sz="800" b="1" dirty="0" smtClean="0">
                          <a:solidFill>
                            <a:srgbClr val="000000"/>
                          </a:solidFill>
                          <a:latin typeface="Calibri"/>
                          <a:ea typeface="Times New Roman"/>
                          <a:cs typeface="Times New Roman"/>
                        </a:rPr>
                        <a:t>Toward RI.5.7  DOK </a:t>
                      </a:r>
                      <a:r>
                        <a:rPr lang="en-US" sz="800" b="1" dirty="0">
                          <a:solidFill>
                            <a:srgbClr val="000000"/>
                          </a:solidFill>
                          <a:latin typeface="Calibri"/>
                          <a:ea typeface="Times New Roman"/>
                          <a:cs typeface="Times New Roman"/>
                        </a:rPr>
                        <a:t>2 - APn</a:t>
                      </a:r>
                      <a:endParaRPr lang="en-US" sz="800" dirty="0">
                        <a:latin typeface="Calibri"/>
                        <a:ea typeface="Calibri"/>
                        <a:cs typeface="Times New Roman"/>
                      </a:endParaRPr>
                    </a:p>
                  </a:txBody>
                  <a:tcPr marL="25466" marR="254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3BC"/>
                    </a:solidFill>
                  </a:tcPr>
                </a:tc>
              </a:tr>
              <a:tr h="538915">
                <a:tc>
                  <a:txBody>
                    <a:bodyPr/>
                    <a:lstStyle/>
                    <a:p>
                      <a:pPr marL="0" marR="0" algn="l">
                        <a:lnSpc>
                          <a:spcPct val="100000"/>
                        </a:lnSpc>
                        <a:spcBef>
                          <a:spcPts val="0"/>
                        </a:spcBef>
                        <a:spcAft>
                          <a:spcPts val="0"/>
                        </a:spcAft>
                      </a:pPr>
                      <a:r>
                        <a:rPr lang="en-US" sz="800" b="1" dirty="0">
                          <a:solidFill>
                            <a:srgbClr val="000000"/>
                          </a:solidFill>
                          <a:latin typeface="Calibri"/>
                          <a:ea typeface="Times New Roman"/>
                          <a:cs typeface="Times New Roman"/>
                        </a:rPr>
                        <a:t>Using text features efficiently as a </a:t>
                      </a:r>
                      <a:r>
                        <a:rPr lang="en-US" sz="800" b="1" dirty="0" smtClean="0">
                          <a:solidFill>
                            <a:srgbClr val="000000"/>
                          </a:solidFill>
                          <a:latin typeface="Calibri"/>
                          <a:ea typeface="Times New Roman"/>
                          <a:cs typeface="Times New Roman"/>
                        </a:rPr>
                        <a:t>guide,</a:t>
                      </a:r>
                      <a:r>
                        <a:rPr lang="en-US" sz="800" b="1" baseline="0" dirty="0" smtClean="0">
                          <a:solidFill>
                            <a:srgbClr val="000000"/>
                          </a:solidFill>
                          <a:latin typeface="Calibri"/>
                          <a:ea typeface="Times New Roman"/>
                          <a:cs typeface="Times New Roman"/>
                        </a:rPr>
                        <a:t> to </a:t>
                      </a:r>
                      <a:r>
                        <a:rPr lang="en-US" sz="800" b="1" dirty="0" smtClean="0">
                          <a:solidFill>
                            <a:srgbClr val="000000"/>
                          </a:solidFill>
                          <a:latin typeface="Calibri"/>
                          <a:ea typeface="Times New Roman"/>
                          <a:cs typeface="Times New Roman"/>
                        </a:rPr>
                        <a:t>obtain </a:t>
                      </a:r>
                      <a:r>
                        <a:rPr lang="en-US" sz="800" b="1" dirty="0">
                          <a:solidFill>
                            <a:srgbClr val="000000"/>
                          </a:solidFill>
                          <a:latin typeface="Calibri"/>
                          <a:ea typeface="Times New Roman"/>
                          <a:cs typeface="Times New Roman"/>
                        </a:rPr>
                        <a:t>and interpret information found </a:t>
                      </a:r>
                      <a:r>
                        <a:rPr lang="en-US" sz="800" b="1" dirty="0" smtClean="0">
                          <a:solidFill>
                            <a:srgbClr val="000000"/>
                          </a:solidFill>
                          <a:latin typeface="Calibri"/>
                          <a:ea typeface="Times New Roman"/>
                          <a:cs typeface="Times New Roman"/>
                        </a:rPr>
                        <a:t>in</a:t>
                      </a:r>
                      <a:r>
                        <a:rPr lang="en-US" sz="800" b="1" baseline="0" dirty="0" smtClean="0">
                          <a:solidFill>
                            <a:srgbClr val="000000"/>
                          </a:solidFill>
                          <a:latin typeface="Calibri"/>
                          <a:ea typeface="Times New Roman"/>
                          <a:cs typeface="Times New Roman"/>
                        </a:rPr>
                        <a:t> a variety of </a:t>
                      </a:r>
                      <a:r>
                        <a:rPr lang="en-US" sz="800" b="1" dirty="0" smtClean="0">
                          <a:solidFill>
                            <a:srgbClr val="000000"/>
                          </a:solidFill>
                          <a:latin typeface="Calibri"/>
                          <a:ea typeface="Times New Roman"/>
                          <a:cs typeface="Times New Roman"/>
                        </a:rPr>
                        <a:t>print </a:t>
                      </a:r>
                      <a:r>
                        <a:rPr lang="en-US" sz="800" b="1" dirty="0">
                          <a:solidFill>
                            <a:srgbClr val="000000"/>
                          </a:solidFill>
                          <a:latin typeface="Calibri"/>
                          <a:ea typeface="Times New Roman"/>
                          <a:cs typeface="Times New Roman"/>
                        </a:rPr>
                        <a:t>or digital sources</a:t>
                      </a:r>
                      <a:r>
                        <a:rPr lang="en-US" sz="800" b="1" dirty="0" smtClean="0">
                          <a:solidFill>
                            <a:srgbClr val="000000"/>
                          </a:solidFill>
                          <a:latin typeface="Calibri"/>
                          <a:ea typeface="Times New Roman"/>
                          <a:cs typeface="Times New Roman"/>
                        </a:rPr>
                        <a:t>.</a:t>
                      </a:r>
                    </a:p>
                  </a:txBody>
                  <a:tcPr marL="25466" marR="254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72471394"/>
              </p:ext>
            </p:extLst>
          </p:nvPr>
        </p:nvGraphicFramePr>
        <p:xfrm>
          <a:off x="242887" y="5287540"/>
          <a:ext cx="7043738" cy="3627860"/>
        </p:xfrm>
        <a:graphic>
          <a:graphicData uri="http://schemas.openxmlformats.org/drawingml/2006/table">
            <a:tbl>
              <a:tblPr firstRow="1" bandRow="1">
                <a:tableStyleId>{5940675A-B579-460E-94D1-54222C63F5DA}</a:tableStyleId>
              </a:tblPr>
              <a:tblGrid>
                <a:gridCol w="7043738"/>
              </a:tblGrid>
              <a:tr h="754743">
                <a:tc>
                  <a:txBody>
                    <a:bodyPr/>
                    <a:lstStyle/>
                    <a:p>
                      <a:pPr marL="344488" indent="-344488">
                        <a:buNone/>
                      </a:pPr>
                      <a:r>
                        <a:rPr lang="en-US" sz="1500" b="1" dirty="0" smtClean="0">
                          <a:solidFill>
                            <a:schemeClr val="tx1"/>
                          </a:solidFill>
                        </a:rPr>
                        <a:t>16.  Based on the text </a:t>
                      </a:r>
                      <a:r>
                        <a:rPr lang="en-US" sz="1500" b="1" i="1" u="none" dirty="0" smtClean="0">
                          <a:solidFill>
                            <a:schemeClr val="tx1"/>
                          </a:solidFill>
                        </a:rPr>
                        <a:t>Who Was Jim White? </a:t>
                      </a:r>
                      <a:r>
                        <a:rPr lang="en-US" sz="1500" b="1" dirty="0" smtClean="0">
                          <a:solidFill>
                            <a:schemeClr val="tx1"/>
                          </a:solidFill>
                        </a:rPr>
                        <a:t>and the article </a:t>
                      </a:r>
                      <a:r>
                        <a:rPr lang="en-US" sz="1500" b="1" i="1" u="none" dirty="0" smtClean="0">
                          <a:solidFill>
                            <a:schemeClr val="tx1"/>
                          </a:solidFill>
                        </a:rPr>
                        <a:t>How Limestone Caves are  Formed</a:t>
                      </a:r>
                      <a:r>
                        <a:rPr lang="en-US" sz="1500" b="1" dirty="0" smtClean="0">
                          <a:solidFill>
                            <a:schemeClr val="tx1"/>
                          </a:solidFill>
                        </a:rPr>
                        <a:t>, in what stage of</a:t>
                      </a:r>
                      <a:r>
                        <a:rPr lang="en-US" sz="1500" b="1" baseline="0" dirty="0" smtClean="0">
                          <a:solidFill>
                            <a:schemeClr val="tx1"/>
                          </a:solidFill>
                        </a:rPr>
                        <a:t> limestone cave formation is Carlsbad Cavern </a:t>
                      </a:r>
                      <a:r>
                        <a:rPr lang="en-US" sz="1500" b="1" strike="noStrike" baseline="0" dirty="0" smtClean="0">
                          <a:solidFill>
                            <a:schemeClr val="tx1"/>
                          </a:solidFill>
                        </a:rPr>
                        <a:t>in</a:t>
                      </a:r>
                      <a:r>
                        <a:rPr lang="en-US" sz="1500" b="1" baseline="0" dirty="0" smtClean="0">
                          <a:solidFill>
                            <a:schemeClr val="tx1"/>
                          </a:solidFill>
                        </a:rPr>
                        <a:t>?</a:t>
                      </a:r>
                    </a:p>
                    <a:p>
                      <a:pPr marL="0" indent="0">
                        <a:buNone/>
                      </a:pPr>
                      <a:r>
                        <a:rPr lang="en-US" sz="1500" b="1" baseline="0" dirty="0" smtClean="0">
                          <a:solidFill>
                            <a:schemeClr val="tx1"/>
                          </a:solidFill>
                        </a:rPr>
                        <a:t>        Use details and examples from both texts to explain your answer.</a:t>
                      </a:r>
                      <a:endParaRPr lang="en-US" sz="1500" b="1" baseline="0" dirty="0" smtClean="0">
                        <a:solidFill>
                          <a:srgbClr val="002060"/>
                        </a:solidFill>
                      </a:endParaRPr>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637">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895">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53">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363">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dirty="0"/>
                    </a:p>
                  </a:txBody>
                  <a:tcPr marL="102013" marR="102013"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633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56142961"/>
              </p:ext>
            </p:extLst>
          </p:nvPr>
        </p:nvGraphicFramePr>
        <p:xfrm>
          <a:off x="242888" y="609600"/>
          <a:ext cx="7043738" cy="8637432"/>
        </p:xfrm>
        <a:graphic>
          <a:graphicData uri="http://schemas.openxmlformats.org/drawingml/2006/table">
            <a:tbl>
              <a:tblPr firstRow="1" bandRow="1">
                <a:tableStyleId>{5940675A-B579-460E-94D1-54222C63F5DA}</a:tableStyleId>
              </a:tblPr>
              <a:tblGrid>
                <a:gridCol w="7043738"/>
              </a:tblGrid>
              <a:tr h="973907">
                <a:tc>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rPr>
                        <a:t>17.   </a:t>
                      </a:r>
                      <a:r>
                        <a:rPr lang="en-US" sz="1400" b="1" i="0" kern="1200" dirty="0" smtClean="0">
                          <a:solidFill>
                            <a:schemeClr val="tx1"/>
                          </a:solidFill>
                          <a:effectLst/>
                          <a:latin typeface="+mn-lt"/>
                          <a:ea typeface="Times New Roman"/>
                          <a:cs typeface="Times New Roman"/>
                        </a:rPr>
                        <a:t>A student is writing an article for class about bats</a:t>
                      </a:r>
                      <a:r>
                        <a:rPr lang="en-US" sz="1400" b="1" i="0" kern="1200" baseline="0" dirty="0" smtClean="0">
                          <a:solidFill>
                            <a:schemeClr val="tx1"/>
                          </a:solidFill>
                          <a:effectLst/>
                          <a:latin typeface="+mn-lt"/>
                          <a:ea typeface="Times New Roman"/>
                          <a:cs typeface="Times New Roman"/>
                        </a:rPr>
                        <a:t> and Cave Swallows that live in Carlsbad Caverns.</a:t>
                      </a:r>
                      <a:r>
                        <a:rPr lang="en-US" sz="1400" b="1" i="0" kern="1200" dirty="0" smtClean="0">
                          <a:solidFill>
                            <a:schemeClr val="tx1"/>
                          </a:solidFill>
                          <a:effectLst/>
                          <a:latin typeface="+mn-lt"/>
                          <a:ea typeface="Times New Roman"/>
                          <a:cs typeface="Times New Roman"/>
                        </a:rPr>
                        <a:t>  Read the student’s draft</a:t>
                      </a:r>
                      <a:r>
                        <a:rPr lang="en-US" sz="1400" b="1" i="0" kern="1200" baseline="0" dirty="0" smtClean="0">
                          <a:solidFill>
                            <a:schemeClr val="tx1"/>
                          </a:solidFill>
                          <a:effectLst/>
                          <a:latin typeface="+mn-lt"/>
                          <a:ea typeface="Times New Roman"/>
                          <a:cs typeface="Times New Roman"/>
                        </a:rPr>
                        <a:t> </a:t>
                      </a:r>
                      <a:r>
                        <a:rPr lang="en-US" sz="1400" b="1" i="0" kern="1200" dirty="0" smtClean="0">
                          <a:solidFill>
                            <a:schemeClr val="tx1"/>
                          </a:solidFill>
                          <a:effectLst/>
                          <a:latin typeface="+mn-lt"/>
                          <a:ea typeface="Times New Roman"/>
                          <a:cs typeface="Times New Roman"/>
                        </a:rPr>
                        <a:t>and then</a:t>
                      </a:r>
                      <a:r>
                        <a:rPr lang="en-US" sz="1400" b="1" i="0" kern="1200" baseline="0" dirty="0" smtClean="0">
                          <a:solidFill>
                            <a:schemeClr val="tx1"/>
                          </a:solidFill>
                          <a:effectLst/>
                          <a:latin typeface="+mn-lt"/>
                          <a:ea typeface="Times New Roman"/>
                          <a:cs typeface="Times New Roman"/>
                        </a:rPr>
                        <a:t> complete the task that follows.</a:t>
                      </a:r>
                      <a:endParaRPr lang="en-US" sz="1400" b="1" i="0" kern="1200" dirty="0" smtClean="0">
                        <a:solidFill>
                          <a:schemeClr val="tx1"/>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400" b="1" i="0"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400" b="1" i="0" u="sng" kern="1200" dirty="0" smtClean="0">
                          <a:solidFill>
                            <a:schemeClr val="tx1"/>
                          </a:solidFill>
                          <a:effectLst/>
                          <a:latin typeface="+mn-lt"/>
                          <a:ea typeface="Times New Roman"/>
                          <a:cs typeface="Times New Roman"/>
                        </a:rPr>
                        <a:t>Cave Creatures</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400" b="1" i="0" kern="1200" dirty="0" smtClean="0">
                          <a:solidFill>
                            <a:schemeClr val="tx1"/>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dirty="0" smtClean="0">
                          <a:solidFill>
                            <a:schemeClr val="tx1"/>
                          </a:solidFill>
                          <a:effectLst/>
                          <a:latin typeface="+mn-lt"/>
                          <a:ea typeface="Times New Roman"/>
                          <a:cs typeface="Times New Roman"/>
                        </a:rPr>
                        <a:t>      Did you know that</a:t>
                      </a:r>
                      <a:r>
                        <a:rPr lang="en-US" sz="1400" b="0" i="0" kern="1200" baseline="0" dirty="0" smtClean="0">
                          <a:solidFill>
                            <a:schemeClr val="tx1"/>
                          </a:solidFill>
                          <a:effectLst/>
                          <a:latin typeface="+mn-lt"/>
                          <a:ea typeface="Times New Roman"/>
                          <a:cs typeface="Times New Roman"/>
                        </a:rPr>
                        <a:t> some animals live in Carlsbad Caverns?  Two of these animals are bats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chemeClr val="tx1"/>
                          </a:solidFill>
                          <a:effectLst/>
                          <a:latin typeface="+mn-lt"/>
                          <a:ea typeface="Times New Roman"/>
                          <a:cs typeface="Times New Roman"/>
                        </a:rPr>
                        <a:t>      and Cave Swallows.   But, not all bats and swallows live in caves.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chemeClr val="tx1"/>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chemeClr val="tx1"/>
                          </a:solidFill>
                          <a:effectLst/>
                          <a:latin typeface="+mn-lt"/>
                          <a:ea typeface="Times New Roman"/>
                          <a:cs typeface="Times New Roman"/>
                        </a:rPr>
                        <a:t>      There are 17 species of bats that live in Carlsbad Caverns.  There are many other kinds of</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chemeClr val="tx1"/>
                          </a:solidFill>
                          <a:effectLst/>
                          <a:latin typeface="+mn-lt"/>
                          <a:ea typeface="Times New Roman"/>
                          <a:cs typeface="Times New Roman"/>
                        </a:rPr>
                        <a:t>      bats that live in trees or other places. The bats that live inside of Carlsbad Caverns are</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chemeClr val="tx1"/>
                          </a:solidFill>
                          <a:effectLst/>
                          <a:latin typeface="+mn-lt"/>
                          <a:ea typeface="Times New Roman"/>
                          <a:cs typeface="Times New Roman"/>
                        </a:rPr>
                        <a:t>      insectivores.  That means they eat insects.  They come out of the cave at night to eat.</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400" b="0" i="0" kern="1200" baseline="0" dirty="0" smtClean="0">
                        <a:solidFill>
                          <a:schemeClr val="tx1"/>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chemeClr val="tx1"/>
                          </a:solidFill>
                          <a:effectLst/>
                          <a:latin typeface="+mn-lt"/>
                          <a:ea typeface="Times New Roman"/>
                          <a:cs typeface="Times New Roman"/>
                        </a:rPr>
                        <a:t>      Cave Swallows also live inside Carlsbad Caverns.   There are many kinds of swallows, but</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chemeClr val="tx1"/>
                          </a:solidFill>
                          <a:effectLst/>
                          <a:latin typeface="+mn-lt"/>
                          <a:ea typeface="Times New Roman"/>
                          <a:cs typeface="Times New Roman"/>
                        </a:rPr>
                        <a:t>      only the Cave Swallow actually lives in caves.  But Cave Swallows don’t stay inside the cave</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chemeClr val="tx1"/>
                          </a:solidFill>
                          <a:effectLst/>
                          <a:latin typeface="+mn-lt"/>
                          <a:ea typeface="Times New Roman"/>
                          <a:cs typeface="Times New Roman"/>
                        </a:rPr>
                        <a:t>      all year.  In the winter the Cave Swallows migrate to warmer places.</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400" b="0" i="0" kern="1200" baseline="0" dirty="0" smtClean="0">
                        <a:solidFill>
                          <a:schemeClr val="tx1"/>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In conclusion…</a:t>
                      </a:r>
                      <a:endParaRPr lang="en-US" sz="1400" b="1" i="0" kern="1200" dirty="0" smtClean="0">
                        <a:solidFill>
                          <a:srgbClr val="000000"/>
                        </a:solidFill>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1" i="0" kern="120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1" i="0" kern="1200" dirty="0" smtClean="0">
                          <a:solidFill>
                            <a:srgbClr val="000000"/>
                          </a:solidFill>
                          <a:effectLst/>
                          <a:latin typeface="+mn-lt"/>
                          <a:ea typeface="Times New Roman"/>
                          <a:cs typeface="Times New Roman"/>
                        </a:rPr>
                        <a:t>       Task:  Complete the article.  Write a conclusion to the student’s draft. In your conclusion</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1" i="0" kern="1200" baseline="0" dirty="0" smtClean="0">
                          <a:solidFill>
                            <a:srgbClr val="000000"/>
                          </a:solidFill>
                          <a:effectLst/>
                          <a:latin typeface="+mn-lt"/>
                          <a:ea typeface="Times New Roman"/>
                          <a:cs typeface="Times New Roman"/>
                        </a:rPr>
                        <a:t>       </a:t>
                      </a:r>
                      <a:r>
                        <a:rPr lang="en-US" sz="1400" b="1" i="0" kern="1200" dirty="0" smtClean="0">
                          <a:solidFill>
                            <a:srgbClr val="000000"/>
                          </a:solidFill>
                          <a:effectLst/>
                          <a:latin typeface="+mn-lt"/>
                          <a:ea typeface="Times New Roman"/>
                          <a:cs typeface="Times New Roman"/>
                        </a:rPr>
                        <a:t>explain what you would like to know more about, based on the</a:t>
                      </a:r>
                      <a:r>
                        <a:rPr lang="en-US" sz="1400" b="1" i="0" kern="1200" baseline="0" dirty="0" smtClean="0">
                          <a:solidFill>
                            <a:srgbClr val="000000"/>
                          </a:solidFill>
                          <a:effectLst/>
                          <a:latin typeface="+mn-lt"/>
                          <a:ea typeface="Times New Roman"/>
                          <a:cs typeface="Times New Roman"/>
                        </a:rPr>
                        <a:t> </a:t>
                      </a:r>
                      <a:r>
                        <a:rPr lang="en-US" sz="1400" b="1" i="0" kern="1200" dirty="0" smtClean="0">
                          <a:solidFill>
                            <a:srgbClr val="000000"/>
                          </a:solidFill>
                          <a:effectLst/>
                          <a:latin typeface="+mn-lt"/>
                          <a:ea typeface="Times New Roman"/>
                          <a:cs typeface="Times New Roman"/>
                        </a:rPr>
                        <a:t>information presented.</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1" i="0" kern="1200" baseline="0" dirty="0" smtClean="0">
                          <a:solidFill>
                            <a:srgbClr val="000000"/>
                          </a:solidFill>
                          <a:effectLst/>
                          <a:latin typeface="+mn-lt"/>
                          <a:cs typeface="Times New Roman"/>
                        </a:rPr>
                        <a:t>                                                                              </a:t>
                      </a:r>
                      <a:r>
                        <a:rPr lang="en-US" sz="1000" b="0" i="1" dirty="0" smtClean="0">
                          <a:latin typeface="+mn-lt"/>
                          <a:cs typeface="Helvetica" pitchFamily="34" charset="0"/>
                        </a:rPr>
                        <a:t>Brief</a:t>
                      </a:r>
                      <a:r>
                        <a:rPr lang="en-US" sz="1000" b="0" i="1" baseline="0" dirty="0" smtClean="0">
                          <a:latin typeface="+mn-lt"/>
                          <a:cs typeface="Helvetica" pitchFamily="34" charset="0"/>
                        </a:rPr>
                        <a:t> Write, Organization, W.5.2e, writing a conclusion, Target 3a</a:t>
                      </a:r>
                      <a:endParaRPr lang="en-US" sz="1400" b="1" i="0" baseline="0" dirty="0" smtClean="0">
                        <a:solidFill>
                          <a:srgbClr val="002060"/>
                        </a:solidFill>
                        <a:latin typeface="+mn-lt"/>
                        <a:cs typeface="+mn-cs"/>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400" b="1" i="0" u="sng" dirty="0" smtClean="0">
                        <a:effectLst/>
                        <a:latin typeface="+mn-lt"/>
                        <a:ea typeface="Times New Roman"/>
                        <a:cs typeface="Times New Roman"/>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smtClean="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80868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304800"/>
            <a:ext cx="6873240" cy="7535677"/>
          </a:xfrm>
          <a:prstGeom prst="rect">
            <a:avLst/>
          </a:prstGeom>
          <a:noFill/>
        </p:spPr>
        <p:txBody>
          <a:bodyPr wrap="square" lIns="101880" tIns="50939" rIns="101880" bIns="50939" rtlCol="0">
            <a:spAutoFit/>
          </a:bodyPr>
          <a:lstStyle/>
          <a:p>
            <a:r>
              <a:rPr lang="en-US" sz="1000" b="1" u="sng" dirty="0" smtClean="0"/>
              <a:t>Possible Background Information for the Teacher</a:t>
            </a:r>
            <a:r>
              <a:rPr lang="en-US" sz="1000" b="1" dirty="0" smtClean="0"/>
              <a:t>…</a:t>
            </a:r>
          </a:p>
          <a:p>
            <a:r>
              <a:rPr lang="en-US" sz="1000" b="1" i="1" dirty="0" smtClean="0">
                <a:hlinkClick r:id="rId2"/>
              </a:rPr>
              <a:t>http</a:t>
            </a:r>
            <a:r>
              <a:rPr lang="en-US" sz="1000" b="1" i="1" dirty="0">
                <a:hlinkClick r:id="rId2"/>
              </a:rPr>
              <a:t>://</a:t>
            </a:r>
            <a:r>
              <a:rPr lang="en-US" sz="1000" b="1" i="1" dirty="0" smtClean="0">
                <a:hlinkClick r:id="rId2"/>
              </a:rPr>
              <a:t>www.msnucleus.org/membership/html/k-6/rc/pdf/rc5rock.pdf</a:t>
            </a:r>
            <a:endParaRPr lang="en-US" sz="1000" b="1" i="1" dirty="0" smtClean="0"/>
          </a:p>
          <a:p>
            <a:r>
              <a:rPr lang="en-US" sz="1000" b="1" i="1" dirty="0">
                <a:hlinkClick r:id="rId3"/>
              </a:rPr>
              <a:t>http://</a:t>
            </a:r>
            <a:r>
              <a:rPr lang="en-US" sz="1000" b="1" i="1" dirty="0" smtClean="0">
                <a:hlinkClick r:id="rId3"/>
              </a:rPr>
              <a:t>www.nps.gov/cave/forteachers/upload/geology_ms_gravel.pdf</a:t>
            </a:r>
            <a:endParaRPr lang="en-US" sz="1000" b="1" i="1" dirty="0" smtClean="0"/>
          </a:p>
          <a:p>
            <a:r>
              <a:rPr lang="en-US" sz="1000" b="1" i="1" dirty="0"/>
              <a:t>Great photographs: </a:t>
            </a:r>
            <a:r>
              <a:rPr lang="en-US" sz="1000" b="1" i="1" dirty="0">
                <a:hlinkClick r:id="rId4"/>
              </a:rPr>
              <a:t>http://</a:t>
            </a:r>
            <a:r>
              <a:rPr lang="en-US" sz="1000" b="1" i="1" dirty="0" smtClean="0">
                <a:hlinkClick r:id="rId4"/>
              </a:rPr>
              <a:t>pubs.usgs.gov/bul/0760c/report.pdf</a:t>
            </a:r>
            <a:endParaRPr lang="en-US" sz="1000" b="1" i="1" dirty="0" smtClean="0"/>
          </a:p>
          <a:p>
            <a:endParaRPr lang="en-US" sz="1400" b="1" u="sng" dirty="0" smtClean="0"/>
          </a:p>
          <a:p>
            <a:r>
              <a:rPr lang="en-US" sz="1100" dirty="0" smtClean="0"/>
              <a:t>This </a:t>
            </a:r>
            <a:r>
              <a:rPr lang="en-US" sz="1100" dirty="0"/>
              <a:t>is a pre-assessment to measure the task of writing an </a:t>
            </a:r>
            <a:r>
              <a:rPr lang="en-US" sz="1100" b="1" dirty="0" smtClean="0"/>
              <a:t>informational article. </a:t>
            </a:r>
            <a:r>
              <a:rPr lang="en-US" sz="1100" dirty="0" smtClean="0"/>
              <a:t>Full </a:t>
            </a:r>
            <a:r>
              <a:rPr lang="en-US" sz="1100" dirty="0"/>
              <a:t>compositions </a:t>
            </a:r>
            <a:r>
              <a:rPr lang="en-US" sz="1100" dirty="0" smtClean="0"/>
              <a:t>are </a:t>
            </a:r>
            <a:r>
              <a:rPr lang="en-US" sz="1100" dirty="0"/>
              <a:t>always part of a Performance Task.   A complete performance task would have</a:t>
            </a:r>
            <a:r>
              <a:rPr lang="en-US" sz="1100" dirty="0" smtClean="0"/>
              <a:t>:</a:t>
            </a:r>
          </a:p>
          <a:p>
            <a:pPr lvl="0"/>
            <a:endParaRPr lang="en-US" sz="1100" dirty="0"/>
          </a:p>
          <a:p>
            <a:pPr lvl="0"/>
            <a:r>
              <a:rPr lang="en-US" sz="1400" dirty="0" smtClean="0">
                <a:solidFill>
                  <a:prstClr val="black"/>
                </a:solidFill>
              </a:rPr>
              <a:t>Classroom </a:t>
            </a:r>
            <a:r>
              <a:rPr lang="en-US" sz="1400" dirty="0">
                <a:solidFill>
                  <a:prstClr val="black"/>
                </a:solidFill>
              </a:rPr>
              <a:t>Activity (30 Minutes</a:t>
            </a:r>
            <a:r>
              <a:rPr lang="en-US" sz="1400" dirty="0" smtClean="0">
                <a:solidFill>
                  <a:prstClr val="black"/>
                </a:solidFill>
              </a:rPr>
              <a:t>)</a:t>
            </a:r>
          </a:p>
          <a:p>
            <a:pPr lvl="0"/>
            <a:endParaRPr lang="en-US" sz="1100" dirty="0">
              <a:solidFill>
                <a:prstClr val="black"/>
              </a:solidFill>
            </a:endParaRPr>
          </a:p>
          <a:p>
            <a:r>
              <a:rPr lang="en-US" sz="1100" b="1" i="1" dirty="0" smtClean="0"/>
              <a:t>Part 1</a:t>
            </a:r>
            <a:endParaRPr lang="en-US" sz="1100" dirty="0" smtClean="0"/>
          </a:p>
          <a:p>
            <a:r>
              <a:rPr lang="en-US" sz="1100" dirty="0" smtClean="0"/>
              <a:t>(</a:t>
            </a:r>
            <a:r>
              <a:rPr lang="en-US" sz="1100" dirty="0"/>
              <a:t>35 minutes – Independent work</a:t>
            </a:r>
            <a:r>
              <a:rPr lang="en-US" sz="1100" dirty="0" smtClean="0"/>
              <a:t>)</a:t>
            </a:r>
          </a:p>
          <a:p>
            <a:pPr marL="344488" indent="-176213">
              <a:buFont typeface="Arial" panose="020B0604020202020204" pitchFamily="34" charset="0"/>
              <a:buChar char="•"/>
            </a:pPr>
            <a:r>
              <a:rPr lang="en-US" sz="1100" dirty="0" smtClean="0"/>
              <a:t>Passages or stimuli to Read </a:t>
            </a:r>
          </a:p>
          <a:p>
            <a:pPr marL="344488" indent="-176213">
              <a:buFont typeface="Arial" panose="020B0604020202020204" pitchFamily="34" charset="0"/>
              <a:buChar char="•"/>
            </a:pPr>
            <a:r>
              <a:rPr lang="en-US" sz="1100" dirty="0" smtClean="0"/>
              <a:t>3 </a:t>
            </a:r>
            <a:r>
              <a:rPr lang="en-US" sz="1100" dirty="0"/>
              <a:t>Research Questions </a:t>
            </a:r>
          </a:p>
          <a:p>
            <a:pPr marL="344488" indent="-176213">
              <a:buFont typeface="Arial" panose="020B0604020202020204" pitchFamily="34" charset="0"/>
              <a:buChar char="•"/>
            </a:pPr>
            <a:r>
              <a:rPr lang="en-US" sz="1100" dirty="0"/>
              <a:t>There may be other constructed response questions</a:t>
            </a:r>
            <a:r>
              <a:rPr lang="en-US" sz="1100" dirty="0">
                <a:solidFill>
                  <a:srgbClr val="FF0000"/>
                </a:solidFill>
              </a:rPr>
              <a:t>.</a:t>
            </a:r>
          </a:p>
          <a:p>
            <a:endParaRPr lang="en-US" sz="1100" b="1" i="1" dirty="0" smtClean="0"/>
          </a:p>
          <a:p>
            <a:r>
              <a:rPr lang="en-US" sz="1100" b="1" i="1" dirty="0" smtClean="0"/>
              <a:t>Part </a:t>
            </a:r>
            <a:r>
              <a:rPr lang="en-US" sz="1100" b="1" i="1" dirty="0"/>
              <a:t>2</a:t>
            </a:r>
          </a:p>
          <a:p>
            <a:pPr marL="181703" indent="-181703">
              <a:buFont typeface="Arial" panose="020B0604020202020204" pitchFamily="34" charset="0"/>
              <a:buChar char="•"/>
            </a:pPr>
            <a:r>
              <a:rPr lang="en-US" sz="1100" dirty="0"/>
              <a:t>A Full-Composition (70 Minutes)</a:t>
            </a:r>
          </a:p>
          <a:p>
            <a:pPr marL="181703" indent="-181703">
              <a:buFont typeface="Arial" panose="020B0604020202020204" pitchFamily="34" charset="0"/>
              <a:buChar char="•"/>
            </a:pPr>
            <a:endParaRPr lang="en-US" sz="1100" dirty="0"/>
          </a:p>
          <a:p>
            <a:r>
              <a:rPr lang="en-US" sz="1100" dirty="0" smtClean="0"/>
              <a:t>Students </a:t>
            </a:r>
            <a:r>
              <a:rPr lang="en-US" sz="1100" dirty="0"/>
              <a:t>should have access to spell-check resources but no grammar-check resources.  Students can refer back to their passages, notes and 3 research questions </a:t>
            </a:r>
            <a:r>
              <a:rPr lang="en-US" sz="1100" dirty="0" smtClean="0"/>
              <a:t>and any other constructed responses, as </a:t>
            </a:r>
            <a:r>
              <a:rPr lang="en-US" sz="1100" dirty="0"/>
              <a:t>often they’d like.</a:t>
            </a:r>
          </a:p>
          <a:p>
            <a:endParaRPr lang="en-US" sz="1100" dirty="0"/>
          </a:p>
          <a:p>
            <a:r>
              <a:rPr lang="en-US" sz="1100" u="sng" dirty="0"/>
              <a:t>Directions</a:t>
            </a:r>
          </a:p>
          <a:p>
            <a:r>
              <a:rPr lang="en-US" sz="1100" b="1" dirty="0"/>
              <a:t>30 minutes</a:t>
            </a:r>
          </a:p>
          <a:p>
            <a:pPr marL="242270" indent="-242270">
              <a:buAutoNum type="arabicPeriod"/>
            </a:pPr>
            <a:r>
              <a:rPr lang="en-US" sz="1100" dirty="0"/>
              <a:t>You may wish to have a 30 minute classroom activity.  The purpose of a PT activity is to </a:t>
            </a:r>
          </a:p>
          <a:p>
            <a:r>
              <a:rPr lang="en-US" sz="1100" dirty="0"/>
              <a:t>      </a:t>
            </a:r>
            <a:r>
              <a:rPr lang="en-US" sz="1100" dirty="0" smtClean="0"/>
              <a:t>  ensure that </a:t>
            </a:r>
            <a:r>
              <a:rPr lang="en-US" sz="1100" dirty="0"/>
              <a:t>all students are familiar with the concepts of the topic and know and </a:t>
            </a:r>
          </a:p>
          <a:p>
            <a:r>
              <a:rPr lang="en-US" sz="1100" dirty="0"/>
              <a:t>       </a:t>
            </a:r>
            <a:r>
              <a:rPr lang="en-US" sz="1100" dirty="0" smtClean="0"/>
              <a:t> understand </a:t>
            </a:r>
            <a:r>
              <a:rPr lang="en-US" sz="1100" dirty="0"/>
              <a:t>key terms (vocabulary) that are at the upper end of their grade level (words</a:t>
            </a:r>
          </a:p>
          <a:p>
            <a:r>
              <a:rPr lang="en-US" sz="1100" dirty="0"/>
              <a:t>       </a:t>
            </a:r>
            <a:r>
              <a:rPr lang="en-US" sz="1100" dirty="0" smtClean="0"/>
              <a:t> they </a:t>
            </a:r>
            <a:r>
              <a:rPr lang="en-US" sz="1100" dirty="0"/>
              <a:t>would not normally know or are unfamiliar to their background or culture).</a:t>
            </a:r>
          </a:p>
          <a:p>
            <a:r>
              <a:rPr lang="en-US" sz="1100" dirty="0"/>
              <a:t>       </a:t>
            </a:r>
            <a:r>
              <a:rPr lang="en-US" sz="1100" dirty="0" smtClean="0"/>
              <a:t> The </a:t>
            </a:r>
            <a:r>
              <a:rPr lang="en-US" sz="1100" dirty="0"/>
              <a:t>classroom activity </a:t>
            </a:r>
            <a:r>
              <a:rPr lang="en-US" sz="1100" b="1" dirty="0"/>
              <a:t>DOES NOT </a:t>
            </a:r>
            <a:r>
              <a:rPr lang="en-US" sz="1100" dirty="0"/>
              <a:t>pre-teach any of the content that will be assessed!</a:t>
            </a:r>
          </a:p>
          <a:p>
            <a:r>
              <a:rPr lang="en-US" sz="1100" b="1" dirty="0"/>
              <a:t>35 minutes</a:t>
            </a:r>
          </a:p>
          <a:p>
            <a:pPr marL="242270" indent="-242270">
              <a:buAutoNum type="arabicPeriod" startAt="2"/>
            </a:pPr>
            <a:r>
              <a:rPr lang="en-US" sz="1100" dirty="0"/>
              <a:t>Students read the passages independently.  If you have students who can not read</a:t>
            </a:r>
          </a:p>
          <a:p>
            <a:r>
              <a:rPr lang="en-US" sz="1100" dirty="0"/>
              <a:t>       the passages you may read them to those students but please make note of the</a:t>
            </a:r>
          </a:p>
          <a:p>
            <a:pPr marL="245635"/>
            <a:r>
              <a:rPr lang="en-US" sz="1100" dirty="0"/>
              <a:t>accommodation.   Remind students to take notes as they read.  During an actual SBAC </a:t>
            </a:r>
            <a:r>
              <a:rPr lang="en-US" sz="1100" dirty="0" smtClean="0"/>
              <a:t> assessment </a:t>
            </a:r>
            <a:r>
              <a:rPr lang="en-US" sz="1100" dirty="0"/>
              <a:t>students are allowed to keep their notes as a reference.</a:t>
            </a:r>
          </a:p>
          <a:p>
            <a:pPr marL="245635" indent="-245635">
              <a:buFont typeface="+mj-lt"/>
              <a:buAutoNum type="arabicPeriod" startAt="3"/>
            </a:pPr>
            <a:r>
              <a:rPr lang="en-US" sz="1100" dirty="0"/>
              <a:t>Students answer the 3 research </a:t>
            </a:r>
            <a:r>
              <a:rPr lang="en-US" sz="1100" dirty="0" smtClean="0"/>
              <a:t>questions</a:t>
            </a:r>
            <a:r>
              <a:rPr lang="en-US" sz="1100" dirty="0"/>
              <a:t> </a:t>
            </a:r>
            <a:r>
              <a:rPr lang="en-US" sz="1100" dirty="0" smtClean="0"/>
              <a:t>or other constructed response questions. Students should also </a:t>
            </a:r>
            <a:r>
              <a:rPr lang="en-US" sz="1100" dirty="0"/>
              <a:t>refer to their answers when writing their full </a:t>
            </a:r>
            <a:r>
              <a:rPr lang="en-US" sz="1100" dirty="0" smtClean="0"/>
              <a:t>informational piece </a:t>
            </a:r>
            <a:r>
              <a:rPr lang="en-US" sz="1100" dirty="0"/>
              <a:t>piece.</a:t>
            </a:r>
          </a:p>
          <a:p>
            <a:r>
              <a:rPr lang="en-US" sz="1100" b="1" dirty="0"/>
              <a:t>15 minute break</a:t>
            </a:r>
          </a:p>
          <a:p>
            <a:r>
              <a:rPr lang="en-US" sz="1100" b="1" dirty="0"/>
              <a:t>70 Minutes</a:t>
            </a:r>
          </a:p>
          <a:p>
            <a:r>
              <a:rPr lang="en-US" sz="1100" dirty="0"/>
              <a:t>4.     Students write their full composition </a:t>
            </a:r>
            <a:r>
              <a:rPr lang="en-US" sz="1100" dirty="0" smtClean="0"/>
              <a:t>(informational piece).</a:t>
            </a:r>
            <a:endParaRPr lang="en-US" sz="1100" dirty="0"/>
          </a:p>
          <a:p>
            <a:r>
              <a:rPr lang="en-US" sz="1100" b="1" u="sng" dirty="0"/>
              <a:t>SCORING</a:t>
            </a:r>
          </a:p>
          <a:p>
            <a:r>
              <a:rPr lang="en-US" sz="1100" dirty="0"/>
              <a:t>An </a:t>
            </a:r>
            <a:r>
              <a:rPr lang="en-US" sz="1100" dirty="0" smtClean="0"/>
              <a:t>Informational Rubric </a:t>
            </a:r>
            <a:r>
              <a:rPr lang="en-US" sz="1100" dirty="0"/>
              <a:t>is provided.  Students receive three scores</a:t>
            </a:r>
            <a:r>
              <a:rPr lang="en-US" sz="1100" dirty="0" smtClean="0"/>
              <a:t>:</a:t>
            </a:r>
            <a:endParaRPr lang="en-US" sz="1100" dirty="0"/>
          </a:p>
          <a:p>
            <a:pPr marL="242270" indent="-242270">
              <a:buAutoNum type="arabicPeriod"/>
            </a:pPr>
            <a:r>
              <a:rPr lang="en-US" sz="1100" dirty="0"/>
              <a:t>Organization and Purpose</a:t>
            </a:r>
          </a:p>
          <a:p>
            <a:pPr marL="242270" indent="-242270">
              <a:buAutoNum type="arabicPeriod"/>
            </a:pPr>
            <a:r>
              <a:rPr lang="en-US" sz="1100" dirty="0"/>
              <a:t>Evidence and Elaboration</a:t>
            </a:r>
          </a:p>
          <a:p>
            <a:pPr marL="242270" indent="-242270">
              <a:buAutoNum type="arabicPeriod"/>
            </a:pPr>
            <a:r>
              <a:rPr lang="en-US" sz="1100" dirty="0" smtClean="0"/>
              <a:t>Conventions</a:t>
            </a:r>
            <a:endParaRPr lang="en-US" sz="11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1660986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grpSp>
        <p:nvGrpSpPr>
          <p:cNvPr id="30" name="Group 29"/>
          <p:cNvGrpSpPr/>
          <p:nvPr/>
        </p:nvGrpSpPr>
        <p:grpSpPr>
          <a:xfrm>
            <a:off x="566738" y="159657"/>
            <a:ext cx="6596062" cy="5509200"/>
            <a:chOff x="533400" y="152400"/>
            <a:chExt cx="6208059" cy="5258782"/>
          </a:xfrm>
        </p:grpSpPr>
        <p:sp>
          <p:nvSpPr>
            <p:cNvPr id="7" name="TextBox 6"/>
            <p:cNvSpPr txBox="1"/>
            <p:nvPr/>
          </p:nvSpPr>
          <p:spPr>
            <a:xfrm>
              <a:off x="546522" y="152400"/>
              <a:ext cx="6194937" cy="5258782"/>
            </a:xfrm>
            <a:prstGeom prst="rect">
              <a:avLst/>
            </a:prstGeom>
            <a:noFill/>
          </p:spPr>
          <p:txBody>
            <a:bodyPr wrap="square" rtlCol="0">
              <a:spAutoFit/>
            </a:bodyPr>
            <a:lstStyle/>
            <a:p>
              <a:r>
                <a:rPr lang="en-US" sz="1600" b="1" dirty="0" smtClean="0">
                  <a:latin typeface="Helvetica" pitchFamily="34" charset="0"/>
                </a:rPr>
                <a:t>18. </a:t>
              </a:r>
              <a:r>
                <a:rPr lang="en-US" sz="1600" b="1" dirty="0">
                  <a:latin typeface="Helvetica" pitchFamily="34" charset="0"/>
                </a:rPr>
                <a:t>Read the paragraph below. </a:t>
              </a:r>
              <a:r>
                <a:rPr lang="en-US" sz="1000" i="1" dirty="0">
                  <a:latin typeface="Helvetica" pitchFamily="34" charset="0"/>
                </a:rPr>
                <a:t>(Write and Revise </a:t>
              </a:r>
              <a:r>
                <a:rPr lang="en-US" sz="1000" i="1" dirty="0" smtClean="0">
                  <a:latin typeface="Helvetica" pitchFamily="34" charset="0"/>
                </a:rPr>
                <a:t>W.5.2b</a:t>
              </a:r>
              <a:r>
                <a:rPr lang="en-US" sz="1000" i="1" dirty="0">
                  <a:latin typeface="Helvetica" pitchFamily="34" charset="0"/>
                </a:rPr>
                <a:t>)</a:t>
              </a:r>
            </a:p>
            <a:p>
              <a:endParaRPr lang="en-US" sz="1600" dirty="0"/>
            </a:p>
            <a:p>
              <a:r>
                <a:rPr lang="en-US" sz="1600" dirty="0"/>
                <a:t>There are more than 118 known large caves inside Carlsbad Caverns. They are some of the biggest and longest caves in the world. Visitors often take pictures of the caves. One large cave chamber, the Big Room, is almost 4,000 feet long. It is the third largest chamber in North America and the seventh largest in the world. </a:t>
              </a:r>
            </a:p>
            <a:p>
              <a:endParaRPr lang="en-US" sz="1600" dirty="0"/>
            </a:p>
            <a:p>
              <a:r>
                <a:rPr lang="en-US" sz="1600" b="1" dirty="0"/>
                <a:t>A student is revising this paragraph and needs to take out information that does not support the main idea of this paragraph. </a:t>
              </a:r>
            </a:p>
            <a:p>
              <a:endParaRPr lang="en-US" sz="1600" b="1" dirty="0"/>
            </a:p>
            <a:p>
              <a:r>
                <a:rPr lang="en-US" sz="1600" b="1" dirty="0"/>
                <a:t>Which of the following sentences </a:t>
              </a:r>
              <a:r>
                <a:rPr lang="en-US" sz="1600" b="1" dirty="0" smtClean="0"/>
                <a:t>do not </a:t>
              </a:r>
              <a:r>
                <a:rPr lang="en-US" sz="1600" b="1" dirty="0"/>
                <a:t>support the main idea of the paragraph?</a:t>
              </a:r>
            </a:p>
            <a:p>
              <a:endParaRPr lang="en-US" sz="1600" dirty="0"/>
            </a:p>
            <a:p>
              <a:pPr marL="361417" indent="-361417"/>
              <a:r>
                <a:rPr lang="en-US" sz="1600" dirty="0"/>
                <a:t>A  They are some of the biggest and longest caves in the world. </a:t>
              </a:r>
            </a:p>
            <a:p>
              <a:pPr marL="361417" indent="-361417">
                <a:buAutoNum type="alphaUcPeriod"/>
              </a:pPr>
              <a:endParaRPr lang="en-US" sz="1600" dirty="0"/>
            </a:p>
            <a:p>
              <a:r>
                <a:rPr lang="en-US" sz="1600" dirty="0"/>
                <a:t>B. Visitors often take pictures of the caves. </a:t>
              </a:r>
            </a:p>
            <a:p>
              <a:endParaRPr lang="en-US" sz="1600" dirty="0"/>
            </a:p>
            <a:p>
              <a:r>
                <a:rPr lang="en-US" sz="1600" dirty="0"/>
                <a:t>C. One large cave chamber, the Big Room, is almost 4,000 </a:t>
              </a:r>
              <a:r>
                <a:rPr lang="en-US" sz="1600" dirty="0" smtClean="0"/>
                <a:t>feet long</a:t>
              </a:r>
              <a:r>
                <a:rPr lang="en-US" sz="1600" dirty="0"/>
                <a:t>. </a:t>
              </a:r>
            </a:p>
            <a:p>
              <a:endParaRPr lang="en-US" sz="1600" dirty="0"/>
            </a:p>
            <a:p>
              <a:r>
                <a:rPr lang="en-US" sz="1600" dirty="0"/>
                <a:t>D. It is the third largest chamber in North America and </a:t>
              </a:r>
              <a:r>
                <a:rPr lang="en-US" sz="1600" dirty="0" smtClean="0"/>
                <a:t>the seventh </a:t>
              </a:r>
              <a:r>
                <a:rPr lang="en-US" sz="1600" dirty="0"/>
                <a:t>largest </a:t>
              </a:r>
              <a:r>
                <a:rPr lang="en-US" sz="1600" dirty="0" smtClean="0"/>
                <a:t>in</a:t>
              </a:r>
            </a:p>
            <a:p>
              <a:r>
                <a:rPr lang="en-US" sz="1600" dirty="0"/>
                <a:t> </a:t>
              </a:r>
              <a:r>
                <a:rPr lang="en-US" sz="1600" dirty="0" smtClean="0"/>
                <a:t>   the </a:t>
              </a:r>
              <a:r>
                <a:rPr lang="en-US" sz="1600" dirty="0"/>
                <a:t>world. </a:t>
              </a:r>
            </a:p>
          </p:txBody>
        </p:sp>
        <p:sp>
          <p:nvSpPr>
            <p:cNvPr id="15" name="Rectangle 14"/>
            <p:cNvSpPr/>
            <p:nvPr/>
          </p:nvSpPr>
          <p:spPr>
            <a:xfrm>
              <a:off x="533400" y="602285"/>
              <a:ext cx="6136341" cy="1216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30"/>
          <p:cNvSpPr/>
          <p:nvPr/>
        </p:nvSpPr>
        <p:spPr>
          <a:xfrm>
            <a:off x="400836" y="3657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2" name="Oval 31"/>
          <p:cNvSpPr/>
          <p:nvPr/>
        </p:nvSpPr>
        <p:spPr>
          <a:xfrm>
            <a:off x="359140" y="4114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3" name="Oval 32"/>
          <p:cNvSpPr/>
          <p:nvPr/>
        </p:nvSpPr>
        <p:spPr>
          <a:xfrm>
            <a:off x="361335" y="50945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4" name="Oval 33"/>
          <p:cNvSpPr/>
          <p:nvPr/>
        </p:nvSpPr>
        <p:spPr>
          <a:xfrm>
            <a:off x="361335" y="4572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3772121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85800" y="5410200"/>
            <a:ext cx="6400800" cy="3447098"/>
          </a:xfrm>
          <a:prstGeom prst="rect">
            <a:avLst/>
          </a:prstGeom>
          <a:noFill/>
        </p:spPr>
        <p:txBody>
          <a:bodyPr wrap="square" rtlCol="0">
            <a:spAutoFit/>
          </a:bodyPr>
          <a:lstStyle/>
          <a:p>
            <a:pPr marL="461963" indent="-461963"/>
            <a:r>
              <a:rPr lang="en-US" sz="1600" b="1" dirty="0" smtClean="0">
                <a:latin typeface="Helvetica" pitchFamily="34" charset="0"/>
              </a:rPr>
              <a:t>20. Read the sentence below. </a:t>
            </a:r>
          </a:p>
          <a:p>
            <a:pPr marL="461963" indent="-461963" algn="r"/>
            <a:r>
              <a:rPr lang="en-US" sz="900" i="1" dirty="0" smtClean="0">
                <a:latin typeface="Helvetica" pitchFamily="34" charset="0"/>
              </a:rPr>
              <a:t>L.5.2b  </a:t>
            </a:r>
            <a:r>
              <a:rPr lang="en-US" sz="900" i="1" dirty="0">
                <a:latin typeface="Helvetica" pitchFamily="34" charset="0"/>
              </a:rPr>
              <a:t>Edit and Clarify, </a:t>
            </a:r>
            <a:r>
              <a:rPr lang="en-US" sz="900" i="1" dirty="0" smtClean="0">
                <a:latin typeface="Helvetica" pitchFamily="34" charset="0"/>
              </a:rPr>
              <a:t>Target </a:t>
            </a:r>
            <a:r>
              <a:rPr lang="en-US" sz="1000" i="1" dirty="0" smtClean="0">
                <a:latin typeface="Helvetica" pitchFamily="34" charset="0"/>
              </a:rPr>
              <a:t>9</a:t>
            </a:r>
          </a:p>
          <a:p>
            <a:pPr marL="398463"/>
            <a:r>
              <a:rPr lang="en-US" sz="1600" dirty="0" smtClean="0">
                <a:latin typeface="Helvetica" pitchFamily="34" charset="0"/>
              </a:rPr>
              <a:t>Inside the cave was well lit and had stairs.</a:t>
            </a:r>
          </a:p>
          <a:p>
            <a:pPr marL="398463"/>
            <a:endParaRPr lang="en-US" sz="1600" b="1" dirty="0" smtClean="0">
              <a:latin typeface="Helvetica" pitchFamily="34" charset="0"/>
            </a:endParaRPr>
          </a:p>
          <a:p>
            <a:r>
              <a:rPr lang="en-US" sz="1600" b="1" dirty="0" smtClean="0">
                <a:latin typeface="Helvetica" pitchFamily="34" charset="0"/>
              </a:rPr>
              <a:t>      Which sentence shows where the comma should be placed?</a:t>
            </a:r>
          </a:p>
          <a:p>
            <a:pPr marL="344488"/>
            <a:endParaRPr lang="en-US" sz="1600" b="1" dirty="0" smtClean="0">
              <a:latin typeface="Helvetica" pitchFamily="34" charset="0"/>
            </a:endParaRPr>
          </a:p>
          <a:p>
            <a:pPr marL="795338" indent="-741363"/>
            <a:r>
              <a:rPr lang="en-US" sz="1600" dirty="0" smtClean="0">
                <a:latin typeface="Helvetica" pitchFamily="34" charset="0"/>
              </a:rPr>
              <a:t>       A. Inside the cave</a:t>
            </a:r>
            <a:r>
              <a:rPr lang="en-US" sz="1600" b="1" dirty="0" smtClean="0">
                <a:effectLst>
                  <a:outerShdw blurRad="38100" dist="38100" dir="2700000" algn="tl">
                    <a:srgbClr val="000000">
                      <a:alpha val="43137"/>
                    </a:srgbClr>
                  </a:outerShdw>
                </a:effectLst>
                <a:latin typeface="Helvetica" pitchFamily="34" charset="0"/>
              </a:rPr>
              <a:t>,</a:t>
            </a:r>
            <a:r>
              <a:rPr lang="en-US" sz="1600" dirty="0" smtClean="0">
                <a:latin typeface="Helvetica" pitchFamily="34" charset="0"/>
              </a:rPr>
              <a:t> was well lit and had stairs.</a:t>
            </a:r>
          </a:p>
          <a:p>
            <a:pPr marL="795338" indent="-741363"/>
            <a:endParaRPr lang="en-US" sz="1600" dirty="0">
              <a:latin typeface="Helvetica" pitchFamily="34" charset="0"/>
            </a:endParaRPr>
          </a:p>
          <a:p>
            <a:pPr marL="795338" indent="-741363"/>
            <a:r>
              <a:rPr lang="en-US" sz="1600" dirty="0">
                <a:latin typeface="Helvetica" pitchFamily="34" charset="0"/>
              </a:rPr>
              <a:t> </a:t>
            </a:r>
            <a:r>
              <a:rPr lang="en-US" sz="1600" dirty="0" smtClean="0">
                <a:latin typeface="Helvetica" pitchFamily="34" charset="0"/>
              </a:rPr>
              <a:t>      B. Inside the cave was well lit</a:t>
            </a:r>
            <a:r>
              <a:rPr lang="en-US" sz="1600" b="1" dirty="0" smtClean="0">
                <a:effectLst>
                  <a:outerShdw blurRad="38100" dist="38100" dir="2700000" algn="tl">
                    <a:srgbClr val="000000">
                      <a:alpha val="43137"/>
                    </a:srgbClr>
                  </a:outerShdw>
                </a:effectLst>
                <a:latin typeface="Helvetica" pitchFamily="34" charset="0"/>
              </a:rPr>
              <a:t>,</a:t>
            </a:r>
            <a:r>
              <a:rPr lang="en-US" sz="1600" dirty="0" smtClean="0">
                <a:latin typeface="Helvetica" pitchFamily="34" charset="0"/>
              </a:rPr>
              <a:t> and had stairs.</a:t>
            </a:r>
          </a:p>
          <a:p>
            <a:pPr marL="795338" indent="-741363"/>
            <a:endParaRPr lang="en-US" sz="1600" dirty="0">
              <a:latin typeface="Helvetica" pitchFamily="34" charset="0"/>
            </a:endParaRPr>
          </a:p>
          <a:p>
            <a:pPr marL="795338" indent="-741363"/>
            <a:r>
              <a:rPr lang="en-US" sz="1600" dirty="0" smtClean="0">
                <a:latin typeface="Helvetica" pitchFamily="34" charset="0"/>
              </a:rPr>
              <a:t>       C. Inside the</a:t>
            </a:r>
            <a:r>
              <a:rPr lang="en-US" sz="1600" b="1" dirty="0" smtClean="0">
                <a:effectLst>
                  <a:outerShdw blurRad="38100" dist="38100" dir="2700000" algn="tl">
                    <a:srgbClr val="000000">
                      <a:alpha val="43137"/>
                    </a:srgbClr>
                  </a:outerShdw>
                </a:effectLst>
                <a:latin typeface="Helvetica" pitchFamily="34" charset="0"/>
              </a:rPr>
              <a:t>,</a:t>
            </a:r>
            <a:r>
              <a:rPr lang="en-US" sz="1600" dirty="0" smtClean="0">
                <a:latin typeface="Helvetica" pitchFamily="34" charset="0"/>
              </a:rPr>
              <a:t> cave was well lit and had stairs.</a:t>
            </a:r>
          </a:p>
          <a:p>
            <a:pPr marL="795338" indent="-741363"/>
            <a:endParaRPr lang="en-US" sz="1600" dirty="0">
              <a:latin typeface="Helvetica" pitchFamily="34" charset="0"/>
            </a:endParaRPr>
          </a:p>
          <a:p>
            <a:pPr marL="795338" indent="-741363"/>
            <a:r>
              <a:rPr lang="en-US" sz="1600" dirty="0" smtClean="0">
                <a:latin typeface="Helvetica" pitchFamily="34" charset="0"/>
              </a:rPr>
              <a:t>       D. Inside</a:t>
            </a:r>
            <a:r>
              <a:rPr lang="en-US" sz="1600" b="1" dirty="0" smtClean="0">
                <a:effectLst>
                  <a:outerShdw blurRad="38100" dist="38100" dir="2700000" algn="tl">
                    <a:srgbClr val="000000">
                      <a:alpha val="43137"/>
                    </a:srgbClr>
                  </a:outerShdw>
                </a:effectLst>
                <a:latin typeface="Helvetica" pitchFamily="34" charset="0"/>
              </a:rPr>
              <a:t>,</a:t>
            </a:r>
            <a:r>
              <a:rPr lang="en-US" sz="1600" dirty="0" smtClean="0">
                <a:latin typeface="Helvetica" pitchFamily="34" charset="0"/>
              </a:rPr>
              <a:t> the cave was well lit and had stairs.</a:t>
            </a:r>
          </a:p>
          <a:p>
            <a:pPr marL="795338" indent="-741363"/>
            <a:endParaRPr lang="en-US" sz="1600" dirty="0" smtClean="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cxnSp>
        <p:nvCxnSpPr>
          <p:cNvPr id="10" name="Straight Connector 9"/>
          <p:cNvCxnSpPr/>
          <p:nvPr/>
        </p:nvCxnSpPr>
        <p:spPr>
          <a:xfrm>
            <a:off x="323851" y="469392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3850" y="381894"/>
            <a:ext cx="6930390" cy="4196297"/>
          </a:xfrm>
          <a:prstGeom prst="rect">
            <a:avLst/>
          </a:prstGeom>
        </p:spPr>
        <p:txBody>
          <a:bodyPr wrap="square" lIns="101874" tIns="50937" rIns="101874" bIns="50937">
            <a:spAutoFit/>
          </a:bodyPr>
          <a:lstStyle/>
          <a:p>
            <a:pPr marL="400050" lvl="0" indent="-400050"/>
            <a:r>
              <a:rPr lang="en-US" sz="1600" b="1" dirty="0">
                <a:latin typeface="Helvetica" pitchFamily="34" charset="0"/>
                <a:cs typeface="Helvetica" pitchFamily="34" charset="0"/>
              </a:rPr>
              <a:t>19. </a:t>
            </a:r>
            <a:r>
              <a:rPr lang="en-US" sz="1600" b="1" dirty="0" smtClean="0">
                <a:latin typeface="Helvetica" pitchFamily="34" charset="0"/>
                <a:cs typeface="Helvetica" pitchFamily="34" charset="0"/>
              </a:rPr>
              <a:t> Combine </a:t>
            </a:r>
            <a:r>
              <a:rPr lang="en-US" sz="1600" b="1" dirty="0">
                <a:latin typeface="Helvetica" pitchFamily="34" charset="0"/>
                <a:cs typeface="Helvetica" pitchFamily="34" charset="0"/>
              </a:rPr>
              <a:t>the two sentences in </a:t>
            </a:r>
            <a:r>
              <a:rPr lang="en-US" sz="1600" b="1" dirty="0" smtClean="0">
                <a:latin typeface="Helvetica" pitchFamily="34" charset="0"/>
                <a:cs typeface="Helvetica" pitchFamily="34" charset="0"/>
              </a:rPr>
              <a:t>the best </a:t>
            </a:r>
            <a:r>
              <a:rPr lang="en-US" sz="1600" b="1" dirty="0">
                <a:latin typeface="Helvetica" pitchFamily="34" charset="0"/>
                <a:cs typeface="Helvetica" pitchFamily="34" charset="0"/>
              </a:rPr>
              <a:t>way that does not </a:t>
            </a:r>
            <a:r>
              <a:rPr lang="en-US" sz="1600" b="1" dirty="0" smtClean="0">
                <a:latin typeface="Helvetica" pitchFamily="34" charset="0"/>
                <a:cs typeface="Helvetica" pitchFamily="34" charset="0"/>
              </a:rPr>
              <a:t>change </a:t>
            </a:r>
            <a:r>
              <a:rPr lang="en-US" sz="1600" b="1" dirty="0">
                <a:latin typeface="Helvetica" pitchFamily="34" charset="0"/>
                <a:cs typeface="Helvetica" pitchFamily="34" charset="0"/>
              </a:rPr>
              <a:t>the meaning of the original sentences. </a:t>
            </a:r>
          </a:p>
          <a:p>
            <a:pPr lvl="0" algn="r"/>
            <a:r>
              <a:rPr lang="en-US" sz="1000" i="1" dirty="0" smtClean="0">
                <a:solidFill>
                  <a:prstClr val="black"/>
                </a:solidFill>
              </a:rPr>
              <a:t>L.5.3.a Sentence Meaning, Target 8</a:t>
            </a:r>
            <a:endParaRPr lang="en-US" sz="1000" i="1" dirty="0">
              <a:solidFill>
                <a:prstClr val="black"/>
              </a:solidFill>
              <a:latin typeface="Helvetica" pitchFamily="34" charset="0"/>
              <a:cs typeface="Helvetica" pitchFamily="34" charset="0"/>
            </a:endParaRPr>
          </a:p>
          <a:p>
            <a:pPr lvl="0" algn="r"/>
            <a:endParaRPr lang="en-US" sz="1600" dirty="0">
              <a:latin typeface="Helvetica" pitchFamily="34" charset="0"/>
              <a:cs typeface="Helvetica" pitchFamily="34" charset="0"/>
            </a:endParaRPr>
          </a:p>
          <a:p>
            <a:pPr algn="ctr"/>
            <a:r>
              <a:rPr lang="en-US" sz="1600" dirty="0" smtClean="0"/>
              <a:t>Stalactites grow down from the ceiling of a cave.</a:t>
            </a:r>
            <a:endParaRPr lang="en-US" sz="1600" dirty="0"/>
          </a:p>
          <a:p>
            <a:pPr algn="ctr"/>
            <a:r>
              <a:rPr lang="en-US" sz="1600" dirty="0" smtClean="0"/>
              <a:t>Stalagmites grow up from the floor of a cave.</a:t>
            </a:r>
            <a:endParaRPr lang="en-US" sz="1600" dirty="0"/>
          </a:p>
          <a:p>
            <a:pPr marL="844917" indent="-361390">
              <a:buFont typeface="+mj-lt"/>
              <a:buAutoNum type="alphaUcPeriod"/>
            </a:pPr>
            <a:endParaRPr lang="en-US" sz="1600" dirty="0">
              <a:latin typeface="Helvetica" pitchFamily="34" charset="0"/>
              <a:cs typeface="Helvetica" pitchFamily="34" charset="0"/>
            </a:endParaRPr>
          </a:p>
          <a:p>
            <a:pPr marL="844917" indent="-361390">
              <a:buFont typeface="+mj-lt"/>
              <a:buAutoNum type="alphaUcPeriod"/>
            </a:pPr>
            <a:r>
              <a:rPr lang="en-US" sz="1600" dirty="0" smtClean="0">
                <a:latin typeface="Helvetica" pitchFamily="34" charset="0"/>
                <a:cs typeface="Helvetica" pitchFamily="34" charset="0"/>
              </a:rPr>
              <a:t>Stalactites and stalagmites grow down from the ceiling of a cave.</a:t>
            </a:r>
          </a:p>
          <a:p>
            <a:pPr marL="844917" indent="-361390">
              <a:buFont typeface="+mj-lt"/>
              <a:buAutoNum type="alphaUcPeriod"/>
            </a:pPr>
            <a:endParaRPr lang="en-US" sz="1600" dirty="0">
              <a:latin typeface="Helvetica" pitchFamily="34" charset="0"/>
              <a:cs typeface="Helvetica" pitchFamily="34" charset="0"/>
            </a:endParaRPr>
          </a:p>
          <a:p>
            <a:pPr marL="844917" indent="-361390">
              <a:buFont typeface="+mj-lt"/>
              <a:buAutoNum type="alphaUcPeriod"/>
            </a:pPr>
            <a:r>
              <a:rPr lang="en-US" sz="1600" dirty="0">
                <a:latin typeface="Helvetica" pitchFamily="34" charset="0"/>
                <a:cs typeface="Helvetica" pitchFamily="34" charset="0"/>
              </a:rPr>
              <a:t>Stalactites and stalagmites grow </a:t>
            </a:r>
            <a:r>
              <a:rPr lang="en-US" sz="1600" dirty="0" smtClean="0">
                <a:latin typeface="Helvetica" pitchFamily="34" charset="0"/>
                <a:cs typeface="Helvetica" pitchFamily="34" charset="0"/>
              </a:rPr>
              <a:t>up </a:t>
            </a:r>
            <a:r>
              <a:rPr lang="en-US" sz="1600" dirty="0">
                <a:latin typeface="Helvetica" pitchFamily="34" charset="0"/>
                <a:cs typeface="Helvetica" pitchFamily="34" charset="0"/>
              </a:rPr>
              <a:t>from the </a:t>
            </a:r>
            <a:r>
              <a:rPr lang="en-US" sz="1600" dirty="0" smtClean="0">
                <a:latin typeface="Helvetica" pitchFamily="34" charset="0"/>
                <a:cs typeface="Helvetica" pitchFamily="34" charset="0"/>
              </a:rPr>
              <a:t>floor </a:t>
            </a:r>
            <a:r>
              <a:rPr lang="en-US" sz="1600" dirty="0">
                <a:latin typeface="Helvetica" pitchFamily="34" charset="0"/>
                <a:cs typeface="Helvetica" pitchFamily="34" charset="0"/>
              </a:rPr>
              <a:t>of a cave</a:t>
            </a:r>
            <a:r>
              <a:rPr lang="en-US" sz="1600" dirty="0" smtClean="0">
                <a:latin typeface="Helvetica" pitchFamily="34" charset="0"/>
                <a:cs typeface="Helvetica" pitchFamily="34" charset="0"/>
              </a:rPr>
              <a:t>.</a:t>
            </a:r>
          </a:p>
          <a:p>
            <a:pPr marL="844917" indent="-361390">
              <a:buFont typeface="+mj-lt"/>
              <a:buAutoNum type="alphaUcPeriod"/>
            </a:pPr>
            <a:endParaRPr lang="en-US" sz="1600" dirty="0">
              <a:latin typeface="Helvetica" pitchFamily="34" charset="0"/>
              <a:cs typeface="Helvetica" pitchFamily="34" charset="0"/>
            </a:endParaRPr>
          </a:p>
          <a:p>
            <a:pPr marL="844917" indent="-361390">
              <a:buFont typeface="+mj-lt"/>
              <a:buAutoNum type="alphaUcPeriod"/>
            </a:pPr>
            <a:r>
              <a:rPr lang="en-US" sz="1600" dirty="0" smtClean="0">
                <a:latin typeface="Helvetica" pitchFamily="34" charset="0"/>
                <a:cs typeface="Helvetica" pitchFamily="34" charset="0"/>
              </a:rPr>
              <a:t>Stalactites grow down from the ceiling, and stalagmites grow up from the floor.</a:t>
            </a:r>
          </a:p>
          <a:p>
            <a:pPr marL="844917" indent="-361390">
              <a:buFont typeface="+mj-lt"/>
              <a:buAutoNum type="alphaUcPeriod"/>
            </a:pPr>
            <a:endParaRPr lang="en-US" sz="1600" dirty="0">
              <a:latin typeface="Helvetica" pitchFamily="34" charset="0"/>
              <a:cs typeface="Helvetica" pitchFamily="34" charset="0"/>
            </a:endParaRPr>
          </a:p>
          <a:p>
            <a:pPr marL="844917" indent="-361390">
              <a:buFont typeface="+mj-lt"/>
              <a:buAutoNum type="alphaUcPeriod"/>
            </a:pPr>
            <a:r>
              <a:rPr lang="en-US" sz="1600" dirty="0" smtClean="0">
                <a:latin typeface="Helvetica" pitchFamily="34" charset="0"/>
                <a:cs typeface="Helvetica" pitchFamily="34" charset="0"/>
              </a:rPr>
              <a:t>In a cave, stalactites grow down from the ceiling while stalagmites grow up from the floor.</a:t>
            </a:r>
            <a:endParaRPr lang="en-US" sz="1600" dirty="0">
              <a:latin typeface="Helvetica" pitchFamily="34" charset="0"/>
              <a:cs typeface="Helvetica" pitchFamily="34" charset="0"/>
            </a:endParaRPr>
          </a:p>
          <a:p>
            <a:pPr marL="844917" indent="-361390">
              <a:buFont typeface="+mj-lt"/>
              <a:buAutoNum type="alphaUcPeriod"/>
            </a:pPr>
            <a:endParaRPr lang="en-US" sz="1600" dirty="0">
              <a:latin typeface="Helvetica" pitchFamily="34" charset="0"/>
              <a:cs typeface="Helvetica" pitchFamily="34" charset="0"/>
            </a:endParaRPr>
          </a:p>
        </p:txBody>
      </p:sp>
      <p:sp>
        <p:nvSpPr>
          <p:cNvPr id="15" name="Oval 14"/>
          <p:cNvSpPr/>
          <p:nvPr/>
        </p:nvSpPr>
        <p:spPr>
          <a:xfrm>
            <a:off x="588306" y="373105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6" name="Oval 15"/>
          <p:cNvSpPr/>
          <p:nvPr/>
        </p:nvSpPr>
        <p:spPr>
          <a:xfrm>
            <a:off x="610888" y="204693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7" name="Oval 16"/>
          <p:cNvSpPr/>
          <p:nvPr/>
        </p:nvSpPr>
        <p:spPr>
          <a:xfrm>
            <a:off x="606011" y="252547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8" name="Oval 17"/>
          <p:cNvSpPr/>
          <p:nvPr/>
        </p:nvSpPr>
        <p:spPr>
          <a:xfrm>
            <a:off x="588306" y="303711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1" name="Oval 10"/>
          <p:cNvSpPr/>
          <p:nvPr/>
        </p:nvSpPr>
        <p:spPr>
          <a:xfrm>
            <a:off x="871941" y="827241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2" name="Oval 11"/>
          <p:cNvSpPr/>
          <p:nvPr/>
        </p:nvSpPr>
        <p:spPr>
          <a:xfrm>
            <a:off x="871941" y="686812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3" name="Oval 12"/>
          <p:cNvSpPr/>
          <p:nvPr/>
        </p:nvSpPr>
        <p:spPr>
          <a:xfrm>
            <a:off x="871941" y="732066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4" name="Oval 13"/>
          <p:cNvSpPr/>
          <p:nvPr/>
        </p:nvSpPr>
        <p:spPr>
          <a:xfrm>
            <a:off x="871941" y="782011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Tree>
    <p:extLst>
      <p:ext uri="{BB962C8B-B14F-4D97-AF65-F5344CB8AC3E}">
        <p14:creationId xmlns:p14="http://schemas.microsoft.com/office/powerpoint/2010/main" val="1826121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sp>
        <p:nvSpPr>
          <p:cNvPr id="2" name="Rectangle 1"/>
          <p:cNvSpPr/>
          <p:nvPr/>
        </p:nvSpPr>
        <p:spPr>
          <a:xfrm>
            <a:off x="381000" y="381000"/>
            <a:ext cx="6800850" cy="4406181"/>
          </a:xfrm>
          <a:prstGeom prst="rect">
            <a:avLst/>
          </a:prstGeom>
        </p:spPr>
        <p:txBody>
          <a:bodyPr wrap="square" lIns="96367" tIns="48184" rIns="96367" bIns="48184">
            <a:spAutoFit/>
          </a:bodyPr>
          <a:lstStyle/>
          <a:p>
            <a:endParaRPr lang="en-US" sz="1400" dirty="0"/>
          </a:p>
          <a:p>
            <a:r>
              <a:rPr lang="en-US" sz="1400" b="1" u="sng" dirty="0"/>
              <a:t>Part 2</a:t>
            </a:r>
            <a:r>
              <a:rPr lang="en-US" sz="1400" b="1" dirty="0"/>
              <a:t> </a:t>
            </a:r>
          </a:p>
          <a:p>
            <a:endParaRPr lang="en-US" sz="1400" dirty="0"/>
          </a:p>
          <a:p>
            <a:r>
              <a:rPr lang="en-US" sz="1400" b="1" u="sng" dirty="0"/>
              <a:t>You will</a:t>
            </a:r>
            <a:r>
              <a:rPr lang="en-US" sz="1400" dirty="0"/>
              <a:t>:</a:t>
            </a:r>
          </a:p>
          <a:p>
            <a:pPr marL="361375" indent="-361375">
              <a:buAutoNum type="arabicPeriod"/>
            </a:pPr>
            <a:r>
              <a:rPr lang="en-US" sz="1400" u="sng" dirty="0"/>
              <a:t>Plan</a:t>
            </a:r>
            <a:r>
              <a:rPr lang="en-US" sz="1400" dirty="0"/>
              <a:t> your writing.  You may use your notes and answers. You may use a graphic organizer</a:t>
            </a:r>
          </a:p>
          <a:p>
            <a:pPr marL="361375" indent="-361375">
              <a:buAutoNum type="arabicPeriod"/>
            </a:pPr>
            <a:endParaRPr lang="en-US" sz="1400" dirty="0"/>
          </a:p>
          <a:p>
            <a:pPr marL="361375" indent="-361375">
              <a:buAutoNum type="arabicPeriod"/>
            </a:pPr>
            <a:r>
              <a:rPr lang="en-US" sz="1400" dirty="0"/>
              <a:t>Write – Revise and Edit your first draft (your teacher will give you paper).</a:t>
            </a:r>
          </a:p>
          <a:p>
            <a:pPr marL="361375" indent="-361375">
              <a:buAutoNum type="arabicPeriod"/>
            </a:pPr>
            <a:endParaRPr lang="en-US" sz="1400" dirty="0"/>
          </a:p>
          <a:p>
            <a:pPr marL="359702" indent="-359702">
              <a:defRPr/>
            </a:pPr>
            <a:r>
              <a:rPr lang="en-US" sz="1400" dirty="0"/>
              <a:t>3.     </a:t>
            </a:r>
            <a:r>
              <a:rPr lang="en-US" sz="1400" b="1" u="sng" dirty="0"/>
              <a:t>Your assignment</a:t>
            </a:r>
            <a:r>
              <a:rPr lang="en-US" sz="1400" b="1" dirty="0"/>
              <a:t>: Part 2 </a:t>
            </a:r>
          </a:p>
          <a:p>
            <a:pPr marL="359702" indent="-359702">
              <a:defRPr/>
            </a:pPr>
            <a:r>
              <a:rPr lang="en-US" sz="1400" dirty="0"/>
              <a:t>        </a:t>
            </a:r>
            <a:r>
              <a:rPr lang="en-US" sz="1400" dirty="0" smtClean="0"/>
              <a:t> You are going to write an article about Carlsbad Caverns that will be part of a travel brochure for visitors.  In your article be sure to do the following:</a:t>
            </a:r>
          </a:p>
          <a:p>
            <a:pPr marL="359702" indent="-359702">
              <a:defRPr/>
            </a:pPr>
            <a:endParaRPr lang="en-US" sz="1400" dirty="0" smtClean="0"/>
          </a:p>
          <a:p>
            <a:pPr marL="359702" indent="-359702">
              <a:defRPr/>
            </a:pPr>
            <a:r>
              <a:rPr lang="en-US" sz="1400" dirty="0"/>
              <a:t>	</a:t>
            </a:r>
            <a:r>
              <a:rPr lang="en-US" sz="1400" dirty="0" smtClean="0"/>
              <a:t>a.  Explain the background of the cave.</a:t>
            </a:r>
          </a:p>
          <a:p>
            <a:pPr marL="359702" indent="-359702">
              <a:defRPr/>
            </a:pPr>
            <a:r>
              <a:rPr lang="en-US" sz="1400" dirty="0"/>
              <a:t> </a:t>
            </a:r>
            <a:r>
              <a:rPr lang="en-US" sz="1400" dirty="0" smtClean="0"/>
              <a:t>        b.  Describe the cave (what visitors might see and do).</a:t>
            </a:r>
          </a:p>
          <a:p>
            <a:pPr marL="359702" indent="-359702">
              <a:defRPr/>
            </a:pPr>
            <a:r>
              <a:rPr lang="en-US" sz="1400" dirty="0"/>
              <a:t> </a:t>
            </a:r>
            <a:r>
              <a:rPr lang="en-US" sz="1400" dirty="0" smtClean="0"/>
              <a:t>        c.  Inform readers about plant and animal life near the cave.</a:t>
            </a:r>
          </a:p>
          <a:p>
            <a:pPr marL="359702" indent="-359702">
              <a:defRPr/>
            </a:pPr>
            <a:endParaRPr lang="en-US" sz="1400" dirty="0"/>
          </a:p>
          <a:p>
            <a:endParaRPr lang="en-US" sz="1400" dirty="0" smtClean="0"/>
          </a:p>
          <a:p>
            <a:pPr algn="ctr"/>
            <a:r>
              <a:rPr lang="en-US" sz="1400" b="1" u="sng" dirty="0"/>
              <a:t>You will be scored by…</a:t>
            </a:r>
            <a:endParaRPr lang="en-US" sz="1400" dirty="0"/>
          </a:p>
          <a:p>
            <a:pPr algn="ct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1734849604"/>
              </p:ext>
            </p:extLst>
          </p:nvPr>
        </p:nvGraphicFramePr>
        <p:xfrm>
          <a:off x="1219200" y="4635694"/>
          <a:ext cx="5181600" cy="2609851"/>
        </p:xfrm>
        <a:graphic>
          <a:graphicData uri="http://schemas.openxmlformats.org/drawingml/2006/table">
            <a:tbl>
              <a:tblPr firstRow="1" bandRow="1">
                <a:tableStyleId>{073A0DAA-6AF3-43AB-8588-CEC1D06C72B9}</a:tableStyleId>
              </a:tblPr>
              <a:tblGrid>
                <a:gridCol w="1828800"/>
                <a:gridCol w="3352800"/>
              </a:tblGrid>
              <a:tr h="0">
                <a:tc>
                  <a:txBody>
                    <a:bodyPr/>
                    <a:lstStyle/>
                    <a:p>
                      <a:pPr marL="0" marR="0">
                        <a:lnSpc>
                          <a:spcPct val="107000"/>
                        </a:lnSpc>
                        <a:spcBef>
                          <a:spcPts val="0"/>
                        </a:spcBef>
                        <a:spcAft>
                          <a:spcPts val="800"/>
                        </a:spcAft>
                      </a:pPr>
                      <a:r>
                        <a:rPr lang="en-US" sz="11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Statement of Purpose/Focus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well you clearly state and maintain your controlling idea or main 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n-US" sz="1100" b="1" i="1">
                          <a:effectLst/>
                          <a:latin typeface="Calibri" panose="020F0502020204030204" pitchFamily="34" charset="0"/>
                          <a:ea typeface="Calibri" panose="020F0502020204030204" pitchFamily="34" charset="0"/>
                          <a:cs typeface="Times New Roman" panose="02020603050405020304" pitchFamily="18" charset="0"/>
                        </a:rPr>
                        <a:t>Organization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how well the ideas progress from the introduction to the conclusion using effective transitions and how well you stay on topic throughout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n-US" sz="1100" b="1" i="1">
                          <a:effectLst/>
                          <a:latin typeface="Calibri" panose="020F0502020204030204" pitchFamily="34" charset="0"/>
                          <a:ea typeface="Calibri" panose="020F0502020204030204" pitchFamily="34" charset="0"/>
                          <a:cs typeface="Times New Roman" panose="02020603050405020304" pitchFamily="18" charset="0"/>
                        </a:rPr>
                        <a:t>Elaboration of Evidence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how well you provide evidence from sources about your topic and elaborate with specific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n-US" sz="1100" b="1" i="1">
                          <a:effectLst/>
                          <a:latin typeface="Calibri" panose="020F0502020204030204" pitchFamily="34" charset="0"/>
                          <a:ea typeface="Calibri" panose="020F0502020204030204" pitchFamily="34" charset="0"/>
                          <a:cs typeface="Times New Roman" panose="02020603050405020304" pitchFamily="18" charset="0"/>
                        </a:rPr>
                        <a:t>Language and Vocabulary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how well you effectively express ideas using precise language that is appropriate for your audience and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marL="0" marR="0">
                        <a:lnSpc>
                          <a:spcPct val="107000"/>
                        </a:lnSpc>
                        <a:spcBef>
                          <a:spcPts val="0"/>
                        </a:spcBef>
                        <a:spcAft>
                          <a:spcPts val="800"/>
                        </a:spcAft>
                      </a:pPr>
                      <a:r>
                        <a:rPr lang="en-US" sz="1100" b="1" i="1">
                          <a:effectLst/>
                          <a:latin typeface="Calibri" panose="020F0502020204030204" pitchFamily="34" charset="0"/>
                          <a:ea typeface="Calibri" panose="020F0502020204030204" pitchFamily="34" charset="0"/>
                          <a:cs typeface="Times New Roman" panose="02020603050405020304" pitchFamily="18" charset="0"/>
                        </a:rPr>
                        <a:t>Conventions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well you follow the rules of usage, punctuation, capitalization, and spelling.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3650914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31368918"/>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5984350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17826682"/>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505289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sp>
        <p:nvSpPr>
          <p:cNvPr id="2" name="TextBox 1"/>
          <p:cNvSpPr txBox="1"/>
          <p:nvPr/>
        </p:nvSpPr>
        <p:spPr>
          <a:xfrm>
            <a:off x="658576" y="6545943"/>
            <a:ext cx="6396038" cy="983420"/>
          </a:xfrm>
          <a:prstGeom prst="rect">
            <a:avLst/>
          </a:prstGeom>
          <a:noFill/>
        </p:spPr>
        <p:txBody>
          <a:bodyPr wrap="square" lIns="96378" tIns="48189" rIns="96378" bIns="48189"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16899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63428553"/>
              </p:ext>
            </p:extLst>
          </p:nvPr>
        </p:nvGraphicFramePr>
        <p:xfrm>
          <a:off x="518160" y="4114801"/>
          <a:ext cx="6563363" cy="3321883"/>
        </p:xfrm>
        <a:graphic>
          <a:graphicData uri="http://schemas.openxmlformats.org/drawingml/2006/table">
            <a:tbl>
              <a:tblPr firstRow="1" bandRow="1">
                <a:tableStyleId>{5940675A-B579-460E-94D1-54222C63F5DA}</a:tableStyleId>
              </a:tblPr>
              <a:tblGrid>
                <a:gridCol w="518159"/>
                <a:gridCol w="3992882"/>
                <a:gridCol w="609600"/>
                <a:gridCol w="609602"/>
                <a:gridCol w="416560"/>
                <a:gridCol w="416560"/>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202908">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rPr>
                        <a:t>I can find information by selecting the correct text structure.</a:t>
                      </a:r>
                      <a:r>
                        <a:rPr lang="en-US" sz="1000" b="1" baseline="0" dirty="0" smtClean="0">
                          <a:solidFill>
                            <a:schemeClr val="tx1"/>
                          </a:solidFill>
                          <a:effectLst/>
                        </a:rPr>
                        <a:t> </a:t>
                      </a:r>
                      <a:r>
                        <a:rPr lang="en-US" sz="1000" b="1" dirty="0" smtClean="0">
                          <a:solidFill>
                            <a:schemeClr val="tx1"/>
                          </a:solidFill>
                          <a:effectLst/>
                        </a:rPr>
                        <a:t>RI.5.5</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77747">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baseline="0" dirty="0" smtClean="0">
                          <a:solidFill>
                            <a:schemeClr val="tx1"/>
                          </a:solidFill>
                          <a:effectLst/>
                          <a:latin typeface="+mn-lt"/>
                          <a:ea typeface="Calibri"/>
                          <a:cs typeface="Times New Roman"/>
                        </a:rPr>
                        <a:t>I can compare and contrast examples from different text structures to support an answer. RI.5.5</a:t>
                      </a:r>
                      <a:endParaRPr lang="en-US" sz="1000" b="1"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63720">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i="0" baseline="0" dirty="0" smtClean="0">
                          <a:latin typeface="+mn-lt"/>
                          <a:ea typeface="Times New Roman"/>
                          <a:cs typeface="Times New Roman"/>
                        </a:rPr>
                        <a:t>I can find the same points from multiple accounts with similar points of view. RI.5.6</a:t>
                      </a:r>
                      <a:endParaRPr lang="en-US" sz="1000" b="1" i="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296526">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1000" b="1" baseline="0" dirty="0" smtClean="0">
                          <a:latin typeface="+mn-lt"/>
                          <a:ea typeface="Times New Roman"/>
                          <a:cs typeface="Times New Roman"/>
                        </a:rPr>
                        <a:t>I can compare and contrast similarities and differences in multiple accounts of the same event or topic. RI.5.6</a:t>
                      </a:r>
                      <a:endParaRPr lang="en-US" sz="1000" b="1"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rPr>
                        <a:t>I can answer specific questions about information found in digital or print sources.</a:t>
                      </a:r>
                      <a:r>
                        <a:rPr lang="en-US" sz="1000" b="1" baseline="0" dirty="0" smtClean="0">
                          <a:solidFill>
                            <a:schemeClr val="tx1"/>
                          </a:solidFill>
                          <a:effectLst/>
                        </a:rPr>
                        <a:t> </a:t>
                      </a:r>
                      <a:r>
                        <a:rPr lang="en-US" sz="1000" b="1" dirty="0" smtClean="0">
                          <a:solidFill>
                            <a:schemeClr val="tx1"/>
                          </a:solidFill>
                          <a:effectLst/>
                        </a:rPr>
                        <a:t>RI.5.7</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45705">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baseline="0" dirty="0" smtClean="0">
                          <a:solidFill>
                            <a:schemeClr val="tx1"/>
                          </a:solidFill>
                          <a:effectLst/>
                        </a:rPr>
                        <a:t>I can locate specific information in appropriate multiple print or digital sources. RI.5.7</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55977">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1200"/>
                        </a:spcAft>
                        <a:buClrTx/>
                        <a:buSzTx/>
                        <a:buFontTx/>
                        <a:buNone/>
                        <a:tabLst/>
                        <a:defRPr/>
                      </a:pPr>
                      <a:r>
                        <a:rPr lang="en-US" sz="1000" b="1" dirty="0" smtClean="0">
                          <a:solidFill>
                            <a:schemeClr val="tx1"/>
                          </a:solidFill>
                          <a:effectLst/>
                        </a:rPr>
                        <a:t>I can compare specific points from multiple texts about the same topic to develop a new idea about the topic.</a:t>
                      </a:r>
                      <a:r>
                        <a:rPr lang="en-US" sz="1000" b="1" baseline="0" dirty="0" smtClean="0">
                          <a:solidFill>
                            <a:schemeClr val="tx1"/>
                          </a:solidFill>
                          <a:effectLst/>
                        </a:rPr>
                        <a:t>  </a:t>
                      </a:r>
                      <a:r>
                        <a:rPr lang="en-US" sz="1000" b="1" dirty="0" smtClean="0">
                          <a:solidFill>
                            <a:schemeClr val="tx1"/>
                          </a:solidFill>
                          <a:effectLst/>
                        </a:rPr>
                        <a:t>RI.5.6</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29550">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rPr>
                        <a:t>I use text features to obtain and interpret information found in multiple print or digital sources. </a:t>
                      </a:r>
                      <a:r>
                        <a:rPr lang="en-US" sz="1000" b="1" baseline="0" dirty="0" smtClean="0">
                          <a:solidFill>
                            <a:schemeClr val="tx1"/>
                          </a:solidFill>
                          <a:effectLst/>
                        </a:rPr>
                        <a:t> </a:t>
                      </a:r>
                      <a:r>
                        <a:rPr lang="en-US" sz="1000" b="1" dirty="0" smtClean="0">
                          <a:solidFill>
                            <a:schemeClr val="tx1"/>
                          </a:solidFill>
                          <a:effectLst/>
                        </a:rPr>
                        <a:t>RI.5.7</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38100" dist="38100" dir="2700000" algn="tl">
                              <a:srgbClr val="000000">
                                <a:alpha val="43137"/>
                              </a:srgbClr>
                            </a:outerShdw>
                          </a:effectLst>
                          <a:latin typeface="+mn-lt"/>
                          <a:ea typeface="Calibri"/>
                          <a:cs typeface="Times New Roman"/>
                        </a:rPr>
                        <a:t>3</a:t>
                      </a:r>
                      <a:endParaRPr lang="en-US" sz="14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i="0"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93607147"/>
              </p:ext>
            </p:extLst>
          </p:nvPr>
        </p:nvGraphicFramePr>
        <p:xfrm>
          <a:off x="518160" y="609600"/>
          <a:ext cx="6563360" cy="3578586"/>
        </p:xfrm>
        <a:graphic>
          <a:graphicData uri="http://schemas.openxmlformats.org/drawingml/2006/table">
            <a:tbl>
              <a:tblPr firstRow="1" bandRow="1">
                <a:tableStyleId>{5940675A-B579-460E-94D1-54222C63F5DA}</a:tableStyleId>
              </a:tblPr>
              <a:tblGrid>
                <a:gridCol w="518160"/>
                <a:gridCol w="4450080"/>
                <a:gridCol w="762000"/>
                <a:gridCol w="416560"/>
                <a:gridCol w="416560"/>
              </a:tblGrid>
              <a:tr h="330491">
                <a:tc gridSpan="5">
                  <a:txBody>
                    <a:bodyPr/>
                    <a:lstStyle/>
                    <a:p>
                      <a:pPr algn="ctr">
                        <a:lnSpc>
                          <a:spcPct val="100000"/>
                        </a:lnSpc>
                        <a:spcAft>
                          <a:spcPts val="0"/>
                        </a:spcAft>
                      </a:pPr>
                      <a:r>
                        <a:rPr lang="en-US" sz="1500" b="1" dirty="0" smtClean="0"/>
                        <a:t>Literary Text</a:t>
                      </a:r>
                      <a:endParaRPr lang="en-US"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143930">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2">
                  <a:txBody>
                    <a:bodyPr/>
                    <a:lstStyle/>
                    <a:p>
                      <a:pPr marL="0" marR="0" algn="l">
                        <a:lnSpc>
                          <a:spcPct val="100000"/>
                        </a:lnSpc>
                        <a:spcBef>
                          <a:spcPts val="0"/>
                        </a:spcBef>
                        <a:spcAft>
                          <a:spcPts val="0"/>
                        </a:spcAft>
                      </a:pPr>
                      <a:r>
                        <a:rPr lang="en-US" sz="1000" b="1" dirty="0" smtClean="0">
                          <a:solidFill>
                            <a:srgbClr val="000000"/>
                          </a:solidFill>
                          <a:effectLst/>
                          <a:latin typeface="+mn-lt"/>
                          <a:ea typeface="Times New Roman"/>
                          <a:cs typeface="Times New Roman"/>
                        </a:rPr>
                        <a:t>I can </a:t>
                      </a:r>
                      <a:r>
                        <a:rPr lang="en-US" sz="1000" b="1" dirty="0" smtClean="0">
                          <a:solidFill>
                            <a:schemeClr val="tx1"/>
                          </a:solidFill>
                          <a:effectLst/>
                          <a:latin typeface="+mn-lt"/>
                          <a:ea typeface="Times New Roman"/>
                          <a:cs typeface="Times New Roman"/>
                        </a:rPr>
                        <a:t>explain </a:t>
                      </a:r>
                      <a:r>
                        <a:rPr lang="en-US" sz="1000" b="1" dirty="0" smtClean="0">
                          <a:solidFill>
                            <a:srgbClr val="000000"/>
                          </a:solidFill>
                          <a:effectLst/>
                          <a:latin typeface="+mn-lt"/>
                          <a:ea typeface="Times New Roman"/>
                          <a:cs typeface="Times New Roman"/>
                        </a:rPr>
                        <a:t>how a part of a text contributes</a:t>
                      </a:r>
                      <a:r>
                        <a:rPr lang="en-US" sz="1000" b="1" baseline="0" dirty="0" smtClean="0">
                          <a:solidFill>
                            <a:srgbClr val="000000"/>
                          </a:solidFill>
                          <a:effectLst/>
                          <a:latin typeface="+mn-lt"/>
                          <a:ea typeface="Times New Roman"/>
                          <a:cs typeface="Times New Roman"/>
                        </a:rPr>
                        <a:t> </a:t>
                      </a:r>
                      <a:r>
                        <a:rPr lang="en-US" sz="1000" b="1" dirty="0" smtClean="0">
                          <a:solidFill>
                            <a:srgbClr val="000000"/>
                          </a:solidFill>
                          <a:effectLst/>
                          <a:latin typeface="+mn-lt"/>
                          <a:ea typeface="Times New Roman"/>
                          <a:cs typeface="Times New Roman"/>
                        </a:rPr>
                        <a:t>to the structure</a:t>
                      </a:r>
                      <a:r>
                        <a:rPr lang="en-US" sz="1000" b="1" baseline="0" dirty="0" smtClean="0">
                          <a:solidFill>
                            <a:srgbClr val="000000"/>
                          </a:solidFill>
                          <a:effectLst/>
                          <a:latin typeface="+mn-lt"/>
                          <a:ea typeface="Times New Roman"/>
                          <a:cs typeface="Times New Roman"/>
                        </a:rPr>
                        <a:t> </a:t>
                      </a:r>
                      <a:r>
                        <a:rPr lang="en-US" sz="1000" b="1" dirty="0" smtClean="0">
                          <a:solidFill>
                            <a:srgbClr val="000000"/>
                          </a:solidFill>
                          <a:effectLst/>
                          <a:latin typeface="+mn-lt"/>
                          <a:ea typeface="Times New Roman"/>
                          <a:cs typeface="Times New Roman"/>
                        </a:rPr>
                        <a:t>of a story.</a:t>
                      </a:r>
                      <a:r>
                        <a:rPr lang="en-US" sz="1000" b="1" baseline="0" dirty="0" smtClean="0">
                          <a:solidFill>
                            <a:srgbClr val="000000"/>
                          </a:solidFill>
                          <a:effectLst/>
                          <a:latin typeface="+mn-lt"/>
                          <a:ea typeface="Times New Roman"/>
                          <a:cs typeface="Times New Roman"/>
                        </a:rPr>
                        <a:t>  </a:t>
                      </a:r>
                      <a:r>
                        <a:rPr lang="en-US" sz="1000" b="1" dirty="0" smtClean="0">
                          <a:solidFill>
                            <a:srgbClr val="000000"/>
                          </a:solidFill>
                          <a:effectLst/>
                          <a:latin typeface="+mn-lt"/>
                          <a:ea typeface="Times New Roman"/>
                          <a:cs typeface="Times New Roman"/>
                        </a:rPr>
                        <a:t>RL.5.5</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00536">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Times New Roman"/>
                          <a:cs typeface="Times New Roman"/>
                        </a:rPr>
                        <a:t>I can take information from a part of a text to summarize or explain the development of story, drama or poem.  RL</a:t>
                      </a:r>
                      <a:r>
                        <a:rPr kumimoji="0" lang="en-US" sz="1000" b="1" i="0" u="none" strike="noStrike" kern="1200" cap="none" spc="0" normalizeH="0" baseline="0" noProof="0" dirty="0" smtClean="0">
                          <a:ln>
                            <a:noFill/>
                          </a:ln>
                          <a:solidFill>
                            <a:srgbClr val="000000"/>
                          </a:solidFill>
                          <a:effectLst/>
                          <a:uLnTx/>
                          <a:uFillTx/>
                          <a:latin typeface="+mn-lt"/>
                          <a:ea typeface="Times New Roman"/>
                          <a:cs typeface="Arial"/>
                        </a:rPr>
                        <a:t>.5.5</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a:t>
                      </a:r>
                      <a:r>
                        <a:rPr lang="en-US" sz="1000" b="1" baseline="0" dirty="0" smtClean="0">
                          <a:solidFill>
                            <a:srgbClr val="000000"/>
                          </a:solidFill>
                          <a:effectLst/>
                          <a:latin typeface="+mn-lt"/>
                          <a:ea typeface="Times New Roman"/>
                          <a:cs typeface="Times New Roman"/>
                        </a:rPr>
                        <a:t> can l</a:t>
                      </a:r>
                      <a:r>
                        <a:rPr lang="en-US" sz="1000" b="1" dirty="0" smtClean="0">
                          <a:solidFill>
                            <a:srgbClr val="000000"/>
                          </a:solidFill>
                          <a:effectLst/>
                          <a:latin typeface="+mn-lt"/>
                          <a:ea typeface="Times New Roman"/>
                          <a:cs typeface="Times New Roman"/>
                        </a:rPr>
                        <a:t>ocate information to identify which character is speaking in the first person or third person.</a:t>
                      </a:r>
                      <a:r>
                        <a:rPr lang="en-US" sz="1000" b="1" baseline="0" dirty="0" smtClean="0">
                          <a:solidFill>
                            <a:srgbClr val="000000"/>
                          </a:solidFill>
                          <a:effectLst/>
                          <a:latin typeface="+mn-lt"/>
                          <a:ea typeface="Times New Roman"/>
                          <a:cs typeface="Times New Roman"/>
                        </a:rPr>
                        <a:t>  </a:t>
                      </a:r>
                      <a:r>
                        <a:rPr lang="en-US" sz="1000" b="1" dirty="0" smtClean="0">
                          <a:solidFill>
                            <a:srgbClr val="000000"/>
                          </a:solidFill>
                          <a:effectLst/>
                          <a:latin typeface="+mn-lt"/>
                          <a:ea typeface="Times New Roman"/>
                          <a:cs typeface="Times New Roman"/>
                        </a:rPr>
                        <a:t>RL.5.6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61348">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use text evidence to explain a character’s point of view.  RL.5.6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17954">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find examples of illustrations or other media that contribute meaning, tone or beauty to a text.</a:t>
                      </a:r>
                      <a:r>
                        <a:rPr lang="en-US" sz="1000" b="1" baseline="0" dirty="0" smtClean="0">
                          <a:solidFill>
                            <a:srgbClr val="000000"/>
                          </a:solidFill>
                          <a:effectLst/>
                          <a:latin typeface="+mn-lt"/>
                          <a:ea typeface="Times New Roman"/>
                          <a:cs typeface="Times New Roman"/>
                        </a:rPr>
                        <a:t> </a:t>
                      </a:r>
                      <a:r>
                        <a:rPr lang="en-US" sz="1000" b="1" dirty="0" smtClean="0">
                          <a:solidFill>
                            <a:srgbClr val="000000"/>
                          </a:solidFill>
                          <a:effectLst/>
                          <a:latin typeface="+mn-lt"/>
                          <a:ea typeface="Times New Roman"/>
                          <a:cs typeface="Times New Roman"/>
                        </a:rPr>
                        <a:t>RL.5.7</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62927">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explain what different parts of illustrations or multimedia show meaning, beauty or </a:t>
                      </a:r>
                      <a:r>
                        <a:rPr lang="en-US" sz="1000" b="1" baseline="0" dirty="0" smtClean="0">
                          <a:solidFill>
                            <a:srgbClr val="000000"/>
                          </a:solidFill>
                          <a:effectLst/>
                          <a:latin typeface="+mn-lt"/>
                          <a:ea typeface="Times New Roman"/>
                          <a:cs typeface="Times New Roman"/>
                        </a:rPr>
                        <a:t> tone. </a:t>
                      </a:r>
                      <a:r>
                        <a:rPr lang="en-US" sz="1000" b="1" dirty="0" smtClean="0">
                          <a:solidFill>
                            <a:srgbClr val="000000"/>
                          </a:solidFill>
                          <a:effectLst/>
                          <a:latin typeface="+mn-lt"/>
                          <a:ea typeface="Times New Roman"/>
                          <a:cs typeface="Times New Roman"/>
                        </a:rPr>
                        <a:t>RL.5.7</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59177">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explain why a narrator or speaker’s discourse style influences their point of view.</a:t>
                      </a:r>
                      <a:r>
                        <a:rPr lang="en-US" sz="1000" b="1" baseline="0" dirty="0" smtClean="0">
                          <a:solidFill>
                            <a:srgbClr val="000000"/>
                          </a:solidFill>
                          <a:effectLst/>
                          <a:latin typeface="+mn-lt"/>
                          <a:ea typeface="Times New Roman"/>
                          <a:cs typeface="Times New Roman"/>
                        </a:rPr>
                        <a:t> </a:t>
                      </a:r>
                      <a:r>
                        <a:rPr lang="en-US" sz="1000" b="1" dirty="0" smtClean="0">
                          <a:solidFill>
                            <a:srgbClr val="000000"/>
                          </a:solidFill>
                          <a:effectLst/>
                          <a:latin typeface="+mn-lt"/>
                          <a:ea typeface="Times New Roman"/>
                          <a:cs typeface="Times New Roman"/>
                        </a:rPr>
                        <a:t>RL.5.6</a:t>
                      </a: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378926">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000" b="1" baseline="0" dirty="0" smtClean="0">
                          <a:solidFill>
                            <a:srgbClr val="000000"/>
                          </a:solidFill>
                          <a:effectLst/>
                          <a:latin typeface="+mn-lt"/>
                          <a:ea typeface="Times New Roman"/>
                          <a:cs typeface="Times New Roman"/>
                        </a:rPr>
                        <a:t>I can cite evidence and explain why a set of visual or multimedia elements add to the meaning, tone, and beauty of a text RL.5.7</a:t>
                      </a:r>
                      <a:endParaRPr lang="en-US" sz="1000" b="1" dirty="0" smtClean="0">
                        <a:effectLst/>
                        <a:latin typeface="+mn-lt"/>
                        <a:ea typeface="Calibri"/>
                        <a:cs typeface="Times New Roman"/>
                      </a:endParaRPr>
                    </a:p>
                  </a:txBody>
                  <a:tcPr marL="97155" marR="97155" marT="47897" marB="47897" anchor="ctr">
                    <a:solidFill>
                      <a:schemeClr val="bg1"/>
                    </a:solidFill>
                  </a:tcPr>
                </a:tc>
                <a:tc>
                  <a:txBody>
                    <a:bodyPr/>
                    <a:lstStyle/>
                    <a:p>
                      <a:pPr marL="0" marR="0" algn="ctr">
                        <a:lnSpc>
                          <a:spcPct val="115000"/>
                        </a:lnSpc>
                        <a:spcBef>
                          <a:spcPts val="0"/>
                        </a:spcBef>
                        <a:spcAft>
                          <a:spcPts val="0"/>
                        </a:spcAft>
                      </a:pPr>
                      <a:r>
                        <a:rPr lang="en-US" sz="14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518160" y="218198"/>
            <a:ext cx="6554046" cy="466633"/>
          </a:xfrm>
          <a:prstGeom prst="rect">
            <a:avLst/>
          </a:prstGeom>
          <a:noFill/>
        </p:spPr>
        <p:txBody>
          <a:bodyPr wrap="square" lIns="96359" tIns="48180" rIns="96359" bIns="48180" rtlCol="0">
            <a:spAutoFit/>
          </a:bodyPr>
          <a:lstStyle/>
          <a:p>
            <a:r>
              <a:rPr lang="en-US" sz="1200" b="1" dirty="0"/>
              <a:t>Student Scoring </a:t>
            </a:r>
            <a:r>
              <a:rPr lang="en-US" sz="1200" dirty="0"/>
              <a:t>Color the box green if your answer was correct. Color the box red if your answer was not correct.</a:t>
            </a:r>
          </a:p>
        </p:txBody>
      </p:sp>
      <p:sp>
        <p:nvSpPr>
          <p:cNvPr id="6" name="Curved Down Arrow 5"/>
          <p:cNvSpPr/>
          <p:nvPr/>
        </p:nvSpPr>
        <p:spPr>
          <a:xfrm rot="1019646">
            <a:off x="5985744" y="4235643"/>
            <a:ext cx="870495" cy="2917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5904802" y="751280"/>
            <a:ext cx="852958" cy="3075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875107797"/>
              </p:ext>
            </p:extLst>
          </p:nvPr>
        </p:nvGraphicFramePr>
        <p:xfrm>
          <a:off x="506505" y="7391400"/>
          <a:ext cx="6580095" cy="1876915"/>
        </p:xfrm>
        <a:graphic>
          <a:graphicData uri="http://schemas.openxmlformats.org/drawingml/2006/table">
            <a:tbl>
              <a:tblPr firstRow="1" bandRow="1">
                <a:tableStyleId>{5940675A-B579-460E-94D1-54222C63F5DA}</a:tableStyleId>
              </a:tblPr>
              <a:tblGrid>
                <a:gridCol w="560295"/>
                <a:gridCol w="4011704"/>
                <a:gridCol w="579470"/>
                <a:gridCol w="563531"/>
                <a:gridCol w="865095"/>
              </a:tblGrid>
              <a:tr h="0">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452846">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1" i="0" kern="1200" baseline="0" dirty="0" smtClean="0">
                          <a:solidFill>
                            <a:schemeClr val="tx1"/>
                          </a:solidFill>
                          <a:effectLst/>
                          <a:latin typeface="+mn-lt"/>
                          <a:ea typeface="Times New Roman"/>
                          <a:cs typeface="Times New Roman"/>
                        </a:rPr>
                        <a:t>Write a conclusion that is appropriate for the audience and the task. W.5.2e</a:t>
                      </a:r>
                      <a:endParaRPr lang="en-US" sz="1000" b="1"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1" dirty="0" smtClean="0">
                          <a:solidFill>
                            <a:schemeClr val="tx1"/>
                          </a:solidFill>
                          <a:latin typeface="+mn-lt"/>
                          <a:cs typeface="Helvetica" panose="020B0604020202020204" pitchFamily="34" charset="0"/>
                        </a:rPr>
                        <a:t>Which of the following sentences do not support the main idea of the paragraph?</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1" dirty="0" smtClean="0">
                          <a:solidFill>
                            <a:schemeClr val="tx1"/>
                          </a:solidFill>
                          <a:latin typeface="+mn-lt"/>
                          <a:cs typeface="Helvetica" panose="020B0604020202020204" pitchFamily="34" charset="0"/>
                        </a:rPr>
                        <a:t> W.5.2b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mn-lt"/>
                          <a:cs typeface="Helvetica" panose="020B0604020202020204" pitchFamily="34" charset="0"/>
                        </a:rPr>
                        <a:t>Combine the two sentences in the best way that does not change the meaning of the original sentences. L.5.3a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none" dirty="0" smtClean="0">
                          <a:solidFill>
                            <a:schemeClr val="tx1"/>
                          </a:solidFill>
                          <a:effectLst/>
                        </a:rPr>
                        <a:t>Which sentence shows where the comma should be placed?</a:t>
                      </a:r>
                      <a:r>
                        <a:rPr lang="en-US" sz="1000" b="1" u="none" baseline="0" dirty="0" smtClean="0">
                          <a:solidFill>
                            <a:schemeClr val="tx1"/>
                          </a:solidFill>
                          <a:effectLst/>
                        </a:rPr>
                        <a:t> </a:t>
                      </a:r>
                      <a:r>
                        <a:rPr kumimoji="0" lang="en-US" sz="1000" b="1"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L.5.2b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624949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968" y="594377"/>
            <a:ext cx="6816633" cy="1734068"/>
          </a:xfrm>
          <a:prstGeom prst="rect">
            <a:avLst/>
          </a:prstGeom>
          <a:noFill/>
        </p:spPr>
        <p:txBody>
          <a:bodyPr wrap="square" lIns="101855" tIns="50929" rIns="101855" bIns="50929" rtlCol="0">
            <a:spAutoFit/>
          </a:bodyPr>
          <a:lstStyle/>
          <a:p>
            <a:pPr lvl="0"/>
            <a:endParaRPr lang="en-US" sz="1600" dirty="0"/>
          </a:p>
          <a:p>
            <a:r>
              <a:rPr lang="en-US" sz="1100" dirty="0"/>
              <a:t>The HSD Elementary assessments are neither scripted nor timed assessments.   They are a tool to inform instructional decision making. It is not the intent of these assessments to have students “guess and check” answers for the sake of finishing an assessment.</a:t>
            </a:r>
          </a:p>
          <a:p>
            <a:endParaRPr lang="en-US" sz="1100" dirty="0"/>
          </a:p>
          <a:p>
            <a:r>
              <a:rPr lang="en-US" sz="1100" dirty="0"/>
              <a:t>All students should “move toward” taking the assessments independently but many will need scaffolding strategies. If students </a:t>
            </a:r>
            <a:r>
              <a:rPr lang="en-US" sz="1100" b="1" dirty="0"/>
              <a:t>are not </a:t>
            </a:r>
            <a:r>
              <a:rPr lang="en-US" sz="1100" dirty="0"/>
              <a:t>reading at grade level and can’t read the text, </a:t>
            </a:r>
            <a:r>
              <a:rPr lang="en-US" sz="1100" b="1" dirty="0"/>
              <a:t>please read the stories </a:t>
            </a:r>
            <a:r>
              <a:rPr lang="en-US" sz="1100" dirty="0"/>
              <a:t>to the students and ask the questions. </a:t>
            </a:r>
            <a:r>
              <a:rPr lang="en-US" sz="1100" dirty="0" smtClean="0"/>
              <a:t> Allow students to read the parts of the text that they can. Please </a:t>
            </a:r>
            <a:r>
              <a:rPr lang="en-US" sz="1100" dirty="0"/>
              <a:t>note the level of  differentiation a student </a:t>
            </a:r>
            <a:r>
              <a:rPr lang="en-US" sz="1100" dirty="0" smtClean="0"/>
              <a:t>needed.</a:t>
            </a:r>
          </a:p>
        </p:txBody>
      </p:sp>
      <p:sp>
        <p:nvSpPr>
          <p:cNvPr id="6" name="Rectangle 5"/>
          <p:cNvSpPr/>
          <p:nvPr/>
        </p:nvSpPr>
        <p:spPr>
          <a:xfrm>
            <a:off x="5029200" y="173051"/>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9" tIns="53679" rIns="107359" bIns="53679" rtlCol="0" anchor="t"/>
          <a:lstStyle/>
          <a:p>
            <a:r>
              <a:rPr lang="en-US" sz="13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90584" y="2133600"/>
            <a:ext cx="6883400" cy="646331"/>
          </a:xfrm>
          <a:prstGeom prst="rect">
            <a:avLst/>
          </a:prstGeom>
        </p:spPr>
        <p:txBody>
          <a:bodyPr wrap="square">
            <a:spAutoFit/>
          </a:bodyPr>
          <a:lstStyle/>
          <a:p>
            <a:pPr algn="ctr"/>
            <a:r>
              <a:rPr lang="en-US" sz="1400" b="1" dirty="0" smtClean="0"/>
              <a:t>About </a:t>
            </a:r>
            <a:r>
              <a:rPr lang="en-US" sz="1400" b="1" dirty="0"/>
              <a:t>this Assessment</a:t>
            </a:r>
          </a:p>
          <a:p>
            <a:endParaRPr lang="en-US" sz="1100" b="1" dirty="0"/>
          </a:p>
          <a:p>
            <a:r>
              <a:rPr lang="en-US" sz="1100" b="1" dirty="0"/>
              <a:t>This assessment includes: </a:t>
            </a:r>
            <a:r>
              <a:rPr lang="en-US" sz="1100" b="1" dirty="0" smtClean="0"/>
              <a:t> </a:t>
            </a:r>
            <a:r>
              <a:rPr lang="en-US" sz="1100" dirty="0" smtClean="0"/>
              <a:t>Selected-Response</a:t>
            </a:r>
            <a:r>
              <a:rPr lang="en-US" sz="1100" dirty="0"/>
              <a:t>, Constructed-Response, and a Performance </a:t>
            </a:r>
            <a:r>
              <a:rPr lang="en-US" sz="1100" dirty="0" smtClean="0"/>
              <a:t>Task</a:t>
            </a:r>
            <a:r>
              <a:rPr lang="en-US" sz="1100" dirty="0"/>
              <a:t>.</a:t>
            </a:r>
            <a:endParaRPr lang="en-US" sz="1100" dirty="0" smtClean="0"/>
          </a:p>
        </p:txBody>
      </p:sp>
      <p:graphicFrame>
        <p:nvGraphicFramePr>
          <p:cNvPr id="3" name="Table 2"/>
          <p:cNvGraphicFramePr>
            <a:graphicFrameLocks noGrp="1"/>
          </p:cNvGraphicFramePr>
          <p:nvPr>
            <p:extLst>
              <p:ext uri="{D42A27DB-BD31-4B8C-83A1-F6EECF244321}">
                <p14:modId xmlns:p14="http://schemas.microsoft.com/office/powerpoint/2010/main" val="2587111964"/>
              </p:ext>
            </p:extLst>
          </p:nvPr>
        </p:nvGraphicFramePr>
        <p:xfrm>
          <a:off x="543227" y="2849880"/>
          <a:ext cx="6467173" cy="1264920"/>
        </p:xfrm>
        <a:graphic>
          <a:graphicData uri="http://schemas.openxmlformats.org/drawingml/2006/table">
            <a:tbl>
              <a:tblPr firstRow="1" bandRow="1">
                <a:tableStyleId>{5940675A-B579-460E-94D1-54222C63F5DA}</a:tableStyleId>
              </a:tblPr>
              <a:tblGrid>
                <a:gridCol w="1818973"/>
                <a:gridCol w="2667000"/>
                <a:gridCol w="1981200"/>
              </a:tblGrid>
              <a:tr h="152400">
                <a:tc gridSpan="3">
                  <a:txBody>
                    <a:bodyPr/>
                    <a:lstStyle/>
                    <a:p>
                      <a:pPr algn="ctr"/>
                      <a:r>
                        <a:rPr lang="en-US" sz="1200" b="1" dirty="0" smtClean="0"/>
                        <a:t>Types of SBAC Constructed Response</a:t>
                      </a:r>
                      <a:r>
                        <a:rPr lang="en-US" sz="12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anchor="ctr">
                    <a:solidFill>
                      <a:schemeClr val="bg1"/>
                    </a:solidFill>
                  </a:tcPr>
                </a:tc>
                <a:tc hMerge="1">
                  <a:txBody>
                    <a:bodyPr/>
                    <a:lstStyle/>
                    <a:p>
                      <a:endParaRPr lang="en-US"/>
                    </a:p>
                  </a:txBody>
                  <a:tcPr/>
                </a:tc>
                <a:tc hMerge="1">
                  <a:txBody>
                    <a:bodyPr/>
                    <a:lstStyle/>
                    <a:p>
                      <a:endParaRPr lang="en-US" dirty="0"/>
                    </a:p>
                  </a:txBody>
                  <a:tcPr/>
                </a:tc>
              </a:tr>
              <a:tr h="370840">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3 Point Extended Response</a:t>
                      </a:r>
                    </a:p>
                  </a:txBody>
                  <a:tcPr>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2-3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2-3 Point Write to Revise Rubrics if a CR</a:t>
                      </a:r>
                      <a:endParaRPr lang="en-US" sz="1000" b="0" dirty="0" smtClean="0"/>
                    </a:p>
                  </a:txBody>
                  <a:tcPr>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11394279"/>
              </p:ext>
            </p:extLst>
          </p:nvPr>
        </p:nvGraphicFramePr>
        <p:xfrm>
          <a:off x="634276" y="4267200"/>
          <a:ext cx="6596016" cy="4206240"/>
        </p:xfrm>
        <a:graphic>
          <a:graphicData uri="http://schemas.openxmlformats.org/drawingml/2006/table">
            <a:tbl>
              <a:tblPr firstRow="1" bandRow="1">
                <a:tableStyleId>{5940675A-B579-460E-94D1-54222C63F5DA}</a:tableStyleId>
              </a:tblPr>
              <a:tblGrid>
                <a:gridCol w="3551701"/>
                <a:gridCol w="3044315"/>
              </a:tblGrid>
              <a:tr h="609600">
                <a:tc gridSpan="2">
                  <a:txBody>
                    <a:bodyPr/>
                    <a:lstStyle/>
                    <a:p>
                      <a:pPr algn="ctr"/>
                      <a:r>
                        <a:rPr lang="en-US" sz="1400" b="1" dirty="0" smtClean="0"/>
                        <a:t>Quarter 2</a:t>
                      </a:r>
                      <a:r>
                        <a:rPr lang="en-US" sz="1400" b="1" baseline="0" dirty="0" smtClean="0"/>
                        <a:t> </a:t>
                      </a:r>
                      <a:r>
                        <a:rPr lang="en-US" sz="14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152400">
                <a:tc>
                  <a:txBody>
                    <a:bodyPr/>
                    <a:lstStyle/>
                    <a:p>
                      <a:pPr algn="ctr"/>
                      <a:r>
                        <a:rPr lang="en-US" sz="1200" b="1" u="sng" dirty="0" smtClean="0">
                          <a:effectLst>
                            <a:outerShdw blurRad="38100" dist="38100" dir="2700000" algn="tl">
                              <a:srgbClr val="000000">
                                <a:alpha val="43137"/>
                              </a:srgbClr>
                            </a:outerShdw>
                          </a:effectLst>
                        </a:rPr>
                        <a:t>Part 1</a:t>
                      </a:r>
                      <a:endParaRPr lang="en-US" sz="1200" b="1" u="sng" dirty="0">
                        <a:effectLst>
                          <a:outerShdw blurRad="38100" dist="38100" dir="2700000" algn="tl">
                            <a:srgbClr val="000000">
                              <a:alpha val="43137"/>
                            </a:srgbClr>
                          </a:outerShdw>
                        </a:effectLst>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u="sng" dirty="0" smtClean="0">
                          <a:effectLst>
                            <a:outerShdw blurRad="38100" dist="38100" dir="2700000" algn="tl">
                              <a:srgbClr val="000000">
                                <a:alpha val="43137"/>
                              </a:srgbClr>
                            </a:outerShdw>
                          </a:effectLst>
                        </a:rPr>
                        <a:t>Part 2</a:t>
                      </a:r>
                      <a:endParaRPr lang="en-US" sz="1200" b="1" u="sng" dirty="0">
                        <a:effectLst>
                          <a:outerShdw blurRad="38100" dist="38100" dir="2700000" algn="tl">
                            <a:srgbClr val="000000">
                              <a:alpha val="43137"/>
                            </a:srgbClr>
                          </a:outerShdw>
                        </a:effectLst>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0412">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n-US" sz="1000" dirty="0" smtClean="0"/>
                        <a:t>     Plan your essay</a:t>
                      </a:r>
                      <a:r>
                        <a:rPr lang="en-US" sz="1000" baseline="0" dirty="0" smtClean="0"/>
                        <a:t> (brainstorming -pre-writing).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Writing a Full Composition 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dirty="0" smtClean="0">
                        <a:solidFill>
                          <a:srgbClr val="002060"/>
                        </a:solidFill>
                      </a:endParaRPr>
                    </a:p>
                    <a:p>
                      <a:pPr>
                        <a:buFont typeface="Arial" pitchFamily="34" charset="0"/>
                        <a:buNone/>
                      </a:pPr>
                      <a:r>
                        <a:rPr lang="en-US" sz="900" b="1" u="sng" dirty="0" smtClean="0">
                          <a:solidFill>
                            <a:srgbClr val="002060"/>
                          </a:solidFill>
                        </a:rPr>
                        <a:t>Full Written Informational Composition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introduction </a:t>
                      </a:r>
                      <a:r>
                        <a:rPr lang="en-US" sz="900" kern="1200" dirty="0" smtClean="0">
                          <a:solidFill>
                            <a:schemeClr val="tx1"/>
                          </a:solidFill>
                          <a:effectLst/>
                          <a:latin typeface="+mn-lt"/>
                          <a:ea typeface="+mn-ea"/>
                          <a:cs typeface="+mn-cs"/>
                        </a:rPr>
                        <a:t>(identifies the topic and provides a focus)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organization </a:t>
                      </a:r>
                      <a:r>
                        <a:rPr lang="en-US" sz="900" kern="1200" dirty="0" smtClean="0">
                          <a:solidFill>
                            <a:schemeClr val="tx1"/>
                          </a:solidFill>
                          <a:effectLst/>
                          <a:latin typeface="+mn-lt"/>
                          <a:ea typeface="+mn-ea"/>
                          <a:cs typeface="+mn-cs"/>
                        </a:rPr>
                        <a:t>(definition, classification, comparison/contrast, etc.),</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development </a:t>
                      </a:r>
                      <a:r>
                        <a:rPr lang="en-US" sz="900" kern="1200" dirty="0" smtClean="0">
                          <a:solidFill>
                            <a:schemeClr val="tx1"/>
                          </a:solidFill>
                          <a:effectLst/>
                          <a:latin typeface="+mn-lt"/>
                          <a:ea typeface="+mn-ea"/>
                          <a:cs typeface="+mn-cs"/>
                        </a:rPr>
                        <a:t>(with facts, concrete details, quotations, other information)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transitions </a:t>
                      </a:r>
                      <a:r>
                        <a:rPr lang="en-US" sz="900" kern="1200" dirty="0" smtClean="0">
                          <a:solidFill>
                            <a:schemeClr val="tx1"/>
                          </a:solidFill>
                          <a:effectLst/>
                          <a:latin typeface="+mn-lt"/>
                          <a:ea typeface="+mn-ea"/>
                          <a:cs typeface="+mn-cs"/>
                        </a:rPr>
                        <a:t>(linking ideas)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precise language and domain‐specific vocabulary</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conclusion </a:t>
                      </a:r>
                      <a:r>
                        <a:rPr lang="en-US" sz="900" kern="1200" dirty="0" smtClean="0">
                          <a:solidFill>
                            <a:schemeClr val="tx1"/>
                          </a:solidFill>
                          <a:effectLst/>
                          <a:latin typeface="+mn-lt"/>
                          <a:ea typeface="+mn-ea"/>
                          <a:cs typeface="+mn-cs"/>
                        </a:rPr>
                        <a:t>(closure) </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Conventions of Standard English</a:t>
                      </a:r>
                      <a:r>
                        <a:rPr lang="en-US" sz="900" kern="1200" dirty="0" smtClean="0">
                          <a:solidFill>
                            <a:schemeClr val="tx1"/>
                          </a:solidFill>
                          <a:effectLst/>
                          <a:latin typeface="+mn-lt"/>
                          <a:ea typeface="+mn-ea"/>
                          <a:cs typeface="+mn-cs"/>
                        </a:rPr>
                        <a:t>. </a:t>
                      </a:r>
                    </a:p>
                    <a:p>
                      <a:pPr>
                        <a:buFont typeface="Arial" pitchFamily="34" charset="0"/>
                        <a:buNone/>
                      </a:pPr>
                      <a:endParaRPr lang="en-US" sz="900" b="1" u="sng" dirty="0" smtClean="0">
                        <a:solidFill>
                          <a:srgbClr val="002060"/>
                        </a:solidFill>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93784" y="8818602"/>
            <a:ext cx="6477000" cy="553998"/>
          </a:xfrm>
          <a:prstGeom prst="rect">
            <a:avLst/>
          </a:prstGeom>
        </p:spPr>
        <p:txBody>
          <a:bodyPr wrap="square">
            <a:spAutoFit/>
          </a:bodyPr>
          <a:lstStyle/>
          <a:p>
            <a:r>
              <a:rPr lang="en-US" sz="1000" b="1" dirty="0"/>
              <a:t>There are  NO Technology-enhanced Items/Tasks (TE) Note:  It is </a:t>
            </a:r>
            <a:r>
              <a:rPr lang="en-US" sz="1000" b="1" i="1" u="sng" dirty="0"/>
              <a:t>highly recommended</a:t>
            </a:r>
            <a:r>
              <a:rPr lang="en-US" sz="1000" b="1" i="1" dirty="0"/>
              <a:t> </a:t>
            </a:r>
            <a:r>
              <a:rPr lang="en-US" sz="1000" b="1" dirty="0"/>
              <a:t>that students have experiences with the following types of tasks from various on-line instructional practice sites, as they are not on the HSD Elementary Assessments: </a:t>
            </a:r>
            <a:r>
              <a:rPr lang="en-US" sz="1000" i="1" dirty="0"/>
              <a:t>reordering text, selecting and changing text, selecting text, and selecting from drop-down menu</a:t>
            </a:r>
          </a:p>
        </p:txBody>
      </p:sp>
    </p:spTree>
    <p:extLst>
      <p:ext uri="{BB962C8B-B14F-4D97-AF65-F5344CB8AC3E}">
        <p14:creationId xmlns:p14="http://schemas.microsoft.com/office/powerpoint/2010/main" val="44341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303716" y="251460"/>
            <a:ext cx="7081519" cy="9174820"/>
          </a:xfrm>
          <a:prstGeom prst="rect">
            <a:avLst/>
          </a:prstGeom>
          <a:noFill/>
          <a:ln>
            <a:noFill/>
          </a:ln>
        </p:spPr>
        <p:txBody>
          <a:bodyPr lIns="101866" tIns="50919" rIns="101866" bIns="50919" anchor="t" anchorCtr="0">
            <a:noAutofit/>
          </a:bodyPr>
          <a:lstStyle/>
          <a:p>
            <a:pPr algn="ctr">
              <a:buSzPct val="25000"/>
            </a:pPr>
            <a:r>
              <a:rPr lang="en-US" sz="1600" b="1" dirty="0">
                <a:solidFill>
                  <a:schemeClr val="dk1"/>
                </a:solidFill>
                <a:latin typeface="Calibri"/>
                <a:ea typeface="Calibri"/>
                <a:cs typeface="Calibri"/>
                <a:sym typeface="Calibri"/>
              </a:rPr>
              <a:t>Discovering </a:t>
            </a:r>
            <a:r>
              <a:rPr lang="en-US" sz="1600" b="1" dirty="0" smtClean="0">
                <a:solidFill>
                  <a:schemeClr val="dk1"/>
                </a:solidFill>
                <a:latin typeface="Calibri"/>
                <a:ea typeface="Calibri"/>
                <a:cs typeface="Calibri"/>
                <a:sym typeface="Calibri"/>
              </a:rPr>
              <a:t>Caves Performance Task Classroom Activity</a:t>
            </a:r>
            <a:endParaRPr lang="en-US" sz="1600" b="1" dirty="0">
              <a:solidFill>
                <a:schemeClr val="dk1"/>
              </a:solidFill>
              <a:latin typeface="Calibri"/>
              <a:ea typeface="Calibri"/>
              <a:cs typeface="Calibri"/>
              <a:sym typeface="Calibri"/>
            </a:endParaRPr>
          </a:p>
          <a:p>
            <a:pPr algn="ctr"/>
            <a:endParaRPr sz="1600" b="1" dirty="0">
              <a:solidFill>
                <a:schemeClr val="dk1"/>
              </a:solidFill>
              <a:latin typeface="Calibri"/>
              <a:ea typeface="Calibri"/>
              <a:cs typeface="Calibri"/>
              <a:sym typeface="Calibri"/>
            </a:endParaRPr>
          </a:p>
          <a:p>
            <a:pPr>
              <a:buSzPct val="25000"/>
            </a:pPr>
            <a:r>
              <a:rPr lang="en-US" sz="1100" i="1" dirty="0">
                <a:solidFill>
                  <a:schemeClr val="dk1"/>
                </a:solidFill>
                <a:latin typeface="Calibri"/>
                <a:ea typeface="Calibri"/>
                <a:cs typeface="Calibri"/>
                <a:sym typeface="Calibri"/>
              </a:rPr>
              <a:t>This classroom pre-activity follows the Smarter Balanced Assessment Consortium general design of contextual elements, resources, learning goals, key terms and purpose [</a:t>
            </a:r>
            <a:r>
              <a:rPr lang="en-US" sz="1100" i="1" u="sng" dirty="0">
                <a:solidFill>
                  <a:schemeClr val="hlink"/>
                </a:solidFill>
                <a:latin typeface="Calibri"/>
                <a:ea typeface="Calibri"/>
                <a:cs typeface="Calibri"/>
                <a:sym typeface="Calibri"/>
                <a:hlinkClick r:id="rId3"/>
              </a:rPr>
              <a:t>http://oaksportal.org/resources/</a:t>
            </a:r>
            <a:r>
              <a:rPr lang="en-US" sz="1100" i="1" dirty="0">
                <a:solidFill>
                  <a:schemeClr val="dk1"/>
                </a:solidFill>
                <a:latin typeface="Calibri"/>
                <a:ea typeface="Calibri"/>
                <a:cs typeface="Calibri"/>
                <a:sym typeface="Calibri"/>
              </a:rPr>
              <a:t>]</a:t>
            </a:r>
          </a:p>
          <a:p>
            <a:pPr>
              <a:buSzPct val="25000"/>
            </a:pPr>
            <a:r>
              <a:rPr lang="en-US" sz="1100" i="1" dirty="0">
                <a:solidFill>
                  <a:schemeClr val="dk1"/>
                </a:solidFill>
                <a:latin typeface="Calibri"/>
                <a:ea typeface="Calibri"/>
                <a:cs typeface="Calibri"/>
                <a:sym typeface="Calibri"/>
              </a:rPr>
              <a:t>The </a:t>
            </a:r>
            <a:r>
              <a:rPr lang="en-US" sz="1100" i="1" dirty="0" smtClean="0">
                <a:solidFill>
                  <a:schemeClr val="dk1"/>
                </a:solidFill>
                <a:latin typeface="Calibri"/>
                <a:ea typeface="Calibri"/>
                <a:cs typeface="Calibri"/>
                <a:sym typeface="Calibri"/>
              </a:rPr>
              <a:t>classroom activity was written by Renae </a:t>
            </a:r>
            <a:r>
              <a:rPr lang="en-US" sz="1100" i="1" dirty="0">
                <a:solidFill>
                  <a:schemeClr val="dk1"/>
                </a:solidFill>
                <a:latin typeface="Calibri"/>
                <a:ea typeface="Calibri"/>
                <a:cs typeface="Calibri"/>
                <a:sym typeface="Calibri"/>
              </a:rPr>
              <a:t>Iversen and Sandy Maines.</a:t>
            </a:r>
          </a:p>
          <a:p>
            <a:endParaRPr sz="1100" i="1"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The Classroom Activity introduces students to the context of a performance task, so they are not disadvantaged in demonstrating the skills the task intends to assess. </a:t>
            </a:r>
          </a:p>
          <a:p>
            <a:endParaRPr sz="700"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Contextual elements include:</a:t>
            </a:r>
          </a:p>
          <a:p>
            <a:endParaRPr sz="600" dirty="0">
              <a:solidFill>
                <a:schemeClr val="dk1"/>
              </a:solidFill>
              <a:latin typeface="Calibri"/>
              <a:ea typeface="Calibri"/>
              <a:cs typeface="Calibri"/>
              <a:sym typeface="Calibri"/>
            </a:endParaRPr>
          </a:p>
          <a:p>
            <a:pPr marL="254706" indent="-254706">
              <a:buClr>
                <a:schemeClr val="dk1"/>
              </a:buClr>
              <a:buSzPct val="100000"/>
              <a:buFont typeface="Calibri"/>
              <a:buAutoNum type="arabicPeriod"/>
            </a:pPr>
            <a:r>
              <a:rPr lang="en-US" sz="1300" dirty="0">
                <a:solidFill>
                  <a:schemeClr val="dk1"/>
                </a:solidFill>
                <a:latin typeface="Calibri"/>
                <a:ea typeface="Calibri"/>
                <a:cs typeface="Calibri"/>
                <a:sym typeface="Calibri"/>
              </a:rPr>
              <a:t>an </a:t>
            </a:r>
            <a:r>
              <a:rPr lang="en-US" sz="1300" b="1" dirty="0">
                <a:solidFill>
                  <a:schemeClr val="dk1"/>
                </a:solidFill>
                <a:latin typeface="Calibri"/>
                <a:ea typeface="Calibri"/>
                <a:cs typeface="Calibri"/>
                <a:sym typeface="Calibri"/>
              </a:rPr>
              <a:t>understanding of the setting or situation </a:t>
            </a:r>
            <a:r>
              <a:rPr lang="en-US" sz="1300" dirty="0">
                <a:solidFill>
                  <a:schemeClr val="dk1"/>
                </a:solidFill>
                <a:latin typeface="Calibri"/>
                <a:ea typeface="Calibri"/>
                <a:cs typeface="Calibri"/>
                <a:sym typeface="Calibri"/>
              </a:rPr>
              <a:t>in which the task is placed</a:t>
            </a:r>
          </a:p>
          <a:p>
            <a:pPr marL="254706" indent="-254706">
              <a:buClr>
                <a:schemeClr val="dk1"/>
              </a:buClr>
              <a:buSzPct val="100000"/>
              <a:buFont typeface="Calibri"/>
              <a:buAutoNum type="arabicPeriod"/>
            </a:pPr>
            <a:r>
              <a:rPr lang="en-US" sz="1300" dirty="0">
                <a:solidFill>
                  <a:schemeClr val="dk1"/>
                </a:solidFill>
                <a:latin typeface="Calibri"/>
                <a:ea typeface="Calibri"/>
                <a:cs typeface="Calibri"/>
                <a:sym typeface="Calibri"/>
              </a:rPr>
              <a:t>potentially </a:t>
            </a:r>
            <a:r>
              <a:rPr lang="en-US" sz="1300" b="1" dirty="0">
                <a:solidFill>
                  <a:schemeClr val="dk1"/>
                </a:solidFill>
                <a:latin typeface="Calibri"/>
                <a:ea typeface="Calibri"/>
                <a:cs typeface="Calibri"/>
                <a:sym typeface="Calibri"/>
              </a:rPr>
              <a:t>unfamiliar concepts </a:t>
            </a:r>
            <a:r>
              <a:rPr lang="en-US" sz="1300" dirty="0">
                <a:solidFill>
                  <a:schemeClr val="dk1"/>
                </a:solidFill>
                <a:latin typeface="Calibri"/>
                <a:ea typeface="Calibri"/>
                <a:cs typeface="Calibri"/>
                <a:sym typeface="Calibri"/>
              </a:rPr>
              <a:t>that are associated with the scenario</a:t>
            </a:r>
          </a:p>
          <a:p>
            <a:pPr marL="254706" indent="-254706">
              <a:buClr>
                <a:schemeClr val="dk1"/>
              </a:buClr>
              <a:buSzPct val="100000"/>
              <a:buFont typeface="Calibri"/>
              <a:buAutoNum type="arabicPeriod"/>
            </a:pPr>
            <a:r>
              <a:rPr lang="en-US" sz="1300" b="1" dirty="0">
                <a:solidFill>
                  <a:schemeClr val="dk1"/>
                </a:solidFill>
                <a:latin typeface="Calibri"/>
                <a:ea typeface="Calibri"/>
                <a:cs typeface="Calibri"/>
                <a:sym typeface="Calibri"/>
              </a:rPr>
              <a:t>key terms or vocabulary </a:t>
            </a:r>
            <a:r>
              <a:rPr lang="en-US" sz="1300" dirty="0">
                <a:solidFill>
                  <a:schemeClr val="dk1"/>
                </a:solidFill>
                <a:latin typeface="Calibri"/>
                <a:ea typeface="Calibri"/>
                <a:cs typeface="Calibri"/>
                <a:sym typeface="Calibri"/>
              </a:rPr>
              <a:t>students will need to understand in order to meaningfully engage with and complete the performance task</a:t>
            </a:r>
          </a:p>
          <a:p>
            <a:endParaRPr sz="600"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The Classroom Activity is also intended to generate student interest in further exploration of the key idea(s). The Classroom Activity should be easy to implement with clear instructions. </a:t>
            </a:r>
          </a:p>
          <a:p>
            <a:endParaRPr sz="600"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Please read through the entire Classroom Activity before beginning the activity with students to ensure any classroom preparation can be completed in advance. Throughout the activity, it is permissible to pause and ask students if they have any questions.</a:t>
            </a:r>
          </a:p>
          <a:p>
            <a:endParaRPr sz="600" dirty="0">
              <a:solidFill>
                <a:schemeClr val="dk1"/>
              </a:solidFill>
              <a:latin typeface="Calibri"/>
              <a:ea typeface="Calibri"/>
              <a:cs typeface="Calibri"/>
              <a:sym typeface="Calibri"/>
            </a:endParaRPr>
          </a:p>
          <a:p>
            <a:pPr>
              <a:buSzPct val="25000"/>
            </a:pPr>
            <a:r>
              <a:rPr lang="en-US" sz="1300" b="1" dirty="0">
                <a:solidFill>
                  <a:schemeClr val="dk1"/>
                </a:solidFill>
                <a:latin typeface="Calibri"/>
                <a:ea typeface="Calibri"/>
                <a:cs typeface="Calibri"/>
                <a:sym typeface="Calibri"/>
              </a:rPr>
              <a:t>Resources needed:</a:t>
            </a:r>
          </a:p>
          <a:p>
            <a:endParaRPr sz="600" b="1" dirty="0">
              <a:solidFill>
                <a:schemeClr val="dk1"/>
              </a:solidFill>
              <a:latin typeface="Calibri"/>
              <a:ea typeface="Calibri"/>
              <a:cs typeface="Calibri"/>
              <a:sym typeface="Calibri"/>
            </a:endParaRPr>
          </a:p>
          <a:p>
            <a:pPr marL="191030" indent="-191030">
              <a:buClr>
                <a:schemeClr val="dk1"/>
              </a:buClr>
              <a:buSzPct val="100000"/>
              <a:buFont typeface="Arial" panose="020B0604020202020204" pitchFamily="34" charset="0"/>
              <a:buChar char="•"/>
            </a:pPr>
            <a:r>
              <a:rPr lang="en-US" sz="1300" u="sng" dirty="0">
                <a:solidFill>
                  <a:schemeClr val="hlink"/>
                </a:solidFill>
                <a:latin typeface="Calibri"/>
                <a:ea typeface="Calibri"/>
                <a:cs typeface="Calibri"/>
                <a:sym typeface="Calibri"/>
                <a:hlinkClick r:id="rId4"/>
              </a:rPr>
              <a:t>http://www.tubechop.com/watch/6414909</a:t>
            </a:r>
            <a:r>
              <a:rPr lang="en-US" sz="1300" dirty="0">
                <a:solidFill>
                  <a:schemeClr val="dk1"/>
                </a:solidFill>
                <a:latin typeface="Calibri"/>
                <a:ea typeface="Calibri"/>
                <a:cs typeface="Calibri"/>
                <a:sym typeface="Calibri"/>
              </a:rPr>
              <a:t> (Mammoth Cave)</a:t>
            </a:r>
          </a:p>
          <a:p>
            <a:pPr marL="191030" indent="-191030">
              <a:buClr>
                <a:schemeClr val="dk1"/>
              </a:buClr>
              <a:buSzPct val="100000"/>
              <a:buFont typeface="Arial" panose="020B0604020202020204" pitchFamily="34" charset="0"/>
              <a:buChar char="•"/>
            </a:pPr>
            <a:r>
              <a:rPr lang="en-US" sz="1300" u="sng" dirty="0">
                <a:solidFill>
                  <a:schemeClr val="hlink"/>
                </a:solidFill>
                <a:latin typeface="Calibri"/>
                <a:ea typeface="Calibri"/>
                <a:cs typeface="Calibri"/>
                <a:sym typeface="Calibri"/>
                <a:hlinkClick r:id="rId5"/>
              </a:rPr>
              <a:t>http://www.tubechop.com/watch/6414911</a:t>
            </a:r>
            <a:r>
              <a:rPr lang="en-US" sz="1300" dirty="0">
                <a:solidFill>
                  <a:schemeClr val="dk1"/>
                </a:solidFill>
                <a:latin typeface="Calibri"/>
                <a:ea typeface="Calibri"/>
                <a:cs typeface="Calibri"/>
                <a:sym typeface="Calibri"/>
              </a:rPr>
              <a:t>  (Oregon Cave)</a:t>
            </a:r>
          </a:p>
          <a:p>
            <a:pPr marL="191030" indent="-191030">
              <a:buClr>
                <a:schemeClr val="dk1"/>
              </a:buClr>
              <a:buSzPct val="100000"/>
              <a:buFont typeface="Arial" panose="020B0604020202020204" pitchFamily="34" charset="0"/>
              <a:buChar char="•"/>
            </a:pPr>
            <a:r>
              <a:rPr lang="en-US" sz="1300" dirty="0">
                <a:solidFill>
                  <a:schemeClr val="dk1"/>
                </a:solidFill>
                <a:latin typeface="Calibri"/>
                <a:ea typeface="Calibri"/>
                <a:cs typeface="Calibri"/>
                <a:sym typeface="Calibri"/>
              </a:rPr>
              <a:t>Place to record/display student responses (chart paper, white board, </a:t>
            </a:r>
            <a:r>
              <a:rPr lang="en-US" sz="1300" dirty="0" err="1">
                <a:solidFill>
                  <a:schemeClr val="dk1"/>
                </a:solidFill>
                <a:latin typeface="Calibri"/>
                <a:ea typeface="Calibri"/>
                <a:cs typeface="Calibri"/>
                <a:sym typeface="Calibri"/>
              </a:rPr>
              <a:t>SmartBoard</a:t>
            </a:r>
            <a:r>
              <a:rPr lang="en-US" sz="1300" dirty="0">
                <a:solidFill>
                  <a:schemeClr val="dk1"/>
                </a:solidFill>
                <a:latin typeface="Calibri"/>
                <a:ea typeface="Calibri"/>
                <a:cs typeface="Calibri"/>
                <a:sym typeface="Calibri"/>
              </a:rPr>
              <a:t>, etc.)</a:t>
            </a:r>
          </a:p>
          <a:p>
            <a:pPr marL="191030" indent="-155654">
              <a:buClr>
                <a:schemeClr val="dk1"/>
              </a:buClr>
            </a:pPr>
            <a:endParaRPr sz="600" dirty="0">
              <a:solidFill>
                <a:schemeClr val="dk1"/>
              </a:solidFill>
              <a:latin typeface="Calibri"/>
              <a:ea typeface="Calibri"/>
              <a:cs typeface="Calibri"/>
              <a:sym typeface="Calibri"/>
            </a:endParaRPr>
          </a:p>
          <a:p>
            <a:pPr>
              <a:buSzPct val="25000"/>
            </a:pPr>
            <a:r>
              <a:rPr lang="en-US" sz="1300" b="1" dirty="0">
                <a:solidFill>
                  <a:schemeClr val="dk1"/>
                </a:solidFill>
                <a:latin typeface="Calibri"/>
                <a:ea typeface="Calibri"/>
                <a:cs typeface="Calibri"/>
                <a:sym typeface="Calibri"/>
              </a:rPr>
              <a:t>Learning Goals</a:t>
            </a:r>
            <a:r>
              <a:rPr lang="en-US" sz="1300" dirty="0">
                <a:solidFill>
                  <a:schemeClr val="dk1"/>
                </a:solidFill>
                <a:latin typeface="Calibri"/>
                <a:ea typeface="Calibri"/>
                <a:cs typeface="Calibri"/>
                <a:sym typeface="Calibri"/>
              </a:rPr>
              <a:t>:</a:t>
            </a:r>
          </a:p>
          <a:p>
            <a:endParaRPr sz="600" dirty="0">
              <a:solidFill>
                <a:schemeClr val="dk1"/>
              </a:solidFill>
              <a:latin typeface="Calibri"/>
              <a:ea typeface="Calibri"/>
              <a:cs typeface="Calibri"/>
              <a:sym typeface="Calibri"/>
            </a:endParaRPr>
          </a:p>
          <a:p>
            <a:pPr>
              <a:buClr>
                <a:schemeClr val="dk1"/>
              </a:buClr>
              <a:buSzPct val="100000"/>
            </a:pPr>
            <a:r>
              <a:rPr lang="en-US" sz="1300" dirty="0">
                <a:solidFill>
                  <a:schemeClr val="dk1"/>
                </a:solidFill>
                <a:latin typeface="Calibri"/>
                <a:ea typeface="Calibri"/>
                <a:cs typeface="Calibri"/>
                <a:sym typeface="Calibri"/>
              </a:rPr>
              <a:t>Students will</a:t>
            </a:r>
          </a:p>
          <a:p>
            <a:pPr marL="382059" indent="-191030">
              <a:buClr>
                <a:schemeClr val="dk1"/>
              </a:buClr>
              <a:buSzPct val="100000"/>
              <a:buFont typeface="Arial" panose="020B0604020202020204" pitchFamily="34" charset="0"/>
              <a:buChar char="•"/>
            </a:pPr>
            <a:r>
              <a:rPr lang="en-US" sz="1300" dirty="0">
                <a:solidFill>
                  <a:schemeClr val="dk1"/>
                </a:solidFill>
                <a:latin typeface="Calibri"/>
                <a:ea typeface="Calibri"/>
                <a:cs typeface="Calibri"/>
                <a:sym typeface="Calibri"/>
              </a:rPr>
              <a:t>      know and understand that spelunking is a method of cave exploration</a:t>
            </a:r>
          </a:p>
          <a:p>
            <a:pPr marL="382059" indent="-191030">
              <a:buClr>
                <a:schemeClr val="dk1"/>
              </a:buClr>
              <a:buSzPct val="100000"/>
              <a:buFont typeface="Arial" panose="020B0604020202020204" pitchFamily="34" charset="0"/>
              <a:buChar char="•"/>
            </a:pPr>
            <a:r>
              <a:rPr lang="en-US" sz="1300" dirty="0">
                <a:solidFill>
                  <a:schemeClr val="dk1"/>
                </a:solidFill>
                <a:latin typeface="Calibri"/>
                <a:ea typeface="Calibri"/>
                <a:cs typeface="Calibri"/>
                <a:sym typeface="Calibri"/>
              </a:rPr>
              <a:t>      know and understand that caves have specific features</a:t>
            </a:r>
          </a:p>
          <a:p>
            <a:pPr marL="191030" indent="-7075"/>
            <a:endParaRPr sz="600" dirty="0">
              <a:solidFill>
                <a:schemeClr val="dk1"/>
              </a:solidFill>
              <a:latin typeface="Calibri"/>
              <a:ea typeface="Calibri"/>
              <a:cs typeface="Calibri"/>
              <a:sym typeface="Calibri"/>
            </a:endParaRPr>
          </a:p>
          <a:p>
            <a:pPr marL="191030" indent="-7075"/>
            <a:endParaRPr sz="600"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Students will understand the key terms:</a:t>
            </a:r>
          </a:p>
          <a:p>
            <a:pPr marL="191030" indent="-191030">
              <a:buClr>
                <a:schemeClr val="dk1"/>
              </a:buClr>
              <a:buSzPct val="100000"/>
              <a:buFont typeface="Arial" panose="020B0604020202020204" pitchFamily="34" charset="0"/>
              <a:buChar char="•"/>
            </a:pPr>
            <a:r>
              <a:rPr lang="en-US" sz="1300" dirty="0">
                <a:solidFill>
                  <a:schemeClr val="dk1"/>
                </a:solidFill>
                <a:latin typeface="Calibri"/>
                <a:ea typeface="Calibri"/>
                <a:cs typeface="Calibri"/>
                <a:sym typeface="Calibri"/>
              </a:rPr>
              <a:t>Exploration-  to learn about caves by investigating and studying them </a:t>
            </a:r>
          </a:p>
          <a:p>
            <a:pPr marL="191030" indent="-191030">
              <a:buClr>
                <a:schemeClr val="dk1"/>
              </a:buClr>
              <a:buSzPct val="100000"/>
              <a:buFont typeface="Arial" panose="020B0604020202020204" pitchFamily="34" charset="0"/>
              <a:buChar char="•"/>
            </a:pPr>
            <a:r>
              <a:rPr lang="en-US" sz="1300" dirty="0">
                <a:solidFill>
                  <a:schemeClr val="dk1"/>
                </a:solidFill>
                <a:latin typeface="Calibri"/>
                <a:ea typeface="Calibri"/>
                <a:cs typeface="Calibri"/>
                <a:sym typeface="Calibri"/>
              </a:rPr>
              <a:t>Features-  the structures, forms, and appearances of caves </a:t>
            </a:r>
          </a:p>
          <a:p>
            <a:endParaRPr sz="1300" dirty="0">
              <a:solidFill>
                <a:schemeClr val="dk1"/>
              </a:solidFill>
              <a:latin typeface="Calibri"/>
              <a:ea typeface="Calibri"/>
              <a:cs typeface="Calibri"/>
              <a:sym typeface="Calibri"/>
            </a:endParaRPr>
          </a:p>
          <a:p>
            <a:pPr>
              <a:buSzPct val="25000"/>
            </a:pPr>
            <a:r>
              <a:rPr lang="en-US" sz="1100" i="1" dirty="0">
                <a:solidFill>
                  <a:schemeClr val="dk1"/>
                </a:solidFill>
                <a:latin typeface="Calibri"/>
                <a:ea typeface="Calibri"/>
                <a:cs typeface="Calibri"/>
                <a:sym typeface="Calibri"/>
              </a:rPr>
              <a:t>Note: Definitions are provided here for the convenience of facilitators. Students are expected to understand these key terms in the context of the task, not memorize the definitions</a:t>
            </a:r>
            <a:r>
              <a:rPr lang="en-US" sz="1300" dirty="0">
                <a:solidFill>
                  <a:schemeClr val="dk1"/>
                </a:solidFill>
                <a:latin typeface="Calibri"/>
                <a:ea typeface="Calibri"/>
                <a:cs typeface="Calibri"/>
                <a:sym typeface="Calibri"/>
              </a:rPr>
              <a:t>. </a:t>
            </a:r>
          </a:p>
          <a:p>
            <a:endParaRPr sz="600" b="1" dirty="0">
              <a:solidFill>
                <a:schemeClr val="dk1"/>
              </a:solidFill>
              <a:latin typeface="Calibri"/>
              <a:ea typeface="Calibri"/>
              <a:cs typeface="Calibri"/>
              <a:sym typeface="Calibri"/>
            </a:endParaRPr>
          </a:p>
          <a:p>
            <a:pPr marL="191030" indent="-106128">
              <a:buClr>
                <a:schemeClr val="dk1"/>
              </a:buClr>
            </a:pPr>
            <a:endParaRPr sz="1300" b="1"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[Purpose: The facilitator’s goal is to help students learn about the features of a cave through exploration. </a:t>
            </a: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pPr>
              <a:buSzPct val="25000"/>
            </a:pPr>
            <a:r>
              <a:rPr lang="en-US" sz="1000" dirty="0">
                <a:solidFill>
                  <a:schemeClr val="dk1"/>
                </a:solidFill>
                <a:latin typeface="Calibri"/>
                <a:ea typeface="Calibri"/>
                <a:cs typeface="Calibri"/>
                <a:sym typeface="Calibri"/>
              </a:rPr>
              <a:t>*Facilitators can decide whether they want to display ancillary materials using an overhead projector or computer/</a:t>
            </a:r>
            <a:r>
              <a:rPr lang="en-US" sz="1000" dirty="0" err="1">
                <a:solidFill>
                  <a:schemeClr val="dk1"/>
                </a:solidFill>
                <a:latin typeface="Calibri"/>
                <a:ea typeface="Calibri"/>
                <a:cs typeface="Calibri"/>
                <a:sym typeface="Calibri"/>
              </a:rPr>
              <a:t>Smartboard</a:t>
            </a:r>
            <a:r>
              <a:rPr lang="en-US" sz="1000" dirty="0">
                <a:solidFill>
                  <a:schemeClr val="dk1"/>
                </a:solidFill>
                <a:latin typeface="Calibri"/>
                <a:ea typeface="Calibri"/>
                <a:cs typeface="Calibri"/>
                <a:sym typeface="Calibri"/>
              </a:rPr>
              <a:t>, or whether they want to produce them as a handout for students.</a:t>
            </a:r>
          </a:p>
        </p:txBody>
      </p:sp>
    </p:spTree>
    <p:extLst>
      <p:ext uri="{BB962C8B-B14F-4D97-AF65-F5344CB8AC3E}">
        <p14:creationId xmlns:p14="http://schemas.microsoft.com/office/powerpoint/2010/main" val="1591762914"/>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303716" y="251460"/>
            <a:ext cx="7081519" cy="8870120"/>
          </a:xfrm>
          <a:prstGeom prst="rect">
            <a:avLst/>
          </a:prstGeom>
          <a:noFill/>
          <a:ln>
            <a:noFill/>
          </a:ln>
        </p:spPr>
        <p:txBody>
          <a:bodyPr lIns="101866" tIns="50919" rIns="101866" bIns="50919" anchor="t" anchorCtr="0">
            <a:noAutofit/>
          </a:bodyPr>
          <a:lstStyle/>
          <a:p>
            <a:pPr>
              <a:buSzPct val="25000"/>
            </a:pPr>
            <a:r>
              <a:rPr lang="en-US" sz="1600" b="1">
                <a:solidFill>
                  <a:schemeClr val="dk1"/>
                </a:solidFill>
                <a:latin typeface="Calibri"/>
                <a:ea typeface="Calibri"/>
                <a:cs typeface="Calibri"/>
                <a:sym typeface="Calibri"/>
              </a:rPr>
              <a:t>Title:  </a:t>
            </a:r>
            <a:r>
              <a:rPr lang="en-US" sz="1600" b="1" i="1">
                <a:solidFill>
                  <a:schemeClr val="dk1"/>
                </a:solidFill>
                <a:latin typeface="Calibri"/>
                <a:ea typeface="Calibri"/>
                <a:cs typeface="Calibri"/>
                <a:sym typeface="Calibri"/>
              </a:rPr>
              <a:t>Discovering Caves</a:t>
            </a:r>
          </a:p>
          <a:p>
            <a:endParaRPr sz="1300" i="1">
              <a:solidFill>
                <a:schemeClr val="dk1"/>
              </a:solidFill>
              <a:latin typeface="Calibri"/>
              <a:ea typeface="Calibri"/>
              <a:cs typeface="Calibri"/>
              <a:sym typeface="Calibri"/>
            </a:endParaRPr>
          </a:p>
          <a:p>
            <a:pPr>
              <a:buSzPct val="25000"/>
            </a:pPr>
            <a:r>
              <a:rPr lang="en-US" sz="1300" b="1">
                <a:solidFill>
                  <a:schemeClr val="dk1"/>
                </a:solidFill>
                <a:latin typeface="Calibri"/>
                <a:ea typeface="Calibri"/>
                <a:cs typeface="Calibri"/>
                <a:sym typeface="Calibri"/>
              </a:rPr>
              <a:t>Facilitator says:</a:t>
            </a:r>
          </a:p>
          <a:p>
            <a:pPr>
              <a:buSzPct val="25000"/>
            </a:pPr>
            <a:r>
              <a:rPr lang="en-US" sz="1300" i="1">
                <a:solidFill>
                  <a:schemeClr val="dk1"/>
                </a:solidFill>
                <a:latin typeface="Calibri"/>
                <a:ea typeface="Calibri"/>
                <a:cs typeface="Calibri"/>
                <a:sym typeface="Calibri"/>
              </a:rPr>
              <a:t>Today, we will get ready for the Carlsbad Caverns Performance Task.  First I would like each person to take a moment and think about what you already know about caves or caverns.  Have you been in a cave?  What did you observe or experience?  </a:t>
            </a:r>
          </a:p>
          <a:p>
            <a:endParaRPr sz="1300" i="1">
              <a:solidFill>
                <a:schemeClr val="dk1"/>
              </a:solidFill>
              <a:latin typeface="Calibri"/>
              <a:ea typeface="Calibri"/>
              <a:cs typeface="Calibri"/>
              <a:sym typeface="Calibri"/>
            </a:endParaRPr>
          </a:p>
          <a:p>
            <a:pPr>
              <a:buSzPct val="25000"/>
            </a:pPr>
            <a:r>
              <a:rPr lang="en-US" sz="1300">
                <a:solidFill>
                  <a:schemeClr val="dk1"/>
                </a:solidFill>
                <a:latin typeface="Calibri"/>
                <a:ea typeface="Calibri"/>
                <a:cs typeface="Calibri"/>
                <a:sym typeface="Calibri"/>
              </a:rPr>
              <a:t>[Give students 1 minute to recall and think about caves.]</a:t>
            </a:r>
          </a:p>
          <a:p>
            <a:endParaRPr sz="1300" i="1">
              <a:solidFill>
                <a:schemeClr val="dk1"/>
              </a:solidFill>
              <a:latin typeface="Calibri"/>
              <a:ea typeface="Calibri"/>
              <a:cs typeface="Calibri"/>
              <a:sym typeface="Calibri"/>
            </a:endParaRPr>
          </a:p>
          <a:p>
            <a:pPr>
              <a:buSzPct val="25000"/>
            </a:pPr>
            <a:r>
              <a:rPr lang="en-US" sz="1300">
                <a:solidFill>
                  <a:schemeClr val="dk1"/>
                </a:solidFill>
                <a:latin typeface="Calibri"/>
                <a:ea typeface="Calibri"/>
                <a:cs typeface="Calibri"/>
                <a:sym typeface="Calibri"/>
              </a:rPr>
              <a:t>[Choose a few student volunteers to share what they know about caves/caverns with the group.  Teacher will record ideas where all students can see them.]</a:t>
            </a:r>
          </a:p>
          <a:p>
            <a:endParaRPr sz="1300" i="1">
              <a:solidFill>
                <a:schemeClr val="dk1"/>
              </a:solidFill>
              <a:latin typeface="Calibri"/>
              <a:ea typeface="Calibri"/>
              <a:cs typeface="Calibri"/>
              <a:sym typeface="Calibri"/>
            </a:endParaRPr>
          </a:p>
          <a:p>
            <a:pPr>
              <a:buSzPct val="25000"/>
            </a:pPr>
            <a:r>
              <a:rPr lang="en-US" sz="1300" b="1">
                <a:solidFill>
                  <a:schemeClr val="dk1"/>
                </a:solidFill>
                <a:latin typeface="Calibri"/>
                <a:ea typeface="Calibri"/>
                <a:cs typeface="Calibri"/>
                <a:sym typeface="Calibri"/>
              </a:rPr>
              <a:t>Possible student responses (unscripted):</a:t>
            </a:r>
          </a:p>
          <a:p>
            <a:pPr marL="191030" indent="-191030">
              <a:buClr>
                <a:schemeClr val="dk1"/>
              </a:buClr>
              <a:buSzPct val="100000"/>
              <a:buFont typeface="Arial"/>
              <a:buChar char="•"/>
            </a:pPr>
            <a:r>
              <a:rPr lang="en-US" sz="1300">
                <a:solidFill>
                  <a:schemeClr val="dk1"/>
                </a:solidFill>
                <a:latin typeface="Calibri"/>
                <a:ea typeface="Calibri"/>
                <a:cs typeface="Calibri"/>
                <a:sym typeface="Calibri"/>
              </a:rPr>
              <a:t>I’ve been to Oregon Caves.</a:t>
            </a:r>
          </a:p>
          <a:p>
            <a:pPr marL="191030" indent="-191030">
              <a:buClr>
                <a:schemeClr val="dk1"/>
              </a:buClr>
              <a:buSzPct val="100000"/>
              <a:buFont typeface="Arial"/>
              <a:buChar char="•"/>
            </a:pPr>
            <a:r>
              <a:rPr lang="en-US" sz="1300">
                <a:solidFill>
                  <a:schemeClr val="dk1"/>
                </a:solidFill>
                <a:latin typeface="Calibri"/>
                <a:ea typeface="Calibri"/>
                <a:cs typeface="Calibri"/>
                <a:sym typeface="Calibri"/>
              </a:rPr>
              <a:t>Caves have water in them.</a:t>
            </a:r>
          </a:p>
          <a:p>
            <a:pPr marL="191030" indent="-191030">
              <a:buClr>
                <a:schemeClr val="dk1"/>
              </a:buClr>
              <a:buSzPct val="100000"/>
              <a:buFont typeface="Arial"/>
              <a:buChar char="•"/>
            </a:pPr>
            <a:r>
              <a:rPr lang="en-US" sz="1300">
                <a:solidFill>
                  <a:schemeClr val="dk1"/>
                </a:solidFill>
                <a:latin typeface="Calibri"/>
                <a:ea typeface="Calibri"/>
                <a:cs typeface="Calibri"/>
                <a:sym typeface="Calibri"/>
              </a:rPr>
              <a:t>Caves are large and dark.</a:t>
            </a:r>
          </a:p>
          <a:p>
            <a:pPr marL="191030" indent="-191030">
              <a:buClr>
                <a:schemeClr val="dk1"/>
              </a:buClr>
              <a:buSzPct val="100000"/>
              <a:buFont typeface="Arial"/>
              <a:buChar char="•"/>
            </a:pPr>
            <a:r>
              <a:rPr lang="en-US" sz="1300">
                <a:solidFill>
                  <a:schemeClr val="dk1"/>
                </a:solidFill>
                <a:latin typeface="Calibri"/>
                <a:ea typeface="Calibri"/>
                <a:cs typeface="Calibri"/>
                <a:sym typeface="Calibri"/>
              </a:rPr>
              <a:t>Animals hide in them. </a:t>
            </a:r>
          </a:p>
          <a:p>
            <a:endParaRPr sz="1300" i="1">
              <a:solidFill>
                <a:schemeClr val="dk1"/>
              </a:solidFill>
              <a:latin typeface="Calibri"/>
              <a:ea typeface="Calibri"/>
              <a:cs typeface="Calibri"/>
              <a:sym typeface="Calibri"/>
            </a:endParaRPr>
          </a:p>
          <a:p>
            <a:pPr>
              <a:buSzPct val="25000"/>
            </a:pPr>
            <a:r>
              <a:rPr lang="en-US" sz="1300" b="1">
                <a:solidFill>
                  <a:schemeClr val="dk1"/>
                </a:solidFill>
                <a:latin typeface="Calibri"/>
                <a:ea typeface="Calibri"/>
                <a:cs typeface="Calibri"/>
                <a:sym typeface="Calibri"/>
              </a:rPr>
              <a:t>Facilitator says:     </a:t>
            </a:r>
          </a:p>
          <a:p>
            <a:pPr>
              <a:buSzPct val="25000"/>
            </a:pPr>
            <a:r>
              <a:rPr lang="en-US" sz="1300" i="1">
                <a:solidFill>
                  <a:schemeClr val="dk1"/>
                </a:solidFill>
                <a:latin typeface="Calibri"/>
                <a:ea typeface="Calibri"/>
                <a:cs typeface="Calibri"/>
                <a:sym typeface="Calibri"/>
              </a:rPr>
              <a:t>Now we are going to watch a video about exploring caves.  Observe what the people are doing in the video and be prepared to share your findings with the group. </a:t>
            </a:r>
          </a:p>
          <a:p>
            <a:endParaRPr sz="1300" i="1">
              <a:solidFill>
                <a:schemeClr val="dk1"/>
              </a:solidFill>
              <a:latin typeface="Calibri"/>
              <a:ea typeface="Calibri"/>
              <a:cs typeface="Calibri"/>
              <a:sym typeface="Calibri"/>
            </a:endParaRPr>
          </a:p>
          <a:p>
            <a:pPr>
              <a:buSzPct val="25000"/>
            </a:pPr>
            <a:r>
              <a:rPr lang="en-US" sz="1300">
                <a:solidFill>
                  <a:schemeClr val="dk1"/>
                </a:solidFill>
                <a:latin typeface="Calibri"/>
                <a:ea typeface="Calibri"/>
                <a:cs typeface="Calibri"/>
                <a:sym typeface="Calibri"/>
              </a:rPr>
              <a:t>[Show video 1: </a:t>
            </a:r>
            <a:r>
              <a:rPr lang="en-US" sz="1300" u="sng">
                <a:solidFill>
                  <a:schemeClr val="hlink"/>
                </a:solidFill>
                <a:latin typeface="Calibri"/>
                <a:ea typeface="Calibri"/>
                <a:cs typeface="Calibri"/>
                <a:sym typeface="Calibri"/>
                <a:hlinkClick r:id="rId3"/>
              </a:rPr>
              <a:t>http://www.tubechop.com/watch/6414909</a:t>
            </a:r>
            <a:r>
              <a:rPr lang="en-US" sz="1300" u="sng">
                <a:solidFill>
                  <a:schemeClr val="dk1"/>
                </a:solidFill>
                <a:latin typeface="Calibri"/>
                <a:ea typeface="Calibri"/>
                <a:cs typeface="Calibri"/>
                <a:sym typeface="Calibri"/>
              </a:rPr>
              <a:t>]</a:t>
            </a:r>
            <a:r>
              <a:rPr lang="en-US" sz="1300">
                <a:solidFill>
                  <a:schemeClr val="dk1"/>
                </a:solidFill>
                <a:latin typeface="Calibri"/>
                <a:ea typeface="Calibri"/>
                <a:cs typeface="Calibri"/>
                <a:sym typeface="Calibri"/>
              </a:rPr>
              <a:t>   </a:t>
            </a:r>
          </a:p>
          <a:p>
            <a:endParaRPr sz="1300" i="1">
              <a:solidFill>
                <a:schemeClr val="dk1"/>
              </a:solidFill>
              <a:latin typeface="Calibri"/>
              <a:ea typeface="Calibri"/>
              <a:cs typeface="Calibri"/>
              <a:sym typeface="Calibri"/>
            </a:endParaRPr>
          </a:p>
          <a:p>
            <a:pPr>
              <a:buSzPct val="25000"/>
            </a:pPr>
            <a:r>
              <a:rPr lang="en-US" sz="1300" b="1">
                <a:solidFill>
                  <a:schemeClr val="dk1"/>
                </a:solidFill>
                <a:latin typeface="Calibri"/>
                <a:ea typeface="Calibri"/>
                <a:cs typeface="Calibri"/>
                <a:sym typeface="Calibri"/>
              </a:rPr>
              <a:t>Facilitator says:</a:t>
            </a:r>
          </a:p>
          <a:p>
            <a:pPr>
              <a:buSzPct val="25000"/>
            </a:pPr>
            <a:r>
              <a:rPr lang="en-US" sz="1300" i="1">
                <a:solidFill>
                  <a:schemeClr val="dk1"/>
                </a:solidFill>
                <a:latin typeface="Calibri"/>
                <a:ea typeface="Calibri"/>
                <a:cs typeface="Calibri"/>
                <a:sym typeface="Calibri"/>
              </a:rPr>
              <a:t>Cave exploration can be exciting and scary!  In the video, you saw teenagers exploring, or spelunking, through the Mammoth Cave.  Spelunking is the sport or practice of exploring or studying caves. </a:t>
            </a:r>
          </a:p>
          <a:p>
            <a:endParaRPr sz="1300" i="1">
              <a:solidFill>
                <a:schemeClr val="dk1"/>
              </a:solidFill>
              <a:latin typeface="Calibri"/>
              <a:ea typeface="Calibri"/>
              <a:cs typeface="Calibri"/>
              <a:sym typeface="Calibri"/>
            </a:endParaRPr>
          </a:p>
          <a:p>
            <a:pPr>
              <a:buSzPct val="25000"/>
            </a:pPr>
            <a:r>
              <a:rPr lang="en-US" sz="1300" b="1">
                <a:solidFill>
                  <a:schemeClr val="dk1"/>
                </a:solidFill>
                <a:latin typeface="Calibri"/>
                <a:ea typeface="Calibri"/>
                <a:cs typeface="Calibri"/>
                <a:sym typeface="Calibri"/>
              </a:rPr>
              <a:t>Discussion question:</a:t>
            </a:r>
          </a:p>
          <a:p>
            <a:pPr>
              <a:buSzPct val="25000"/>
            </a:pPr>
            <a:r>
              <a:rPr lang="en-US" sz="1300" i="1">
                <a:solidFill>
                  <a:schemeClr val="dk1"/>
                </a:solidFill>
                <a:latin typeface="Calibri"/>
                <a:ea typeface="Calibri"/>
                <a:cs typeface="Calibri"/>
                <a:sym typeface="Calibri"/>
              </a:rPr>
              <a:t>What did you notice about the spelunkers in the video? </a:t>
            </a:r>
          </a:p>
          <a:p>
            <a:endParaRPr sz="1300" i="1">
              <a:solidFill>
                <a:schemeClr val="dk1"/>
              </a:solidFill>
              <a:latin typeface="Calibri"/>
              <a:ea typeface="Calibri"/>
              <a:cs typeface="Calibri"/>
              <a:sym typeface="Calibri"/>
            </a:endParaRPr>
          </a:p>
          <a:p>
            <a:pPr>
              <a:buSzPct val="25000"/>
            </a:pPr>
            <a:r>
              <a:rPr lang="en-US" sz="1300">
                <a:solidFill>
                  <a:schemeClr val="dk1"/>
                </a:solidFill>
                <a:latin typeface="Calibri"/>
                <a:ea typeface="Calibri"/>
                <a:cs typeface="Calibri"/>
                <a:sym typeface="Calibri"/>
              </a:rPr>
              <a:t>[Give students 1-2 minutes to discuss with group/partner.  Walk around to ensure students are on task.  ]</a:t>
            </a:r>
          </a:p>
          <a:p>
            <a:endParaRPr sz="1300" i="1">
              <a:solidFill>
                <a:schemeClr val="dk1"/>
              </a:solidFill>
              <a:latin typeface="Calibri"/>
              <a:ea typeface="Calibri"/>
              <a:cs typeface="Calibri"/>
              <a:sym typeface="Calibri"/>
            </a:endParaRPr>
          </a:p>
          <a:p>
            <a:pPr>
              <a:buSzPct val="25000"/>
            </a:pPr>
            <a:r>
              <a:rPr lang="en-US" sz="1300">
                <a:solidFill>
                  <a:schemeClr val="dk1"/>
                </a:solidFill>
                <a:latin typeface="Calibri"/>
                <a:ea typeface="Calibri"/>
                <a:cs typeface="Calibri"/>
                <a:sym typeface="Calibri"/>
              </a:rPr>
              <a:t>[Teacher will record ideas where all students can see them.]</a:t>
            </a:r>
          </a:p>
          <a:p>
            <a:endParaRPr sz="1300" i="1">
              <a:solidFill>
                <a:schemeClr val="dk1"/>
              </a:solidFill>
              <a:latin typeface="Calibri"/>
              <a:ea typeface="Calibri"/>
              <a:cs typeface="Calibri"/>
              <a:sym typeface="Calibri"/>
            </a:endParaRPr>
          </a:p>
          <a:p>
            <a:pPr>
              <a:buSzPct val="25000"/>
            </a:pPr>
            <a:r>
              <a:rPr lang="en-US" sz="1300" b="1">
                <a:solidFill>
                  <a:schemeClr val="dk1"/>
                </a:solidFill>
                <a:latin typeface="Calibri"/>
                <a:ea typeface="Calibri"/>
                <a:cs typeface="Calibri"/>
                <a:sym typeface="Calibri"/>
              </a:rPr>
              <a:t>Possible student responses (unscripted):</a:t>
            </a:r>
          </a:p>
          <a:p>
            <a:pPr marL="191030" indent="-191030">
              <a:buClr>
                <a:schemeClr val="dk1"/>
              </a:buClr>
              <a:buSzPct val="100000"/>
              <a:buFont typeface="Arial"/>
              <a:buChar char="•"/>
            </a:pPr>
            <a:r>
              <a:rPr lang="en-US" sz="1300" i="1">
                <a:solidFill>
                  <a:schemeClr val="dk1"/>
                </a:solidFill>
                <a:latin typeface="Calibri"/>
                <a:ea typeface="Calibri"/>
                <a:cs typeface="Calibri"/>
                <a:sym typeface="Calibri"/>
              </a:rPr>
              <a:t>They were crawling through tight spaces.</a:t>
            </a:r>
          </a:p>
          <a:p>
            <a:pPr marL="191030" indent="-191030">
              <a:buClr>
                <a:schemeClr val="dk1"/>
              </a:buClr>
              <a:buSzPct val="100000"/>
              <a:buFont typeface="Arial"/>
              <a:buChar char="•"/>
            </a:pPr>
            <a:r>
              <a:rPr lang="en-US" sz="1300" i="1">
                <a:solidFill>
                  <a:schemeClr val="dk1"/>
                </a:solidFill>
                <a:latin typeface="Calibri"/>
                <a:ea typeface="Calibri"/>
                <a:cs typeface="Calibri"/>
                <a:sym typeface="Calibri"/>
              </a:rPr>
              <a:t>They wore hardhats/helmets with lights on them. </a:t>
            </a:r>
          </a:p>
          <a:p>
            <a:pPr marL="191030" indent="-191030">
              <a:buClr>
                <a:schemeClr val="dk1"/>
              </a:buClr>
              <a:buSzPct val="100000"/>
              <a:buFont typeface="Arial"/>
              <a:buChar char="•"/>
            </a:pPr>
            <a:r>
              <a:rPr lang="en-US" sz="1300" i="1">
                <a:solidFill>
                  <a:schemeClr val="dk1"/>
                </a:solidFill>
                <a:latin typeface="Calibri"/>
                <a:ea typeface="Calibri"/>
                <a:cs typeface="Calibri"/>
                <a:sym typeface="Calibri"/>
              </a:rPr>
              <a:t>Some of the kids were scared about being in a tight space. </a:t>
            </a:r>
          </a:p>
          <a:p>
            <a:endParaRPr sz="1300" i="1">
              <a:solidFill>
                <a:schemeClr val="dk1"/>
              </a:solidFill>
              <a:latin typeface="Calibri"/>
              <a:ea typeface="Calibri"/>
              <a:cs typeface="Calibri"/>
              <a:sym typeface="Calibri"/>
            </a:endParaRPr>
          </a:p>
          <a:p>
            <a:endParaRPr sz="1300" i="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921838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690880" y="754381"/>
            <a:ext cx="6390640" cy="6804940"/>
          </a:xfrm>
          <a:prstGeom prst="rect">
            <a:avLst/>
          </a:prstGeom>
          <a:noFill/>
          <a:ln>
            <a:noFill/>
          </a:ln>
        </p:spPr>
        <p:txBody>
          <a:bodyPr lIns="101866" tIns="50919" rIns="101866" bIns="50919" anchor="t" anchorCtr="0">
            <a:noAutofit/>
          </a:bodyPr>
          <a:lstStyle/>
          <a:p>
            <a:pPr>
              <a:buSzPct val="25000"/>
            </a:pPr>
            <a:r>
              <a:rPr lang="en-US" sz="1300" b="1">
                <a:solidFill>
                  <a:srgbClr val="000000"/>
                </a:solidFill>
                <a:latin typeface="Calibri"/>
                <a:ea typeface="Calibri"/>
                <a:cs typeface="Calibri"/>
                <a:sym typeface="Calibri"/>
              </a:rPr>
              <a:t>Facilitator says:     </a:t>
            </a:r>
          </a:p>
          <a:p>
            <a:pPr>
              <a:buSzPct val="25000"/>
            </a:pPr>
            <a:r>
              <a:rPr lang="en-US" sz="1300" i="1">
                <a:solidFill>
                  <a:srgbClr val="000000"/>
                </a:solidFill>
                <a:latin typeface="Calibri"/>
                <a:ea typeface="Calibri"/>
                <a:cs typeface="Calibri"/>
                <a:sym typeface="Calibri"/>
              </a:rPr>
              <a:t>Next, we are going to watch a video about the formation of caves and their features.  Be prepared to share what you learn about the features with the group. </a:t>
            </a:r>
          </a:p>
          <a:p>
            <a:endParaRPr sz="1300" i="1">
              <a:solidFill>
                <a:srgbClr val="000000"/>
              </a:solidFill>
              <a:latin typeface="Calibri"/>
              <a:ea typeface="Calibri"/>
              <a:cs typeface="Calibri"/>
              <a:sym typeface="Calibri"/>
            </a:endParaRPr>
          </a:p>
          <a:p>
            <a:pPr>
              <a:buSzPct val="25000"/>
            </a:pPr>
            <a:r>
              <a:rPr lang="en-US" sz="1300">
                <a:solidFill>
                  <a:srgbClr val="000000"/>
                </a:solidFill>
                <a:latin typeface="Calibri"/>
                <a:ea typeface="Calibri"/>
                <a:cs typeface="Calibri"/>
                <a:sym typeface="Calibri"/>
              </a:rPr>
              <a:t>[Show video 2: </a:t>
            </a:r>
            <a:r>
              <a:rPr lang="en-US" sz="1300" u="sng">
                <a:solidFill>
                  <a:schemeClr val="hlink"/>
                </a:solidFill>
                <a:latin typeface="Calibri"/>
                <a:ea typeface="Calibri"/>
                <a:cs typeface="Calibri"/>
                <a:sym typeface="Calibri"/>
                <a:hlinkClick r:id="rId3"/>
              </a:rPr>
              <a:t>http://www.tubechop.com/watch/6414911</a:t>
            </a:r>
            <a:r>
              <a:rPr lang="en-US" sz="1300" u="sng">
                <a:solidFill>
                  <a:srgbClr val="000000"/>
                </a:solidFill>
                <a:latin typeface="Calibri"/>
                <a:ea typeface="Calibri"/>
                <a:cs typeface="Calibri"/>
                <a:sym typeface="Calibri"/>
              </a:rPr>
              <a:t>]</a:t>
            </a:r>
            <a:r>
              <a:rPr lang="en-US" sz="1300">
                <a:solidFill>
                  <a:srgbClr val="000000"/>
                </a:solidFill>
                <a:latin typeface="Calibri"/>
                <a:ea typeface="Calibri"/>
                <a:cs typeface="Calibri"/>
                <a:sym typeface="Calibri"/>
              </a:rPr>
              <a:t>   </a:t>
            </a:r>
          </a:p>
          <a:p>
            <a:endParaRPr sz="1300" i="1">
              <a:solidFill>
                <a:srgbClr val="000000"/>
              </a:solidFill>
              <a:latin typeface="Calibri"/>
              <a:ea typeface="Calibri"/>
              <a:cs typeface="Calibri"/>
              <a:sym typeface="Calibri"/>
            </a:endParaRPr>
          </a:p>
          <a:p>
            <a:pPr>
              <a:buSzPct val="25000"/>
            </a:pPr>
            <a:r>
              <a:rPr lang="en-US" sz="1300" b="1">
                <a:solidFill>
                  <a:srgbClr val="000000"/>
                </a:solidFill>
                <a:latin typeface="Calibri"/>
                <a:ea typeface="Calibri"/>
                <a:cs typeface="Calibri"/>
                <a:sym typeface="Calibri"/>
              </a:rPr>
              <a:t>Facilitator says:</a:t>
            </a:r>
          </a:p>
          <a:p>
            <a:pPr>
              <a:buSzPct val="25000"/>
            </a:pPr>
            <a:r>
              <a:rPr lang="en-US" sz="1300" i="1">
                <a:solidFill>
                  <a:schemeClr val="dk1"/>
                </a:solidFill>
                <a:latin typeface="Calibri"/>
                <a:ea typeface="Calibri"/>
                <a:cs typeface="Calibri"/>
                <a:sym typeface="Calibri"/>
              </a:rPr>
              <a:t>The formations in the cavern were unusual-looking.  There were several kinds and each were created a different way.   </a:t>
            </a:r>
          </a:p>
          <a:p>
            <a:endParaRPr sz="1300" b="1">
              <a:solidFill>
                <a:srgbClr val="000000"/>
              </a:solidFill>
              <a:latin typeface="Calibri"/>
              <a:ea typeface="Calibri"/>
              <a:cs typeface="Calibri"/>
              <a:sym typeface="Calibri"/>
            </a:endParaRPr>
          </a:p>
          <a:p>
            <a:pPr>
              <a:buSzPct val="25000"/>
            </a:pPr>
            <a:r>
              <a:rPr lang="en-US" sz="1300" b="1">
                <a:solidFill>
                  <a:srgbClr val="000000"/>
                </a:solidFill>
                <a:latin typeface="Calibri"/>
                <a:ea typeface="Calibri"/>
                <a:cs typeface="Calibri"/>
                <a:sym typeface="Calibri"/>
              </a:rPr>
              <a:t>Discussion question:</a:t>
            </a:r>
          </a:p>
          <a:p>
            <a:pPr>
              <a:buSzPct val="25000"/>
            </a:pPr>
            <a:r>
              <a:rPr lang="en-US" sz="1300">
                <a:solidFill>
                  <a:schemeClr val="dk1"/>
                </a:solidFill>
                <a:latin typeface="Calibri"/>
                <a:ea typeface="Calibri"/>
                <a:cs typeface="Calibri"/>
                <a:sym typeface="Calibri"/>
              </a:rPr>
              <a:t>What do you recall the tour guide telling us about their creation?</a:t>
            </a:r>
          </a:p>
          <a:p>
            <a:endParaRPr sz="1300" i="1">
              <a:solidFill>
                <a:srgbClr val="000000"/>
              </a:solidFill>
              <a:latin typeface="Calibri"/>
              <a:ea typeface="Calibri"/>
              <a:cs typeface="Calibri"/>
              <a:sym typeface="Calibri"/>
            </a:endParaRPr>
          </a:p>
          <a:p>
            <a:pPr>
              <a:buSzPct val="25000"/>
            </a:pPr>
            <a:r>
              <a:rPr lang="en-US" sz="1300">
                <a:solidFill>
                  <a:srgbClr val="000000"/>
                </a:solidFill>
                <a:latin typeface="Calibri"/>
                <a:ea typeface="Calibri"/>
                <a:cs typeface="Calibri"/>
                <a:sym typeface="Calibri"/>
              </a:rPr>
              <a:t>[Give students 2-3 minutes to discuss with group/partner.  Walk around to ensure students are on task.]</a:t>
            </a:r>
          </a:p>
          <a:p>
            <a:endParaRPr sz="1300" i="1">
              <a:solidFill>
                <a:srgbClr val="000000"/>
              </a:solidFill>
              <a:latin typeface="Calibri"/>
              <a:ea typeface="Calibri"/>
              <a:cs typeface="Calibri"/>
              <a:sym typeface="Calibri"/>
            </a:endParaRPr>
          </a:p>
          <a:p>
            <a:pPr>
              <a:buSzPct val="25000"/>
            </a:pPr>
            <a:r>
              <a:rPr lang="en-US" sz="1300">
                <a:solidFill>
                  <a:schemeClr val="dk1"/>
                </a:solidFill>
                <a:latin typeface="Calibri"/>
                <a:ea typeface="Calibri"/>
                <a:cs typeface="Calibri"/>
                <a:sym typeface="Calibri"/>
              </a:rPr>
              <a:t>[Choose a few student volunteers to share what they know about the features in the cave with the group.  Teacher will record ideas where all students can see them.]</a:t>
            </a:r>
          </a:p>
          <a:p>
            <a:endParaRPr sz="1300" i="1">
              <a:solidFill>
                <a:srgbClr val="000000"/>
              </a:solidFill>
              <a:latin typeface="Calibri"/>
              <a:ea typeface="Calibri"/>
              <a:cs typeface="Calibri"/>
              <a:sym typeface="Calibri"/>
            </a:endParaRPr>
          </a:p>
          <a:p>
            <a:pPr>
              <a:buSzPct val="25000"/>
            </a:pPr>
            <a:r>
              <a:rPr lang="en-US" sz="1300" b="1">
                <a:solidFill>
                  <a:srgbClr val="000000"/>
                </a:solidFill>
                <a:latin typeface="Calibri"/>
                <a:ea typeface="Calibri"/>
                <a:cs typeface="Calibri"/>
                <a:sym typeface="Calibri"/>
              </a:rPr>
              <a:t>Possible student responses (unscripted):</a:t>
            </a:r>
          </a:p>
          <a:p>
            <a:pPr marL="191030" indent="-191030">
              <a:buClr>
                <a:srgbClr val="000000"/>
              </a:buClr>
              <a:buSzPct val="100000"/>
              <a:buFont typeface="Arial"/>
              <a:buChar char="•"/>
            </a:pPr>
            <a:r>
              <a:rPr lang="en-US" sz="1300" i="1">
                <a:solidFill>
                  <a:srgbClr val="000000"/>
                </a:solidFill>
                <a:latin typeface="Calibri"/>
                <a:ea typeface="Calibri"/>
                <a:cs typeface="Calibri"/>
                <a:sym typeface="Calibri"/>
              </a:rPr>
              <a:t>Flowstone</a:t>
            </a:r>
          </a:p>
          <a:p>
            <a:pPr marL="191030" indent="-191030">
              <a:buClr>
                <a:srgbClr val="000000"/>
              </a:buClr>
              <a:buSzPct val="100000"/>
              <a:buFont typeface="Arial"/>
              <a:buChar char="•"/>
            </a:pPr>
            <a:r>
              <a:rPr lang="en-US" sz="1300" i="1">
                <a:solidFill>
                  <a:srgbClr val="000000"/>
                </a:solidFill>
                <a:latin typeface="Calibri"/>
                <a:ea typeface="Calibri"/>
                <a:cs typeface="Calibri"/>
                <a:sym typeface="Calibri"/>
              </a:rPr>
              <a:t>Stalactites</a:t>
            </a:r>
          </a:p>
          <a:p>
            <a:pPr marL="191030" indent="-191030">
              <a:buClr>
                <a:srgbClr val="000000"/>
              </a:buClr>
              <a:buSzPct val="100000"/>
              <a:buFont typeface="Arial"/>
              <a:buChar char="•"/>
            </a:pPr>
            <a:r>
              <a:rPr lang="en-US" sz="1300" i="1">
                <a:solidFill>
                  <a:srgbClr val="000000"/>
                </a:solidFill>
                <a:latin typeface="Calibri"/>
                <a:ea typeface="Calibri"/>
                <a:cs typeface="Calibri"/>
                <a:sym typeface="Calibri"/>
              </a:rPr>
              <a:t>Soda Straws</a:t>
            </a:r>
          </a:p>
          <a:p>
            <a:pPr marL="191030" indent="-191030">
              <a:buClr>
                <a:srgbClr val="000000"/>
              </a:buClr>
              <a:buSzPct val="100000"/>
              <a:buFont typeface="Arial"/>
              <a:buChar char="•"/>
            </a:pPr>
            <a:r>
              <a:rPr lang="en-US" sz="1300" i="1">
                <a:solidFill>
                  <a:srgbClr val="000000"/>
                </a:solidFill>
                <a:latin typeface="Calibri"/>
                <a:ea typeface="Calibri"/>
                <a:cs typeface="Calibri"/>
                <a:sym typeface="Calibri"/>
              </a:rPr>
              <a:t>Draperies</a:t>
            </a:r>
          </a:p>
          <a:p>
            <a:pPr marL="191030" indent="-191030">
              <a:buClr>
                <a:srgbClr val="000000"/>
              </a:buClr>
              <a:buSzPct val="100000"/>
              <a:buFont typeface="Arial"/>
              <a:buChar char="•"/>
            </a:pPr>
            <a:r>
              <a:rPr lang="en-US" sz="1300" i="1">
                <a:solidFill>
                  <a:srgbClr val="000000"/>
                </a:solidFill>
                <a:latin typeface="Calibri"/>
                <a:ea typeface="Calibri"/>
                <a:cs typeface="Calibri"/>
                <a:sym typeface="Calibri"/>
              </a:rPr>
              <a:t>General explanation of formation</a:t>
            </a:r>
          </a:p>
          <a:p>
            <a:pPr marL="191030" indent="-106128">
              <a:buClr>
                <a:schemeClr val="dk1"/>
              </a:buClr>
            </a:pPr>
            <a:endParaRPr sz="1300" i="1">
              <a:solidFill>
                <a:srgbClr val="000000"/>
              </a:solidFill>
              <a:latin typeface="Calibri"/>
              <a:ea typeface="Calibri"/>
              <a:cs typeface="Calibri"/>
              <a:sym typeface="Calibri"/>
            </a:endParaRPr>
          </a:p>
          <a:p>
            <a:pPr>
              <a:buSzPct val="25000"/>
            </a:pPr>
            <a:r>
              <a:rPr lang="en-US" sz="1300" b="1">
                <a:solidFill>
                  <a:schemeClr val="dk1"/>
                </a:solidFill>
                <a:latin typeface="Calibri"/>
                <a:ea typeface="Calibri"/>
                <a:cs typeface="Calibri"/>
                <a:sym typeface="Calibri"/>
              </a:rPr>
              <a:t>Facilitator says: “In your performance task, you will be learning about The Carlsbad Caverns.  The group work you did today should help prepare you for the research and writing you will be doing in the performance task.” </a:t>
            </a:r>
          </a:p>
          <a:p>
            <a:endParaRPr sz="1300" b="1">
              <a:solidFill>
                <a:schemeClr val="dk1"/>
              </a:solidFill>
              <a:latin typeface="Calibri"/>
              <a:ea typeface="Calibri"/>
              <a:cs typeface="Calibri"/>
              <a:sym typeface="Calibri"/>
            </a:endParaRPr>
          </a:p>
          <a:p>
            <a:pPr>
              <a:buSzPct val="25000"/>
            </a:pPr>
            <a:r>
              <a:rPr lang="en-US" sz="1300" b="1">
                <a:solidFill>
                  <a:schemeClr val="dk1"/>
                </a:solidFill>
                <a:latin typeface="Calibri"/>
                <a:ea typeface="Calibri"/>
                <a:cs typeface="Calibri"/>
                <a:sym typeface="Calibri"/>
              </a:rPr>
              <a:t>Note: Facilitator should collect student notes from this activity.</a:t>
            </a:r>
          </a:p>
          <a:p>
            <a:pPr marL="191030" indent="-106128">
              <a:buClr>
                <a:schemeClr val="dk1"/>
              </a:buClr>
            </a:pPr>
            <a:endParaRPr sz="1300" i="1">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46955682"/>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363499610"/>
              </p:ext>
            </p:extLst>
          </p:nvPr>
        </p:nvGraphicFramePr>
        <p:xfrm>
          <a:off x="404812" y="3001554"/>
          <a:ext cx="6876753" cy="1468846"/>
        </p:xfrm>
        <a:graphic>
          <a:graphicData uri="http://schemas.openxmlformats.org/drawingml/2006/table">
            <a:tbl>
              <a:tblPr firstRow="1" firstCol="1" bandRow="1"/>
              <a:tblGrid>
                <a:gridCol w="826492"/>
                <a:gridCol w="933685"/>
                <a:gridCol w="903166"/>
                <a:gridCol w="740839"/>
                <a:gridCol w="808116"/>
                <a:gridCol w="716197"/>
                <a:gridCol w="739275"/>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61928" y="239486"/>
            <a:ext cx="7382136" cy="8004982"/>
            <a:chOff x="152400" y="228600"/>
            <a:chExt cx="6947893" cy="7641119"/>
          </a:xfrm>
        </p:grpSpPr>
        <p:sp>
          <p:nvSpPr>
            <p:cNvPr id="6" name="TextBox 5"/>
            <p:cNvSpPr txBox="1"/>
            <p:nvPr/>
          </p:nvSpPr>
          <p:spPr>
            <a:xfrm>
              <a:off x="352425" y="228600"/>
              <a:ext cx="6553200" cy="7329979"/>
            </a:xfrm>
            <a:prstGeom prst="rect">
              <a:avLst/>
            </a:prstGeom>
            <a:noFill/>
          </p:spPr>
          <p:txBody>
            <a:bodyPr wrap="square" rtlCol="0">
              <a:spAutoFit/>
            </a:bodyPr>
            <a:lstStyle/>
            <a:p>
              <a:pPr algn="ctr"/>
              <a:r>
                <a:rPr lang="en-US" sz="1500" b="1" u="sng" dirty="0"/>
                <a:t>Pre-Assessment and Learning Progressions</a:t>
              </a:r>
            </a:p>
            <a:p>
              <a:pPr algn="ctr"/>
              <a:endParaRPr lang="en-US" sz="1500" b="1" u="sng" dirty="0"/>
            </a:p>
            <a:p>
              <a:r>
                <a:rPr lang="en-US" sz="1200" dirty="0"/>
                <a:t>The </a:t>
              </a:r>
              <a:r>
                <a:rPr lang="en-US" sz="1200" b="1" u="sng" dirty="0"/>
                <a:t>pre-assessments</a:t>
              </a:r>
              <a:r>
                <a:rPr lang="en-US" sz="1200" dirty="0"/>
                <a:t> are unique.  </a:t>
              </a:r>
            </a:p>
            <a:p>
              <a:endParaRPr lang="en-US" sz="800" dirty="0"/>
            </a:p>
            <a:p>
              <a:r>
                <a:rPr lang="en-US" sz="1200" dirty="0"/>
                <a:t>They measure progress </a:t>
              </a:r>
              <a:r>
                <a:rPr lang="en-US" sz="1200" b="1" i="1" u="sng" dirty="0">
                  <a:effectLst>
                    <a:outerShdw blurRad="38100" dist="38100" dir="2700000" algn="tl">
                      <a:srgbClr val="000000">
                        <a:alpha val="43137"/>
                      </a:srgbClr>
                    </a:outerShdw>
                  </a:effectLst>
                </a:rPr>
                <a:t>toward a standard</a:t>
              </a:r>
              <a:r>
                <a:rPr lang="en-US" sz="1200" dirty="0"/>
                <a:t>. </a:t>
              </a:r>
            </a:p>
            <a:p>
              <a:endParaRPr lang="en-US" sz="800" dirty="0"/>
            </a:p>
            <a:p>
              <a:r>
                <a:rPr lang="en-US" sz="1200" dirty="0"/>
                <a:t>Unlike the </a:t>
              </a:r>
              <a:r>
                <a:rPr lang="en-US" sz="1200" b="1" u="sng" dirty="0"/>
                <a:t>C</a:t>
              </a:r>
              <a:r>
                <a:rPr lang="en-US" sz="1200" dirty="0"/>
                <a:t>ommon </a:t>
              </a:r>
              <a:r>
                <a:rPr lang="en-US" sz="1200" b="1" u="sng" dirty="0"/>
                <a:t>F</a:t>
              </a:r>
              <a:r>
                <a:rPr lang="en-US" sz="1200" dirty="0"/>
                <a:t>ormative </a:t>
              </a:r>
              <a:r>
                <a:rPr lang="en-US" sz="1200" b="1" u="sng" dirty="0"/>
                <a:t>A</a:t>
              </a:r>
              <a:r>
                <a:rPr lang="en-US" sz="1200" dirty="0"/>
                <a:t>ssessments which measure standard mastery, the pre-assessments are more like a base-line picture of a student’s strengths and gaps, measuring skills and </a:t>
              </a:r>
              <a:r>
                <a:rPr lang="en-US" sz="1200" dirty="0" smtClean="0"/>
                <a:t>concepts </a:t>
              </a:r>
              <a:r>
                <a:rPr lang="en-US" sz="1200" dirty="0"/>
                <a:t>students need “</a:t>
              </a:r>
              <a:r>
                <a:rPr lang="en-US" sz="1200" b="1" i="1" dirty="0"/>
                <a:t>along the way</a:t>
              </a:r>
              <a:r>
                <a:rPr lang="en-US" sz="1200" dirty="0"/>
                <a:t>,” in order to achieve standard mastery.</a:t>
              </a:r>
            </a:p>
            <a:p>
              <a:endParaRPr lang="en-US" sz="1200" dirty="0"/>
            </a:p>
            <a:p>
              <a:endParaRPr lang="en-US" sz="1200" dirty="0"/>
            </a:p>
            <a:p>
              <a:endParaRPr lang="en-US" sz="12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200" dirty="0"/>
            </a:p>
            <a:p>
              <a:endParaRPr lang="en-US" sz="1200" dirty="0"/>
            </a:p>
            <a:p>
              <a:r>
                <a:rPr lang="en-US" sz="1200" dirty="0"/>
                <a:t>So what about a “post-assessment?”  There is not a standardized post-assessment.</a:t>
              </a:r>
            </a:p>
            <a:p>
              <a:r>
                <a:rPr lang="en-US" sz="1200" dirty="0"/>
                <a:t>The true measure of how students are doing “</a:t>
              </a:r>
              <a:r>
                <a:rPr lang="en-US" sz="1200" b="1" i="1" dirty="0"/>
                <a:t>along the way</a:t>
              </a:r>
              <a:r>
                <a:rPr lang="en-US" sz="1200" dirty="0"/>
                <a:t>,” is assessed in the classroom during instruction and classroom formative assessment.  For this reason The CFA’s are not called  “post-assessments.”  The CFAs measure the “</a:t>
              </a:r>
              <a:r>
                <a:rPr lang="en-US" sz="1200" b="1" i="1" dirty="0"/>
                <a:t>end goal</a:t>
              </a:r>
              <a:r>
                <a:rPr lang="en-US" sz="1200" dirty="0"/>
                <a:t>,” or standard mastery.  However, without the pre-assessments, how will we know what our instruction should focus on throughout each quarter?</a:t>
              </a:r>
            </a:p>
            <a:p>
              <a:endParaRPr lang="en-US" sz="800" dirty="0"/>
            </a:p>
            <a:p>
              <a:r>
                <a:rPr lang="en-US" sz="1200" b="1" u="sng" dirty="0"/>
                <a:t>Learning Progressions</a:t>
              </a:r>
              <a:r>
                <a:rPr lang="en-US" sz="1200" dirty="0"/>
                <a:t>: are the predicted set of skills needed to be able to complete the required task demand of each standard. The learning progressions were aligned to Hess’ </a:t>
              </a:r>
              <a:r>
                <a:rPr lang="en-US" sz="1200" b="1" i="1" dirty="0"/>
                <a:t>Cognitive Rigor Matrix</a:t>
              </a:r>
              <a:r>
                <a:rPr lang="en-US" sz="1200" dirty="0"/>
                <a:t>.</a:t>
              </a:r>
            </a:p>
            <a:p>
              <a:endParaRPr lang="en-US" sz="800" dirty="0"/>
            </a:p>
            <a:p>
              <a:r>
                <a:rPr lang="en-US" sz="1200" dirty="0"/>
                <a:t>The pre-assessments measure student proficiency indicated on the boxes in </a:t>
              </a:r>
              <a:r>
                <a:rPr lang="en-US" sz="1200" b="1" i="1" dirty="0"/>
                <a:t>purple </a:t>
              </a:r>
              <a:r>
                <a:rPr lang="en-US" sz="1200" dirty="0"/>
                <a:t>(adjustment points). These points are tasks that allow us to adjust instruction based on performance.  For instance, if a student has difficulty on the first “purple” adjustment point (DOK-1, Cf) the teacher will need to go back to the tasks prior to DOK-1 Cf and scaffold instruction to close the gap, continually moving forward to the end of the  learning progression.</a:t>
              </a:r>
            </a:p>
            <a:p>
              <a:endParaRPr lang="en-US" sz="800" dirty="0"/>
            </a:p>
            <a:p>
              <a:r>
                <a:rPr lang="en-US" sz="1200" dirty="0"/>
                <a:t>There is a Reading Learning Progression checklist for each standard in each grade that can be used to monitor progress.  It is available at: </a:t>
              </a:r>
            </a:p>
          </p:txBody>
        </p:sp>
        <p:sp>
          <p:nvSpPr>
            <p:cNvPr id="28" name="Rectangle 27"/>
            <p:cNvSpPr/>
            <p:nvPr/>
          </p:nvSpPr>
          <p:spPr>
            <a:xfrm>
              <a:off x="1949335" y="7620000"/>
              <a:ext cx="2927464" cy="249719"/>
            </a:xfrm>
            <a:prstGeom prst="rect">
              <a:avLst/>
            </a:prstGeom>
          </p:spPr>
          <p:txBody>
            <a:bodyPr wrap="square">
              <a:spAutoFit/>
            </a:bodyPr>
            <a:lstStyle/>
            <a:p>
              <a:r>
                <a:rPr lang="en-US" sz="1100" dirty="0">
                  <a:hlinkClick r:id="rId3"/>
                </a:rPr>
                <a:t>http://sresource.homestead.com/Grade-2.html</a:t>
              </a:r>
              <a:endParaRPr lang="en-US" sz="1100" dirty="0"/>
            </a:p>
          </p:txBody>
        </p:sp>
        <p:grpSp>
          <p:nvGrpSpPr>
            <p:cNvPr id="3" name="Group 2"/>
            <p:cNvGrpSpPr/>
            <p:nvPr/>
          </p:nvGrpSpPr>
          <p:grpSpPr>
            <a:xfrm>
              <a:off x="152400" y="1665308"/>
              <a:ext cx="6947893" cy="1326217"/>
              <a:chOff x="152400" y="1665308"/>
              <a:chExt cx="6947893" cy="1326217"/>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Example of a </a:t>
                  </a:r>
                  <a:r>
                    <a:rPr lang="en-US" sz="1200" b="1" i="1" dirty="0">
                      <a:solidFill>
                        <a:schemeClr val="tx1"/>
                      </a:solidFill>
                    </a:rPr>
                    <a:t>Learning Progression </a:t>
                  </a:r>
                  <a:r>
                    <a:rPr lang="en-US" sz="1200" dirty="0">
                      <a:solidFill>
                        <a:schemeClr val="tx1"/>
                      </a:solidFill>
                    </a:rPr>
                    <a:t>for RL.2.1</a:t>
                  </a:r>
                </a:p>
                <a:p>
                  <a:pPr algn="ctr"/>
                  <a:r>
                    <a:rPr lang="en-US" sz="1200" dirty="0">
                      <a:solidFill>
                        <a:schemeClr val="tx1"/>
                      </a:solidFill>
                    </a:rPr>
                    <a:t>Pre-Assessments Measure </a:t>
                  </a:r>
                  <a:r>
                    <a:rPr lang="en-US" sz="1200" b="1" i="1" dirty="0">
                      <a:solidFill>
                        <a:schemeClr val="tx1"/>
                      </a:solidFill>
                    </a:rPr>
                    <a:t>Adjustment Points</a:t>
                  </a:r>
                  <a:r>
                    <a:rPr lang="en-US" sz="1200" i="1" dirty="0">
                      <a:solidFill>
                        <a:schemeClr val="tx1"/>
                      </a:solidFill>
                    </a:rPr>
                    <a:t> </a:t>
                  </a:r>
                  <a:r>
                    <a:rPr lang="en-US" sz="1200" dirty="0">
                      <a:solidFill>
                        <a:schemeClr val="tx1"/>
                      </a:solidFill>
                    </a:rPr>
                    <a:t>(in purple)</a:t>
                  </a:r>
                </a:p>
              </p:txBody>
            </p:sp>
            <p:sp>
              <p:nvSpPr>
                <p:cNvPr id="17" name="Rectangle 16"/>
                <p:cNvSpPr/>
                <p:nvPr/>
              </p:nvSpPr>
              <p:spPr>
                <a:xfrm>
                  <a:off x="5943600" y="304800"/>
                  <a:ext cx="838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rPr>
                    <a:t>CFA</a:t>
                  </a:r>
                </a:p>
                <a:p>
                  <a:r>
                    <a:rPr lang="en-US" sz="1100" dirty="0">
                      <a:solidFill>
                        <a:schemeClr val="tx1"/>
                      </a:solidFill>
                    </a:rPr>
                    <a:t>RL.2.1 </a:t>
                  </a:r>
                  <a:r>
                    <a:rPr lang="en-US" sz="1100" b="1" dirty="0">
                      <a:solidFill>
                        <a:schemeClr val="tx1"/>
                      </a:solidFill>
                    </a:rPr>
                    <a:t>grade-leve</a:t>
                  </a:r>
                  <a:r>
                    <a:rPr lang="en-US" sz="1100" dirty="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After the pre-assessment is given, Learning Progressions provide informal formative assessment </a:t>
                  </a:r>
                  <a:r>
                    <a:rPr lang="en-US" sz="1100" b="1" i="1" dirty="0">
                      <a:solidFill>
                        <a:schemeClr val="tx1"/>
                      </a:solidFill>
                    </a:rPr>
                    <a:t>below and near grade-level  “</a:t>
                  </a:r>
                  <a:r>
                    <a:rPr lang="en-US" sz="1100" dirty="0">
                      <a:solidFill>
                        <a:schemeClr val="tx1"/>
                      </a:solidFill>
                    </a:rPr>
                    <a:t>tasks” </a:t>
                  </a:r>
                  <a:r>
                    <a:rPr lang="en-US" sz="1100" b="1" i="1" dirty="0">
                      <a:solidFill>
                        <a:schemeClr val="tx1"/>
                      </a:solidFill>
                    </a:rPr>
                    <a:t>throughout each quarter.</a:t>
                  </a:r>
                  <a:endParaRPr lang="en-US" sz="1100" dirty="0">
                    <a:solidFill>
                      <a:schemeClr val="tx1"/>
                    </a:solidFill>
                  </a:endParaRP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Beg. of QTR</a:t>
                </a:r>
              </a:p>
            </p:txBody>
          </p:sp>
          <p:sp>
            <p:nvSpPr>
              <p:cNvPr id="12" name="Rounded Rectangle 11"/>
              <p:cNvSpPr/>
              <p:nvPr/>
            </p:nvSpPr>
            <p:spPr>
              <a:xfrm>
                <a:off x="3814755" y="2586315"/>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Throughout the QTR</a:t>
                </a:r>
              </a:p>
            </p:txBody>
          </p:sp>
          <p:sp>
            <p:nvSpPr>
              <p:cNvPr id="13" name="Rounded Rectangle 12"/>
              <p:cNvSpPr/>
              <p:nvPr/>
            </p:nvSpPr>
            <p:spPr>
              <a:xfrm>
                <a:off x="6482357" y="1665308"/>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END of  QTR</a:t>
                </a:r>
              </a:p>
            </p:txBody>
          </p:sp>
        </p:grpSp>
      </p:grpSp>
    </p:spTree>
    <p:extLst>
      <p:ext uri="{BB962C8B-B14F-4D97-AF65-F5344CB8AC3E}">
        <p14:creationId xmlns:p14="http://schemas.microsoft.com/office/powerpoint/2010/main" val="2425232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3529</TotalTime>
  <Words>14805</Words>
  <Application>Microsoft Office PowerPoint</Application>
  <PresentationFormat>Custom</PresentationFormat>
  <Paragraphs>1882</Paragraphs>
  <Slides>46</Slides>
  <Notes>7</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480</cp:revision>
  <cp:lastPrinted>2015-07-10T19:13:41Z</cp:lastPrinted>
  <dcterms:created xsi:type="dcterms:W3CDTF">2013-06-13T16:49:22Z</dcterms:created>
  <dcterms:modified xsi:type="dcterms:W3CDTF">2015-10-31T21:56:56Z</dcterms:modified>
</cp:coreProperties>
</file>